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16" r:id="rId2"/>
    <p:sldId id="335" r:id="rId3"/>
    <p:sldId id="338" r:id="rId4"/>
    <p:sldId id="365" r:id="rId5"/>
    <p:sldId id="366" r:id="rId6"/>
    <p:sldId id="367" r:id="rId7"/>
    <p:sldId id="368" r:id="rId8"/>
    <p:sldId id="369" r:id="rId9"/>
    <p:sldId id="370" r:id="rId10"/>
    <p:sldId id="371" r:id="rId11"/>
    <p:sldId id="372" r:id="rId12"/>
    <p:sldId id="373" r:id="rId13"/>
    <p:sldId id="374" r:id="rId14"/>
    <p:sldId id="375" r:id="rId15"/>
    <p:sldId id="376" r:id="rId16"/>
    <p:sldId id="377" r:id="rId17"/>
    <p:sldId id="378" r:id="rId18"/>
    <p:sldId id="379" r:id="rId19"/>
    <p:sldId id="380" r:id="rId20"/>
    <p:sldId id="381" r:id="rId21"/>
    <p:sldId id="382" r:id="rId22"/>
    <p:sldId id="383" r:id="rId23"/>
    <p:sldId id="384" r:id="rId24"/>
    <p:sldId id="385" r:id="rId25"/>
    <p:sldId id="386"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250" autoAdjust="0"/>
  </p:normalViewPr>
  <p:slideViewPr>
    <p:cSldViewPr>
      <p:cViewPr varScale="1">
        <p:scale>
          <a:sx n="67" d="100"/>
          <a:sy n="67" d="100"/>
        </p:scale>
        <p:origin x="1416" y="48"/>
      </p:cViewPr>
      <p:guideLst>
        <p:guide orient="horz" pos="2160"/>
        <p:guide pos="2880"/>
      </p:guideLst>
    </p:cSldViewPr>
  </p:slideViewPr>
  <p:outlineViewPr>
    <p:cViewPr>
      <p:scale>
        <a:sx n="33" d="100"/>
        <a:sy n="33" d="100"/>
      </p:scale>
      <p:origin x="0" y="756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F4CEC59-1D50-49C1-9CBC-E1C51BBAA885}" type="datetimeFigureOut">
              <a:rPr lang="id-ID"/>
              <a:pPr>
                <a:defRPr/>
              </a:pPr>
              <a:t>19/07/2017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6DF1472-C661-4778-BC58-43F9E2BF50C1}" type="slidenum">
              <a:rPr lang="id-ID"/>
              <a:pPr/>
              <a:t>‹#›</a:t>
            </a:fld>
            <a:endParaRPr lang="id-ID"/>
          </a:p>
        </p:txBody>
      </p:sp>
    </p:spTree>
    <p:extLst>
      <p:ext uri="{BB962C8B-B14F-4D97-AF65-F5344CB8AC3E}">
        <p14:creationId xmlns:p14="http://schemas.microsoft.com/office/powerpoint/2010/main" val="4034916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82D74D-B647-4577-B018-C1AB7B74D7B9}" type="slidenum">
              <a:rPr lang="id-ID">
                <a:latin typeface="Calibri" panose="020F0502020204030204" pitchFamily="34" charset="0"/>
              </a:rPr>
              <a:pPr eaLnBrk="1" hangingPunct="1"/>
              <a:t>2</a:t>
            </a:fld>
            <a:endParaRPr lang="id-ID">
              <a:latin typeface="Calibri" panose="020F0502020204030204" pitchFamily="34" charset="0"/>
            </a:endParaRPr>
          </a:p>
        </p:txBody>
      </p:sp>
    </p:spTree>
    <p:extLst>
      <p:ext uri="{BB962C8B-B14F-4D97-AF65-F5344CB8AC3E}">
        <p14:creationId xmlns:p14="http://schemas.microsoft.com/office/powerpoint/2010/main" val="3118082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DEC446-928C-4DD0-83BF-8037C8710BEE}" type="slidenum">
              <a:rPr lang="id-ID">
                <a:latin typeface="Calibri" panose="020F0502020204030204" pitchFamily="34" charset="0"/>
              </a:rPr>
              <a:pPr eaLnBrk="1" hangingPunct="1"/>
              <a:t>11</a:t>
            </a:fld>
            <a:endParaRPr lang="id-ID">
              <a:latin typeface="Calibri" panose="020F0502020204030204" pitchFamily="34" charset="0"/>
            </a:endParaRPr>
          </a:p>
        </p:txBody>
      </p:sp>
    </p:spTree>
    <p:extLst>
      <p:ext uri="{BB962C8B-B14F-4D97-AF65-F5344CB8AC3E}">
        <p14:creationId xmlns:p14="http://schemas.microsoft.com/office/powerpoint/2010/main" val="111661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E1212E-3568-4124-A7A2-DF7C5979497C}" type="slidenum">
              <a:rPr lang="id-ID">
                <a:latin typeface="Calibri" panose="020F0502020204030204" pitchFamily="34" charset="0"/>
              </a:rPr>
              <a:pPr eaLnBrk="1" hangingPunct="1"/>
              <a:t>12</a:t>
            </a:fld>
            <a:endParaRPr lang="id-ID">
              <a:latin typeface="Calibri" panose="020F0502020204030204" pitchFamily="34" charset="0"/>
            </a:endParaRPr>
          </a:p>
        </p:txBody>
      </p:sp>
    </p:spTree>
    <p:extLst>
      <p:ext uri="{BB962C8B-B14F-4D97-AF65-F5344CB8AC3E}">
        <p14:creationId xmlns:p14="http://schemas.microsoft.com/office/powerpoint/2010/main" val="3103029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6A3617-7990-4B8F-B56C-65C8CE02BDDB}" type="slidenum">
              <a:rPr lang="id-ID">
                <a:latin typeface="Calibri" panose="020F0502020204030204" pitchFamily="34" charset="0"/>
              </a:rPr>
              <a:pPr eaLnBrk="1" hangingPunct="1"/>
              <a:t>13</a:t>
            </a:fld>
            <a:endParaRPr lang="id-ID">
              <a:latin typeface="Calibri" panose="020F0502020204030204" pitchFamily="34" charset="0"/>
            </a:endParaRPr>
          </a:p>
        </p:txBody>
      </p:sp>
    </p:spTree>
    <p:extLst>
      <p:ext uri="{BB962C8B-B14F-4D97-AF65-F5344CB8AC3E}">
        <p14:creationId xmlns:p14="http://schemas.microsoft.com/office/powerpoint/2010/main" val="2451413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CBBA8E-F58E-4E56-80AF-CABAA89FC17A}" type="slidenum">
              <a:rPr lang="id-ID">
                <a:latin typeface="Calibri" panose="020F0502020204030204" pitchFamily="34" charset="0"/>
              </a:rPr>
              <a:pPr eaLnBrk="1" hangingPunct="1"/>
              <a:t>14</a:t>
            </a:fld>
            <a:endParaRPr lang="id-ID">
              <a:latin typeface="Calibri" panose="020F0502020204030204" pitchFamily="34" charset="0"/>
            </a:endParaRPr>
          </a:p>
        </p:txBody>
      </p:sp>
    </p:spTree>
    <p:extLst>
      <p:ext uri="{BB962C8B-B14F-4D97-AF65-F5344CB8AC3E}">
        <p14:creationId xmlns:p14="http://schemas.microsoft.com/office/powerpoint/2010/main" val="2025250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78F242-39CC-4393-949D-8D35D505F35A}" type="slidenum">
              <a:rPr lang="id-ID">
                <a:latin typeface="Calibri" panose="020F0502020204030204" pitchFamily="34" charset="0"/>
              </a:rPr>
              <a:pPr eaLnBrk="1" hangingPunct="1"/>
              <a:t>15</a:t>
            </a:fld>
            <a:endParaRPr lang="id-ID">
              <a:latin typeface="Calibri" panose="020F0502020204030204" pitchFamily="34" charset="0"/>
            </a:endParaRPr>
          </a:p>
        </p:txBody>
      </p:sp>
    </p:spTree>
    <p:extLst>
      <p:ext uri="{BB962C8B-B14F-4D97-AF65-F5344CB8AC3E}">
        <p14:creationId xmlns:p14="http://schemas.microsoft.com/office/powerpoint/2010/main" val="3503577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1958A0-DF09-4049-A9AB-154F5DA2FC50}" type="slidenum">
              <a:rPr lang="id-ID">
                <a:latin typeface="Calibri" panose="020F0502020204030204" pitchFamily="34" charset="0"/>
              </a:rPr>
              <a:pPr eaLnBrk="1" hangingPunct="1"/>
              <a:t>16</a:t>
            </a:fld>
            <a:endParaRPr lang="id-ID">
              <a:latin typeface="Calibri" panose="020F0502020204030204" pitchFamily="34" charset="0"/>
            </a:endParaRPr>
          </a:p>
        </p:txBody>
      </p:sp>
    </p:spTree>
    <p:extLst>
      <p:ext uri="{BB962C8B-B14F-4D97-AF65-F5344CB8AC3E}">
        <p14:creationId xmlns:p14="http://schemas.microsoft.com/office/powerpoint/2010/main" val="3839107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F3C6B6-B8EF-4254-A33E-FF880A189128}" type="slidenum">
              <a:rPr lang="id-ID">
                <a:latin typeface="Calibri" panose="020F0502020204030204" pitchFamily="34" charset="0"/>
              </a:rPr>
              <a:pPr eaLnBrk="1" hangingPunct="1"/>
              <a:t>17</a:t>
            </a:fld>
            <a:endParaRPr lang="id-ID">
              <a:latin typeface="Calibri" panose="020F0502020204030204" pitchFamily="34" charset="0"/>
            </a:endParaRPr>
          </a:p>
        </p:txBody>
      </p:sp>
    </p:spTree>
    <p:extLst>
      <p:ext uri="{BB962C8B-B14F-4D97-AF65-F5344CB8AC3E}">
        <p14:creationId xmlns:p14="http://schemas.microsoft.com/office/powerpoint/2010/main" val="3107528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1F5D0F7-26A2-44F6-AFD2-FE533794059D}" type="slidenum">
              <a:rPr lang="id-ID">
                <a:latin typeface="Calibri" panose="020F0502020204030204" pitchFamily="34" charset="0"/>
              </a:rPr>
              <a:pPr eaLnBrk="1" hangingPunct="1"/>
              <a:t>18</a:t>
            </a:fld>
            <a:endParaRPr lang="id-ID">
              <a:latin typeface="Calibri" panose="020F0502020204030204" pitchFamily="34" charset="0"/>
            </a:endParaRPr>
          </a:p>
        </p:txBody>
      </p:sp>
    </p:spTree>
    <p:extLst>
      <p:ext uri="{BB962C8B-B14F-4D97-AF65-F5344CB8AC3E}">
        <p14:creationId xmlns:p14="http://schemas.microsoft.com/office/powerpoint/2010/main" val="29196970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D48B67-5814-4D3C-B2E9-3EB6BC59C319}" type="slidenum">
              <a:rPr lang="id-ID">
                <a:latin typeface="Calibri" panose="020F0502020204030204" pitchFamily="34" charset="0"/>
              </a:rPr>
              <a:pPr eaLnBrk="1" hangingPunct="1"/>
              <a:t>19</a:t>
            </a:fld>
            <a:endParaRPr lang="id-ID">
              <a:latin typeface="Calibri" panose="020F0502020204030204" pitchFamily="34" charset="0"/>
            </a:endParaRPr>
          </a:p>
        </p:txBody>
      </p:sp>
    </p:spTree>
    <p:extLst>
      <p:ext uri="{BB962C8B-B14F-4D97-AF65-F5344CB8AC3E}">
        <p14:creationId xmlns:p14="http://schemas.microsoft.com/office/powerpoint/2010/main" val="10393714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A311DA-402E-4ED1-BFE2-67BA0CDA4E58}" type="slidenum">
              <a:rPr lang="id-ID">
                <a:latin typeface="Calibri" panose="020F0502020204030204" pitchFamily="34" charset="0"/>
              </a:rPr>
              <a:pPr eaLnBrk="1" hangingPunct="1"/>
              <a:t>20</a:t>
            </a:fld>
            <a:endParaRPr lang="id-ID">
              <a:latin typeface="Calibri" panose="020F0502020204030204" pitchFamily="34" charset="0"/>
            </a:endParaRPr>
          </a:p>
        </p:txBody>
      </p:sp>
    </p:spTree>
    <p:extLst>
      <p:ext uri="{BB962C8B-B14F-4D97-AF65-F5344CB8AC3E}">
        <p14:creationId xmlns:p14="http://schemas.microsoft.com/office/powerpoint/2010/main" val="1430039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CC108D-4C76-41BA-9BC3-356FD7DD0DD7}" type="slidenum">
              <a:rPr lang="id-ID">
                <a:latin typeface="Calibri" panose="020F0502020204030204" pitchFamily="34" charset="0"/>
              </a:rPr>
              <a:pPr eaLnBrk="1" hangingPunct="1"/>
              <a:t>3</a:t>
            </a:fld>
            <a:endParaRPr lang="id-ID">
              <a:latin typeface="Calibri" panose="020F0502020204030204" pitchFamily="34" charset="0"/>
            </a:endParaRPr>
          </a:p>
        </p:txBody>
      </p:sp>
    </p:spTree>
    <p:extLst>
      <p:ext uri="{BB962C8B-B14F-4D97-AF65-F5344CB8AC3E}">
        <p14:creationId xmlns:p14="http://schemas.microsoft.com/office/powerpoint/2010/main" val="2182136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CD2C1B-7F09-487D-A38E-8BA28D503C7A}" type="slidenum">
              <a:rPr lang="id-ID">
                <a:latin typeface="Calibri" panose="020F0502020204030204" pitchFamily="34" charset="0"/>
              </a:rPr>
              <a:pPr eaLnBrk="1" hangingPunct="1"/>
              <a:t>21</a:t>
            </a:fld>
            <a:endParaRPr lang="id-ID">
              <a:latin typeface="Calibri" panose="020F0502020204030204" pitchFamily="34" charset="0"/>
            </a:endParaRPr>
          </a:p>
        </p:txBody>
      </p:sp>
    </p:spTree>
    <p:extLst>
      <p:ext uri="{BB962C8B-B14F-4D97-AF65-F5344CB8AC3E}">
        <p14:creationId xmlns:p14="http://schemas.microsoft.com/office/powerpoint/2010/main" val="1537500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C25E43-719F-4381-BF8D-DECF34F18E94}" type="slidenum">
              <a:rPr lang="id-ID">
                <a:latin typeface="Calibri" panose="020F0502020204030204" pitchFamily="34" charset="0"/>
              </a:rPr>
              <a:pPr eaLnBrk="1" hangingPunct="1"/>
              <a:t>22</a:t>
            </a:fld>
            <a:endParaRPr lang="id-ID">
              <a:latin typeface="Calibri" panose="020F0502020204030204" pitchFamily="34" charset="0"/>
            </a:endParaRPr>
          </a:p>
        </p:txBody>
      </p:sp>
    </p:spTree>
    <p:extLst>
      <p:ext uri="{BB962C8B-B14F-4D97-AF65-F5344CB8AC3E}">
        <p14:creationId xmlns:p14="http://schemas.microsoft.com/office/powerpoint/2010/main" val="11594170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96EAD26-0FF6-448F-B4B9-6FDF46C29B08}" type="slidenum">
              <a:rPr lang="id-ID">
                <a:latin typeface="Calibri" panose="020F0502020204030204" pitchFamily="34" charset="0"/>
              </a:rPr>
              <a:pPr eaLnBrk="1" hangingPunct="1"/>
              <a:t>23</a:t>
            </a:fld>
            <a:endParaRPr lang="id-ID">
              <a:latin typeface="Calibri" panose="020F0502020204030204" pitchFamily="34" charset="0"/>
            </a:endParaRPr>
          </a:p>
        </p:txBody>
      </p:sp>
    </p:spTree>
    <p:extLst>
      <p:ext uri="{BB962C8B-B14F-4D97-AF65-F5344CB8AC3E}">
        <p14:creationId xmlns:p14="http://schemas.microsoft.com/office/powerpoint/2010/main" val="4115985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8EAF1D-9ACA-4272-B008-B565C7FC829F}" type="slidenum">
              <a:rPr lang="id-ID">
                <a:latin typeface="Calibri" panose="020F0502020204030204" pitchFamily="34" charset="0"/>
              </a:rPr>
              <a:pPr eaLnBrk="1" hangingPunct="1"/>
              <a:t>24</a:t>
            </a:fld>
            <a:endParaRPr lang="id-ID">
              <a:latin typeface="Calibri" panose="020F0502020204030204" pitchFamily="34" charset="0"/>
            </a:endParaRPr>
          </a:p>
        </p:txBody>
      </p:sp>
    </p:spTree>
    <p:extLst>
      <p:ext uri="{BB962C8B-B14F-4D97-AF65-F5344CB8AC3E}">
        <p14:creationId xmlns:p14="http://schemas.microsoft.com/office/powerpoint/2010/main" val="765247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104CAC9-C1CE-4B19-9AA9-3EA79D9AFF97}" type="slidenum">
              <a:rPr lang="id-ID">
                <a:latin typeface="Calibri" panose="020F0502020204030204" pitchFamily="34" charset="0"/>
              </a:rPr>
              <a:pPr eaLnBrk="1" hangingPunct="1"/>
              <a:t>25</a:t>
            </a:fld>
            <a:endParaRPr lang="id-ID">
              <a:latin typeface="Calibri" panose="020F0502020204030204" pitchFamily="34" charset="0"/>
            </a:endParaRPr>
          </a:p>
        </p:txBody>
      </p:sp>
    </p:spTree>
    <p:extLst>
      <p:ext uri="{BB962C8B-B14F-4D97-AF65-F5344CB8AC3E}">
        <p14:creationId xmlns:p14="http://schemas.microsoft.com/office/powerpoint/2010/main" val="2160536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8BBD8F-C661-46F7-96E3-7112CF786F6E}" type="slidenum">
              <a:rPr lang="id-ID">
                <a:latin typeface="Calibri" panose="020F0502020204030204" pitchFamily="34" charset="0"/>
              </a:rPr>
              <a:pPr eaLnBrk="1" hangingPunct="1"/>
              <a:t>4</a:t>
            </a:fld>
            <a:endParaRPr lang="id-ID">
              <a:latin typeface="Calibri" panose="020F0502020204030204" pitchFamily="34" charset="0"/>
            </a:endParaRPr>
          </a:p>
        </p:txBody>
      </p:sp>
    </p:spTree>
    <p:extLst>
      <p:ext uri="{BB962C8B-B14F-4D97-AF65-F5344CB8AC3E}">
        <p14:creationId xmlns:p14="http://schemas.microsoft.com/office/powerpoint/2010/main" val="100587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D81B8E-98B6-4238-BE82-43ED651CB7FE}" type="slidenum">
              <a:rPr lang="id-ID">
                <a:latin typeface="Calibri" panose="020F0502020204030204" pitchFamily="34" charset="0"/>
              </a:rPr>
              <a:pPr eaLnBrk="1" hangingPunct="1"/>
              <a:t>5</a:t>
            </a:fld>
            <a:endParaRPr lang="id-ID">
              <a:latin typeface="Calibri" panose="020F0502020204030204" pitchFamily="34" charset="0"/>
            </a:endParaRPr>
          </a:p>
        </p:txBody>
      </p:sp>
    </p:spTree>
    <p:extLst>
      <p:ext uri="{BB962C8B-B14F-4D97-AF65-F5344CB8AC3E}">
        <p14:creationId xmlns:p14="http://schemas.microsoft.com/office/powerpoint/2010/main" val="2070255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3694B1-2C48-4F99-88F3-DD8C87148CF7}" type="slidenum">
              <a:rPr lang="id-ID">
                <a:latin typeface="Calibri" panose="020F0502020204030204" pitchFamily="34" charset="0"/>
              </a:rPr>
              <a:pPr eaLnBrk="1" hangingPunct="1"/>
              <a:t>6</a:t>
            </a:fld>
            <a:endParaRPr lang="id-ID">
              <a:latin typeface="Calibri" panose="020F0502020204030204" pitchFamily="34" charset="0"/>
            </a:endParaRPr>
          </a:p>
        </p:txBody>
      </p:sp>
    </p:spTree>
    <p:extLst>
      <p:ext uri="{BB962C8B-B14F-4D97-AF65-F5344CB8AC3E}">
        <p14:creationId xmlns:p14="http://schemas.microsoft.com/office/powerpoint/2010/main" val="630002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471E0BD-8F89-4B2C-8D88-76328F6B032B}" type="slidenum">
              <a:rPr lang="id-ID">
                <a:latin typeface="Calibri" panose="020F0502020204030204" pitchFamily="34" charset="0"/>
              </a:rPr>
              <a:pPr eaLnBrk="1" hangingPunct="1"/>
              <a:t>7</a:t>
            </a:fld>
            <a:endParaRPr lang="id-ID">
              <a:latin typeface="Calibri" panose="020F0502020204030204" pitchFamily="34" charset="0"/>
            </a:endParaRPr>
          </a:p>
        </p:txBody>
      </p:sp>
    </p:spTree>
    <p:extLst>
      <p:ext uri="{BB962C8B-B14F-4D97-AF65-F5344CB8AC3E}">
        <p14:creationId xmlns:p14="http://schemas.microsoft.com/office/powerpoint/2010/main" val="2148720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11092CB-59E4-4C37-8A35-65D4EE449BD6}" type="slidenum">
              <a:rPr lang="id-ID">
                <a:latin typeface="Calibri" panose="020F0502020204030204" pitchFamily="34" charset="0"/>
              </a:rPr>
              <a:pPr eaLnBrk="1" hangingPunct="1"/>
              <a:t>8</a:t>
            </a:fld>
            <a:endParaRPr lang="id-ID">
              <a:latin typeface="Calibri" panose="020F0502020204030204" pitchFamily="34" charset="0"/>
            </a:endParaRPr>
          </a:p>
        </p:txBody>
      </p:sp>
    </p:spTree>
    <p:extLst>
      <p:ext uri="{BB962C8B-B14F-4D97-AF65-F5344CB8AC3E}">
        <p14:creationId xmlns:p14="http://schemas.microsoft.com/office/powerpoint/2010/main" val="3223587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45F3F3-C587-44BB-800D-08717ECBC624}" type="slidenum">
              <a:rPr lang="id-ID">
                <a:latin typeface="Calibri" panose="020F0502020204030204" pitchFamily="34" charset="0"/>
              </a:rPr>
              <a:pPr eaLnBrk="1" hangingPunct="1"/>
              <a:t>9</a:t>
            </a:fld>
            <a:endParaRPr lang="id-ID">
              <a:latin typeface="Calibri" panose="020F0502020204030204" pitchFamily="34" charset="0"/>
            </a:endParaRPr>
          </a:p>
        </p:txBody>
      </p:sp>
    </p:spTree>
    <p:extLst>
      <p:ext uri="{BB962C8B-B14F-4D97-AF65-F5344CB8AC3E}">
        <p14:creationId xmlns:p14="http://schemas.microsoft.com/office/powerpoint/2010/main" val="3179446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4B3915-425C-4F40-993F-52162026CDB3}" type="slidenum">
              <a:rPr lang="id-ID">
                <a:latin typeface="Calibri" panose="020F0502020204030204" pitchFamily="34" charset="0"/>
              </a:rPr>
              <a:pPr eaLnBrk="1" hangingPunct="1"/>
              <a:t>10</a:t>
            </a:fld>
            <a:endParaRPr lang="id-ID">
              <a:latin typeface="Calibri" panose="020F0502020204030204" pitchFamily="34" charset="0"/>
            </a:endParaRPr>
          </a:p>
        </p:txBody>
      </p:sp>
    </p:spTree>
    <p:extLst>
      <p:ext uri="{BB962C8B-B14F-4D97-AF65-F5344CB8AC3E}">
        <p14:creationId xmlns:p14="http://schemas.microsoft.com/office/powerpoint/2010/main" val="235328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82E461B-9062-4FED-B242-9FC9BD73F3B9}" type="datetime1">
              <a:rPr lang="en-US"/>
              <a:pPr>
                <a:defRPr/>
              </a:pPr>
              <a:t>7/19/2017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EEADD4C-F717-4BE7-8310-BBD4186D19F7}" type="slidenum">
              <a:rPr lang="en-US"/>
              <a:pPr/>
              <a:t>‹#›</a:t>
            </a:fld>
            <a:endParaRPr lang="en-US"/>
          </a:p>
        </p:txBody>
      </p:sp>
    </p:spTree>
    <p:extLst>
      <p:ext uri="{BB962C8B-B14F-4D97-AF65-F5344CB8AC3E}">
        <p14:creationId xmlns:p14="http://schemas.microsoft.com/office/powerpoint/2010/main" val="1246034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4AE3C3-3F83-47A8-899C-1C1D01D24F58}" type="datetime1">
              <a:rPr lang="en-US"/>
              <a:pPr>
                <a:defRPr/>
              </a:pPr>
              <a:t>7/19/2017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9FC3AF5-7997-4391-AEF4-067DEDD6753E}" type="slidenum">
              <a:rPr lang="en-US"/>
              <a:pPr/>
              <a:t>‹#›</a:t>
            </a:fld>
            <a:endParaRPr lang="en-US"/>
          </a:p>
        </p:txBody>
      </p:sp>
    </p:spTree>
    <p:extLst>
      <p:ext uri="{BB962C8B-B14F-4D97-AF65-F5344CB8AC3E}">
        <p14:creationId xmlns:p14="http://schemas.microsoft.com/office/powerpoint/2010/main" val="3940599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83CE02-977D-4DF3-A5E2-9EE7C0E67EE8}" type="datetime1">
              <a:rPr lang="en-US"/>
              <a:pPr>
                <a:defRPr/>
              </a:pPr>
              <a:t>7/19/2017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9DF5CC-1ABC-4F6C-8DCF-DB0DB978786E}" type="slidenum">
              <a:rPr lang="en-US"/>
              <a:pPr/>
              <a:t>‹#›</a:t>
            </a:fld>
            <a:endParaRPr lang="en-US"/>
          </a:p>
        </p:txBody>
      </p:sp>
    </p:spTree>
    <p:extLst>
      <p:ext uri="{BB962C8B-B14F-4D97-AF65-F5344CB8AC3E}">
        <p14:creationId xmlns:p14="http://schemas.microsoft.com/office/powerpoint/2010/main" val="3108261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1E95106-61C2-4B65-867B-B0927F918096}" type="datetime1">
              <a:rPr lang="en-US"/>
              <a:pPr>
                <a:defRPr/>
              </a:pPr>
              <a:t>7/19/2017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00AC7A4-5990-41B5-BA99-626CB78E5466}" type="slidenum">
              <a:rPr lang="en-US"/>
              <a:pPr/>
              <a:t>‹#›</a:t>
            </a:fld>
            <a:endParaRPr lang="en-US"/>
          </a:p>
        </p:txBody>
      </p:sp>
    </p:spTree>
    <p:extLst>
      <p:ext uri="{BB962C8B-B14F-4D97-AF65-F5344CB8AC3E}">
        <p14:creationId xmlns:p14="http://schemas.microsoft.com/office/powerpoint/2010/main" val="207967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2D14241-5975-4E25-87A8-53D8AB18D1F8}" type="datetime1">
              <a:rPr lang="en-US"/>
              <a:pPr>
                <a:defRPr/>
              </a:pPr>
              <a:t>7/19/2017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898FC48-4E63-4951-ABCE-D555E90E4688}" type="slidenum">
              <a:rPr lang="en-US"/>
              <a:pPr/>
              <a:t>‹#›</a:t>
            </a:fld>
            <a:endParaRPr lang="en-US"/>
          </a:p>
        </p:txBody>
      </p:sp>
    </p:spTree>
    <p:extLst>
      <p:ext uri="{BB962C8B-B14F-4D97-AF65-F5344CB8AC3E}">
        <p14:creationId xmlns:p14="http://schemas.microsoft.com/office/powerpoint/2010/main" val="471244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FB857C0-0387-4117-A427-D861381F2C65}" type="datetime1">
              <a:rPr lang="en-US"/>
              <a:pPr>
                <a:defRPr/>
              </a:pPr>
              <a:t>7/19/2017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858B776-2611-4B83-B74D-F5688778DF7A}" type="slidenum">
              <a:rPr lang="en-US"/>
              <a:pPr/>
              <a:t>‹#›</a:t>
            </a:fld>
            <a:endParaRPr lang="en-US"/>
          </a:p>
        </p:txBody>
      </p:sp>
    </p:spTree>
    <p:extLst>
      <p:ext uri="{BB962C8B-B14F-4D97-AF65-F5344CB8AC3E}">
        <p14:creationId xmlns:p14="http://schemas.microsoft.com/office/powerpoint/2010/main" val="54211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D086064-7333-47AF-BC35-13DD6D318566}" type="datetime1">
              <a:rPr lang="en-US"/>
              <a:pPr>
                <a:defRPr/>
              </a:pPr>
              <a:t>7/19/2017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2C97E3B-AD33-4BC4-AFA5-CBA5C2FB2BF3}" type="slidenum">
              <a:rPr lang="en-US"/>
              <a:pPr/>
              <a:t>‹#›</a:t>
            </a:fld>
            <a:endParaRPr lang="en-US"/>
          </a:p>
        </p:txBody>
      </p:sp>
    </p:spTree>
    <p:extLst>
      <p:ext uri="{BB962C8B-B14F-4D97-AF65-F5344CB8AC3E}">
        <p14:creationId xmlns:p14="http://schemas.microsoft.com/office/powerpoint/2010/main" val="270287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0443BE3-5A6D-462F-BC88-CA33F8CED079}" type="datetime1">
              <a:rPr lang="en-US"/>
              <a:pPr>
                <a:defRPr/>
              </a:pPr>
              <a:t>7/19/2017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766B5CA-1A6A-4DE0-B343-5B62BBC97B17}" type="slidenum">
              <a:rPr lang="en-US"/>
              <a:pPr/>
              <a:t>‹#›</a:t>
            </a:fld>
            <a:endParaRPr lang="en-US"/>
          </a:p>
        </p:txBody>
      </p:sp>
    </p:spTree>
    <p:extLst>
      <p:ext uri="{BB962C8B-B14F-4D97-AF65-F5344CB8AC3E}">
        <p14:creationId xmlns:p14="http://schemas.microsoft.com/office/powerpoint/2010/main" val="6793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A4564E7-FB1F-4B64-A695-F4054ED40F0E}" type="datetime1">
              <a:rPr lang="en-US"/>
              <a:pPr>
                <a:defRPr/>
              </a:pPr>
              <a:t>7/19/2017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50E530B-D2A1-4793-9ECB-27903EAD55BD}" type="slidenum">
              <a:rPr lang="en-US"/>
              <a:pPr/>
              <a:t>‹#›</a:t>
            </a:fld>
            <a:endParaRPr lang="en-US"/>
          </a:p>
        </p:txBody>
      </p:sp>
    </p:spTree>
    <p:extLst>
      <p:ext uri="{BB962C8B-B14F-4D97-AF65-F5344CB8AC3E}">
        <p14:creationId xmlns:p14="http://schemas.microsoft.com/office/powerpoint/2010/main" val="1318323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0127F4-B070-4845-93F1-48EE35CFE218}" type="datetime1">
              <a:rPr lang="en-US"/>
              <a:pPr>
                <a:defRPr/>
              </a:pPr>
              <a:t>7/19/2017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F639D97-042F-4596-92E5-53EB44172CD1}" type="slidenum">
              <a:rPr lang="en-US"/>
              <a:pPr/>
              <a:t>‹#›</a:t>
            </a:fld>
            <a:endParaRPr lang="en-US"/>
          </a:p>
        </p:txBody>
      </p:sp>
    </p:spTree>
    <p:extLst>
      <p:ext uri="{BB962C8B-B14F-4D97-AF65-F5344CB8AC3E}">
        <p14:creationId xmlns:p14="http://schemas.microsoft.com/office/powerpoint/2010/main" val="573182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8023EA-64B0-48EE-8391-C78418BF0E9D}" type="datetime1">
              <a:rPr lang="en-US"/>
              <a:pPr>
                <a:defRPr/>
              </a:pPr>
              <a:t>7/19/2017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796204B-0921-4095-B83E-2E225E508A2E}" type="slidenum">
              <a:rPr lang="en-US"/>
              <a:pPr/>
              <a:t>‹#›</a:t>
            </a:fld>
            <a:endParaRPr lang="en-US"/>
          </a:p>
        </p:txBody>
      </p:sp>
    </p:spTree>
    <p:extLst>
      <p:ext uri="{BB962C8B-B14F-4D97-AF65-F5344CB8AC3E}">
        <p14:creationId xmlns:p14="http://schemas.microsoft.com/office/powerpoint/2010/main" val="1064845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4E9E6F3-BBBA-4AE8-AA23-2AC8D37ACABB}" type="datetime1">
              <a:rPr lang="en-US"/>
              <a:pPr>
                <a:defRPr/>
              </a:pPr>
              <a:t>7/19/2017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panose="020F0502020204030204" pitchFamily="34" charset="0"/>
              </a:defRPr>
            </a:lvl1pPr>
          </a:lstStyle>
          <a:p>
            <a:fld id="{4AE8A102-ECF0-4B4E-AF1B-FF95431C8BC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22625" y="3657600"/>
            <a:ext cx="5638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id-ID" sz="2000" b="1">
                <a:solidFill>
                  <a:schemeClr val="bg1"/>
                </a:solidFill>
              </a:rPr>
              <a:t>PERKEMBANGAN ILMU BIOTEKNOLOGI</a:t>
            </a:r>
            <a:endParaRPr lang="en-US" sz="2000" b="1">
              <a:solidFill>
                <a:schemeClr val="bg1"/>
              </a:solidFill>
            </a:endParaRPr>
          </a:p>
          <a:p>
            <a:pPr algn="ctr" eaLnBrk="1" hangingPunct="1"/>
            <a:r>
              <a:rPr lang="id-ID" sz="2000" b="1">
                <a:solidFill>
                  <a:schemeClr val="bg1"/>
                </a:solidFill>
              </a:rPr>
              <a:t>PERTEMUAN 14</a:t>
            </a:r>
            <a:endParaRPr lang="en-US" sz="2000" b="1">
              <a:solidFill>
                <a:schemeClr val="bg1"/>
              </a:solidFill>
            </a:endParaRPr>
          </a:p>
          <a:p>
            <a:pPr algn="ctr" eaLnBrk="1" hangingPunct="1"/>
            <a:r>
              <a:rPr lang="id-ID" sz="2000" b="1">
                <a:solidFill>
                  <a:schemeClr val="bg1"/>
                </a:solidFill>
              </a:rPr>
              <a:t>ARIYO P. HIDAYANTO</a:t>
            </a:r>
            <a:endParaRPr lang="en-US" sz="2000" b="1">
              <a:solidFill>
                <a:schemeClr val="bg1"/>
              </a:solidFill>
            </a:endParaRPr>
          </a:p>
          <a:p>
            <a:pPr algn="ctr" eaLnBrk="1" hangingPunct="1"/>
            <a:r>
              <a:rPr lang="id-ID" sz="2000" b="1">
                <a:solidFill>
                  <a:schemeClr val="bg1"/>
                </a:solidFill>
              </a:rPr>
              <a:t>PRODI BIOTEKNOLOGI FAKULTAS ILMU </a:t>
            </a:r>
          </a:p>
          <a:p>
            <a:pPr algn="ctr" eaLnBrk="1" hangingPunct="1"/>
            <a:r>
              <a:rPr lang="id-ID" sz="2000" b="1">
                <a:solidFill>
                  <a:schemeClr val="bg1"/>
                </a:solidFill>
              </a:rPr>
              <a:t>KESEHATAN</a:t>
            </a:r>
            <a:endParaRPr lang="en-US" sz="2000" b="1">
              <a:solidFill>
                <a:schemeClr val="bg1"/>
              </a:solidFill>
            </a:endParaRPr>
          </a:p>
          <a:p>
            <a:pPr algn="ctr" eaLnBrk="1" hangingPunct="1"/>
            <a:endParaRPr lang="en-US" sz="2000" b="1">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Perbedaan Bioteknologi konvensional dan modern</a:t>
            </a:r>
            <a:endParaRPr lang="en-US" sz="3200" smtClean="0">
              <a:latin typeface="Arial" panose="020B0604020202020204" pitchFamily="34" charset="0"/>
              <a:cs typeface="Arial" panose="020B0604020202020204" pitchFamily="34" charset="0"/>
            </a:endParaRPr>
          </a:p>
        </p:txBody>
      </p:sp>
      <p:sp>
        <p:nvSpPr>
          <p:cNvPr id="11268" name="Content Placeholder 5"/>
          <p:cNvSpPr>
            <a:spLocks noGrp="1"/>
          </p:cNvSpPr>
          <p:nvPr>
            <p:ph idx="1"/>
          </p:nvPr>
        </p:nvSpPr>
        <p:spPr>
          <a:xfrm>
            <a:off x="457200" y="1524000"/>
            <a:ext cx="8229600" cy="4602163"/>
          </a:xfrm>
        </p:spPr>
        <p:txBody>
          <a:bodyPr/>
          <a:lstStyle/>
          <a:p>
            <a:pPr marL="0" indent="0" eaLnBrk="1" hangingPunct="1">
              <a:spcBef>
                <a:spcPts val="575"/>
              </a:spcBef>
              <a:buFont typeface="Arial" panose="020B0604020202020204" pitchFamily="34" charset="0"/>
              <a:buNone/>
            </a:pPr>
            <a:endParaRPr lang="id-ID" sz="2400" smtClean="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nvGraphicFramePr>
        <p:xfrm>
          <a:off x="566738" y="1600200"/>
          <a:ext cx="8039100" cy="4573588"/>
        </p:xfrm>
        <a:graphic>
          <a:graphicData uri="http://schemas.openxmlformats.org/drawingml/2006/table">
            <a:tbl>
              <a:tblPr firstRow="1" bandRow="1">
                <a:effectLst/>
                <a:tableStyleId>{16D9F66E-5EB9-4882-86FB-DCBF35E3C3E4}</a:tableStyleId>
              </a:tblPr>
              <a:tblGrid>
                <a:gridCol w="4019550"/>
                <a:gridCol w="4019550"/>
              </a:tblGrid>
              <a:tr h="598007">
                <a:tc>
                  <a:txBody>
                    <a:bodyPr/>
                    <a:lstStyle/>
                    <a:p>
                      <a:pPr algn="ctr"/>
                      <a:r>
                        <a:rPr lang="id-ID" sz="2200" b="1" i="1" dirty="0" smtClean="0">
                          <a:latin typeface="Arial" pitchFamily="34" charset="0"/>
                          <a:cs typeface="Arial" pitchFamily="34" charset="0"/>
                        </a:rPr>
                        <a:t>Bioteknologi konvensional</a:t>
                      </a:r>
                      <a:endParaRPr lang="id-ID" sz="2200" b="1" i="1" dirty="0">
                        <a:latin typeface="Arial" pitchFamily="34" charset="0"/>
                        <a:cs typeface="Arial" pitchFamily="34" charset="0"/>
                      </a:endParaRPr>
                    </a:p>
                  </a:txBody>
                  <a:tcPr marL="91439" marR="91439"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d-ID" sz="2200" b="1" i="1" dirty="0" smtClean="0">
                          <a:latin typeface="Arial" pitchFamily="34" charset="0"/>
                          <a:cs typeface="Arial" pitchFamily="34" charset="0"/>
                        </a:rPr>
                        <a:t>Bioteknologi modern</a:t>
                      </a:r>
                      <a:endParaRPr lang="id-ID" sz="2200" b="1" i="1" dirty="0">
                        <a:latin typeface="Arial" pitchFamily="34" charset="0"/>
                        <a:cs typeface="Arial" pitchFamily="34" charset="0"/>
                      </a:endParaRPr>
                    </a:p>
                  </a:txBody>
                  <a:tcPr marL="91439" marR="91439"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97422">
                <a:tc>
                  <a:txBody>
                    <a:bodyPr/>
                    <a:lstStyle/>
                    <a:p>
                      <a:pPr algn="ctr"/>
                      <a:r>
                        <a:rPr lang="id-ID" sz="2200" b="0" dirty="0" smtClean="0">
                          <a:latin typeface="Arial" pitchFamily="34" charset="0"/>
                          <a:cs typeface="Arial" pitchFamily="34" charset="0"/>
                        </a:rPr>
                        <a:t>Memakai makhluk hidup secara langsung</a:t>
                      </a:r>
                      <a:endParaRPr lang="id-ID" sz="2200" b="0" dirty="0">
                        <a:latin typeface="Arial" pitchFamily="34" charset="0"/>
                        <a:cs typeface="Arial" pitchFamily="34" charset="0"/>
                      </a:endParaRPr>
                    </a:p>
                  </a:txBody>
                  <a:tcPr marL="91439" marR="91439"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2200" b="0" dirty="0" smtClean="0">
                          <a:latin typeface="Arial" pitchFamily="34" charset="0"/>
                          <a:cs typeface="Arial" pitchFamily="34" charset="0"/>
                        </a:rPr>
                        <a:t>Memakai makhluk hidup dan juga komponennya secara langsung</a:t>
                      </a:r>
                      <a:endParaRPr lang="id-ID" sz="2200" b="0" dirty="0">
                        <a:latin typeface="Arial" pitchFamily="34" charset="0"/>
                        <a:cs typeface="Arial" pitchFamily="34" charset="0"/>
                      </a:endParaRPr>
                    </a:p>
                  </a:txBody>
                  <a:tcPr marL="91439" marR="91439"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90368">
                <a:tc>
                  <a:txBody>
                    <a:bodyPr/>
                    <a:lstStyle/>
                    <a:p>
                      <a:pPr algn="ctr"/>
                      <a:r>
                        <a:rPr lang="id-ID" sz="2200" b="0" dirty="0" smtClean="0">
                          <a:latin typeface="Arial" pitchFamily="34" charset="0"/>
                          <a:cs typeface="Arial" pitchFamily="34" charset="0"/>
                        </a:rPr>
                        <a:t>Tanpa menggunakan prinsip ilmiah</a:t>
                      </a:r>
                      <a:endParaRPr lang="id-ID" sz="2200" b="0" dirty="0">
                        <a:latin typeface="Arial" pitchFamily="34" charset="0"/>
                        <a:cs typeface="Arial" pitchFamily="34" charset="0"/>
                      </a:endParaRPr>
                    </a:p>
                  </a:txBody>
                  <a:tcPr marL="91439" marR="91439"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d-ID" sz="2200" b="0" dirty="0" smtClean="0">
                          <a:latin typeface="Arial" pitchFamily="34" charset="0"/>
                          <a:cs typeface="Arial" pitchFamily="34" charset="0"/>
                        </a:rPr>
                        <a:t>Dengan menggunakan prinsip</a:t>
                      </a:r>
                      <a:r>
                        <a:rPr lang="id-ID" sz="2200" b="0" baseline="0" dirty="0" smtClean="0">
                          <a:latin typeface="Arial" pitchFamily="34" charset="0"/>
                          <a:cs typeface="Arial" pitchFamily="34" charset="0"/>
                        </a:rPr>
                        <a:t> ilmiah</a:t>
                      </a:r>
                      <a:endParaRPr lang="id-ID" sz="2200" b="0" dirty="0">
                        <a:latin typeface="Arial" pitchFamily="34" charset="0"/>
                        <a:cs typeface="Arial" pitchFamily="34" charset="0"/>
                      </a:endParaRPr>
                    </a:p>
                  </a:txBody>
                  <a:tcPr marL="91439" marR="91439"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97422">
                <a:tc>
                  <a:txBody>
                    <a:bodyPr/>
                    <a:lstStyle/>
                    <a:p>
                      <a:pPr algn="ctr"/>
                      <a:r>
                        <a:rPr lang="id-ID" sz="2200" b="0" dirty="0" smtClean="0">
                          <a:latin typeface="Arial" pitchFamily="34" charset="0"/>
                          <a:cs typeface="Arial" pitchFamily="34" charset="0"/>
                        </a:rPr>
                        <a:t>Berdasarkan keterampilan yang diturunkan tiap generasi</a:t>
                      </a:r>
                      <a:endParaRPr lang="id-ID" sz="2200" b="0" dirty="0">
                        <a:latin typeface="Arial" pitchFamily="34" charset="0"/>
                        <a:cs typeface="Arial" pitchFamily="34" charset="0"/>
                      </a:endParaRPr>
                    </a:p>
                  </a:txBody>
                  <a:tcPr marL="91439" marR="91439"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d-ID" sz="2200" b="0" dirty="0" smtClean="0">
                          <a:latin typeface="Arial" pitchFamily="34" charset="0"/>
                          <a:cs typeface="Arial" pitchFamily="34" charset="0"/>
                        </a:rPr>
                        <a:t>Hasil pengkajian berbagai macam disiplin ilmu secara mendalam</a:t>
                      </a:r>
                      <a:endParaRPr lang="id-ID" sz="2200" b="0" dirty="0">
                        <a:latin typeface="Arial" pitchFamily="34" charset="0"/>
                        <a:cs typeface="Arial" pitchFamily="34" charset="0"/>
                      </a:endParaRPr>
                    </a:p>
                  </a:txBody>
                  <a:tcPr marL="91439" marR="91439"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90368">
                <a:tc>
                  <a:txBody>
                    <a:bodyPr/>
                    <a:lstStyle/>
                    <a:p>
                      <a:pPr algn="ctr"/>
                      <a:r>
                        <a:rPr lang="id-ID" sz="2200" b="0" dirty="0" smtClean="0">
                          <a:latin typeface="Arial" pitchFamily="34" charset="0"/>
                          <a:cs typeface="Arial" pitchFamily="34" charset="0"/>
                        </a:rPr>
                        <a:t>Tidak diproduksi secara</a:t>
                      </a:r>
                      <a:r>
                        <a:rPr lang="id-ID" sz="2200" b="0" baseline="0" dirty="0" smtClean="0">
                          <a:latin typeface="Arial" pitchFamily="34" charset="0"/>
                          <a:cs typeface="Arial" pitchFamily="34" charset="0"/>
                        </a:rPr>
                        <a:t> masal</a:t>
                      </a:r>
                      <a:endParaRPr lang="id-ID" sz="2200" b="0" dirty="0">
                        <a:latin typeface="Arial" pitchFamily="34" charset="0"/>
                        <a:cs typeface="Arial" pitchFamily="34" charset="0"/>
                      </a:endParaRPr>
                    </a:p>
                  </a:txBody>
                  <a:tcPr marL="91439" marR="91439"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d-ID" sz="2200" b="0" dirty="0" smtClean="0">
                          <a:latin typeface="Arial" pitchFamily="34" charset="0"/>
                          <a:cs typeface="Arial" pitchFamily="34" charset="0"/>
                        </a:rPr>
                        <a:t>Diproduksi secara masal</a:t>
                      </a:r>
                      <a:endParaRPr lang="id-ID" sz="2200" b="0" dirty="0">
                        <a:latin typeface="Arial" pitchFamily="34" charset="0"/>
                        <a:cs typeface="Arial" pitchFamily="34" charset="0"/>
                      </a:endParaRPr>
                    </a:p>
                  </a:txBody>
                  <a:tcPr marL="91439" marR="91439" marT="45733" marB="4573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Perbedaan Bioteknologi konvensional dan modern</a:t>
            </a:r>
            <a:endParaRPr lang="en-US" sz="3200" smtClean="0">
              <a:latin typeface="Arial" panose="020B0604020202020204" pitchFamily="34" charset="0"/>
              <a:cs typeface="Arial" panose="020B0604020202020204" pitchFamily="34" charset="0"/>
            </a:endParaRPr>
          </a:p>
        </p:txBody>
      </p:sp>
      <p:sp>
        <p:nvSpPr>
          <p:cNvPr id="12292" name="Content Placeholder 5"/>
          <p:cNvSpPr>
            <a:spLocks noGrp="1"/>
          </p:cNvSpPr>
          <p:nvPr>
            <p:ph idx="1"/>
          </p:nvPr>
        </p:nvSpPr>
        <p:spPr>
          <a:xfrm>
            <a:off x="457200" y="1524000"/>
            <a:ext cx="8229600" cy="4602163"/>
          </a:xfrm>
        </p:spPr>
        <p:txBody>
          <a:bodyPr/>
          <a:lstStyle/>
          <a:p>
            <a:pPr marL="0" indent="0" eaLnBrk="1" hangingPunct="1">
              <a:spcBef>
                <a:spcPts val="575"/>
              </a:spcBef>
              <a:buFont typeface="Arial" panose="020B0604020202020204" pitchFamily="34" charset="0"/>
              <a:buNone/>
            </a:pPr>
            <a:endParaRPr lang="id-ID" sz="2400" smtClean="0">
              <a:latin typeface="Arial" panose="020B0604020202020204" pitchFamily="34" charset="0"/>
              <a:cs typeface="Arial" panose="020B0604020202020204" pitchFamily="34" charset="0"/>
            </a:endParaRPr>
          </a:p>
        </p:txBody>
      </p:sp>
      <p:pic>
        <p:nvPicPr>
          <p:cNvPr id="1229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00200"/>
            <a:ext cx="91440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Bioteknologi konvensional</a:t>
            </a:r>
            <a:endParaRPr lang="en-US" sz="3200" smtClean="0">
              <a:latin typeface="Arial" panose="020B0604020202020204" pitchFamily="34" charset="0"/>
              <a:cs typeface="Arial" panose="020B0604020202020204" pitchFamily="34" charset="0"/>
            </a:endParaRPr>
          </a:p>
        </p:txBody>
      </p:sp>
      <p:sp>
        <p:nvSpPr>
          <p:cNvPr id="13316" name="Content Placeholder 5"/>
          <p:cNvSpPr>
            <a:spLocks noGrp="1"/>
          </p:cNvSpPr>
          <p:nvPr>
            <p:ph idx="1"/>
          </p:nvPr>
        </p:nvSpPr>
        <p:spPr>
          <a:xfrm>
            <a:off x="457200" y="1524000"/>
            <a:ext cx="8229600" cy="4602163"/>
          </a:xfrm>
        </p:spPr>
        <p:txBody>
          <a:bodyPr/>
          <a:lstStyle/>
          <a:p>
            <a:pPr marL="0" indent="0" eaLnBrk="1" hangingPunct="1">
              <a:spcBef>
                <a:spcPts val="575"/>
              </a:spcBef>
              <a:buFont typeface="Arial" panose="020B0604020202020204" pitchFamily="34" charset="0"/>
              <a:buNone/>
            </a:pPr>
            <a:endParaRPr lang="id-ID" sz="2400" smtClean="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nvGraphicFramePr>
        <p:xfrm>
          <a:off x="250825" y="1989138"/>
          <a:ext cx="8424863" cy="4062412"/>
        </p:xfrm>
        <a:graphic>
          <a:graphicData uri="http://schemas.openxmlformats.org/drawingml/2006/table">
            <a:tbl>
              <a:tblPr firstRow="1" bandRow="1">
                <a:effectLst/>
                <a:tableStyleId>{16D9F66E-5EB9-4882-86FB-DCBF35E3C3E4}</a:tableStyleId>
              </a:tblPr>
              <a:tblGrid>
                <a:gridCol w="4212432"/>
                <a:gridCol w="4212432"/>
              </a:tblGrid>
              <a:tr h="594353">
                <a:tc>
                  <a:txBody>
                    <a:bodyPr/>
                    <a:lstStyle/>
                    <a:p>
                      <a:pPr algn="ctr"/>
                      <a:r>
                        <a:rPr lang="id-ID" sz="2400" b="1" i="1" dirty="0" smtClean="0">
                          <a:latin typeface="Arial" pitchFamily="34" charset="0"/>
                          <a:cs typeface="Arial" pitchFamily="34" charset="0"/>
                        </a:rPr>
                        <a:t>Kelebihan</a:t>
                      </a:r>
                      <a:endParaRPr lang="id-ID" sz="2400" b="1" i="1" dirty="0">
                        <a:latin typeface="Arial" pitchFamily="34" charset="0"/>
                        <a:cs typeface="Arial" pitchFamily="34" charset="0"/>
                      </a:endParaRP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d-ID" sz="2400" b="1" i="1" dirty="0" smtClean="0">
                          <a:latin typeface="Arial" pitchFamily="34" charset="0"/>
                          <a:cs typeface="Arial" pitchFamily="34" charset="0"/>
                        </a:rPr>
                        <a:t>Kekurangan</a:t>
                      </a:r>
                      <a:endParaRPr lang="id-ID" sz="2400" b="1" i="1" dirty="0">
                        <a:latin typeface="Arial" pitchFamily="34" charset="0"/>
                        <a:cs typeface="Arial" pitchFamily="34" charset="0"/>
                      </a:endParaRP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23112">
                <a:tc>
                  <a:txBody>
                    <a:bodyPr/>
                    <a:lstStyle/>
                    <a:p>
                      <a:pPr algn="ctr"/>
                      <a:r>
                        <a:rPr lang="id-ID" sz="2400" b="0" dirty="0" smtClean="0">
                          <a:latin typeface="Arial" pitchFamily="34" charset="0"/>
                          <a:cs typeface="Arial" pitchFamily="34" charset="0"/>
                        </a:rPr>
                        <a:t>Harga relatif</a:t>
                      </a:r>
                      <a:r>
                        <a:rPr lang="id-ID" sz="2400" b="0" baseline="0" dirty="0" smtClean="0">
                          <a:latin typeface="Arial" pitchFamily="34" charset="0"/>
                          <a:cs typeface="Arial" pitchFamily="34" charset="0"/>
                        </a:rPr>
                        <a:t> murah</a:t>
                      </a:r>
                      <a:endParaRPr lang="id-ID" sz="2400" b="0" dirty="0">
                        <a:latin typeface="Arial" pitchFamily="34" charset="0"/>
                        <a:cs typeface="Arial" pitchFamily="34" charset="0"/>
                      </a:endParaRP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2400" b="0" dirty="0" smtClean="0">
                          <a:latin typeface="Arial" pitchFamily="34" charset="0"/>
                          <a:cs typeface="Arial" pitchFamily="34" charset="0"/>
                        </a:rPr>
                        <a:t>Memerlukan waktu lebih lama</a:t>
                      </a:r>
                      <a:endParaRPr lang="id-ID" sz="2400" b="0" dirty="0">
                        <a:latin typeface="Arial" pitchFamily="34" charset="0"/>
                        <a:cs typeface="Arial" pitchFamily="34" charset="0"/>
                      </a:endParaRP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54762">
                <a:tc>
                  <a:txBody>
                    <a:bodyPr/>
                    <a:lstStyle/>
                    <a:p>
                      <a:pPr algn="ctr"/>
                      <a:r>
                        <a:rPr lang="id-ID" sz="2400" b="0" dirty="0" smtClean="0">
                          <a:latin typeface="Arial" pitchFamily="34" charset="0"/>
                          <a:cs typeface="Arial" pitchFamily="34" charset="0"/>
                        </a:rPr>
                        <a:t>Teknologi lebih sederhana sehingga semua orang cenderung bisa melakukannya</a:t>
                      </a:r>
                      <a:endParaRPr lang="id-ID" sz="2400" b="0" dirty="0">
                        <a:latin typeface="Arial" pitchFamily="34" charset="0"/>
                        <a:cs typeface="Arial" pitchFamily="34" charset="0"/>
                      </a:endParaRP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d-ID" sz="2400" b="0" dirty="0" smtClean="0">
                          <a:latin typeface="Arial" pitchFamily="34" charset="0"/>
                          <a:cs typeface="Arial" pitchFamily="34" charset="0"/>
                        </a:rPr>
                        <a:t>Sulit mengatasi Ketidaksesuaian genetik yang muncul</a:t>
                      </a:r>
                      <a:endParaRPr lang="id-ID" sz="2400" b="0" dirty="0">
                        <a:latin typeface="Arial" pitchFamily="34" charset="0"/>
                        <a:cs typeface="Arial" pitchFamily="34" charset="0"/>
                      </a:endParaRP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90185">
                <a:tc>
                  <a:txBody>
                    <a:bodyPr/>
                    <a:lstStyle/>
                    <a:p>
                      <a:pPr algn="ctr"/>
                      <a:r>
                        <a:rPr lang="id-ID" sz="2400" b="0" dirty="0" smtClean="0">
                          <a:latin typeface="Arial" pitchFamily="34" charset="0"/>
                          <a:cs typeface="Arial" pitchFamily="34" charset="0"/>
                        </a:rPr>
                        <a:t>Sistem yang</a:t>
                      </a:r>
                      <a:r>
                        <a:rPr lang="id-ID" sz="2400" b="0" baseline="0" dirty="0" smtClean="0">
                          <a:latin typeface="Arial" pitchFamily="34" charset="0"/>
                          <a:cs typeface="Arial" pitchFamily="34" charset="0"/>
                        </a:rPr>
                        <a:t> dimiliki sudah mapan</a:t>
                      </a:r>
                      <a:endParaRPr lang="id-ID" sz="2400" b="0" dirty="0">
                        <a:latin typeface="Arial" pitchFamily="34" charset="0"/>
                        <a:cs typeface="Arial" pitchFamily="34" charset="0"/>
                      </a:endParaRP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d-ID" sz="2400" b="0" dirty="0" smtClean="0">
                          <a:latin typeface="Arial" pitchFamily="34" charset="0"/>
                          <a:cs typeface="Arial" pitchFamily="34" charset="0"/>
                        </a:rPr>
                        <a:t>Hasil sulit untuk diprediksi</a:t>
                      </a:r>
                      <a:endParaRPr lang="id-ID" sz="2400" b="0" dirty="0">
                        <a:latin typeface="Arial" pitchFamily="34" charset="0"/>
                        <a:cs typeface="Arial" pitchFamily="34" charset="0"/>
                      </a:endParaRPr>
                    </a:p>
                  </a:txBody>
                  <a:tcPr marL="91439" marR="91439" marT="45730" marB="4573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Bioteknologi modern</a:t>
            </a:r>
            <a:endParaRPr lang="en-US" sz="3200" smtClean="0">
              <a:latin typeface="Arial" panose="020B0604020202020204" pitchFamily="34" charset="0"/>
              <a:cs typeface="Arial" panose="020B0604020202020204" pitchFamily="34" charset="0"/>
            </a:endParaRPr>
          </a:p>
        </p:txBody>
      </p:sp>
      <p:sp>
        <p:nvSpPr>
          <p:cNvPr id="14340" name="Content Placeholder 5"/>
          <p:cNvSpPr>
            <a:spLocks noGrp="1"/>
          </p:cNvSpPr>
          <p:nvPr>
            <p:ph idx="1"/>
          </p:nvPr>
        </p:nvSpPr>
        <p:spPr>
          <a:xfrm>
            <a:off x="457200" y="1524000"/>
            <a:ext cx="8229600" cy="4602163"/>
          </a:xfrm>
        </p:spPr>
        <p:txBody>
          <a:bodyPr/>
          <a:lstStyle/>
          <a:p>
            <a:pPr marL="0" indent="0" eaLnBrk="1" hangingPunct="1">
              <a:spcBef>
                <a:spcPts val="575"/>
              </a:spcBef>
              <a:buFont typeface="Arial" panose="020B0604020202020204" pitchFamily="34" charset="0"/>
              <a:buNone/>
            </a:pPr>
            <a:endParaRPr lang="id-ID" sz="2400" smtClean="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nvGraphicFramePr>
        <p:xfrm>
          <a:off x="250825" y="2565400"/>
          <a:ext cx="8424863" cy="3429000"/>
        </p:xfrm>
        <a:graphic>
          <a:graphicData uri="http://schemas.openxmlformats.org/drawingml/2006/table">
            <a:tbl>
              <a:tblPr firstRow="1" bandRow="1">
                <a:effectLst/>
                <a:tableStyleId>{16D9F66E-5EB9-4882-86FB-DCBF35E3C3E4}</a:tableStyleId>
              </a:tblPr>
              <a:tblGrid>
                <a:gridCol w="4212432"/>
                <a:gridCol w="4212432"/>
              </a:tblGrid>
              <a:tr h="594284">
                <a:tc>
                  <a:txBody>
                    <a:bodyPr/>
                    <a:lstStyle/>
                    <a:p>
                      <a:pPr algn="ctr"/>
                      <a:r>
                        <a:rPr lang="id-ID" sz="2400" b="1" i="1" dirty="0" smtClean="0">
                          <a:latin typeface="Arial" pitchFamily="34" charset="0"/>
                          <a:cs typeface="Arial" pitchFamily="34" charset="0"/>
                        </a:rPr>
                        <a:t>Kelebihan</a:t>
                      </a:r>
                      <a:endParaRPr lang="id-ID" sz="2400" b="1" i="1" dirty="0">
                        <a:latin typeface="Arial" pitchFamily="34" charset="0"/>
                        <a:cs typeface="Arial" pitchFamily="34" charset="0"/>
                      </a:endParaRPr>
                    </a:p>
                  </a:txBody>
                  <a:tcPr marL="91439" marR="91439"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d-ID" sz="2400" b="1" i="1" dirty="0" smtClean="0">
                          <a:latin typeface="Arial" pitchFamily="34" charset="0"/>
                          <a:cs typeface="Arial" pitchFamily="34" charset="0"/>
                        </a:rPr>
                        <a:t>Kekurangan</a:t>
                      </a:r>
                      <a:endParaRPr lang="id-ID" sz="2400" b="1" i="1" dirty="0">
                        <a:latin typeface="Arial" pitchFamily="34" charset="0"/>
                        <a:cs typeface="Arial" pitchFamily="34" charset="0"/>
                      </a:endParaRPr>
                    </a:p>
                  </a:txBody>
                  <a:tcPr marL="91439" marR="91439"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22983">
                <a:tc>
                  <a:txBody>
                    <a:bodyPr/>
                    <a:lstStyle/>
                    <a:p>
                      <a:pPr algn="ctr"/>
                      <a:r>
                        <a:rPr lang="id-ID" sz="2400" b="0" dirty="0" smtClean="0">
                          <a:latin typeface="Arial" pitchFamily="34" charset="0"/>
                          <a:cs typeface="Arial" pitchFamily="34" charset="0"/>
                        </a:rPr>
                        <a:t>Ketidaksesuaian genetik yang muncul dapat</a:t>
                      </a:r>
                      <a:r>
                        <a:rPr lang="id-ID" sz="2400" b="0" baseline="0" dirty="0" smtClean="0">
                          <a:latin typeface="Arial" pitchFamily="34" charset="0"/>
                          <a:cs typeface="Arial" pitchFamily="34" charset="0"/>
                        </a:rPr>
                        <a:t> teratasi</a:t>
                      </a:r>
                      <a:endParaRPr lang="id-ID" sz="2400" b="0" dirty="0">
                        <a:latin typeface="Arial" pitchFamily="34" charset="0"/>
                        <a:cs typeface="Arial" pitchFamily="34" charset="0"/>
                      </a:endParaRPr>
                    </a:p>
                  </a:txBody>
                  <a:tcPr marL="91439" marR="91439"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d-ID" sz="2400" b="0" dirty="0" smtClean="0">
                          <a:latin typeface="Arial" pitchFamily="34" charset="0"/>
                          <a:cs typeface="Arial" pitchFamily="34" charset="0"/>
                        </a:rPr>
                        <a:t>Harganya sangat mahal</a:t>
                      </a:r>
                      <a:endParaRPr lang="id-ID" sz="2400" b="0" dirty="0">
                        <a:latin typeface="Arial" pitchFamily="34" charset="0"/>
                        <a:cs typeface="Arial" pitchFamily="34" charset="0"/>
                      </a:endParaRPr>
                    </a:p>
                  </a:txBody>
                  <a:tcPr marL="91439" marR="91439"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22983">
                <a:tc>
                  <a:txBody>
                    <a:bodyPr/>
                    <a:lstStyle/>
                    <a:p>
                      <a:pPr algn="ctr"/>
                      <a:r>
                        <a:rPr lang="id-ID" sz="2400" b="0" dirty="0" smtClean="0">
                          <a:latin typeface="Arial" pitchFamily="34" charset="0"/>
                          <a:cs typeface="Arial" pitchFamily="34" charset="0"/>
                        </a:rPr>
                        <a:t>Hasil dapat lebih mudah diprediksi</a:t>
                      </a:r>
                      <a:endParaRPr lang="id-ID" sz="2400" b="0" dirty="0">
                        <a:latin typeface="Arial" pitchFamily="34" charset="0"/>
                        <a:cs typeface="Arial" pitchFamily="34" charset="0"/>
                      </a:endParaRPr>
                    </a:p>
                  </a:txBody>
                  <a:tcPr marL="91439" marR="91439"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d-ID" sz="2400" b="0" dirty="0" smtClean="0">
                          <a:latin typeface="Arial" pitchFamily="34" charset="0"/>
                          <a:cs typeface="Arial" pitchFamily="34" charset="0"/>
                        </a:rPr>
                        <a:t>Diperlukannya kecanggihan teknologi</a:t>
                      </a:r>
                      <a:endParaRPr lang="id-ID" sz="2400" b="0" dirty="0">
                        <a:latin typeface="Arial" pitchFamily="34" charset="0"/>
                        <a:cs typeface="Arial" pitchFamily="34" charset="0"/>
                      </a:endParaRPr>
                    </a:p>
                  </a:txBody>
                  <a:tcPr marL="91439" marR="91439"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188750">
                <a:tc>
                  <a:txBody>
                    <a:bodyPr/>
                    <a:lstStyle/>
                    <a:p>
                      <a:pPr algn="ctr"/>
                      <a:r>
                        <a:rPr lang="id-ID" sz="2400" b="0" dirty="0" smtClean="0">
                          <a:latin typeface="Arial" pitchFamily="34" charset="0"/>
                          <a:cs typeface="Arial" pitchFamily="34" charset="0"/>
                        </a:rPr>
                        <a:t>Kualitas dapat lebih ditingkatkan</a:t>
                      </a:r>
                      <a:endParaRPr lang="id-ID" sz="2400" b="0" dirty="0">
                        <a:latin typeface="Arial" pitchFamily="34" charset="0"/>
                        <a:cs typeface="Arial" pitchFamily="34" charset="0"/>
                      </a:endParaRPr>
                    </a:p>
                  </a:txBody>
                  <a:tcPr marL="91439" marR="91439"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id-ID" sz="2400" b="0" dirty="0" smtClean="0">
                          <a:latin typeface="Arial" pitchFamily="34" charset="0"/>
                          <a:cs typeface="Arial" pitchFamily="34" charset="0"/>
                        </a:rPr>
                        <a:t>Sistem yang dimiliki masih baru sehingga perlu kajian lebih lanjut </a:t>
                      </a:r>
                      <a:endParaRPr lang="id-ID" sz="2400" b="0" dirty="0">
                        <a:latin typeface="Arial" pitchFamily="34" charset="0"/>
                        <a:cs typeface="Arial" pitchFamily="34" charset="0"/>
                      </a:endParaRPr>
                    </a:p>
                  </a:txBody>
                  <a:tcPr marL="91439" marR="91439"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TEKNIK DALAM BIOTEKNOLOGI</a:t>
            </a:r>
            <a:endParaRPr lang="en-US" sz="3200" smtClean="0">
              <a:latin typeface="Arial" panose="020B0604020202020204" pitchFamily="34" charset="0"/>
              <a:cs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a:lstStyle/>
          <a:p>
            <a:pPr marL="273050" indent="-273050" eaLnBrk="1" hangingPunct="1">
              <a:spcBef>
                <a:spcPts val="575"/>
              </a:spcBef>
              <a:buFont typeface="Wingdings 2" pitchFamily="18" charset="2"/>
              <a:buChar char=""/>
              <a:defRPr/>
            </a:pPr>
            <a:endParaRPr lang="id-ID" sz="2400" dirty="0">
              <a:latin typeface="Arial" charset="0"/>
              <a:cs typeface="Arial" charset="0"/>
            </a:endParaRPr>
          </a:p>
          <a:p>
            <a:pPr marL="715963" indent="-441325" eaLnBrk="1" hangingPunct="1">
              <a:spcBef>
                <a:spcPts val="575"/>
              </a:spcBef>
              <a:buFont typeface="+mj-lt"/>
              <a:buAutoNum type="arabicPeriod"/>
              <a:defRPr/>
            </a:pPr>
            <a:r>
              <a:rPr lang="id-ID" sz="2400" dirty="0">
                <a:latin typeface="Arial" charset="0"/>
                <a:cs typeface="Arial" charset="0"/>
              </a:rPr>
              <a:t>Fermentasi → digunakan pada bioteknologi konvensional, industri farmasi, biopulping, bahan bakar</a:t>
            </a:r>
          </a:p>
          <a:p>
            <a:pPr marL="715963" indent="-441325" eaLnBrk="1" hangingPunct="1">
              <a:spcBef>
                <a:spcPts val="575"/>
              </a:spcBef>
              <a:buFont typeface="+mj-lt"/>
              <a:buAutoNum type="arabicPeriod"/>
              <a:defRPr/>
            </a:pPr>
            <a:r>
              <a:rPr lang="id-ID" sz="2400" dirty="0">
                <a:latin typeface="Arial" charset="0"/>
                <a:cs typeface="Arial" charset="0"/>
              </a:rPr>
              <a:t>Kultur Jaringan → metode untuk memperbanyak jaringan/sel yang berasal dari jaringan orisinal tumbuhan/hewan setelah terlebih dahulu mengalami proses pemisahan secara mekanik atau kimiawi (enzimatis) secara </a:t>
            </a:r>
            <a:r>
              <a:rPr lang="id-ID" sz="2400" i="1" dirty="0">
                <a:latin typeface="Arial" charset="0"/>
                <a:cs typeface="Arial" charset="0"/>
              </a:rPr>
              <a:t>in vitro</a:t>
            </a:r>
          </a:p>
          <a:p>
            <a:pPr marL="715963" indent="-441325" eaLnBrk="1" hangingPunct="1">
              <a:spcBef>
                <a:spcPts val="575"/>
              </a:spcBef>
              <a:buFont typeface="+mj-lt"/>
              <a:buAutoNum type="arabicPeriod"/>
              <a:defRPr/>
            </a:pPr>
            <a:r>
              <a:rPr lang="id-ID" sz="2400" dirty="0">
                <a:latin typeface="Arial" charset="0"/>
                <a:cs typeface="Arial" charset="0"/>
              </a:rPr>
              <a:t>Rekayasa Genetika</a:t>
            </a:r>
          </a:p>
          <a:p>
            <a:pPr marL="715963" indent="-441325" eaLnBrk="1" hangingPunct="1">
              <a:spcBef>
                <a:spcPts val="575"/>
              </a:spcBef>
              <a:buFont typeface="+mj-lt"/>
              <a:buAutoNum type="arabicPeriod"/>
              <a:defRPr/>
            </a:pPr>
            <a:endParaRPr lang="id-ID" sz="2400" dirty="0">
              <a:latin typeface="Arial" charset="0"/>
              <a:cs typeface="Arial" charset="0"/>
            </a:endParaRPr>
          </a:p>
          <a:p>
            <a:pPr marL="273050" indent="-273050" eaLnBrk="1" hangingPunct="1">
              <a:spcBef>
                <a:spcPts val="575"/>
              </a:spcBef>
              <a:buFont typeface="Wingdings 2" pitchFamily="18" charset="2"/>
              <a:buChar char=""/>
              <a:defRPr/>
            </a:pPr>
            <a:endParaRPr lang="id-ID" sz="2400" dirty="0">
              <a:latin typeface="Arial" charset="0"/>
              <a:cs typeface="Arial" charset="0"/>
            </a:endParaRPr>
          </a:p>
          <a:p>
            <a:pPr marL="273050" indent="-273050" eaLnBrk="1" hangingPunct="1">
              <a:spcBef>
                <a:spcPts val="575"/>
              </a:spcBef>
              <a:buFont typeface="Wingdings 2" pitchFamily="18" charset="2"/>
              <a:buChar char=""/>
              <a:defRPr/>
            </a:pPr>
            <a:endParaRPr lang="en-US" sz="2400" dirty="0">
              <a:latin typeface="Arial" charset="0"/>
              <a:cs typeface="Arial" charset="0"/>
            </a:endParaRPr>
          </a:p>
          <a:p>
            <a:pPr marL="0" indent="0" eaLnBrk="1" hangingPunct="1">
              <a:spcBef>
                <a:spcPts val="575"/>
              </a:spcBef>
              <a:buFont typeface="Arial" panose="020B0604020202020204" pitchFamily="34" charset="0"/>
              <a:buNone/>
              <a:defRPr/>
            </a:pPr>
            <a:endParaRPr lang="en-US" sz="2400" dirty="0" smtClean="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FERMENTASI</a:t>
            </a:r>
            <a:endParaRPr lang="en-US" sz="3200" smtClean="0">
              <a:latin typeface="Arial" panose="020B0604020202020204" pitchFamily="34" charset="0"/>
              <a:cs typeface="Arial" panose="020B0604020202020204" pitchFamily="34" charset="0"/>
            </a:endParaRPr>
          </a:p>
        </p:txBody>
      </p:sp>
      <p:sp>
        <p:nvSpPr>
          <p:cNvPr id="16388" name="Content Placeholder 5"/>
          <p:cNvSpPr>
            <a:spLocks noGrp="1"/>
          </p:cNvSpPr>
          <p:nvPr>
            <p:ph idx="1"/>
          </p:nvPr>
        </p:nvSpPr>
        <p:spPr>
          <a:xfrm>
            <a:off x="457200" y="1524000"/>
            <a:ext cx="8229600" cy="4602163"/>
          </a:xfrm>
        </p:spPr>
        <p:txBody>
          <a:bodyPr/>
          <a:lstStyle/>
          <a:p>
            <a:pPr marL="0" indent="0" eaLnBrk="1" hangingPunct="1">
              <a:spcBef>
                <a:spcPts val="575"/>
              </a:spcBef>
              <a:buFont typeface="Arial" panose="020B0604020202020204" pitchFamily="34" charset="0"/>
              <a:buNone/>
            </a:pPr>
            <a:endParaRPr lang="id-ID" sz="2400" smtClean="0">
              <a:latin typeface="Arial" panose="020B0604020202020204" pitchFamily="34" charset="0"/>
              <a:cs typeface="Arial" panose="020B0604020202020204" pitchFamily="34" charset="0"/>
            </a:endParaRPr>
          </a:p>
        </p:txBody>
      </p:sp>
      <p:pic>
        <p:nvPicPr>
          <p:cNvPr id="5" name="Picture 2" descr="C:\Users\Authorized Users\Documents\Data\Data Epi\S2\P. Bioteknologi\Bioteknologi\Dadih\123534_dadih--susu-fermentasi-tradisional-dari-sumatera-barat_663_382.jpg"/>
          <p:cNvPicPr>
            <a:picLocks noChangeAspect="1" noChangeArrowheads="1"/>
          </p:cNvPicPr>
          <p:nvPr/>
        </p:nvPicPr>
        <p:blipFill>
          <a:blip r:embed="rId4"/>
          <a:srcRect/>
          <a:stretch>
            <a:fillRect/>
          </a:stretch>
        </p:blipFill>
        <p:spPr bwMode="auto">
          <a:xfrm>
            <a:off x="1908175" y="1268413"/>
            <a:ext cx="5541963" cy="48148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KULTUR JARINGAN</a:t>
            </a:r>
            <a:endParaRPr lang="en-US" sz="3200" smtClean="0">
              <a:latin typeface="Arial" panose="020B0604020202020204" pitchFamily="34" charset="0"/>
              <a:cs typeface="Arial" panose="020B0604020202020204" pitchFamily="34" charset="0"/>
            </a:endParaRPr>
          </a:p>
        </p:txBody>
      </p:sp>
      <p:sp>
        <p:nvSpPr>
          <p:cNvPr id="17412" name="Content Placeholder 5"/>
          <p:cNvSpPr>
            <a:spLocks noGrp="1"/>
          </p:cNvSpPr>
          <p:nvPr>
            <p:ph idx="1"/>
          </p:nvPr>
        </p:nvSpPr>
        <p:spPr>
          <a:xfrm>
            <a:off x="457200" y="1524000"/>
            <a:ext cx="8229600" cy="4602163"/>
          </a:xfrm>
        </p:spPr>
        <p:txBody>
          <a:bodyPr/>
          <a:lstStyle/>
          <a:p>
            <a:pPr marL="0" indent="0" eaLnBrk="1" hangingPunct="1">
              <a:spcBef>
                <a:spcPts val="575"/>
              </a:spcBef>
              <a:buFont typeface="Arial" panose="020B0604020202020204" pitchFamily="34" charset="0"/>
              <a:buNone/>
            </a:pPr>
            <a:endParaRPr lang="id-ID" sz="2400" smtClean="0">
              <a:latin typeface="Arial" panose="020B0604020202020204" pitchFamily="34" charset="0"/>
              <a:cs typeface="Arial" panose="020B0604020202020204" pitchFamily="34" charset="0"/>
            </a:endParaRPr>
          </a:p>
        </p:txBody>
      </p:sp>
      <p:pic>
        <p:nvPicPr>
          <p:cNvPr id="17413" name="Picture 4" descr="C:\Documents and Settings\ADVAN\Desktop\TUGAS BARU PENGANTAR BIOTEK\Plant Tissue Culture 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68413"/>
            <a:ext cx="9144000" cy="558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Rekayasa Genetika</a:t>
            </a:r>
            <a:endParaRPr lang="en-US" sz="3200" smtClean="0">
              <a:latin typeface="Arial" panose="020B0604020202020204" pitchFamily="34" charset="0"/>
              <a:cs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a:lstStyle/>
          <a:p>
            <a:pPr marL="274320" indent="-274320" eaLnBrk="1" fontAlgn="auto" hangingPunct="1">
              <a:spcBef>
                <a:spcPts val="580"/>
              </a:spcBef>
              <a:spcAft>
                <a:spcPts val="0"/>
              </a:spcAft>
              <a:buFont typeface="Wingdings 2"/>
              <a:buChar char=""/>
              <a:defRPr/>
            </a:pPr>
            <a:r>
              <a:rPr lang="id-ID" sz="2400" dirty="0">
                <a:solidFill>
                  <a:prstClr val="black">
                    <a:lumMod val="50000"/>
                    <a:lumOff val="50000"/>
                  </a:prstClr>
                </a:solidFill>
                <a:latin typeface="Arial" pitchFamily="34" charset="0"/>
                <a:cs typeface="Arial" pitchFamily="34" charset="0"/>
              </a:rPr>
              <a:t>Merupakan teknik dalam disiplin bioteknologi yang menitikberatkan pada pengubahan susunan gen untuk mengubah sifat dari suatu organisme guna memperoleh kemampuan unggul yg diinginkan</a:t>
            </a:r>
          </a:p>
          <a:p>
            <a:pPr marL="274320" indent="-274320" eaLnBrk="1" fontAlgn="auto" hangingPunct="1">
              <a:spcBef>
                <a:spcPts val="580"/>
              </a:spcBef>
              <a:spcAft>
                <a:spcPts val="0"/>
              </a:spcAft>
              <a:buFont typeface="Wingdings 2"/>
              <a:buChar char=""/>
              <a:defRPr/>
            </a:pPr>
            <a:endParaRPr lang="id-ID" sz="2400" dirty="0">
              <a:solidFill>
                <a:prstClr val="black">
                  <a:lumMod val="50000"/>
                  <a:lumOff val="50000"/>
                </a:prstClr>
              </a:solidFill>
              <a:latin typeface="Arial" pitchFamily="34" charset="0"/>
              <a:cs typeface="Arial" pitchFamily="34" charset="0"/>
            </a:endParaRPr>
          </a:p>
          <a:p>
            <a:pPr marL="274320" indent="-274320" eaLnBrk="1" fontAlgn="auto" hangingPunct="1">
              <a:spcBef>
                <a:spcPts val="580"/>
              </a:spcBef>
              <a:spcAft>
                <a:spcPts val="0"/>
              </a:spcAft>
              <a:buFont typeface="Wingdings 2"/>
              <a:buChar char=""/>
              <a:defRPr/>
            </a:pPr>
            <a:r>
              <a:rPr lang="id-ID" sz="2400" dirty="0">
                <a:solidFill>
                  <a:prstClr val="black">
                    <a:lumMod val="50000"/>
                    <a:lumOff val="50000"/>
                  </a:prstClr>
                </a:solidFill>
                <a:latin typeface="Arial" pitchFamily="34" charset="0"/>
                <a:cs typeface="Arial" pitchFamily="34" charset="0"/>
              </a:rPr>
              <a:t>Beberapa teknik dalam rekayasa </a:t>
            </a:r>
            <a:r>
              <a:rPr lang="en-US" sz="2400" dirty="0" err="1">
                <a:solidFill>
                  <a:prstClr val="black">
                    <a:lumMod val="50000"/>
                    <a:lumOff val="50000"/>
                  </a:prstClr>
                </a:solidFill>
                <a:latin typeface="Arial" pitchFamily="34" charset="0"/>
                <a:cs typeface="Arial" pitchFamily="34" charset="0"/>
              </a:rPr>
              <a:t>genetik</a:t>
            </a:r>
            <a:r>
              <a:rPr lang="id-ID" sz="2400" dirty="0">
                <a:solidFill>
                  <a:prstClr val="black">
                    <a:lumMod val="50000"/>
                    <a:lumOff val="50000"/>
                  </a:prstClr>
                </a:solidFill>
                <a:latin typeface="Arial" pitchFamily="34" charset="0"/>
                <a:cs typeface="Arial" pitchFamily="34" charset="0"/>
              </a:rPr>
              <a:t>a </a:t>
            </a:r>
            <a:r>
              <a:rPr lang="en-US" sz="2400" dirty="0">
                <a:solidFill>
                  <a:prstClr val="black">
                    <a:lumMod val="50000"/>
                    <a:lumOff val="50000"/>
                  </a:prstClr>
                </a:solidFill>
                <a:latin typeface="Arial" pitchFamily="34" charset="0"/>
                <a:cs typeface="Arial" pitchFamily="34" charset="0"/>
              </a:rPr>
              <a:t>:</a:t>
            </a:r>
          </a:p>
          <a:p>
            <a:pPr marL="441325" indent="0" eaLnBrk="1" fontAlgn="auto" hangingPunct="1">
              <a:spcBef>
                <a:spcPts val="580"/>
              </a:spcBef>
              <a:spcAft>
                <a:spcPts val="0"/>
              </a:spcAft>
              <a:buFont typeface="Arial" panose="020B0604020202020204" pitchFamily="34" charset="0"/>
              <a:buNone/>
              <a:defRPr/>
            </a:pPr>
            <a:r>
              <a:rPr lang="en-US" sz="2400" dirty="0">
                <a:solidFill>
                  <a:prstClr val="black">
                    <a:lumMod val="50000"/>
                    <a:lumOff val="50000"/>
                  </a:prstClr>
                </a:solidFill>
                <a:latin typeface="Arial" pitchFamily="34" charset="0"/>
                <a:cs typeface="Arial" pitchFamily="34" charset="0"/>
              </a:rPr>
              <a:t>1. </a:t>
            </a:r>
            <a:r>
              <a:rPr lang="en-US" sz="2400" dirty="0" err="1">
                <a:solidFill>
                  <a:prstClr val="black">
                    <a:lumMod val="50000"/>
                    <a:lumOff val="50000"/>
                  </a:prstClr>
                </a:solidFill>
                <a:latin typeface="Arial" pitchFamily="34" charset="0"/>
                <a:cs typeface="Arial" pitchFamily="34" charset="0"/>
              </a:rPr>
              <a:t>Fusi</a:t>
            </a:r>
            <a:r>
              <a:rPr lang="en-US" sz="2400" dirty="0">
                <a:solidFill>
                  <a:prstClr val="black">
                    <a:lumMod val="50000"/>
                    <a:lumOff val="50000"/>
                  </a:prstClr>
                </a:solidFill>
                <a:latin typeface="Arial" pitchFamily="34" charset="0"/>
                <a:cs typeface="Arial" pitchFamily="34" charset="0"/>
              </a:rPr>
              <a:t> </a:t>
            </a:r>
            <a:r>
              <a:rPr lang="id-ID" sz="2400" dirty="0">
                <a:solidFill>
                  <a:prstClr val="black">
                    <a:lumMod val="50000"/>
                    <a:lumOff val="50000"/>
                  </a:prstClr>
                </a:solidFill>
                <a:latin typeface="Arial" pitchFamily="34" charset="0"/>
                <a:cs typeface="Arial" pitchFamily="34" charset="0"/>
              </a:rPr>
              <a:t>g</a:t>
            </a:r>
            <a:r>
              <a:rPr lang="en-US" sz="2400" dirty="0" err="1">
                <a:solidFill>
                  <a:prstClr val="black">
                    <a:lumMod val="50000"/>
                    <a:lumOff val="50000"/>
                  </a:prstClr>
                </a:solidFill>
                <a:latin typeface="Arial" pitchFamily="34" charset="0"/>
                <a:cs typeface="Arial" pitchFamily="34" charset="0"/>
              </a:rPr>
              <a:t>enetik</a:t>
            </a:r>
            <a:r>
              <a:rPr lang="id-ID" sz="2400" dirty="0">
                <a:solidFill>
                  <a:prstClr val="black">
                    <a:lumMod val="50000"/>
                    <a:lumOff val="50000"/>
                  </a:prstClr>
                </a:solidFill>
                <a:latin typeface="Arial" pitchFamily="34" charset="0"/>
                <a:cs typeface="Arial" pitchFamily="34" charset="0"/>
              </a:rPr>
              <a:t>a</a:t>
            </a:r>
            <a:endParaRPr lang="en-US" sz="2400" dirty="0">
              <a:solidFill>
                <a:prstClr val="black">
                  <a:lumMod val="50000"/>
                  <a:lumOff val="50000"/>
                </a:prstClr>
              </a:solidFill>
              <a:latin typeface="Arial" pitchFamily="34" charset="0"/>
              <a:cs typeface="Arial" pitchFamily="34" charset="0"/>
            </a:endParaRPr>
          </a:p>
          <a:p>
            <a:pPr marL="441325" indent="0" eaLnBrk="1" fontAlgn="auto" hangingPunct="1">
              <a:spcBef>
                <a:spcPts val="580"/>
              </a:spcBef>
              <a:spcAft>
                <a:spcPts val="0"/>
              </a:spcAft>
              <a:buFont typeface="Arial" panose="020B0604020202020204" pitchFamily="34" charset="0"/>
              <a:buNone/>
              <a:defRPr/>
            </a:pPr>
            <a:r>
              <a:rPr lang="en-US" sz="2400" dirty="0">
                <a:solidFill>
                  <a:prstClr val="black">
                    <a:lumMod val="50000"/>
                    <a:lumOff val="50000"/>
                  </a:prstClr>
                </a:solidFill>
                <a:latin typeface="Arial" pitchFamily="34" charset="0"/>
                <a:cs typeface="Arial" pitchFamily="34" charset="0"/>
              </a:rPr>
              <a:t>2. </a:t>
            </a:r>
            <a:r>
              <a:rPr lang="en-US" sz="2400" dirty="0" err="1">
                <a:solidFill>
                  <a:prstClr val="black">
                    <a:lumMod val="50000"/>
                    <a:lumOff val="50000"/>
                  </a:prstClr>
                </a:solidFill>
                <a:latin typeface="Arial" pitchFamily="34" charset="0"/>
                <a:cs typeface="Arial" pitchFamily="34" charset="0"/>
              </a:rPr>
              <a:t>Fusi</a:t>
            </a:r>
            <a:r>
              <a:rPr lang="en-US" sz="2400" dirty="0">
                <a:solidFill>
                  <a:prstClr val="black">
                    <a:lumMod val="50000"/>
                    <a:lumOff val="50000"/>
                  </a:prstClr>
                </a:solidFill>
                <a:latin typeface="Arial" pitchFamily="34" charset="0"/>
                <a:cs typeface="Arial" pitchFamily="34" charset="0"/>
              </a:rPr>
              <a:t> </a:t>
            </a:r>
            <a:r>
              <a:rPr lang="en-US" sz="2400" dirty="0" err="1">
                <a:solidFill>
                  <a:prstClr val="black">
                    <a:lumMod val="50000"/>
                    <a:lumOff val="50000"/>
                  </a:prstClr>
                </a:solidFill>
                <a:latin typeface="Arial" pitchFamily="34" charset="0"/>
                <a:cs typeface="Arial" pitchFamily="34" charset="0"/>
              </a:rPr>
              <a:t>protoplasma</a:t>
            </a:r>
            <a:endParaRPr lang="en-US" sz="2400" dirty="0">
              <a:solidFill>
                <a:prstClr val="black">
                  <a:lumMod val="50000"/>
                  <a:lumOff val="50000"/>
                </a:prstClr>
              </a:solidFill>
              <a:latin typeface="Arial" pitchFamily="34" charset="0"/>
              <a:cs typeface="Arial" pitchFamily="34" charset="0"/>
            </a:endParaRPr>
          </a:p>
          <a:p>
            <a:pPr marL="441325" indent="0" eaLnBrk="1" fontAlgn="auto" hangingPunct="1">
              <a:spcBef>
                <a:spcPts val="580"/>
              </a:spcBef>
              <a:spcAft>
                <a:spcPts val="0"/>
              </a:spcAft>
              <a:buFont typeface="Arial" panose="020B0604020202020204" pitchFamily="34" charset="0"/>
              <a:buNone/>
              <a:defRPr/>
            </a:pPr>
            <a:r>
              <a:rPr lang="en-US" sz="2400" dirty="0">
                <a:solidFill>
                  <a:prstClr val="black">
                    <a:lumMod val="50000"/>
                    <a:lumOff val="50000"/>
                  </a:prstClr>
                </a:solidFill>
                <a:latin typeface="Arial" pitchFamily="34" charset="0"/>
                <a:cs typeface="Arial" pitchFamily="34" charset="0"/>
              </a:rPr>
              <a:t>3. </a:t>
            </a:r>
            <a:r>
              <a:rPr lang="en-US" sz="2400" dirty="0" err="1">
                <a:solidFill>
                  <a:prstClr val="black">
                    <a:lumMod val="50000"/>
                    <a:lumOff val="50000"/>
                  </a:prstClr>
                </a:solidFill>
                <a:latin typeface="Arial" pitchFamily="34" charset="0"/>
                <a:cs typeface="Arial" pitchFamily="34" charset="0"/>
              </a:rPr>
              <a:t>Amplifikasi</a:t>
            </a:r>
            <a:r>
              <a:rPr lang="en-US" sz="2400" dirty="0">
                <a:solidFill>
                  <a:prstClr val="black">
                    <a:lumMod val="50000"/>
                    <a:lumOff val="50000"/>
                  </a:prstClr>
                </a:solidFill>
                <a:latin typeface="Arial" pitchFamily="34" charset="0"/>
                <a:cs typeface="Arial" pitchFamily="34" charset="0"/>
              </a:rPr>
              <a:t> gen</a:t>
            </a:r>
          </a:p>
          <a:p>
            <a:pPr marL="441325" indent="0" eaLnBrk="1" fontAlgn="auto" hangingPunct="1">
              <a:spcBef>
                <a:spcPts val="580"/>
              </a:spcBef>
              <a:spcAft>
                <a:spcPts val="0"/>
              </a:spcAft>
              <a:buFont typeface="Arial" panose="020B0604020202020204" pitchFamily="34" charset="0"/>
              <a:buNone/>
              <a:defRPr/>
            </a:pPr>
            <a:r>
              <a:rPr lang="en-US" sz="2400" dirty="0">
                <a:solidFill>
                  <a:prstClr val="black">
                    <a:lumMod val="50000"/>
                    <a:lumOff val="50000"/>
                  </a:prstClr>
                </a:solidFill>
                <a:latin typeface="Arial" pitchFamily="34" charset="0"/>
                <a:cs typeface="Arial" pitchFamily="34" charset="0"/>
              </a:rPr>
              <a:t>4. </a:t>
            </a:r>
            <a:r>
              <a:rPr lang="en-US" sz="2400" dirty="0" err="1">
                <a:solidFill>
                  <a:prstClr val="black">
                    <a:lumMod val="50000"/>
                    <a:lumOff val="50000"/>
                  </a:prstClr>
                </a:solidFill>
                <a:latin typeface="Arial" pitchFamily="34" charset="0"/>
                <a:cs typeface="Arial" pitchFamily="34" charset="0"/>
              </a:rPr>
              <a:t>Hibridoma</a:t>
            </a:r>
            <a:endParaRPr lang="en-US" sz="2400" dirty="0">
              <a:solidFill>
                <a:prstClr val="black">
                  <a:lumMod val="50000"/>
                  <a:lumOff val="50000"/>
                </a:prstClr>
              </a:solidFill>
              <a:latin typeface="Arial" pitchFamily="34" charset="0"/>
              <a:cs typeface="Arial" pitchFamily="34" charset="0"/>
            </a:endParaRPr>
          </a:p>
          <a:p>
            <a:pPr marL="0" indent="0" eaLnBrk="1" hangingPunct="1">
              <a:spcBef>
                <a:spcPts val="575"/>
              </a:spcBef>
              <a:buFont typeface="Arial" panose="020B0604020202020204" pitchFamily="34" charset="0"/>
              <a:buNone/>
              <a:defRPr/>
            </a:pPr>
            <a:endParaRPr lang="en-US" sz="2400" dirty="0" smtClean="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Fusi Genetika</a:t>
            </a:r>
            <a:endParaRPr lang="en-US" sz="3200" smtClean="0">
              <a:latin typeface="Arial" panose="020B0604020202020204" pitchFamily="34" charset="0"/>
              <a:cs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a:lstStyle/>
          <a:p>
            <a:pPr marL="274320" indent="-274320" eaLnBrk="1" fontAlgn="auto" hangingPunct="1">
              <a:spcBef>
                <a:spcPts val="580"/>
              </a:spcBef>
              <a:spcAft>
                <a:spcPts val="0"/>
              </a:spcAft>
              <a:buFont typeface="Wingdings 2"/>
              <a:buChar char=""/>
              <a:defRPr/>
            </a:pPr>
            <a:r>
              <a:rPr lang="id-ID" sz="2400" dirty="0">
                <a:solidFill>
                  <a:schemeClr val="tx1">
                    <a:lumMod val="50000"/>
                    <a:lumOff val="50000"/>
                  </a:schemeClr>
                </a:solidFill>
                <a:latin typeface="Arial" pitchFamily="34" charset="0"/>
                <a:cs typeface="Arial" pitchFamily="34" charset="0"/>
              </a:rPr>
              <a:t>Fusi genetika memungkinkan terjadinya pemindahan gen dari satu lokasi ke lokasi yang lain didalam satu kromosom</a:t>
            </a:r>
          </a:p>
          <a:p>
            <a:pPr marL="0" indent="0" eaLnBrk="1" fontAlgn="auto" hangingPunct="1">
              <a:spcBef>
                <a:spcPts val="580"/>
              </a:spcBef>
              <a:spcAft>
                <a:spcPts val="0"/>
              </a:spcAft>
              <a:buFont typeface="Arial" panose="020B0604020202020204" pitchFamily="34" charset="0"/>
              <a:buNone/>
              <a:defRPr/>
            </a:pPr>
            <a:endParaRPr lang="id-ID" sz="2400" dirty="0">
              <a:solidFill>
                <a:schemeClr val="tx1">
                  <a:lumMod val="50000"/>
                  <a:lumOff val="50000"/>
                </a:schemeClr>
              </a:solidFill>
              <a:latin typeface="Arial" pitchFamily="34" charset="0"/>
              <a:cs typeface="Arial" pitchFamily="34" charset="0"/>
            </a:endParaRPr>
          </a:p>
          <a:p>
            <a:pPr marL="274320" indent="-274320" eaLnBrk="1" fontAlgn="auto" hangingPunct="1">
              <a:spcBef>
                <a:spcPts val="580"/>
              </a:spcBef>
              <a:spcAft>
                <a:spcPts val="0"/>
              </a:spcAft>
              <a:buFont typeface="Wingdings 2"/>
              <a:buChar char=""/>
              <a:defRPr/>
            </a:pPr>
            <a:r>
              <a:rPr lang="id-ID" sz="2400" dirty="0">
                <a:solidFill>
                  <a:schemeClr val="tx1">
                    <a:lumMod val="50000"/>
                    <a:lumOff val="50000"/>
                  </a:schemeClr>
                </a:solidFill>
                <a:latin typeface="Arial" pitchFamily="34" charset="0"/>
                <a:cs typeface="Arial" pitchFamily="34" charset="0"/>
              </a:rPr>
              <a:t>Aplikasi :</a:t>
            </a:r>
          </a:p>
          <a:p>
            <a:pPr marL="365125" indent="0" eaLnBrk="1" fontAlgn="auto" hangingPunct="1">
              <a:spcBef>
                <a:spcPts val="580"/>
              </a:spcBef>
              <a:spcAft>
                <a:spcPts val="0"/>
              </a:spcAft>
              <a:buFont typeface="Arial" panose="020B0604020202020204" pitchFamily="34" charset="0"/>
              <a:buNone/>
              <a:defRPr/>
            </a:pPr>
            <a:r>
              <a:rPr lang="id-ID" sz="2400" dirty="0">
                <a:solidFill>
                  <a:schemeClr val="tx1">
                    <a:lumMod val="50000"/>
                    <a:lumOff val="50000"/>
                  </a:schemeClr>
                </a:solidFill>
                <a:latin typeface="Arial" pitchFamily="34" charset="0"/>
                <a:cs typeface="Arial" pitchFamily="34" charset="0"/>
              </a:rPr>
              <a:t>Rekayasa terhadap bakteri </a:t>
            </a:r>
            <a:r>
              <a:rPr lang="id-ID" sz="2400" i="1" dirty="0">
                <a:solidFill>
                  <a:schemeClr val="tx1">
                    <a:lumMod val="50000"/>
                    <a:lumOff val="50000"/>
                  </a:schemeClr>
                </a:solidFill>
                <a:latin typeface="Arial" pitchFamily="34" charset="0"/>
                <a:cs typeface="Arial" pitchFamily="34" charset="0"/>
              </a:rPr>
              <a:t>Pseudomonas syringe </a:t>
            </a:r>
            <a:r>
              <a:rPr lang="id-ID" sz="2400" dirty="0">
                <a:solidFill>
                  <a:schemeClr val="tx1">
                    <a:lumMod val="50000"/>
                    <a:lumOff val="50000"/>
                  </a:schemeClr>
                </a:solidFill>
                <a:latin typeface="Arial" pitchFamily="34" charset="0"/>
                <a:cs typeface="Arial" pitchFamily="34" charset="0"/>
              </a:rPr>
              <a:t>yang menyebabkan tanaman tomat dan kentang tahan terhadap suhu beku dibawah -5 </a:t>
            </a:r>
            <a:r>
              <a:rPr lang="id-ID" sz="2400" baseline="30000" dirty="0">
                <a:solidFill>
                  <a:schemeClr val="tx1">
                    <a:lumMod val="50000"/>
                    <a:lumOff val="50000"/>
                  </a:schemeClr>
                </a:solidFill>
                <a:latin typeface="Arial" pitchFamily="34" charset="0"/>
                <a:cs typeface="Arial" pitchFamily="34" charset="0"/>
              </a:rPr>
              <a:t>o</a:t>
            </a:r>
            <a:r>
              <a:rPr lang="id-ID" sz="2400" dirty="0">
                <a:solidFill>
                  <a:schemeClr val="tx1">
                    <a:lumMod val="50000"/>
                    <a:lumOff val="50000"/>
                  </a:schemeClr>
                </a:solidFill>
                <a:latin typeface="Arial" pitchFamily="34" charset="0"/>
                <a:cs typeface="Arial" pitchFamily="34" charset="0"/>
              </a:rPr>
              <a:t>C</a:t>
            </a:r>
            <a:endParaRPr lang="en-US" sz="2400" dirty="0">
              <a:solidFill>
                <a:schemeClr val="tx1">
                  <a:lumMod val="50000"/>
                  <a:lumOff val="50000"/>
                </a:schemeClr>
              </a:solidFill>
              <a:latin typeface="Arial" pitchFamily="34" charset="0"/>
              <a:cs typeface="Arial" pitchFamily="34" charset="0"/>
            </a:endParaRPr>
          </a:p>
          <a:p>
            <a:pPr marL="0" indent="0" eaLnBrk="1" hangingPunct="1">
              <a:spcBef>
                <a:spcPts val="575"/>
              </a:spcBef>
              <a:buFont typeface="Arial" panose="020B0604020202020204" pitchFamily="34" charset="0"/>
              <a:buNone/>
              <a:defRPr/>
            </a:pPr>
            <a:endParaRPr lang="en-US" sz="2400" dirty="0" smtClean="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Fusi Protoplasma</a:t>
            </a:r>
            <a:endParaRPr lang="en-US" sz="3200" smtClean="0">
              <a:latin typeface="Arial" panose="020B0604020202020204" pitchFamily="34" charset="0"/>
              <a:cs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a:lstStyle/>
          <a:p>
            <a:pPr marL="274320" indent="-274320" eaLnBrk="1" fontAlgn="auto" hangingPunct="1">
              <a:spcBef>
                <a:spcPts val="580"/>
              </a:spcBef>
              <a:spcAft>
                <a:spcPts val="0"/>
              </a:spcAft>
              <a:buFont typeface="Wingdings 2"/>
              <a:buChar char=""/>
              <a:defRPr/>
            </a:pPr>
            <a:r>
              <a:rPr lang="id-ID" sz="2400" dirty="0">
                <a:solidFill>
                  <a:prstClr val="black">
                    <a:lumMod val="50000"/>
                    <a:lumOff val="50000"/>
                  </a:prstClr>
                </a:solidFill>
                <a:latin typeface="Arial" pitchFamily="34" charset="0"/>
                <a:cs typeface="Arial" pitchFamily="34" charset="0"/>
              </a:rPr>
              <a:t>Merupakan teknik penyatuan dua protoplasma yang berguna untuk menggabungkan dua sel serta materi genetiknya</a:t>
            </a:r>
          </a:p>
          <a:p>
            <a:pPr marL="274320" indent="-274320" eaLnBrk="1" fontAlgn="auto" hangingPunct="1">
              <a:spcBef>
                <a:spcPts val="580"/>
              </a:spcBef>
              <a:spcAft>
                <a:spcPts val="0"/>
              </a:spcAft>
              <a:buFont typeface="Wingdings 2"/>
              <a:buChar char=""/>
              <a:defRPr/>
            </a:pPr>
            <a:endParaRPr lang="id-ID" sz="2400" dirty="0">
              <a:solidFill>
                <a:prstClr val="black">
                  <a:lumMod val="50000"/>
                  <a:lumOff val="50000"/>
                </a:prstClr>
              </a:solidFill>
              <a:latin typeface="Arial" pitchFamily="34" charset="0"/>
              <a:cs typeface="Arial" pitchFamily="34" charset="0"/>
            </a:endParaRPr>
          </a:p>
          <a:p>
            <a:pPr marL="274320" indent="-274320" eaLnBrk="1" fontAlgn="auto" hangingPunct="1">
              <a:spcBef>
                <a:spcPts val="580"/>
              </a:spcBef>
              <a:spcAft>
                <a:spcPts val="0"/>
              </a:spcAft>
              <a:buFont typeface="Wingdings 2"/>
              <a:buChar char=""/>
              <a:defRPr/>
            </a:pPr>
            <a:r>
              <a:rPr lang="id-ID" sz="2400" dirty="0">
                <a:solidFill>
                  <a:prstClr val="black">
                    <a:lumMod val="50000"/>
                    <a:lumOff val="50000"/>
                  </a:prstClr>
                </a:solidFill>
                <a:latin typeface="Arial" pitchFamily="34" charset="0"/>
                <a:cs typeface="Arial" pitchFamily="34" charset="0"/>
              </a:rPr>
              <a:t>Penggabungan protoplasma dari dua jenis sel yang berbeda akan menghasilkan individu baru yang memiliki sifat gabungan dari kedua sel induknya</a:t>
            </a:r>
          </a:p>
          <a:p>
            <a:pPr marL="274320" indent="-274320" eaLnBrk="1" fontAlgn="auto" hangingPunct="1">
              <a:spcBef>
                <a:spcPts val="580"/>
              </a:spcBef>
              <a:spcAft>
                <a:spcPts val="0"/>
              </a:spcAft>
              <a:buFont typeface="Wingdings 2"/>
              <a:buChar char=""/>
              <a:defRPr/>
            </a:pPr>
            <a:endParaRPr lang="id-ID" sz="2400" dirty="0">
              <a:solidFill>
                <a:prstClr val="black">
                  <a:lumMod val="50000"/>
                  <a:lumOff val="50000"/>
                </a:prstClr>
              </a:solidFill>
              <a:latin typeface="Arial" pitchFamily="34" charset="0"/>
              <a:cs typeface="Arial" pitchFamily="34" charset="0"/>
            </a:endParaRPr>
          </a:p>
          <a:p>
            <a:pPr marL="274320" indent="-274320" eaLnBrk="1" fontAlgn="auto" hangingPunct="1">
              <a:spcBef>
                <a:spcPts val="580"/>
              </a:spcBef>
              <a:spcAft>
                <a:spcPts val="0"/>
              </a:spcAft>
              <a:buFont typeface="Wingdings 2"/>
              <a:buChar char=""/>
              <a:defRPr/>
            </a:pPr>
            <a:r>
              <a:rPr lang="id-ID" sz="2400" dirty="0">
                <a:solidFill>
                  <a:prstClr val="black">
                    <a:lumMod val="50000"/>
                    <a:lumOff val="50000"/>
                  </a:prstClr>
                </a:solidFill>
                <a:latin typeface="Arial" pitchFamily="34" charset="0"/>
                <a:cs typeface="Arial" pitchFamily="34" charset="0"/>
              </a:rPr>
              <a:t>Aplikasi </a:t>
            </a:r>
            <a:r>
              <a:rPr lang="en-US" sz="2400" dirty="0">
                <a:solidFill>
                  <a:prstClr val="black">
                    <a:lumMod val="50000"/>
                    <a:lumOff val="50000"/>
                  </a:prstClr>
                </a:solidFill>
                <a:latin typeface="Arial" pitchFamily="34" charset="0"/>
                <a:cs typeface="Arial" pitchFamily="34" charset="0"/>
              </a:rPr>
              <a:t>: </a:t>
            </a:r>
            <a:r>
              <a:rPr lang="id-ID" sz="2400" dirty="0">
                <a:solidFill>
                  <a:prstClr val="black">
                    <a:lumMod val="50000"/>
                    <a:lumOff val="50000"/>
                  </a:prstClr>
                </a:solidFill>
                <a:latin typeface="Arial" pitchFamily="34" charset="0"/>
                <a:cs typeface="Arial" pitchFamily="34" charset="0"/>
              </a:rPr>
              <a:t>f</a:t>
            </a:r>
            <a:r>
              <a:rPr lang="en-US" sz="2400" dirty="0" err="1">
                <a:solidFill>
                  <a:prstClr val="black">
                    <a:lumMod val="50000"/>
                    <a:lumOff val="50000"/>
                  </a:prstClr>
                </a:solidFill>
                <a:latin typeface="Arial" pitchFamily="34" charset="0"/>
                <a:cs typeface="Arial" pitchFamily="34" charset="0"/>
              </a:rPr>
              <a:t>usi</a:t>
            </a:r>
            <a:r>
              <a:rPr lang="en-US" sz="2400" dirty="0">
                <a:solidFill>
                  <a:prstClr val="black">
                    <a:lumMod val="50000"/>
                    <a:lumOff val="50000"/>
                  </a:prstClr>
                </a:solidFill>
                <a:latin typeface="Arial" pitchFamily="34" charset="0"/>
                <a:cs typeface="Arial" pitchFamily="34" charset="0"/>
              </a:rPr>
              <a:t> </a:t>
            </a:r>
            <a:r>
              <a:rPr lang="en-US" sz="2400" dirty="0" err="1">
                <a:solidFill>
                  <a:prstClr val="black">
                    <a:lumMod val="50000"/>
                    <a:lumOff val="50000"/>
                  </a:prstClr>
                </a:solidFill>
                <a:latin typeface="Arial" pitchFamily="34" charset="0"/>
                <a:cs typeface="Arial" pitchFamily="34" charset="0"/>
              </a:rPr>
              <a:t>protoplasma</a:t>
            </a:r>
            <a:r>
              <a:rPr lang="en-US" sz="2400" dirty="0">
                <a:solidFill>
                  <a:prstClr val="black">
                    <a:lumMod val="50000"/>
                    <a:lumOff val="50000"/>
                  </a:prstClr>
                </a:solidFill>
                <a:latin typeface="Arial" pitchFamily="34" charset="0"/>
                <a:cs typeface="Arial" pitchFamily="34" charset="0"/>
              </a:rPr>
              <a:t> </a:t>
            </a:r>
            <a:r>
              <a:rPr lang="en-US" sz="2400" dirty="0" err="1">
                <a:solidFill>
                  <a:prstClr val="black">
                    <a:lumMod val="50000"/>
                    <a:lumOff val="50000"/>
                  </a:prstClr>
                </a:solidFill>
                <a:latin typeface="Arial" pitchFamily="34" charset="0"/>
                <a:cs typeface="Arial" pitchFamily="34" charset="0"/>
              </a:rPr>
              <a:t>pada</a:t>
            </a:r>
            <a:r>
              <a:rPr lang="en-US" sz="2400" dirty="0">
                <a:solidFill>
                  <a:prstClr val="black">
                    <a:lumMod val="50000"/>
                    <a:lumOff val="50000"/>
                  </a:prstClr>
                </a:solidFill>
                <a:latin typeface="Arial" pitchFamily="34" charset="0"/>
                <a:cs typeface="Arial" pitchFamily="34" charset="0"/>
              </a:rPr>
              <a:t> </a:t>
            </a:r>
            <a:r>
              <a:rPr lang="en-US" sz="2400" dirty="0" err="1">
                <a:solidFill>
                  <a:prstClr val="black">
                    <a:lumMod val="50000"/>
                    <a:lumOff val="50000"/>
                  </a:prstClr>
                </a:solidFill>
                <a:latin typeface="Arial" pitchFamily="34" charset="0"/>
                <a:cs typeface="Arial" pitchFamily="34" charset="0"/>
              </a:rPr>
              <a:t>bakteri</a:t>
            </a:r>
            <a:r>
              <a:rPr lang="en-US" sz="2400" dirty="0">
                <a:solidFill>
                  <a:prstClr val="black">
                    <a:lumMod val="50000"/>
                    <a:lumOff val="50000"/>
                  </a:prstClr>
                </a:solidFill>
                <a:latin typeface="Arial" pitchFamily="34" charset="0"/>
                <a:cs typeface="Arial" pitchFamily="34" charset="0"/>
              </a:rPr>
              <a:t> </a:t>
            </a:r>
            <a:r>
              <a:rPr lang="en-US" sz="2400" i="1" dirty="0" err="1">
                <a:solidFill>
                  <a:prstClr val="black">
                    <a:lumMod val="50000"/>
                    <a:lumOff val="50000"/>
                  </a:prstClr>
                </a:solidFill>
                <a:latin typeface="Arial" pitchFamily="34" charset="0"/>
                <a:cs typeface="Arial" pitchFamily="34" charset="0"/>
              </a:rPr>
              <a:t>Nocardia</a:t>
            </a:r>
            <a:r>
              <a:rPr lang="en-US" sz="2400" i="1" dirty="0">
                <a:solidFill>
                  <a:prstClr val="black">
                    <a:lumMod val="50000"/>
                    <a:lumOff val="50000"/>
                  </a:prstClr>
                </a:solidFill>
                <a:latin typeface="Arial" pitchFamily="34" charset="0"/>
                <a:cs typeface="Arial" pitchFamily="34" charset="0"/>
              </a:rPr>
              <a:t> </a:t>
            </a:r>
            <a:r>
              <a:rPr lang="en-US" sz="2400" i="1" dirty="0" err="1">
                <a:solidFill>
                  <a:prstClr val="black">
                    <a:lumMod val="50000"/>
                    <a:lumOff val="50000"/>
                  </a:prstClr>
                </a:solidFill>
                <a:latin typeface="Arial" pitchFamily="34" charset="0"/>
                <a:cs typeface="Arial" pitchFamily="34" charset="0"/>
              </a:rPr>
              <a:t>lactamdurans</a:t>
            </a:r>
            <a:r>
              <a:rPr lang="en-US" sz="2400" i="1" dirty="0">
                <a:solidFill>
                  <a:prstClr val="black">
                    <a:lumMod val="50000"/>
                    <a:lumOff val="50000"/>
                  </a:prstClr>
                </a:solidFill>
                <a:latin typeface="Arial" pitchFamily="34" charset="0"/>
                <a:cs typeface="Arial" pitchFamily="34" charset="0"/>
              </a:rPr>
              <a:t> </a:t>
            </a:r>
            <a:r>
              <a:rPr lang="en-US" sz="2400" dirty="0">
                <a:solidFill>
                  <a:prstClr val="black">
                    <a:lumMod val="50000"/>
                    <a:lumOff val="50000"/>
                  </a:prstClr>
                </a:solidFill>
                <a:latin typeface="Arial" pitchFamily="34" charset="0"/>
                <a:cs typeface="Arial" pitchFamily="34" charset="0"/>
              </a:rPr>
              <a:t>yang </a:t>
            </a:r>
            <a:r>
              <a:rPr lang="en-US" sz="2400" dirty="0" err="1">
                <a:solidFill>
                  <a:prstClr val="black">
                    <a:lumMod val="50000"/>
                    <a:lumOff val="50000"/>
                  </a:prstClr>
                </a:solidFill>
                <a:latin typeface="Arial" pitchFamily="34" charset="0"/>
                <a:cs typeface="Arial" pitchFamily="34" charset="0"/>
              </a:rPr>
              <a:t>menghasilkan</a:t>
            </a:r>
            <a:r>
              <a:rPr lang="en-US" sz="2400" dirty="0">
                <a:solidFill>
                  <a:prstClr val="black">
                    <a:lumMod val="50000"/>
                    <a:lumOff val="50000"/>
                  </a:prstClr>
                </a:solidFill>
                <a:latin typeface="Arial" pitchFamily="34" charset="0"/>
                <a:cs typeface="Arial" pitchFamily="34" charset="0"/>
              </a:rPr>
              <a:t> </a:t>
            </a:r>
            <a:r>
              <a:rPr lang="en-US" sz="2400" dirty="0" err="1">
                <a:solidFill>
                  <a:prstClr val="black">
                    <a:lumMod val="50000"/>
                    <a:lumOff val="50000"/>
                  </a:prstClr>
                </a:solidFill>
                <a:latin typeface="Arial" pitchFamily="34" charset="0"/>
                <a:cs typeface="Arial" pitchFamily="34" charset="0"/>
              </a:rPr>
              <a:t>antibiotik</a:t>
            </a:r>
            <a:r>
              <a:rPr lang="en-US" sz="2400" dirty="0">
                <a:solidFill>
                  <a:prstClr val="black">
                    <a:lumMod val="50000"/>
                    <a:lumOff val="50000"/>
                  </a:prstClr>
                </a:solidFill>
                <a:latin typeface="Arial" pitchFamily="34" charset="0"/>
                <a:cs typeface="Arial" pitchFamily="34" charset="0"/>
              </a:rPr>
              <a:t> </a:t>
            </a:r>
            <a:r>
              <a:rPr lang="en-US" sz="2400" dirty="0" err="1">
                <a:solidFill>
                  <a:prstClr val="black">
                    <a:lumMod val="50000"/>
                    <a:lumOff val="50000"/>
                  </a:prstClr>
                </a:solidFill>
                <a:latin typeface="Arial" pitchFamily="34" charset="0"/>
                <a:cs typeface="Arial" pitchFamily="34" charset="0"/>
              </a:rPr>
              <a:t>cephalomycin</a:t>
            </a:r>
            <a:endParaRPr lang="en-US" sz="2400" dirty="0">
              <a:solidFill>
                <a:prstClr val="black">
                  <a:lumMod val="50000"/>
                  <a:lumOff val="50000"/>
                </a:prstClr>
              </a:solidFill>
              <a:latin typeface="Arial" pitchFamily="34" charset="0"/>
              <a:cs typeface="Arial" pitchFamily="34" charset="0"/>
            </a:endParaRPr>
          </a:p>
          <a:p>
            <a:pPr marL="0" indent="0" eaLnBrk="1" hangingPunct="1">
              <a:spcBef>
                <a:spcPts val="575"/>
              </a:spcBef>
              <a:buFont typeface="Arial" panose="020B0604020202020204" pitchFamily="34" charset="0"/>
              <a:buNone/>
              <a:defRPr/>
            </a:pPr>
            <a:endParaRPr lang="en-US" sz="2400" dirty="0" smtClean="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panose="020B0604020202020204" pitchFamily="34" charset="0"/>
                <a:cs typeface="Arial" panose="020B0604020202020204" pitchFamily="34" charset="0"/>
              </a:rPr>
              <a:t>KEMAMPUAN AKHIR YANG DIHARAPKAN</a:t>
            </a:r>
          </a:p>
        </p:txBody>
      </p:sp>
      <p:sp>
        <p:nvSpPr>
          <p:cNvPr id="3076" name="Content Placeholder 5"/>
          <p:cNvSpPr>
            <a:spLocks noGrp="1"/>
          </p:cNvSpPr>
          <p:nvPr>
            <p:ph idx="1"/>
          </p:nvPr>
        </p:nvSpPr>
        <p:spPr>
          <a:xfrm>
            <a:off x="457200" y="1524000"/>
            <a:ext cx="8229600" cy="4602163"/>
          </a:xfrm>
        </p:spPr>
        <p:txBody>
          <a:bodyPr/>
          <a:lstStyle/>
          <a:p>
            <a:pPr>
              <a:buFont typeface="Arial" charset="0"/>
              <a:buChar char="•"/>
              <a:defRPr/>
            </a:pPr>
            <a:endParaRPr lang="id-ID" dirty="0" smtClean="0">
              <a:latin typeface="Segoe UI"/>
              <a:ea typeface="Times New Roman"/>
            </a:endParaRPr>
          </a:p>
          <a:p>
            <a:pPr marL="0" indent="0">
              <a:buFont typeface="Arial" charset="0"/>
              <a:buNone/>
              <a:defRPr/>
            </a:pPr>
            <a:r>
              <a:rPr lang="id-ID" dirty="0" smtClean="0">
                <a:latin typeface="Segoe UI"/>
                <a:ea typeface="Times New Roman"/>
              </a:rPr>
              <a:t>Mahasiswa memahami serta menganalisis isu yang berhubungan dengan perkembangan ilmu bioteknologi di dunia</a:t>
            </a:r>
            <a:endParaRPr lang="id-ID"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Amplifikasi Gen</a:t>
            </a:r>
            <a:endParaRPr lang="en-US" sz="3200" smtClean="0">
              <a:latin typeface="Arial" panose="020B0604020202020204" pitchFamily="34" charset="0"/>
              <a:cs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a:lstStyle/>
          <a:p>
            <a:pPr marL="274320" indent="-274320" eaLnBrk="1" fontAlgn="auto" hangingPunct="1">
              <a:spcBef>
                <a:spcPts val="580"/>
              </a:spcBef>
              <a:spcAft>
                <a:spcPts val="0"/>
              </a:spcAft>
              <a:buFont typeface="Wingdings 2"/>
              <a:buChar char=""/>
              <a:defRPr/>
            </a:pPr>
            <a:endParaRPr lang="id-ID" sz="2400" dirty="0">
              <a:solidFill>
                <a:schemeClr val="tx1">
                  <a:lumMod val="50000"/>
                  <a:lumOff val="50000"/>
                </a:schemeClr>
              </a:solidFill>
              <a:latin typeface="Arial" pitchFamily="34" charset="0"/>
              <a:cs typeface="Arial" pitchFamily="34" charset="0"/>
            </a:endParaRPr>
          </a:p>
          <a:p>
            <a:pPr marL="274320" indent="-274320" eaLnBrk="1" fontAlgn="auto" hangingPunct="1">
              <a:spcBef>
                <a:spcPts val="580"/>
              </a:spcBef>
              <a:spcAft>
                <a:spcPts val="0"/>
              </a:spcAft>
              <a:buFont typeface="Wingdings 2"/>
              <a:buChar char=""/>
              <a:defRPr/>
            </a:pPr>
            <a:r>
              <a:rPr lang="id-ID" sz="2400" dirty="0">
                <a:solidFill>
                  <a:schemeClr val="tx1">
                    <a:lumMod val="50000"/>
                    <a:lumOff val="50000"/>
                  </a:schemeClr>
                </a:solidFill>
                <a:latin typeface="Arial" pitchFamily="34" charset="0"/>
                <a:cs typeface="Arial" pitchFamily="34" charset="0"/>
              </a:rPr>
              <a:t>Amplifikasi gen merupakan proses dimana plasmid atau bakteriofage (virus penyerang bakteri) dimasukkan ke dalam suatu sel yang selanjutnya dapat berkembang dengan cepat</a:t>
            </a:r>
          </a:p>
          <a:p>
            <a:pPr marL="0" indent="0" eaLnBrk="1" fontAlgn="auto" hangingPunct="1">
              <a:spcBef>
                <a:spcPts val="580"/>
              </a:spcBef>
              <a:spcAft>
                <a:spcPts val="0"/>
              </a:spcAft>
              <a:buFont typeface="Arial" panose="020B0604020202020204" pitchFamily="34" charset="0"/>
              <a:buNone/>
              <a:defRPr/>
            </a:pPr>
            <a:endParaRPr lang="id-ID" sz="2400" dirty="0">
              <a:solidFill>
                <a:schemeClr val="tx1">
                  <a:lumMod val="50000"/>
                  <a:lumOff val="50000"/>
                </a:schemeClr>
              </a:solidFill>
              <a:latin typeface="Arial" pitchFamily="34" charset="0"/>
              <a:cs typeface="Arial" pitchFamily="34" charset="0"/>
            </a:endParaRPr>
          </a:p>
          <a:p>
            <a:pPr marL="274320" indent="-274320" eaLnBrk="1" fontAlgn="auto" hangingPunct="1">
              <a:spcBef>
                <a:spcPts val="580"/>
              </a:spcBef>
              <a:spcAft>
                <a:spcPts val="0"/>
              </a:spcAft>
              <a:buFont typeface="Wingdings 2"/>
              <a:buChar char=""/>
              <a:defRPr/>
            </a:pPr>
            <a:r>
              <a:rPr lang="id-ID" sz="2400" dirty="0">
                <a:solidFill>
                  <a:schemeClr val="tx1">
                    <a:lumMod val="50000"/>
                    <a:lumOff val="50000"/>
                  </a:schemeClr>
                </a:solidFill>
                <a:latin typeface="Arial" pitchFamily="34" charset="0"/>
                <a:cs typeface="Arial" pitchFamily="34" charset="0"/>
              </a:rPr>
              <a:t>Amplifikasi gen sering dilakukan pada sel-sel yang berfungsi untuk menghasilkan suatu senyawa seperti enzim, asam amino, vitamin, dan antibiotik</a:t>
            </a:r>
            <a:endParaRPr lang="en-US" sz="2400" dirty="0">
              <a:solidFill>
                <a:schemeClr val="tx1">
                  <a:lumMod val="50000"/>
                  <a:lumOff val="50000"/>
                </a:schemeClr>
              </a:solidFill>
              <a:latin typeface="Arial" pitchFamily="34" charset="0"/>
              <a:cs typeface="Arial" pitchFamily="34" charset="0"/>
            </a:endParaRPr>
          </a:p>
          <a:p>
            <a:pPr marL="0" indent="0" eaLnBrk="1" hangingPunct="1">
              <a:spcBef>
                <a:spcPts val="575"/>
              </a:spcBef>
              <a:buFont typeface="Arial" panose="020B0604020202020204" pitchFamily="34" charset="0"/>
              <a:buNone/>
              <a:defRPr/>
            </a:pPr>
            <a:endParaRPr lang="en-US" sz="2400" dirty="0" smtClean="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HIBRIDOMA</a:t>
            </a:r>
            <a:endParaRPr lang="en-US" sz="3200" smtClean="0">
              <a:latin typeface="Arial" panose="020B0604020202020204" pitchFamily="34" charset="0"/>
              <a:cs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a:lstStyle/>
          <a:p>
            <a:pPr marL="274320" indent="-274320" eaLnBrk="1" fontAlgn="auto" hangingPunct="1">
              <a:spcBef>
                <a:spcPts val="580"/>
              </a:spcBef>
              <a:spcAft>
                <a:spcPts val="0"/>
              </a:spcAft>
              <a:buFont typeface="Wingdings 2"/>
              <a:buChar char=""/>
              <a:defRPr/>
            </a:pPr>
            <a:endParaRPr lang="id-ID" sz="2400" dirty="0">
              <a:solidFill>
                <a:prstClr val="black">
                  <a:lumMod val="50000"/>
                  <a:lumOff val="50000"/>
                </a:prstClr>
              </a:solidFill>
              <a:latin typeface="Arial" pitchFamily="34" charset="0"/>
              <a:cs typeface="Arial" pitchFamily="34" charset="0"/>
            </a:endParaRPr>
          </a:p>
          <a:p>
            <a:pPr marL="274320" indent="-274320" eaLnBrk="1" fontAlgn="auto" hangingPunct="1">
              <a:spcBef>
                <a:spcPts val="580"/>
              </a:spcBef>
              <a:spcAft>
                <a:spcPts val="0"/>
              </a:spcAft>
              <a:buFont typeface="Wingdings 2"/>
              <a:buChar char=""/>
              <a:defRPr/>
            </a:pPr>
            <a:r>
              <a:rPr lang="id-ID" sz="2400" dirty="0">
                <a:solidFill>
                  <a:prstClr val="black">
                    <a:lumMod val="50000"/>
                    <a:lumOff val="50000"/>
                  </a:prstClr>
                </a:solidFill>
                <a:latin typeface="Arial" pitchFamily="34" charset="0"/>
                <a:cs typeface="Arial" pitchFamily="34" charset="0"/>
              </a:rPr>
              <a:t>Hibridoma merupakan teknik penggabungan (fusi) sel pada </a:t>
            </a:r>
            <a:r>
              <a:rPr lang="id-ID" sz="2400" i="1" dirty="0">
                <a:solidFill>
                  <a:prstClr val="black">
                    <a:lumMod val="50000"/>
                    <a:lumOff val="50000"/>
                  </a:prstClr>
                </a:solidFill>
                <a:latin typeface="Arial" pitchFamily="34" charset="0"/>
                <a:cs typeface="Arial" pitchFamily="34" charset="0"/>
              </a:rPr>
              <a:t>organisme tingkat tinggi</a:t>
            </a:r>
            <a:r>
              <a:rPr lang="id-ID" sz="2400" dirty="0">
                <a:solidFill>
                  <a:prstClr val="black">
                    <a:lumMod val="50000"/>
                    <a:lumOff val="50000"/>
                  </a:prstClr>
                </a:solidFill>
                <a:latin typeface="Arial" pitchFamily="34" charset="0"/>
                <a:cs typeface="Arial" pitchFamily="34" charset="0"/>
              </a:rPr>
              <a:t> yang bertujuan untuk memperoleh gabungan sifat unggul dari kedua sel induk (sel hibrid)</a:t>
            </a:r>
          </a:p>
          <a:p>
            <a:pPr marL="274320" indent="-274320" eaLnBrk="1" fontAlgn="auto" hangingPunct="1">
              <a:spcBef>
                <a:spcPts val="580"/>
              </a:spcBef>
              <a:spcAft>
                <a:spcPts val="0"/>
              </a:spcAft>
              <a:buFont typeface="Wingdings 2"/>
              <a:buChar char=""/>
              <a:defRPr/>
            </a:pPr>
            <a:endParaRPr lang="id-ID" sz="2400" dirty="0">
              <a:solidFill>
                <a:prstClr val="black">
                  <a:lumMod val="50000"/>
                  <a:lumOff val="50000"/>
                </a:prstClr>
              </a:solidFill>
              <a:latin typeface="Arial" pitchFamily="34" charset="0"/>
              <a:cs typeface="Arial" pitchFamily="34" charset="0"/>
            </a:endParaRPr>
          </a:p>
          <a:p>
            <a:pPr marL="274320" indent="-274320" eaLnBrk="1" fontAlgn="auto" hangingPunct="1">
              <a:spcBef>
                <a:spcPts val="580"/>
              </a:spcBef>
              <a:spcAft>
                <a:spcPts val="0"/>
              </a:spcAft>
              <a:buFont typeface="Wingdings 2"/>
              <a:buChar char=""/>
              <a:defRPr/>
            </a:pPr>
            <a:r>
              <a:rPr lang="id-ID" sz="2400" dirty="0">
                <a:solidFill>
                  <a:prstClr val="black">
                    <a:lumMod val="50000"/>
                    <a:lumOff val="50000"/>
                  </a:prstClr>
                </a:solidFill>
                <a:latin typeface="Arial" pitchFamily="34" charset="0"/>
                <a:cs typeface="Arial" pitchFamily="34" charset="0"/>
              </a:rPr>
              <a:t>Contoh :</a:t>
            </a:r>
          </a:p>
          <a:p>
            <a:pPr marL="808038" indent="-442913" eaLnBrk="1" fontAlgn="auto" hangingPunct="1">
              <a:spcBef>
                <a:spcPts val="580"/>
              </a:spcBef>
              <a:spcAft>
                <a:spcPts val="0"/>
              </a:spcAft>
              <a:buFont typeface="+mj-lt"/>
              <a:buAutoNum type="arabicPeriod"/>
              <a:defRPr/>
            </a:pPr>
            <a:r>
              <a:rPr lang="id-ID" sz="2400" dirty="0">
                <a:solidFill>
                  <a:prstClr val="black">
                    <a:lumMod val="50000"/>
                    <a:lumOff val="50000"/>
                  </a:prstClr>
                </a:solidFill>
                <a:latin typeface="Arial" pitchFamily="34" charset="0"/>
                <a:cs typeface="Arial" pitchFamily="34" charset="0"/>
              </a:rPr>
              <a:t>Fusi sel manusia dan tikus untuk menghasilkan antibodi untuk pengobatan kanker</a:t>
            </a:r>
          </a:p>
          <a:p>
            <a:pPr marL="808038" indent="-442913" eaLnBrk="1" fontAlgn="auto" hangingPunct="1">
              <a:spcBef>
                <a:spcPts val="580"/>
              </a:spcBef>
              <a:spcAft>
                <a:spcPts val="0"/>
              </a:spcAft>
              <a:buFont typeface="+mj-lt"/>
              <a:buAutoNum type="arabicPeriod"/>
              <a:defRPr/>
            </a:pPr>
            <a:r>
              <a:rPr lang="id-ID" sz="2400" dirty="0">
                <a:solidFill>
                  <a:prstClr val="black">
                    <a:lumMod val="50000"/>
                    <a:lumOff val="50000"/>
                  </a:prstClr>
                </a:solidFill>
                <a:latin typeface="Arial" pitchFamily="34" charset="0"/>
                <a:cs typeface="Arial" pitchFamily="34" charset="0"/>
              </a:rPr>
              <a:t>Fusi sel tomat dan kentang menghasilkan tanaman baru Pomato (Potato – Tomato) yang berbuah tomat dan berumbi kentang</a:t>
            </a:r>
            <a:endParaRPr lang="en-US" sz="2400" dirty="0">
              <a:solidFill>
                <a:prstClr val="black">
                  <a:lumMod val="50000"/>
                  <a:lumOff val="50000"/>
                </a:prstClr>
              </a:solidFill>
              <a:latin typeface="Arial" pitchFamily="34" charset="0"/>
              <a:cs typeface="Arial" pitchFamily="34" charset="0"/>
            </a:endParaRPr>
          </a:p>
          <a:p>
            <a:pPr marL="0" indent="0" eaLnBrk="1" hangingPunct="1">
              <a:spcBef>
                <a:spcPts val="575"/>
              </a:spcBef>
              <a:buFont typeface="Arial" panose="020B0604020202020204" pitchFamily="34" charset="0"/>
              <a:buNone/>
              <a:defRPr/>
            </a:pPr>
            <a:endParaRPr lang="en-US" sz="2400" dirty="0" smtClean="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ORGANISME HASIL REKAYASA GENETIK</a:t>
            </a:r>
            <a:endParaRPr lang="en-US" sz="3200" smtClean="0">
              <a:latin typeface="Arial" panose="020B0604020202020204" pitchFamily="34" charset="0"/>
              <a:cs typeface="Arial" panose="020B0604020202020204" pitchFamily="34" charset="0"/>
            </a:endParaRPr>
          </a:p>
        </p:txBody>
      </p:sp>
      <p:sp>
        <p:nvSpPr>
          <p:cNvPr id="23556" name="Content Placeholder 5"/>
          <p:cNvSpPr>
            <a:spLocks noGrp="1"/>
          </p:cNvSpPr>
          <p:nvPr>
            <p:ph idx="1"/>
          </p:nvPr>
        </p:nvSpPr>
        <p:spPr>
          <a:xfrm>
            <a:off x="457200" y="1524000"/>
            <a:ext cx="8229600" cy="4602163"/>
          </a:xfrm>
        </p:spPr>
        <p:txBody>
          <a:bodyPr/>
          <a:lstStyle/>
          <a:p>
            <a:pPr marL="0" indent="0" eaLnBrk="1" hangingPunct="1">
              <a:spcBef>
                <a:spcPts val="575"/>
              </a:spcBef>
              <a:buFont typeface="Arial" panose="020B0604020202020204" pitchFamily="34" charset="0"/>
              <a:buNone/>
            </a:pPr>
            <a:endParaRPr lang="id-ID" sz="2400" smtClean="0">
              <a:latin typeface="Arial" panose="020B0604020202020204" pitchFamily="34" charset="0"/>
              <a:cs typeface="Arial" panose="020B0604020202020204" pitchFamily="34" charset="0"/>
            </a:endParaRPr>
          </a:p>
        </p:txBody>
      </p:sp>
      <p:pic>
        <p:nvPicPr>
          <p:cNvPr id="2355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 y="1341438"/>
            <a:ext cx="2897188" cy="39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8"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8038" y="1341438"/>
            <a:ext cx="3255962" cy="39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559"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0838" y="1341438"/>
            <a:ext cx="3014662" cy="39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Dampak Positif Bioteknologi</a:t>
            </a:r>
            <a:endParaRPr lang="en-US" sz="3200" smtClean="0">
              <a:latin typeface="Arial" panose="020B0604020202020204" pitchFamily="34" charset="0"/>
              <a:cs typeface="Arial" panose="020B0604020202020204" pitchFamily="34" charset="0"/>
            </a:endParaRPr>
          </a:p>
        </p:txBody>
      </p:sp>
      <p:sp>
        <p:nvSpPr>
          <p:cNvPr id="24580" name="Content Placeholder 5"/>
          <p:cNvSpPr>
            <a:spLocks noGrp="1"/>
          </p:cNvSpPr>
          <p:nvPr>
            <p:ph idx="1"/>
          </p:nvPr>
        </p:nvSpPr>
        <p:spPr>
          <a:xfrm>
            <a:off x="457200" y="1524000"/>
            <a:ext cx="8229600" cy="4602163"/>
          </a:xfrm>
        </p:spPr>
        <p:txBody>
          <a:bodyPr/>
          <a:lstStyle/>
          <a:p>
            <a:pPr marL="0" indent="0" eaLnBrk="1" hangingPunct="1">
              <a:spcBef>
                <a:spcPts val="575"/>
              </a:spcBef>
              <a:buFont typeface="Arial" panose="020B0604020202020204" pitchFamily="34" charset="0"/>
              <a:buNone/>
            </a:pPr>
            <a:endParaRPr lang="id-ID" sz="4000" smtClean="0">
              <a:solidFill>
                <a:srgbClr val="7F7F7F"/>
              </a:solidFill>
              <a:latin typeface="Arial" panose="020B0604020202020204" pitchFamily="34" charset="0"/>
              <a:cs typeface="Arial" panose="020B0604020202020204" pitchFamily="34" charset="0"/>
            </a:endParaRPr>
          </a:p>
          <a:p>
            <a:pPr marL="0" indent="0" eaLnBrk="1" hangingPunct="1">
              <a:spcBef>
                <a:spcPts val="575"/>
              </a:spcBef>
              <a:buFont typeface="Arial" panose="020B0604020202020204" pitchFamily="34" charset="0"/>
              <a:buNone/>
            </a:pPr>
            <a:r>
              <a:rPr lang="id-ID" sz="4000" smtClean="0">
                <a:solidFill>
                  <a:srgbClr val="7F7F7F"/>
                </a:solidFill>
                <a:latin typeface="Arial" panose="020B0604020202020204" pitchFamily="34" charset="0"/>
                <a:cs typeface="Arial" panose="020B0604020202020204" pitchFamily="34" charset="0"/>
              </a:rPr>
              <a:t>1.Peningkatan produksi pangan</a:t>
            </a:r>
          </a:p>
          <a:p>
            <a:pPr marL="0" indent="0" eaLnBrk="1" hangingPunct="1">
              <a:spcBef>
                <a:spcPts val="575"/>
              </a:spcBef>
              <a:buFont typeface="Arial" panose="020B0604020202020204" pitchFamily="34" charset="0"/>
              <a:buNone/>
            </a:pPr>
            <a:r>
              <a:rPr lang="id-ID" sz="4000" smtClean="0">
                <a:solidFill>
                  <a:srgbClr val="7F7F7F"/>
                </a:solidFill>
                <a:latin typeface="Arial" panose="020B0604020202020204" pitchFamily="34" charset="0"/>
                <a:cs typeface="Arial" panose="020B0604020202020204" pitchFamily="34" charset="0"/>
              </a:rPr>
              <a:t>2.Peningkatan kesehatan</a:t>
            </a:r>
          </a:p>
          <a:p>
            <a:pPr marL="0" indent="0" eaLnBrk="1" hangingPunct="1">
              <a:spcBef>
                <a:spcPts val="575"/>
              </a:spcBef>
              <a:buFont typeface="Arial" panose="020B0604020202020204" pitchFamily="34" charset="0"/>
              <a:buNone/>
            </a:pPr>
            <a:r>
              <a:rPr lang="id-ID" sz="4000" smtClean="0">
                <a:solidFill>
                  <a:srgbClr val="7F7F7F"/>
                </a:solidFill>
                <a:latin typeface="Arial" panose="020B0604020202020204" pitchFamily="34" charset="0"/>
                <a:cs typeface="Arial" panose="020B0604020202020204" pitchFamily="34" charset="0"/>
              </a:rPr>
              <a:t>3.Penyedia bahan bakar alternatif</a:t>
            </a:r>
            <a:endParaRPr lang="en-US" sz="4000" smtClean="0">
              <a:solidFill>
                <a:srgbClr val="7F7F7F"/>
              </a:solidFill>
              <a:latin typeface="Arial" panose="020B0604020202020204" pitchFamily="34" charset="0"/>
              <a:cs typeface="Arial" panose="020B0604020202020204" pitchFamily="34" charset="0"/>
            </a:endParaRPr>
          </a:p>
          <a:p>
            <a:pPr marL="0" indent="0" eaLnBrk="1" hangingPunct="1">
              <a:spcBef>
                <a:spcPts val="575"/>
              </a:spcBef>
              <a:buFont typeface="Arial" panose="020B0604020202020204" pitchFamily="34" charset="0"/>
              <a:buNone/>
            </a:pPr>
            <a:endParaRPr lang="en-US" sz="2400" smtClean="0">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Dampak Negatif Bioteknologi</a:t>
            </a:r>
            <a:endParaRPr lang="en-US" sz="3200" smtClean="0">
              <a:latin typeface="Arial" panose="020B0604020202020204" pitchFamily="34" charset="0"/>
              <a:cs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a:lstStyle/>
          <a:p>
            <a:pPr marL="0" indent="0" eaLnBrk="1" fontAlgn="auto" hangingPunct="1">
              <a:spcBef>
                <a:spcPts val="580"/>
              </a:spcBef>
              <a:spcAft>
                <a:spcPts val="0"/>
              </a:spcAft>
              <a:buFont typeface="Arial" panose="020B0604020202020204" pitchFamily="34" charset="0"/>
              <a:buNone/>
              <a:defRPr/>
            </a:pPr>
            <a:r>
              <a:rPr lang="id-ID" sz="2400" dirty="0">
                <a:solidFill>
                  <a:schemeClr val="tx1">
                    <a:lumMod val="50000"/>
                    <a:lumOff val="50000"/>
                  </a:schemeClr>
                </a:solidFill>
                <a:latin typeface="Arial" pitchFamily="34" charset="0"/>
                <a:cs typeface="Arial" pitchFamily="34" charset="0"/>
              </a:rPr>
              <a:t>1. Bidang etika/moral</a:t>
            </a:r>
          </a:p>
          <a:p>
            <a:pPr marL="0" indent="0" eaLnBrk="1" fontAlgn="auto" hangingPunct="1">
              <a:spcBef>
                <a:spcPts val="580"/>
              </a:spcBef>
              <a:spcAft>
                <a:spcPts val="0"/>
              </a:spcAft>
              <a:buFont typeface="Arial" panose="020B0604020202020204" pitchFamily="34" charset="0"/>
              <a:buNone/>
              <a:defRPr/>
            </a:pPr>
            <a:r>
              <a:rPr lang="id-ID" sz="2400" dirty="0">
                <a:solidFill>
                  <a:schemeClr val="tx1">
                    <a:lumMod val="50000"/>
                    <a:lumOff val="50000"/>
                  </a:schemeClr>
                </a:solidFill>
                <a:latin typeface="Arial" pitchFamily="34" charset="0"/>
                <a:cs typeface="Arial" pitchFamily="34" charset="0"/>
              </a:rPr>
              <a:t>Adanya pihak yang menganggap bahwa menciptakan suatu makhluk hidup baru bertentangan dengan nilai budaya dan spiritual tertentu</a:t>
            </a:r>
          </a:p>
          <a:p>
            <a:pPr marL="0" indent="0" eaLnBrk="1" fontAlgn="auto" hangingPunct="1">
              <a:spcBef>
                <a:spcPts val="580"/>
              </a:spcBef>
              <a:spcAft>
                <a:spcPts val="0"/>
              </a:spcAft>
              <a:buFont typeface="Arial" panose="020B0604020202020204" pitchFamily="34" charset="0"/>
              <a:buNone/>
              <a:defRPr/>
            </a:pPr>
            <a:endParaRPr lang="id-ID" sz="2400" dirty="0">
              <a:solidFill>
                <a:schemeClr val="tx1">
                  <a:lumMod val="50000"/>
                  <a:lumOff val="50000"/>
                </a:schemeClr>
              </a:solidFill>
              <a:latin typeface="Arial" pitchFamily="34" charset="0"/>
              <a:cs typeface="Arial" pitchFamily="34" charset="0"/>
            </a:endParaRPr>
          </a:p>
          <a:p>
            <a:pPr marL="0" indent="0" eaLnBrk="1" fontAlgn="auto" hangingPunct="1">
              <a:spcBef>
                <a:spcPts val="580"/>
              </a:spcBef>
              <a:spcAft>
                <a:spcPts val="0"/>
              </a:spcAft>
              <a:buFont typeface="Arial" panose="020B0604020202020204" pitchFamily="34" charset="0"/>
              <a:buNone/>
              <a:defRPr/>
            </a:pPr>
            <a:r>
              <a:rPr lang="id-ID" sz="2400" dirty="0">
                <a:solidFill>
                  <a:schemeClr val="tx1">
                    <a:lumMod val="50000"/>
                    <a:lumOff val="50000"/>
                  </a:schemeClr>
                </a:solidFill>
                <a:latin typeface="Arial" pitchFamily="34" charset="0"/>
                <a:cs typeface="Arial" pitchFamily="34" charset="0"/>
              </a:rPr>
              <a:t>2. Bidang sosial ekonomi</a:t>
            </a:r>
          </a:p>
          <a:p>
            <a:pPr marL="0" indent="0" eaLnBrk="1" fontAlgn="auto" hangingPunct="1">
              <a:spcBef>
                <a:spcPts val="580"/>
              </a:spcBef>
              <a:spcAft>
                <a:spcPts val="0"/>
              </a:spcAft>
              <a:buFont typeface="Arial" panose="020B0604020202020204" pitchFamily="34" charset="0"/>
              <a:buNone/>
              <a:defRPr/>
            </a:pPr>
            <a:r>
              <a:rPr lang="id-ID" sz="2400" dirty="0">
                <a:solidFill>
                  <a:schemeClr val="tx1">
                    <a:lumMod val="50000"/>
                    <a:lumOff val="50000"/>
                  </a:schemeClr>
                </a:solidFill>
                <a:latin typeface="Arial" pitchFamily="34" charset="0"/>
                <a:cs typeface="Arial" pitchFamily="34" charset="0"/>
              </a:rPr>
              <a:t>Menimbulkan kesenjangan antara negara/perusahaan yang sudah memanfaatkan bioteknologi dengan yang belum memanfaatkan bioteknologi (antara negara maju dengan negara berkembang)</a:t>
            </a:r>
          </a:p>
          <a:p>
            <a:pPr marL="0" indent="0" eaLnBrk="1" fontAlgn="auto" hangingPunct="1">
              <a:spcBef>
                <a:spcPts val="580"/>
              </a:spcBef>
              <a:spcAft>
                <a:spcPts val="0"/>
              </a:spcAft>
              <a:buFont typeface="Arial" panose="020B0604020202020204" pitchFamily="34" charset="0"/>
              <a:buNone/>
              <a:defRPr/>
            </a:pPr>
            <a:endParaRPr lang="id-ID" sz="2400" dirty="0">
              <a:solidFill>
                <a:schemeClr val="tx1">
                  <a:lumMod val="50000"/>
                  <a:lumOff val="50000"/>
                </a:schemeClr>
              </a:solidFill>
              <a:latin typeface="Arial" pitchFamily="34" charset="0"/>
              <a:cs typeface="Arial" pitchFamily="34" charset="0"/>
            </a:endParaRPr>
          </a:p>
          <a:p>
            <a:pPr marL="0" indent="0" eaLnBrk="1" fontAlgn="auto" hangingPunct="1">
              <a:spcBef>
                <a:spcPts val="580"/>
              </a:spcBef>
              <a:spcAft>
                <a:spcPts val="0"/>
              </a:spcAft>
              <a:buFont typeface="Arial" panose="020B0604020202020204" pitchFamily="34" charset="0"/>
              <a:buNone/>
              <a:defRPr/>
            </a:pPr>
            <a:endParaRPr lang="en-US" sz="2400" dirty="0">
              <a:solidFill>
                <a:schemeClr val="tx1">
                  <a:lumMod val="50000"/>
                  <a:lumOff val="50000"/>
                </a:schemeClr>
              </a:solidFill>
              <a:latin typeface="Arial" pitchFamily="34" charset="0"/>
              <a:cs typeface="Arial" pitchFamily="34" charset="0"/>
            </a:endParaRPr>
          </a:p>
          <a:p>
            <a:pPr marL="0" indent="0" eaLnBrk="1" hangingPunct="1">
              <a:spcBef>
                <a:spcPts val="575"/>
              </a:spcBef>
              <a:buFont typeface="Arial" panose="020B0604020202020204" pitchFamily="34" charset="0"/>
              <a:buNone/>
              <a:defRPr/>
            </a:pPr>
            <a:endParaRPr lang="en-US" sz="2400" dirty="0" smtClean="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Dampak Negatif Bioteknologi</a:t>
            </a:r>
            <a:endParaRPr lang="en-US" sz="3200" smtClean="0">
              <a:latin typeface="Arial" panose="020B0604020202020204" pitchFamily="34" charset="0"/>
              <a:cs typeface="Arial" panose="020B0604020202020204" pitchFamily="34" charset="0"/>
            </a:endParaRPr>
          </a:p>
        </p:txBody>
      </p:sp>
      <p:sp>
        <p:nvSpPr>
          <p:cNvPr id="26628" name="Content Placeholder 5"/>
          <p:cNvSpPr>
            <a:spLocks noGrp="1"/>
          </p:cNvSpPr>
          <p:nvPr>
            <p:ph idx="1"/>
          </p:nvPr>
        </p:nvSpPr>
        <p:spPr>
          <a:xfrm>
            <a:off x="457200" y="1524000"/>
            <a:ext cx="8229600" cy="4602163"/>
          </a:xfrm>
        </p:spPr>
        <p:txBody>
          <a:bodyPr/>
          <a:lstStyle/>
          <a:p>
            <a:pPr marL="0" indent="0" eaLnBrk="1" hangingPunct="1">
              <a:spcBef>
                <a:spcPts val="575"/>
              </a:spcBef>
              <a:buFont typeface="Arial" panose="020B0604020202020204" pitchFamily="34" charset="0"/>
              <a:buNone/>
            </a:pPr>
            <a:r>
              <a:rPr lang="id-ID" sz="2200" smtClean="0">
                <a:solidFill>
                  <a:srgbClr val="7F7F7F"/>
                </a:solidFill>
                <a:latin typeface="Arial" panose="020B0604020202020204" pitchFamily="34" charset="0"/>
                <a:cs typeface="Arial" panose="020B0604020202020204" pitchFamily="34" charset="0"/>
              </a:rPr>
              <a:t>3. Bidang kesehatan</a:t>
            </a:r>
          </a:p>
          <a:p>
            <a:pPr marL="0" indent="0" eaLnBrk="1" hangingPunct="1">
              <a:spcBef>
                <a:spcPts val="575"/>
              </a:spcBef>
              <a:buFont typeface="Arial" panose="020B0604020202020204" pitchFamily="34" charset="0"/>
              <a:buNone/>
            </a:pPr>
            <a:r>
              <a:rPr lang="id-ID" sz="2200" smtClean="0">
                <a:solidFill>
                  <a:srgbClr val="7F7F7F"/>
                </a:solidFill>
                <a:latin typeface="Arial" panose="020B0604020202020204" pitchFamily="34" charset="0"/>
                <a:cs typeface="Arial" panose="020B0604020202020204" pitchFamily="34" charset="0"/>
              </a:rPr>
              <a:t>Adanya produk hasil rekayasa genetik yang disinyalir dapat menimbulkan masalah serius, misalnya kematian akibat penggunaan insulin, sapi penghasil susu yang disuntik dengan Hormon BGH yang diduga mengandung zat kimia yang berbahaya</a:t>
            </a:r>
          </a:p>
          <a:p>
            <a:pPr marL="0" indent="0" eaLnBrk="1" hangingPunct="1">
              <a:spcBef>
                <a:spcPts val="575"/>
              </a:spcBef>
              <a:buFont typeface="Arial" panose="020B0604020202020204" pitchFamily="34" charset="0"/>
              <a:buNone/>
            </a:pPr>
            <a:endParaRPr lang="id-ID" sz="2200" smtClean="0">
              <a:solidFill>
                <a:srgbClr val="7F7F7F"/>
              </a:solidFill>
              <a:latin typeface="Arial" panose="020B0604020202020204" pitchFamily="34" charset="0"/>
              <a:cs typeface="Arial" panose="020B0604020202020204" pitchFamily="34" charset="0"/>
            </a:endParaRPr>
          </a:p>
          <a:p>
            <a:pPr marL="0" indent="0" eaLnBrk="1" hangingPunct="1">
              <a:spcBef>
                <a:spcPts val="575"/>
              </a:spcBef>
              <a:buFont typeface="Arial" panose="020B0604020202020204" pitchFamily="34" charset="0"/>
              <a:buNone/>
            </a:pPr>
            <a:r>
              <a:rPr lang="id-ID" sz="2200" smtClean="0">
                <a:solidFill>
                  <a:srgbClr val="7F7F7F"/>
                </a:solidFill>
                <a:latin typeface="Arial" panose="020B0604020202020204" pitchFamily="34" charset="0"/>
                <a:cs typeface="Arial" panose="020B0604020202020204" pitchFamily="34" charset="0"/>
              </a:rPr>
              <a:t>4. Terhadap isu lingkungan</a:t>
            </a:r>
          </a:p>
          <a:p>
            <a:pPr marL="0" indent="0" eaLnBrk="1" hangingPunct="1">
              <a:spcBef>
                <a:spcPts val="575"/>
              </a:spcBef>
              <a:buFont typeface="Arial" panose="020B0604020202020204" pitchFamily="34" charset="0"/>
              <a:buNone/>
            </a:pPr>
            <a:r>
              <a:rPr lang="id-ID" sz="2200" smtClean="0">
                <a:solidFill>
                  <a:srgbClr val="7F7F7F"/>
                </a:solidFill>
                <a:latin typeface="Arial" panose="020B0604020202020204" pitchFamily="34" charset="0"/>
                <a:cs typeface="Arial" panose="020B0604020202020204" pitchFamily="34" charset="0"/>
              </a:rPr>
              <a:t>Organisme hasil transgenik yang memiliki sifat unggul dibandingkan yang lain akan mengganggu kestabilan rantai makanan di lingkungan tersebut dikarenakan organisme yang lain akan kalah dalam berkompetisi dengan organisme hasil transgenik</a:t>
            </a:r>
          </a:p>
          <a:p>
            <a:pPr marL="0" indent="0" eaLnBrk="1" hangingPunct="1">
              <a:spcBef>
                <a:spcPts val="575"/>
              </a:spcBef>
              <a:buFont typeface="Arial" panose="020B0604020202020204" pitchFamily="34" charset="0"/>
              <a:buNone/>
            </a:pPr>
            <a:endParaRPr lang="id-ID" sz="2200" smtClean="0">
              <a:solidFill>
                <a:srgbClr val="7F7F7F"/>
              </a:solidFill>
              <a:latin typeface="Arial" panose="020B0604020202020204" pitchFamily="34" charset="0"/>
              <a:cs typeface="Arial" panose="020B0604020202020204" pitchFamily="34" charset="0"/>
            </a:endParaRPr>
          </a:p>
          <a:p>
            <a:pPr marL="0" indent="0" eaLnBrk="1" hangingPunct="1">
              <a:spcBef>
                <a:spcPts val="575"/>
              </a:spcBef>
              <a:buFont typeface="Arial" panose="020B0604020202020204" pitchFamily="34" charset="0"/>
              <a:buNone/>
            </a:pPr>
            <a:endParaRPr lang="en-US" sz="2200" smtClean="0">
              <a:solidFill>
                <a:srgbClr val="7F7F7F"/>
              </a:solidFill>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BIOTEKNOLOGI</a:t>
            </a:r>
            <a:endParaRPr lang="en-US" sz="3200" smtClean="0">
              <a:latin typeface="Arial" panose="020B0604020202020204" pitchFamily="34" charset="0"/>
              <a:cs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a:lstStyle/>
          <a:p>
            <a:pPr marL="273050" indent="-273050" eaLnBrk="1" hangingPunct="1">
              <a:spcBef>
                <a:spcPts val="575"/>
              </a:spcBef>
              <a:buFont typeface="Wingdings 2" panose="05020102010507070707" pitchFamily="18" charset="2"/>
              <a:buChar char=""/>
            </a:pPr>
            <a:r>
              <a:rPr lang="id-ID" sz="2200" smtClean="0">
                <a:solidFill>
                  <a:srgbClr val="7F7F7F"/>
                </a:solidFill>
                <a:latin typeface="Arial" panose="020B0604020202020204" pitchFamily="34" charset="0"/>
                <a:cs typeface="Arial" panose="020B0604020202020204" pitchFamily="34" charset="0"/>
              </a:rPr>
              <a:t>Bioteknologi  merupakan cabang ilmu yang mempelajari pemanfaatan makhluk hidup (bakteri, fungi, virus, dan lain-lain) maupun produk dari makhluk hidup (enzim, alkohol) dalam proses produksi untuk menghasilkan barang dan jasa  </a:t>
            </a:r>
          </a:p>
          <a:p>
            <a:pPr marL="273050" indent="-273050" eaLnBrk="1" hangingPunct="1">
              <a:spcBef>
                <a:spcPts val="575"/>
              </a:spcBef>
              <a:buFont typeface="Wingdings 2" panose="05020102010507070707" pitchFamily="18" charset="2"/>
              <a:buChar char=""/>
            </a:pPr>
            <a:endParaRPr lang="id-ID" sz="2200" smtClean="0">
              <a:solidFill>
                <a:srgbClr val="7F7F7F"/>
              </a:solidFill>
              <a:latin typeface="Arial" panose="020B0604020202020204" pitchFamily="34" charset="0"/>
              <a:cs typeface="Arial" panose="020B0604020202020204" pitchFamily="34" charset="0"/>
            </a:endParaRPr>
          </a:p>
          <a:p>
            <a:pPr marL="273050" indent="-273050" eaLnBrk="1" hangingPunct="1">
              <a:spcBef>
                <a:spcPts val="575"/>
              </a:spcBef>
              <a:buFont typeface="Wingdings 2" panose="05020102010507070707" pitchFamily="18" charset="2"/>
              <a:buChar char=""/>
            </a:pPr>
            <a:r>
              <a:rPr lang="id-ID" sz="2200" smtClean="0">
                <a:solidFill>
                  <a:srgbClr val="7F7F7F"/>
                </a:solidFill>
                <a:latin typeface="Arial" panose="020B0604020202020204" pitchFamily="34" charset="0"/>
                <a:cs typeface="Arial" panose="020B0604020202020204" pitchFamily="34" charset="0"/>
              </a:rPr>
              <a:t>Perkembangan ilmu bioteknologi juga didukung oleh ilmu ilmu terapan dan murni lain, seperti biokimia, komputer, biologi molekular, mikrobiologi, genetika, kimia, matematika, dan lain sebagainya </a:t>
            </a:r>
          </a:p>
          <a:p>
            <a:pPr marL="273050" indent="-273050" eaLnBrk="1" hangingPunct="1">
              <a:spcBef>
                <a:spcPts val="575"/>
              </a:spcBef>
              <a:buFont typeface="Wingdings 2" panose="05020102010507070707" pitchFamily="18" charset="2"/>
              <a:buChar char=""/>
            </a:pPr>
            <a:endParaRPr lang="id-ID" sz="2200" smtClean="0">
              <a:solidFill>
                <a:srgbClr val="7F7F7F"/>
              </a:solidFill>
              <a:latin typeface="Arial" panose="020B0604020202020204" pitchFamily="34" charset="0"/>
              <a:cs typeface="Arial" panose="020B0604020202020204" pitchFamily="34" charset="0"/>
            </a:endParaRPr>
          </a:p>
          <a:p>
            <a:pPr marL="273050" indent="-273050" eaLnBrk="1" hangingPunct="1">
              <a:spcBef>
                <a:spcPts val="575"/>
              </a:spcBef>
              <a:buFont typeface="Wingdings 2" panose="05020102010507070707" pitchFamily="18" charset="2"/>
              <a:buChar char=""/>
            </a:pPr>
            <a:r>
              <a:rPr lang="id-ID" sz="2200" smtClean="0">
                <a:solidFill>
                  <a:srgbClr val="7F7F7F"/>
                </a:solidFill>
                <a:latin typeface="Arial" panose="020B0604020202020204" pitchFamily="34" charset="0"/>
                <a:cs typeface="Arial" panose="020B0604020202020204" pitchFamily="34" charset="0"/>
              </a:rPr>
              <a:t>Dengan kata lain, bioteknologi adalah ilmu terapan yang menggabungkan berbagai cabang ilmu dalam proses produksi barang dan jasa</a:t>
            </a:r>
            <a:endParaRPr lang="en-US" sz="2200" smtClean="0">
              <a:solidFill>
                <a:srgbClr val="7F7F7F"/>
              </a:solidFill>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BIOTEKNOLOGI</a:t>
            </a:r>
            <a:endParaRPr lang="en-US" sz="3200" smtClean="0">
              <a:latin typeface="Arial" panose="020B0604020202020204" pitchFamily="34" charset="0"/>
              <a:cs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a:lstStyle/>
          <a:p>
            <a:pPr marL="273050" indent="-273050" eaLnBrk="1" hangingPunct="1">
              <a:spcBef>
                <a:spcPts val="575"/>
              </a:spcBef>
              <a:buFont typeface="Wingdings 2" pitchFamily="18" charset="2"/>
              <a:buChar char=""/>
              <a:defRPr/>
            </a:pPr>
            <a:endParaRPr lang="id-ID" sz="2400" dirty="0" smtClean="0">
              <a:latin typeface="Arial" pitchFamily="34" charset="0"/>
              <a:cs typeface="Arial" pitchFamily="34" charset="0"/>
            </a:endParaRPr>
          </a:p>
          <a:p>
            <a:pPr marL="273050" indent="-273050" eaLnBrk="1" hangingPunct="1">
              <a:spcBef>
                <a:spcPts val="575"/>
              </a:spcBef>
              <a:buFont typeface="Wingdings 2" pitchFamily="18" charset="2"/>
              <a:buChar char=""/>
              <a:defRPr/>
            </a:pPr>
            <a:r>
              <a:rPr lang="id-ID" sz="2400" dirty="0" smtClean="0">
                <a:latin typeface="Arial" pitchFamily="34" charset="0"/>
                <a:cs typeface="Arial" pitchFamily="34" charset="0"/>
              </a:rPr>
              <a:t>Tujuan dari ilmu Bioteknologi dapat tercapai jika didukung oleh sumber daya manusia mumpuni yang berorientasi pada ranah penelitian serta penerapan metode metode bioteknologi</a:t>
            </a:r>
          </a:p>
          <a:p>
            <a:pPr marL="273050" indent="-273050" eaLnBrk="1" hangingPunct="1">
              <a:spcBef>
                <a:spcPts val="575"/>
              </a:spcBef>
              <a:buFont typeface="Wingdings 2" pitchFamily="18" charset="2"/>
              <a:buChar char=""/>
              <a:defRPr/>
            </a:pPr>
            <a:endParaRPr lang="id-ID" sz="2400" dirty="0" smtClean="0">
              <a:latin typeface="Arial" pitchFamily="34" charset="0"/>
              <a:cs typeface="Arial" pitchFamily="34" charset="0"/>
            </a:endParaRPr>
          </a:p>
          <a:p>
            <a:pPr marL="273050" indent="-273050" eaLnBrk="1" hangingPunct="1">
              <a:spcBef>
                <a:spcPts val="575"/>
              </a:spcBef>
              <a:buFont typeface="Wingdings 2" pitchFamily="18" charset="2"/>
              <a:buChar char=""/>
              <a:defRPr/>
            </a:pPr>
            <a:r>
              <a:rPr lang="id-ID" sz="2400" dirty="0" smtClean="0">
                <a:latin typeface="Arial" pitchFamily="34" charset="0"/>
                <a:cs typeface="Arial" pitchFamily="34" charset="0"/>
              </a:rPr>
              <a:t>Metode metode seperti fermentasi, kultur jaringan dan rekayasa genetik, terbukti mampu menghasilkan produk produk bioteknologi yang bermanfaat</a:t>
            </a:r>
          </a:p>
          <a:p>
            <a:pPr marL="273050" indent="-273050" eaLnBrk="1" hangingPunct="1">
              <a:spcBef>
                <a:spcPts val="575"/>
              </a:spcBef>
              <a:buFont typeface="Wingdings 2" pitchFamily="18" charset="2"/>
              <a:buChar char=""/>
              <a:defRPr/>
            </a:pPr>
            <a:endParaRPr lang="id-ID" sz="2400" dirty="0" smtClean="0">
              <a:latin typeface="Arial" pitchFamily="34" charset="0"/>
              <a:cs typeface="Arial" pitchFamily="34" charset="0"/>
            </a:endParaRPr>
          </a:p>
          <a:p>
            <a:pPr marL="273050" indent="-273050" eaLnBrk="1" hangingPunct="1">
              <a:spcBef>
                <a:spcPts val="575"/>
              </a:spcBef>
              <a:buFont typeface="Wingdings 2" pitchFamily="18" charset="2"/>
              <a:buChar char=""/>
              <a:defRPr/>
            </a:pPr>
            <a:endParaRPr lang="id-ID" sz="2400" dirty="0" smtClean="0">
              <a:latin typeface="Arial" pitchFamily="34" charset="0"/>
              <a:cs typeface="Arial" pitchFamily="34" charset="0"/>
            </a:endParaRPr>
          </a:p>
          <a:p>
            <a:pPr marL="0" indent="0" eaLnBrk="1" hangingPunct="1">
              <a:spcBef>
                <a:spcPts val="575"/>
              </a:spcBef>
              <a:buFont typeface="Arial" panose="020B0604020202020204" pitchFamily="34" charset="0"/>
              <a:buNone/>
              <a:defRPr/>
            </a:pPr>
            <a:endParaRPr lang="en-US" sz="2400" dirty="0" smtClean="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BIOTEKNOLOGI</a:t>
            </a:r>
            <a:endParaRPr lang="en-US" sz="3200" smtClean="0">
              <a:latin typeface="Arial" panose="020B0604020202020204" pitchFamily="34" charset="0"/>
              <a:cs typeface="Arial" panose="020B0604020202020204" pitchFamily="34" charset="0"/>
            </a:endParaRPr>
          </a:p>
        </p:txBody>
      </p:sp>
      <p:sp>
        <p:nvSpPr>
          <p:cNvPr id="6148" name="Content Placeholder 5"/>
          <p:cNvSpPr>
            <a:spLocks noGrp="1"/>
          </p:cNvSpPr>
          <p:nvPr>
            <p:ph idx="1"/>
          </p:nvPr>
        </p:nvSpPr>
        <p:spPr>
          <a:xfrm>
            <a:off x="457200" y="1524000"/>
            <a:ext cx="8229600" cy="4602163"/>
          </a:xfrm>
        </p:spPr>
        <p:txBody>
          <a:bodyPr/>
          <a:lstStyle/>
          <a:p>
            <a:pPr marL="0" indent="0" eaLnBrk="1" hangingPunct="1">
              <a:spcBef>
                <a:spcPts val="575"/>
              </a:spcBef>
              <a:buFont typeface="Arial" panose="020B0604020202020204" pitchFamily="34" charset="0"/>
              <a:buNone/>
            </a:pPr>
            <a:endParaRPr lang="id-ID" sz="2400" smtClean="0">
              <a:latin typeface="Arial" panose="020B0604020202020204" pitchFamily="34" charset="0"/>
              <a:cs typeface="Arial" panose="020B0604020202020204" pitchFamily="34" charset="0"/>
            </a:endParaRPr>
          </a:p>
        </p:txBody>
      </p:sp>
      <p:sp>
        <p:nvSpPr>
          <p:cNvPr id="7" name="Rectangle 3"/>
          <p:cNvSpPr txBox="1">
            <a:spLocks noChangeArrowheads="1"/>
          </p:cNvSpPr>
          <p:nvPr/>
        </p:nvSpPr>
        <p:spPr bwMode="auto">
          <a:xfrm>
            <a:off x="-144463" y="1143000"/>
            <a:ext cx="9144001" cy="536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pitchFamily="34"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pitchFamily="34"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pitchFamily="34"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eaLnBrk="1" hangingPunct="1">
              <a:buFont typeface="Arial" charset="0"/>
              <a:buNone/>
              <a:defRPr/>
            </a:pPr>
            <a:endParaRPr lang="id-ID" dirty="0" smtClean="0">
              <a:latin typeface="TimesNewRomanPSMT"/>
            </a:endParaRPr>
          </a:p>
          <a:p>
            <a:pPr marL="0" indent="0" eaLnBrk="1" hangingPunct="1">
              <a:buFont typeface="Arial" charset="0"/>
              <a:buNone/>
              <a:defRPr/>
            </a:pPr>
            <a:r>
              <a:rPr lang="id-ID" dirty="0" smtClean="0">
                <a:latin typeface="TimesNewRomanPSMT"/>
              </a:rPr>
              <a:t>Oleh karena itu, bioteknologi dapat diringkas melalui skema :</a:t>
            </a:r>
          </a:p>
          <a:p>
            <a:pPr marL="0" indent="0" eaLnBrk="1" hangingPunct="1">
              <a:buFont typeface="Arial" charset="0"/>
              <a:buNone/>
              <a:defRPr/>
            </a:pPr>
            <a:r>
              <a:rPr lang="id-ID" dirty="0" smtClean="0">
                <a:latin typeface="TimesNewRomanPSMT"/>
              </a:rPr>
              <a:t>	1. Input yaitu bahan kasar (</a:t>
            </a:r>
            <a:r>
              <a:rPr lang="id-ID" i="1" dirty="0" smtClean="0">
                <a:latin typeface="TimesNewRomanPS-ItalicMT"/>
              </a:rPr>
              <a:t>raw material</a:t>
            </a:r>
            <a:r>
              <a:rPr lang="id-ID" dirty="0" smtClean="0">
                <a:latin typeface="TimesNewRomanPSMT"/>
              </a:rPr>
              <a:t>) yang akan diolah 	    seperti : beras, anggur, susu dsb</a:t>
            </a:r>
          </a:p>
          <a:p>
            <a:pPr marL="0" indent="0" eaLnBrk="1" hangingPunct="1">
              <a:buFont typeface="Arial" charset="0"/>
              <a:buNone/>
              <a:defRPr/>
            </a:pPr>
            <a:r>
              <a:rPr lang="id-ID" dirty="0" smtClean="0">
                <a:latin typeface="TimesNewRomanPSMT"/>
              </a:rPr>
              <a:t>	2. Proses yaitu mekanisme pengolahan yang meliputi 	    	    proses penguraian atau penyusunan oleh agen hayati</a:t>
            </a:r>
          </a:p>
          <a:p>
            <a:pPr marL="0" indent="0" eaLnBrk="1" hangingPunct="1">
              <a:buFont typeface="Arial" charset="0"/>
              <a:buNone/>
              <a:defRPr/>
            </a:pPr>
            <a:r>
              <a:rPr lang="id-ID" dirty="0" smtClean="0">
                <a:latin typeface="TimesNewRomanPSMT"/>
              </a:rPr>
              <a:t>	3. Output yaitu produk baik berupa barang dan jasa, 	    	    seperti : alkohol, enzim, antibiotika, hormon, pengolahan 	    limbah</a:t>
            </a:r>
            <a:endParaRPr lang="id-ID" dirty="0" smtClean="0">
              <a:latin typeface="Arial" charset="0"/>
              <a:cs typeface="Arial" charset="0"/>
            </a:endParaRPr>
          </a:p>
          <a:p>
            <a:pPr marL="273050" indent="-273050" eaLnBrk="1" hangingPunct="1">
              <a:spcBef>
                <a:spcPts val="575"/>
              </a:spcBef>
              <a:buFont typeface="Wingdings 2" pitchFamily="18" charset="2"/>
              <a:buChar char=""/>
              <a:defRPr/>
            </a:pPr>
            <a:endParaRPr lang="id-ID" dirty="0" smtClean="0">
              <a:latin typeface="Arial" charset="0"/>
              <a:cs typeface="Arial" charset="0"/>
            </a:endParaRPr>
          </a:p>
          <a:p>
            <a:pPr marL="273050" indent="-273050" eaLnBrk="1" hangingPunct="1">
              <a:spcBef>
                <a:spcPts val="575"/>
              </a:spcBef>
              <a:buFont typeface="Wingdings 2" pitchFamily="18" charset="2"/>
              <a:buChar char=""/>
              <a:defRPr/>
            </a:pPr>
            <a:endParaRPr lang="en-US" dirty="0" smtClean="0">
              <a:latin typeface="Arial" charset="0"/>
              <a:cs typeface="Arial" charset="0"/>
            </a:endParaRPr>
          </a:p>
        </p:txBody>
      </p:sp>
      <p:pic>
        <p:nvPicPr>
          <p:cNvPr id="61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4953000"/>
            <a:ext cx="6886575"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Perkembangan Definisi Bioteknologi</a:t>
            </a:r>
            <a:endParaRPr lang="en-US" sz="3200" smtClean="0">
              <a:latin typeface="Arial" panose="020B0604020202020204" pitchFamily="34" charset="0"/>
              <a:cs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a:lstStyle/>
          <a:p>
            <a:pPr marL="457200" indent="-457200" eaLnBrk="1" hangingPunct="1">
              <a:spcBef>
                <a:spcPts val="575"/>
              </a:spcBef>
              <a:buFont typeface="Century Gothic" pitchFamily="34" charset="0"/>
              <a:buAutoNum type="arabicPeriod"/>
              <a:defRPr/>
            </a:pPr>
            <a:r>
              <a:rPr lang="id-ID" sz="2200" dirty="0">
                <a:solidFill>
                  <a:srgbClr val="7F7F7F"/>
                </a:solidFill>
                <a:latin typeface="Arial" pitchFamily="34" charset="0"/>
                <a:cs typeface="Arial" pitchFamily="34" charset="0"/>
              </a:rPr>
              <a:t>Tahun 1917 → Istilah bioteknologi untuk pertama kalinya diperkenalkan oleh Karl Ereky (seorang insinyur Hongaria)</a:t>
            </a:r>
          </a:p>
          <a:p>
            <a:pPr marL="457200" indent="-457200" eaLnBrk="1" hangingPunct="1">
              <a:spcBef>
                <a:spcPts val="575"/>
              </a:spcBef>
              <a:buFont typeface="Century Gothic" pitchFamily="34" charset="0"/>
              <a:buAutoNum type="arabicPeriod"/>
              <a:defRPr/>
            </a:pPr>
            <a:r>
              <a:rPr lang="id-ID" sz="2200" dirty="0">
                <a:solidFill>
                  <a:srgbClr val="7F7F7F"/>
                </a:solidFill>
                <a:latin typeface="Arial" pitchFamily="34" charset="0"/>
                <a:cs typeface="Arial" pitchFamily="34" charset="0"/>
              </a:rPr>
              <a:t>Tahun 1982 → Menurut Bull et al., bioteknologi didefinisikan sebagai penerapan asas asas sains (ilmu pengetahuan alam) dan rekayasa (teknologi) untuk pengolahan suatu bahan dengan melibatkan aktivitas jasad hidup untuk menghasilkan barang dan jasa</a:t>
            </a:r>
          </a:p>
          <a:p>
            <a:pPr marL="457200" indent="-457200" eaLnBrk="1" hangingPunct="1">
              <a:spcBef>
                <a:spcPts val="575"/>
              </a:spcBef>
              <a:buFont typeface="Century Gothic" pitchFamily="34" charset="0"/>
              <a:buAutoNum type="arabicPeriod"/>
              <a:defRPr/>
            </a:pPr>
            <a:r>
              <a:rPr lang="id-ID" sz="2200" dirty="0">
                <a:solidFill>
                  <a:srgbClr val="7F7F7F"/>
                </a:solidFill>
                <a:latin typeface="Arial" pitchFamily="34" charset="0"/>
                <a:cs typeface="Arial" pitchFamily="34" charset="0"/>
              </a:rPr>
              <a:t>Tahun 1983 → Bioteknologi merupakan penggunaan disiplin berbagai ilmu dengan bantuan agen bioteknologi dalam penerapannya secara teknologi dan industri</a:t>
            </a:r>
          </a:p>
          <a:p>
            <a:pPr marL="457200" indent="-457200" eaLnBrk="1" hangingPunct="1">
              <a:spcBef>
                <a:spcPts val="575"/>
              </a:spcBef>
              <a:buFont typeface="Century Gothic" pitchFamily="34" charset="0"/>
              <a:buAutoNum type="arabicPeriod"/>
              <a:defRPr/>
            </a:pPr>
            <a:r>
              <a:rPr lang="id-ID" sz="2200" dirty="0">
                <a:solidFill>
                  <a:srgbClr val="7F7F7F"/>
                </a:solidFill>
                <a:latin typeface="Arial" pitchFamily="34" charset="0"/>
                <a:cs typeface="Arial" pitchFamily="34" charset="0"/>
              </a:rPr>
              <a:t>Tahun 1987 → Bioteknologi merupakan eksploitasi komersial organisme hidup atau komponennya (contoh → enzim) </a:t>
            </a:r>
          </a:p>
          <a:p>
            <a:pPr marL="0" indent="0" eaLnBrk="1" hangingPunct="1">
              <a:spcBef>
                <a:spcPts val="575"/>
              </a:spcBef>
              <a:buFont typeface="Arial" panose="020B0604020202020204" pitchFamily="34" charset="0"/>
              <a:buNone/>
              <a:defRPr/>
            </a:pPr>
            <a:endParaRPr lang="en-US" sz="2400" dirty="0" smtClean="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Pemanfaatan Bioteknologi dari Masa ke Masa</a:t>
            </a:r>
            <a:endParaRPr lang="en-US" sz="3200" smtClean="0">
              <a:latin typeface="Arial" panose="020B0604020202020204" pitchFamily="34" charset="0"/>
              <a:cs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a:lstStyle/>
          <a:p>
            <a:pPr eaLnBrk="1" hangingPunct="1">
              <a:spcBef>
                <a:spcPts val="575"/>
              </a:spcBef>
              <a:defRPr/>
            </a:pPr>
            <a:endParaRPr lang="id-ID" sz="2400" dirty="0">
              <a:solidFill>
                <a:srgbClr val="7F7F7F"/>
              </a:solidFill>
              <a:latin typeface="Arial" pitchFamily="34" charset="0"/>
              <a:cs typeface="Arial" pitchFamily="34" charset="0"/>
            </a:endParaRPr>
          </a:p>
          <a:p>
            <a:pPr eaLnBrk="1" hangingPunct="1">
              <a:spcBef>
                <a:spcPts val="575"/>
              </a:spcBef>
              <a:defRPr/>
            </a:pPr>
            <a:endParaRPr lang="id-ID" sz="2400" dirty="0">
              <a:solidFill>
                <a:srgbClr val="7F7F7F"/>
              </a:solidFill>
              <a:latin typeface="Arial" pitchFamily="34" charset="0"/>
              <a:cs typeface="Arial" pitchFamily="34" charset="0"/>
            </a:endParaRPr>
          </a:p>
          <a:p>
            <a:pPr eaLnBrk="1" hangingPunct="1">
              <a:spcBef>
                <a:spcPts val="575"/>
              </a:spcBef>
              <a:defRPr/>
            </a:pPr>
            <a:r>
              <a:rPr lang="id-ID" sz="2400" dirty="0">
                <a:solidFill>
                  <a:srgbClr val="7F7F7F"/>
                </a:solidFill>
                <a:latin typeface="Arial" pitchFamily="34" charset="0"/>
                <a:cs typeface="Arial" pitchFamily="34" charset="0"/>
              </a:rPr>
              <a:t>Ragi untuk pembuatan anggur (&lt; 6000 SM)</a:t>
            </a:r>
          </a:p>
          <a:p>
            <a:pPr eaLnBrk="1" hangingPunct="1">
              <a:spcBef>
                <a:spcPts val="575"/>
              </a:spcBef>
              <a:defRPr/>
            </a:pPr>
            <a:r>
              <a:rPr lang="id-ID" sz="2400" dirty="0">
                <a:solidFill>
                  <a:srgbClr val="7F7F7F"/>
                </a:solidFill>
                <a:latin typeface="Arial" pitchFamily="34" charset="0"/>
                <a:cs typeface="Arial" pitchFamily="34" charset="0"/>
              </a:rPr>
              <a:t>Ragi untuk mengembangkan roti (sekitar 4500 SM)</a:t>
            </a:r>
          </a:p>
          <a:p>
            <a:pPr eaLnBrk="1" hangingPunct="1">
              <a:spcBef>
                <a:spcPts val="575"/>
              </a:spcBef>
              <a:defRPr/>
            </a:pPr>
            <a:r>
              <a:rPr lang="id-ID" sz="2400" dirty="0">
                <a:solidFill>
                  <a:srgbClr val="7F7F7F"/>
                </a:solidFill>
                <a:latin typeface="Arial" pitchFamily="34" charset="0"/>
                <a:cs typeface="Arial" pitchFamily="34" charset="0"/>
              </a:rPr>
              <a:t>Mikroba pertama kali dilihat oleh Leuwenhoek (1680)</a:t>
            </a:r>
          </a:p>
          <a:p>
            <a:pPr eaLnBrk="1" hangingPunct="1">
              <a:spcBef>
                <a:spcPts val="575"/>
              </a:spcBef>
              <a:defRPr/>
            </a:pPr>
            <a:r>
              <a:rPr lang="id-ID" sz="2400" dirty="0">
                <a:solidFill>
                  <a:srgbClr val="7F7F7F"/>
                </a:solidFill>
                <a:latin typeface="Arial" pitchFamily="34" charset="0"/>
                <a:cs typeface="Arial" pitchFamily="34" charset="0"/>
              </a:rPr>
              <a:t>Mikroba perusak fermentasi ditemukan Louis Pasteur (1876)</a:t>
            </a:r>
          </a:p>
          <a:p>
            <a:pPr eaLnBrk="1" hangingPunct="1">
              <a:spcBef>
                <a:spcPts val="575"/>
              </a:spcBef>
              <a:defRPr/>
            </a:pPr>
            <a:r>
              <a:rPr lang="id-ID" sz="2400" dirty="0">
                <a:solidFill>
                  <a:srgbClr val="7F7F7F"/>
                </a:solidFill>
                <a:latin typeface="Arial" pitchFamily="34" charset="0"/>
                <a:cs typeface="Arial" pitchFamily="34" charset="0"/>
              </a:rPr>
              <a:t>Enzim diekstrak dari ragi yang dapat membuat alkohol yang ditemukan oleh Edward Buchner (1897) </a:t>
            </a:r>
          </a:p>
          <a:p>
            <a:pPr eaLnBrk="1" hangingPunct="1">
              <a:spcBef>
                <a:spcPts val="575"/>
              </a:spcBef>
              <a:defRPr/>
            </a:pPr>
            <a:r>
              <a:rPr lang="nn-NO" sz="2400" dirty="0">
                <a:solidFill>
                  <a:srgbClr val="7F7F7F"/>
                </a:solidFill>
                <a:latin typeface="Arial" pitchFamily="34" charset="0"/>
                <a:cs typeface="Arial" pitchFamily="34" charset="0"/>
              </a:rPr>
              <a:t>Struktur rantai ganda </a:t>
            </a:r>
            <a:r>
              <a:rPr lang="id-ID" sz="2400" dirty="0">
                <a:solidFill>
                  <a:srgbClr val="7F7F7F"/>
                </a:solidFill>
                <a:latin typeface="Arial" pitchFamily="34" charset="0"/>
                <a:cs typeface="Arial" pitchFamily="34" charset="0"/>
              </a:rPr>
              <a:t>DNA</a:t>
            </a:r>
            <a:r>
              <a:rPr lang="nn-NO" sz="2400" dirty="0">
                <a:solidFill>
                  <a:srgbClr val="7F7F7F"/>
                </a:solidFill>
                <a:latin typeface="Arial" pitchFamily="34" charset="0"/>
                <a:cs typeface="Arial" pitchFamily="34" charset="0"/>
              </a:rPr>
              <a:t> terungkap (1953) </a:t>
            </a:r>
          </a:p>
          <a:p>
            <a:pPr marL="0" indent="0" eaLnBrk="1" hangingPunct="1">
              <a:spcBef>
                <a:spcPts val="575"/>
              </a:spcBef>
              <a:buFont typeface="Arial" panose="020B0604020202020204" pitchFamily="34" charset="0"/>
              <a:buNone/>
              <a:defRPr/>
            </a:pPr>
            <a:endParaRPr lang="id-ID" sz="2400" dirty="0">
              <a:solidFill>
                <a:srgbClr val="7F7F7F"/>
              </a:solidFill>
              <a:latin typeface="Arial" pitchFamily="34" charset="0"/>
              <a:cs typeface="Arial" pitchFamily="34" charset="0"/>
            </a:endParaRPr>
          </a:p>
          <a:p>
            <a:pPr eaLnBrk="1" hangingPunct="1">
              <a:spcBef>
                <a:spcPts val="575"/>
              </a:spcBef>
              <a:defRPr/>
            </a:pPr>
            <a:endParaRPr lang="id-ID" sz="2400" dirty="0">
              <a:solidFill>
                <a:srgbClr val="7F7F7F"/>
              </a:solidFill>
              <a:latin typeface="Arial" pitchFamily="34" charset="0"/>
              <a:cs typeface="Arial" pitchFamily="34" charset="0"/>
            </a:endParaRPr>
          </a:p>
          <a:p>
            <a:pPr marL="0" indent="0" eaLnBrk="1" hangingPunct="1">
              <a:spcBef>
                <a:spcPts val="575"/>
              </a:spcBef>
              <a:buFont typeface="Arial" panose="020B0604020202020204" pitchFamily="34" charset="0"/>
              <a:buNone/>
              <a:defRPr/>
            </a:pPr>
            <a:endParaRPr lang="en-US" sz="2400" dirty="0" smtClean="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Pemanfaatan Bioteknologi dari Masa ke Masa</a:t>
            </a:r>
            <a:endParaRPr lang="en-US" sz="3200" smtClean="0">
              <a:latin typeface="Arial" panose="020B0604020202020204" pitchFamily="34" charset="0"/>
              <a:cs typeface="Arial" panose="020B0604020202020204" pitchFamily="34" charset="0"/>
            </a:endParaRPr>
          </a:p>
        </p:txBody>
      </p:sp>
      <p:sp>
        <p:nvSpPr>
          <p:cNvPr id="9220" name="Content Placeholder 5"/>
          <p:cNvSpPr>
            <a:spLocks noGrp="1"/>
          </p:cNvSpPr>
          <p:nvPr>
            <p:ph idx="1"/>
          </p:nvPr>
        </p:nvSpPr>
        <p:spPr>
          <a:xfrm>
            <a:off x="457200" y="1524000"/>
            <a:ext cx="8229600" cy="4602163"/>
          </a:xfrm>
        </p:spPr>
        <p:txBody>
          <a:bodyPr/>
          <a:lstStyle/>
          <a:p>
            <a:r>
              <a:rPr lang="id-ID" sz="2400" smtClean="0">
                <a:solidFill>
                  <a:srgbClr val="7F7F7F"/>
                </a:solidFill>
                <a:latin typeface="Arial" panose="020B0604020202020204" pitchFamily="34" charset="0"/>
                <a:cs typeface="Arial" panose="020B0604020202020204" pitchFamily="34" charset="0"/>
              </a:rPr>
              <a:t>Penemuan bakteri antibiotik baru : streptomisin, sefalosporin, dan lainnya (1953) </a:t>
            </a:r>
          </a:p>
          <a:p>
            <a:r>
              <a:rPr lang="sv-SE" sz="2400" smtClean="0">
                <a:solidFill>
                  <a:srgbClr val="7F7F7F"/>
                </a:solidFill>
                <a:latin typeface="Arial" panose="020B0604020202020204" pitchFamily="34" charset="0"/>
                <a:cs typeface="Arial" panose="020B0604020202020204" pitchFamily="34" charset="0"/>
              </a:rPr>
              <a:t>Mikroba digunakan </a:t>
            </a:r>
            <a:r>
              <a:rPr lang="id-ID" sz="2400" smtClean="0">
                <a:solidFill>
                  <a:srgbClr val="7F7F7F"/>
                </a:solidFill>
                <a:latin typeface="Arial" panose="020B0604020202020204" pitchFamily="34" charset="0"/>
                <a:cs typeface="Arial" panose="020B0604020202020204" pitchFamily="34" charset="0"/>
              </a:rPr>
              <a:t>untuk </a:t>
            </a:r>
            <a:r>
              <a:rPr lang="sv-SE" sz="2400" smtClean="0">
                <a:solidFill>
                  <a:srgbClr val="7F7F7F"/>
                </a:solidFill>
                <a:latin typeface="Arial" panose="020B0604020202020204" pitchFamily="34" charset="0"/>
                <a:cs typeface="Arial" panose="020B0604020202020204" pitchFamily="34" charset="0"/>
              </a:rPr>
              <a:t>menambang uranium di Kanada (1960an) </a:t>
            </a:r>
          </a:p>
          <a:p>
            <a:r>
              <a:rPr lang="id-ID" sz="2400" smtClean="0">
                <a:solidFill>
                  <a:srgbClr val="7F7F7F"/>
                </a:solidFill>
                <a:latin typeface="Arial" panose="020B0604020202020204" pitchFamily="34" charset="0"/>
                <a:cs typeface="Arial" panose="020B0604020202020204" pitchFamily="34" charset="0"/>
              </a:rPr>
              <a:t>Penemuan DNA</a:t>
            </a:r>
            <a:r>
              <a:rPr lang="nl-NL" sz="2400" smtClean="0">
                <a:solidFill>
                  <a:srgbClr val="7F7F7F"/>
                </a:solidFill>
                <a:latin typeface="Arial" panose="020B0604020202020204" pitchFamily="34" charset="0"/>
                <a:cs typeface="Arial" panose="020B0604020202020204" pitchFamily="34" charset="0"/>
              </a:rPr>
              <a:t> rekombinan </a:t>
            </a:r>
            <a:r>
              <a:rPr lang="id-ID" sz="2400" smtClean="0">
                <a:solidFill>
                  <a:srgbClr val="7F7F7F"/>
                </a:solidFill>
                <a:latin typeface="Arial" panose="020B0604020202020204" pitchFamily="34" charset="0"/>
                <a:cs typeface="Arial" panose="020B0604020202020204" pitchFamily="34" charset="0"/>
              </a:rPr>
              <a:t>serta keberhasilan </a:t>
            </a:r>
            <a:r>
              <a:rPr lang="nl-NL" sz="2400" smtClean="0">
                <a:solidFill>
                  <a:srgbClr val="7F7F7F"/>
                </a:solidFill>
                <a:latin typeface="Arial" panose="020B0604020202020204" pitchFamily="34" charset="0"/>
                <a:cs typeface="Arial" panose="020B0604020202020204" pitchFamily="34" charset="0"/>
              </a:rPr>
              <a:t>percobaan rekayasa genetik </a:t>
            </a:r>
            <a:r>
              <a:rPr lang="id-ID" sz="2400" smtClean="0">
                <a:solidFill>
                  <a:srgbClr val="7F7F7F"/>
                </a:solidFill>
                <a:latin typeface="Arial" panose="020B0604020202020204" pitchFamily="34" charset="0"/>
                <a:cs typeface="Arial" panose="020B0604020202020204" pitchFamily="34" charset="0"/>
              </a:rPr>
              <a:t>yang </a:t>
            </a:r>
            <a:r>
              <a:rPr lang="nl-NL" sz="2400" smtClean="0">
                <a:solidFill>
                  <a:srgbClr val="7F7F7F"/>
                </a:solidFill>
                <a:latin typeface="Arial" panose="020B0604020202020204" pitchFamily="34" charset="0"/>
                <a:cs typeface="Arial" panose="020B0604020202020204" pitchFamily="34" charset="0"/>
              </a:rPr>
              <a:t>pertama (1973) </a:t>
            </a:r>
            <a:endParaRPr lang="id-ID" sz="2400" smtClean="0">
              <a:solidFill>
                <a:srgbClr val="7F7F7F"/>
              </a:solidFill>
              <a:latin typeface="Arial" panose="020B0604020202020204" pitchFamily="34" charset="0"/>
              <a:cs typeface="Arial" panose="020B0604020202020204" pitchFamily="34" charset="0"/>
            </a:endParaRPr>
          </a:p>
          <a:p>
            <a:r>
              <a:rPr lang="id-ID" sz="2400" smtClean="0">
                <a:solidFill>
                  <a:srgbClr val="7F7F7F"/>
                </a:solidFill>
                <a:latin typeface="Arial" panose="020B0604020202020204" pitchFamily="34" charset="0"/>
                <a:cs typeface="Arial" panose="020B0604020202020204" pitchFamily="34" charset="0"/>
              </a:rPr>
              <a:t>Hibridoma menghasilkan antibodi monoklonal (1973) </a:t>
            </a:r>
          </a:p>
          <a:p>
            <a:r>
              <a:rPr lang="id-ID" sz="2400" smtClean="0">
                <a:solidFill>
                  <a:srgbClr val="7F7F7F"/>
                </a:solidFill>
                <a:latin typeface="Arial" panose="020B0604020202020204" pitchFamily="34" charset="0"/>
                <a:cs typeface="Arial" panose="020B0604020202020204" pitchFamily="34" charset="0"/>
              </a:rPr>
              <a:t>Bahan mentah industri plastik dari mikroba serta aplikasi interferon untuk kanker (1980an) </a:t>
            </a:r>
          </a:p>
          <a:p>
            <a:r>
              <a:rPr lang="id-ID" sz="2400" smtClean="0">
                <a:solidFill>
                  <a:srgbClr val="7F7F7F"/>
                </a:solidFill>
                <a:latin typeface="Arial" panose="020B0604020202020204" pitchFamily="34" charset="0"/>
                <a:cs typeface="Arial" panose="020B0604020202020204" pitchFamily="34" charset="0"/>
              </a:rPr>
              <a:t>Rekayasa genetika berkembang pesat → bioenergi dari bakteri, antibodi monoklonal, tanaman resistan hama (1990an) </a:t>
            </a:r>
          </a:p>
          <a:p>
            <a:endParaRPr lang="nl-NL" sz="2400" smtClean="0">
              <a:solidFill>
                <a:srgbClr val="7F7F7F"/>
              </a:solidFill>
              <a:latin typeface="Arial" panose="020B0604020202020204" pitchFamily="34" charset="0"/>
              <a:cs typeface="Arial" panose="020B0604020202020204" pitchFamily="34"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5"/>
          <p:cNvSpPr>
            <a:spLocks noGrp="1"/>
          </p:cNvSpPr>
          <p:nvPr>
            <p:ph type="title"/>
          </p:nvPr>
        </p:nvSpPr>
        <p:spPr>
          <a:xfrm>
            <a:off x="533400" y="685800"/>
            <a:ext cx="8229600" cy="685800"/>
          </a:xfrm>
        </p:spPr>
        <p:txBody>
          <a:bodyPr/>
          <a:lstStyle/>
          <a:p>
            <a:pPr>
              <a:spcBef>
                <a:spcPct val="50000"/>
              </a:spcBef>
            </a:pPr>
            <a:r>
              <a:rPr lang="id-ID" sz="3200" smtClean="0">
                <a:latin typeface="Arial" panose="020B0604020202020204" pitchFamily="34" charset="0"/>
                <a:cs typeface="Arial" panose="020B0604020202020204" pitchFamily="34" charset="0"/>
              </a:rPr>
              <a:t>METODE</a:t>
            </a:r>
            <a:endParaRPr lang="en-US" sz="3200" smtClean="0">
              <a:latin typeface="Arial" panose="020B0604020202020204" pitchFamily="34" charset="0"/>
              <a:cs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a:lstStyle/>
          <a:p>
            <a:pPr marL="273050" indent="-273050" eaLnBrk="1" hangingPunct="1">
              <a:spcBef>
                <a:spcPts val="575"/>
              </a:spcBef>
              <a:buFont typeface="Wingdings 2" pitchFamily="18" charset="2"/>
              <a:buChar char=""/>
              <a:defRPr/>
            </a:pPr>
            <a:endParaRPr lang="id-ID" sz="2400" dirty="0">
              <a:latin typeface="Arial" charset="0"/>
              <a:cs typeface="Arial" charset="0"/>
            </a:endParaRPr>
          </a:p>
          <a:p>
            <a:pPr marL="273050" indent="-273050" eaLnBrk="1" hangingPunct="1">
              <a:spcBef>
                <a:spcPts val="575"/>
              </a:spcBef>
              <a:buFont typeface="Wingdings 2" pitchFamily="18" charset="2"/>
              <a:buChar char=""/>
              <a:defRPr/>
            </a:pPr>
            <a:endParaRPr lang="id-ID" sz="2400" dirty="0">
              <a:latin typeface="Arial" charset="0"/>
              <a:cs typeface="Arial" charset="0"/>
            </a:endParaRPr>
          </a:p>
          <a:p>
            <a:pPr marL="273050" indent="-273050" eaLnBrk="1" hangingPunct="1">
              <a:spcBef>
                <a:spcPts val="575"/>
              </a:spcBef>
              <a:buFont typeface="Wingdings 2" pitchFamily="18" charset="2"/>
              <a:buChar char=""/>
              <a:defRPr/>
            </a:pPr>
            <a:endParaRPr lang="id-ID" sz="2400" dirty="0">
              <a:latin typeface="Arial" charset="0"/>
              <a:cs typeface="Arial" charset="0"/>
            </a:endParaRPr>
          </a:p>
          <a:p>
            <a:pPr marL="0" indent="0" eaLnBrk="1" hangingPunct="1">
              <a:spcBef>
                <a:spcPts val="575"/>
              </a:spcBef>
              <a:buFont typeface="Arial" charset="0"/>
              <a:buNone/>
              <a:defRPr/>
            </a:pPr>
            <a:r>
              <a:rPr lang="id-ID" sz="2400" dirty="0">
                <a:latin typeface="Arial" charset="0"/>
                <a:cs typeface="Arial" charset="0"/>
              </a:rPr>
              <a:t>Ditinjau dari metode yang digunakan, perkembangan ilmu bioteknologi dibedakan menjadi dua :</a:t>
            </a:r>
          </a:p>
          <a:p>
            <a:pPr marL="715963" indent="-441325" eaLnBrk="1" hangingPunct="1">
              <a:spcBef>
                <a:spcPts val="575"/>
              </a:spcBef>
              <a:buFont typeface="+mj-lt"/>
              <a:buAutoNum type="arabicPeriod"/>
              <a:defRPr/>
            </a:pPr>
            <a:r>
              <a:rPr lang="id-ID" sz="2400" dirty="0">
                <a:latin typeface="Arial" charset="0"/>
                <a:cs typeface="Arial" charset="0"/>
              </a:rPr>
              <a:t>Bioteknologi konvensional</a:t>
            </a:r>
          </a:p>
          <a:p>
            <a:pPr marL="715963" indent="-441325" eaLnBrk="1" hangingPunct="1">
              <a:spcBef>
                <a:spcPts val="575"/>
              </a:spcBef>
              <a:buFont typeface="+mj-lt"/>
              <a:buAutoNum type="arabicPeriod"/>
              <a:defRPr/>
            </a:pPr>
            <a:r>
              <a:rPr lang="id-ID" sz="2400" dirty="0">
                <a:latin typeface="Arial" charset="0"/>
                <a:cs typeface="Arial" charset="0"/>
              </a:rPr>
              <a:t>Bioteknologi modern</a:t>
            </a:r>
          </a:p>
          <a:p>
            <a:pPr marL="273050" indent="-273050" eaLnBrk="1" hangingPunct="1">
              <a:spcBef>
                <a:spcPts val="575"/>
              </a:spcBef>
              <a:buFont typeface="Wingdings 2" pitchFamily="18" charset="2"/>
              <a:buChar char=""/>
              <a:defRPr/>
            </a:pPr>
            <a:endParaRPr lang="id-ID" sz="2400" dirty="0">
              <a:latin typeface="Arial" charset="0"/>
              <a:cs typeface="Arial" charset="0"/>
            </a:endParaRPr>
          </a:p>
          <a:p>
            <a:pPr marL="273050" indent="-273050" eaLnBrk="1" hangingPunct="1">
              <a:spcBef>
                <a:spcPts val="575"/>
              </a:spcBef>
              <a:buFont typeface="Wingdings 2" pitchFamily="18" charset="2"/>
              <a:buChar char=""/>
              <a:defRPr/>
            </a:pPr>
            <a:endParaRPr lang="en-US" sz="2400" dirty="0">
              <a:latin typeface="Arial" charset="0"/>
              <a:cs typeface="Arial" charset="0"/>
            </a:endParaRPr>
          </a:p>
          <a:p>
            <a:pPr marL="0" indent="0" eaLnBrk="1" hangingPunct="1">
              <a:spcBef>
                <a:spcPts val="575"/>
              </a:spcBef>
              <a:buFont typeface="Arial" panose="020B0604020202020204" pitchFamily="34" charset="0"/>
              <a:buNone/>
              <a:defRPr/>
            </a:pPr>
            <a:endParaRPr lang="en-US" sz="2400" dirty="0" smtClean="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1304</TotalTime>
  <Words>1021</Words>
  <Application>Microsoft Office PowerPoint</Application>
  <PresentationFormat>On-screen Show (4:3)</PresentationFormat>
  <Paragraphs>169</Paragraphs>
  <Slides>25</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Segoe UI</vt:lpstr>
      <vt:lpstr>Times New Roman</vt:lpstr>
      <vt:lpstr>Wingdings 2</vt:lpstr>
      <vt:lpstr>TimesNewRomanPSMT</vt:lpstr>
      <vt:lpstr>TimesNewRomanPS-ItalicMT</vt:lpstr>
      <vt:lpstr>Century Gothic</vt:lpstr>
      <vt:lpstr>Office Theme</vt:lpstr>
      <vt:lpstr>PowerPoint Presentation</vt:lpstr>
      <vt:lpstr>KEMAMPUAN AKHIR YANG DIHARAPKAN</vt:lpstr>
      <vt:lpstr>BIOTEKNOLOGI</vt:lpstr>
      <vt:lpstr>BIOTEKNOLOGI</vt:lpstr>
      <vt:lpstr>BIOTEKNOLOGI</vt:lpstr>
      <vt:lpstr>Perkembangan Definisi Bioteknologi</vt:lpstr>
      <vt:lpstr>Pemanfaatan Bioteknologi dari Masa ke Masa</vt:lpstr>
      <vt:lpstr>Pemanfaatan Bioteknologi dari Masa ke Masa</vt:lpstr>
      <vt:lpstr>METODE</vt:lpstr>
      <vt:lpstr>Perbedaan Bioteknologi konvensional dan modern</vt:lpstr>
      <vt:lpstr>Perbedaan Bioteknologi konvensional dan modern</vt:lpstr>
      <vt:lpstr>Bioteknologi konvensional</vt:lpstr>
      <vt:lpstr>Bioteknologi modern</vt:lpstr>
      <vt:lpstr>TEKNIK DALAM BIOTEKNOLOGI</vt:lpstr>
      <vt:lpstr>FERMENTASI</vt:lpstr>
      <vt:lpstr>KULTUR JARINGAN</vt:lpstr>
      <vt:lpstr>Rekayasa Genetika</vt:lpstr>
      <vt:lpstr>Fusi Genetika</vt:lpstr>
      <vt:lpstr>Fusi Protoplasma</vt:lpstr>
      <vt:lpstr>Amplifikasi Gen</vt:lpstr>
      <vt:lpstr>HIBRIDOMA</vt:lpstr>
      <vt:lpstr>ORGANISME HASIL REKAYASA GENETIK</vt:lpstr>
      <vt:lpstr>Dampak Positif Bioteknologi</vt:lpstr>
      <vt:lpstr>Dampak Negatif Bioteknologi</vt:lpstr>
      <vt:lpstr>Dampak Negatif Bioteknologi</vt:lpstr>
    </vt:vector>
  </TitlesOfParts>
  <Company>signDesign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HP</cp:lastModifiedBy>
  <cp:revision>223</cp:revision>
  <dcterms:created xsi:type="dcterms:W3CDTF">2010-08-24T06:47:44Z</dcterms:created>
  <dcterms:modified xsi:type="dcterms:W3CDTF">2017-07-19T01:54:28Z</dcterms:modified>
</cp:coreProperties>
</file>