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sldIdLst>
    <p:sldId id="257" r:id="rId2"/>
    <p:sldId id="273" r:id="rId3"/>
    <p:sldId id="274" r:id="rId4"/>
    <p:sldId id="275" r:id="rId5"/>
    <p:sldId id="276" r:id="rId6"/>
    <p:sldId id="278" r:id="rId7"/>
    <p:sldId id="282" r:id="rId8"/>
    <p:sldId id="277" r:id="rId9"/>
    <p:sldId id="281" r:id="rId10"/>
    <p:sldId id="280" r:id="rId11"/>
    <p:sldId id="262" r:id="rId12"/>
    <p:sldId id="263" r:id="rId13"/>
    <p:sldId id="264" r:id="rId14"/>
    <p:sldId id="265" r:id="rId15"/>
    <p:sldId id="266" r:id="rId16"/>
    <p:sldId id="267" r:id="rId17"/>
    <p:sldId id="268" r:id="rId18"/>
    <p:sldId id="270" r:id="rId19"/>
    <p:sldId id="271" r:id="rId20"/>
    <p:sldId id="272" r:id="rId21"/>
    <p:sldId id="279"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0072" autoAdjust="0"/>
  </p:normalViewPr>
  <p:slideViewPr>
    <p:cSldViewPr>
      <p:cViewPr varScale="1">
        <p:scale>
          <a:sx n="56" d="100"/>
          <a:sy n="56" d="100"/>
        </p:scale>
        <p:origin x="1692" y="42"/>
      </p:cViewPr>
      <p:guideLst>
        <p:guide orient="horz" pos="2160"/>
        <p:guide pos="2880"/>
      </p:guideLst>
    </p:cSldViewPr>
  </p:slideViewPr>
  <p:notesTextViewPr>
    <p:cViewPr>
      <p:scale>
        <a:sx n="1" d="1"/>
        <a:sy n="1" d="1"/>
      </p:scale>
      <p:origin x="0" y="0"/>
    </p:cViewPr>
  </p:notesTextViewPr>
  <p:sorterViewPr>
    <p:cViewPr>
      <p:scale>
        <a:sx n="100" d="100"/>
        <a:sy n="100" d="100"/>
      </p:scale>
      <p:origin x="0" y="-1314"/>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F22C2FE-A695-41B0-ABD6-74F0FAF8529C}" type="datetimeFigureOut">
              <a:rPr lang="en-US" smtClean="0"/>
              <a:t>12/5/2017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1A729ED-F335-4EFB-8D4A-327BECD878F4}" type="slidenum">
              <a:rPr lang="en-US" smtClean="0"/>
              <a:t>‹#›</a:t>
            </a:fld>
            <a:endParaRPr lang="en-US"/>
          </a:p>
        </p:txBody>
      </p:sp>
    </p:spTree>
    <p:extLst>
      <p:ext uri="{BB962C8B-B14F-4D97-AF65-F5344CB8AC3E}">
        <p14:creationId xmlns:p14="http://schemas.microsoft.com/office/powerpoint/2010/main" val="8569096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id-ID" baseline="0" dirty="0" smtClean="0"/>
              <a:t>Ketersediaan substrat</a:t>
            </a:r>
          </a:p>
          <a:p>
            <a:pPr marL="0" indent="0">
              <a:buFontTx/>
              <a:buNone/>
            </a:pPr>
            <a:r>
              <a:rPr lang="id-ID" baseline="0" dirty="0" smtClean="0"/>
              <a:t> </a:t>
            </a:r>
            <a:r>
              <a:rPr lang="id-ID" sz="1200" b="0" i="0" kern="1200" dirty="0" smtClean="0">
                <a:solidFill>
                  <a:schemeClr val="tx1"/>
                </a:solidFill>
                <a:effectLst/>
                <a:latin typeface="+mn-lt"/>
                <a:ea typeface="+mn-ea"/>
                <a:cs typeface="+mn-cs"/>
              </a:rPr>
              <a:t>Tersedianya substrat pada tanaman merupakan hal yang penting dalam melakukan respirasi. Tumbuhan dengan kandungan substrat yang rendah akan melakukan respirasi dengan laju yang rendah pula. Demikian sebliknya bila substrat yang tersedia cukup banyak maka laju respirasi akan meningkat.</a:t>
            </a:r>
            <a:endParaRPr lang="id-ID" baseline="0" dirty="0" smtClean="0"/>
          </a:p>
          <a:p>
            <a:pPr marL="171450" indent="-171450">
              <a:buFontTx/>
              <a:buChar char="-"/>
            </a:pPr>
            <a:r>
              <a:rPr lang="id-ID" baseline="0" dirty="0" smtClean="0"/>
              <a:t>Ketersediaan oksigen</a:t>
            </a:r>
          </a:p>
          <a:p>
            <a:pPr marL="0" indent="0">
              <a:buFontTx/>
              <a:buNone/>
            </a:pPr>
            <a:r>
              <a:rPr lang="id-ID" baseline="0" dirty="0" smtClean="0"/>
              <a:t> </a:t>
            </a:r>
            <a:r>
              <a:rPr lang="id-ID" sz="1200" b="0" i="0" kern="1200" dirty="0" smtClean="0">
                <a:solidFill>
                  <a:schemeClr val="tx1"/>
                </a:solidFill>
                <a:effectLst/>
                <a:latin typeface="+mn-lt"/>
                <a:ea typeface="+mn-ea"/>
                <a:cs typeface="+mn-cs"/>
              </a:rPr>
              <a:t>Ketersediaan oksigen akan mempengaruhi laju respirasi, namun besarnya pengaruh tersebut berbeda bagi masing-masing spesies dan bahkan berbeda antara organ pada tumbuhan yang sama. Fluktuasi normal kandungan oksigen di udara tidak banyak mempengaruhi laju respirasi, karena jumlah oksigen yang dibutuhkan tumbuhan untuk berrespirasi jauh lebih rendah dari oksigen yang tersedia di udara.</a:t>
            </a:r>
            <a:endParaRPr lang="id-ID" baseline="0" dirty="0" smtClean="0"/>
          </a:p>
          <a:p>
            <a:pPr marL="171450" indent="-171450">
              <a:buFontTx/>
              <a:buChar char="-"/>
            </a:pPr>
            <a:r>
              <a:rPr lang="id-ID" baseline="0" dirty="0" smtClean="0"/>
              <a:t>Suhu</a:t>
            </a:r>
          </a:p>
          <a:p>
            <a:pPr marL="0" indent="0">
              <a:buFontTx/>
              <a:buNone/>
            </a:pPr>
            <a:r>
              <a:rPr lang="id-ID" baseline="0" dirty="0" smtClean="0"/>
              <a:t>Laju reaksi akan meningkat tiap suhu 10</a:t>
            </a:r>
            <a:r>
              <a:rPr lang="id-ID" baseline="30000" dirty="0" smtClean="0"/>
              <a:t>0</a:t>
            </a:r>
            <a:r>
              <a:rPr lang="id-ID" baseline="0" dirty="0" smtClean="0"/>
              <a:t>C dan tergantung pada masing-masing spesiesnya</a:t>
            </a:r>
          </a:p>
          <a:p>
            <a:pPr marL="171450" indent="-171450">
              <a:buFontTx/>
              <a:buChar char="-"/>
            </a:pPr>
            <a:r>
              <a:rPr lang="id-ID" baseline="0" dirty="0" smtClean="0"/>
              <a:t>Tipe dan umur tumbuhan</a:t>
            </a:r>
          </a:p>
          <a:p>
            <a:pPr marL="0" indent="0">
              <a:buFontTx/>
              <a:buNone/>
            </a:pPr>
            <a:r>
              <a:rPr lang="id-ID" baseline="0" dirty="0" smtClean="0"/>
              <a:t>Setiap spesies tumbuhan memiliki metabolisme yang berbeda sehingga respirasipun berbeda, dan tumbuhan muda memiliki laju reaksi yang tinggi dibandingkan tumbuhan tua</a:t>
            </a:r>
            <a:endParaRPr lang="id-ID" dirty="0"/>
          </a:p>
        </p:txBody>
      </p:sp>
      <p:sp>
        <p:nvSpPr>
          <p:cNvPr id="4" name="Slide Number Placeholder 3"/>
          <p:cNvSpPr>
            <a:spLocks noGrp="1"/>
          </p:cNvSpPr>
          <p:nvPr>
            <p:ph type="sldNum" sz="quarter" idx="10"/>
          </p:nvPr>
        </p:nvSpPr>
        <p:spPr/>
        <p:txBody>
          <a:bodyPr/>
          <a:lstStyle/>
          <a:p>
            <a:fld id="{51A729ED-F335-4EFB-8D4A-327BECD878F4}" type="slidenum">
              <a:rPr lang="en-US" smtClean="0"/>
              <a:t>6</a:t>
            </a:fld>
            <a:endParaRPr lang="en-US"/>
          </a:p>
        </p:txBody>
      </p:sp>
    </p:spTree>
    <p:extLst>
      <p:ext uri="{BB962C8B-B14F-4D97-AF65-F5344CB8AC3E}">
        <p14:creationId xmlns:p14="http://schemas.microsoft.com/office/powerpoint/2010/main" val="133397157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9A5A979-1FD3-45DB-BD58-F17DC4CC584C}" type="slidenum">
              <a:rPr lang="en-US" smtClean="0"/>
              <a:pPr/>
              <a:t>19</a:t>
            </a:fld>
            <a:endParaRPr lang="en-US"/>
          </a:p>
        </p:txBody>
      </p:sp>
    </p:spTree>
    <p:extLst>
      <p:ext uri="{BB962C8B-B14F-4D97-AF65-F5344CB8AC3E}">
        <p14:creationId xmlns:p14="http://schemas.microsoft.com/office/powerpoint/2010/main" val="10570200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id-ID" sz="1200" b="0" i="0" kern="1200" dirty="0" smtClean="0">
                <a:solidFill>
                  <a:schemeClr val="tx1"/>
                </a:solidFill>
                <a:effectLst/>
                <a:latin typeface="+mn-lt"/>
                <a:ea typeface="+mn-ea"/>
                <a:cs typeface="+mn-cs"/>
              </a:rPr>
              <a:t>Proses respirasi diawali dengan adanya penangkapan O2 dari lingkungan. Proses transport gas-gas dalam tumbuhan secara keseluruhan berlangsung secara difusi. Oksigen yang digunakan dalam respirasi masuk ke dalam setiap sel tumbuhan dengan jalan difusi melalui ruang antar sel, dinding sel, sitoplasma dan membran sel. Demikian juga halnya dengan CO2 yang dihasilkan respirasi akan berdifusi ke luar sel dan masuk ke dalam ruang antar sel. Hal ini karena membran plasma dan protoplasma sel tumbuhan sangat permeabel bagi kedua gas tersebut.</a:t>
            </a:r>
            <a:endParaRPr lang="id-ID" dirty="0"/>
          </a:p>
        </p:txBody>
      </p:sp>
      <p:sp>
        <p:nvSpPr>
          <p:cNvPr id="4" name="Slide Number Placeholder 3"/>
          <p:cNvSpPr>
            <a:spLocks noGrp="1"/>
          </p:cNvSpPr>
          <p:nvPr>
            <p:ph type="sldNum" sz="quarter" idx="10"/>
          </p:nvPr>
        </p:nvSpPr>
        <p:spPr/>
        <p:txBody>
          <a:bodyPr/>
          <a:lstStyle/>
          <a:p>
            <a:fld id="{51A729ED-F335-4EFB-8D4A-327BECD878F4}" type="slidenum">
              <a:rPr lang="en-US" smtClean="0"/>
              <a:t>9</a:t>
            </a:fld>
            <a:endParaRPr lang="en-US"/>
          </a:p>
        </p:txBody>
      </p:sp>
    </p:spTree>
    <p:extLst>
      <p:ext uri="{BB962C8B-B14F-4D97-AF65-F5344CB8AC3E}">
        <p14:creationId xmlns:p14="http://schemas.microsoft.com/office/powerpoint/2010/main" val="34401188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9A5A979-1FD3-45DB-BD58-F17DC4CC584C}" type="slidenum">
              <a:rPr lang="en-US" smtClean="0"/>
              <a:pPr/>
              <a:t>11</a:t>
            </a:fld>
            <a:endParaRPr lang="en-US"/>
          </a:p>
        </p:txBody>
      </p:sp>
    </p:spTree>
    <p:extLst>
      <p:ext uri="{BB962C8B-B14F-4D97-AF65-F5344CB8AC3E}">
        <p14:creationId xmlns:p14="http://schemas.microsoft.com/office/powerpoint/2010/main" val="922502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9A5A979-1FD3-45DB-BD58-F17DC4CC584C}" type="slidenum">
              <a:rPr lang="en-US" smtClean="0"/>
              <a:pPr/>
              <a:t>12</a:t>
            </a:fld>
            <a:endParaRPr lang="en-US"/>
          </a:p>
        </p:txBody>
      </p:sp>
    </p:spTree>
    <p:extLst>
      <p:ext uri="{BB962C8B-B14F-4D97-AF65-F5344CB8AC3E}">
        <p14:creationId xmlns:p14="http://schemas.microsoft.com/office/powerpoint/2010/main" val="390543271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9A5A979-1FD3-45DB-BD58-F17DC4CC584C}" type="slidenum">
              <a:rPr lang="en-US" smtClean="0"/>
              <a:pPr/>
              <a:t>13</a:t>
            </a:fld>
            <a:endParaRPr lang="en-US"/>
          </a:p>
        </p:txBody>
      </p:sp>
    </p:spTree>
    <p:extLst>
      <p:ext uri="{BB962C8B-B14F-4D97-AF65-F5344CB8AC3E}">
        <p14:creationId xmlns:p14="http://schemas.microsoft.com/office/powerpoint/2010/main" val="116708495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9A5A979-1FD3-45DB-BD58-F17DC4CC584C}" type="slidenum">
              <a:rPr lang="en-US" smtClean="0"/>
              <a:pPr/>
              <a:t>14</a:t>
            </a:fld>
            <a:endParaRPr lang="en-US"/>
          </a:p>
        </p:txBody>
      </p:sp>
    </p:spTree>
    <p:extLst>
      <p:ext uri="{BB962C8B-B14F-4D97-AF65-F5344CB8AC3E}">
        <p14:creationId xmlns:p14="http://schemas.microsoft.com/office/powerpoint/2010/main" val="337141950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9A5A979-1FD3-45DB-BD58-F17DC4CC584C}" type="slidenum">
              <a:rPr lang="en-US" smtClean="0"/>
              <a:pPr/>
              <a:t>15</a:t>
            </a:fld>
            <a:endParaRPr lang="en-US"/>
          </a:p>
        </p:txBody>
      </p:sp>
    </p:spTree>
    <p:extLst>
      <p:ext uri="{BB962C8B-B14F-4D97-AF65-F5344CB8AC3E}">
        <p14:creationId xmlns:p14="http://schemas.microsoft.com/office/powerpoint/2010/main" val="326669168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9A5A979-1FD3-45DB-BD58-F17DC4CC584C}" type="slidenum">
              <a:rPr lang="en-US" smtClean="0"/>
              <a:pPr/>
              <a:t>16</a:t>
            </a:fld>
            <a:endParaRPr lang="en-US"/>
          </a:p>
        </p:txBody>
      </p:sp>
    </p:spTree>
    <p:extLst>
      <p:ext uri="{BB962C8B-B14F-4D97-AF65-F5344CB8AC3E}">
        <p14:creationId xmlns:p14="http://schemas.microsoft.com/office/powerpoint/2010/main" val="246800662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9A5A979-1FD3-45DB-BD58-F17DC4CC584C}" type="slidenum">
              <a:rPr lang="en-US" smtClean="0"/>
              <a:pPr/>
              <a:t>17</a:t>
            </a:fld>
            <a:endParaRPr lang="en-US"/>
          </a:p>
        </p:txBody>
      </p:sp>
    </p:spTree>
    <p:extLst>
      <p:ext uri="{BB962C8B-B14F-4D97-AF65-F5344CB8AC3E}">
        <p14:creationId xmlns:p14="http://schemas.microsoft.com/office/powerpoint/2010/main" val="4285507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0636BFB-E419-4BEF-B019-01A1C6ABEC1D}" type="datetimeFigureOut">
              <a:rPr lang="en-US" smtClean="0"/>
              <a:t>12/5/2017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DC54944-4778-4981-BBFC-60A8017C4A25}" type="slidenum">
              <a:rPr lang="en-US" smtClean="0"/>
              <a:t>‹#›</a:t>
            </a:fld>
            <a:endParaRPr lang="en-US"/>
          </a:p>
        </p:txBody>
      </p:sp>
    </p:spTree>
    <p:extLst>
      <p:ext uri="{BB962C8B-B14F-4D97-AF65-F5344CB8AC3E}">
        <p14:creationId xmlns:p14="http://schemas.microsoft.com/office/powerpoint/2010/main" val="17320816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0636BFB-E419-4BEF-B019-01A1C6ABEC1D}" type="datetimeFigureOut">
              <a:rPr lang="en-US" smtClean="0"/>
              <a:t>12/5/2017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DC54944-4778-4981-BBFC-60A8017C4A25}" type="slidenum">
              <a:rPr lang="en-US" smtClean="0"/>
              <a:t>‹#›</a:t>
            </a:fld>
            <a:endParaRPr lang="en-US"/>
          </a:p>
        </p:txBody>
      </p:sp>
    </p:spTree>
    <p:extLst>
      <p:ext uri="{BB962C8B-B14F-4D97-AF65-F5344CB8AC3E}">
        <p14:creationId xmlns:p14="http://schemas.microsoft.com/office/powerpoint/2010/main" val="4491010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0636BFB-E419-4BEF-B019-01A1C6ABEC1D}" type="datetimeFigureOut">
              <a:rPr lang="en-US" smtClean="0"/>
              <a:t>12/5/2017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DC54944-4778-4981-BBFC-60A8017C4A25}" type="slidenum">
              <a:rPr lang="en-US" smtClean="0"/>
              <a:t>‹#›</a:t>
            </a:fld>
            <a:endParaRPr lang="en-US"/>
          </a:p>
        </p:txBody>
      </p:sp>
    </p:spTree>
    <p:extLst>
      <p:ext uri="{BB962C8B-B14F-4D97-AF65-F5344CB8AC3E}">
        <p14:creationId xmlns:p14="http://schemas.microsoft.com/office/powerpoint/2010/main" val="6457207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0636BFB-E419-4BEF-B019-01A1C6ABEC1D}" type="datetimeFigureOut">
              <a:rPr lang="en-US" smtClean="0"/>
              <a:t>12/5/2017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DC54944-4778-4981-BBFC-60A8017C4A25}" type="slidenum">
              <a:rPr lang="en-US" smtClean="0"/>
              <a:t>‹#›</a:t>
            </a:fld>
            <a:endParaRPr lang="en-US"/>
          </a:p>
        </p:txBody>
      </p:sp>
    </p:spTree>
    <p:extLst>
      <p:ext uri="{BB962C8B-B14F-4D97-AF65-F5344CB8AC3E}">
        <p14:creationId xmlns:p14="http://schemas.microsoft.com/office/powerpoint/2010/main" val="37055885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0636BFB-E419-4BEF-B019-01A1C6ABEC1D}" type="datetimeFigureOut">
              <a:rPr lang="en-US" smtClean="0"/>
              <a:t>12/5/2017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DC54944-4778-4981-BBFC-60A8017C4A25}" type="slidenum">
              <a:rPr lang="en-US" smtClean="0"/>
              <a:t>‹#›</a:t>
            </a:fld>
            <a:endParaRPr lang="en-US"/>
          </a:p>
        </p:txBody>
      </p:sp>
    </p:spTree>
    <p:extLst>
      <p:ext uri="{BB962C8B-B14F-4D97-AF65-F5344CB8AC3E}">
        <p14:creationId xmlns:p14="http://schemas.microsoft.com/office/powerpoint/2010/main" val="7236150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0636BFB-E419-4BEF-B019-01A1C6ABEC1D}" type="datetimeFigureOut">
              <a:rPr lang="en-US" smtClean="0"/>
              <a:t>12/5/2017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DC54944-4778-4981-BBFC-60A8017C4A25}" type="slidenum">
              <a:rPr lang="en-US" smtClean="0"/>
              <a:t>‹#›</a:t>
            </a:fld>
            <a:endParaRPr lang="en-US"/>
          </a:p>
        </p:txBody>
      </p:sp>
    </p:spTree>
    <p:extLst>
      <p:ext uri="{BB962C8B-B14F-4D97-AF65-F5344CB8AC3E}">
        <p14:creationId xmlns:p14="http://schemas.microsoft.com/office/powerpoint/2010/main" val="576547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0636BFB-E419-4BEF-B019-01A1C6ABEC1D}" type="datetimeFigureOut">
              <a:rPr lang="en-US" smtClean="0"/>
              <a:t>12/5/2017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DC54944-4778-4981-BBFC-60A8017C4A25}" type="slidenum">
              <a:rPr lang="en-US" smtClean="0"/>
              <a:t>‹#›</a:t>
            </a:fld>
            <a:endParaRPr lang="en-US"/>
          </a:p>
        </p:txBody>
      </p:sp>
    </p:spTree>
    <p:extLst>
      <p:ext uri="{BB962C8B-B14F-4D97-AF65-F5344CB8AC3E}">
        <p14:creationId xmlns:p14="http://schemas.microsoft.com/office/powerpoint/2010/main" val="30358055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0636BFB-E419-4BEF-B019-01A1C6ABEC1D}" type="datetimeFigureOut">
              <a:rPr lang="en-US" smtClean="0"/>
              <a:t>12/5/2017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DC54944-4778-4981-BBFC-60A8017C4A25}" type="slidenum">
              <a:rPr lang="en-US" smtClean="0"/>
              <a:t>‹#›</a:t>
            </a:fld>
            <a:endParaRPr lang="en-US"/>
          </a:p>
        </p:txBody>
      </p:sp>
    </p:spTree>
    <p:extLst>
      <p:ext uri="{BB962C8B-B14F-4D97-AF65-F5344CB8AC3E}">
        <p14:creationId xmlns:p14="http://schemas.microsoft.com/office/powerpoint/2010/main" val="21077688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0636BFB-E419-4BEF-B019-01A1C6ABEC1D}" type="datetimeFigureOut">
              <a:rPr lang="en-US" smtClean="0"/>
              <a:t>12/5/2017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DC54944-4778-4981-BBFC-60A8017C4A25}" type="slidenum">
              <a:rPr lang="en-US" smtClean="0"/>
              <a:t>‹#›</a:t>
            </a:fld>
            <a:endParaRPr lang="en-US"/>
          </a:p>
        </p:txBody>
      </p:sp>
    </p:spTree>
    <p:extLst>
      <p:ext uri="{BB962C8B-B14F-4D97-AF65-F5344CB8AC3E}">
        <p14:creationId xmlns:p14="http://schemas.microsoft.com/office/powerpoint/2010/main" val="2807028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0636BFB-E419-4BEF-B019-01A1C6ABEC1D}" type="datetimeFigureOut">
              <a:rPr lang="en-US" smtClean="0"/>
              <a:t>12/5/2017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DC54944-4778-4981-BBFC-60A8017C4A25}" type="slidenum">
              <a:rPr lang="en-US" smtClean="0"/>
              <a:t>‹#›</a:t>
            </a:fld>
            <a:endParaRPr lang="en-US"/>
          </a:p>
        </p:txBody>
      </p:sp>
    </p:spTree>
    <p:extLst>
      <p:ext uri="{BB962C8B-B14F-4D97-AF65-F5344CB8AC3E}">
        <p14:creationId xmlns:p14="http://schemas.microsoft.com/office/powerpoint/2010/main" val="37075293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0636BFB-E419-4BEF-B019-01A1C6ABEC1D}" type="datetimeFigureOut">
              <a:rPr lang="en-US" smtClean="0"/>
              <a:t>12/5/2017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DC54944-4778-4981-BBFC-60A8017C4A25}" type="slidenum">
              <a:rPr lang="en-US" smtClean="0"/>
              <a:t>‹#›</a:t>
            </a:fld>
            <a:endParaRPr lang="en-US"/>
          </a:p>
        </p:txBody>
      </p:sp>
    </p:spTree>
    <p:extLst>
      <p:ext uri="{BB962C8B-B14F-4D97-AF65-F5344CB8AC3E}">
        <p14:creationId xmlns:p14="http://schemas.microsoft.com/office/powerpoint/2010/main" val="41482807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0636BFB-E419-4BEF-B019-01A1C6ABEC1D}" type="datetimeFigureOut">
              <a:rPr lang="en-US" smtClean="0"/>
              <a:t>12/5/2017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DC54944-4778-4981-BBFC-60A8017C4A25}" type="slidenum">
              <a:rPr lang="en-US" smtClean="0"/>
              <a:t>‹#›</a:t>
            </a:fld>
            <a:endParaRPr lang="en-US"/>
          </a:p>
        </p:txBody>
      </p:sp>
    </p:spTree>
    <p:extLst>
      <p:ext uri="{BB962C8B-B14F-4D97-AF65-F5344CB8AC3E}">
        <p14:creationId xmlns:p14="http://schemas.microsoft.com/office/powerpoint/2010/main" val="23420894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arsil\Desktop\Smartcreative.jpg"/>
          <p:cNvPicPr>
            <a:picLocks noChangeAspect="1" noChangeArrowheads="1"/>
          </p:cNvPicPr>
          <p:nvPr/>
        </p:nvPicPr>
        <p:blipFill>
          <a:blip r:embed="rId2">
            <a:extLst>
              <a:ext uri="{28A0092B-C50C-407E-A947-70E740481C1C}">
                <a14:useLocalDpi xmlns:a14="http://schemas.microsoft.com/office/drawing/2010/main" val="0"/>
              </a:ext>
            </a:extLst>
          </a:blip>
          <a:srcRect l="1051" r="800" b="504"/>
          <a:stretch>
            <a:fillRect/>
          </a:stretch>
        </p:blipFill>
        <p:spPr bwMode="auto">
          <a:xfrm>
            <a:off x="0" y="304800"/>
            <a:ext cx="9144000" cy="6840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1" name="TextBox 1"/>
          <p:cNvSpPr txBox="1">
            <a:spLocks noChangeArrowheads="1"/>
          </p:cNvSpPr>
          <p:nvPr/>
        </p:nvSpPr>
        <p:spPr bwMode="auto">
          <a:xfrm>
            <a:off x="3200400" y="4045803"/>
            <a:ext cx="563880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id-ID" sz="2800" b="1" dirty="0" smtClean="0">
                <a:solidFill>
                  <a:schemeClr val="bg1"/>
                </a:solidFill>
              </a:rPr>
              <a:t>RESPIRASI PADA TANAMAN</a:t>
            </a:r>
            <a:endParaRPr lang="en-US" sz="2800" b="1" dirty="0">
              <a:solidFill>
                <a:schemeClr val="bg1"/>
              </a:solidFill>
            </a:endParaRPr>
          </a:p>
        </p:txBody>
      </p:sp>
    </p:spTree>
    <p:extLst>
      <p:ext uri="{BB962C8B-B14F-4D97-AF65-F5344CB8AC3E}">
        <p14:creationId xmlns:p14="http://schemas.microsoft.com/office/powerpoint/2010/main" val="657184343"/>
      </p:ext>
    </p:extLst>
  </p:cSld>
  <p:clrMapOvr>
    <a:masterClrMapping/>
  </p:clrMapOvr>
  <p:transition>
    <p:wipe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C:\Users\arsil\Desktop\Smartcreative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endParaRPr lang="id-ID"/>
          </a:p>
        </p:txBody>
      </p:sp>
      <p:pic>
        <p:nvPicPr>
          <p:cNvPr id="1026" name="Picture 2" descr="https://id-static.z-dn.net/files/d17/7711ed375f26c7ddf2a94c48224b3293.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1671827"/>
            <a:ext cx="8155619" cy="42001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856910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2" descr="C:\Users\arsil\Desktop\Smartcreative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3200400" y="917030"/>
            <a:ext cx="2971800" cy="639762"/>
          </a:xfrm>
          <a:ln>
            <a:solidFill>
              <a:srgbClr val="00B050"/>
            </a:solidFill>
          </a:ln>
          <a:effectLst>
            <a:glow rad="101600">
              <a:schemeClr val="accent5">
                <a:satMod val="175000"/>
                <a:alpha val="40000"/>
              </a:schemeClr>
            </a:glow>
          </a:effectLst>
        </p:spPr>
        <p:txBody>
          <a:bodyPr>
            <a:normAutofit/>
          </a:bodyPr>
          <a:lstStyle/>
          <a:p>
            <a:pPr algn="ctr"/>
            <a:r>
              <a:rPr lang="en-US" sz="3200" dirty="0" smtClean="0"/>
              <a:t> </a:t>
            </a:r>
            <a:r>
              <a:rPr lang="en-US" sz="3200" dirty="0" smtClean="0">
                <a:solidFill>
                  <a:srgbClr val="002060"/>
                </a:solidFill>
              </a:rPr>
              <a:t>GLIKOLISIS</a:t>
            </a:r>
            <a:endParaRPr lang="en-US" sz="3200" dirty="0">
              <a:solidFill>
                <a:srgbClr val="002060"/>
              </a:solidFill>
            </a:endParaRPr>
          </a:p>
        </p:txBody>
      </p:sp>
      <p:sp>
        <p:nvSpPr>
          <p:cNvPr id="4" name="TextBox 3"/>
          <p:cNvSpPr txBox="1"/>
          <p:nvPr/>
        </p:nvSpPr>
        <p:spPr>
          <a:xfrm>
            <a:off x="304800" y="1981200"/>
            <a:ext cx="8382000" cy="3785652"/>
          </a:xfrm>
          <a:prstGeom prst="rect">
            <a:avLst/>
          </a:prstGeom>
          <a:noFill/>
          <a:ln>
            <a:noFill/>
          </a:ln>
          <a:effectLst>
            <a:glow rad="63500">
              <a:schemeClr val="accent5">
                <a:satMod val="175000"/>
                <a:alpha val="40000"/>
              </a:schemeClr>
            </a:glow>
          </a:effectLst>
        </p:spPr>
        <p:txBody>
          <a:bodyPr wrap="square" rtlCol="0">
            <a:spAutoFit/>
          </a:bodyPr>
          <a:lstStyle/>
          <a:p>
            <a:pPr marL="287338" indent="-287338" algn="just">
              <a:buFont typeface="Wingdings" pitchFamily="2" charset="2"/>
              <a:buChar char="q"/>
            </a:pPr>
            <a:r>
              <a:rPr lang="en-US" sz="2400" dirty="0" err="1" smtClean="0">
                <a:latin typeface="Arial" panose="020B0604020202020204" pitchFamily="34" charset="0"/>
                <a:cs typeface="Arial" panose="020B0604020202020204" pitchFamily="34" charset="0"/>
              </a:rPr>
              <a:t>Glikolisis</a:t>
            </a:r>
            <a:r>
              <a:rPr lang="en-US" sz="2400" dirty="0" smtClean="0">
                <a:latin typeface="Arial" panose="020B0604020202020204" pitchFamily="34" charset="0"/>
                <a:cs typeface="Arial" panose="020B0604020202020204" pitchFamily="34" charset="0"/>
              </a:rPr>
              <a:t> </a:t>
            </a:r>
            <a:r>
              <a:rPr lang="en-US" sz="2400" dirty="0" err="1" smtClean="0">
                <a:latin typeface="Arial" panose="020B0604020202020204" pitchFamily="34" charset="0"/>
                <a:cs typeface="Arial" panose="020B0604020202020204" pitchFamily="34" charset="0"/>
              </a:rPr>
              <a:t>merupakan</a:t>
            </a:r>
            <a:r>
              <a:rPr lang="id-ID" sz="2400" dirty="0" smtClean="0">
                <a:latin typeface="Arial" panose="020B0604020202020204" pitchFamily="34" charset="0"/>
                <a:cs typeface="Arial" panose="020B0604020202020204" pitchFamily="34" charset="0"/>
              </a:rPr>
              <a:t> </a:t>
            </a:r>
            <a:r>
              <a:rPr lang="id-ID" sz="2400" dirty="0">
                <a:latin typeface="Arial" panose="020B0604020202020204" pitchFamily="34" charset="0"/>
                <a:cs typeface="Arial" panose="020B0604020202020204" pitchFamily="34" charset="0"/>
              </a:rPr>
              <a:t>perombakan glukosa menjadi asam piruvat dalam sitosol secara anaerob</a:t>
            </a:r>
            <a:r>
              <a:rPr lang="id-ID" sz="2400" dirty="0" smtClean="0">
                <a:latin typeface="Arial" panose="020B0604020202020204" pitchFamily="34" charset="0"/>
                <a:cs typeface="Arial" panose="020B0604020202020204" pitchFamily="34" charset="0"/>
              </a:rPr>
              <a:t>.</a:t>
            </a:r>
          </a:p>
          <a:p>
            <a:pPr algn="just"/>
            <a:endParaRPr lang="id-ID" sz="2400" dirty="0" smtClean="0">
              <a:latin typeface="Arial" panose="020B0604020202020204" pitchFamily="34" charset="0"/>
              <a:cs typeface="Arial" panose="020B0604020202020204" pitchFamily="34" charset="0"/>
            </a:endParaRPr>
          </a:p>
          <a:p>
            <a:pPr marL="287338" indent="-287338" algn="just">
              <a:buFont typeface="Wingdings" pitchFamily="2" charset="2"/>
              <a:buChar char="q"/>
            </a:pPr>
            <a:r>
              <a:rPr lang="id-ID" sz="2400" dirty="0">
                <a:latin typeface="Arial" panose="020B0604020202020204" pitchFamily="34" charset="0"/>
                <a:cs typeface="Arial" panose="020B0604020202020204" pitchFamily="34" charset="0"/>
              </a:rPr>
              <a:t>T</a:t>
            </a:r>
            <a:r>
              <a:rPr lang="en-US" sz="2400" dirty="0" err="1" smtClean="0">
                <a:latin typeface="Arial" panose="020B0604020202020204" pitchFamily="34" charset="0"/>
                <a:cs typeface="Arial" panose="020B0604020202020204" pitchFamily="34" charset="0"/>
              </a:rPr>
              <a:t>erdiri</a:t>
            </a:r>
            <a:r>
              <a:rPr lang="en-US" sz="2400" dirty="0" smtClean="0">
                <a:latin typeface="Arial" panose="020B0604020202020204" pitchFamily="34" charset="0"/>
                <a:cs typeface="Arial" panose="020B0604020202020204" pitchFamily="34" charset="0"/>
              </a:rPr>
              <a:t> </a:t>
            </a:r>
            <a:r>
              <a:rPr lang="en-US" sz="2400" dirty="0" err="1" smtClean="0">
                <a:latin typeface="Arial" panose="020B0604020202020204" pitchFamily="34" charset="0"/>
                <a:cs typeface="Arial" panose="020B0604020202020204" pitchFamily="34" charset="0"/>
              </a:rPr>
              <a:t>dari</a:t>
            </a:r>
            <a:r>
              <a:rPr lang="en-US" sz="2400" dirty="0" smtClean="0">
                <a:latin typeface="Arial" panose="020B0604020202020204" pitchFamily="34" charset="0"/>
                <a:cs typeface="Arial" panose="020B0604020202020204" pitchFamily="34" charset="0"/>
              </a:rPr>
              <a:t> 10 </a:t>
            </a:r>
            <a:r>
              <a:rPr lang="en-US" sz="2400" dirty="0" err="1" smtClean="0">
                <a:latin typeface="Arial" panose="020B0604020202020204" pitchFamily="34" charset="0"/>
                <a:cs typeface="Arial" panose="020B0604020202020204" pitchFamily="34" charset="0"/>
              </a:rPr>
              <a:t>reaksi</a:t>
            </a:r>
            <a:r>
              <a:rPr lang="en-US" sz="2400" dirty="0" smtClean="0">
                <a:latin typeface="Arial" panose="020B0604020202020204" pitchFamily="34" charset="0"/>
                <a:cs typeface="Arial" panose="020B0604020202020204" pitchFamily="34" charset="0"/>
              </a:rPr>
              <a:t> yang </a:t>
            </a:r>
            <a:r>
              <a:rPr lang="en-US" sz="2400" dirty="0" err="1" smtClean="0">
                <a:latin typeface="Arial" panose="020B0604020202020204" pitchFamily="34" charset="0"/>
                <a:cs typeface="Arial" panose="020B0604020202020204" pitchFamily="34" charset="0"/>
              </a:rPr>
              <a:t>mengkonversi</a:t>
            </a:r>
            <a:r>
              <a:rPr lang="en-US" sz="2400" dirty="0" smtClean="0">
                <a:latin typeface="Arial" panose="020B0604020202020204" pitchFamily="34" charset="0"/>
                <a:cs typeface="Arial" panose="020B0604020202020204" pitchFamily="34" charset="0"/>
              </a:rPr>
              <a:t> 1 </a:t>
            </a:r>
            <a:r>
              <a:rPr lang="en-US" sz="2400" dirty="0" err="1" smtClean="0">
                <a:latin typeface="Arial" panose="020B0604020202020204" pitchFamily="34" charset="0"/>
                <a:cs typeface="Arial" panose="020B0604020202020204" pitchFamily="34" charset="0"/>
              </a:rPr>
              <a:t>molekul</a:t>
            </a:r>
            <a:r>
              <a:rPr lang="en-US" sz="2400" dirty="0" smtClean="0">
                <a:latin typeface="Arial" panose="020B0604020202020204" pitchFamily="34" charset="0"/>
                <a:cs typeface="Arial" panose="020B0604020202020204" pitchFamily="34" charset="0"/>
              </a:rPr>
              <a:t> </a:t>
            </a:r>
            <a:r>
              <a:rPr lang="en-US" sz="2400" dirty="0" err="1" smtClean="0">
                <a:latin typeface="Arial" panose="020B0604020202020204" pitchFamily="34" charset="0"/>
                <a:cs typeface="Arial" panose="020B0604020202020204" pitchFamily="34" charset="0"/>
              </a:rPr>
              <a:t>glukosa</a:t>
            </a:r>
            <a:r>
              <a:rPr lang="en-US" sz="2400" dirty="0" smtClean="0">
                <a:latin typeface="Arial" panose="020B0604020202020204" pitchFamily="34" charset="0"/>
                <a:cs typeface="Arial" panose="020B0604020202020204" pitchFamily="34" charset="0"/>
              </a:rPr>
              <a:t> </a:t>
            </a:r>
            <a:r>
              <a:rPr lang="en-US" sz="2400" dirty="0" err="1" smtClean="0">
                <a:latin typeface="Arial" panose="020B0604020202020204" pitchFamily="34" charset="0"/>
                <a:cs typeface="Arial" panose="020B0604020202020204" pitchFamily="34" charset="0"/>
              </a:rPr>
              <a:t>menjadi</a:t>
            </a:r>
            <a:r>
              <a:rPr lang="en-US" sz="2400" dirty="0" smtClean="0">
                <a:latin typeface="Arial" panose="020B0604020202020204" pitchFamily="34" charset="0"/>
                <a:cs typeface="Arial" panose="020B0604020202020204" pitchFamily="34" charset="0"/>
              </a:rPr>
              <a:t> 2 </a:t>
            </a:r>
            <a:r>
              <a:rPr lang="en-US" sz="2400" dirty="0" err="1" smtClean="0">
                <a:latin typeface="Arial" panose="020B0604020202020204" pitchFamily="34" charset="0"/>
                <a:cs typeface="Arial" panose="020B0604020202020204" pitchFamily="34" charset="0"/>
              </a:rPr>
              <a:t>molekul</a:t>
            </a:r>
            <a:r>
              <a:rPr lang="en-US" sz="2400" dirty="0" smtClean="0">
                <a:latin typeface="Arial" panose="020B0604020202020204" pitchFamily="34" charset="0"/>
                <a:cs typeface="Arial" panose="020B0604020202020204" pitchFamily="34" charset="0"/>
              </a:rPr>
              <a:t> </a:t>
            </a:r>
            <a:r>
              <a:rPr lang="en-US" sz="2400" dirty="0" err="1" smtClean="0">
                <a:latin typeface="Arial" panose="020B0604020202020204" pitchFamily="34" charset="0"/>
                <a:cs typeface="Arial" panose="020B0604020202020204" pitchFamily="34" charset="0"/>
              </a:rPr>
              <a:t>asam</a:t>
            </a:r>
            <a:r>
              <a:rPr lang="en-US" sz="2400" dirty="0" smtClean="0">
                <a:latin typeface="Arial" panose="020B0604020202020204" pitchFamily="34" charset="0"/>
                <a:cs typeface="Arial" panose="020B0604020202020204" pitchFamily="34" charset="0"/>
              </a:rPr>
              <a:t> </a:t>
            </a:r>
            <a:r>
              <a:rPr lang="en-US" sz="2400" dirty="0" err="1" smtClean="0">
                <a:latin typeface="Arial" panose="020B0604020202020204" pitchFamily="34" charset="0"/>
                <a:cs typeface="Arial" panose="020B0604020202020204" pitchFamily="34" charset="0"/>
              </a:rPr>
              <a:t>piruvat</a:t>
            </a:r>
            <a:r>
              <a:rPr lang="en-US" sz="2400" dirty="0" smtClean="0">
                <a:latin typeface="Arial" panose="020B0604020202020204" pitchFamily="34" charset="0"/>
                <a:cs typeface="Arial" panose="020B0604020202020204" pitchFamily="34" charset="0"/>
              </a:rPr>
              <a:t>, 2 </a:t>
            </a:r>
            <a:r>
              <a:rPr lang="en-US" sz="2400" dirty="0" err="1" smtClean="0">
                <a:latin typeface="Arial" panose="020B0604020202020204" pitchFamily="34" charset="0"/>
                <a:cs typeface="Arial" panose="020B0604020202020204" pitchFamily="34" charset="0"/>
              </a:rPr>
              <a:t>molekul</a:t>
            </a:r>
            <a:r>
              <a:rPr lang="en-US" sz="2400" dirty="0" smtClean="0">
                <a:latin typeface="Arial" panose="020B0604020202020204" pitchFamily="34" charset="0"/>
                <a:cs typeface="Arial" panose="020B0604020202020204" pitchFamily="34" charset="0"/>
              </a:rPr>
              <a:t> ATP, </a:t>
            </a:r>
            <a:r>
              <a:rPr lang="en-US" sz="2400" dirty="0" err="1" smtClean="0">
                <a:latin typeface="Arial" panose="020B0604020202020204" pitchFamily="34" charset="0"/>
                <a:cs typeface="Arial" panose="020B0604020202020204" pitchFamily="34" charset="0"/>
              </a:rPr>
              <a:t>dan</a:t>
            </a:r>
            <a:r>
              <a:rPr lang="en-US" sz="2400" dirty="0" smtClean="0">
                <a:latin typeface="Arial" panose="020B0604020202020204" pitchFamily="34" charset="0"/>
                <a:cs typeface="Arial" panose="020B0604020202020204" pitchFamily="34" charset="0"/>
              </a:rPr>
              <a:t> </a:t>
            </a:r>
            <a:r>
              <a:rPr lang="en-US" sz="2400" dirty="0" smtClean="0">
                <a:latin typeface="Arial" panose="020B0604020202020204" pitchFamily="34" charset="0"/>
                <a:cs typeface="Arial" panose="020B0604020202020204" pitchFamily="34" charset="0"/>
              </a:rPr>
              <a:t>2</a:t>
            </a:r>
            <a:r>
              <a:rPr lang="id-ID" sz="2400" dirty="0" smtClean="0">
                <a:latin typeface="Arial" panose="020B0604020202020204" pitchFamily="34" charset="0"/>
                <a:cs typeface="Arial" panose="020B0604020202020204" pitchFamily="34" charset="0"/>
              </a:rPr>
              <a:t> </a:t>
            </a:r>
            <a:r>
              <a:rPr lang="en-US" sz="2400" dirty="0" err="1" smtClean="0">
                <a:latin typeface="Arial" panose="020B0604020202020204" pitchFamily="34" charset="0"/>
                <a:cs typeface="Arial" panose="020B0604020202020204" pitchFamily="34" charset="0"/>
              </a:rPr>
              <a:t>molekul</a:t>
            </a:r>
            <a:r>
              <a:rPr lang="en-US" sz="2400" dirty="0" smtClean="0">
                <a:latin typeface="Arial" panose="020B0604020202020204" pitchFamily="34" charset="0"/>
                <a:cs typeface="Arial" panose="020B0604020202020204" pitchFamily="34" charset="0"/>
              </a:rPr>
              <a:t> </a:t>
            </a:r>
            <a:r>
              <a:rPr lang="en-US" sz="2400" dirty="0" smtClean="0">
                <a:latin typeface="Arial" panose="020B0604020202020204" pitchFamily="34" charset="0"/>
                <a:cs typeface="Arial" panose="020B0604020202020204" pitchFamily="34" charset="0"/>
              </a:rPr>
              <a:t>NADH. </a:t>
            </a:r>
            <a:endParaRPr lang="id-ID" sz="2400" dirty="0" smtClean="0">
              <a:latin typeface="Arial" panose="020B0604020202020204" pitchFamily="34" charset="0"/>
              <a:cs typeface="Arial" panose="020B0604020202020204" pitchFamily="34" charset="0"/>
            </a:endParaRPr>
          </a:p>
          <a:p>
            <a:pPr marL="287338" indent="-287338" algn="just"/>
            <a:endParaRPr lang="en-US" sz="2400" dirty="0" smtClean="0">
              <a:latin typeface="Arial" panose="020B0604020202020204" pitchFamily="34" charset="0"/>
              <a:cs typeface="Arial" panose="020B0604020202020204" pitchFamily="34" charset="0"/>
            </a:endParaRPr>
          </a:p>
          <a:p>
            <a:pPr marL="287338" indent="-287338" algn="just">
              <a:buFont typeface="Wingdings" pitchFamily="2" charset="2"/>
              <a:buChar char="q"/>
            </a:pPr>
            <a:r>
              <a:rPr lang="en-US" sz="2400" dirty="0" err="1" smtClean="0">
                <a:latin typeface="Arial" panose="020B0604020202020204" pitchFamily="34" charset="0"/>
                <a:cs typeface="Arial" panose="020B0604020202020204" pitchFamily="34" charset="0"/>
              </a:rPr>
              <a:t>Sepuluh</a:t>
            </a:r>
            <a:r>
              <a:rPr lang="en-US" sz="2400" dirty="0" smtClean="0">
                <a:latin typeface="Arial" panose="020B0604020202020204" pitchFamily="34" charset="0"/>
                <a:cs typeface="Arial" panose="020B0604020202020204" pitchFamily="34" charset="0"/>
              </a:rPr>
              <a:t> </a:t>
            </a:r>
            <a:r>
              <a:rPr lang="en-US" sz="2400" dirty="0" err="1" smtClean="0">
                <a:latin typeface="Arial" panose="020B0604020202020204" pitchFamily="34" charset="0"/>
                <a:cs typeface="Arial" panose="020B0604020202020204" pitchFamily="34" charset="0"/>
              </a:rPr>
              <a:t>reaksi</a:t>
            </a:r>
            <a:r>
              <a:rPr lang="en-US" sz="2400" dirty="0" smtClean="0">
                <a:latin typeface="Arial" panose="020B0604020202020204" pitchFamily="34" charset="0"/>
                <a:cs typeface="Arial" panose="020B0604020202020204" pitchFamily="34" charset="0"/>
              </a:rPr>
              <a:t> yang </a:t>
            </a:r>
            <a:r>
              <a:rPr lang="en-US" sz="2400" dirty="0" err="1" smtClean="0">
                <a:latin typeface="Arial" panose="020B0604020202020204" pitchFamily="34" charset="0"/>
                <a:cs typeface="Arial" panose="020B0604020202020204" pitchFamily="34" charset="0"/>
              </a:rPr>
              <a:t>terjadi</a:t>
            </a:r>
            <a:r>
              <a:rPr lang="en-US" sz="2400" dirty="0" smtClean="0">
                <a:latin typeface="Arial" panose="020B0604020202020204" pitchFamily="34" charset="0"/>
                <a:cs typeface="Arial" panose="020B0604020202020204" pitchFamily="34" charset="0"/>
              </a:rPr>
              <a:t> </a:t>
            </a:r>
            <a:r>
              <a:rPr lang="en-US" sz="2400" dirty="0" err="1" smtClean="0">
                <a:latin typeface="Arial" panose="020B0604020202020204" pitchFamily="34" charset="0"/>
                <a:cs typeface="Arial" panose="020B0604020202020204" pitchFamily="34" charset="0"/>
              </a:rPr>
              <a:t>dalam</a:t>
            </a:r>
            <a:r>
              <a:rPr lang="en-US" sz="2400" dirty="0" smtClean="0">
                <a:latin typeface="Arial" panose="020B0604020202020204" pitchFamily="34" charset="0"/>
                <a:cs typeface="Arial" panose="020B0604020202020204" pitchFamily="34" charset="0"/>
              </a:rPr>
              <a:t> </a:t>
            </a:r>
            <a:r>
              <a:rPr lang="en-US" sz="2400" dirty="0" err="1" smtClean="0">
                <a:latin typeface="Arial" panose="020B0604020202020204" pitchFamily="34" charset="0"/>
                <a:cs typeface="Arial" panose="020B0604020202020204" pitchFamily="34" charset="0"/>
              </a:rPr>
              <a:t>proses</a:t>
            </a:r>
            <a:r>
              <a:rPr lang="en-US" sz="2400" dirty="0" smtClean="0">
                <a:latin typeface="Arial" panose="020B0604020202020204" pitchFamily="34" charset="0"/>
                <a:cs typeface="Arial" panose="020B0604020202020204" pitchFamily="34" charset="0"/>
              </a:rPr>
              <a:t> </a:t>
            </a:r>
            <a:r>
              <a:rPr lang="en-US" sz="2400" dirty="0" err="1" smtClean="0">
                <a:latin typeface="Arial" panose="020B0604020202020204" pitchFamily="34" charset="0"/>
                <a:cs typeface="Arial" panose="020B0604020202020204" pitchFamily="34" charset="0"/>
              </a:rPr>
              <a:t>glikolisis</a:t>
            </a:r>
            <a:r>
              <a:rPr lang="en-US" sz="2400" dirty="0" smtClean="0">
                <a:latin typeface="Arial" panose="020B0604020202020204" pitchFamily="34" charset="0"/>
                <a:cs typeface="Arial" panose="020B0604020202020204" pitchFamily="34" charset="0"/>
              </a:rPr>
              <a:t> </a:t>
            </a:r>
            <a:r>
              <a:rPr lang="en-US" sz="2400" dirty="0" err="1" smtClean="0">
                <a:latin typeface="Arial" panose="020B0604020202020204" pitchFamily="34" charset="0"/>
                <a:cs typeface="Arial" panose="020B0604020202020204" pitchFamily="34" charset="0"/>
              </a:rPr>
              <a:t>dibagi</a:t>
            </a:r>
            <a:r>
              <a:rPr lang="en-US" sz="2400" dirty="0" smtClean="0">
                <a:latin typeface="Arial" panose="020B0604020202020204" pitchFamily="34" charset="0"/>
                <a:cs typeface="Arial" panose="020B0604020202020204" pitchFamily="34" charset="0"/>
              </a:rPr>
              <a:t> </a:t>
            </a:r>
            <a:r>
              <a:rPr lang="en-US" sz="2400" dirty="0" err="1" smtClean="0">
                <a:latin typeface="Arial" panose="020B0604020202020204" pitchFamily="34" charset="0"/>
                <a:cs typeface="Arial" panose="020B0604020202020204" pitchFamily="34" charset="0"/>
              </a:rPr>
              <a:t>menjadi</a:t>
            </a:r>
            <a:r>
              <a:rPr lang="en-US" sz="2400" dirty="0" smtClean="0">
                <a:latin typeface="Arial" panose="020B0604020202020204" pitchFamily="34" charset="0"/>
                <a:cs typeface="Arial" panose="020B0604020202020204" pitchFamily="34" charset="0"/>
              </a:rPr>
              <a:t> </a:t>
            </a:r>
            <a:r>
              <a:rPr lang="en-US" sz="2400" dirty="0" err="1" smtClean="0">
                <a:latin typeface="Arial" panose="020B0604020202020204" pitchFamily="34" charset="0"/>
                <a:cs typeface="Arial" panose="020B0604020202020204" pitchFamily="34" charset="0"/>
              </a:rPr>
              <a:t>dua</a:t>
            </a:r>
            <a:r>
              <a:rPr lang="en-US" sz="2400" dirty="0" smtClean="0">
                <a:latin typeface="Arial" panose="020B0604020202020204" pitchFamily="34" charset="0"/>
                <a:cs typeface="Arial" panose="020B0604020202020204" pitchFamily="34" charset="0"/>
              </a:rPr>
              <a:t> </a:t>
            </a:r>
            <a:r>
              <a:rPr lang="en-US" sz="2400" dirty="0" err="1" smtClean="0">
                <a:latin typeface="Arial" panose="020B0604020202020204" pitchFamily="34" charset="0"/>
                <a:cs typeface="Arial" panose="020B0604020202020204" pitchFamily="34" charset="0"/>
              </a:rPr>
              <a:t>tahap</a:t>
            </a:r>
            <a:r>
              <a:rPr lang="en-US" sz="2400" dirty="0" smtClean="0">
                <a:latin typeface="Arial" panose="020B0604020202020204" pitchFamily="34" charset="0"/>
                <a:cs typeface="Arial" panose="020B0604020202020204" pitchFamily="34" charset="0"/>
              </a:rPr>
              <a:t> </a:t>
            </a:r>
            <a:r>
              <a:rPr lang="en-US" sz="2400" dirty="0" err="1" smtClean="0">
                <a:latin typeface="Arial" panose="020B0604020202020204" pitchFamily="34" charset="0"/>
                <a:cs typeface="Arial" panose="020B0604020202020204" pitchFamily="34" charset="0"/>
              </a:rPr>
              <a:t>yakni</a:t>
            </a:r>
            <a:r>
              <a:rPr lang="en-US" sz="2400" dirty="0" smtClean="0">
                <a:latin typeface="Arial" panose="020B0604020202020204" pitchFamily="34" charset="0"/>
                <a:cs typeface="Arial" panose="020B0604020202020204" pitchFamily="34" charset="0"/>
              </a:rPr>
              <a:t> </a:t>
            </a:r>
            <a:r>
              <a:rPr lang="en-US" sz="2400" dirty="0" err="1" smtClean="0">
                <a:latin typeface="Arial" panose="020B0604020202020204" pitchFamily="34" charset="0"/>
                <a:cs typeface="Arial" panose="020B0604020202020204" pitchFamily="34" charset="0"/>
              </a:rPr>
              <a:t>tahap</a:t>
            </a:r>
            <a:r>
              <a:rPr lang="en-US" sz="2400" dirty="0" smtClean="0">
                <a:latin typeface="Arial" panose="020B0604020202020204" pitchFamily="34" charset="0"/>
                <a:cs typeface="Arial" panose="020B0604020202020204" pitchFamily="34" charset="0"/>
              </a:rPr>
              <a:t> </a:t>
            </a:r>
            <a:r>
              <a:rPr lang="en-US" sz="2400" dirty="0" err="1" smtClean="0">
                <a:latin typeface="Arial" panose="020B0604020202020204" pitchFamily="34" charset="0"/>
                <a:cs typeface="Arial" panose="020B0604020202020204" pitchFamily="34" charset="0"/>
              </a:rPr>
              <a:t>penyimpanan</a:t>
            </a:r>
            <a:r>
              <a:rPr lang="en-US" sz="2400" dirty="0" smtClean="0">
                <a:latin typeface="Arial" panose="020B0604020202020204" pitchFamily="34" charset="0"/>
                <a:cs typeface="Arial" panose="020B0604020202020204" pitchFamily="34" charset="0"/>
              </a:rPr>
              <a:t> </a:t>
            </a:r>
            <a:r>
              <a:rPr lang="en-US" sz="2400" dirty="0" err="1" smtClean="0">
                <a:latin typeface="Arial" panose="020B0604020202020204" pitchFamily="34" charset="0"/>
                <a:cs typeface="Arial" panose="020B0604020202020204" pitchFamily="34" charset="0"/>
              </a:rPr>
              <a:t>energi</a:t>
            </a:r>
            <a:r>
              <a:rPr lang="en-US" sz="2400" dirty="0" smtClean="0">
                <a:latin typeface="Arial" panose="020B0604020202020204" pitchFamily="34" charset="0"/>
                <a:cs typeface="Arial" panose="020B0604020202020204" pitchFamily="34" charset="0"/>
              </a:rPr>
              <a:t> </a:t>
            </a:r>
            <a:r>
              <a:rPr lang="en-US" sz="2400" dirty="0" err="1" smtClean="0">
                <a:latin typeface="Arial" panose="020B0604020202020204" pitchFamily="34" charset="0"/>
                <a:cs typeface="Arial" panose="020B0604020202020204" pitchFamily="34" charset="0"/>
              </a:rPr>
              <a:t>dan</a:t>
            </a:r>
            <a:r>
              <a:rPr lang="en-US" sz="2400" dirty="0" smtClean="0">
                <a:latin typeface="Arial" panose="020B0604020202020204" pitchFamily="34" charset="0"/>
                <a:cs typeface="Arial" panose="020B0604020202020204" pitchFamily="34" charset="0"/>
              </a:rPr>
              <a:t> </a:t>
            </a:r>
            <a:r>
              <a:rPr lang="en-US" sz="2400" dirty="0" err="1" smtClean="0">
                <a:latin typeface="Arial" panose="020B0604020202020204" pitchFamily="34" charset="0"/>
                <a:cs typeface="Arial" panose="020B0604020202020204" pitchFamily="34" charset="0"/>
              </a:rPr>
              <a:t>tahap</a:t>
            </a:r>
            <a:r>
              <a:rPr lang="en-US" sz="2400" dirty="0" smtClean="0">
                <a:latin typeface="Arial" panose="020B0604020202020204" pitchFamily="34" charset="0"/>
                <a:cs typeface="Arial" panose="020B0604020202020204" pitchFamily="34" charset="0"/>
              </a:rPr>
              <a:t> </a:t>
            </a:r>
            <a:r>
              <a:rPr lang="en-US" sz="2400" dirty="0" err="1" smtClean="0">
                <a:latin typeface="Arial" panose="020B0604020202020204" pitchFamily="34" charset="0"/>
                <a:cs typeface="Arial" panose="020B0604020202020204" pitchFamily="34" charset="0"/>
              </a:rPr>
              <a:t>produksi</a:t>
            </a:r>
            <a:r>
              <a:rPr lang="en-US" sz="2400" dirty="0" smtClean="0">
                <a:latin typeface="Arial" panose="020B0604020202020204" pitchFamily="34" charset="0"/>
                <a:cs typeface="Arial" panose="020B0604020202020204" pitchFamily="34" charset="0"/>
              </a:rPr>
              <a:t> </a:t>
            </a:r>
            <a:r>
              <a:rPr lang="en-US" sz="2400" dirty="0" err="1" smtClean="0">
                <a:latin typeface="Arial" panose="020B0604020202020204" pitchFamily="34" charset="0"/>
                <a:cs typeface="Arial" panose="020B0604020202020204" pitchFamily="34" charset="0"/>
              </a:rPr>
              <a:t>energi</a:t>
            </a:r>
            <a:r>
              <a:rPr lang="en-US" sz="2400" dirty="0" smtClean="0">
                <a:latin typeface="Arial" panose="020B0604020202020204" pitchFamily="34" charset="0"/>
                <a:cs typeface="Arial" panose="020B0604020202020204" pitchFamily="34" charset="0"/>
              </a:rPr>
              <a:t>.</a:t>
            </a:r>
            <a:endParaRPr lang="en-U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10998276"/>
      </p:ext>
    </p:extLst>
  </p:cSld>
  <p:clrMapOvr>
    <a:masterClrMapping/>
  </p:clrMapOvr>
  <p:transition>
    <p:wipe dir="d"/>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29000" y="228600"/>
            <a:ext cx="2057400" cy="533400"/>
          </a:xfrm>
          <a:ln>
            <a:solidFill>
              <a:srgbClr val="00B050"/>
            </a:solidFill>
          </a:ln>
          <a:effectLst>
            <a:glow rad="101600">
              <a:schemeClr val="accent5">
                <a:satMod val="175000"/>
                <a:alpha val="40000"/>
              </a:schemeClr>
            </a:glow>
          </a:effectLst>
        </p:spPr>
        <p:txBody>
          <a:bodyPr>
            <a:normAutofit/>
          </a:bodyPr>
          <a:lstStyle/>
          <a:p>
            <a:r>
              <a:rPr lang="en-US" sz="2400" dirty="0" smtClean="0">
                <a:latin typeface="Aharoni" pitchFamily="2" charset="-79"/>
                <a:cs typeface="Aharoni" pitchFamily="2" charset="-79"/>
              </a:rPr>
              <a:t> </a:t>
            </a:r>
            <a:r>
              <a:rPr lang="en-US" sz="2400" dirty="0" smtClean="0">
                <a:solidFill>
                  <a:srgbClr val="002060"/>
                </a:solidFill>
                <a:latin typeface="Aharoni" pitchFamily="2" charset="-79"/>
                <a:cs typeface="Aharoni" pitchFamily="2" charset="-79"/>
              </a:rPr>
              <a:t>GLIKOLISIS</a:t>
            </a:r>
            <a:endParaRPr lang="en-US" sz="2400" dirty="0">
              <a:solidFill>
                <a:srgbClr val="002060"/>
              </a:solidFill>
              <a:latin typeface="Aharoni" pitchFamily="2" charset="-79"/>
              <a:cs typeface="Aharoni" pitchFamily="2" charset="-79"/>
            </a:endParaRPr>
          </a:p>
        </p:txBody>
      </p:sp>
      <p:sp>
        <p:nvSpPr>
          <p:cNvPr id="15" name="TextBox 14"/>
          <p:cNvSpPr txBox="1"/>
          <p:nvPr/>
        </p:nvSpPr>
        <p:spPr>
          <a:xfrm>
            <a:off x="228600" y="990600"/>
            <a:ext cx="2743200" cy="369332"/>
          </a:xfrm>
          <a:prstGeom prst="rect">
            <a:avLst/>
          </a:prstGeom>
          <a:noFill/>
          <a:ln>
            <a:solidFill>
              <a:srgbClr val="00B050"/>
            </a:solidFill>
          </a:ln>
          <a:effectLst>
            <a:glow rad="101600">
              <a:schemeClr val="accent2">
                <a:satMod val="175000"/>
                <a:alpha val="40000"/>
              </a:schemeClr>
            </a:glow>
          </a:effectLst>
        </p:spPr>
        <p:txBody>
          <a:bodyPr wrap="square" rtlCol="0">
            <a:spAutoFit/>
          </a:bodyPr>
          <a:lstStyle/>
          <a:p>
            <a:pPr algn="ctr"/>
            <a:r>
              <a:rPr lang="en-US" dirty="0" err="1" smtClean="0"/>
              <a:t>Tahap</a:t>
            </a:r>
            <a:r>
              <a:rPr lang="en-US" dirty="0" smtClean="0"/>
              <a:t> </a:t>
            </a:r>
            <a:r>
              <a:rPr lang="en-US" dirty="0" err="1" smtClean="0"/>
              <a:t>Penyimpanan</a:t>
            </a:r>
            <a:r>
              <a:rPr lang="en-US" dirty="0" smtClean="0"/>
              <a:t> </a:t>
            </a:r>
            <a:r>
              <a:rPr lang="en-US" dirty="0" err="1" smtClean="0"/>
              <a:t>Energi</a:t>
            </a:r>
            <a:endParaRPr lang="en-US" dirty="0"/>
          </a:p>
        </p:txBody>
      </p:sp>
      <p:sp>
        <p:nvSpPr>
          <p:cNvPr id="64" name="TextBox 63"/>
          <p:cNvSpPr txBox="1"/>
          <p:nvPr/>
        </p:nvSpPr>
        <p:spPr>
          <a:xfrm>
            <a:off x="5715000" y="990600"/>
            <a:ext cx="2743200" cy="369332"/>
          </a:xfrm>
          <a:prstGeom prst="rect">
            <a:avLst/>
          </a:prstGeom>
          <a:noFill/>
          <a:ln>
            <a:solidFill>
              <a:srgbClr val="00B050"/>
            </a:solidFill>
          </a:ln>
          <a:effectLst>
            <a:glow rad="101600">
              <a:schemeClr val="accent2">
                <a:satMod val="175000"/>
                <a:alpha val="40000"/>
              </a:schemeClr>
            </a:glow>
          </a:effectLst>
        </p:spPr>
        <p:txBody>
          <a:bodyPr wrap="square" rtlCol="0">
            <a:spAutoFit/>
          </a:bodyPr>
          <a:lstStyle/>
          <a:p>
            <a:pPr algn="ctr"/>
            <a:r>
              <a:rPr lang="en-US" dirty="0" err="1" smtClean="0"/>
              <a:t>Tahap</a:t>
            </a:r>
            <a:r>
              <a:rPr lang="en-US" dirty="0" smtClean="0"/>
              <a:t> </a:t>
            </a:r>
            <a:r>
              <a:rPr lang="en-US" dirty="0" err="1" smtClean="0"/>
              <a:t>Produksi</a:t>
            </a:r>
            <a:r>
              <a:rPr lang="en-US" dirty="0" smtClean="0"/>
              <a:t> </a:t>
            </a:r>
            <a:r>
              <a:rPr lang="en-US" dirty="0" err="1" smtClean="0"/>
              <a:t>Energi</a:t>
            </a:r>
            <a:endParaRPr lang="en-US" dirty="0"/>
          </a:p>
        </p:txBody>
      </p:sp>
      <p:grpSp>
        <p:nvGrpSpPr>
          <p:cNvPr id="85" name="Group 84"/>
          <p:cNvGrpSpPr/>
          <p:nvPr/>
        </p:nvGrpSpPr>
        <p:grpSpPr>
          <a:xfrm>
            <a:off x="0" y="1600200"/>
            <a:ext cx="8915400" cy="5278398"/>
            <a:chOff x="0" y="1600200"/>
            <a:chExt cx="8915400" cy="5278398"/>
          </a:xfrm>
        </p:grpSpPr>
        <p:sp>
          <p:nvSpPr>
            <p:cNvPr id="51" name="TextBox 50"/>
            <p:cNvSpPr txBox="1"/>
            <p:nvPr/>
          </p:nvSpPr>
          <p:spPr>
            <a:xfrm>
              <a:off x="3786182" y="6324600"/>
              <a:ext cx="1547818" cy="553998"/>
            </a:xfrm>
            <a:prstGeom prst="rect">
              <a:avLst/>
            </a:prstGeom>
            <a:noFill/>
            <a:ln>
              <a:solidFill>
                <a:srgbClr val="00B050"/>
              </a:solidFill>
            </a:ln>
            <a:effectLst>
              <a:glow rad="101600">
                <a:schemeClr val="accent6">
                  <a:satMod val="175000"/>
                  <a:alpha val="40000"/>
                </a:schemeClr>
              </a:glow>
            </a:effectLst>
          </p:spPr>
          <p:txBody>
            <a:bodyPr wrap="square" rtlCol="0">
              <a:spAutoFit/>
            </a:bodyPr>
            <a:lstStyle/>
            <a:p>
              <a:pPr algn="ctr"/>
              <a:r>
                <a:rPr lang="en-US" dirty="0" smtClean="0"/>
                <a:t>2NADH+2H</a:t>
              </a:r>
              <a:r>
                <a:rPr lang="en-US" baseline="30000" dirty="0" smtClean="0"/>
                <a:t>+</a:t>
              </a:r>
              <a:endParaRPr lang="en-US" baseline="30000" dirty="0"/>
            </a:p>
          </p:txBody>
        </p:sp>
        <p:grpSp>
          <p:nvGrpSpPr>
            <p:cNvPr id="84" name="Group 83"/>
            <p:cNvGrpSpPr/>
            <p:nvPr/>
          </p:nvGrpSpPr>
          <p:grpSpPr>
            <a:xfrm>
              <a:off x="0" y="1600200"/>
              <a:ext cx="8915400" cy="5043510"/>
              <a:chOff x="0" y="1600200"/>
              <a:chExt cx="8915400" cy="5043510"/>
            </a:xfrm>
          </p:grpSpPr>
          <p:sp>
            <p:nvSpPr>
              <p:cNvPr id="11" name="TextBox 10"/>
              <p:cNvSpPr txBox="1"/>
              <p:nvPr/>
            </p:nvSpPr>
            <p:spPr>
              <a:xfrm>
                <a:off x="838200" y="3200400"/>
                <a:ext cx="2876544" cy="369332"/>
              </a:xfrm>
              <a:prstGeom prst="rect">
                <a:avLst/>
              </a:prstGeom>
              <a:noFill/>
              <a:ln>
                <a:solidFill>
                  <a:srgbClr val="00B050"/>
                </a:solidFill>
              </a:ln>
              <a:effectLst>
                <a:glow rad="101600">
                  <a:schemeClr val="accent3">
                    <a:satMod val="175000"/>
                    <a:alpha val="40000"/>
                  </a:schemeClr>
                </a:glow>
              </a:effectLst>
            </p:spPr>
            <p:txBody>
              <a:bodyPr wrap="square" rtlCol="0">
                <a:spAutoFit/>
              </a:bodyPr>
              <a:lstStyle/>
              <a:p>
                <a:pPr algn="ctr"/>
                <a:r>
                  <a:rPr lang="en-US" dirty="0" err="1" smtClean="0"/>
                  <a:t>Fruktosa</a:t>
                </a:r>
                <a:r>
                  <a:rPr lang="en-US" dirty="0" smtClean="0"/>
                  <a:t> 6 </a:t>
                </a:r>
                <a:r>
                  <a:rPr lang="en-US" dirty="0" err="1" smtClean="0"/>
                  <a:t>fosfat</a:t>
                </a:r>
                <a:r>
                  <a:rPr lang="en-US" dirty="0" smtClean="0"/>
                  <a:t> (F6P)</a:t>
                </a:r>
                <a:endParaRPr lang="en-US" dirty="0"/>
              </a:p>
            </p:txBody>
          </p:sp>
          <p:sp>
            <p:nvSpPr>
              <p:cNvPr id="12" name="TextBox 11"/>
              <p:cNvSpPr txBox="1"/>
              <p:nvPr/>
            </p:nvSpPr>
            <p:spPr>
              <a:xfrm>
                <a:off x="685800" y="4191000"/>
                <a:ext cx="3243258" cy="369332"/>
              </a:xfrm>
              <a:prstGeom prst="rect">
                <a:avLst/>
              </a:prstGeom>
              <a:noFill/>
              <a:ln>
                <a:solidFill>
                  <a:srgbClr val="00B050"/>
                </a:solidFill>
              </a:ln>
              <a:effectLst>
                <a:glow rad="101600">
                  <a:schemeClr val="accent3">
                    <a:satMod val="175000"/>
                    <a:alpha val="40000"/>
                  </a:schemeClr>
                </a:glow>
              </a:effectLst>
            </p:spPr>
            <p:txBody>
              <a:bodyPr wrap="square" rtlCol="0">
                <a:spAutoFit/>
              </a:bodyPr>
              <a:lstStyle/>
              <a:p>
                <a:pPr algn="ctr"/>
                <a:r>
                  <a:rPr lang="en-US" dirty="0" err="1" smtClean="0"/>
                  <a:t>Fruktosa</a:t>
                </a:r>
                <a:r>
                  <a:rPr lang="en-US" dirty="0" smtClean="0"/>
                  <a:t> 1,6 </a:t>
                </a:r>
                <a:r>
                  <a:rPr lang="en-US" dirty="0" err="1" smtClean="0"/>
                  <a:t>bifosfat</a:t>
                </a:r>
                <a:r>
                  <a:rPr lang="en-US" dirty="0" smtClean="0"/>
                  <a:t> (FBP)</a:t>
                </a:r>
                <a:endParaRPr lang="en-US" dirty="0"/>
              </a:p>
            </p:txBody>
          </p:sp>
          <p:sp>
            <p:nvSpPr>
              <p:cNvPr id="13" name="TextBox 12"/>
              <p:cNvSpPr txBox="1"/>
              <p:nvPr/>
            </p:nvSpPr>
            <p:spPr>
              <a:xfrm>
                <a:off x="357158" y="4857760"/>
                <a:ext cx="3357586" cy="923330"/>
              </a:xfrm>
              <a:prstGeom prst="rect">
                <a:avLst/>
              </a:prstGeom>
              <a:noFill/>
              <a:ln>
                <a:solidFill>
                  <a:srgbClr val="00B050"/>
                </a:solidFill>
              </a:ln>
              <a:effectLst>
                <a:glow rad="101600">
                  <a:schemeClr val="accent3">
                    <a:satMod val="175000"/>
                    <a:alpha val="40000"/>
                  </a:schemeClr>
                </a:glow>
              </a:effectLst>
            </p:spPr>
            <p:txBody>
              <a:bodyPr wrap="square" rtlCol="0">
                <a:spAutoFit/>
              </a:bodyPr>
              <a:lstStyle/>
              <a:p>
                <a:pPr algn="ctr"/>
                <a:r>
                  <a:rPr lang="en-US" dirty="0" err="1" smtClean="0"/>
                  <a:t>Gliseraldehid</a:t>
                </a:r>
                <a:r>
                  <a:rPr lang="en-US" dirty="0" smtClean="0"/>
                  <a:t> -3P (G3P)</a:t>
                </a:r>
              </a:p>
              <a:p>
                <a:pPr algn="ctr"/>
                <a:r>
                  <a:rPr lang="en-US" dirty="0" err="1" smtClean="0"/>
                  <a:t>Dihidroksiasetonfosfat</a:t>
                </a:r>
                <a:r>
                  <a:rPr lang="en-US" dirty="0" smtClean="0"/>
                  <a:t> (DHA)</a:t>
                </a:r>
                <a:endParaRPr lang="en-US" dirty="0"/>
              </a:p>
            </p:txBody>
          </p:sp>
          <p:sp>
            <p:nvSpPr>
              <p:cNvPr id="14" name="TextBox 13"/>
              <p:cNvSpPr txBox="1"/>
              <p:nvPr/>
            </p:nvSpPr>
            <p:spPr>
              <a:xfrm>
                <a:off x="428596" y="6274378"/>
                <a:ext cx="2895600" cy="369332"/>
              </a:xfrm>
              <a:prstGeom prst="rect">
                <a:avLst/>
              </a:prstGeom>
              <a:noFill/>
              <a:ln>
                <a:solidFill>
                  <a:srgbClr val="00B050"/>
                </a:solidFill>
              </a:ln>
              <a:effectLst>
                <a:glow rad="101600">
                  <a:schemeClr val="accent3">
                    <a:satMod val="175000"/>
                    <a:alpha val="40000"/>
                  </a:schemeClr>
                </a:glow>
              </a:effectLst>
            </p:spPr>
            <p:txBody>
              <a:bodyPr wrap="square" rtlCol="0">
                <a:spAutoFit/>
              </a:bodyPr>
              <a:lstStyle/>
              <a:p>
                <a:pPr algn="ctr"/>
                <a:r>
                  <a:rPr lang="en-US" dirty="0" smtClean="0">
                    <a:solidFill>
                      <a:srgbClr val="FF0000"/>
                    </a:solidFill>
                  </a:rPr>
                  <a:t>(2) </a:t>
                </a:r>
                <a:r>
                  <a:rPr lang="en-US" dirty="0" smtClean="0"/>
                  <a:t>Gliseraldehid-3P (G3P)</a:t>
                </a:r>
                <a:endParaRPr lang="en-US" dirty="0"/>
              </a:p>
            </p:txBody>
          </p:sp>
          <p:sp>
            <p:nvSpPr>
              <p:cNvPr id="16" name="TextBox 15"/>
              <p:cNvSpPr txBox="1"/>
              <p:nvPr/>
            </p:nvSpPr>
            <p:spPr>
              <a:xfrm>
                <a:off x="1219200" y="1600200"/>
                <a:ext cx="1371600" cy="381000"/>
              </a:xfrm>
              <a:prstGeom prst="rect">
                <a:avLst/>
              </a:prstGeom>
              <a:noFill/>
              <a:ln>
                <a:solidFill>
                  <a:srgbClr val="00B050"/>
                </a:solidFill>
              </a:ln>
              <a:effectLst>
                <a:glow rad="101600">
                  <a:schemeClr val="accent3">
                    <a:satMod val="175000"/>
                    <a:alpha val="40000"/>
                  </a:schemeClr>
                </a:glow>
              </a:effectLst>
            </p:spPr>
            <p:txBody>
              <a:bodyPr wrap="square" rtlCol="0">
                <a:spAutoFit/>
              </a:bodyPr>
              <a:lstStyle/>
              <a:p>
                <a:pPr algn="ctr"/>
                <a:r>
                  <a:rPr lang="en-US" dirty="0" err="1" smtClean="0"/>
                  <a:t>Glukosa</a:t>
                </a:r>
                <a:r>
                  <a:rPr lang="en-US" dirty="0" smtClean="0"/>
                  <a:t> (G)</a:t>
                </a:r>
                <a:endParaRPr lang="en-US" dirty="0"/>
              </a:p>
            </p:txBody>
          </p:sp>
          <p:sp>
            <p:nvSpPr>
              <p:cNvPr id="17" name="TextBox 16"/>
              <p:cNvSpPr txBox="1"/>
              <p:nvPr/>
            </p:nvSpPr>
            <p:spPr>
              <a:xfrm>
                <a:off x="838200" y="2514600"/>
                <a:ext cx="2876544" cy="369332"/>
              </a:xfrm>
              <a:prstGeom prst="rect">
                <a:avLst/>
              </a:prstGeom>
              <a:noFill/>
              <a:ln>
                <a:solidFill>
                  <a:srgbClr val="00B050"/>
                </a:solidFill>
              </a:ln>
              <a:effectLst>
                <a:glow rad="101600">
                  <a:schemeClr val="accent3">
                    <a:satMod val="175000"/>
                    <a:alpha val="40000"/>
                  </a:schemeClr>
                </a:glow>
              </a:effectLst>
            </p:spPr>
            <p:txBody>
              <a:bodyPr wrap="square" rtlCol="0">
                <a:spAutoFit/>
              </a:bodyPr>
              <a:lstStyle/>
              <a:p>
                <a:pPr algn="ctr"/>
                <a:r>
                  <a:rPr lang="en-US" dirty="0" err="1" smtClean="0"/>
                  <a:t>Glukosa</a:t>
                </a:r>
                <a:r>
                  <a:rPr lang="en-US" dirty="0" smtClean="0"/>
                  <a:t> 6 </a:t>
                </a:r>
                <a:r>
                  <a:rPr lang="en-US" dirty="0" err="1" smtClean="0"/>
                  <a:t>fosfat</a:t>
                </a:r>
                <a:r>
                  <a:rPr lang="en-US" dirty="0" smtClean="0"/>
                  <a:t> (G6P)</a:t>
                </a:r>
                <a:endParaRPr lang="en-US" dirty="0"/>
              </a:p>
            </p:txBody>
          </p:sp>
          <p:sp>
            <p:nvSpPr>
              <p:cNvPr id="18" name="TextBox 17"/>
              <p:cNvSpPr txBox="1"/>
              <p:nvPr/>
            </p:nvSpPr>
            <p:spPr>
              <a:xfrm>
                <a:off x="0" y="2057400"/>
                <a:ext cx="838200" cy="381000"/>
              </a:xfrm>
              <a:prstGeom prst="rect">
                <a:avLst/>
              </a:prstGeom>
              <a:noFill/>
              <a:ln>
                <a:solidFill>
                  <a:srgbClr val="00B050"/>
                </a:solidFill>
              </a:ln>
              <a:effectLst>
                <a:glow rad="63500">
                  <a:schemeClr val="accent6">
                    <a:satMod val="175000"/>
                    <a:alpha val="40000"/>
                  </a:schemeClr>
                </a:glow>
              </a:effectLst>
            </p:spPr>
            <p:txBody>
              <a:bodyPr wrap="square" rtlCol="0">
                <a:spAutoFit/>
              </a:bodyPr>
              <a:lstStyle/>
              <a:p>
                <a:pPr algn="ctr"/>
                <a:r>
                  <a:rPr lang="en-US" dirty="0" smtClean="0"/>
                  <a:t>ATP</a:t>
                </a:r>
                <a:endParaRPr lang="en-US" dirty="0"/>
              </a:p>
            </p:txBody>
          </p:sp>
          <p:sp>
            <p:nvSpPr>
              <p:cNvPr id="19" name="TextBox 18"/>
              <p:cNvSpPr txBox="1"/>
              <p:nvPr/>
            </p:nvSpPr>
            <p:spPr>
              <a:xfrm>
                <a:off x="3200400" y="2057400"/>
                <a:ext cx="1085848" cy="381000"/>
              </a:xfrm>
              <a:prstGeom prst="rect">
                <a:avLst/>
              </a:prstGeom>
              <a:noFill/>
              <a:ln>
                <a:solidFill>
                  <a:srgbClr val="00B050"/>
                </a:solidFill>
              </a:ln>
              <a:effectLst>
                <a:glow rad="63500">
                  <a:schemeClr val="accent6">
                    <a:satMod val="175000"/>
                    <a:alpha val="40000"/>
                  </a:schemeClr>
                </a:glow>
              </a:effectLst>
            </p:spPr>
            <p:txBody>
              <a:bodyPr wrap="square" rtlCol="0">
                <a:spAutoFit/>
              </a:bodyPr>
              <a:lstStyle/>
              <a:p>
                <a:pPr algn="ctr"/>
                <a:r>
                  <a:rPr lang="en-US" dirty="0" smtClean="0"/>
                  <a:t>ADP</a:t>
                </a:r>
                <a:endParaRPr lang="en-US" dirty="0"/>
              </a:p>
            </p:txBody>
          </p:sp>
          <p:sp>
            <p:nvSpPr>
              <p:cNvPr id="20" name="TextBox 19"/>
              <p:cNvSpPr txBox="1"/>
              <p:nvPr/>
            </p:nvSpPr>
            <p:spPr>
              <a:xfrm>
                <a:off x="0" y="3733800"/>
                <a:ext cx="838200" cy="381000"/>
              </a:xfrm>
              <a:prstGeom prst="rect">
                <a:avLst/>
              </a:prstGeom>
              <a:noFill/>
              <a:ln>
                <a:solidFill>
                  <a:srgbClr val="00B050"/>
                </a:solidFill>
              </a:ln>
              <a:effectLst>
                <a:glow rad="63500">
                  <a:schemeClr val="accent6">
                    <a:satMod val="175000"/>
                    <a:alpha val="40000"/>
                  </a:schemeClr>
                </a:glow>
              </a:effectLst>
            </p:spPr>
            <p:txBody>
              <a:bodyPr wrap="square" rtlCol="0">
                <a:spAutoFit/>
              </a:bodyPr>
              <a:lstStyle/>
              <a:p>
                <a:pPr algn="ctr"/>
                <a:r>
                  <a:rPr lang="en-US" dirty="0" smtClean="0"/>
                  <a:t>ATP</a:t>
                </a:r>
                <a:endParaRPr lang="en-US" dirty="0"/>
              </a:p>
            </p:txBody>
          </p:sp>
          <p:sp>
            <p:nvSpPr>
              <p:cNvPr id="21" name="TextBox 20"/>
              <p:cNvSpPr txBox="1"/>
              <p:nvPr/>
            </p:nvSpPr>
            <p:spPr>
              <a:xfrm>
                <a:off x="3200400" y="3733800"/>
                <a:ext cx="871534" cy="381000"/>
              </a:xfrm>
              <a:prstGeom prst="rect">
                <a:avLst/>
              </a:prstGeom>
              <a:noFill/>
              <a:ln>
                <a:solidFill>
                  <a:srgbClr val="00B050"/>
                </a:solidFill>
              </a:ln>
              <a:effectLst>
                <a:glow rad="63500">
                  <a:schemeClr val="accent6">
                    <a:satMod val="175000"/>
                    <a:alpha val="40000"/>
                  </a:schemeClr>
                </a:glow>
              </a:effectLst>
            </p:spPr>
            <p:txBody>
              <a:bodyPr wrap="square" rtlCol="0">
                <a:spAutoFit/>
              </a:bodyPr>
              <a:lstStyle/>
              <a:p>
                <a:pPr algn="ctr"/>
                <a:r>
                  <a:rPr lang="en-US" dirty="0" smtClean="0"/>
                  <a:t>ADP</a:t>
                </a:r>
                <a:endParaRPr lang="en-US" dirty="0"/>
              </a:p>
            </p:txBody>
          </p:sp>
          <p:sp>
            <p:nvSpPr>
              <p:cNvPr id="22" name="TextBox 21"/>
              <p:cNvSpPr txBox="1"/>
              <p:nvPr/>
            </p:nvSpPr>
            <p:spPr>
              <a:xfrm>
                <a:off x="5943600" y="2602468"/>
                <a:ext cx="2590800" cy="369332"/>
              </a:xfrm>
              <a:prstGeom prst="rect">
                <a:avLst/>
              </a:prstGeom>
              <a:noFill/>
              <a:ln>
                <a:solidFill>
                  <a:srgbClr val="00B050"/>
                </a:solidFill>
              </a:ln>
              <a:effectLst>
                <a:glow rad="101600">
                  <a:schemeClr val="accent5">
                    <a:satMod val="175000"/>
                    <a:alpha val="40000"/>
                  </a:schemeClr>
                </a:glow>
              </a:effectLst>
            </p:spPr>
            <p:txBody>
              <a:bodyPr wrap="square" rtlCol="0">
                <a:spAutoFit/>
              </a:bodyPr>
              <a:lstStyle/>
              <a:p>
                <a:pPr algn="ctr"/>
                <a:r>
                  <a:rPr lang="en-US" dirty="0" smtClean="0">
                    <a:solidFill>
                      <a:srgbClr val="FF0000"/>
                    </a:solidFill>
                  </a:rPr>
                  <a:t>(2)  </a:t>
                </a:r>
                <a:r>
                  <a:rPr lang="en-US" dirty="0" err="1" smtClean="0"/>
                  <a:t>Fosfoenolpiruvat</a:t>
                </a:r>
                <a:r>
                  <a:rPr lang="en-US" dirty="0" smtClean="0"/>
                  <a:t>(PEP)</a:t>
                </a:r>
              </a:p>
            </p:txBody>
          </p:sp>
          <p:sp>
            <p:nvSpPr>
              <p:cNvPr id="23" name="TextBox 22"/>
              <p:cNvSpPr txBox="1"/>
              <p:nvPr/>
            </p:nvSpPr>
            <p:spPr>
              <a:xfrm>
                <a:off x="5867400" y="3657600"/>
                <a:ext cx="2895600" cy="369332"/>
              </a:xfrm>
              <a:prstGeom prst="rect">
                <a:avLst/>
              </a:prstGeom>
              <a:noFill/>
              <a:ln>
                <a:solidFill>
                  <a:srgbClr val="00B050"/>
                </a:solidFill>
              </a:ln>
              <a:effectLst>
                <a:glow rad="101600">
                  <a:schemeClr val="accent5">
                    <a:satMod val="175000"/>
                    <a:alpha val="40000"/>
                  </a:schemeClr>
                </a:glow>
              </a:effectLst>
            </p:spPr>
            <p:txBody>
              <a:bodyPr wrap="square" rtlCol="0">
                <a:spAutoFit/>
              </a:bodyPr>
              <a:lstStyle/>
              <a:p>
                <a:pPr algn="ctr"/>
                <a:r>
                  <a:rPr lang="en-US" dirty="0" smtClean="0">
                    <a:solidFill>
                      <a:srgbClr val="FF0000"/>
                    </a:solidFill>
                  </a:rPr>
                  <a:t>(2)  </a:t>
                </a:r>
                <a:r>
                  <a:rPr lang="en-US" dirty="0" smtClean="0"/>
                  <a:t>2-Fosfogliserat (2PG)</a:t>
                </a:r>
              </a:p>
            </p:txBody>
          </p:sp>
          <p:sp>
            <p:nvSpPr>
              <p:cNvPr id="24" name="TextBox 23"/>
              <p:cNvSpPr txBox="1"/>
              <p:nvPr/>
            </p:nvSpPr>
            <p:spPr>
              <a:xfrm>
                <a:off x="5943600" y="4583668"/>
                <a:ext cx="2667000" cy="369332"/>
              </a:xfrm>
              <a:prstGeom prst="rect">
                <a:avLst/>
              </a:prstGeom>
              <a:noFill/>
              <a:ln>
                <a:solidFill>
                  <a:srgbClr val="00B050"/>
                </a:solidFill>
              </a:ln>
              <a:effectLst>
                <a:glow rad="101600">
                  <a:schemeClr val="accent5">
                    <a:satMod val="175000"/>
                    <a:alpha val="40000"/>
                  </a:schemeClr>
                </a:glow>
              </a:effectLst>
            </p:spPr>
            <p:txBody>
              <a:bodyPr wrap="square" rtlCol="0">
                <a:spAutoFit/>
              </a:bodyPr>
              <a:lstStyle/>
              <a:p>
                <a:pPr algn="ctr"/>
                <a:r>
                  <a:rPr lang="en-US" dirty="0" smtClean="0">
                    <a:solidFill>
                      <a:srgbClr val="FF0000"/>
                    </a:solidFill>
                  </a:rPr>
                  <a:t>(2)  </a:t>
                </a:r>
                <a:r>
                  <a:rPr lang="en-US" dirty="0" smtClean="0"/>
                  <a:t>3-Fosfogliserat (3PG)</a:t>
                </a:r>
              </a:p>
            </p:txBody>
          </p:sp>
          <p:sp>
            <p:nvSpPr>
              <p:cNvPr id="25" name="TextBox 24"/>
              <p:cNvSpPr txBox="1"/>
              <p:nvPr/>
            </p:nvSpPr>
            <p:spPr>
              <a:xfrm>
                <a:off x="5867400" y="5943600"/>
                <a:ext cx="2895600" cy="369332"/>
              </a:xfrm>
              <a:prstGeom prst="rect">
                <a:avLst/>
              </a:prstGeom>
              <a:noFill/>
              <a:ln>
                <a:solidFill>
                  <a:srgbClr val="00B050"/>
                </a:solidFill>
              </a:ln>
              <a:effectLst>
                <a:glow rad="101600">
                  <a:schemeClr val="accent5">
                    <a:satMod val="175000"/>
                    <a:alpha val="40000"/>
                  </a:schemeClr>
                </a:glow>
              </a:effectLst>
            </p:spPr>
            <p:txBody>
              <a:bodyPr wrap="square" rtlCol="0">
                <a:spAutoFit/>
              </a:bodyPr>
              <a:lstStyle/>
              <a:p>
                <a:pPr algn="ctr"/>
                <a:r>
                  <a:rPr lang="en-US" dirty="0" smtClean="0">
                    <a:solidFill>
                      <a:srgbClr val="FF0000"/>
                    </a:solidFill>
                  </a:rPr>
                  <a:t>(2) </a:t>
                </a:r>
                <a:r>
                  <a:rPr lang="en-US" dirty="0" smtClean="0"/>
                  <a:t>1,3 </a:t>
                </a:r>
                <a:r>
                  <a:rPr lang="en-US" dirty="0" err="1" smtClean="0"/>
                  <a:t>bisfosfogliserat</a:t>
                </a:r>
                <a:r>
                  <a:rPr lang="en-US" dirty="0" smtClean="0"/>
                  <a:t> (BPG)</a:t>
                </a:r>
                <a:endParaRPr lang="en-US" dirty="0"/>
              </a:p>
            </p:txBody>
          </p:sp>
          <p:sp>
            <p:nvSpPr>
              <p:cNvPr id="27" name="TextBox 26"/>
              <p:cNvSpPr txBox="1"/>
              <p:nvPr/>
            </p:nvSpPr>
            <p:spPr>
              <a:xfrm>
                <a:off x="6400800" y="1600200"/>
                <a:ext cx="1752600" cy="369332"/>
              </a:xfrm>
              <a:prstGeom prst="rect">
                <a:avLst/>
              </a:prstGeom>
              <a:noFill/>
              <a:ln>
                <a:solidFill>
                  <a:srgbClr val="00B050"/>
                </a:solidFill>
              </a:ln>
              <a:effectLst>
                <a:glow rad="101600">
                  <a:schemeClr val="accent5">
                    <a:satMod val="175000"/>
                    <a:alpha val="40000"/>
                  </a:schemeClr>
                </a:glow>
              </a:effectLst>
            </p:spPr>
            <p:txBody>
              <a:bodyPr wrap="square" rtlCol="0">
                <a:spAutoFit/>
              </a:bodyPr>
              <a:lstStyle/>
              <a:p>
                <a:pPr algn="ctr"/>
                <a:r>
                  <a:rPr lang="en-US" dirty="0" smtClean="0">
                    <a:solidFill>
                      <a:srgbClr val="FF0000"/>
                    </a:solidFill>
                  </a:rPr>
                  <a:t>(2) </a:t>
                </a:r>
                <a:r>
                  <a:rPr lang="en-US" dirty="0" err="1" smtClean="0"/>
                  <a:t>Piruvat</a:t>
                </a:r>
                <a:r>
                  <a:rPr lang="en-US" dirty="0" smtClean="0"/>
                  <a:t> (</a:t>
                </a:r>
                <a:r>
                  <a:rPr lang="en-US" dirty="0" err="1" smtClean="0"/>
                  <a:t>Pyr</a:t>
                </a:r>
                <a:r>
                  <a:rPr lang="en-US" dirty="0" smtClean="0"/>
                  <a:t>)</a:t>
                </a:r>
                <a:endParaRPr lang="en-US" dirty="0"/>
              </a:p>
            </p:txBody>
          </p:sp>
          <p:cxnSp>
            <p:nvCxnSpPr>
              <p:cNvPr id="29" name="Straight Arrow Connector 28"/>
              <p:cNvCxnSpPr>
                <a:stCxn id="16" idx="2"/>
              </p:cNvCxnSpPr>
              <p:nvPr/>
            </p:nvCxnSpPr>
            <p:spPr>
              <a:xfrm rot="5400000">
                <a:off x="1638300" y="2247900"/>
                <a:ext cx="533400" cy="1588"/>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p:nvPr/>
            </p:nvCxnSpPr>
            <p:spPr>
              <a:xfrm rot="5400000">
                <a:off x="1753394" y="3047206"/>
                <a:ext cx="304800" cy="1588"/>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32" name="Straight Arrow Connector 31"/>
              <p:cNvCxnSpPr/>
              <p:nvPr/>
            </p:nvCxnSpPr>
            <p:spPr>
              <a:xfrm rot="5400000">
                <a:off x="1600994" y="3885406"/>
                <a:ext cx="609600" cy="1588"/>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34" name="Straight Arrow Connector 33"/>
              <p:cNvCxnSpPr/>
              <p:nvPr/>
            </p:nvCxnSpPr>
            <p:spPr>
              <a:xfrm rot="5400000">
                <a:off x="1753394" y="4799806"/>
                <a:ext cx="304800" cy="1588"/>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35" name="Straight Arrow Connector 34"/>
              <p:cNvCxnSpPr/>
              <p:nvPr/>
            </p:nvCxnSpPr>
            <p:spPr>
              <a:xfrm rot="5400000">
                <a:off x="1753394" y="5990450"/>
                <a:ext cx="304800" cy="1588"/>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39" name="Straight Arrow Connector 38"/>
              <p:cNvCxnSpPr/>
              <p:nvPr/>
            </p:nvCxnSpPr>
            <p:spPr>
              <a:xfrm>
                <a:off x="838200" y="2209800"/>
                <a:ext cx="990600" cy="1588"/>
              </a:xfrm>
              <a:prstGeom prst="straightConnector1">
                <a:avLst/>
              </a:prstGeom>
              <a:ln w="28575">
                <a:solidFill>
                  <a:srgbClr val="00B0F0"/>
                </a:solidFill>
                <a:tailEnd type="arrow"/>
              </a:ln>
            </p:spPr>
            <p:style>
              <a:lnRef idx="1">
                <a:schemeClr val="accent1"/>
              </a:lnRef>
              <a:fillRef idx="0">
                <a:schemeClr val="accent1"/>
              </a:fillRef>
              <a:effectRef idx="0">
                <a:schemeClr val="accent1"/>
              </a:effectRef>
              <a:fontRef idx="minor">
                <a:schemeClr val="tx1"/>
              </a:fontRef>
            </p:style>
          </p:cxnSp>
          <p:cxnSp>
            <p:nvCxnSpPr>
              <p:cNvPr id="40" name="Straight Arrow Connector 39"/>
              <p:cNvCxnSpPr/>
              <p:nvPr/>
            </p:nvCxnSpPr>
            <p:spPr>
              <a:xfrm>
                <a:off x="1981200" y="2209800"/>
                <a:ext cx="1219200" cy="1588"/>
              </a:xfrm>
              <a:prstGeom prst="straightConnector1">
                <a:avLst/>
              </a:prstGeom>
              <a:ln w="28575">
                <a:solidFill>
                  <a:srgbClr val="92D050"/>
                </a:solidFill>
                <a:tailEnd type="arrow"/>
              </a:ln>
            </p:spPr>
            <p:style>
              <a:lnRef idx="1">
                <a:schemeClr val="accent1"/>
              </a:lnRef>
              <a:fillRef idx="0">
                <a:schemeClr val="accent1"/>
              </a:fillRef>
              <a:effectRef idx="0">
                <a:schemeClr val="accent1"/>
              </a:effectRef>
              <a:fontRef idx="minor">
                <a:schemeClr val="tx1"/>
              </a:fontRef>
            </p:style>
          </p:cxnSp>
          <p:cxnSp>
            <p:nvCxnSpPr>
              <p:cNvPr id="43" name="Straight Arrow Connector 42"/>
              <p:cNvCxnSpPr/>
              <p:nvPr/>
            </p:nvCxnSpPr>
            <p:spPr>
              <a:xfrm>
                <a:off x="838200" y="3884612"/>
                <a:ext cx="990600" cy="1588"/>
              </a:xfrm>
              <a:prstGeom prst="straightConnector1">
                <a:avLst/>
              </a:prstGeom>
              <a:ln w="28575">
                <a:solidFill>
                  <a:srgbClr val="00B0F0"/>
                </a:solidFill>
                <a:tailEnd type="arrow"/>
              </a:ln>
            </p:spPr>
            <p:style>
              <a:lnRef idx="1">
                <a:schemeClr val="accent1"/>
              </a:lnRef>
              <a:fillRef idx="0">
                <a:schemeClr val="accent1"/>
              </a:fillRef>
              <a:effectRef idx="0">
                <a:schemeClr val="accent1"/>
              </a:effectRef>
              <a:fontRef idx="minor">
                <a:schemeClr val="tx1"/>
              </a:fontRef>
            </p:style>
          </p:cxnSp>
          <p:cxnSp>
            <p:nvCxnSpPr>
              <p:cNvPr id="44" name="Straight Arrow Connector 43"/>
              <p:cNvCxnSpPr/>
              <p:nvPr/>
            </p:nvCxnSpPr>
            <p:spPr>
              <a:xfrm>
                <a:off x="1981200" y="3884612"/>
                <a:ext cx="1219200" cy="1588"/>
              </a:xfrm>
              <a:prstGeom prst="straightConnector1">
                <a:avLst/>
              </a:prstGeom>
              <a:ln w="28575">
                <a:solidFill>
                  <a:srgbClr val="92D050"/>
                </a:solidFill>
                <a:tailEnd type="arrow"/>
              </a:ln>
            </p:spPr>
            <p:style>
              <a:lnRef idx="1">
                <a:schemeClr val="accent1"/>
              </a:lnRef>
              <a:fillRef idx="0">
                <a:schemeClr val="accent1"/>
              </a:fillRef>
              <a:effectRef idx="0">
                <a:schemeClr val="accent1"/>
              </a:effectRef>
              <a:fontRef idx="minor">
                <a:schemeClr val="tx1"/>
              </a:fontRef>
            </p:style>
          </p:cxnSp>
          <p:sp>
            <p:nvSpPr>
              <p:cNvPr id="50" name="TextBox 49"/>
              <p:cNvSpPr txBox="1"/>
              <p:nvPr/>
            </p:nvSpPr>
            <p:spPr>
              <a:xfrm>
                <a:off x="3962400" y="5486400"/>
                <a:ext cx="1609732" cy="381000"/>
              </a:xfrm>
              <a:prstGeom prst="rect">
                <a:avLst/>
              </a:prstGeom>
              <a:noFill/>
              <a:ln>
                <a:solidFill>
                  <a:srgbClr val="00B050"/>
                </a:solidFill>
              </a:ln>
              <a:effectLst>
                <a:glow rad="101600">
                  <a:schemeClr val="accent6">
                    <a:satMod val="175000"/>
                    <a:alpha val="40000"/>
                  </a:schemeClr>
                </a:glow>
              </a:effectLst>
            </p:spPr>
            <p:txBody>
              <a:bodyPr wrap="square" rtlCol="0">
                <a:spAutoFit/>
              </a:bodyPr>
              <a:lstStyle/>
              <a:p>
                <a:pPr algn="ctr"/>
                <a:r>
                  <a:rPr lang="en-US" dirty="0" smtClean="0"/>
                  <a:t>2NAD</a:t>
                </a:r>
                <a:r>
                  <a:rPr lang="en-US" baseline="30000" dirty="0" smtClean="0"/>
                  <a:t>+</a:t>
                </a:r>
                <a:r>
                  <a:rPr lang="en-US" dirty="0" smtClean="0"/>
                  <a:t>+2Pi</a:t>
                </a:r>
                <a:endParaRPr lang="en-US" dirty="0"/>
              </a:p>
            </p:txBody>
          </p:sp>
          <p:cxnSp>
            <p:nvCxnSpPr>
              <p:cNvPr id="55" name="Straight Arrow Connector 54"/>
              <p:cNvCxnSpPr>
                <a:stCxn id="50" idx="2"/>
              </p:cNvCxnSpPr>
              <p:nvPr/>
            </p:nvCxnSpPr>
            <p:spPr>
              <a:xfrm rot="5400000">
                <a:off x="4592639" y="5922167"/>
                <a:ext cx="229394" cy="119860"/>
              </a:xfrm>
              <a:prstGeom prst="straightConnector1">
                <a:avLst/>
              </a:prstGeom>
              <a:ln w="28575">
                <a:solidFill>
                  <a:srgbClr val="00B0F0"/>
                </a:solidFill>
                <a:tailEnd type="arrow"/>
              </a:ln>
            </p:spPr>
            <p:style>
              <a:lnRef idx="1">
                <a:schemeClr val="accent1"/>
              </a:lnRef>
              <a:fillRef idx="0">
                <a:schemeClr val="accent1"/>
              </a:fillRef>
              <a:effectRef idx="0">
                <a:schemeClr val="accent1"/>
              </a:effectRef>
              <a:fontRef idx="minor">
                <a:schemeClr val="tx1"/>
              </a:fontRef>
            </p:style>
          </p:cxnSp>
          <p:cxnSp>
            <p:nvCxnSpPr>
              <p:cNvPr id="57" name="Straight Arrow Connector 56"/>
              <p:cNvCxnSpPr/>
              <p:nvPr/>
            </p:nvCxnSpPr>
            <p:spPr>
              <a:xfrm rot="5400000">
                <a:off x="4534694" y="6209506"/>
                <a:ext cx="228600" cy="1588"/>
              </a:xfrm>
              <a:prstGeom prst="straightConnector1">
                <a:avLst/>
              </a:prstGeom>
              <a:ln w="28575">
                <a:solidFill>
                  <a:srgbClr val="92D050"/>
                </a:solidFill>
                <a:tailEnd type="arrow"/>
              </a:ln>
            </p:spPr>
            <p:style>
              <a:lnRef idx="1">
                <a:schemeClr val="accent1"/>
              </a:lnRef>
              <a:fillRef idx="0">
                <a:schemeClr val="accent1"/>
              </a:fillRef>
              <a:effectRef idx="0">
                <a:schemeClr val="accent1"/>
              </a:effectRef>
              <a:fontRef idx="minor">
                <a:schemeClr val="tx1"/>
              </a:fontRef>
            </p:style>
          </p:cxnSp>
          <p:cxnSp>
            <p:nvCxnSpPr>
              <p:cNvPr id="58" name="Straight Arrow Connector 57"/>
              <p:cNvCxnSpPr/>
              <p:nvPr/>
            </p:nvCxnSpPr>
            <p:spPr>
              <a:xfrm>
                <a:off x="3581400" y="6096000"/>
                <a:ext cx="2209800" cy="1588"/>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59" name="TextBox 58"/>
              <p:cNvSpPr txBox="1"/>
              <p:nvPr/>
            </p:nvSpPr>
            <p:spPr>
              <a:xfrm>
                <a:off x="8153400" y="5269468"/>
                <a:ext cx="762000" cy="369332"/>
              </a:xfrm>
              <a:prstGeom prst="rect">
                <a:avLst/>
              </a:prstGeom>
              <a:noFill/>
              <a:ln>
                <a:solidFill>
                  <a:srgbClr val="00B050"/>
                </a:solidFill>
              </a:ln>
              <a:effectLst>
                <a:glow rad="63500">
                  <a:schemeClr val="accent6">
                    <a:satMod val="175000"/>
                    <a:alpha val="40000"/>
                  </a:schemeClr>
                </a:glow>
              </a:effectLst>
            </p:spPr>
            <p:txBody>
              <a:bodyPr wrap="square" rtlCol="0">
                <a:spAutoFit/>
              </a:bodyPr>
              <a:lstStyle/>
              <a:p>
                <a:pPr algn="ctr"/>
                <a:r>
                  <a:rPr lang="en-US" dirty="0" smtClean="0"/>
                  <a:t>2ATP</a:t>
                </a:r>
                <a:endParaRPr lang="en-US" dirty="0"/>
              </a:p>
            </p:txBody>
          </p:sp>
          <p:sp>
            <p:nvSpPr>
              <p:cNvPr id="60" name="TextBox 59"/>
              <p:cNvSpPr txBox="1"/>
              <p:nvPr/>
            </p:nvSpPr>
            <p:spPr>
              <a:xfrm>
                <a:off x="5638800" y="5269468"/>
                <a:ext cx="1076340" cy="369332"/>
              </a:xfrm>
              <a:prstGeom prst="rect">
                <a:avLst/>
              </a:prstGeom>
              <a:noFill/>
              <a:ln>
                <a:solidFill>
                  <a:srgbClr val="00B050"/>
                </a:solidFill>
              </a:ln>
              <a:effectLst>
                <a:glow rad="63500">
                  <a:schemeClr val="accent6">
                    <a:satMod val="175000"/>
                    <a:alpha val="40000"/>
                  </a:schemeClr>
                </a:glow>
              </a:effectLst>
            </p:spPr>
            <p:txBody>
              <a:bodyPr wrap="square" rtlCol="0">
                <a:spAutoFit/>
              </a:bodyPr>
              <a:lstStyle/>
              <a:p>
                <a:pPr algn="ctr"/>
                <a:r>
                  <a:rPr lang="en-US" dirty="0" smtClean="0"/>
                  <a:t>2ADP</a:t>
                </a:r>
                <a:endParaRPr lang="en-US" dirty="0"/>
              </a:p>
            </p:txBody>
          </p:sp>
          <p:sp>
            <p:nvSpPr>
              <p:cNvPr id="61" name="TextBox 60"/>
              <p:cNvSpPr txBox="1"/>
              <p:nvPr/>
            </p:nvSpPr>
            <p:spPr>
              <a:xfrm>
                <a:off x="8077200" y="3124200"/>
                <a:ext cx="762000" cy="369332"/>
              </a:xfrm>
              <a:prstGeom prst="rect">
                <a:avLst/>
              </a:prstGeom>
              <a:noFill/>
              <a:ln>
                <a:solidFill>
                  <a:srgbClr val="00B050"/>
                </a:solidFill>
              </a:ln>
              <a:effectLst>
                <a:glow rad="63500">
                  <a:schemeClr val="accent6">
                    <a:satMod val="175000"/>
                    <a:alpha val="40000"/>
                  </a:schemeClr>
                </a:glow>
              </a:effectLst>
            </p:spPr>
            <p:txBody>
              <a:bodyPr wrap="square" rtlCol="0">
                <a:spAutoFit/>
              </a:bodyPr>
              <a:lstStyle/>
              <a:p>
                <a:pPr algn="ctr"/>
                <a:r>
                  <a:rPr lang="en-US" dirty="0" smtClean="0"/>
                  <a:t>H</a:t>
                </a:r>
                <a:r>
                  <a:rPr lang="en-US" baseline="-25000" dirty="0" smtClean="0"/>
                  <a:t>2</a:t>
                </a:r>
                <a:r>
                  <a:rPr lang="en-US" dirty="0" smtClean="0"/>
                  <a:t>O</a:t>
                </a:r>
                <a:endParaRPr lang="en-US" dirty="0"/>
              </a:p>
            </p:txBody>
          </p:sp>
          <p:sp>
            <p:nvSpPr>
              <p:cNvPr id="62" name="TextBox 61"/>
              <p:cNvSpPr txBox="1"/>
              <p:nvPr/>
            </p:nvSpPr>
            <p:spPr>
              <a:xfrm>
                <a:off x="8153400" y="2057400"/>
                <a:ext cx="762000" cy="369332"/>
              </a:xfrm>
              <a:prstGeom prst="rect">
                <a:avLst/>
              </a:prstGeom>
              <a:noFill/>
              <a:ln>
                <a:solidFill>
                  <a:srgbClr val="00B050"/>
                </a:solidFill>
              </a:ln>
              <a:effectLst>
                <a:glow rad="63500">
                  <a:schemeClr val="accent6">
                    <a:satMod val="175000"/>
                    <a:alpha val="40000"/>
                  </a:schemeClr>
                </a:glow>
              </a:effectLst>
            </p:spPr>
            <p:txBody>
              <a:bodyPr wrap="square" rtlCol="0">
                <a:spAutoFit/>
              </a:bodyPr>
              <a:lstStyle/>
              <a:p>
                <a:pPr algn="ctr"/>
                <a:r>
                  <a:rPr lang="en-US" dirty="0" smtClean="0"/>
                  <a:t>2ATP</a:t>
                </a:r>
                <a:endParaRPr lang="en-US" dirty="0"/>
              </a:p>
            </p:txBody>
          </p:sp>
          <p:sp>
            <p:nvSpPr>
              <p:cNvPr id="63" name="TextBox 62"/>
              <p:cNvSpPr txBox="1"/>
              <p:nvPr/>
            </p:nvSpPr>
            <p:spPr>
              <a:xfrm>
                <a:off x="5214942" y="2057400"/>
                <a:ext cx="1109658" cy="369332"/>
              </a:xfrm>
              <a:prstGeom prst="rect">
                <a:avLst/>
              </a:prstGeom>
              <a:noFill/>
              <a:ln>
                <a:solidFill>
                  <a:srgbClr val="00B050"/>
                </a:solidFill>
              </a:ln>
              <a:effectLst>
                <a:glow rad="63500">
                  <a:schemeClr val="accent6">
                    <a:satMod val="175000"/>
                    <a:alpha val="40000"/>
                  </a:schemeClr>
                </a:glow>
              </a:effectLst>
            </p:spPr>
            <p:txBody>
              <a:bodyPr wrap="square" rtlCol="0">
                <a:spAutoFit/>
              </a:bodyPr>
              <a:lstStyle/>
              <a:p>
                <a:pPr algn="ctr"/>
                <a:r>
                  <a:rPr lang="en-US" dirty="0" smtClean="0"/>
                  <a:t>2ADP</a:t>
                </a:r>
                <a:endParaRPr lang="en-US" dirty="0"/>
              </a:p>
            </p:txBody>
          </p:sp>
          <p:cxnSp>
            <p:nvCxnSpPr>
              <p:cNvPr id="66" name="Straight Arrow Connector 65"/>
              <p:cNvCxnSpPr/>
              <p:nvPr/>
            </p:nvCxnSpPr>
            <p:spPr>
              <a:xfrm rot="5400000" flipH="1" flipV="1">
                <a:off x="6797297" y="5561421"/>
                <a:ext cx="837406" cy="1588"/>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68" name="Straight Arrow Connector 67"/>
              <p:cNvCxnSpPr/>
              <p:nvPr/>
            </p:nvCxnSpPr>
            <p:spPr>
              <a:xfrm rot="16200000" flipV="1">
                <a:off x="7008027" y="3350427"/>
                <a:ext cx="438152" cy="23794"/>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70" name="Straight Arrow Connector 69"/>
              <p:cNvCxnSpPr/>
              <p:nvPr/>
            </p:nvCxnSpPr>
            <p:spPr>
              <a:xfrm rot="5400000" flipH="1" flipV="1">
                <a:off x="6987400" y="4299748"/>
                <a:ext cx="457200" cy="1588"/>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73" name="Straight Arrow Connector 72"/>
              <p:cNvCxnSpPr/>
              <p:nvPr/>
            </p:nvCxnSpPr>
            <p:spPr>
              <a:xfrm rot="16200000" flipV="1">
                <a:off x="7038980" y="2390780"/>
                <a:ext cx="376246" cy="23794"/>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74" name="Straight Arrow Connector 73"/>
              <p:cNvCxnSpPr/>
              <p:nvPr/>
            </p:nvCxnSpPr>
            <p:spPr>
              <a:xfrm>
                <a:off x="6477000" y="5410200"/>
                <a:ext cx="685800" cy="1588"/>
              </a:xfrm>
              <a:prstGeom prst="straightConnector1">
                <a:avLst/>
              </a:prstGeom>
              <a:ln w="28575">
                <a:solidFill>
                  <a:srgbClr val="00B0F0"/>
                </a:solidFill>
                <a:tailEnd type="arrow"/>
              </a:ln>
            </p:spPr>
            <p:style>
              <a:lnRef idx="1">
                <a:schemeClr val="accent1"/>
              </a:lnRef>
              <a:fillRef idx="0">
                <a:schemeClr val="accent1"/>
              </a:fillRef>
              <a:effectRef idx="0">
                <a:schemeClr val="accent1"/>
              </a:effectRef>
              <a:fontRef idx="minor">
                <a:schemeClr val="tx1"/>
              </a:fontRef>
            </p:style>
          </p:cxnSp>
          <p:cxnSp>
            <p:nvCxnSpPr>
              <p:cNvPr id="75" name="Straight Arrow Connector 74"/>
              <p:cNvCxnSpPr/>
              <p:nvPr/>
            </p:nvCxnSpPr>
            <p:spPr>
              <a:xfrm>
                <a:off x="7315200" y="5410200"/>
                <a:ext cx="762000" cy="1588"/>
              </a:xfrm>
              <a:prstGeom prst="straightConnector1">
                <a:avLst/>
              </a:prstGeom>
              <a:ln w="28575">
                <a:solidFill>
                  <a:srgbClr val="92D050"/>
                </a:solidFill>
                <a:tailEnd type="arrow"/>
              </a:ln>
            </p:spPr>
            <p:style>
              <a:lnRef idx="1">
                <a:schemeClr val="accent1"/>
              </a:lnRef>
              <a:fillRef idx="0">
                <a:schemeClr val="accent1"/>
              </a:fillRef>
              <a:effectRef idx="0">
                <a:schemeClr val="accent1"/>
              </a:effectRef>
              <a:fontRef idx="minor">
                <a:schemeClr val="tx1"/>
              </a:fontRef>
            </p:style>
          </p:cxnSp>
          <p:cxnSp>
            <p:nvCxnSpPr>
              <p:cNvPr id="79" name="Straight Arrow Connector 78"/>
              <p:cNvCxnSpPr/>
              <p:nvPr/>
            </p:nvCxnSpPr>
            <p:spPr>
              <a:xfrm>
                <a:off x="6400800" y="2209800"/>
                <a:ext cx="762000" cy="1588"/>
              </a:xfrm>
              <a:prstGeom prst="straightConnector1">
                <a:avLst/>
              </a:prstGeom>
              <a:ln w="28575">
                <a:solidFill>
                  <a:srgbClr val="00B0F0"/>
                </a:solidFill>
                <a:tailEnd type="arrow"/>
              </a:ln>
            </p:spPr>
            <p:style>
              <a:lnRef idx="1">
                <a:schemeClr val="accent1"/>
              </a:lnRef>
              <a:fillRef idx="0">
                <a:schemeClr val="accent1"/>
              </a:fillRef>
              <a:effectRef idx="0">
                <a:schemeClr val="accent1"/>
              </a:effectRef>
              <a:fontRef idx="minor">
                <a:schemeClr val="tx1"/>
              </a:fontRef>
            </p:style>
          </p:cxnSp>
          <p:cxnSp>
            <p:nvCxnSpPr>
              <p:cNvPr id="80" name="Straight Arrow Connector 79"/>
              <p:cNvCxnSpPr/>
              <p:nvPr/>
            </p:nvCxnSpPr>
            <p:spPr>
              <a:xfrm>
                <a:off x="7315200" y="2209800"/>
                <a:ext cx="762000" cy="1588"/>
              </a:xfrm>
              <a:prstGeom prst="straightConnector1">
                <a:avLst/>
              </a:prstGeom>
              <a:ln w="28575">
                <a:solidFill>
                  <a:srgbClr val="92D050"/>
                </a:solidFill>
                <a:tailEnd type="arrow"/>
              </a:ln>
            </p:spPr>
            <p:style>
              <a:lnRef idx="1">
                <a:schemeClr val="accent1"/>
              </a:lnRef>
              <a:fillRef idx="0">
                <a:schemeClr val="accent1"/>
              </a:fillRef>
              <a:effectRef idx="0">
                <a:schemeClr val="accent1"/>
              </a:effectRef>
              <a:fontRef idx="minor">
                <a:schemeClr val="tx1"/>
              </a:fontRef>
            </p:style>
          </p:cxnSp>
          <p:cxnSp>
            <p:nvCxnSpPr>
              <p:cNvPr id="83" name="Straight Arrow Connector 82"/>
              <p:cNvCxnSpPr/>
              <p:nvPr/>
            </p:nvCxnSpPr>
            <p:spPr>
              <a:xfrm>
                <a:off x="7239000" y="3276600"/>
                <a:ext cx="762000" cy="1588"/>
              </a:xfrm>
              <a:prstGeom prst="straightConnector1">
                <a:avLst/>
              </a:prstGeom>
              <a:ln w="28575">
                <a:solidFill>
                  <a:srgbClr val="92D050"/>
                </a:solidFill>
                <a:tailEnd type="arrow"/>
              </a:ln>
            </p:spPr>
            <p:style>
              <a:lnRef idx="1">
                <a:schemeClr val="accent1"/>
              </a:lnRef>
              <a:fillRef idx="0">
                <a:schemeClr val="accent1"/>
              </a:fillRef>
              <a:effectRef idx="0">
                <a:schemeClr val="accent1"/>
              </a:effectRef>
              <a:fontRef idx="minor">
                <a:schemeClr val="tx1"/>
              </a:fontRef>
            </p:style>
          </p:cxnSp>
        </p:grpSp>
      </p:grpSp>
    </p:spTree>
    <p:extLst>
      <p:ext uri="{BB962C8B-B14F-4D97-AF65-F5344CB8AC3E}">
        <p14:creationId xmlns:p14="http://schemas.microsoft.com/office/powerpoint/2010/main" val="3229792891"/>
      </p:ext>
    </p:extLst>
  </p:cSld>
  <p:clrMapOvr>
    <a:masterClrMapping/>
  </p:clrMapOvr>
  <p:transition>
    <p:wipe dir="d"/>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3" name="Picture 2" descr="C:\Users\arsil\Desktop\Smartcreative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3882752" y="591344"/>
            <a:ext cx="2057400" cy="533400"/>
          </a:xfrm>
          <a:ln>
            <a:solidFill>
              <a:srgbClr val="00B050"/>
            </a:solidFill>
          </a:ln>
          <a:effectLst>
            <a:glow rad="101600">
              <a:schemeClr val="accent5">
                <a:satMod val="175000"/>
                <a:alpha val="40000"/>
              </a:schemeClr>
            </a:glow>
          </a:effectLst>
        </p:spPr>
        <p:txBody>
          <a:bodyPr>
            <a:normAutofit/>
          </a:bodyPr>
          <a:lstStyle/>
          <a:p>
            <a:r>
              <a:rPr lang="en-US" sz="2400" dirty="0" smtClean="0">
                <a:latin typeface="Aharoni" pitchFamily="2" charset="-79"/>
                <a:cs typeface="Aharoni" pitchFamily="2" charset="-79"/>
              </a:rPr>
              <a:t> </a:t>
            </a:r>
            <a:r>
              <a:rPr lang="en-US" sz="2400" dirty="0" smtClean="0">
                <a:solidFill>
                  <a:srgbClr val="002060"/>
                </a:solidFill>
                <a:latin typeface="Aharoni" pitchFamily="2" charset="-79"/>
                <a:cs typeface="Aharoni" pitchFamily="2" charset="-79"/>
              </a:rPr>
              <a:t>GLIKOLISIS</a:t>
            </a:r>
            <a:endParaRPr lang="en-US" sz="2400" dirty="0">
              <a:solidFill>
                <a:srgbClr val="002060"/>
              </a:solidFill>
              <a:latin typeface="Aharoni" pitchFamily="2" charset="-79"/>
              <a:cs typeface="Aharoni" pitchFamily="2" charset="-79"/>
            </a:endParaRPr>
          </a:p>
        </p:txBody>
      </p:sp>
      <p:grpSp>
        <p:nvGrpSpPr>
          <p:cNvPr id="3" name="Group 106"/>
          <p:cNvGrpSpPr/>
          <p:nvPr/>
        </p:nvGrpSpPr>
        <p:grpSpPr>
          <a:xfrm>
            <a:off x="685800" y="1905000"/>
            <a:ext cx="1371600" cy="228600"/>
            <a:chOff x="2743200" y="1524000"/>
            <a:chExt cx="1371600" cy="228600"/>
          </a:xfrm>
        </p:grpSpPr>
        <p:grpSp>
          <p:nvGrpSpPr>
            <p:cNvPr id="4" name="Group 55"/>
            <p:cNvGrpSpPr/>
            <p:nvPr/>
          </p:nvGrpSpPr>
          <p:grpSpPr>
            <a:xfrm>
              <a:off x="2743200" y="1524000"/>
              <a:ext cx="685800" cy="228600"/>
              <a:chOff x="914400" y="2209800"/>
              <a:chExt cx="685800" cy="228600"/>
            </a:xfrm>
          </p:grpSpPr>
          <p:sp>
            <p:nvSpPr>
              <p:cNvPr id="52" name="Oval 51"/>
              <p:cNvSpPr/>
              <p:nvPr/>
            </p:nvSpPr>
            <p:spPr>
              <a:xfrm>
                <a:off x="914400" y="2209800"/>
                <a:ext cx="228600" cy="228600"/>
              </a:xfrm>
              <a:prstGeom prst="ellipse">
                <a:avLst/>
              </a:prstGeom>
              <a:solidFill>
                <a:srgbClr val="FF0000"/>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Oval 52"/>
              <p:cNvSpPr/>
              <p:nvPr/>
            </p:nvSpPr>
            <p:spPr>
              <a:xfrm>
                <a:off x="1143000" y="2209800"/>
                <a:ext cx="228600" cy="228600"/>
              </a:xfrm>
              <a:prstGeom prst="ellipse">
                <a:avLst/>
              </a:prstGeom>
              <a:solidFill>
                <a:srgbClr val="FF0000"/>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Oval 53"/>
              <p:cNvSpPr/>
              <p:nvPr/>
            </p:nvSpPr>
            <p:spPr>
              <a:xfrm>
                <a:off x="1371600" y="2209800"/>
                <a:ext cx="228600" cy="228600"/>
              </a:xfrm>
              <a:prstGeom prst="ellipse">
                <a:avLst/>
              </a:prstGeom>
              <a:solidFill>
                <a:srgbClr val="FF0000"/>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5" name="Group 64"/>
            <p:cNvGrpSpPr/>
            <p:nvPr/>
          </p:nvGrpSpPr>
          <p:grpSpPr>
            <a:xfrm>
              <a:off x="3429000" y="1524000"/>
              <a:ext cx="685800" cy="228600"/>
              <a:chOff x="914400" y="2209800"/>
              <a:chExt cx="685800" cy="228600"/>
            </a:xfrm>
          </p:grpSpPr>
          <p:sp>
            <p:nvSpPr>
              <p:cNvPr id="67" name="Oval 66"/>
              <p:cNvSpPr/>
              <p:nvPr/>
            </p:nvSpPr>
            <p:spPr>
              <a:xfrm>
                <a:off x="914400" y="2209800"/>
                <a:ext cx="228600" cy="228600"/>
              </a:xfrm>
              <a:prstGeom prst="ellipse">
                <a:avLst/>
              </a:prstGeom>
              <a:solidFill>
                <a:srgbClr val="FF0000"/>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Oval 68"/>
              <p:cNvSpPr/>
              <p:nvPr/>
            </p:nvSpPr>
            <p:spPr>
              <a:xfrm>
                <a:off x="1143000" y="2209800"/>
                <a:ext cx="228600" cy="228600"/>
              </a:xfrm>
              <a:prstGeom prst="ellipse">
                <a:avLst/>
              </a:prstGeom>
              <a:solidFill>
                <a:srgbClr val="FF0000"/>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Oval 70"/>
              <p:cNvSpPr/>
              <p:nvPr/>
            </p:nvSpPr>
            <p:spPr>
              <a:xfrm>
                <a:off x="1371600" y="2209800"/>
                <a:ext cx="228600" cy="228600"/>
              </a:xfrm>
              <a:prstGeom prst="ellipse">
                <a:avLst/>
              </a:prstGeom>
              <a:solidFill>
                <a:srgbClr val="FF0000"/>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72" name="TextBox 71"/>
          <p:cNvSpPr txBox="1"/>
          <p:nvPr/>
        </p:nvSpPr>
        <p:spPr>
          <a:xfrm>
            <a:off x="2362200" y="2450068"/>
            <a:ext cx="685800" cy="369332"/>
          </a:xfrm>
          <a:prstGeom prst="rect">
            <a:avLst/>
          </a:prstGeom>
          <a:solidFill>
            <a:srgbClr val="00B050"/>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wrap="square" rtlCol="0">
            <a:spAutoFit/>
          </a:bodyPr>
          <a:lstStyle/>
          <a:p>
            <a:pPr algn="ctr"/>
            <a:r>
              <a:rPr lang="en-US" b="1" dirty="0" smtClean="0"/>
              <a:t>2ATP</a:t>
            </a:r>
            <a:endParaRPr lang="en-US" b="1" dirty="0"/>
          </a:p>
        </p:txBody>
      </p:sp>
      <p:sp>
        <p:nvSpPr>
          <p:cNvPr id="76" name="TextBox 75"/>
          <p:cNvSpPr txBox="1"/>
          <p:nvPr/>
        </p:nvSpPr>
        <p:spPr>
          <a:xfrm>
            <a:off x="2286000" y="3124200"/>
            <a:ext cx="762000" cy="381000"/>
          </a:xfrm>
          <a:prstGeom prst="rect">
            <a:avLst/>
          </a:prstGeom>
          <a:solidFill>
            <a:srgbClr val="92D050"/>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wrap="square" rtlCol="0">
            <a:spAutoFit/>
          </a:bodyPr>
          <a:lstStyle/>
          <a:p>
            <a:pPr algn="ctr"/>
            <a:r>
              <a:rPr lang="en-US" b="1" dirty="0" smtClean="0"/>
              <a:t>2ADP</a:t>
            </a:r>
            <a:endParaRPr lang="en-US" b="1" dirty="0"/>
          </a:p>
        </p:txBody>
      </p:sp>
      <p:grpSp>
        <p:nvGrpSpPr>
          <p:cNvPr id="6" name="Group 103"/>
          <p:cNvGrpSpPr/>
          <p:nvPr/>
        </p:nvGrpSpPr>
        <p:grpSpPr>
          <a:xfrm>
            <a:off x="609600" y="3657600"/>
            <a:ext cx="1524000" cy="762000"/>
            <a:chOff x="838200" y="3124200"/>
            <a:chExt cx="1524000" cy="762000"/>
          </a:xfrm>
        </p:grpSpPr>
        <p:sp>
          <p:nvSpPr>
            <p:cNvPr id="88" name="Oval 87"/>
            <p:cNvSpPr/>
            <p:nvPr/>
          </p:nvSpPr>
          <p:spPr>
            <a:xfrm>
              <a:off x="838200" y="3124200"/>
              <a:ext cx="304800" cy="304800"/>
            </a:xfrm>
            <a:prstGeom prst="ellips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P</a:t>
              </a:r>
              <a:endParaRPr lang="en-US" dirty="0"/>
            </a:p>
          </p:txBody>
        </p:sp>
        <p:sp>
          <p:nvSpPr>
            <p:cNvPr id="89" name="Oval 88"/>
            <p:cNvSpPr/>
            <p:nvPr/>
          </p:nvSpPr>
          <p:spPr>
            <a:xfrm>
              <a:off x="2057400" y="3124200"/>
              <a:ext cx="304800" cy="304800"/>
            </a:xfrm>
            <a:prstGeom prst="ellips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P</a:t>
              </a:r>
              <a:endParaRPr lang="en-US" dirty="0"/>
            </a:p>
          </p:txBody>
        </p:sp>
        <p:cxnSp>
          <p:nvCxnSpPr>
            <p:cNvPr id="94" name="Straight Connector 93"/>
            <p:cNvCxnSpPr/>
            <p:nvPr/>
          </p:nvCxnSpPr>
          <p:spPr>
            <a:xfrm rot="5400000">
              <a:off x="877094" y="3542506"/>
              <a:ext cx="228600" cy="1588"/>
            </a:xfrm>
            <a:prstGeom prst="line">
              <a:avLst/>
            </a:prstGeom>
            <a:ln w="38100"/>
            <a:scene3d>
              <a:camera prst="orthographicFront"/>
              <a:lightRig rig="threePt" dir="t"/>
            </a:scene3d>
            <a:sp3d>
              <a:bevelT/>
            </a:sp3d>
          </p:spPr>
          <p:style>
            <a:lnRef idx="1">
              <a:schemeClr val="accent1"/>
            </a:lnRef>
            <a:fillRef idx="0">
              <a:schemeClr val="accent1"/>
            </a:fillRef>
            <a:effectRef idx="0">
              <a:schemeClr val="accent1"/>
            </a:effectRef>
            <a:fontRef idx="minor">
              <a:schemeClr val="tx1"/>
            </a:fontRef>
          </p:style>
        </p:cxnSp>
        <p:cxnSp>
          <p:nvCxnSpPr>
            <p:cNvPr id="95" name="Straight Connector 94"/>
            <p:cNvCxnSpPr/>
            <p:nvPr/>
          </p:nvCxnSpPr>
          <p:spPr>
            <a:xfrm rot="5400000">
              <a:off x="2094706" y="3542506"/>
              <a:ext cx="228600" cy="1588"/>
            </a:xfrm>
            <a:prstGeom prst="line">
              <a:avLst/>
            </a:prstGeom>
            <a:ln w="38100"/>
            <a:scene3d>
              <a:camera prst="orthographicFront"/>
              <a:lightRig rig="threePt" dir="t"/>
            </a:scene3d>
            <a:sp3d>
              <a:bevelT/>
            </a:sp3d>
          </p:spPr>
          <p:style>
            <a:lnRef idx="1">
              <a:schemeClr val="accent1"/>
            </a:lnRef>
            <a:fillRef idx="0">
              <a:schemeClr val="accent1"/>
            </a:fillRef>
            <a:effectRef idx="0">
              <a:schemeClr val="accent1"/>
            </a:effectRef>
            <a:fontRef idx="minor">
              <a:schemeClr val="tx1"/>
            </a:fontRef>
          </p:style>
        </p:cxnSp>
        <p:grpSp>
          <p:nvGrpSpPr>
            <p:cNvPr id="7" name="Group 95"/>
            <p:cNvGrpSpPr/>
            <p:nvPr/>
          </p:nvGrpSpPr>
          <p:grpSpPr>
            <a:xfrm>
              <a:off x="914400" y="3657600"/>
              <a:ext cx="685800" cy="228600"/>
              <a:chOff x="914400" y="2209800"/>
              <a:chExt cx="685800" cy="228600"/>
            </a:xfrm>
          </p:grpSpPr>
          <p:sp>
            <p:nvSpPr>
              <p:cNvPr id="97" name="Oval 96"/>
              <p:cNvSpPr/>
              <p:nvPr/>
            </p:nvSpPr>
            <p:spPr>
              <a:xfrm>
                <a:off x="914400" y="2209800"/>
                <a:ext cx="228600" cy="228600"/>
              </a:xfrm>
              <a:prstGeom prst="ellipse">
                <a:avLst/>
              </a:prstGeom>
              <a:solidFill>
                <a:srgbClr val="FF0000"/>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Oval 97"/>
              <p:cNvSpPr/>
              <p:nvPr/>
            </p:nvSpPr>
            <p:spPr>
              <a:xfrm>
                <a:off x="1143000" y="2209800"/>
                <a:ext cx="228600" cy="228600"/>
              </a:xfrm>
              <a:prstGeom prst="ellipse">
                <a:avLst/>
              </a:prstGeom>
              <a:solidFill>
                <a:srgbClr val="FF0000"/>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Oval 98"/>
              <p:cNvSpPr/>
              <p:nvPr/>
            </p:nvSpPr>
            <p:spPr>
              <a:xfrm>
                <a:off x="1371600" y="2209800"/>
                <a:ext cx="228600" cy="228600"/>
              </a:xfrm>
              <a:prstGeom prst="ellipse">
                <a:avLst/>
              </a:prstGeom>
              <a:solidFill>
                <a:srgbClr val="FF0000"/>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8" name="Group 99"/>
            <p:cNvGrpSpPr/>
            <p:nvPr/>
          </p:nvGrpSpPr>
          <p:grpSpPr>
            <a:xfrm>
              <a:off x="1600200" y="3657600"/>
              <a:ext cx="685800" cy="228600"/>
              <a:chOff x="914400" y="2209800"/>
              <a:chExt cx="685800" cy="228600"/>
            </a:xfrm>
          </p:grpSpPr>
          <p:sp>
            <p:nvSpPr>
              <p:cNvPr id="101" name="Oval 100"/>
              <p:cNvSpPr/>
              <p:nvPr/>
            </p:nvSpPr>
            <p:spPr>
              <a:xfrm>
                <a:off x="914400" y="2209800"/>
                <a:ext cx="228600" cy="228600"/>
              </a:xfrm>
              <a:prstGeom prst="ellipse">
                <a:avLst/>
              </a:prstGeom>
              <a:solidFill>
                <a:srgbClr val="FF0000"/>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Oval 101"/>
              <p:cNvSpPr/>
              <p:nvPr/>
            </p:nvSpPr>
            <p:spPr>
              <a:xfrm>
                <a:off x="1143000" y="2209800"/>
                <a:ext cx="228600" cy="228600"/>
              </a:xfrm>
              <a:prstGeom prst="ellipse">
                <a:avLst/>
              </a:prstGeom>
              <a:solidFill>
                <a:srgbClr val="FF0000"/>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3" name="Oval 102"/>
              <p:cNvSpPr/>
              <p:nvPr/>
            </p:nvSpPr>
            <p:spPr>
              <a:xfrm>
                <a:off x="1371600" y="2209800"/>
                <a:ext cx="228600" cy="228600"/>
              </a:xfrm>
              <a:prstGeom prst="ellipse">
                <a:avLst/>
              </a:prstGeom>
              <a:solidFill>
                <a:srgbClr val="FF0000"/>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105" name="Down Arrow 104"/>
          <p:cNvSpPr/>
          <p:nvPr/>
        </p:nvSpPr>
        <p:spPr>
          <a:xfrm>
            <a:off x="1066800" y="2362200"/>
            <a:ext cx="381000" cy="1219200"/>
          </a:xfrm>
          <a:prstGeom prst="downArrow">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Curved Right Arrow 105"/>
          <p:cNvSpPr/>
          <p:nvPr/>
        </p:nvSpPr>
        <p:spPr>
          <a:xfrm>
            <a:off x="1371600" y="2590800"/>
            <a:ext cx="609600" cy="838200"/>
          </a:xfrm>
          <a:prstGeom prst="curvedRightArrow">
            <a:avLst/>
          </a:prstGeom>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nvGrpSpPr>
          <p:cNvPr id="9" name="Group 120"/>
          <p:cNvGrpSpPr/>
          <p:nvPr/>
        </p:nvGrpSpPr>
        <p:grpSpPr>
          <a:xfrm>
            <a:off x="304800" y="5181600"/>
            <a:ext cx="762000" cy="762000"/>
            <a:chOff x="2743200" y="4495800"/>
            <a:chExt cx="762000" cy="762000"/>
          </a:xfrm>
        </p:grpSpPr>
        <p:sp>
          <p:nvSpPr>
            <p:cNvPr id="109" name="Oval 108"/>
            <p:cNvSpPr/>
            <p:nvPr/>
          </p:nvSpPr>
          <p:spPr>
            <a:xfrm>
              <a:off x="2743200" y="4495800"/>
              <a:ext cx="304800" cy="304800"/>
            </a:xfrm>
            <a:prstGeom prst="ellips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P</a:t>
              </a:r>
              <a:endParaRPr lang="en-US" dirty="0"/>
            </a:p>
          </p:txBody>
        </p:sp>
        <p:cxnSp>
          <p:nvCxnSpPr>
            <p:cNvPr id="111" name="Straight Connector 110"/>
            <p:cNvCxnSpPr/>
            <p:nvPr/>
          </p:nvCxnSpPr>
          <p:spPr>
            <a:xfrm rot="5400000">
              <a:off x="2782094" y="4914106"/>
              <a:ext cx="228600" cy="1588"/>
            </a:xfrm>
            <a:prstGeom prst="line">
              <a:avLst/>
            </a:prstGeom>
            <a:ln w="38100"/>
            <a:scene3d>
              <a:camera prst="orthographicFront"/>
              <a:lightRig rig="threePt" dir="t"/>
            </a:scene3d>
            <a:sp3d>
              <a:bevelT/>
            </a:sp3d>
          </p:spPr>
          <p:style>
            <a:lnRef idx="1">
              <a:schemeClr val="accent1"/>
            </a:lnRef>
            <a:fillRef idx="0">
              <a:schemeClr val="accent1"/>
            </a:fillRef>
            <a:effectRef idx="0">
              <a:schemeClr val="accent1"/>
            </a:effectRef>
            <a:fontRef idx="minor">
              <a:schemeClr val="tx1"/>
            </a:fontRef>
          </p:style>
        </p:cxnSp>
        <p:grpSp>
          <p:nvGrpSpPr>
            <p:cNvPr id="10" name="Group 95"/>
            <p:cNvGrpSpPr/>
            <p:nvPr/>
          </p:nvGrpSpPr>
          <p:grpSpPr>
            <a:xfrm>
              <a:off x="2819400" y="5029200"/>
              <a:ext cx="685800" cy="228600"/>
              <a:chOff x="914400" y="2209800"/>
              <a:chExt cx="685800" cy="228600"/>
            </a:xfrm>
          </p:grpSpPr>
          <p:sp>
            <p:nvSpPr>
              <p:cNvPr id="118" name="Oval 117"/>
              <p:cNvSpPr/>
              <p:nvPr/>
            </p:nvSpPr>
            <p:spPr>
              <a:xfrm>
                <a:off x="914400" y="2209800"/>
                <a:ext cx="228600" cy="228600"/>
              </a:xfrm>
              <a:prstGeom prst="ellipse">
                <a:avLst/>
              </a:prstGeom>
              <a:solidFill>
                <a:srgbClr val="FF0000"/>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9" name="Oval 118"/>
              <p:cNvSpPr/>
              <p:nvPr/>
            </p:nvSpPr>
            <p:spPr>
              <a:xfrm>
                <a:off x="1143000" y="2209800"/>
                <a:ext cx="228600" cy="228600"/>
              </a:xfrm>
              <a:prstGeom prst="ellipse">
                <a:avLst/>
              </a:prstGeom>
              <a:solidFill>
                <a:srgbClr val="FF0000"/>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0" name="Oval 119"/>
              <p:cNvSpPr/>
              <p:nvPr/>
            </p:nvSpPr>
            <p:spPr>
              <a:xfrm>
                <a:off x="1371600" y="2209800"/>
                <a:ext cx="228600" cy="228600"/>
              </a:xfrm>
              <a:prstGeom prst="ellipse">
                <a:avLst/>
              </a:prstGeom>
              <a:solidFill>
                <a:srgbClr val="FF0000"/>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11" name="Group 121"/>
          <p:cNvGrpSpPr/>
          <p:nvPr/>
        </p:nvGrpSpPr>
        <p:grpSpPr>
          <a:xfrm>
            <a:off x="1524000" y="5181600"/>
            <a:ext cx="762000" cy="762000"/>
            <a:chOff x="3505200" y="4495800"/>
            <a:chExt cx="762000" cy="762000"/>
          </a:xfrm>
        </p:grpSpPr>
        <p:sp>
          <p:nvSpPr>
            <p:cNvPr id="110" name="Oval 109"/>
            <p:cNvSpPr/>
            <p:nvPr/>
          </p:nvSpPr>
          <p:spPr>
            <a:xfrm>
              <a:off x="3962400" y="4495800"/>
              <a:ext cx="304800" cy="304800"/>
            </a:xfrm>
            <a:prstGeom prst="ellips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P</a:t>
              </a:r>
              <a:endParaRPr lang="en-US" dirty="0"/>
            </a:p>
          </p:txBody>
        </p:sp>
        <p:cxnSp>
          <p:nvCxnSpPr>
            <p:cNvPr id="112" name="Straight Connector 111"/>
            <p:cNvCxnSpPr/>
            <p:nvPr/>
          </p:nvCxnSpPr>
          <p:spPr>
            <a:xfrm rot="5400000">
              <a:off x="3999706" y="4914106"/>
              <a:ext cx="228600" cy="1588"/>
            </a:xfrm>
            <a:prstGeom prst="line">
              <a:avLst/>
            </a:prstGeom>
            <a:ln w="38100"/>
            <a:scene3d>
              <a:camera prst="orthographicFront"/>
              <a:lightRig rig="threePt" dir="t"/>
            </a:scene3d>
            <a:sp3d>
              <a:bevelT/>
            </a:sp3d>
          </p:spPr>
          <p:style>
            <a:lnRef idx="1">
              <a:schemeClr val="accent1"/>
            </a:lnRef>
            <a:fillRef idx="0">
              <a:schemeClr val="accent1"/>
            </a:fillRef>
            <a:effectRef idx="0">
              <a:schemeClr val="accent1"/>
            </a:effectRef>
            <a:fontRef idx="minor">
              <a:schemeClr val="tx1"/>
            </a:fontRef>
          </p:style>
        </p:cxnSp>
        <p:grpSp>
          <p:nvGrpSpPr>
            <p:cNvPr id="12" name="Group 99"/>
            <p:cNvGrpSpPr/>
            <p:nvPr/>
          </p:nvGrpSpPr>
          <p:grpSpPr>
            <a:xfrm>
              <a:off x="3505200" y="5029200"/>
              <a:ext cx="685800" cy="228600"/>
              <a:chOff x="914400" y="2209800"/>
              <a:chExt cx="685800" cy="228600"/>
            </a:xfrm>
          </p:grpSpPr>
          <p:sp>
            <p:nvSpPr>
              <p:cNvPr id="115" name="Oval 114"/>
              <p:cNvSpPr/>
              <p:nvPr/>
            </p:nvSpPr>
            <p:spPr>
              <a:xfrm>
                <a:off x="914400" y="2209800"/>
                <a:ext cx="228600" cy="228600"/>
              </a:xfrm>
              <a:prstGeom prst="ellipse">
                <a:avLst/>
              </a:prstGeom>
              <a:solidFill>
                <a:srgbClr val="FF0000"/>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Oval 115"/>
              <p:cNvSpPr/>
              <p:nvPr/>
            </p:nvSpPr>
            <p:spPr>
              <a:xfrm>
                <a:off x="1143000" y="2209800"/>
                <a:ext cx="228600" cy="228600"/>
              </a:xfrm>
              <a:prstGeom prst="ellipse">
                <a:avLst/>
              </a:prstGeom>
              <a:solidFill>
                <a:srgbClr val="FF0000"/>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Oval 116"/>
              <p:cNvSpPr/>
              <p:nvPr/>
            </p:nvSpPr>
            <p:spPr>
              <a:xfrm>
                <a:off x="1371600" y="2209800"/>
                <a:ext cx="228600" cy="228600"/>
              </a:xfrm>
              <a:prstGeom prst="ellipse">
                <a:avLst/>
              </a:prstGeom>
              <a:solidFill>
                <a:srgbClr val="FF0000"/>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123" name="TextBox 122"/>
          <p:cNvSpPr txBox="1"/>
          <p:nvPr/>
        </p:nvSpPr>
        <p:spPr>
          <a:xfrm>
            <a:off x="2209800" y="1828800"/>
            <a:ext cx="1362068" cy="369332"/>
          </a:xfrm>
          <a:prstGeom prst="rect">
            <a:avLst/>
          </a:prstGeom>
          <a:noFill/>
          <a:ln>
            <a:solidFill>
              <a:srgbClr val="92D050"/>
            </a:solidFill>
          </a:ln>
          <a:effectLst>
            <a:glow rad="63500">
              <a:schemeClr val="accent3">
                <a:satMod val="175000"/>
                <a:alpha val="40000"/>
              </a:schemeClr>
            </a:glow>
          </a:effectLst>
        </p:spPr>
        <p:txBody>
          <a:bodyPr wrap="square" rtlCol="0">
            <a:spAutoFit/>
          </a:bodyPr>
          <a:lstStyle/>
          <a:p>
            <a:pPr algn="ctr"/>
            <a:r>
              <a:rPr lang="en-US" dirty="0" err="1" smtClean="0"/>
              <a:t>Glukosa</a:t>
            </a:r>
            <a:r>
              <a:rPr lang="en-US" dirty="0" smtClean="0"/>
              <a:t> </a:t>
            </a:r>
            <a:endParaRPr lang="en-US" dirty="0"/>
          </a:p>
        </p:txBody>
      </p:sp>
      <p:sp>
        <p:nvSpPr>
          <p:cNvPr id="124" name="TextBox 123"/>
          <p:cNvSpPr txBox="1"/>
          <p:nvPr/>
        </p:nvSpPr>
        <p:spPr>
          <a:xfrm>
            <a:off x="2209800" y="4114800"/>
            <a:ext cx="2209800" cy="671522"/>
          </a:xfrm>
          <a:prstGeom prst="rect">
            <a:avLst/>
          </a:prstGeom>
          <a:noFill/>
          <a:ln>
            <a:solidFill>
              <a:srgbClr val="92D050"/>
            </a:solidFill>
          </a:ln>
          <a:effectLst>
            <a:glow rad="63500">
              <a:schemeClr val="accent3">
                <a:satMod val="175000"/>
                <a:alpha val="40000"/>
              </a:schemeClr>
            </a:glow>
          </a:effectLst>
        </p:spPr>
        <p:txBody>
          <a:bodyPr wrap="square" rtlCol="0">
            <a:spAutoFit/>
          </a:bodyPr>
          <a:lstStyle/>
          <a:p>
            <a:pPr algn="ctr"/>
            <a:r>
              <a:rPr lang="en-US" dirty="0" err="1" smtClean="0"/>
              <a:t>Fruktosa</a:t>
            </a:r>
            <a:r>
              <a:rPr lang="en-US" dirty="0" smtClean="0"/>
              <a:t> 1,6 </a:t>
            </a:r>
            <a:r>
              <a:rPr lang="en-US" dirty="0" err="1" smtClean="0"/>
              <a:t>bifosfat</a:t>
            </a:r>
            <a:r>
              <a:rPr lang="en-US" dirty="0" smtClean="0"/>
              <a:t> </a:t>
            </a:r>
            <a:endParaRPr lang="en-US" dirty="0"/>
          </a:p>
        </p:txBody>
      </p:sp>
      <p:sp>
        <p:nvSpPr>
          <p:cNvPr id="125" name="TextBox 124"/>
          <p:cNvSpPr txBox="1"/>
          <p:nvPr/>
        </p:nvSpPr>
        <p:spPr>
          <a:xfrm>
            <a:off x="2362200" y="5650468"/>
            <a:ext cx="2209800" cy="369332"/>
          </a:xfrm>
          <a:prstGeom prst="rect">
            <a:avLst/>
          </a:prstGeom>
          <a:noFill/>
          <a:ln>
            <a:solidFill>
              <a:srgbClr val="92D050"/>
            </a:solidFill>
          </a:ln>
          <a:effectLst>
            <a:glow rad="63500">
              <a:schemeClr val="accent3">
                <a:satMod val="175000"/>
                <a:alpha val="40000"/>
              </a:schemeClr>
            </a:glow>
          </a:effectLst>
        </p:spPr>
        <p:txBody>
          <a:bodyPr wrap="square" rtlCol="0">
            <a:spAutoFit/>
          </a:bodyPr>
          <a:lstStyle/>
          <a:p>
            <a:pPr algn="ctr"/>
            <a:r>
              <a:rPr lang="en-US" dirty="0" smtClean="0"/>
              <a:t>Gliseraldehid-3P</a:t>
            </a:r>
            <a:endParaRPr lang="en-US" dirty="0"/>
          </a:p>
        </p:txBody>
      </p:sp>
      <p:sp>
        <p:nvSpPr>
          <p:cNvPr id="126" name="Down Arrow 125"/>
          <p:cNvSpPr/>
          <p:nvPr/>
        </p:nvSpPr>
        <p:spPr>
          <a:xfrm rot="2276905">
            <a:off x="803619" y="4684792"/>
            <a:ext cx="381000" cy="762000"/>
          </a:xfrm>
          <a:prstGeom prst="downArrow">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8" name="Down Arrow 127"/>
          <p:cNvSpPr/>
          <p:nvPr/>
        </p:nvSpPr>
        <p:spPr>
          <a:xfrm rot="19323095" flipH="1">
            <a:off x="1482381" y="4684792"/>
            <a:ext cx="381000" cy="762000"/>
          </a:xfrm>
          <a:prstGeom prst="downArrow">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7" name="TextBox 136"/>
          <p:cNvSpPr txBox="1"/>
          <p:nvPr/>
        </p:nvSpPr>
        <p:spPr>
          <a:xfrm>
            <a:off x="381000" y="1259468"/>
            <a:ext cx="3762372" cy="369332"/>
          </a:xfrm>
          <a:prstGeom prst="rect">
            <a:avLst/>
          </a:prstGeom>
          <a:noFill/>
          <a:ln>
            <a:solidFill>
              <a:srgbClr val="00B050"/>
            </a:solidFill>
          </a:ln>
          <a:effectLst>
            <a:glow rad="101600">
              <a:schemeClr val="accent2">
                <a:satMod val="175000"/>
                <a:alpha val="40000"/>
              </a:schemeClr>
            </a:glow>
          </a:effectLst>
        </p:spPr>
        <p:txBody>
          <a:bodyPr wrap="square" rtlCol="0">
            <a:spAutoFit/>
          </a:bodyPr>
          <a:lstStyle/>
          <a:p>
            <a:pPr algn="ctr"/>
            <a:r>
              <a:rPr lang="en-US" dirty="0" err="1" smtClean="0"/>
              <a:t>Tahap</a:t>
            </a:r>
            <a:r>
              <a:rPr lang="en-US" dirty="0" smtClean="0"/>
              <a:t> </a:t>
            </a:r>
            <a:r>
              <a:rPr lang="en-US" dirty="0" err="1" smtClean="0"/>
              <a:t>Penyimpanan</a:t>
            </a:r>
            <a:r>
              <a:rPr lang="en-US" dirty="0" smtClean="0"/>
              <a:t> </a:t>
            </a:r>
            <a:r>
              <a:rPr lang="en-US" dirty="0" err="1" smtClean="0"/>
              <a:t>Energi</a:t>
            </a:r>
            <a:endParaRPr lang="en-US" dirty="0"/>
          </a:p>
        </p:txBody>
      </p:sp>
      <p:sp>
        <p:nvSpPr>
          <p:cNvPr id="138" name="TextBox 137"/>
          <p:cNvSpPr txBox="1"/>
          <p:nvPr/>
        </p:nvSpPr>
        <p:spPr>
          <a:xfrm>
            <a:off x="5867400" y="1259468"/>
            <a:ext cx="2743200" cy="369332"/>
          </a:xfrm>
          <a:prstGeom prst="rect">
            <a:avLst/>
          </a:prstGeom>
          <a:noFill/>
          <a:ln>
            <a:solidFill>
              <a:srgbClr val="00B050"/>
            </a:solidFill>
          </a:ln>
          <a:effectLst>
            <a:glow rad="101600">
              <a:schemeClr val="accent2">
                <a:satMod val="175000"/>
                <a:alpha val="40000"/>
              </a:schemeClr>
            </a:glow>
          </a:effectLst>
        </p:spPr>
        <p:txBody>
          <a:bodyPr wrap="square" rtlCol="0">
            <a:spAutoFit/>
          </a:bodyPr>
          <a:lstStyle/>
          <a:p>
            <a:pPr algn="ctr"/>
            <a:r>
              <a:rPr lang="en-US" dirty="0" err="1" smtClean="0"/>
              <a:t>Tahap</a:t>
            </a:r>
            <a:r>
              <a:rPr lang="en-US" dirty="0" smtClean="0"/>
              <a:t> </a:t>
            </a:r>
            <a:r>
              <a:rPr lang="en-US" dirty="0" err="1" smtClean="0"/>
              <a:t>Produksi</a:t>
            </a:r>
            <a:r>
              <a:rPr lang="en-US" dirty="0" smtClean="0"/>
              <a:t> </a:t>
            </a:r>
            <a:r>
              <a:rPr lang="en-US" dirty="0" err="1" smtClean="0"/>
              <a:t>Energi</a:t>
            </a:r>
            <a:endParaRPr lang="en-US" dirty="0"/>
          </a:p>
        </p:txBody>
      </p:sp>
      <p:grpSp>
        <p:nvGrpSpPr>
          <p:cNvPr id="13" name="Group 99"/>
          <p:cNvGrpSpPr/>
          <p:nvPr/>
        </p:nvGrpSpPr>
        <p:grpSpPr>
          <a:xfrm>
            <a:off x="6096000" y="5650468"/>
            <a:ext cx="685800" cy="228600"/>
            <a:chOff x="914400" y="2209800"/>
            <a:chExt cx="685800" cy="228600"/>
          </a:xfrm>
          <a:solidFill>
            <a:schemeClr val="tx2"/>
          </a:solidFill>
          <a:scene3d>
            <a:camera prst="orthographicFront">
              <a:rot lat="0" lon="0" rev="0"/>
            </a:camera>
            <a:lightRig rig="contrasting" dir="t">
              <a:rot lat="0" lon="0" rev="1500000"/>
            </a:lightRig>
          </a:scene3d>
        </p:grpSpPr>
        <p:sp>
          <p:nvSpPr>
            <p:cNvPr id="143" name="Oval 142"/>
            <p:cNvSpPr/>
            <p:nvPr/>
          </p:nvSpPr>
          <p:spPr>
            <a:xfrm>
              <a:off x="914400" y="2209800"/>
              <a:ext cx="228600" cy="228600"/>
            </a:xfrm>
            <a:prstGeom prst="ellipse">
              <a:avLst/>
            </a:prstGeom>
            <a:grpFill/>
            <a:ln>
              <a:noFill/>
            </a:ln>
            <a:effectLst>
              <a:outerShdw blurRad="149987" dist="250190" dir="8460000" algn="ctr">
                <a:srgbClr val="000000">
                  <a:alpha val="28000"/>
                </a:srgbClr>
              </a:outerShdw>
            </a:effectLst>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4" name="Oval 143"/>
            <p:cNvSpPr/>
            <p:nvPr/>
          </p:nvSpPr>
          <p:spPr>
            <a:xfrm>
              <a:off x="1143000" y="2209800"/>
              <a:ext cx="228600" cy="228600"/>
            </a:xfrm>
            <a:prstGeom prst="ellipse">
              <a:avLst/>
            </a:prstGeom>
            <a:grpFill/>
            <a:ln>
              <a:noFill/>
            </a:ln>
            <a:effectLst>
              <a:outerShdw blurRad="149987" dist="250190" dir="8460000" algn="ctr">
                <a:srgbClr val="000000">
                  <a:alpha val="28000"/>
                </a:srgbClr>
              </a:outerShdw>
            </a:effectLst>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5" name="Oval 144"/>
            <p:cNvSpPr/>
            <p:nvPr/>
          </p:nvSpPr>
          <p:spPr>
            <a:xfrm>
              <a:off x="1371600" y="2209800"/>
              <a:ext cx="228600" cy="228600"/>
            </a:xfrm>
            <a:prstGeom prst="ellipse">
              <a:avLst/>
            </a:prstGeom>
            <a:grpFill/>
            <a:ln>
              <a:noFill/>
            </a:ln>
            <a:effectLst>
              <a:outerShdw blurRad="149987" dist="250190" dir="8460000" algn="ctr">
                <a:srgbClr val="000000">
                  <a:alpha val="28000"/>
                </a:srgbClr>
              </a:outerShdw>
            </a:effectLst>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46" name="TextBox 145"/>
          <p:cNvSpPr txBox="1"/>
          <p:nvPr/>
        </p:nvSpPr>
        <p:spPr>
          <a:xfrm>
            <a:off x="6457528" y="5949280"/>
            <a:ext cx="1066800" cy="369332"/>
          </a:xfrm>
          <a:prstGeom prst="rect">
            <a:avLst/>
          </a:prstGeom>
          <a:noFill/>
          <a:ln>
            <a:solidFill>
              <a:srgbClr val="92D050"/>
            </a:solidFill>
          </a:ln>
          <a:effectLst>
            <a:glow rad="63500">
              <a:schemeClr val="accent3">
                <a:satMod val="175000"/>
                <a:alpha val="40000"/>
              </a:schemeClr>
            </a:glow>
          </a:effectLst>
        </p:spPr>
        <p:txBody>
          <a:bodyPr wrap="square" rtlCol="0">
            <a:spAutoFit/>
          </a:bodyPr>
          <a:lstStyle/>
          <a:p>
            <a:pPr algn="ctr"/>
            <a:r>
              <a:rPr lang="en-US" dirty="0" err="1" smtClean="0"/>
              <a:t>Piruvat</a:t>
            </a:r>
            <a:r>
              <a:rPr lang="en-US" dirty="0" smtClean="0"/>
              <a:t> </a:t>
            </a:r>
            <a:endParaRPr lang="en-US" dirty="0"/>
          </a:p>
        </p:txBody>
      </p:sp>
      <p:grpSp>
        <p:nvGrpSpPr>
          <p:cNvPr id="14" name="Group 146"/>
          <p:cNvGrpSpPr/>
          <p:nvPr/>
        </p:nvGrpSpPr>
        <p:grpSpPr>
          <a:xfrm>
            <a:off x="5867400" y="1676400"/>
            <a:ext cx="762000" cy="762000"/>
            <a:chOff x="2743200" y="4495800"/>
            <a:chExt cx="762000" cy="762000"/>
          </a:xfrm>
        </p:grpSpPr>
        <p:sp>
          <p:nvSpPr>
            <p:cNvPr id="148" name="Oval 147"/>
            <p:cNvSpPr/>
            <p:nvPr/>
          </p:nvSpPr>
          <p:spPr>
            <a:xfrm>
              <a:off x="2743200" y="4495800"/>
              <a:ext cx="304800" cy="304800"/>
            </a:xfrm>
            <a:prstGeom prst="ellips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P</a:t>
              </a:r>
              <a:endParaRPr lang="en-US" dirty="0"/>
            </a:p>
          </p:txBody>
        </p:sp>
        <p:cxnSp>
          <p:nvCxnSpPr>
            <p:cNvPr id="149" name="Straight Connector 148"/>
            <p:cNvCxnSpPr/>
            <p:nvPr/>
          </p:nvCxnSpPr>
          <p:spPr>
            <a:xfrm rot="5400000">
              <a:off x="2782094" y="4914106"/>
              <a:ext cx="228600" cy="1588"/>
            </a:xfrm>
            <a:prstGeom prst="line">
              <a:avLst/>
            </a:prstGeom>
            <a:ln w="38100"/>
            <a:scene3d>
              <a:camera prst="orthographicFront"/>
              <a:lightRig rig="threePt" dir="t"/>
            </a:scene3d>
            <a:sp3d>
              <a:bevelT/>
            </a:sp3d>
          </p:spPr>
          <p:style>
            <a:lnRef idx="1">
              <a:schemeClr val="accent1"/>
            </a:lnRef>
            <a:fillRef idx="0">
              <a:schemeClr val="accent1"/>
            </a:fillRef>
            <a:effectRef idx="0">
              <a:schemeClr val="accent1"/>
            </a:effectRef>
            <a:fontRef idx="minor">
              <a:schemeClr val="tx1"/>
            </a:fontRef>
          </p:style>
        </p:cxnSp>
        <p:grpSp>
          <p:nvGrpSpPr>
            <p:cNvPr id="15" name="Group 95"/>
            <p:cNvGrpSpPr/>
            <p:nvPr/>
          </p:nvGrpSpPr>
          <p:grpSpPr>
            <a:xfrm>
              <a:off x="2819400" y="5029200"/>
              <a:ext cx="685800" cy="228600"/>
              <a:chOff x="914400" y="2209800"/>
              <a:chExt cx="685800" cy="228600"/>
            </a:xfrm>
          </p:grpSpPr>
          <p:sp>
            <p:nvSpPr>
              <p:cNvPr id="151" name="Oval 150"/>
              <p:cNvSpPr/>
              <p:nvPr/>
            </p:nvSpPr>
            <p:spPr>
              <a:xfrm>
                <a:off x="914400" y="2209800"/>
                <a:ext cx="228600" cy="228600"/>
              </a:xfrm>
              <a:prstGeom prst="ellipse">
                <a:avLst/>
              </a:prstGeom>
              <a:solidFill>
                <a:srgbClr val="FF0000"/>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2" name="Oval 151"/>
              <p:cNvSpPr/>
              <p:nvPr/>
            </p:nvSpPr>
            <p:spPr>
              <a:xfrm>
                <a:off x="1143000" y="2209800"/>
                <a:ext cx="228600" cy="228600"/>
              </a:xfrm>
              <a:prstGeom prst="ellipse">
                <a:avLst/>
              </a:prstGeom>
              <a:solidFill>
                <a:srgbClr val="FF0000"/>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3" name="Oval 152"/>
              <p:cNvSpPr/>
              <p:nvPr/>
            </p:nvSpPr>
            <p:spPr>
              <a:xfrm>
                <a:off x="1371600" y="2209800"/>
                <a:ext cx="228600" cy="228600"/>
              </a:xfrm>
              <a:prstGeom prst="ellipse">
                <a:avLst/>
              </a:prstGeom>
              <a:solidFill>
                <a:srgbClr val="FF0000"/>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16" name="Group 153"/>
          <p:cNvGrpSpPr/>
          <p:nvPr/>
        </p:nvGrpSpPr>
        <p:grpSpPr>
          <a:xfrm>
            <a:off x="7239000" y="1676400"/>
            <a:ext cx="762000" cy="762000"/>
            <a:chOff x="3505200" y="4495800"/>
            <a:chExt cx="762000" cy="762000"/>
          </a:xfrm>
        </p:grpSpPr>
        <p:sp>
          <p:nvSpPr>
            <p:cNvPr id="155" name="Oval 154"/>
            <p:cNvSpPr/>
            <p:nvPr/>
          </p:nvSpPr>
          <p:spPr>
            <a:xfrm>
              <a:off x="3962400" y="4495800"/>
              <a:ext cx="304800" cy="304800"/>
            </a:xfrm>
            <a:prstGeom prst="ellips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P</a:t>
              </a:r>
              <a:endParaRPr lang="en-US" dirty="0"/>
            </a:p>
          </p:txBody>
        </p:sp>
        <p:cxnSp>
          <p:nvCxnSpPr>
            <p:cNvPr id="156" name="Straight Connector 155"/>
            <p:cNvCxnSpPr/>
            <p:nvPr/>
          </p:nvCxnSpPr>
          <p:spPr>
            <a:xfrm rot="5400000">
              <a:off x="3999706" y="4914106"/>
              <a:ext cx="228600" cy="1588"/>
            </a:xfrm>
            <a:prstGeom prst="line">
              <a:avLst/>
            </a:prstGeom>
            <a:ln w="38100"/>
            <a:scene3d>
              <a:camera prst="orthographicFront"/>
              <a:lightRig rig="threePt" dir="t"/>
            </a:scene3d>
            <a:sp3d>
              <a:bevelT/>
            </a:sp3d>
          </p:spPr>
          <p:style>
            <a:lnRef idx="1">
              <a:schemeClr val="accent1"/>
            </a:lnRef>
            <a:fillRef idx="0">
              <a:schemeClr val="accent1"/>
            </a:fillRef>
            <a:effectRef idx="0">
              <a:schemeClr val="accent1"/>
            </a:effectRef>
            <a:fontRef idx="minor">
              <a:schemeClr val="tx1"/>
            </a:fontRef>
          </p:style>
        </p:cxnSp>
        <p:grpSp>
          <p:nvGrpSpPr>
            <p:cNvPr id="17" name="Group 99"/>
            <p:cNvGrpSpPr/>
            <p:nvPr/>
          </p:nvGrpSpPr>
          <p:grpSpPr>
            <a:xfrm>
              <a:off x="3505200" y="5029200"/>
              <a:ext cx="685800" cy="228600"/>
              <a:chOff x="914400" y="2209800"/>
              <a:chExt cx="685800" cy="228600"/>
            </a:xfrm>
          </p:grpSpPr>
          <p:sp>
            <p:nvSpPr>
              <p:cNvPr id="158" name="Oval 157"/>
              <p:cNvSpPr/>
              <p:nvPr/>
            </p:nvSpPr>
            <p:spPr>
              <a:xfrm>
                <a:off x="914400" y="2209800"/>
                <a:ext cx="228600" cy="228600"/>
              </a:xfrm>
              <a:prstGeom prst="ellipse">
                <a:avLst/>
              </a:prstGeom>
              <a:solidFill>
                <a:srgbClr val="FF0000"/>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9" name="Oval 158"/>
              <p:cNvSpPr/>
              <p:nvPr/>
            </p:nvSpPr>
            <p:spPr>
              <a:xfrm>
                <a:off x="1143000" y="2209800"/>
                <a:ext cx="228600" cy="228600"/>
              </a:xfrm>
              <a:prstGeom prst="ellipse">
                <a:avLst/>
              </a:prstGeom>
              <a:solidFill>
                <a:srgbClr val="FF0000"/>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0" name="Oval 159"/>
              <p:cNvSpPr/>
              <p:nvPr/>
            </p:nvSpPr>
            <p:spPr>
              <a:xfrm>
                <a:off x="1371600" y="2209800"/>
                <a:ext cx="228600" cy="228600"/>
              </a:xfrm>
              <a:prstGeom prst="ellipse">
                <a:avLst/>
              </a:prstGeom>
              <a:solidFill>
                <a:srgbClr val="FF0000"/>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18" name="Group 99"/>
          <p:cNvGrpSpPr/>
          <p:nvPr/>
        </p:nvGrpSpPr>
        <p:grpSpPr>
          <a:xfrm>
            <a:off x="7162800" y="5650468"/>
            <a:ext cx="685800" cy="228600"/>
            <a:chOff x="914400" y="2209800"/>
            <a:chExt cx="685800" cy="228600"/>
          </a:xfrm>
          <a:solidFill>
            <a:schemeClr val="tx2"/>
          </a:solidFill>
          <a:scene3d>
            <a:camera prst="orthographicFront">
              <a:rot lat="0" lon="0" rev="0"/>
            </a:camera>
            <a:lightRig rig="contrasting" dir="t">
              <a:rot lat="0" lon="0" rev="1500000"/>
            </a:lightRig>
          </a:scene3d>
        </p:grpSpPr>
        <p:sp>
          <p:nvSpPr>
            <p:cNvPr id="162" name="Oval 161"/>
            <p:cNvSpPr/>
            <p:nvPr/>
          </p:nvSpPr>
          <p:spPr>
            <a:xfrm>
              <a:off x="914400" y="2209800"/>
              <a:ext cx="228600" cy="228600"/>
            </a:xfrm>
            <a:prstGeom prst="ellipse">
              <a:avLst/>
            </a:prstGeom>
            <a:grpFill/>
            <a:ln>
              <a:noFill/>
            </a:ln>
            <a:effectLst>
              <a:outerShdw blurRad="149987" dist="250190" dir="8460000" algn="ctr">
                <a:srgbClr val="000000">
                  <a:alpha val="28000"/>
                </a:srgbClr>
              </a:outerShdw>
            </a:effectLst>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3" name="Oval 162"/>
            <p:cNvSpPr/>
            <p:nvPr/>
          </p:nvSpPr>
          <p:spPr>
            <a:xfrm>
              <a:off x="1143000" y="2209800"/>
              <a:ext cx="228600" cy="228600"/>
            </a:xfrm>
            <a:prstGeom prst="ellipse">
              <a:avLst/>
            </a:prstGeom>
            <a:grpFill/>
            <a:ln>
              <a:noFill/>
            </a:ln>
            <a:effectLst>
              <a:outerShdw blurRad="149987" dist="250190" dir="8460000" algn="ctr">
                <a:srgbClr val="000000">
                  <a:alpha val="28000"/>
                </a:srgbClr>
              </a:outerShdw>
            </a:effectLst>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4" name="Oval 163"/>
            <p:cNvSpPr/>
            <p:nvPr/>
          </p:nvSpPr>
          <p:spPr>
            <a:xfrm>
              <a:off x="1371600" y="2209800"/>
              <a:ext cx="228600" cy="228600"/>
            </a:xfrm>
            <a:prstGeom prst="ellipse">
              <a:avLst/>
            </a:prstGeom>
            <a:grpFill/>
            <a:ln>
              <a:noFill/>
            </a:ln>
            <a:effectLst>
              <a:outerShdw blurRad="149987" dist="250190" dir="8460000" algn="ctr">
                <a:srgbClr val="000000">
                  <a:alpha val="28000"/>
                </a:srgbClr>
              </a:outerShdw>
            </a:effectLst>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65" name="Down Arrow 164"/>
          <p:cNvSpPr/>
          <p:nvPr/>
        </p:nvSpPr>
        <p:spPr>
          <a:xfrm>
            <a:off x="6477000" y="2514600"/>
            <a:ext cx="381000" cy="914400"/>
          </a:xfrm>
          <a:prstGeom prst="downArrow">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6" name="Down Arrow 165"/>
          <p:cNvSpPr/>
          <p:nvPr/>
        </p:nvSpPr>
        <p:spPr>
          <a:xfrm>
            <a:off x="7010400" y="2514600"/>
            <a:ext cx="381000" cy="914400"/>
          </a:xfrm>
          <a:prstGeom prst="downArrow">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7" name="Curved Right Arrow 166"/>
          <p:cNvSpPr/>
          <p:nvPr/>
        </p:nvSpPr>
        <p:spPr>
          <a:xfrm>
            <a:off x="7315200" y="2590800"/>
            <a:ext cx="609600" cy="838200"/>
          </a:xfrm>
          <a:prstGeom prst="curvedRightArrow">
            <a:avLst/>
          </a:prstGeom>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68" name="Curved Right Arrow 167"/>
          <p:cNvSpPr/>
          <p:nvPr/>
        </p:nvSpPr>
        <p:spPr>
          <a:xfrm flipH="1">
            <a:off x="5943600" y="2667000"/>
            <a:ext cx="609600" cy="838200"/>
          </a:xfrm>
          <a:prstGeom prst="curvedRightArrow">
            <a:avLst/>
          </a:prstGeom>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69" name="Oval 168"/>
          <p:cNvSpPr/>
          <p:nvPr/>
        </p:nvSpPr>
        <p:spPr>
          <a:xfrm>
            <a:off x="4953000" y="2362200"/>
            <a:ext cx="990600" cy="609600"/>
          </a:xfrm>
          <a:prstGeom prst="ellipse">
            <a:avLst/>
          </a:prstGeom>
          <a:solidFill>
            <a:schemeClr val="accent6">
              <a:lumMod val="75000"/>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t>NAD</a:t>
            </a:r>
            <a:r>
              <a:rPr lang="en-US" sz="1600" baseline="30000" dirty="0" smtClean="0"/>
              <a:t>+ </a:t>
            </a:r>
            <a:r>
              <a:rPr lang="en-US" sz="1600" dirty="0" smtClean="0"/>
              <a:t>+2Pi</a:t>
            </a:r>
            <a:endParaRPr lang="en-US" sz="1600" baseline="30000" dirty="0"/>
          </a:p>
        </p:txBody>
      </p:sp>
      <p:sp>
        <p:nvSpPr>
          <p:cNvPr id="170" name="Oval 169"/>
          <p:cNvSpPr/>
          <p:nvPr/>
        </p:nvSpPr>
        <p:spPr>
          <a:xfrm>
            <a:off x="4876800" y="3200400"/>
            <a:ext cx="1066800" cy="533400"/>
          </a:xfrm>
          <a:prstGeom prst="ellipse">
            <a:avLst/>
          </a:prstGeom>
          <a:solidFill>
            <a:schemeClr val="accent6">
              <a:lumMod val="75000"/>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t>NADH+2H</a:t>
            </a:r>
            <a:r>
              <a:rPr lang="en-US" sz="1600" baseline="30000" dirty="0" smtClean="0"/>
              <a:t>+</a:t>
            </a:r>
            <a:endParaRPr lang="en-US" sz="1600" baseline="30000" dirty="0"/>
          </a:p>
        </p:txBody>
      </p:sp>
      <p:sp>
        <p:nvSpPr>
          <p:cNvPr id="173" name="Oval 172"/>
          <p:cNvSpPr/>
          <p:nvPr/>
        </p:nvSpPr>
        <p:spPr>
          <a:xfrm>
            <a:off x="8001000" y="2362200"/>
            <a:ext cx="990600" cy="533400"/>
          </a:xfrm>
          <a:prstGeom prst="ellipse">
            <a:avLst/>
          </a:prstGeom>
          <a:solidFill>
            <a:schemeClr val="accent6">
              <a:lumMod val="75000"/>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t>NAD</a:t>
            </a:r>
            <a:r>
              <a:rPr lang="en-US" sz="1600" baseline="30000" dirty="0" smtClean="0"/>
              <a:t>+</a:t>
            </a:r>
            <a:r>
              <a:rPr lang="en-US" sz="1600" dirty="0" smtClean="0"/>
              <a:t>+2Pi</a:t>
            </a:r>
            <a:endParaRPr lang="en-US" sz="1600" baseline="30000" dirty="0"/>
          </a:p>
        </p:txBody>
      </p:sp>
      <p:sp>
        <p:nvSpPr>
          <p:cNvPr id="174" name="Oval 173"/>
          <p:cNvSpPr/>
          <p:nvPr/>
        </p:nvSpPr>
        <p:spPr>
          <a:xfrm>
            <a:off x="7924800" y="3200400"/>
            <a:ext cx="990600" cy="533400"/>
          </a:xfrm>
          <a:prstGeom prst="ellipse">
            <a:avLst/>
          </a:prstGeom>
          <a:solidFill>
            <a:schemeClr val="accent6">
              <a:lumMod val="75000"/>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t>NADH+2H</a:t>
            </a:r>
            <a:r>
              <a:rPr lang="en-US" sz="1600" baseline="30000" dirty="0" smtClean="0"/>
              <a:t>+</a:t>
            </a:r>
            <a:endParaRPr lang="en-US" sz="1600" baseline="30000" dirty="0"/>
          </a:p>
        </p:txBody>
      </p:sp>
      <p:sp>
        <p:nvSpPr>
          <p:cNvPr id="182" name="TextBox 181"/>
          <p:cNvSpPr txBox="1"/>
          <p:nvPr/>
        </p:nvSpPr>
        <p:spPr>
          <a:xfrm>
            <a:off x="5105400" y="4355068"/>
            <a:ext cx="762000" cy="381000"/>
          </a:xfrm>
          <a:prstGeom prst="rect">
            <a:avLst/>
          </a:prstGeom>
          <a:solidFill>
            <a:srgbClr val="92D050"/>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wrap="square" rtlCol="0">
            <a:spAutoFit/>
          </a:bodyPr>
          <a:lstStyle/>
          <a:p>
            <a:pPr algn="ctr"/>
            <a:r>
              <a:rPr lang="en-US" b="1" dirty="0" smtClean="0"/>
              <a:t>2ADP</a:t>
            </a:r>
            <a:endParaRPr lang="en-US" b="1" dirty="0"/>
          </a:p>
        </p:txBody>
      </p:sp>
      <p:sp>
        <p:nvSpPr>
          <p:cNvPr id="183" name="TextBox 182"/>
          <p:cNvSpPr txBox="1"/>
          <p:nvPr/>
        </p:nvSpPr>
        <p:spPr>
          <a:xfrm>
            <a:off x="8077200" y="4355068"/>
            <a:ext cx="762000" cy="381000"/>
          </a:xfrm>
          <a:prstGeom prst="rect">
            <a:avLst/>
          </a:prstGeom>
          <a:solidFill>
            <a:srgbClr val="92D050"/>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wrap="square" rtlCol="0">
            <a:spAutoFit/>
          </a:bodyPr>
          <a:lstStyle/>
          <a:p>
            <a:pPr algn="ctr"/>
            <a:r>
              <a:rPr lang="en-US" b="1" dirty="0" smtClean="0"/>
              <a:t>2ADP</a:t>
            </a:r>
            <a:endParaRPr lang="en-US" b="1" dirty="0"/>
          </a:p>
        </p:txBody>
      </p:sp>
      <p:sp>
        <p:nvSpPr>
          <p:cNvPr id="184" name="TextBox 183"/>
          <p:cNvSpPr txBox="1"/>
          <p:nvPr/>
        </p:nvSpPr>
        <p:spPr>
          <a:xfrm>
            <a:off x="5105400" y="5040868"/>
            <a:ext cx="685800" cy="369332"/>
          </a:xfrm>
          <a:prstGeom prst="rect">
            <a:avLst/>
          </a:prstGeom>
          <a:solidFill>
            <a:srgbClr val="00B050"/>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wrap="square" rtlCol="0">
            <a:spAutoFit/>
          </a:bodyPr>
          <a:lstStyle/>
          <a:p>
            <a:pPr algn="ctr"/>
            <a:r>
              <a:rPr lang="en-US" b="1" dirty="0" smtClean="0"/>
              <a:t>2ATP</a:t>
            </a:r>
            <a:endParaRPr lang="en-US" b="1" dirty="0"/>
          </a:p>
        </p:txBody>
      </p:sp>
      <p:sp>
        <p:nvSpPr>
          <p:cNvPr id="185" name="TextBox 184"/>
          <p:cNvSpPr txBox="1"/>
          <p:nvPr/>
        </p:nvSpPr>
        <p:spPr>
          <a:xfrm>
            <a:off x="8077200" y="4964668"/>
            <a:ext cx="762000" cy="369332"/>
          </a:xfrm>
          <a:prstGeom prst="rect">
            <a:avLst/>
          </a:prstGeom>
          <a:solidFill>
            <a:srgbClr val="00B050"/>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wrap="square" rtlCol="0">
            <a:spAutoFit/>
          </a:bodyPr>
          <a:lstStyle/>
          <a:p>
            <a:pPr algn="ctr"/>
            <a:r>
              <a:rPr lang="en-US" b="1" dirty="0" smtClean="0"/>
              <a:t>2ATP</a:t>
            </a:r>
            <a:endParaRPr lang="en-US" b="1" dirty="0"/>
          </a:p>
        </p:txBody>
      </p:sp>
      <p:sp>
        <p:nvSpPr>
          <p:cNvPr id="191" name="Curved Right Arrow 190"/>
          <p:cNvSpPr/>
          <p:nvPr/>
        </p:nvSpPr>
        <p:spPr>
          <a:xfrm>
            <a:off x="7391400" y="4431268"/>
            <a:ext cx="609600" cy="838200"/>
          </a:xfrm>
          <a:prstGeom prst="curvedRightArrow">
            <a:avLst/>
          </a:prstGeom>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92" name="Curved Right Arrow 191"/>
          <p:cNvSpPr/>
          <p:nvPr/>
        </p:nvSpPr>
        <p:spPr>
          <a:xfrm flipH="1">
            <a:off x="5943600" y="4507468"/>
            <a:ext cx="609600" cy="838200"/>
          </a:xfrm>
          <a:prstGeom prst="curvedRightArrow">
            <a:avLst/>
          </a:prstGeom>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04" name="Down Arrow 103"/>
          <p:cNvSpPr/>
          <p:nvPr/>
        </p:nvSpPr>
        <p:spPr>
          <a:xfrm>
            <a:off x="6477000" y="4038600"/>
            <a:ext cx="381000" cy="1524000"/>
          </a:xfrm>
          <a:prstGeom prst="downArrow">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7" name="Down Arrow 106"/>
          <p:cNvSpPr/>
          <p:nvPr/>
        </p:nvSpPr>
        <p:spPr>
          <a:xfrm>
            <a:off x="7086600" y="4038600"/>
            <a:ext cx="381000" cy="1524000"/>
          </a:xfrm>
          <a:prstGeom prst="downArrow">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90" name="Group 189"/>
          <p:cNvGrpSpPr/>
          <p:nvPr/>
        </p:nvGrpSpPr>
        <p:grpSpPr>
          <a:xfrm>
            <a:off x="5916304" y="3429000"/>
            <a:ext cx="838200" cy="762000"/>
            <a:chOff x="4800600" y="5791200"/>
            <a:chExt cx="838200" cy="762000"/>
          </a:xfrm>
        </p:grpSpPr>
        <p:grpSp>
          <p:nvGrpSpPr>
            <p:cNvPr id="175" name="Group 146"/>
            <p:cNvGrpSpPr/>
            <p:nvPr/>
          </p:nvGrpSpPr>
          <p:grpSpPr>
            <a:xfrm>
              <a:off x="4800600" y="5791200"/>
              <a:ext cx="762000" cy="762000"/>
              <a:chOff x="2743200" y="4495800"/>
              <a:chExt cx="762000" cy="762000"/>
            </a:xfrm>
          </p:grpSpPr>
          <p:sp>
            <p:nvSpPr>
              <p:cNvPr id="176" name="Oval 175"/>
              <p:cNvSpPr/>
              <p:nvPr/>
            </p:nvSpPr>
            <p:spPr>
              <a:xfrm>
                <a:off x="2743200" y="4495800"/>
                <a:ext cx="304800" cy="304800"/>
              </a:xfrm>
              <a:prstGeom prst="ellips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P</a:t>
                </a:r>
                <a:endParaRPr lang="en-US" dirty="0"/>
              </a:p>
            </p:txBody>
          </p:sp>
          <p:cxnSp>
            <p:nvCxnSpPr>
              <p:cNvPr id="177" name="Straight Connector 176"/>
              <p:cNvCxnSpPr/>
              <p:nvPr/>
            </p:nvCxnSpPr>
            <p:spPr>
              <a:xfrm rot="5400000">
                <a:off x="2782094" y="4914106"/>
                <a:ext cx="228600" cy="1588"/>
              </a:xfrm>
              <a:prstGeom prst="line">
                <a:avLst/>
              </a:prstGeom>
              <a:ln w="38100"/>
              <a:scene3d>
                <a:camera prst="orthographicFront"/>
                <a:lightRig rig="threePt" dir="t"/>
              </a:scene3d>
              <a:sp3d>
                <a:bevelT/>
              </a:sp3d>
            </p:spPr>
            <p:style>
              <a:lnRef idx="1">
                <a:schemeClr val="accent1"/>
              </a:lnRef>
              <a:fillRef idx="0">
                <a:schemeClr val="accent1"/>
              </a:fillRef>
              <a:effectRef idx="0">
                <a:schemeClr val="accent1"/>
              </a:effectRef>
              <a:fontRef idx="minor">
                <a:schemeClr val="tx1"/>
              </a:fontRef>
            </p:style>
          </p:cxnSp>
          <p:grpSp>
            <p:nvGrpSpPr>
              <p:cNvPr id="178" name="Group 95"/>
              <p:cNvGrpSpPr/>
              <p:nvPr/>
            </p:nvGrpSpPr>
            <p:grpSpPr>
              <a:xfrm>
                <a:off x="2819400" y="5029200"/>
                <a:ext cx="685800" cy="228600"/>
                <a:chOff x="914400" y="2209800"/>
                <a:chExt cx="685800" cy="228600"/>
              </a:xfrm>
            </p:grpSpPr>
            <p:sp>
              <p:nvSpPr>
                <p:cNvPr id="179" name="Oval 178"/>
                <p:cNvSpPr/>
                <p:nvPr/>
              </p:nvSpPr>
              <p:spPr>
                <a:xfrm>
                  <a:off x="914400" y="2209800"/>
                  <a:ext cx="228600" cy="228600"/>
                </a:xfrm>
                <a:prstGeom prst="ellipse">
                  <a:avLst/>
                </a:prstGeom>
                <a:solidFill>
                  <a:srgbClr val="FF0000"/>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0" name="Oval 179"/>
                <p:cNvSpPr/>
                <p:nvPr/>
              </p:nvSpPr>
              <p:spPr>
                <a:xfrm>
                  <a:off x="1143000" y="2209800"/>
                  <a:ext cx="228600" cy="228600"/>
                </a:xfrm>
                <a:prstGeom prst="ellipse">
                  <a:avLst/>
                </a:prstGeom>
                <a:solidFill>
                  <a:srgbClr val="FF0000"/>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1" name="Oval 180"/>
                <p:cNvSpPr/>
                <p:nvPr/>
              </p:nvSpPr>
              <p:spPr>
                <a:xfrm>
                  <a:off x="1371600" y="2209800"/>
                  <a:ext cx="228600" cy="228600"/>
                </a:xfrm>
                <a:prstGeom prst="ellipse">
                  <a:avLst/>
                </a:prstGeom>
                <a:solidFill>
                  <a:srgbClr val="FF0000"/>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188" name="Oval 187"/>
            <p:cNvSpPr/>
            <p:nvPr/>
          </p:nvSpPr>
          <p:spPr>
            <a:xfrm>
              <a:off x="5334000" y="5791200"/>
              <a:ext cx="304800" cy="304800"/>
            </a:xfrm>
            <a:prstGeom prst="ellips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P</a:t>
              </a:r>
              <a:endParaRPr lang="en-US" dirty="0"/>
            </a:p>
          </p:txBody>
        </p:sp>
        <p:cxnSp>
          <p:nvCxnSpPr>
            <p:cNvPr id="189" name="Straight Connector 188"/>
            <p:cNvCxnSpPr/>
            <p:nvPr/>
          </p:nvCxnSpPr>
          <p:spPr>
            <a:xfrm rot="5400000">
              <a:off x="5372894" y="6209506"/>
              <a:ext cx="228600" cy="1588"/>
            </a:xfrm>
            <a:prstGeom prst="line">
              <a:avLst/>
            </a:prstGeom>
            <a:ln w="38100"/>
            <a:scene3d>
              <a:camera prst="orthographicFront"/>
              <a:lightRig rig="threePt" dir="t"/>
            </a:scene3d>
            <a:sp3d>
              <a:bevelT/>
            </a:sp3d>
          </p:spPr>
          <p:style>
            <a:lnRef idx="1">
              <a:schemeClr val="accent1"/>
            </a:lnRef>
            <a:fillRef idx="0">
              <a:schemeClr val="accent1"/>
            </a:fillRef>
            <a:effectRef idx="0">
              <a:schemeClr val="accent1"/>
            </a:effectRef>
            <a:fontRef idx="minor">
              <a:schemeClr val="tx1"/>
            </a:fontRef>
          </p:style>
        </p:cxnSp>
      </p:grpSp>
      <p:grpSp>
        <p:nvGrpSpPr>
          <p:cNvPr id="193" name="Group 192"/>
          <p:cNvGrpSpPr/>
          <p:nvPr/>
        </p:nvGrpSpPr>
        <p:grpSpPr>
          <a:xfrm>
            <a:off x="7211704" y="3429000"/>
            <a:ext cx="838200" cy="762000"/>
            <a:chOff x="4800600" y="5791200"/>
            <a:chExt cx="838200" cy="762000"/>
          </a:xfrm>
        </p:grpSpPr>
        <p:grpSp>
          <p:nvGrpSpPr>
            <p:cNvPr id="194" name="Group 146"/>
            <p:cNvGrpSpPr/>
            <p:nvPr/>
          </p:nvGrpSpPr>
          <p:grpSpPr>
            <a:xfrm>
              <a:off x="4800600" y="5791200"/>
              <a:ext cx="762000" cy="762000"/>
              <a:chOff x="2743200" y="4495800"/>
              <a:chExt cx="762000" cy="762000"/>
            </a:xfrm>
          </p:grpSpPr>
          <p:sp>
            <p:nvSpPr>
              <p:cNvPr id="197" name="Oval 196"/>
              <p:cNvSpPr/>
              <p:nvPr/>
            </p:nvSpPr>
            <p:spPr>
              <a:xfrm>
                <a:off x="2743200" y="4495800"/>
                <a:ext cx="304800" cy="304800"/>
              </a:xfrm>
              <a:prstGeom prst="ellips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P</a:t>
                </a:r>
                <a:endParaRPr lang="en-US" dirty="0"/>
              </a:p>
            </p:txBody>
          </p:sp>
          <p:cxnSp>
            <p:nvCxnSpPr>
              <p:cNvPr id="198" name="Straight Connector 197"/>
              <p:cNvCxnSpPr/>
              <p:nvPr/>
            </p:nvCxnSpPr>
            <p:spPr>
              <a:xfrm rot="5400000">
                <a:off x="2782094" y="4914106"/>
                <a:ext cx="228600" cy="1588"/>
              </a:xfrm>
              <a:prstGeom prst="line">
                <a:avLst/>
              </a:prstGeom>
              <a:ln w="38100"/>
              <a:scene3d>
                <a:camera prst="orthographicFront"/>
                <a:lightRig rig="threePt" dir="t"/>
              </a:scene3d>
              <a:sp3d>
                <a:bevelT/>
              </a:sp3d>
            </p:spPr>
            <p:style>
              <a:lnRef idx="1">
                <a:schemeClr val="accent1"/>
              </a:lnRef>
              <a:fillRef idx="0">
                <a:schemeClr val="accent1"/>
              </a:fillRef>
              <a:effectRef idx="0">
                <a:schemeClr val="accent1"/>
              </a:effectRef>
              <a:fontRef idx="minor">
                <a:schemeClr val="tx1"/>
              </a:fontRef>
            </p:style>
          </p:cxnSp>
          <p:grpSp>
            <p:nvGrpSpPr>
              <p:cNvPr id="199" name="Group 95"/>
              <p:cNvGrpSpPr/>
              <p:nvPr/>
            </p:nvGrpSpPr>
            <p:grpSpPr>
              <a:xfrm>
                <a:off x="2819400" y="5029200"/>
                <a:ext cx="685800" cy="228600"/>
                <a:chOff x="914400" y="2209800"/>
                <a:chExt cx="685800" cy="228600"/>
              </a:xfrm>
            </p:grpSpPr>
            <p:sp>
              <p:nvSpPr>
                <p:cNvPr id="200" name="Oval 199"/>
                <p:cNvSpPr/>
                <p:nvPr/>
              </p:nvSpPr>
              <p:spPr>
                <a:xfrm>
                  <a:off x="914400" y="2209800"/>
                  <a:ext cx="228600" cy="228600"/>
                </a:xfrm>
                <a:prstGeom prst="ellipse">
                  <a:avLst/>
                </a:prstGeom>
                <a:solidFill>
                  <a:srgbClr val="FF0000"/>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1" name="Oval 200"/>
                <p:cNvSpPr/>
                <p:nvPr/>
              </p:nvSpPr>
              <p:spPr>
                <a:xfrm>
                  <a:off x="1143000" y="2209800"/>
                  <a:ext cx="228600" cy="228600"/>
                </a:xfrm>
                <a:prstGeom prst="ellipse">
                  <a:avLst/>
                </a:prstGeom>
                <a:solidFill>
                  <a:srgbClr val="FF0000"/>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2" name="Oval 201"/>
                <p:cNvSpPr/>
                <p:nvPr/>
              </p:nvSpPr>
              <p:spPr>
                <a:xfrm>
                  <a:off x="1371600" y="2209800"/>
                  <a:ext cx="228600" cy="228600"/>
                </a:xfrm>
                <a:prstGeom prst="ellipse">
                  <a:avLst/>
                </a:prstGeom>
                <a:solidFill>
                  <a:srgbClr val="FF0000"/>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195" name="Oval 194"/>
            <p:cNvSpPr/>
            <p:nvPr/>
          </p:nvSpPr>
          <p:spPr>
            <a:xfrm>
              <a:off x="5334000" y="5791200"/>
              <a:ext cx="304800" cy="304800"/>
            </a:xfrm>
            <a:prstGeom prst="ellips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P</a:t>
              </a:r>
              <a:endParaRPr lang="en-US" dirty="0"/>
            </a:p>
          </p:txBody>
        </p:sp>
        <p:cxnSp>
          <p:nvCxnSpPr>
            <p:cNvPr id="196" name="Straight Connector 195"/>
            <p:cNvCxnSpPr/>
            <p:nvPr/>
          </p:nvCxnSpPr>
          <p:spPr>
            <a:xfrm rot="5400000">
              <a:off x="5372894" y="6209506"/>
              <a:ext cx="228600" cy="1588"/>
            </a:xfrm>
            <a:prstGeom prst="line">
              <a:avLst/>
            </a:prstGeom>
            <a:ln w="38100"/>
            <a:scene3d>
              <a:camera prst="orthographicFront"/>
              <a:lightRig rig="threePt" dir="t"/>
            </a:scene3d>
            <a:sp3d>
              <a:bevelT/>
            </a:sp3d>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96711886"/>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37"/>
                                        </p:tgtEl>
                                        <p:attrNameLst>
                                          <p:attrName>style.visibility</p:attrName>
                                        </p:attrNameLst>
                                      </p:cBhvr>
                                      <p:to>
                                        <p:strVal val="visible"/>
                                      </p:to>
                                    </p:set>
                                    <p:animEffect transition="in" filter="dissolve">
                                      <p:cBhvr>
                                        <p:cTn id="7" dur="500"/>
                                        <p:tgtEl>
                                          <p:spTgt spid="137"/>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dissolve">
                                      <p:cBhvr>
                                        <p:cTn id="12" dur="500"/>
                                        <p:tgtEl>
                                          <p:spTgt spid="3"/>
                                        </p:tgtEl>
                                      </p:cBhvr>
                                    </p:animEffect>
                                  </p:childTnLst>
                                </p:cTn>
                              </p:par>
                              <p:par>
                                <p:cTn id="13" presetID="9" presetClass="entr" presetSubtype="0" fill="hold" grpId="0" nodeType="withEffect">
                                  <p:stCondLst>
                                    <p:cond delay="0"/>
                                  </p:stCondLst>
                                  <p:childTnLst>
                                    <p:set>
                                      <p:cBhvr>
                                        <p:cTn id="14" dur="1" fill="hold">
                                          <p:stCondLst>
                                            <p:cond delay="0"/>
                                          </p:stCondLst>
                                        </p:cTn>
                                        <p:tgtEl>
                                          <p:spTgt spid="123"/>
                                        </p:tgtEl>
                                        <p:attrNameLst>
                                          <p:attrName>style.visibility</p:attrName>
                                        </p:attrNameLst>
                                      </p:cBhvr>
                                      <p:to>
                                        <p:strVal val="visible"/>
                                      </p:to>
                                    </p:set>
                                    <p:animEffect transition="in" filter="dissolve">
                                      <p:cBhvr>
                                        <p:cTn id="15" dur="500"/>
                                        <p:tgtEl>
                                          <p:spTgt spid="123"/>
                                        </p:tgtEl>
                                      </p:cBhvr>
                                    </p:animEffect>
                                  </p:childTnLst>
                                </p:cTn>
                              </p:par>
                            </p:childTnLst>
                          </p:cTn>
                        </p:par>
                      </p:childTnLst>
                    </p:cTn>
                  </p:par>
                  <p:par>
                    <p:cTn id="16" fill="hold">
                      <p:stCondLst>
                        <p:cond delay="indefinite"/>
                      </p:stCondLst>
                      <p:childTnLst>
                        <p:par>
                          <p:cTn id="17" fill="hold">
                            <p:stCondLst>
                              <p:cond delay="0"/>
                            </p:stCondLst>
                            <p:childTnLst>
                              <p:par>
                                <p:cTn id="18" presetID="9" presetClass="entr" presetSubtype="0" fill="hold" grpId="0" nodeType="clickEffect">
                                  <p:stCondLst>
                                    <p:cond delay="0"/>
                                  </p:stCondLst>
                                  <p:childTnLst>
                                    <p:set>
                                      <p:cBhvr>
                                        <p:cTn id="19" dur="1" fill="hold">
                                          <p:stCondLst>
                                            <p:cond delay="0"/>
                                          </p:stCondLst>
                                        </p:cTn>
                                        <p:tgtEl>
                                          <p:spTgt spid="72"/>
                                        </p:tgtEl>
                                        <p:attrNameLst>
                                          <p:attrName>style.visibility</p:attrName>
                                        </p:attrNameLst>
                                      </p:cBhvr>
                                      <p:to>
                                        <p:strVal val="visible"/>
                                      </p:to>
                                    </p:set>
                                    <p:animEffect transition="in" filter="dissolve">
                                      <p:cBhvr>
                                        <p:cTn id="20" dur="500"/>
                                        <p:tgtEl>
                                          <p:spTgt spid="72"/>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1" fill="hold" grpId="0" nodeType="clickEffect">
                                  <p:stCondLst>
                                    <p:cond delay="0"/>
                                  </p:stCondLst>
                                  <p:childTnLst>
                                    <p:set>
                                      <p:cBhvr>
                                        <p:cTn id="24" dur="1" fill="hold">
                                          <p:stCondLst>
                                            <p:cond delay="0"/>
                                          </p:stCondLst>
                                        </p:cTn>
                                        <p:tgtEl>
                                          <p:spTgt spid="106"/>
                                        </p:tgtEl>
                                        <p:attrNameLst>
                                          <p:attrName>style.visibility</p:attrName>
                                        </p:attrNameLst>
                                      </p:cBhvr>
                                      <p:to>
                                        <p:strVal val="visible"/>
                                      </p:to>
                                    </p:set>
                                    <p:animEffect transition="in" filter="wipe(up)">
                                      <p:cBhvr>
                                        <p:cTn id="25" dur="1000"/>
                                        <p:tgtEl>
                                          <p:spTgt spid="106"/>
                                        </p:tgtEl>
                                      </p:cBhvr>
                                    </p:animEffect>
                                  </p:childTnLst>
                                </p:cTn>
                              </p:par>
                              <p:par>
                                <p:cTn id="26" presetID="22" presetClass="entr" presetSubtype="1" fill="hold" grpId="0" nodeType="withEffect">
                                  <p:stCondLst>
                                    <p:cond delay="0"/>
                                  </p:stCondLst>
                                  <p:childTnLst>
                                    <p:set>
                                      <p:cBhvr>
                                        <p:cTn id="27" dur="1" fill="hold">
                                          <p:stCondLst>
                                            <p:cond delay="0"/>
                                          </p:stCondLst>
                                        </p:cTn>
                                        <p:tgtEl>
                                          <p:spTgt spid="105"/>
                                        </p:tgtEl>
                                        <p:attrNameLst>
                                          <p:attrName>style.visibility</p:attrName>
                                        </p:attrNameLst>
                                      </p:cBhvr>
                                      <p:to>
                                        <p:strVal val="visible"/>
                                      </p:to>
                                    </p:set>
                                    <p:animEffect transition="in" filter="wipe(up)">
                                      <p:cBhvr>
                                        <p:cTn id="28" dur="1000"/>
                                        <p:tgtEl>
                                          <p:spTgt spid="105"/>
                                        </p:tgtEl>
                                      </p:cBhvr>
                                    </p:animEffect>
                                  </p:childTnLst>
                                </p:cTn>
                              </p:par>
                            </p:childTnLst>
                          </p:cTn>
                        </p:par>
                        <p:par>
                          <p:cTn id="29" fill="hold">
                            <p:stCondLst>
                              <p:cond delay="1000"/>
                            </p:stCondLst>
                            <p:childTnLst>
                              <p:par>
                                <p:cTn id="30" presetID="9" presetClass="exit" presetSubtype="0" fill="hold" grpId="1" nodeType="afterEffect">
                                  <p:stCondLst>
                                    <p:cond delay="0"/>
                                  </p:stCondLst>
                                  <p:childTnLst>
                                    <p:animEffect transition="out" filter="dissolve">
                                      <p:cBhvr>
                                        <p:cTn id="31" dur="500"/>
                                        <p:tgtEl>
                                          <p:spTgt spid="72"/>
                                        </p:tgtEl>
                                      </p:cBhvr>
                                    </p:animEffect>
                                    <p:set>
                                      <p:cBhvr>
                                        <p:cTn id="32" dur="1" fill="hold">
                                          <p:stCondLst>
                                            <p:cond delay="499"/>
                                          </p:stCondLst>
                                        </p:cTn>
                                        <p:tgtEl>
                                          <p:spTgt spid="72"/>
                                        </p:tgtEl>
                                        <p:attrNameLst>
                                          <p:attrName>style.visibility</p:attrName>
                                        </p:attrNameLst>
                                      </p:cBhvr>
                                      <p:to>
                                        <p:strVal val="hidden"/>
                                      </p:to>
                                    </p:set>
                                  </p:childTnLst>
                                </p:cTn>
                              </p:par>
                            </p:childTnLst>
                          </p:cTn>
                        </p:par>
                        <p:par>
                          <p:cTn id="33" fill="hold">
                            <p:stCondLst>
                              <p:cond delay="1500"/>
                            </p:stCondLst>
                            <p:childTnLst>
                              <p:par>
                                <p:cTn id="34" presetID="9" presetClass="entr" presetSubtype="0" fill="hold" grpId="0" nodeType="afterEffect">
                                  <p:stCondLst>
                                    <p:cond delay="0"/>
                                  </p:stCondLst>
                                  <p:childTnLst>
                                    <p:set>
                                      <p:cBhvr>
                                        <p:cTn id="35" dur="1" fill="hold">
                                          <p:stCondLst>
                                            <p:cond delay="0"/>
                                          </p:stCondLst>
                                        </p:cTn>
                                        <p:tgtEl>
                                          <p:spTgt spid="76"/>
                                        </p:tgtEl>
                                        <p:attrNameLst>
                                          <p:attrName>style.visibility</p:attrName>
                                        </p:attrNameLst>
                                      </p:cBhvr>
                                      <p:to>
                                        <p:strVal val="visible"/>
                                      </p:to>
                                    </p:set>
                                    <p:animEffect transition="in" filter="dissolve">
                                      <p:cBhvr>
                                        <p:cTn id="36" dur="500"/>
                                        <p:tgtEl>
                                          <p:spTgt spid="76"/>
                                        </p:tgtEl>
                                      </p:cBhvr>
                                    </p:animEffect>
                                  </p:childTnLst>
                                </p:cTn>
                              </p:par>
                            </p:childTnLst>
                          </p:cTn>
                        </p:par>
                        <p:par>
                          <p:cTn id="37" fill="hold">
                            <p:stCondLst>
                              <p:cond delay="2000"/>
                            </p:stCondLst>
                            <p:childTnLst>
                              <p:par>
                                <p:cTn id="38" presetID="9" presetClass="entr" presetSubtype="0" fill="hold" nodeType="afterEffect">
                                  <p:stCondLst>
                                    <p:cond delay="0"/>
                                  </p:stCondLst>
                                  <p:childTnLst>
                                    <p:set>
                                      <p:cBhvr>
                                        <p:cTn id="39" dur="1" fill="hold">
                                          <p:stCondLst>
                                            <p:cond delay="0"/>
                                          </p:stCondLst>
                                        </p:cTn>
                                        <p:tgtEl>
                                          <p:spTgt spid="6"/>
                                        </p:tgtEl>
                                        <p:attrNameLst>
                                          <p:attrName>style.visibility</p:attrName>
                                        </p:attrNameLst>
                                      </p:cBhvr>
                                      <p:to>
                                        <p:strVal val="visible"/>
                                      </p:to>
                                    </p:set>
                                    <p:animEffect transition="in" filter="dissolve">
                                      <p:cBhvr>
                                        <p:cTn id="40" dur="1000"/>
                                        <p:tgtEl>
                                          <p:spTgt spid="6"/>
                                        </p:tgtEl>
                                      </p:cBhvr>
                                    </p:animEffect>
                                  </p:childTnLst>
                                </p:cTn>
                              </p:par>
                              <p:par>
                                <p:cTn id="41" presetID="9" presetClass="entr" presetSubtype="0" fill="hold" grpId="0" nodeType="withEffect">
                                  <p:stCondLst>
                                    <p:cond delay="0"/>
                                  </p:stCondLst>
                                  <p:childTnLst>
                                    <p:set>
                                      <p:cBhvr>
                                        <p:cTn id="42" dur="1" fill="hold">
                                          <p:stCondLst>
                                            <p:cond delay="0"/>
                                          </p:stCondLst>
                                        </p:cTn>
                                        <p:tgtEl>
                                          <p:spTgt spid="124"/>
                                        </p:tgtEl>
                                        <p:attrNameLst>
                                          <p:attrName>style.visibility</p:attrName>
                                        </p:attrNameLst>
                                      </p:cBhvr>
                                      <p:to>
                                        <p:strVal val="visible"/>
                                      </p:to>
                                    </p:set>
                                    <p:animEffect transition="in" filter="dissolve">
                                      <p:cBhvr>
                                        <p:cTn id="43" dur="500"/>
                                        <p:tgtEl>
                                          <p:spTgt spid="124"/>
                                        </p:tgtEl>
                                      </p:cBhvr>
                                    </p:animEffect>
                                  </p:childTnLst>
                                </p:cTn>
                              </p:par>
                            </p:childTnLst>
                          </p:cTn>
                        </p:par>
                        <p:par>
                          <p:cTn id="44" fill="hold">
                            <p:stCondLst>
                              <p:cond delay="3000"/>
                            </p:stCondLst>
                            <p:childTnLst>
                              <p:par>
                                <p:cTn id="45" presetID="22" presetClass="entr" presetSubtype="1" fill="hold" grpId="0" nodeType="afterEffect">
                                  <p:stCondLst>
                                    <p:cond delay="0"/>
                                  </p:stCondLst>
                                  <p:childTnLst>
                                    <p:set>
                                      <p:cBhvr>
                                        <p:cTn id="46" dur="1" fill="hold">
                                          <p:stCondLst>
                                            <p:cond delay="0"/>
                                          </p:stCondLst>
                                        </p:cTn>
                                        <p:tgtEl>
                                          <p:spTgt spid="126"/>
                                        </p:tgtEl>
                                        <p:attrNameLst>
                                          <p:attrName>style.visibility</p:attrName>
                                        </p:attrNameLst>
                                      </p:cBhvr>
                                      <p:to>
                                        <p:strVal val="visible"/>
                                      </p:to>
                                    </p:set>
                                    <p:animEffect transition="in" filter="wipe(up)">
                                      <p:cBhvr>
                                        <p:cTn id="47" dur="1000"/>
                                        <p:tgtEl>
                                          <p:spTgt spid="126"/>
                                        </p:tgtEl>
                                      </p:cBhvr>
                                    </p:animEffect>
                                  </p:childTnLst>
                                </p:cTn>
                              </p:par>
                              <p:par>
                                <p:cTn id="48" presetID="22" presetClass="entr" presetSubtype="1" fill="hold" grpId="0" nodeType="withEffect">
                                  <p:stCondLst>
                                    <p:cond delay="0"/>
                                  </p:stCondLst>
                                  <p:childTnLst>
                                    <p:set>
                                      <p:cBhvr>
                                        <p:cTn id="49" dur="1" fill="hold">
                                          <p:stCondLst>
                                            <p:cond delay="0"/>
                                          </p:stCondLst>
                                        </p:cTn>
                                        <p:tgtEl>
                                          <p:spTgt spid="128"/>
                                        </p:tgtEl>
                                        <p:attrNameLst>
                                          <p:attrName>style.visibility</p:attrName>
                                        </p:attrNameLst>
                                      </p:cBhvr>
                                      <p:to>
                                        <p:strVal val="visible"/>
                                      </p:to>
                                    </p:set>
                                    <p:animEffect transition="in" filter="wipe(up)">
                                      <p:cBhvr>
                                        <p:cTn id="50" dur="1000"/>
                                        <p:tgtEl>
                                          <p:spTgt spid="128"/>
                                        </p:tgtEl>
                                      </p:cBhvr>
                                    </p:animEffect>
                                  </p:childTnLst>
                                </p:cTn>
                              </p:par>
                            </p:childTnLst>
                          </p:cTn>
                        </p:par>
                        <p:par>
                          <p:cTn id="51" fill="hold">
                            <p:stCondLst>
                              <p:cond delay="4000"/>
                            </p:stCondLst>
                            <p:childTnLst>
                              <p:par>
                                <p:cTn id="52" presetID="9" presetClass="entr" presetSubtype="0" fill="hold" nodeType="afterEffect">
                                  <p:stCondLst>
                                    <p:cond delay="0"/>
                                  </p:stCondLst>
                                  <p:childTnLst>
                                    <p:set>
                                      <p:cBhvr>
                                        <p:cTn id="53" dur="1" fill="hold">
                                          <p:stCondLst>
                                            <p:cond delay="0"/>
                                          </p:stCondLst>
                                        </p:cTn>
                                        <p:tgtEl>
                                          <p:spTgt spid="9"/>
                                        </p:tgtEl>
                                        <p:attrNameLst>
                                          <p:attrName>style.visibility</p:attrName>
                                        </p:attrNameLst>
                                      </p:cBhvr>
                                      <p:to>
                                        <p:strVal val="visible"/>
                                      </p:to>
                                    </p:set>
                                    <p:animEffect transition="in" filter="dissolve">
                                      <p:cBhvr>
                                        <p:cTn id="54" dur="1000"/>
                                        <p:tgtEl>
                                          <p:spTgt spid="9"/>
                                        </p:tgtEl>
                                      </p:cBhvr>
                                    </p:animEffect>
                                  </p:childTnLst>
                                </p:cTn>
                              </p:par>
                              <p:par>
                                <p:cTn id="55" presetID="9" presetClass="entr" presetSubtype="0" fill="hold" nodeType="withEffect">
                                  <p:stCondLst>
                                    <p:cond delay="0"/>
                                  </p:stCondLst>
                                  <p:childTnLst>
                                    <p:set>
                                      <p:cBhvr>
                                        <p:cTn id="56" dur="1" fill="hold">
                                          <p:stCondLst>
                                            <p:cond delay="0"/>
                                          </p:stCondLst>
                                        </p:cTn>
                                        <p:tgtEl>
                                          <p:spTgt spid="11"/>
                                        </p:tgtEl>
                                        <p:attrNameLst>
                                          <p:attrName>style.visibility</p:attrName>
                                        </p:attrNameLst>
                                      </p:cBhvr>
                                      <p:to>
                                        <p:strVal val="visible"/>
                                      </p:to>
                                    </p:set>
                                    <p:animEffect transition="in" filter="dissolve">
                                      <p:cBhvr>
                                        <p:cTn id="57" dur="1000"/>
                                        <p:tgtEl>
                                          <p:spTgt spid="11"/>
                                        </p:tgtEl>
                                      </p:cBhvr>
                                    </p:animEffect>
                                  </p:childTnLst>
                                </p:cTn>
                              </p:par>
                              <p:par>
                                <p:cTn id="58" presetID="9" presetClass="entr" presetSubtype="0" fill="hold" grpId="0" nodeType="withEffect">
                                  <p:stCondLst>
                                    <p:cond delay="0"/>
                                  </p:stCondLst>
                                  <p:childTnLst>
                                    <p:set>
                                      <p:cBhvr>
                                        <p:cTn id="59" dur="1" fill="hold">
                                          <p:stCondLst>
                                            <p:cond delay="0"/>
                                          </p:stCondLst>
                                        </p:cTn>
                                        <p:tgtEl>
                                          <p:spTgt spid="125"/>
                                        </p:tgtEl>
                                        <p:attrNameLst>
                                          <p:attrName>style.visibility</p:attrName>
                                        </p:attrNameLst>
                                      </p:cBhvr>
                                      <p:to>
                                        <p:strVal val="visible"/>
                                      </p:to>
                                    </p:set>
                                    <p:animEffect transition="in" filter="dissolve">
                                      <p:cBhvr>
                                        <p:cTn id="60" dur="500"/>
                                        <p:tgtEl>
                                          <p:spTgt spid="125"/>
                                        </p:tgtEl>
                                      </p:cBhvr>
                                    </p:animEffect>
                                  </p:childTnLst>
                                </p:cTn>
                              </p:par>
                            </p:childTnLst>
                          </p:cTn>
                        </p:par>
                      </p:childTnLst>
                    </p:cTn>
                  </p:par>
                  <p:par>
                    <p:cTn id="61" fill="hold">
                      <p:stCondLst>
                        <p:cond delay="indefinite"/>
                      </p:stCondLst>
                      <p:childTnLst>
                        <p:par>
                          <p:cTn id="62" fill="hold">
                            <p:stCondLst>
                              <p:cond delay="0"/>
                            </p:stCondLst>
                            <p:childTnLst>
                              <p:par>
                                <p:cTn id="63" presetID="9" presetClass="entr" presetSubtype="0" fill="hold" grpId="0" nodeType="clickEffect">
                                  <p:stCondLst>
                                    <p:cond delay="0"/>
                                  </p:stCondLst>
                                  <p:childTnLst>
                                    <p:set>
                                      <p:cBhvr>
                                        <p:cTn id="64" dur="1" fill="hold">
                                          <p:stCondLst>
                                            <p:cond delay="0"/>
                                          </p:stCondLst>
                                        </p:cTn>
                                        <p:tgtEl>
                                          <p:spTgt spid="138"/>
                                        </p:tgtEl>
                                        <p:attrNameLst>
                                          <p:attrName>style.visibility</p:attrName>
                                        </p:attrNameLst>
                                      </p:cBhvr>
                                      <p:to>
                                        <p:strVal val="visible"/>
                                      </p:to>
                                    </p:set>
                                    <p:animEffect transition="in" filter="dissolve">
                                      <p:cBhvr>
                                        <p:cTn id="65" dur="500"/>
                                        <p:tgtEl>
                                          <p:spTgt spid="138"/>
                                        </p:tgtEl>
                                      </p:cBhvr>
                                    </p:animEffect>
                                  </p:childTnLst>
                                </p:cTn>
                              </p:par>
                            </p:childTnLst>
                          </p:cTn>
                        </p:par>
                      </p:childTnLst>
                    </p:cTn>
                  </p:par>
                  <p:par>
                    <p:cTn id="66" fill="hold">
                      <p:stCondLst>
                        <p:cond delay="indefinite"/>
                      </p:stCondLst>
                      <p:childTnLst>
                        <p:par>
                          <p:cTn id="67" fill="hold">
                            <p:stCondLst>
                              <p:cond delay="0"/>
                            </p:stCondLst>
                            <p:childTnLst>
                              <p:par>
                                <p:cTn id="68" presetID="9" presetClass="entr" presetSubtype="0" fill="hold" nodeType="clickEffect">
                                  <p:stCondLst>
                                    <p:cond delay="0"/>
                                  </p:stCondLst>
                                  <p:childTnLst>
                                    <p:set>
                                      <p:cBhvr>
                                        <p:cTn id="69" dur="1" fill="hold">
                                          <p:stCondLst>
                                            <p:cond delay="0"/>
                                          </p:stCondLst>
                                        </p:cTn>
                                        <p:tgtEl>
                                          <p:spTgt spid="14"/>
                                        </p:tgtEl>
                                        <p:attrNameLst>
                                          <p:attrName>style.visibility</p:attrName>
                                        </p:attrNameLst>
                                      </p:cBhvr>
                                      <p:to>
                                        <p:strVal val="visible"/>
                                      </p:to>
                                    </p:set>
                                    <p:animEffect transition="in" filter="dissolve">
                                      <p:cBhvr>
                                        <p:cTn id="70" dur="500"/>
                                        <p:tgtEl>
                                          <p:spTgt spid="14"/>
                                        </p:tgtEl>
                                      </p:cBhvr>
                                    </p:animEffect>
                                  </p:childTnLst>
                                </p:cTn>
                              </p:par>
                              <p:par>
                                <p:cTn id="71" presetID="9" presetClass="entr" presetSubtype="0" fill="hold" nodeType="withEffect">
                                  <p:stCondLst>
                                    <p:cond delay="0"/>
                                  </p:stCondLst>
                                  <p:childTnLst>
                                    <p:set>
                                      <p:cBhvr>
                                        <p:cTn id="72" dur="1" fill="hold">
                                          <p:stCondLst>
                                            <p:cond delay="0"/>
                                          </p:stCondLst>
                                        </p:cTn>
                                        <p:tgtEl>
                                          <p:spTgt spid="16"/>
                                        </p:tgtEl>
                                        <p:attrNameLst>
                                          <p:attrName>style.visibility</p:attrName>
                                        </p:attrNameLst>
                                      </p:cBhvr>
                                      <p:to>
                                        <p:strVal val="visible"/>
                                      </p:to>
                                    </p:set>
                                    <p:animEffect transition="in" filter="dissolve">
                                      <p:cBhvr>
                                        <p:cTn id="73" dur="500"/>
                                        <p:tgtEl>
                                          <p:spTgt spid="16"/>
                                        </p:tgtEl>
                                      </p:cBhvr>
                                    </p:animEffect>
                                  </p:childTnLst>
                                </p:cTn>
                              </p:par>
                              <p:par>
                                <p:cTn id="74" presetID="9" presetClass="entr" presetSubtype="0" fill="hold" grpId="0" nodeType="withEffect">
                                  <p:stCondLst>
                                    <p:cond delay="0"/>
                                  </p:stCondLst>
                                  <p:childTnLst>
                                    <p:set>
                                      <p:cBhvr>
                                        <p:cTn id="75" dur="1" fill="hold">
                                          <p:stCondLst>
                                            <p:cond delay="0"/>
                                          </p:stCondLst>
                                        </p:cTn>
                                        <p:tgtEl>
                                          <p:spTgt spid="146"/>
                                        </p:tgtEl>
                                        <p:attrNameLst>
                                          <p:attrName>style.visibility</p:attrName>
                                        </p:attrNameLst>
                                      </p:cBhvr>
                                      <p:to>
                                        <p:strVal val="visible"/>
                                      </p:to>
                                    </p:set>
                                    <p:animEffect transition="in" filter="dissolve">
                                      <p:cBhvr>
                                        <p:cTn id="76" dur="500"/>
                                        <p:tgtEl>
                                          <p:spTgt spid="146"/>
                                        </p:tgtEl>
                                      </p:cBhvr>
                                    </p:animEffect>
                                  </p:childTnLst>
                                </p:cTn>
                              </p:par>
                              <p:par>
                                <p:cTn id="77" presetID="22" presetClass="entr" presetSubtype="1" fill="hold" grpId="0" nodeType="withEffect">
                                  <p:stCondLst>
                                    <p:cond delay="0"/>
                                  </p:stCondLst>
                                  <p:childTnLst>
                                    <p:set>
                                      <p:cBhvr>
                                        <p:cTn id="78" dur="1" fill="hold">
                                          <p:stCondLst>
                                            <p:cond delay="0"/>
                                          </p:stCondLst>
                                        </p:cTn>
                                        <p:tgtEl>
                                          <p:spTgt spid="165"/>
                                        </p:tgtEl>
                                        <p:attrNameLst>
                                          <p:attrName>style.visibility</p:attrName>
                                        </p:attrNameLst>
                                      </p:cBhvr>
                                      <p:to>
                                        <p:strVal val="visible"/>
                                      </p:to>
                                    </p:set>
                                    <p:animEffect transition="in" filter="wipe(up)">
                                      <p:cBhvr>
                                        <p:cTn id="79" dur="500"/>
                                        <p:tgtEl>
                                          <p:spTgt spid="165"/>
                                        </p:tgtEl>
                                      </p:cBhvr>
                                    </p:animEffect>
                                  </p:childTnLst>
                                </p:cTn>
                              </p:par>
                              <p:par>
                                <p:cTn id="80" presetID="22" presetClass="entr" presetSubtype="1" fill="hold" grpId="0" nodeType="withEffect">
                                  <p:stCondLst>
                                    <p:cond delay="0"/>
                                  </p:stCondLst>
                                  <p:childTnLst>
                                    <p:set>
                                      <p:cBhvr>
                                        <p:cTn id="81" dur="1" fill="hold">
                                          <p:stCondLst>
                                            <p:cond delay="0"/>
                                          </p:stCondLst>
                                        </p:cTn>
                                        <p:tgtEl>
                                          <p:spTgt spid="166"/>
                                        </p:tgtEl>
                                        <p:attrNameLst>
                                          <p:attrName>style.visibility</p:attrName>
                                        </p:attrNameLst>
                                      </p:cBhvr>
                                      <p:to>
                                        <p:strVal val="visible"/>
                                      </p:to>
                                    </p:set>
                                    <p:animEffect transition="in" filter="wipe(up)">
                                      <p:cBhvr>
                                        <p:cTn id="82" dur="500"/>
                                        <p:tgtEl>
                                          <p:spTgt spid="166"/>
                                        </p:tgtEl>
                                      </p:cBhvr>
                                    </p:animEffect>
                                  </p:childTnLst>
                                </p:cTn>
                              </p:par>
                            </p:childTnLst>
                          </p:cTn>
                        </p:par>
                      </p:childTnLst>
                    </p:cTn>
                  </p:par>
                  <p:par>
                    <p:cTn id="83" fill="hold">
                      <p:stCondLst>
                        <p:cond delay="indefinite"/>
                      </p:stCondLst>
                      <p:childTnLst>
                        <p:par>
                          <p:cTn id="84" fill="hold">
                            <p:stCondLst>
                              <p:cond delay="0"/>
                            </p:stCondLst>
                            <p:childTnLst>
                              <p:par>
                                <p:cTn id="85" presetID="42" presetClass="path" presetSubtype="0" accel="50000" decel="50000" fill="hold" nodeType="clickEffect">
                                  <p:stCondLst>
                                    <p:cond delay="0"/>
                                  </p:stCondLst>
                                  <p:childTnLst>
                                    <p:animMotion origin="layout" path="M -3.33333E-6 -2.47919E-6 L -3.33333E-6 0.25532 " pathEditMode="relative" rAng="0" ptsTypes="AA">
                                      <p:cBhvr>
                                        <p:cTn id="86" dur="2000" fill="hold"/>
                                        <p:tgtEl>
                                          <p:spTgt spid="14"/>
                                        </p:tgtEl>
                                        <p:attrNameLst>
                                          <p:attrName>ppt_x</p:attrName>
                                          <p:attrName>ppt_y</p:attrName>
                                        </p:attrNameLst>
                                      </p:cBhvr>
                                      <p:rCtr x="0" y="128"/>
                                    </p:animMotion>
                                  </p:childTnLst>
                                </p:cTn>
                              </p:par>
                              <p:par>
                                <p:cTn id="87" presetID="42" presetClass="path" presetSubtype="0" accel="50000" decel="50000" fill="hold" nodeType="withEffect">
                                  <p:stCondLst>
                                    <p:cond delay="0"/>
                                  </p:stCondLst>
                                  <p:childTnLst>
                                    <p:animMotion origin="layout" path="M -3.33333E-6 -2.47919E-6 L -3.33333E-6 0.25532 " pathEditMode="relative" rAng="0" ptsTypes="AA">
                                      <p:cBhvr>
                                        <p:cTn id="88" dur="2000" fill="hold"/>
                                        <p:tgtEl>
                                          <p:spTgt spid="16"/>
                                        </p:tgtEl>
                                        <p:attrNameLst>
                                          <p:attrName>ppt_x</p:attrName>
                                          <p:attrName>ppt_y</p:attrName>
                                        </p:attrNameLst>
                                      </p:cBhvr>
                                      <p:rCtr x="0" y="128"/>
                                    </p:animMotion>
                                  </p:childTnLst>
                                </p:cTn>
                              </p:par>
                            </p:childTnLst>
                          </p:cTn>
                        </p:par>
                        <p:par>
                          <p:cTn id="89" fill="hold">
                            <p:stCondLst>
                              <p:cond delay="2000"/>
                            </p:stCondLst>
                            <p:childTnLst>
                              <p:par>
                                <p:cTn id="90" presetID="9" presetClass="exit" presetSubtype="0" fill="hold" nodeType="afterEffect">
                                  <p:stCondLst>
                                    <p:cond delay="0"/>
                                  </p:stCondLst>
                                  <p:childTnLst>
                                    <p:animEffect transition="out" filter="dissolve">
                                      <p:cBhvr>
                                        <p:cTn id="91" dur="500"/>
                                        <p:tgtEl>
                                          <p:spTgt spid="14"/>
                                        </p:tgtEl>
                                      </p:cBhvr>
                                    </p:animEffect>
                                    <p:set>
                                      <p:cBhvr>
                                        <p:cTn id="92" dur="1" fill="hold">
                                          <p:stCondLst>
                                            <p:cond delay="499"/>
                                          </p:stCondLst>
                                        </p:cTn>
                                        <p:tgtEl>
                                          <p:spTgt spid="14"/>
                                        </p:tgtEl>
                                        <p:attrNameLst>
                                          <p:attrName>style.visibility</p:attrName>
                                        </p:attrNameLst>
                                      </p:cBhvr>
                                      <p:to>
                                        <p:strVal val="hidden"/>
                                      </p:to>
                                    </p:set>
                                  </p:childTnLst>
                                </p:cTn>
                              </p:par>
                              <p:par>
                                <p:cTn id="93" presetID="9" presetClass="exit" presetSubtype="0" fill="hold" nodeType="withEffect">
                                  <p:stCondLst>
                                    <p:cond delay="0"/>
                                  </p:stCondLst>
                                  <p:childTnLst>
                                    <p:animEffect transition="out" filter="dissolve">
                                      <p:cBhvr>
                                        <p:cTn id="94" dur="500"/>
                                        <p:tgtEl>
                                          <p:spTgt spid="16"/>
                                        </p:tgtEl>
                                      </p:cBhvr>
                                    </p:animEffect>
                                    <p:set>
                                      <p:cBhvr>
                                        <p:cTn id="95" dur="1" fill="hold">
                                          <p:stCondLst>
                                            <p:cond delay="499"/>
                                          </p:stCondLst>
                                        </p:cTn>
                                        <p:tgtEl>
                                          <p:spTgt spid="16"/>
                                        </p:tgtEl>
                                        <p:attrNameLst>
                                          <p:attrName>style.visibility</p:attrName>
                                        </p:attrNameLst>
                                      </p:cBhvr>
                                      <p:to>
                                        <p:strVal val="hidden"/>
                                      </p:to>
                                    </p:set>
                                  </p:childTnLst>
                                </p:cTn>
                              </p:par>
                              <p:par>
                                <p:cTn id="96" presetID="9" presetClass="entr" presetSubtype="0" fill="hold" nodeType="withEffect">
                                  <p:stCondLst>
                                    <p:cond delay="0"/>
                                  </p:stCondLst>
                                  <p:childTnLst>
                                    <p:set>
                                      <p:cBhvr>
                                        <p:cTn id="97" dur="1" fill="hold">
                                          <p:stCondLst>
                                            <p:cond delay="0"/>
                                          </p:stCondLst>
                                        </p:cTn>
                                        <p:tgtEl>
                                          <p:spTgt spid="190"/>
                                        </p:tgtEl>
                                        <p:attrNameLst>
                                          <p:attrName>style.visibility</p:attrName>
                                        </p:attrNameLst>
                                      </p:cBhvr>
                                      <p:to>
                                        <p:strVal val="visible"/>
                                      </p:to>
                                    </p:set>
                                    <p:animEffect transition="in" filter="dissolve">
                                      <p:cBhvr>
                                        <p:cTn id="98" dur="500"/>
                                        <p:tgtEl>
                                          <p:spTgt spid="190"/>
                                        </p:tgtEl>
                                      </p:cBhvr>
                                    </p:animEffect>
                                  </p:childTnLst>
                                </p:cTn>
                              </p:par>
                              <p:par>
                                <p:cTn id="99" presetID="9" presetClass="entr" presetSubtype="0" fill="hold" nodeType="withEffect">
                                  <p:stCondLst>
                                    <p:cond delay="0"/>
                                  </p:stCondLst>
                                  <p:childTnLst>
                                    <p:set>
                                      <p:cBhvr>
                                        <p:cTn id="100" dur="1" fill="hold">
                                          <p:stCondLst>
                                            <p:cond delay="0"/>
                                          </p:stCondLst>
                                        </p:cTn>
                                        <p:tgtEl>
                                          <p:spTgt spid="193"/>
                                        </p:tgtEl>
                                        <p:attrNameLst>
                                          <p:attrName>style.visibility</p:attrName>
                                        </p:attrNameLst>
                                      </p:cBhvr>
                                      <p:to>
                                        <p:strVal val="visible"/>
                                      </p:to>
                                    </p:set>
                                    <p:animEffect transition="in" filter="dissolve">
                                      <p:cBhvr>
                                        <p:cTn id="101" dur="500"/>
                                        <p:tgtEl>
                                          <p:spTgt spid="193"/>
                                        </p:tgtEl>
                                      </p:cBhvr>
                                    </p:animEffect>
                                  </p:childTnLst>
                                </p:cTn>
                              </p:par>
                            </p:childTnLst>
                          </p:cTn>
                        </p:par>
                        <p:par>
                          <p:cTn id="102" fill="hold">
                            <p:stCondLst>
                              <p:cond delay="2500"/>
                            </p:stCondLst>
                            <p:childTnLst>
                              <p:par>
                                <p:cTn id="103" presetID="9" presetClass="entr" presetSubtype="0" fill="hold" grpId="0" nodeType="afterEffect">
                                  <p:stCondLst>
                                    <p:cond delay="0"/>
                                  </p:stCondLst>
                                  <p:childTnLst>
                                    <p:set>
                                      <p:cBhvr>
                                        <p:cTn id="104" dur="1" fill="hold">
                                          <p:stCondLst>
                                            <p:cond delay="0"/>
                                          </p:stCondLst>
                                        </p:cTn>
                                        <p:tgtEl>
                                          <p:spTgt spid="169"/>
                                        </p:tgtEl>
                                        <p:attrNameLst>
                                          <p:attrName>style.visibility</p:attrName>
                                        </p:attrNameLst>
                                      </p:cBhvr>
                                      <p:to>
                                        <p:strVal val="visible"/>
                                      </p:to>
                                    </p:set>
                                    <p:animEffect transition="in" filter="dissolve">
                                      <p:cBhvr>
                                        <p:cTn id="105" dur="500"/>
                                        <p:tgtEl>
                                          <p:spTgt spid="169"/>
                                        </p:tgtEl>
                                      </p:cBhvr>
                                    </p:animEffect>
                                  </p:childTnLst>
                                </p:cTn>
                              </p:par>
                              <p:par>
                                <p:cTn id="106" presetID="9" presetClass="entr" presetSubtype="0" fill="hold" grpId="0" nodeType="withEffect">
                                  <p:stCondLst>
                                    <p:cond delay="0"/>
                                  </p:stCondLst>
                                  <p:childTnLst>
                                    <p:set>
                                      <p:cBhvr>
                                        <p:cTn id="107" dur="1" fill="hold">
                                          <p:stCondLst>
                                            <p:cond delay="0"/>
                                          </p:stCondLst>
                                        </p:cTn>
                                        <p:tgtEl>
                                          <p:spTgt spid="173"/>
                                        </p:tgtEl>
                                        <p:attrNameLst>
                                          <p:attrName>style.visibility</p:attrName>
                                        </p:attrNameLst>
                                      </p:cBhvr>
                                      <p:to>
                                        <p:strVal val="visible"/>
                                      </p:to>
                                    </p:set>
                                    <p:animEffect transition="in" filter="dissolve">
                                      <p:cBhvr>
                                        <p:cTn id="108" dur="500"/>
                                        <p:tgtEl>
                                          <p:spTgt spid="173"/>
                                        </p:tgtEl>
                                      </p:cBhvr>
                                    </p:animEffect>
                                  </p:childTnLst>
                                </p:cTn>
                              </p:par>
                            </p:childTnLst>
                          </p:cTn>
                        </p:par>
                      </p:childTnLst>
                    </p:cTn>
                  </p:par>
                  <p:par>
                    <p:cTn id="109" fill="hold">
                      <p:stCondLst>
                        <p:cond delay="indefinite"/>
                      </p:stCondLst>
                      <p:childTnLst>
                        <p:par>
                          <p:cTn id="110" fill="hold">
                            <p:stCondLst>
                              <p:cond delay="0"/>
                            </p:stCondLst>
                            <p:childTnLst>
                              <p:par>
                                <p:cTn id="111" presetID="0" presetClass="path" presetSubtype="0" accel="50000" decel="50000" fill="hold" grpId="1" nodeType="clickEffect">
                                  <p:stCondLst>
                                    <p:cond delay="0"/>
                                  </p:stCondLst>
                                  <p:childTnLst>
                                    <p:animMotion origin="layout" path="M 3.33333E-6 4.44033E-7 C 0.04566 0.00555 0.09149 0.01156 0.10868 0.02451 C 0.12604 0.03723 0.12014 0.06244 0.10382 0.07609 C 0.08732 0.08973 0.025 0.10083 0.00972 0.10546 " pathEditMode="relative" rAng="0" ptsTypes="aaaA">
                                      <p:cBhvr>
                                        <p:cTn id="112" dur="2000" fill="hold"/>
                                        <p:tgtEl>
                                          <p:spTgt spid="169"/>
                                        </p:tgtEl>
                                        <p:attrNameLst>
                                          <p:attrName>ppt_x</p:attrName>
                                          <p:attrName>ppt_y</p:attrName>
                                        </p:attrNameLst>
                                      </p:cBhvr>
                                      <p:rCtr x="63" y="53"/>
                                    </p:animMotion>
                                  </p:childTnLst>
                                </p:cTn>
                              </p:par>
                              <p:par>
                                <p:cTn id="113" presetID="0" presetClass="path" presetSubtype="0" accel="50000" decel="50000" fill="hold" grpId="1" nodeType="withEffect">
                                  <p:stCondLst>
                                    <p:cond delay="0"/>
                                  </p:stCondLst>
                                  <p:childTnLst>
                                    <p:animMotion origin="layout" path="M -0.00417 1.2766E-6 C -0.04306 0.00486 -0.0816 0.00971 -0.0974 0.02104 C -0.1132 0.03238 -0.11407 0.05273 -0.09948 0.06869 C -0.08473 0.08441 -0.02379 0.10823 -0.00886 0.11656 " pathEditMode="relative" rAng="0" ptsTypes="aaaA">
                                      <p:cBhvr>
                                        <p:cTn id="114" dur="2000" fill="hold"/>
                                        <p:tgtEl>
                                          <p:spTgt spid="173"/>
                                        </p:tgtEl>
                                        <p:attrNameLst>
                                          <p:attrName>ppt_x</p:attrName>
                                          <p:attrName>ppt_y</p:attrName>
                                        </p:attrNameLst>
                                      </p:cBhvr>
                                      <p:rCtr x="-55" y="58"/>
                                    </p:animMotion>
                                  </p:childTnLst>
                                </p:cTn>
                              </p:par>
                            </p:childTnLst>
                          </p:cTn>
                        </p:par>
                        <p:par>
                          <p:cTn id="115" fill="hold">
                            <p:stCondLst>
                              <p:cond delay="2000"/>
                            </p:stCondLst>
                            <p:childTnLst>
                              <p:par>
                                <p:cTn id="116" presetID="9" presetClass="exit" presetSubtype="0" fill="hold" grpId="2" nodeType="afterEffect">
                                  <p:stCondLst>
                                    <p:cond delay="0"/>
                                  </p:stCondLst>
                                  <p:childTnLst>
                                    <p:animEffect transition="out" filter="dissolve">
                                      <p:cBhvr>
                                        <p:cTn id="117" dur="500"/>
                                        <p:tgtEl>
                                          <p:spTgt spid="169"/>
                                        </p:tgtEl>
                                      </p:cBhvr>
                                    </p:animEffect>
                                    <p:set>
                                      <p:cBhvr>
                                        <p:cTn id="118" dur="1" fill="hold">
                                          <p:stCondLst>
                                            <p:cond delay="499"/>
                                          </p:stCondLst>
                                        </p:cTn>
                                        <p:tgtEl>
                                          <p:spTgt spid="169"/>
                                        </p:tgtEl>
                                        <p:attrNameLst>
                                          <p:attrName>style.visibility</p:attrName>
                                        </p:attrNameLst>
                                      </p:cBhvr>
                                      <p:to>
                                        <p:strVal val="hidden"/>
                                      </p:to>
                                    </p:set>
                                  </p:childTnLst>
                                </p:cTn>
                              </p:par>
                              <p:par>
                                <p:cTn id="119" presetID="9" presetClass="exit" presetSubtype="0" fill="hold" grpId="2" nodeType="withEffect">
                                  <p:stCondLst>
                                    <p:cond delay="0"/>
                                  </p:stCondLst>
                                  <p:childTnLst>
                                    <p:animEffect transition="out" filter="dissolve">
                                      <p:cBhvr>
                                        <p:cTn id="120" dur="500"/>
                                        <p:tgtEl>
                                          <p:spTgt spid="173"/>
                                        </p:tgtEl>
                                      </p:cBhvr>
                                    </p:animEffect>
                                    <p:set>
                                      <p:cBhvr>
                                        <p:cTn id="121" dur="1" fill="hold">
                                          <p:stCondLst>
                                            <p:cond delay="499"/>
                                          </p:stCondLst>
                                        </p:cTn>
                                        <p:tgtEl>
                                          <p:spTgt spid="173"/>
                                        </p:tgtEl>
                                        <p:attrNameLst>
                                          <p:attrName>style.visibility</p:attrName>
                                        </p:attrNameLst>
                                      </p:cBhvr>
                                      <p:to>
                                        <p:strVal val="hidden"/>
                                      </p:to>
                                    </p:set>
                                  </p:childTnLst>
                                </p:cTn>
                              </p:par>
                            </p:childTnLst>
                          </p:cTn>
                        </p:par>
                        <p:par>
                          <p:cTn id="122" fill="hold">
                            <p:stCondLst>
                              <p:cond delay="2500"/>
                            </p:stCondLst>
                            <p:childTnLst>
                              <p:par>
                                <p:cTn id="123" presetID="9" presetClass="entr" presetSubtype="0" fill="hold" grpId="0" nodeType="afterEffect">
                                  <p:stCondLst>
                                    <p:cond delay="0"/>
                                  </p:stCondLst>
                                  <p:childTnLst>
                                    <p:set>
                                      <p:cBhvr>
                                        <p:cTn id="124" dur="1" fill="hold">
                                          <p:stCondLst>
                                            <p:cond delay="0"/>
                                          </p:stCondLst>
                                        </p:cTn>
                                        <p:tgtEl>
                                          <p:spTgt spid="170"/>
                                        </p:tgtEl>
                                        <p:attrNameLst>
                                          <p:attrName>style.visibility</p:attrName>
                                        </p:attrNameLst>
                                      </p:cBhvr>
                                      <p:to>
                                        <p:strVal val="visible"/>
                                      </p:to>
                                    </p:set>
                                    <p:animEffect transition="in" filter="dissolve">
                                      <p:cBhvr>
                                        <p:cTn id="125" dur="500"/>
                                        <p:tgtEl>
                                          <p:spTgt spid="170"/>
                                        </p:tgtEl>
                                      </p:cBhvr>
                                    </p:animEffect>
                                  </p:childTnLst>
                                </p:cTn>
                              </p:par>
                              <p:par>
                                <p:cTn id="126" presetID="9" presetClass="entr" presetSubtype="0" fill="hold" grpId="0" nodeType="withEffect">
                                  <p:stCondLst>
                                    <p:cond delay="0"/>
                                  </p:stCondLst>
                                  <p:childTnLst>
                                    <p:set>
                                      <p:cBhvr>
                                        <p:cTn id="127" dur="1" fill="hold">
                                          <p:stCondLst>
                                            <p:cond delay="0"/>
                                          </p:stCondLst>
                                        </p:cTn>
                                        <p:tgtEl>
                                          <p:spTgt spid="174"/>
                                        </p:tgtEl>
                                        <p:attrNameLst>
                                          <p:attrName>style.visibility</p:attrName>
                                        </p:attrNameLst>
                                      </p:cBhvr>
                                      <p:to>
                                        <p:strVal val="visible"/>
                                      </p:to>
                                    </p:set>
                                    <p:animEffect transition="in" filter="dissolve">
                                      <p:cBhvr>
                                        <p:cTn id="128" dur="500"/>
                                        <p:tgtEl>
                                          <p:spTgt spid="174"/>
                                        </p:tgtEl>
                                      </p:cBhvr>
                                    </p:animEffect>
                                  </p:childTnLst>
                                </p:cTn>
                              </p:par>
                            </p:childTnLst>
                          </p:cTn>
                        </p:par>
                        <p:par>
                          <p:cTn id="129" fill="hold">
                            <p:stCondLst>
                              <p:cond delay="3000"/>
                            </p:stCondLst>
                            <p:childTnLst>
                              <p:par>
                                <p:cTn id="130" presetID="42" presetClass="path" presetSubtype="0" accel="50000" decel="50000" fill="hold" nodeType="afterEffect">
                                  <p:stCondLst>
                                    <p:cond delay="0"/>
                                  </p:stCondLst>
                                  <p:childTnLst>
                                    <p:animMotion origin="layout" path="M 1.38889E-6 0.00208 L 1.38889E-6 0.2352 " pathEditMode="relative" rAng="0" ptsTypes="AA">
                                      <p:cBhvr>
                                        <p:cTn id="131" dur="2000" fill="hold"/>
                                        <p:tgtEl>
                                          <p:spTgt spid="193"/>
                                        </p:tgtEl>
                                        <p:attrNameLst>
                                          <p:attrName>ppt_x</p:attrName>
                                          <p:attrName>ppt_y</p:attrName>
                                        </p:attrNameLst>
                                      </p:cBhvr>
                                      <p:rCtr x="0" y="117"/>
                                    </p:animMotion>
                                  </p:childTnLst>
                                </p:cTn>
                              </p:par>
                              <p:par>
                                <p:cTn id="132" presetID="42" presetClass="path" presetSubtype="0" accel="50000" decel="50000" fill="hold" nodeType="withEffect">
                                  <p:stCondLst>
                                    <p:cond delay="0"/>
                                  </p:stCondLst>
                                  <p:childTnLst>
                                    <p:animMotion origin="layout" path="M -0.00798 0.00625 L -0.0092 0.23936 " pathEditMode="relative" rAng="0" ptsTypes="AA">
                                      <p:cBhvr>
                                        <p:cTn id="133" dur="2000" fill="hold"/>
                                        <p:tgtEl>
                                          <p:spTgt spid="190"/>
                                        </p:tgtEl>
                                        <p:attrNameLst>
                                          <p:attrName>ppt_x</p:attrName>
                                          <p:attrName>ppt_y</p:attrName>
                                        </p:attrNameLst>
                                      </p:cBhvr>
                                      <p:rCtr x="-1" y="117"/>
                                    </p:animMotion>
                                  </p:childTnLst>
                                </p:cTn>
                              </p:par>
                            </p:childTnLst>
                          </p:cTn>
                        </p:par>
                        <p:par>
                          <p:cTn id="134" fill="hold">
                            <p:stCondLst>
                              <p:cond delay="5000"/>
                            </p:stCondLst>
                            <p:childTnLst>
                              <p:par>
                                <p:cTn id="135" presetID="9" presetClass="entr" presetSubtype="0" fill="hold" grpId="0" nodeType="afterEffect">
                                  <p:stCondLst>
                                    <p:cond delay="0"/>
                                  </p:stCondLst>
                                  <p:childTnLst>
                                    <p:set>
                                      <p:cBhvr>
                                        <p:cTn id="136" dur="1" fill="hold">
                                          <p:stCondLst>
                                            <p:cond delay="0"/>
                                          </p:stCondLst>
                                        </p:cTn>
                                        <p:tgtEl>
                                          <p:spTgt spid="182"/>
                                        </p:tgtEl>
                                        <p:attrNameLst>
                                          <p:attrName>style.visibility</p:attrName>
                                        </p:attrNameLst>
                                      </p:cBhvr>
                                      <p:to>
                                        <p:strVal val="visible"/>
                                      </p:to>
                                    </p:set>
                                    <p:animEffect transition="in" filter="dissolve">
                                      <p:cBhvr>
                                        <p:cTn id="137" dur="500"/>
                                        <p:tgtEl>
                                          <p:spTgt spid="182"/>
                                        </p:tgtEl>
                                      </p:cBhvr>
                                    </p:animEffect>
                                  </p:childTnLst>
                                </p:cTn>
                              </p:par>
                              <p:par>
                                <p:cTn id="138" presetID="9" presetClass="entr" presetSubtype="0" fill="hold" grpId="0" nodeType="withEffect">
                                  <p:stCondLst>
                                    <p:cond delay="0"/>
                                  </p:stCondLst>
                                  <p:childTnLst>
                                    <p:set>
                                      <p:cBhvr>
                                        <p:cTn id="139" dur="1" fill="hold">
                                          <p:stCondLst>
                                            <p:cond delay="0"/>
                                          </p:stCondLst>
                                        </p:cTn>
                                        <p:tgtEl>
                                          <p:spTgt spid="183"/>
                                        </p:tgtEl>
                                        <p:attrNameLst>
                                          <p:attrName>style.visibility</p:attrName>
                                        </p:attrNameLst>
                                      </p:cBhvr>
                                      <p:to>
                                        <p:strVal val="visible"/>
                                      </p:to>
                                    </p:set>
                                    <p:animEffect transition="in" filter="dissolve">
                                      <p:cBhvr>
                                        <p:cTn id="140" dur="500"/>
                                        <p:tgtEl>
                                          <p:spTgt spid="183"/>
                                        </p:tgtEl>
                                      </p:cBhvr>
                                    </p:animEffect>
                                  </p:childTnLst>
                                </p:cTn>
                              </p:par>
                            </p:childTnLst>
                          </p:cTn>
                        </p:par>
                        <p:par>
                          <p:cTn id="141" fill="hold">
                            <p:stCondLst>
                              <p:cond delay="5500"/>
                            </p:stCondLst>
                            <p:childTnLst>
                              <p:par>
                                <p:cTn id="142" presetID="0" presetClass="path" presetSubtype="0" accel="50000" decel="50000" fill="hold" grpId="1" nodeType="afterEffect">
                                  <p:stCondLst>
                                    <p:cond delay="0"/>
                                  </p:stCondLst>
                                  <p:childTnLst>
                                    <p:animMotion origin="layout" path="M 0.00625 -3.70953E-6 C 0.04566 0.00972 0.08524 0.01943 0.0967 0.03331 C 0.10833 0.04695 0.09288 0.071 0.07569 0.08233 C 0.05851 0.09344 0.02604 0.09667 -0.00642 0.09991 " pathEditMode="relative" rAng="0" ptsTypes="aaaA">
                                      <p:cBhvr>
                                        <p:cTn id="143" dur="2000" fill="hold"/>
                                        <p:tgtEl>
                                          <p:spTgt spid="182"/>
                                        </p:tgtEl>
                                        <p:attrNameLst>
                                          <p:attrName>ppt_x</p:attrName>
                                          <p:attrName>ppt_y</p:attrName>
                                        </p:attrNameLst>
                                      </p:cBhvr>
                                      <p:rCtr x="45" y="50"/>
                                    </p:animMotion>
                                  </p:childTnLst>
                                </p:cTn>
                              </p:par>
                              <p:par>
                                <p:cTn id="144" presetID="0" presetClass="path" presetSubtype="0" accel="50000" decel="50000" fill="hold" grpId="3" nodeType="withEffect">
                                  <p:stCondLst>
                                    <p:cond delay="0"/>
                                  </p:stCondLst>
                                  <p:childTnLst>
                                    <p:animMotion origin="layout" path="M 0 0 C -0.03038 0.00347 -0.06077 0.00694 -0.07465 0.01596 C -0.08854 0.02498 -0.08559 0.04301 -0.08368 0.05365 C -0.08177 0.06429 -0.07205 0.07331 -0.06267 0.07955 C -0.0533 0.0858 -0.03802 0.08857 -0.02691 0.09158 C -0.0158 0.09459 -0.0007 0.09644 0.00451 0.09736 " pathEditMode="relative" ptsTypes="aaaaaA">
                                      <p:cBhvr>
                                        <p:cTn id="145" dur="2000" fill="hold"/>
                                        <p:tgtEl>
                                          <p:spTgt spid="183"/>
                                        </p:tgtEl>
                                        <p:attrNameLst>
                                          <p:attrName>ppt_x</p:attrName>
                                          <p:attrName>ppt_y</p:attrName>
                                        </p:attrNameLst>
                                      </p:cBhvr>
                                    </p:animMotion>
                                  </p:childTnLst>
                                </p:cTn>
                              </p:par>
                            </p:childTnLst>
                          </p:cTn>
                        </p:par>
                        <p:par>
                          <p:cTn id="146" fill="hold">
                            <p:stCondLst>
                              <p:cond delay="7500"/>
                            </p:stCondLst>
                            <p:childTnLst>
                              <p:par>
                                <p:cTn id="147" presetID="9" presetClass="exit" presetSubtype="0" fill="hold" grpId="2" nodeType="afterEffect">
                                  <p:stCondLst>
                                    <p:cond delay="0"/>
                                  </p:stCondLst>
                                  <p:childTnLst>
                                    <p:animEffect transition="out" filter="dissolve">
                                      <p:cBhvr>
                                        <p:cTn id="148" dur="500"/>
                                        <p:tgtEl>
                                          <p:spTgt spid="182"/>
                                        </p:tgtEl>
                                      </p:cBhvr>
                                    </p:animEffect>
                                    <p:set>
                                      <p:cBhvr>
                                        <p:cTn id="149" dur="1" fill="hold">
                                          <p:stCondLst>
                                            <p:cond delay="499"/>
                                          </p:stCondLst>
                                        </p:cTn>
                                        <p:tgtEl>
                                          <p:spTgt spid="182"/>
                                        </p:tgtEl>
                                        <p:attrNameLst>
                                          <p:attrName>style.visibility</p:attrName>
                                        </p:attrNameLst>
                                      </p:cBhvr>
                                      <p:to>
                                        <p:strVal val="hidden"/>
                                      </p:to>
                                    </p:set>
                                  </p:childTnLst>
                                </p:cTn>
                              </p:par>
                              <p:par>
                                <p:cTn id="150" presetID="9" presetClass="exit" presetSubtype="0" fill="hold" grpId="1" nodeType="withEffect">
                                  <p:stCondLst>
                                    <p:cond delay="0"/>
                                  </p:stCondLst>
                                  <p:childTnLst>
                                    <p:animEffect transition="out" filter="dissolve">
                                      <p:cBhvr>
                                        <p:cTn id="151" dur="500"/>
                                        <p:tgtEl>
                                          <p:spTgt spid="183"/>
                                        </p:tgtEl>
                                      </p:cBhvr>
                                    </p:animEffect>
                                    <p:set>
                                      <p:cBhvr>
                                        <p:cTn id="152" dur="1" fill="hold">
                                          <p:stCondLst>
                                            <p:cond delay="499"/>
                                          </p:stCondLst>
                                        </p:cTn>
                                        <p:tgtEl>
                                          <p:spTgt spid="183"/>
                                        </p:tgtEl>
                                        <p:attrNameLst>
                                          <p:attrName>style.visibility</p:attrName>
                                        </p:attrNameLst>
                                      </p:cBhvr>
                                      <p:to>
                                        <p:strVal val="hidden"/>
                                      </p:to>
                                    </p:set>
                                  </p:childTnLst>
                                </p:cTn>
                              </p:par>
                            </p:childTnLst>
                          </p:cTn>
                        </p:par>
                        <p:par>
                          <p:cTn id="153" fill="hold">
                            <p:stCondLst>
                              <p:cond delay="8000"/>
                            </p:stCondLst>
                            <p:childTnLst>
                              <p:par>
                                <p:cTn id="154" presetID="9" presetClass="entr" presetSubtype="0" fill="hold" nodeType="afterEffect">
                                  <p:stCondLst>
                                    <p:cond delay="0"/>
                                  </p:stCondLst>
                                  <p:childTnLst>
                                    <p:set>
                                      <p:cBhvr>
                                        <p:cTn id="155" dur="1" fill="hold">
                                          <p:stCondLst>
                                            <p:cond delay="0"/>
                                          </p:stCondLst>
                                        </p:cTn>
                                        <p:tgtEl>
                                          <p:spTgt spid="184"/>
                                        </p:tgtEl>
                                        <p:attrNameLst>
                                          <p:attrName>style.visibility</p:attrName>
                                        </p:attrNameLst>
                                      </p:cBhvr>
                                      <p:to>
                                        <p:strVal val="visible"/>
                                      </p:to>
                                    </p:set>
                                    <p:animEffect transition="in" filter="dissolve">
                                      <p:cBhvr>
                                        <p:cTn id="156" dur="500"/>
                                        <p:tgtEl>
                                          <p:spTgt spid="184"/>
                                        </p:tgtEl>
                                      </p:cBhvr>
                                    </p:animEffect>
                                  </p:childTnLst>
                                </p:cTn>
                              </p:par>
                              <p:par>
                                <p:cTn id="157" presetID="9" presetClass="entr" presetSubtype="0" fill="hold" nodeType="withEffect">
                                  <p:stCondLst>
                                    <p:cond delay="0"/>
                                  </p:stCondLst>
                                  <p:childTnLst>
                                    <p:set>
                                      <p:cBhvr>
                                        <p:cTn id="158" dur="1" fill="hold">
                                          <p:stCondLst>
                                            <p:cond delay="0"/>
                                          </p:stCondLst>
                                        </p:cTn>
                                        <p:tgtEl>
                                          <p:spTgt spid="185"/>
                                        </p:tgtEl>
                                        <p:attrNameLst>
                                          <p:attrName>style.visibility</p:attrName>
                                        </p:attrNameLst>
                                      </p:cBhvr>
                                      <p:to>
                                        <p:strVal val="visible"/>
                                      </p:to>
                                    </p:set>
                                    <p:animEffect transition="in" filter="dissolve">
                                      <p:cBhvr>
                                        <p:cTn id="159" dur="500"/>
                                        <p:tgtEl>
                                          <p:spTgt spid="185"/>
                                        </p:tgtEl>
                                      </p:cBhvr>
                                    </p:animEffect>
                                  </p:childTnLst>
                                </p:cTn>
                              </p:par>
                            </p:childTnLst>
                          </p:cTn>
                        </p:par>
                        <p:par>
                          <p:cTn id="160" fill="hold">
                            <p:stCondLst>
                              <p:cond delay="8500"/>
                            </p:stCondLst>
                            <p:childTnLst>
                              <p:par>
                                <p:cTn id="161" presetID="9" presetClass="exit" presetSubtype="0" fill="hold" nodeType="afterEffect">
                                  <p:stCondLst>
                                    <p:cond delay="0"/>
                                  </p:stCondLst>
                                  <p:childTnLst>
                                    <p:animEffect transition="out" filter="dissolve">
                                      <p:cBhvr>
                                        <p:cTn id="162" dur="500"/>
                                        <p:tgtEl>
                                          <p:spTgt spid="190"/>
                                        </p:tgtEl>
                                      </p:cBhvr>
                                    </p:animEffect>
                                    <p:set>
                                      <p:cBhvr>
                                        <p:cTn id="163" dur="1" fill="hold">
                                          <p:stCondLst>
                                            <p:cond delay="499"/>
                                          </p:stCondLst>
                                        </p:cTn>
                                        <p:tgtEl>
                                          <p:spTgt spid="190"/>
                                        </p:tgtEl>
                                        <p:attrNameLst>
                                          <p:attrName>style.visibility</p:attrName>
                                        </p:attrNameLst>
                                      </p:cBhvr>
                                      <p:to>
                                        <p:strVal val="hidden"/>
                                      </p:to>
                                    </p:set>
                                  </p:childTnLst>
                                </p:cTn>
                              </p:par>
                              <p:par>
                                <p:cTn id="164" presetID="9" presetClass="exit" presetSubtype="0" fill="hold" nodeType="withEffect">
                                  <p:stCondLst>
                                    <p:cond delay="0"/>
                                  </p:stCondLst>
                                  <p:childTnLst>
                                    <p:animEffect transition="out" filter="dissolve">
                                      <p:cBhvr>
                                        <p:cTn id="165" dur="500"/>
                                        <p:tgtEl>
                                          <p:spTgt spid="193"/>
                                        </p:tgtEl>
                                      </p:cBhvr>
                                    </p:animEffect>
                                    <p:set>
                                      <p:cBhvr>
                                        <p:cTn id="166" dur="1" fill="hold">
                                          <p:stCondLst>
                                            <p:cond delay="499"/>
                                          </p:stCondLst>
                                        </p:cTn>
                                        <p:tgtEl>
                                          <p:spTgt spid="193"/>
                                        </p:tgtEl>
                                        <p:attrNameLst>
                                          <p:attrName>style.visibility</p:attrName>
                                        </p:attrNameLst>
                                      </p:cBhvr>
                                      <p:to>
                                        <p:strVal val="hidden"/>
                                      </p:to>
                                    </p:set>
                                  </p:childTnLst>
                                </p:cTn>
                              </p:par>
                              <p:par>
                                <p:cTn id="167" presetID="22" presetClass="entr" presetSubtype="1" fill="hold" grpId="0" nodeType="withEffect">
                                  <p:stCondLst>
                                    <p:cond delay="0"/>
                                  </p:stCondLst>
                                  <p:childTnLst>
                                    <p:set>
                                      <p:cBhvr>
                                        <p:cTn id="168" dur="1" fill="hold">
                                          <p:stCondLst>
                                            <p:cond delay="0"/>
                                          </p:stCondLst>
                                        </p:cTn>
                                        <p:tgtEl>
                                          <p:spTgt spid="104"/>
                                        </p:tgtEl>
                                        <p:attrNameLst>
                                          <p:attrName>style.visibility</p:attrName>
                                        </p:attrNameLst>
                                      </p:cBhvr>
                                      <p:to>
                                        <p:strVal val="visible"/>
                                      </p:to>
                                    </p:set>
                                    <p:animEffect transition="in" filter="wipe(up)">
                                      <p:cBhvr>
                                        <p:cTn id="169" dur="500"/>
                                        <p:tgtEl>
                                          <p:spTgt spid="104"/>
                                        </p:tgtEl>
                                      </p:cBhvr>
                                    </p:animEffect>
                                  </p:childTnLst>
                                </p:cTn>
                              </p:par>
                              <p:par>
                                <p:cTn id="170" presetID="22" presetClass="entr" presetSubtype="1" fill="hold" grpId="0" nodeType="withEffect">
                                  <p:stCondLst>
                                    <p:cond delay="0"/>
                                  </p:stCondLst>
                                  <p:childTnLst>
                                    <p:set>
                                      <p:cBhvr>
                                        <p:cTn id="171" dur="1" fill="hold">
                                          <p:stCondLst>
                                            <p:cond delay="0"/>
                                          </p:stCondLst>
                                        </p:cTn>
                                        <p:tgtEl>
                                          <p:spTgt spid="107"/>
                                        </p:tgtEl>
                                        <p:attrNameLst>
                                          <p:attrName>style.visibility</p:attrName>
                                        </p:attrNameLst>
                                      </p:cBhvr>
                                      <p:to>
                                        <p:strVal val="visible"/>
                                      </p:to>
                                    </p:set>
                                    <p:animEffect transition="in" filter="wipe(up)">
                                      <p:cBhvr>
                                        <p:cTn id="172" dur="500"/>
                                        <p:tgtEl>
                                          <p:spTgt spid="107"/>
                                        </p:tgtEl>
                                      </p:cBhvr>
                                    </p:animEffect>
                                  </p:childTnLst>
                                </p:cTn>
                              </p:par>
                            </p:childTnLst>
                          </p:cTn>
                        </p:par>
                        <p:par>
                          <p:cTn id="173" fill="hold">
                            <p:stCondLst>
                              <p:cond delay="9000"/>
                            </p:stCondLst>
                            <p:childTnLst>
                              <p:par>
                                <p:cTn id="174" presetID="22" presetClass="entr" presetSubtype="1" fill="hold" nodeType="afterEffect">
                                  <p:stCondLst>
                                    <p:cond delay="0"/>
                                  </p:stCondLst>
                                  <p:childTnLst>
                                    <p:set>
                                      <p:cBhvr>
                                        <p:cTn id="175" dur="1" fill="hold">
                                          <p:stCondLst>
                                            <p:cond delay="0"/>
                                          </p:stCondLst>
                                        </p:cTn>
                                        <p:tgtEl>
                                          <p:spTgt spid="168"/>
                                        </p:tgtEl>
                                        <p:attrNameLst>
                                          <p:attrName>style.visibility</p:attrName>
                                        </p:attrNameLst>
                                      </p:cBhvr>
                                      <p:to>
                                        <p:strVal val="visible"/>
                                      </p:to>
                                    </p:set>
                                    <p:animEffect transition="in" filter="wipe(up)">
                                      <p:cBhvr>
                                        <p:cTn id="176" dur="500"/>
                                        <p:tgtEl>
                                          <p:spTgt spid="168"/>
                                        </p:tgtEl>
                                      </p:cBhvr>
                                    </p:animEffect>
                                  </p:childTnLst>
                                </p:cTn>
                              </p:par>
                              <p:par>
                                <p:cTn id="177" presetID="22" presetClass="entr" presetSubtype="1" fill="hold" nodeType="withEffect">
                                  <p:stCondLst>
                                    <p:cond delay="0"/>
                                  </p:stCondLst>
                                  <p:childTnLst>
                                    <p:set>
                                      <p:cBhvr>
                                        <p:cTn id="178" dur="1" fill="hold">
                                          <p:stCondLst>
                                            <p:cond delay="0"/>
                                          </p:stCondLst>
                                        </p:cTn>
                                        <p:tgtEl>
                                          <p:spTgt spid="167"/>
                                        </p:tgtEl>
                                        <p:attrNameLst>
                                          <p:attrName>style.visibility</p:attrName>
                                        </p:attrNameLst>
                                      </p:cBhvr>
                                      <p:to>
                                        <p:strVal val="visible"/>
                                      </p:to>
                                    </p:set>
                                    <p:animEffect transition="in" filter="wipe(up)">
                                      <p:cBhvr>
                                        <p:cTn id="179" dur="500"/>
                                        <p:tgtEl>
                                          <p:spTgt spid="167"/>
                                        </p:tgtEl>
                                      </p:cBhvr>
                                    </p:animEffect>
                                  </p:childTnLst>
                                </p:cTn>
                              </p:par>
                            </p:childTnLst>
                          </p:cTn>
                        </p:par>
                        <p:par>
                          <p:cTn id="180" fill="hold">
                            <p:stCondLst>
                              <p:cond delay="9500"/>
                            </p:stCondLst>
                            <p:childTnLst>
                              <p:par>
                                <p:cTn id="181" presetID="22" presetClass="entr" presetSubtype="1" fill="hold" grpId="0" nodeType="afterEffect">
                                  <p:stCondLst>
                                    <p:cond delay="0"/>
                                  </p:stCondLst>
                                  <p:childTnLst>
                                    <p:set>
                                      <p:cBhvr>
                                        <p:cTn id="182" dur="1" fill="hold">
                                          <p:stCondLst>
                                            <p:cond delay="0"/>
                                          </p:stCondLst>
                                        </p:cTn>
                                        <p:tgtEl>
                                          <p:spTgt spid="192"/>
                                        </p:tgtEl>
                                        <p:attrNameLst>
                                          <p:attrName>style.visibility</p:attrName>
                                        </p:attrNameLst>
                                      </p:cBhvr>
                                      <p:to>
                                        <p:strVal val="visible"/>
                                      </p:to>
                                    </p:set>
                                    <p:animEffect transition="in" filter="wipe(up)">
                                      <p:cBhvr>
                                        <p:cTn id="183" dur="500"/>
                                        <p:tgtEl>
                                          <p:spTgt spid="192"/>
                                        </p:tgtEl>
                                      </p:cBhvr>
                                    </p:animEffect>
                                  </p:childTnLst>
                                </p:cTn>
                              </p:par>
                              <p:par>
                                <p:cTn id="184" presetID="22" presetClass="entr" presetSubtype="1" fill="hold" grpId="0" nodeType="withEffect">
                                  <p:stCondLst>
                                    <p:cond delay="0"/>
                                  </p:stCondLst>
                                  <p:childTnLst>
                                    <p:set>
                                      <p:cBhvr>
                                        <p:cTn id="185" dur="1" fill="hold">
                                          <p:stCondLst>
                                            <p:cond delay="0"/>
                                          </p:stCondLst>
                                        </p:cTn>
                                        <p:tgtEl>
                                          <p:spTgt spid="191"/>
                                        </p:tgtEl>
                                        <p:attrNameLst>
                                          <p:attrName>style.visibility</p:attrName>
                                        </p:attrNameLst>
                                      </p:cBhvr>
                                      <p:to>
                                        <p:strVal val="visible"/>
                                      </p:to>
                                    </p:set>
                                    <p:animEffect transition="in" filter="wipe(up)">
                                      <p:cBhvr>
                                        <p:cTn id="186" dur="500"/>
                                        <p:tgtEl>
                                          <p:spTgt spid="191"/>
                                        </p:tgtEl>
                                      </p:cBhvr>
                                    </p:animEffect>
                                  </p:childTnLst>
                                </p:cTn>
                              </p:par>
                            </p:childTnLst>
                          </p:cTn>
                        </p:par>
                        <p:par>
                          <p:cTn id="187" fill="hold">
                            <p:stCondLst>
                              <p:cond delay="10000"/>
                            </p:stCondLst>
                            <p:childTnLst>
                              <p:par>
                                <p:cTn id="188" presetID="9" presetClass="entr" presetSubtype="0" fill="hold" nodeType="afterEffect">
                                  <p:stCondLst>
                                    <p:cond delay="0"/>
                                  </p:stCondLst>
                                  <p:childTnLst>
                                    <p:set>
                                      <p:cBhvr>
                                        <p:cTn id="189" dur="1" fill="hold">
                                          <p:stCondLst>
                                            <p:cond delay="0"/>
                                          </p:stCondLst>
                                        </p:cTn>
                                        <p:tgtEl>
                                          <p:spTgt spid="13"/>
                                        </p:tgtEl>
                                        <p:attrNameLst>
                                          <p:attrName>style.visibility</p:attrName>
                                        </p:attrNameLst>
                                      </p:cBhvr>
                                      <p:to>
                                        <p:strVal val="visible"/>
                                      </p:to>
                                    </p:set>
                                    <p:animEffect transition="in" filter="dissolve">
                                      <p:cBhvr>
                                        <p:cTn id="190" dur="500"/>
                                        <p:tgtEl>
                                          <p:spTgt spid="13"/>
                                        </p:tgtEl>
                                      </p:cBhvr>
                                    </p:animEffect>
                                  </p:childTnLst>
                                </p:cTn>
                              </p:par>
                              <p:par>
                                <p:cTn id="191" presetID="9" presetClass="entr" presetSubtype="0" fill="hold" nodeType="withEffect">
                                  <p:stCondLst>
                                    <p:cond delay="0"/>
                                  </p:stCondLst>
                                  <p:childTnLst>
                                    <p:set>
                                      <p:cBhvr>
                                        <p:cTn id="192" dur="1" fill="hold">
                                          <p:stCondLst>
                                            <p:cond delay="0"/>
                                          </p:stCondLst>
                                        </p:cTn>
                                        <p:tgtEl>
                                          <p:spTgt spid="18"/>
                                        </p:tgtEl>
                                        <p:attrNameLst>
                                          <p:attrName>style.visibility</p:attrName>
                                        </p:attrNameLst>
                                      </p:cBhvr>
                                      <p:to>
                                        <p:strVal val="visible"/>
                                      </p:to>
                                    </p:set>
                                    <p:animEffect transition="in" filter="dissolve">
                                      <p:cBhvr>
                                        <p:cTn id="193" dur="500"/>
                                        <p:tgtEl>
                                          <p:spTgt spid="18"/>
                                        </p:tgtEl>
                                      </p:cBhvr>
                                    </p:animEffect>
                                  </p:childTnLst>
                                </p:cTn>
                              </p:par>
                            </p:childTnLst>
                          </p:cTn>
                        </p:par>
                        <p:par>
                          <p:cTn id="194" fill="hold">
                            <p:stCondLst>
                              <p:cond delay="10500"/>
                            </p:stCondLst>
                            <p:childTnLst>
                              <p:par>
                                <p:cTn id="195" presetID="9" presetClass="entr" presetSubtype="0" fill="hold" grpId="3" nodeType="afterEffect">
                                  <p:stCondLst>
                                    <p:cond delay="0"/>
                                  </p:stCondLst>
                                  <p:childTnLst>
                                    <p:set>
                                      <p:cBhvr>
                                        <p:cTn id="196" dur="1" fill="hold">
                                          <p:stCondLst>
                                            <p:cond delay="0"/>
                                          </p:stCondLst>
                                        </p:cTn>
                                        <p:tgtEl>
                                          <p:spTgt spid="169"/>
                                        </p:tgtEl>
                                        <p:attrNameLst>
                                          <p:attrName>style.visibility</p:attrName>
                                        </p:attrNameLst>
                                      </p:cBhvr>
                                      <p:to>
                                        <p:strVal val="visible"/>
                                      </p:to>
                                    </p:set>
                                    <p:animEffect transition="in" filter="dissolve">
                                      <p:cBhvr>
                                        <p:cTn id="197" dur="500"/>
                                        <p:tgtEl>
                                          <p:spTgt spid="169"/>
                                        </p:tgtEl>
                                      </p:cBhvr>
                                    </p:animEffect>
                                  </p:childTnLst>
                                </p:cTn>
                              </p:par>
                              <p:par>
                                <p:cTn id="198" presetID="9" presetClass="entr" presetSubtype="0" fill="hold" grpId="3" nodeType="withEffect">
                                  <p:stCondLst>
                                    <p:cond delay="0"/>
                                  </p:stCondLst>
                                  <p:childTnLst>
                                    <p:set>
                                      <p:cBhvr>
                                        <p:cTn id="199" dur="1" fill="hold">
                                          <p:stCondLst>
                                            <p:cond delay="0"/>
                                          </p:stCondLst>
                                        </p:cTn>
                                        <p:tgtEl>
                                          <p:spTgt spid="173"/>
                                        </p:tgtEl>
                                        <p:attrNameLst>
                                          <p:attrName>style.visibility</p:attrName>
                                        </p:attrNameLst>
                                      </p:cBhvr>
                                      <p:to>
                                        <p:strVal val="visible"/>
                                      </p:to>
                                    </p:set>
                                    <p:animEffect transition="in" filter="dissolve">
                                      <p:cBhvr>
                                        <p:cTn id="200" dur="500"/>
                                        <p:tgtEl>
                                          <p:spTgt spid="173"/>
                                        </p:tgtEl>
                                      </p:cBhvr>
                                    </p:animEffect>
                                  </p:childTnLst>
                                </p:cTn>
                              </p:par>
                            </p:childTnLst>
                          </p:cTn>
                        </p:par>
                        <p:par>
                          <p:cTn id="201" fill="hold">
                            <p:stCondLst>
                              <p:cond delay="11000"/>
                            </p:stCondLst>
                            <p:childTnLst>
                              <p:par>
                                <p:cTn id="202" presetID="9" presetClass="entr" presetSubtype="0" fill="hold" grpId="3" nodeType="afterEffect">
                                  <p:stCondLst>
                                    <p:cond delay="0"/>
                                  </p:stCondLst>
                                  <p:childTnLst>
                                    <p:set>
                                      <p:cBhvr>
                                        <p:cTn id="203" dur="1" fill="hold">
                                          <p:stCondLst>
                                            <p:cond delay="0"/>
                                          </p:stCondLst>
                                        </p:cTn>
                                        <p:tgtEl>
                                          <p:spTgt spid="182"/>
                                        </p:tgtEl>
                                        <p:attrNameLst>
                                          <p:attrName>style.visibility</p:attrName>
                                        </p:attrNameLst>
                                      </p:cBhvr>
                                      <p:to>
                                        <p:strVal val="visible"/>
                                      </p:to>
                                    </p:set>
                                    <p:animEffect transition="in" filter="dissolve">
                                      <p:cBhvr>
                                        <p:cTn id="204" dur="500"/>
                                        <p:tgtEl>
                                          <p:spTgt spid="182"/>
                                        </p:tgtEl>
                                      </p:cBhvr>
                                    </p:animEffect>
                                  </p:childTnLst>
                                </p:cTn>
                              </p:par>
                              <p:par>
                                <p:cTn id="205" presetID="9" presetClass="entr" presetSubtype="0" fill="hold" grpId="2" nodeType="withEffect">
                                  <p:stCondLst>
                                    <p:cond delay="0"/>
                                  </p:stCondLst>
                                  <p:childTnLst>
                                    <p:set>
                                      <p:cBhvr>
                                        <p:cTn id="206" dur="1" fill="hold">
                                          <p:stCondLst>
                                            <p:cond delay="0"/>
                                          </p:stCondLst>
                                        </p:cTn>
                                        <p:tgtEl>
                                          <p:spTgt spid="183"/>
                                        </p:tgtEl>
                                        <p:attrNameLst>
                                          <p:attrName>style.visibility</p:attrName>
                                        </p:attrNameLst>
                                      </p:cBhvr>
                                      <p:to>
                                        <p:strVal val="visible"/>
                                      </p:to>
                                    </p:set>
                                    <p:animEffect transition="in" filter="dissolve">
                                      <p:cBhvr>
                                        <p:cTn id="207" dur="500"/>
                                        <p:tgtEl>
                                          <p:spTgt spid="18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 grpId="0" animBg="1"/>
      <p:bldP spid="72" grpId="1" animBg="1"/>
      <p:bldP spid="76" grpId="0" animBg="1"/>
      <p:bldP spid="105" grpId="0" animBg="1"/>
      <p:bldP spid="106" grpId="0" animBg="1"/>
      <p:bldP spid="123" grpId="0" animBg="1"/>
      <p:bldP spid="124" grpId="0" animBg="1"/>
      <p:bldP spid="125" grpId="0" animBg="1"/>
      <p:bldP spid="126" grpId="0" animBg="1"/>
      <p:bldP spid="128" grpId="0" animBg="1"/>
      <p:bldP spid="137" grpId="0" animBg="1"/>
      <p:bldP spid="138" grpId="0" animBg="1"/>
      <p:bldP spid="146" grpId="0" animBg="1"/>
      <p:bldP spid="165" grpId="0" animBg="1"/>
      <p:bldP spid="166" grpId="0" animBg="1"/>
      <p:bldP spid="169" grpId="0" animBg="1"/>
      <p:bldP spid="169" grpId="1" animBg="1"/>
      <p:bldP spid="169" grpId="2" animBg="1"/>
      <p:bldP spid="169" grpId="3" animBg="1"/>
      <p:bldP spid="170" grpId="0" animBg="1"/>
      <p:bldP spid="173" grpId="0" animBg="1"/>
      <p:bldP spid="173" grpId="1" animBg="1"/>
      <p:bldP spid="173" grpId="2" animBg="1"/>
      <p:bldP spid="173" grpId="3" animBg="1"/>
      <p:bldP spid="174" grpId="0" animBg="1"/>
      <p:bldP spid="182" grpId="0" animBg="1"/>
      <p:bldP spid="182" grpId="1" animBg="1"/>
      <p:bldP spid="182" grpId="2" animBg="1"/>
      <p:bldP spid="182" grpId="3" animBg="1"/>
      <p:bldP spid="183" grpId="0" animBg="1"/>
      <p:bldP spid="183" grpId="1" animBg="1"/>
      <p:bldP spid="183" grpId="2" animBg="1"/>
      <p:bldP spid="183" grpId="3" animBg="1"/>
      <p:bldP spid="191" grpId="0" animBg="1"/>
      <p:bldP spid="192" grpId="0" animBg="1"/>
      <p:bldP spid="104" grpId="0" animBg="1"/>
      <p:bldP spid="107"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arsil\Desktop\Smartcreative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3429000" y="533400"/>
            <a:ext cx="2057400" cy="533400"/>
          </a:xfrm>
          <a:ln>
            <a:noFill/>
          </a:ln>
          <a:effectLst>
            <a:glow rad="101600">
              <a:schemeClr val="accent5">
                <a:satMod val="175000"/>
                <a:alpha val="40000"/>
              </a:schemeClr>
            </a:glow>
          </a:effectLst>
        </p:spPr>
        <p:txBody>
          <a:bodyPr>
            <a:normAutofit fontScale="90000"/>
          </a:bodyPr>
          <a:lstStyle/>
          <a:p>
            <a:r>
              <a:rPr lang="en-US" sz="2400" dirty="0" smtClean="0">
                <a:latin typeface="Arial Black" pitchFamily="34" charset="0"/>
              </a:rPr>
              <a:t> </a:t>
            </a:r>
            <a:r>
              <a:rPr lang="en-US" sz="2400" dirty="0" smtClean="0">
                <a:solidFill>
                  <a:srgbClr val="002060"/>
                </a:solidFill>
                <a:latin typeface="Arial Black" pitchFamily="34" charset="0"/>
              </a:rPr>
              <a:t>GLIKOLISIS</a:t>
            </a:r>
            <a:endParaRPr lang="en-US" sz="2400" dirty="0">
              <a:solidFill>
                <a:srgbClr val="002060"/>
              </a:solidFill>
              <a:latin typeface="Arial Black" pitchFamily="34" charset="0"/>
            </a:endParaRPr>
          </a:p>
        </p:txBody>
      </p:sp>
      <p:sp>
        <p:nvSpPr>
          <p:cNvPr id="137" name="TextBox 136"/>
          <p:cNvSpPr txBox="1"/>
          <p:nvPr/>
        </p:nvSpPr>
        <p:spPr>
          <a:xfrm>
            <a:off x="304800" y="1524000"/>
            <a:ext cx="8458200" cy="4847481"/>
          </a:xfrm>
          <a:prstGeom prst="rect">
            <a:avLst/>
          </a:prstGeom>
          <a:noFill/>
          <a:ln>
            <a:noFill/>
          </a:ln>
          <a:effectLst>
            <a:glow rad="101600">
              <a:schemeClr val="accent2">
                <a:satMod val="175000"/>
                <a:alpha val="40000"/>
              </a:schemeClr>
            </a:glow>
          </a:effectLst>
        </p:spPr>
        <p:txBody>
          <a:bodyPr wrap="square" rtlCol="0">
            <a:spAutoFit/>
          </a:bodyPr>
          <a:lstStyle/>
          <a:p>
            <a:pPr marL="169863" indent="-169863">
              <a:spcAft>
                <a:spcPts val="600"/>
              </a:spcAft>
              <a:buFont typeface="Wingdings" pitchFamily="2" charset="2"/>
              <a:buChar char="§"/>
            </a:pPr>
            <a:r>
              <a:rPr lang="en-US" sz="2400" dirty="0" err="1" smtClean="0"/>
              <a:t>Secara</a:t>
            </a:r>
            <a:r>
              <a:rPr lang="en-US" sz="2400" dirty="0" smtClean="0"/>
              <a:t> </a:t>
            </a:r>
            <a:r>
              <a:rPr lang="en-US" sz="2400" dirty="0" err="1" smtClean="0"/>
              <a:t>keseluruhan</a:t>
            </a:r>
            <a:r>
              <a:rPr lang="en-US" sz="2400" dirty="0" smtClean="0"/>
              <a:t> </a:t>
            </a:r>
            <a:r>
              <a:rPr lang="en-US" sz="2400" dirty="0" err="1" smtClean="0"/>
              <a:t>pada</a:t>
            </a:r>
            <a:r>
              <a:rPr lang="en-US" sz="2400" dirty="0" smtClean="0"/>
              <a:t> </a:t>
            </a:r>
            <a:r>
              <a:rPr lang="en-US" sz="2400" dirty="0" err="1" smtClean="0"/>
              <a:t>proses</a:t>
            </a:r>
            <a:r>
              <a:rPr lang="en-US" sz="2400" dirty="0" smtClean="0"/>
              <a:t> </a:t>
            </a:r>
            <a:r>
              <a:rPr lang="en-US" sz="2400" dirty="0" err="1" smtClean="0"/>
              <a:t>Glikolisis</a:t>
            </a:r>
            <a:r>
              <a:rPr lang="en-US" sz="2400" dirty="0" smtClean="0"/>
              <a:t>, </a:t>
            </a:r>
            <a:r>
              <a:rPr lang="en-US" sz="2400" dirty="0" err="1" smtClean="0"/>
              <a:t>dari</a:t>
            </a:r>
            <a:r>
              <a:rPr lang="en-US" sz="2400" dirty="0" smtClean="0"/>
              <a:t> 1 </a:t>
            </a:r>
            <a:r>
              <a:rPr lang="en-US" sz="2400" dirty="0" err="1" smtClean="0"/>
              <a:t>molekul</a:t>
            </a:r>
            <a:r>
              <a:rPr lang="en-US" sz="2400" dirty="0" smtClean="0"/>
              <a:t> </a:t>
            </a:r>
            <a:r>
              <a:rPr lang="en-US" sz="2400" dirty="0" err="1" smtClean="0"/>
              <a:t>glukosa</a:t>
            </a:r>
            <a:r>
              <a:rPr lang="en-US" sz="2400" dirty="0" smtClean="0"/>
              <a:t> </a:t>
            </a:r>
            <a:r>
              <a:rPr lang="en-US" sz="2400" dirty="0" err="1" smtClean="0"/>
              <a:t>akan</a:t>
            </a:r>
            <a:r>
              <a:rPr lang="en-US" sz="2400" dirty="0" smtClean="0"/>
              <a:t> </a:t>
            </a:r>
            <a:r>
              <a:rPr lang="en-US" sz="2400" dirty="0" err="1" smtClean="0"/>
              <a:t>dihasilkan</a:t>
            </a:r>
            <a:r>
              <a:rPr lang="en-US" sz="2400" dirty="0" smtClean="0"/>
              <a:t> 2 </a:t>
            </a:r>
            <a:r>
              <a:rPr lang="en-US" sz="2400" dirty="0" err="1" smtClean="0"/>
              <a:t>molekul</a:t>
            </a:r>
            <a:r>
              <a:rPr lang="en-US" sz="2400" dirty="0" smtClean="0"/>
              <a:t> ATP, 2 </a:t>
            </a:r>
            <a:r>
              <a:rPr lang="en-US" sz="2400" dirty="0" err="1" smtClean="0"/>
              <a:t>molekul</a:t>
            </a:r>
            <a:r>
              <a:rPr lang="en-US" sz="2400" dirty="0" smtClean="0"/>
              <a:t> NADH yang </a:t>
            </a:r>
            <a:r>
              <a:rPr lang="en-US" sz="2400" dirty="0" err="1" smtClean="0"/>
              <a:t>dapat</a:t>
            </a:r>
            <a:r>
              <a:rPr lang="en-US" sz="2400" dirty="0" smtClean="0"/>
              <a:t> </a:t>
            </a:r>
            <a:r>
              <a:rPr lang="en-US" sz="2400" dirty="0" err="1" smtClean="0"/>
              <a:t>memberikan</a:t>
            </a:r>
            <a:r>
              <a:rPr lang="en-US" sz="2400" dirty="0" smtClean="0"/>
              <a:t> </a:t>
            </a:r>
            <a:r>
              <a:rPr lang="en-US" sz="2400" dirty="0" err="1" smtClean="0"/>
              <a:t>tambahan</a:t>
            </a:r>
            <a:r>
              <a:rPr lang="en-US" sz="2400" dirty="0" smtClean="0"/>
              <a:t> (ATP) </a:t>
            </a:r>
            <a:r>
              <a:rPr lang="en-US" sz="2400" dirty="0" err="1" smtClean="0"/>
              <a:t>melalui</a:t>
            </a:r>
            <a:r>
              <a:rPr lang="en-US" sz="2400" dirty="0" smtClean="0"/>
              <a:t> </a:t>
            </a:r>
            <a:r>
              <a:rPr lang="en-US" sz="2400" dirty="0" err="1" smtClean="0"/>
              <a:t>proses</a:t>
            </a:r>
            <a:r>
              <a:rPr lang="en-US" sz="2400" dirty="0" smtClean="0"/>
              <a:t> transfer </a:t>
            </a:r>
            <a:r>
              <a:rPr lang="en-US" sz="2400" dirty="0" err="1" smtClean="0"/>
              <a:t>elektron</a:t>
            </a:r>
            <a:r>
              <a:rPr lang="en-US" sz="2400" dirty="0" smtClean="0"/>
              <a:t> </a:t>
            </a:r>
            <a:r>
              <a:rPr lang="en-US" sz="2400" dirty="0" err="1" smtClean="0"/>
              <a:t>pada</a:t>
            </a:r>
            <a:r>
              <a:rPr lang="en-US" sz="2400" dirty="0" smtClean="0"/>
              <a:t> </a:t>
            </a:r>
            <a:r>
              <a:rPr lang="en-US" sz="2400" dirty="0" err="1" smtClean="0"/>
              <a:t>respirasi</a:t>
            </a:r>
            <a:r>
              <a:rPr lang="en-US" sz="2400" dirty="0" smtClean="0"/>
              <a:t>.</a:t>
            </a:r>
          </a:p>
          <a:p>
            <a:pPr marL="169863" indent="-169863">
              <a:spcAft>
                <a:spcPts val="600"/>
              </a:spcAft>
              <a:buFont typeface="Wingdings" pitchFamily="2" charset="2"/>
              <a:buChar char="§"/>
            </a:pPr>
            <a:r>
              <a:rPr lang="en-US" sz="2400" dirty="0" err="1" smtClean="0"/>
              <a:t>Reaksi</a:t>
            </a:r>
            <a:r>
              <a:rPr lang="en-US" sz="2400" dirty="0" smtClean="0"/>
              <a:t> total </a:t>
            </a:r>
            <a:r>
              <a:rPr lang="en-US" sz="2400" dirty="0" err="1" smtClean="0"/>
              <a:t>glikolisis</a:t>
            </a:r>
            <a:r>
              <a:rPr lang="en-US" sz="2400" dirty="0" smtClean="0"/>
              <a:t> </a:t>
            </a:r>
            <a:r>
              <a:rPr lang="en-US" sz="2400" dirty="0" err="1" smtClean="0"/>
              <a:t>adalah</a:t>
            </a:r>
            <a:r>
              <a:rPr lang="en-US" sz="2400" dirty="0" smtClean="0"/>
              <a:t> </a:t>
            </a:r>
            <a:r>
              <a:rPr lang="en-US" sz="2400" dirty="0" err="1" smtClean="0"/>
              <a:t>sebagai</a:t>
            </a:r>
            <a:r>
              <a:rPr lang="en-US" sz="2400" dirty="0" smtClean="0"/>
              <a:t> </a:t>
            </a:r>
            <a:r>
              <a:rPr lang="en-US" sz="2400" dirty="0" err="1" smtClean="0"/>
              <a:t>berikut</a:t>
            </a:r>
            <a:r>
              <a:rPr lang="en-US" sz="2400" dirty="0" smtClean="0"/>
              <a:t> :</a:t>
            </a:r>
          </a:p>
          <a:p>
            <a:pPr marL="169863" indent="-169863">
              <a:spcAft>
                <a:spcPts val="600"/>
              </a:spcAft>
            </a:pPr>
            <a:r>
              <a:rPr lang="en-US" sz="2400" dirty="0" smtClean="0"/>
              <a:t>	</a:t>
            </a:r>
            <a:r>
              <a:rPr lang="en-US" sz="2000" b="1" dirty="0" err="1" smtClean="0">
                <a:solidFill>
                  <a:srgbClr val="002060"/>
                </a:solidFill>
              </a:rPr>
              <a:t>Glukosa</a:t>
            </a:r>
            <a:r>
              <a:rPr lang="en-US" sz="2000" b="1" dirty="0" smtClean="0">
                <a:solidFill>
                  <a:srgbClr val="002060"/>
                </a:solidFill>
              </a:rPr>
              <a:t> + 2ADP + 2Pi + 2NAD</a:t>
            </a:r>
            <a:r>
              <a:rPr lang="en-US" sz="2000" b="1" baseline="30000" dirty="0" smtClean="0">
                <a:solidFill>
                  <a:srgbClr val="002060"/>
                </a:solidFill>
              </a:rPr>
              <a:t>+</a:t>
            </a:r>
            <a:r>
              <a:rPr lang="en-US" sz="2000" b="1" dirty="0" smtClean="0">
                <a:solidFill>
                  <a:srgbClr val="002060"/>
                </a:solidFill>
              </a:rPr>
              <a:t>  </a:t>
            </a:r>
            <a:r>
              <a:rPr lang="en-US" sz="2000" b="1" dirty="0" smtClean="0">
                <a:solidFill>
                  <a:srgbClr val="002060"/>
                </a:solidFill>
                <a:sym typeface="Wingdings" pitchFamily="2" charset="2"/>
              </a:rPr>
              <a:t>  2piruvat </a:t>
            </a:r>
            <a:r>
              <a:rPr lang="en-US" sz="2000" b="1" dirty="0" smtClean="0">
                <a:solidFill>
                  <a:srgbClr val="002060"/>
                </a:solidFill>
              </a:rPr>
              <a:t>+ 2ATP + 2NADH + 2H</a:t>
            </a:r>
            <a:r>
              <a:rPr lang="en-US" sz="2000" b="1" baseline="30000" dirty="0" smtClean="0">
                <a:solidFill>
                  <a:srgbClr val="002060"/>
                </a:solidFill>
              </a:rPr>
              <a:t>+</a:t>
            </a:r>
            <a:r>
              <a:rPr lang="en-US" sz="2000" b="1" dirty="0" smtClean="0">
                <a:solidFill>
                  <a:srgbClr val="002060"/>
                </a:solidFill>
              </a:rPr>
              <a:t> + 2H</a:t>
            </a:r>
            <a:r>
              <a:rPr lang="en-US" sz="2000" b="1" baseline="-25000" dirty="0" smtClean="0">
                <a:solidFill>
                  <a:srgbClr val="002060"/>
                </a:solidFill>
              </a:rPr>
              <a:t>2</a:t>
            </a:r>
            <a:r>
              <a:rPr lang="en-US" sz="2000" b="1" dirty="0" smtClean="0">
                <a:solidFill>
                  <a:srgbClr val="002060"/>
                </a:solidFill>
              </a:rPr>
              <a:t>O</a:t>
            </a:r>
          </a:p>
          <a:p>
            <a:pPr marL="169863" indent="-169863">
              <a:spcAft>
                <a:spcPts val="600"/>
              </a:spcAft>
              <a:buFont typeface="Wingdings" pitchFamily="2" charset="2"/>
              <a:buChar char="§"/>
            </a:pPr>
            <a:r>
              <a:rPr lang="en-US" sz="2400" dirty="0" err="1" smtClean="0"/>
              <a:t>Pada</a:t>
            </a:r>
            <a:r>
              <a:rPr lang="en-US" sz="2400" dirty="0" smtClean="0"/>
              <a:t> sat </a:t>
            </a:r>
            <a:r>
              <a:rPr lang="en-US" sz="2400" dirty="0" err="1" smtClean="0"/>
              <a:t>tubuh</a:t>
            </a:r>
            <a:r>
              <a:rPr lang="en-US" sz="2400" dirty="0" smtClean="0"/>
              <a:t> </a:t>
            </a:r>
            <a:r>
              <a:rPr lang="en-US" sz="2400" dirty="0" err="1" smtClean="0"/>
              <a:t>kekurangan</a:t>
            </a:r>
            <a:r>
              <a:rPr lang="en-US" sz="2400" dirty="0" smtClean="0"/>
              <a:t> </a:t>
            </a:r>
            <a:r>
              <a:rPr lang="en-US" sz="2400" dirty="0" err="1" smtClean="0"/>
              <a:t>oksigen</a:t>
            </a:r>
            <a:r>
              <a:rPr lang="en-US" sz="2400" dirty="0" smtClean="0"/>
              <a:t> </a:t>
            </a:r>
            <a:r>
              <a:rPr lang="en-US" sz="2400" dirty="0" err="1" smtClean="0"/>
              <a:t>piruvat</a:t>
            </a:r>
            <a:r>
              <a:rPr lang="en-US" sz="2400" dirty="0" smtClean="0"/>
              <a:t> </a:t>
            </a:r>
            <a:r>
              <a:rPr lang="en-US" sz="2400" dirty="0" err="1" smtClean="0"/>
              <a:t>akan</a:t>
            </a:r>
            <a:r>
              <a:rPr lang="en-US" sz="2400" dirty="0" smtClean="0"/>
              <a:t> </a:t>
            </a:r>
            <a:r>
              <a:rPr lang="en-US" sz="2400" dirty="0" err="1" smtClean="0"/>
              <a:t>diubah</a:t>
            </a:r>
            <a:r>
              <a:rPr lang="en-US" sz="2400" dirty="0" smtClean="0"/>
              <a:t> </a:t>
            </a:r>
            <a:r>
              <a:rPr lang="en-US" sz="2400" dirty="0" err="1" smtClean="0"/>
              <a:t>menjadi</a:t>
            </a:r>
            <a:r>
              <a:rPr lang="en-US" sz="2400" dirty="0" smtClean="0"/>
              <a:t> </a:t>
            </a:r>
            <a:r>
              <a:rPr lang="en-US" sz="2400" dirty="0" err="1" smtClean="0"/>
              <a:t>laktat</a:t>
            </a:r>
            <a:r>
              <a:rPr lang="en-US" sz="2400" dirty="0" smtClean="0"/>
              <a:t> (</a:t>
            </a:r>
            <a:r>
              <a:rPr lang="en-US" sz="2400" dirty="0" err="1" smtClean="0"/>
              <a:t>sel</a:t>
            </a:r>
            <a:r>
              <a:rPr lang="en-US" sz="2400" dirty="0" smtClean="0"/>
              <a:t> </a:t>
            </a:r>
            <a:r>
              <a:rPr lang="en-US" sz="2400" dirty="0" err="1" smtClean="0"/>
              <a:t>otot</a:t>
            </a:r>
            <a:r>
              <a:rPr lang="en-US" sz="2400" dirty="0" smtClean="0"/>
              <a:t>) </a:t>
            </a:r>
            <a:r>
              <a:rPr lang="en-US" sz="2400" dirty="0" err="1" smtClean="0"/>
              <a:t>atau</a:t>
            </a:r>
            <a:r>
              <a:rPr lang="en-US" sz="2400" dirty="0" smtClean="0"/>
              <a:t> </a:t>
            </a:r>
            <a:r>
              <a:rPr lang="en-US" sz="2400" dirty="0" err="1" smtClean="0"/>
              <a:t>etanol</a:t>
            </a:r>
            <a:r>
              <a:rPr lang="en-US" sz="2400" dirty="0" smtClean="0"/>
              <a:t> (</a:t>
            </a:r>
            <a:r>
              <a:rPr lang="en-US" sz="2400" dirty="0" err="1" smtClean="0"/>
              <a:t>pada</a:t>
            </a:r>
            <a:r>
              <a:rPr lang="en-US" sz="2400" dirty="0" smtClean="0"/>
              <a:t> </a:t>
            </a:r>
            <a:r>
              <a:rPr lang="en-US" sz="2400" dirty="0" err="1" smtClean="0"/>
              <a:t>ragi</a:t>
            </a:r>
            <a:r>
              <a:rPr lang="en-US" sz="2400" dirty="0" smtClean="0"/>
              <a:t> </a:t>
            </a:r>
            <a:r>
              <a:rPr lang="en-US" sz="2400" dirty="0" err="1" smtClean="0"/>
              <a:t>dan</a:t>
            </a:r>
            <a:r>
              <a:rPr lang="en-US" sz="2400" dirty="0" smtClean="0"/>
              <a:t> </a:t>
            </a:r>
            <a:r>
              <a:rPr lang="en-US" sz="2400" dirty="0" err="1" smtClean="0"/>
              <a:t>jaringan</a:t>
            </a:r>
            <a:r>
              <a:rPr lang="en-US" sz="2400" dirty="0" smtClean="0"/>
              <a:t> yang </a:t>
            </a:r>
            <a:r>
              <a:rPr lang="en-US" sz="2400" dirty="0" err="1" smtClean="0"/>
              <a:t>mempunyai</a:t>
            </a:r>
            <a:r>
              <a:rPr lang="en-US" sz="2400" dirty="0" smtClean="0"/>
              <a:t> </a:t>
            </a:r>
            <a:r>
              <a:rPr lang="en-US" sz="2400" dirty="0" err="1" smtClean="0"/>
              <a:t>enzim</a:t>
            </a:r>
            <a:r>
              <a:rPr lang="en-US" sz="2400" dirty="0" smtClean="0"/>
              <a:t> </a:t>
            </a:r>
            <a:r>
              <a:rPr lang="en-US" sz="2400" dirty="0" err="1" smtClean="0"/>
              <a:t>alkohol</a:t>
            </a:r>
            <a:r>
              <a:rPr lang="en-US" sz="2400" dirty="0" smtClean="0"/>
              <a:t> </a:t>
            </a:r>
            <a:r>
              <a:rPr lang="en-US" sz="2400" dirty="0" err="1" smtClean="0"/>
              <a:t>dehidrogenase</a:t>
            </a:r>
            <a:r>
              <a:rPr lang="en-US" sz="2400" dirty="0" smtClean="0"/>
              <a:t>). </a:t>
            </a:r>
            <a:r>
              <a:rPr lang="en-US" sz="2400" dirty="0" err="1" smtClean="0"/>
              <a:t>Reaksi</a:t>
            </a:r>
            <a:r>
              <a:rPr lang="en-US" sz="2400" dirty="0" smtClean="0"/>
              <a:t> total </a:t>
            </a:r>
            <a:r>
              <a:rPr lang="en-US" sz="2400" dirty="0" err="1" smtClean="0"/>
              <a:t>glikolisis</a:t>
            </a:r>
            <a:r>
              <a:rPr lang="en-US" sz="2400" dirty="0" smtClean="0"/>
              <a:t> </a:t>
            </a:r>
            <a:r>
              <a:rPr lang="en-US" sz="2400" dirty="0" err="1" smtClean="0"/>
              <a:t>adalah</a:t>
            </a:r>
            <a:r>
              <a:rPr lang="en-US" sz="2400" dirty="0" smtClean="0"/>
              <a:t> </a:t>
            </a:r>
            <a:r>
              <a:rPr lang="en-US" sz="2400" dirty="0" err="1" smtClean="0"/>
              <a:t>sebagai</a:t>
            </a:r>
            <a:r>
              <a:rPr lang="en-US" sz="2400" dirty="0" smtClean="0"/>
              <a:t> </a:t>
            </a:r>
            <a:r>
              <a:rPr lang="en-US" sz="2400" dirty="0" err="1" smtClean="0"/>
              <a:t>berikut</a:t>
            </a:r>
            <a:r>
              <a:rPr lang="en-US" sz="2400" dirty="0" smtClean="0"/>
              <a:t> :</a:t>
            </a:r>
          </a:p>
          <a:p>
            <a:pPr marL="169863" indent="-169863">
              <a:spcAft>
                <a:spcPts val="600"/>
              </a:spcAft>
            </a:pPr>
            <a:endParaRPr lang="en-US" sz="2000" b="1" dirty="0" smtClean="0">
              <a:solidFill>
                <a:srgbClr val="002060"/>
              </a:solidFill>
            </a:endParaRPr>
          </a:p>
          <a:p>
            <a:pPr marL="169863" indent="-169863">
              <a:spcAft>
                <a:spcPts val="600"/>
              </a:spcAft>
            </a:pPr>
            <a:endParaRPr lang="en-US" sz="2400" dirty="0"/>
          </a:p>
        </p:txBody>
      </p:sp>
    </p:spTree>
    <p:extLst>
      <p:ext uri="{BB962C8B-B14F-4D97-AF65-F5344CB8AC3E}">
        <p14:creationId xmlns:p14="http://schemas.microsoft.com/office/powerpoint/2010/main" val="3959350021"/>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37"/>
                                        </p:tgtEl>
                                        <p:attrNameLst>
                                          <p:attrName>style.visibility</p:attrName>
                                        </p:attrNameLst>
                                      </p:cBhvr>
                                      <p:to>
                                        <p:strVal val="visible"/>
                                      </p:to>
                                    </p:set>
                                    <p:animEffect transition="in" filter="dissolve">
                                      <p:cBhvr>
                                        <p:cTn id="7" dur="500"/>
                                        <p:tgtEl>
                                          <p:spTgt spid="1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7"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2" descr="C:\Users\arsil\Desktop\Smartcreative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2133600" y="735360"/>
            <a:ext cx="6081738" cy="533400"/>
          </a:xfrm>
          <a:ln>
            <a:solidFill>
              <a:srgbClr val="00B050"/>
            </a:solidFill>
          </a:ln>
          <a:effectLst>
            <a:glow rad="101600">
              <a:schemeClr val="accent5">
                <a:satMod val="175000"/>
                <a:alpha val="40000"/>
              </a:schemeClr>
            </a:glow>
          </a:effectLst>
        </p:spPr>
        <p:txBody>
          <a:bodyPr>
            <a:normAutofit/>
          </a:bodyPr>
          <a:lstStyle/>
          <a:p>
            <a:r>
              <a:rPr lang="en-US" sz="2400" dirty="0" smtClean="0">
                <a:latin typeface="Arial Rounded MT Bold" pitchFamily="34" charset="0"/>
              </a:rPr>
              <a:t> </a:t>
            </a:r>
            <a:r>
              <a:rPr lang="en-US" sz="2400" dirty="0" smtClean="0">
                <a:solidFill>
                  <a:srgbClr val="002060"/>
                </a:solidFill>
                <a:latin typeface="Arial Rounded MT Bold" pitchFamily="34" charset="0"/>
              </a:rPr>
              <a:t>GLIKOLISIS GULA SELAIN GLUKOSA</a:t>
            </a:r>
            <a:endParaRPr lang="en-US" sz="2400" dirty="0">
              <a:solidFill>
                <a:srgbClr val="002060"/>
              </a:solidFill>
              <a:latin typeface="Arial Rounded MT Bold" pitchFamily="34" charset="0"/>
            </a:endParaRPr>
          </a:p>
        </p:txBody>
      </p:sp>
      <p:sp>
        <p:nvSpPr>
          <p:cNvPr id="137" name="TextBox 136"/>
          <p:cNvSpPr txBox="1"/>
          <p:nvPr/>
        </p:nvSpPr>
        <p:spPr>
          <a:xfrm>
            <a:off x="304800" y="1524001"/>
            <a:ext cx="8458200" cy="4739759"/>
          </a:xfrm>
          <a:prstGeom prst="rect">
            <a:avLst/>
          </a:prstGeom>
          <a:noFill/>
          <a:ln>
            <a:noFill/>
          </a:ln>
          <a:effectLst>
            <a:glow rad="101600">
              <a:schemeClr val="accent2">
                <a:satMod val="175000"/>
                <a:alpha val="40000"/>
              </a:schemeClr>
            </a:glow>
          </a:effectLst>
        </p:spPr>
        <p:txBody>
          <a:bodyPr wrap="square" rtlCol="0">
            <a:spAutoFit/>
          </a:bodyPr>
          <a:lstStyle/>
          <a:p>
            <a:pPr marL="169863" indent="-169863">
              <a:spcAft>
                <a:spcPts val="600"/>
              </a:spcAft>
              <a:buFont typeface="Wingdings" pitchFamily="2" charset="2"/>
              <a:buChar char="§"/>
            </a:pPr>
            <a:r>
              <a:rPr lang="en-US" sz="2400" dirty="0" err="1" smtClean="0"/>
              <a:t>Monosakarida</a:t>
            </a:r>
            <a:r>
              <a:rPr lang="en-US" sz="2400" dirty="0" smtClean="0"/>
              <a:t> </a:t>
            </a:r>
          </a:p>
          <a:p>
            <a:pPr marL="169863" indent="-169863">
              <a:spcAft>
                <a:spcPts val="600"/>
              </a:spcAft>
            </a:pPr>
            <a:r>
              <a:rPr lang="en-US" sz="2400" dirty="0" smtClean="0"/>
              <a:t>	</a:t>
            </a:r>
            <a:r>
              <a:rPr lang="en-US" sz="2400" dirty="0" err="1" smtClean="0"/>
              <a:t>Galaktosa</a:t>
            </a:r>
            <a:r>
              <a:rPr lang="en-US" sz="2400" dirty="0" smtClean="0"/>
              <a:t>,  </a:t>
            </a:r>
            <a:r>
              <a:rPr lang="en-US" sz="2400" dirty="0" err="1" smtClean="0"/>
              <a:t>fruktosa</a:t>
            </a:r>
            <a:r>
              <a:rPr lang="en-US" sz="2400" dirty="0" smtClean="0"/>
              <a:t>, </a:t>
            </a:r>
            <a:r>
              <a:rPr lang="en-US" sz="2400" dirty="0" err="1" smtClean="0"/>
              <a:t>manosa</a:t>
            </a:r>
            <a:endParaRPr lang="en-US" sz="2400" dirty="0" smtClean="0"/>
          </a:p>
          <a:p>
            <a:pPr marL="169863" indent="-169863">
              <a:spcAft>
                <a:spcPts val="600"/>
              </a:spcAft>
              <a:buFont typeface="Wingdings" pitchFamily="2" charset="2"/>
              <a:buChar char="§"/>
            </a:pPr>
            <a:r>
              <a:rPr lang="en-US" sz="2400" dirty="0" err="1" smtClean="0"/>
              <a:t>Disakarida</a:t>
            </a:r>
            <a:endParaRPr lang="en-US" sz="2400" dirty="0" smtClean="0"/>
          </a:p>
          <a:p>
            <a:pPr marL="169863" indent="-169863">
              <a:lnSpc>
                <a:spcPct val="150000"/>
              </a:lnSpc>
              <a:spcAft>
                <a:spcPts val="600"/>
              </a:spcAft>
            </a:pPr>
            <a:r>
              <a:rPr lang="en-US" sz="2400" dirty="0" smtClean="0"/>
              <a:t>	</a:t>
            </a:r>
            <a:r>
              <a:rPr lang="en-US" sz="2400" dirty="0" err="1" smtClean="0"/>
              <a:t>maltosa</a:t>
            </a:r>
            <a:r>
              <a:rPr lang="en-US" sz="2400" dirty="0" smtClean="0"/>
              <a:t> + H2O  --------------&gt; 2 D-</a:t>
            </a:r>
            <a:r>
              <a:rPr lang="en-US" sz="2400" dirty="0" err="1" smtClean="0"/>
              <a:t>glukosa</a:t>
            </a:r>
            <a:endParaRPr lang="en-US" sz="2400" dirty="0" smtClean="0"/>
          </a:p>
          <a:p>
            <a:pPr marL="169863" indent="-169863">
              <a:lnSpc>
                <a:spcPct val="150000"/>
              </a:lnSpc>
              <a:spcAft>
                <a:spcPts val="600"/>
              </a:spcAft>
            </a:pPr>
            <a:r>
              <a:rPr lang="en-US" sz="2400" b="1" dirty="0" smtClean="0">
                <a:solidFill>
                  <a:srgbClr val="002060"/>
                </a:solidFill>
              </a:rPr>
              <a:t>	</a:t>
            </a:r>
            <a:r>
              <a:rPr lang="en-US" sz="2400" dirty="0" err="1" smtClean="0"/>
              <a:t>laktosa</a:t>
            </a:r>
            <a:r>
              <a:rPr lang="en-US" sz="2400" dirty="0" smtClean="0"/>
              <a:t> + H2O  --------------&gt;  D-</a:t>
            </a:r>
            <a:r>
              <a:rPr lang="en-US" sz="2400" dirty="0" err="1" smtClean="0"/>
              <a:t>glukosa</a:t>
            </a:r>
            <a:r>
              <a:rPr lang="en-US" sz="2400" dirty="0" smtClean="0"/>
              <a:t> + D-</a:t>
            </a:r>
            <a:r>
              <a:rPr lang="en-US" sz="2400" dirty="0" err="1" smtClean="0"/>
              <a:t>galaktosa</a:t>
            </a:r>
            <a:endParaRPr lang="en-US" sz="2400" dirty="0" smtClean="0"/>
          </a:p>
          <a:p>
            <a:pPr marL="169863" indent="-169863">
              <a:lnSpc>
                <a:spcPct val="150000"/>
              </a:lnSpc>
              <a:spcAft>
                <a:spcPts val="600"/>
              </a:spcAft>
            </a:pPr>
            <a:r>
              <a:rPr lang="en-US" sz="2400" dirty="0" smtClean="0"/>
              <a:t>	</a:t>
            </a:r>
            <a:r>
              <a:rPr lang="en-US" sz="2400" dirty="0" err="1" smtClean="0"/>
              <a:t>sukrosa</a:t>
            </a:r>
            <a:r>
              <a:rPr lang="en-US" sz="2400" dirty="0" smtClean="0"/>
              <a:t> + H2O  --------------&gt;  D-</a:t>
            </a:r>
            <a:r>
              <a:rPr lang="en-US" sz="2400" dirty="0" err="1" smtClean="0"/>
              <a:t>glukosa</a:t>
            </a:r>
            <a:r>
              <a:rPr lang="en-US" sz="2400" dirty="0" smtClean="0"/>
              <a:t> + D-</a:t>
            </a:r>
            <a:r>
              <a:rPr lang="en-US" sz="2400" dirty="0" err="1" smtClean="0"/>
              <a:t>fruktosa</a:t>
            </a:r>
            <a:endParaRPr lang="en-US" sz="2400" dirty="0" smtClean="0"/>
          </a:p>
          <a:p>
            <a:pPr marL="169863" indent="-169863">
              <a:spcAft>
                <a:spcPts val="600"/>
              </a:spcAft>
            </a:pPr>
            <a:endParaRPr lang="en-US" sz="2000" b="1" dirty="0" smtClean="0">
              <a:solidFill>
                <a:srgbClr val="002060"/>
              </a:solidFill>
            </a:endParaRPr>
          </a:p>
        </p:txBody>
      </p:sp>
      <p:sp>
        <p:nvSpPr>
          <p:cNvPr id="5" name="Rectangle 4"/>
          <p:cNvSpPr/>
          <p:nvPr/>
        </p:nvSpPr>
        <p:spPr>
          <a:xfrm>
            <a:off x="2590800" y="2819400"/>
            <a:ext cx="1066800"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ysClr val="windowText" lastClr="000000"/>
                </a:solidFill>
              </a:rPr>
              <a:t>maltase</a:t>
            </a:r>
            <a:endParaRPr lang="en-US" dirty="0">
              <a:solidFill>
                <a:sysClr val="windowText" lastClr="000000"/>
              </a:solidFill>
            </a:endParaRPr>
          </a:p>
        </p:txBody>
      </p:sp>
      <p:sp>
        <p:nvSpPr>
          <p:cNvPr id="6" name="Rectangle 5"/>
          <p:cNvSpPr/>
          <p:nvPr/>
        </p:nvSpPr>
        <p:spPr>
          <a:xfrm>
            <a:off x="2514600" y="3429000"/>
            <a:ext cx="1066800"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solidFill>
                  <a:sysClr val="windowText" lastClr="000000"/>
                </a:solidFill>
              </a:rPr>
              <a:t>laktase</a:t>
            </a:r>
            <a:endParaRPr lang="en-US" dirty="0">
              <a:solidFill>
                <a:sysClr val="windowText" lastClr="000000"/>
              </a:solidFill>
            </a:endParaRPr>
          </a:p>
        </p:txBody>
      </p:sp>
      <p:sp>
        <p:nvSpPr>
          <p:cNvPr id="7" name="Rectangle 6"/>
          <p:cNvSpPr/>
          <p:nvPr/>
        </p:nvSpPr>
        <p:spPr>
          <a:xfrm>
            <a:off x="2590800" y="4038600"/>
            <a:ext cx="1066800"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solidFill>
                  <a:sysClr val="windowText" lastClr="000000"/>
                </a:solidFill>
              </a:rPr>
              <a:t>Sukrase</a:t>
            </a:r>
            <a:endParaRPr lang="en-US" dirty="0">
              <a:solidFill>
                <a:sysClr val="windowText" lastClr="000000"/>
              </a:solidFill>
            </a:endParaRPr>
          </a:p>
        </p:txBody>
      </p:sp>
    </p:spTree>
    <p:extLst>
      <p:ext uri="{BB962C8B-B14F-4D97-AF65-F5344CB8AC3E}">
        <p14:creationId xmlns:p14="http://schemas.microsoft.com/office/powerpoint/2010/main" val="1428207823"/>
      </p:ext>
    </p:extLst>
  </p:cSld>
  <p:clrMapOvr>
    <a:masterClrMapping/>
  </p:clrMapOvr>
  <p:transition>
    <p:wipe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37"/>
                                        </p:tgtEl>
                                        <p:attrNameLst>
                                          <p:attrName>style.visibility</p:attrName>
                                        </p:attrNameLst>
                                      </p:cBhvr>
                                      <p:to>
                                        <p:strVal val="visible"/>
                                      </p:to>
                                    </p:set>
                                    <p:animEffect transition="in" filter="dissolve">
                                      <p:cBhvr>
                                        <p:cTn id="7" dur="500"/>
                                        <p:tgtEl>
                                          <p:spTgt spid="137"/>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dissolve">
                                      <p:cBhvr>
                                        <p:cTn id="12" dur="500"/>
                                        <p:tgtEl>
                                          <p:spTgt spid="5"/>
                                        </p:tgtEl>
                                      </p:cBhvr>
                                    </p:animEffect>
                                  </p:childTnLst>
                                </p:cTn>
                              </p:par>
                              <p:par>
                                <p:cTn id="13" presetID="9" presetClass="entr" presetSubtype="0" fill="hold" grpId="0" nodeType="with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dissolve">
                                      <p:cBhvr>
                                        <p:cTn id="15" dur="500"/>
                                        <p:tgtEl>
                                          <p:spTgt spid="6"/>
                                        </p:tgtEl>
                                      </p:cBhvr>
                                    </p:animEffect>
                                  </p:childTnLst>
                                </p:cTn>
                              </p:par>
                              <p:par>
                                <p:cTn id="16" presetID="9" presetClass="entr" presetSubtype="0" fill="hold" grpId="0" nodeType="with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dissolve">
                                      <p:cBhvr>
                                        <p:cTn id="18"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7" grpId="0"/>
      <p:bldP spid="5" grpId="0"/>
      <p:bldP spid="6" grpId="0"/>
      <p:bldP spid="7"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5720" y="285728"/>
            <a:ext cx="5429288" cy="533400"/>
          </a:xfrm>
          <a:ln>
            <a:solidFill>
              <a:srgbClr val="00B050"/>
            </a:solidFill>
          </a:ln>
          <a:effectLst>
            <a:glow rad="101600">
              <a:schemeClr val="accent5">
                <a:satMod val="175000"/>
                <a:alpha val="40000"/>
              </a:schemeClr>
            </a:glow>
          </a:effectLst>
        </p:spPr>
        <p:txBody>
          <a:bodyPr>
            <a:normAutofit/>
          </a:bodyPr>
          <a:lstStyle/>
          <a:p>
            <a:r>
              <a:rPr lang="en-US" sz="2400" dirty="0" smtClean="0"/>
              <a:t> </a:t>
            </a:r>
            <a:r>
              <a:rPr lang="en-US" sz="2400" dirty="0" smtClean="0">
                <a:solidFill>
                  <a:srgbClr val="002060"/>
                </a:solidFill>
              </a:rPr>
              <a:t>GLIKOLISIS GULA SELAIN GLUKOSA</a:t>
            </a:r>
            <a:endParaRPr lang="en-US" sz="2400" dirty="0">
              <a:solidFill>
                <a:srgbClr val="002060"/>
              </a:solidFill>
            </a:endParaRPr>
          </a:p>
        </p:txBody>
      </p:sp>
      <p:grpSp>
        <p:nvGrpSpPr>
          <p:cNvPr id="82" name="Group 81"/>
          <p:cNvGrpSpPr/>
          <p:nvPr/>
        </p:nvGrpSpPr>
        <p:grpSpPr>
          <a:xfrm>
            <a:off x="213102" y="990600"/>
            <a:ext cx="8459490" cy="5671086"/>
            <a:chOff x="213102" y="990600"/>
            <a:chExt cx="8459490" cy="5671086"/>
          </a:xfrm>
        </p:grpSpPr>
        <p:grpSp>
          <p:nvGrpSpPr>
            <p:cNvPr id="76" name="Group 75"/>
            <p:cNvGrpSpPr/>
            <p:nvPr/>
          </p:nvGrpSpPr>
          <p:grpSpPr>
            <a:xfrm>
              <a:off x="213102" y="990600"/>
              <a:ext cx="8459490" cy="5671086"/>
              <a:chOff x="213102" y="990600"/>
              <a:chExt cx="8459490" cy="5671086"/>
            </a:xfrm>
          </p:grpSpPr>
          <p:sp>
            <p:nvSpPr>
              <p:cNvPr id="8" name="Rounded Rectangle 7"/>
              <p:cNvSpPr/>
              <p:nvPr/>
            </p:nvSpPr>
            <p:spPr>
              <a:xfrm>
                <a:off x="7087890" y="2895600"/>
                <a:ext cx="1447800" cy="457200"/>
              </a:xfrm>
              <a:prstGeom prst="roundRect">
                <a:avLst/>
              </a:prstGeom>
              <a:ln>
                <a:noFill/>
              </a:ln>
              <a:effectLst>
                <a:glow rad="101600">
                  <a:schemeClr val="accent5">
                    <a:satMod val="175000"/>
                    <a:alpha val="40000"/>
                  </a:schemeClr>
                </a:glow>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t>Glukosa</a:t>
                </a:r>
                <a:r>
                  <a:rPr lang="en-US" dirty="0" smtClean="0"/>
                  <a:t> -6P</a:t>
                </a:r>
                <a:endParaRPr lang="en-US" dirty="0"/>
              </a:p>
            </p:txBody>
          </p:sp>
          <p:sp>
            <p:nvSpPr>
              <p:cNvPr id="9" name="Rounded Rectangle 8"/>
              <p:cNvSpPr/>
              <p:nvPr/>
            </p:nvSpPr>
            <p:spPr>
              <a:xfrm>
                <a:off x="6996192" y="990600"/>
                <a:ext cx="1676400" cy="457200"/>
              </a:xfrm>
              <a:prstGeom prst="roundRect">
                <a:avLst/>
              </a:prstGeom>
              <a:solidFill>
                <a:srgbClr val="00B050"/>
              </a:solidFill>
              <a:ln>
                <a:noFill/>
              </a:ln>
              <a:effectLst>
                <a:glow rad="101600">
                  <a:schemeClr val="accent5">
                    <a:satMod val="175000"/>
                    <a:alpha val="40000"/>
                  </a:schemeClr>
                </a:glow>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t>Glikogen</a:t>
                </a:r>
                <a:endParaRPr lang="en-US" dirty="0"/>
              </a:p>
            </p:txBody>
          </p:sp>
          <p:sp>
            <p:nvSpPr>
              <p:cNvPr id="10" name="Rounded Rectangle 9"/>
              <p:cNvSpPr/>
              <p:nvPr/>
            </p:nvSpPr>
            <p:spPr>
              <a:xfrm>
                <a:off x="228600" y="1981200"/>
                <a:ext cx="1447800" cy="457200"/>
              </a:xfrm>
              <a:prstGeom prst="roundRect">
                <a:avLst/>
              </a:prstGeom>
              <a:solidFill>
                <a:srgbClr val="0070C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t>Laktosa</a:t>
                </a:r>
                <a:endParaRPr lang="en-US" dirty="0"/>
              </a:p>
            </p:txBody>
          </p:sp>
          <p:sp>
            <p:nvSpPr>
              <p:cNvPr id="11" name="Rounded Rectangle 10"/>
              <p:cNvSpPr/>
              <p:nvPr/>
            </p:nvSpPr>
            <p:spPr>
              <a:xfrm>
                <a:off x="213102" y="2895600"/>
                <a:ext cx="1447800" cy="457200"/>
              </a:xfrm>
              <a:prstGeom prst="roundRect">
                <a:avLst/>
              </a:prstGeom>
              <a:solidFill>
                <a:srgbClr val="0070C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t>Maltosa</a:t>
                </a:r>
                <a:r>
                  <a:rPr lang="en-US" dirty="0" smtClean="0"/>
                  <a:t> </a:t>
                </a:r>
                <a:endParaRPr lang="en-US" dirty="0"/>
              </a:p>
            </p:txBody>
          </p:sp>
          <p:sp>
            <p:nvSpPr>
              <p:cNvPr id="12" name="Rounded Rectangle 11"/>
              <p:cNvSpPr/>
              <p:nvPr/>
            </p:nvSpPr>
            <p:spPr>
              <a:xfrm>
                <a:off x="228600" y="4555212"/>
                <a:ext cx="1447800" cy="457200"/>
              </a:xfrm>
              <a:prstGeom prst="roundRect">
                <a:avLst/>
              </a:prstGeom>
              <a:solidFill>
                <a:srgbClr val="0070C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t>Sukrosa</a:t>
                </a:r>
                <a:r>
                  <a:rPr lang="en-US" dirty="0" smtClean="0"/>
                  <a:t> </a:t>
                </a:r>
                <a:endParaRPr lang="en-US" dirty="0"/>
              </a:p>
            </p:txBody>
          </p:sp>
          <p:sp>
            <p:nvSpPr>
              <p:cNvPr id="13" name="Rounded Rectangle 12"/>
              <p:cNvSpPr/>
              <p:nvPr/>
            </p:nvSpPr>
            <p:spPr>
              <a:xfrm>
                <a:off x="2442270" y="1981200"/>
                <a:ext cx="1447800" cy="457200"/>
              </a:xfrm>
              <a:prstGeom prst="roundRect">
                <a:avLst/>
              </a:prstGeom>
              <a:solidFill>
                <a:srgbClr val="7030A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t>Galaktosa</a:t>
                </a:r>
                <a:endParaRPr lang="en-US" dirty="0"/>
              </a:p>
            </p:txBody>
          </p:sp>
          <p:sp>
            <p:nvSpPr>
              <p:cNvPr id="14" name="Rounded Rectangle 13"/>
              <p:cNvSpPr/>
              <p:nvPr/>
            </p:nvSpPr>
            <p:spPr>
              <a:xfrm>
                <a:off x="2442270" y="4541004"/>
                <a:ext cx="1447800" cy="457200"/>
              </a:xfrm>
              <a:prstGeom prst="roundRect">
                <a:avLst/>
              </a:prstGeom>
              <a:solidFill>
                <a:srgbClr val="7030A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t>Fruktosa</a:t>
                </a:r>
                <a:endParaRPr lang="en-US" dirty="0"/>
              </a:p>
            </p:txBody>
          </p:sp>
          <p:sp>
            <p:nvSpPr>
              <p:cNvPr id="15" name="Rounded Rectangle 14"/>
              <p:cNvSpPr/>
              <p:nvPr/>
            </p:nvSpPr>
            <p:spPr>
              <a:xfrm>
                <a:off x="2442270" y="3733800"/>
                <a:ext cx="1447800" cy="457200"/>
              </a:xfrm>
              <a:prstGeom prst="roundRect">
                <a:avLst/>
              </a:prstGeom>
              <a:solidFill>
                <a:srgbClr val="7030A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t>Manosa</a:t>
                </a:r>
                <a:endParaRPr lang="en-US" dirty="0"/>
              </a:p>
            </p:txBody>
          </p:sp>
          <p:sp>
            <p:nvSpPr>
              <p:cNvPr id="16" name="Rounded Rectangle 15"/>
              <p:cNvSpPr/>
              <p:nvPr/>
            </p:nvSpPr>
            <p:spPr>
              <a:xfrm>
                <a:off x="2425482" y="5470902"/>
                <a:ext cx="1447800" cy="457200"/>
              </a:xfrm>
              <a:prstGeom prst="roundRect">
                <a:avLst/>
              </a:prstGeom>
              <a:solidFill>
                <a:srgbClr val="7030A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Fruktosa-1P</a:t>
                </a:r>
                <a:endParaRPr lang="en-US" dirty="0"/>
              </a:p>
            </p:txBody>
          </p:sp>
          <p:sp>
            <p:nvSpPr>
              <p:cNvPr id="17" name="Rounded Rectangle 16"/>
              <p:cNvSpPr/>
              <p:nvPr/>
            </p:nvSpPr>
            <p:spPr>
              <a:xfrm>
                <a:off x="2442270" y="2895600"/>
                <a:ext cx="1447800" cy="457200"/>
              </a:xfrm>
              <a:prstGeom prst="roundRect">
                <a:avLst/>
              </a:prstGeom>
              <a:solidFill>
                <a:srgbClr val="7030A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t>Glukosa</a:t>
                </a:r>
                <a:endParaRPr lang="en-US" dirty="0"/>
              </a:p>
            </p:txBody>
          </p:sp>
          <p:sp>
            <p:nvSpPr>
              <p:cNvPr id="18" name="Rounded Rectangle 17"/>
              <p:cNvSpPr/>
              <p:nvPr/>
            </p:nvSpPr>
            <p:spPr>
              <a:xfrm>
                <a:off x="4746348" y="1981200"/>
                <a:ext cx="1447800" cy="457200"/>
              </a:xfrm>
              <a:prstGeom prst="roundRect">
                <a:avLst/>
              </a:prstGeom>
              <a:solidFill>
                <a:schemeClr val="accent6">
                  <a:lumMod val="5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Galaktosa-1P</a:t>
                </a:r>
                <a:endParaRPr lang="en-US" dirty="0"/>
              </a:p>
            </p:txBody>
          </p:sp>
          <p:sp>
            <p:nvSpPr>
              <p:cNvPr id="19" name="Rounded Rectangle 18"/>
              <p:cNvSpPr/>
              <p:nvPr/>
            </p:nvSpPr>
            <p:spPr>
              <a:xfrm>
                <a:off x="7102098" y="1981200"/>
                <a:ext cx="1447800" cy="457200"/>
              </a:xfrm>
              <a:prstGeom prst="roundRect">
                <a:avLst/>
              </a:prstGeom>
              <a:solidFill>
                <a:schemeClr val="bg2">
                  <a:lumMod val="2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Glukosa-1P</a:t>
                </a:r>
                <a:endParaRPr lang="en-US" dirty="0"/>
              </a:p>
            </p:txBody>
          </p:sp>
          <p:sp>
            <p:nvSpPr>
              <p:cNvPr id="22" name="Rounded Rectangle 21"/>
              <p:cNvSpPr/>
              <p:nvPr/>
            </p:nvSpPr>
            <p:spPr>
              <a:xfrm>
                <a:off x="7010400" y="6204486"/>
                <a:ext cx="1447800" cy="457200"/>
              </a:xfrm>
              <a:prstGeom prst="roundRect">
                <a:avLst/>
              </a:prstGeom>
              <a:solidFill>
                <a:schemeClr val="accent5">
                  <a:lumMod val="5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G3P</a:t>
                </a:r>
                <a:endParaRPr lang="en-US" dirty="0"/>
              </a:p>
            </p:txBody>
          </p:sp>
          <p:sp>
            <p:nvSpPr>
              <p:cNvPr id="23" name="Rounded Rectangle 22"/>
              <p:cNvSpPr/>
              <p:nvPr/>
            </p:nvSpPr>
            <p:spPr>
              <a:xfrm>
                <a:off x="4562952" y="6188988"/>
                <a:ext cx="1447800" cy="457200"/>
              </a:xfrm>
              <a:prstGeom prst="roundRect">
                <a:avLst/>
              </a:prstGeom>
              <a:solidFill>
                <a:schemeClr val="accent6">
                  <a:lumMod val="5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t>Giseraldehid</a:t>
                </a:r>
                <a:r>
                  <a:rPr lang="en-US" dirty="0" smtClean="0"/>
                  <a:t> </a:t>
                </a:r>
                <a:endParaRPr lang="en-US" dirty="0"/>
              </a:p>
            </p:txBody>
          </p:sp>
          <p:cxnSp>
            <p:nvCxnSpPr>
              <p:cNvPr id="25" name="Straight Arrow Connector 24"/>
              <p:cNvCxnSpPr/>
              <p:nvPr/>
            </p:nvCxnSpPr>
            <p:spPr>
              <a:xfrm>
                <a:off x="1752600" y="2209800"/>
                <a:ext cx="533400" cy="1588"/>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p:nvPr/>
            </p:nvCxnSpPr>
            <p:spPr>
              <a:xfrm>
                <a:off x="4038600" y="2209800"/>
                <a:ext cx="533400" cy="1588"/>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p:nvPr/>
            </p:nvCxnSpPr>
            <p:spPr>
              <a:xfrm>
                <a:off x="6324600" y="2209800"/>
                <a:ext cx="533400" cy="1588"/>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p:nvPr/>
            </p:nvCxnSpPr>
            <p:spPr>
              <a:xfrm>
                <a:off x="1752600" y="3122612"/>
                <a:ext cx="533400" cy="1588"/>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p:nvPr/>
            </p:nvCxnSpPr>
            <p:spPr>
              <a:xfrm>
                <a:off x="1752600" y="4783812"/>
                <a:ext cx="533400" cy="1588"/>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p:nvPr/>
            </p:nvCxnSpPr>
            <p:spPr>
              <a:xfrm>
                <a:off x="4343400" y="2971800"/>
                <a:ext cx="2438400" cy="1588"/>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32" name="Straight Arrow Connector 31"/>
              <p:cNvCxnSpPr/>
              <p:nvPr/>
            </p:nvCxnSpPr>
            <p:spPr>
              <a:xfrm flipH="1">
                <a:off x="4340820" y="3124200"/>
                <a:ext cx="2438400" cy="1588"/>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33" name="Straight Arrow Connector 32"/>
              <p:cNvCxnSpPr/>
              <p:nvPr/>
            </p:nvCxnSpPr>
            <p:spPr>
              <a:xfrm>
                <a:off x="4114800" y="4724400"/>
                <a:ext cx="2819400" cy="1588"/>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34" name="Straight Arrow Connector 33"/>
              <p:cNvCxnSpPr/>
              <p:nvPr/>
            </p:nvCxnSpPr>
            <p:spPr>
              <a:xfrm flipV="1">
                <a:off x="4114800" y="5562600"/>
                <a:ext cx="2819400" cy="16788"/>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rot="5400000">
                <a:off x="5029200" y="5807988"/>
                <a:ext cx="457200" cy="1588"/>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37" name="Straight Arrow Connector 36"/>
              <p:cNvCxnSpPr/>
              <p:nvPr/>
            </p:nvCxnSpPr>
            <p:spPr>
              <a:xfrm flipV="1">
                <a:off x="6172200" y="6400800"/>
                <a:ext cx="685800" cy="16788"/>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41" name="Straight Arrow Connector 40"/>
              <p:cNvCxnSpPr/>
              <p:nvPr/>
            </p:nvCxnSpPr>
            <p:spPr>
              <a:xfrm rot="5400000">
                <a:off x="7620000" y="1676400"/>
                <a:ext cx="305594" cy="794"/>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46" name="Straight Arrow Connector 45"/>
              <p:cNvCxnSpPr/>
              <p:nvPr/>
            </p:nvCxnSpPr>
            <p:spPr>
              <a:xfrm rot="5400000">
                <a:off x="7620000" y="2590800"/>
                <a:ext cx="305594" cy="794"/>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47" name="Straight Arrow Connector 46"/>
              <p:cNvCxnSpPr/>
              <p:nvPr/>
            </p:nvCxnSpPr>
            <p:spPr>
              <a:xfrm rot="5400000">
                <a:off x="7315597" y="3962003"/>
                <a:ext cx="914400" cy="794"/>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sp>
            <p:nvSpPr>
              <p:cNvPr id="49" name="Rounded Rectangle 48"/>
              <p:cNvSpPr/>
              <p:nvPr/>
            </p:nvSpPr>
            <p:spPr>
              <a:xfrm>
                <a:off x="4741188" y="3733800"/>
                <a:ext cx="1447800" cy="457200"/>
              </a:xfrm>
              <a:prstGeom prst="roundRect">
                <a:avLst/>
              </a:prstGeom>
              <a:solidFill>
                <a:schemeClr val="accent6">
                  <a:lumMod val="5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Manosa-6P</a:t>
                </a:r>
                <a:endParaRPr lang="en-US" dirty="0"/>
              </a:p>
            </p:txBody>
          </p:sp>
          <p:cxnSp>
            <p:nvCxnSpPr>
              <p:cNvPr id="50" name="Straight Arrow Connector 49"/>
              <p:cNvCxnSpPr/>
              <p:nvPr/>
            </p:nvCxnSpPr>
            <p:spPr>
              <a:xfrm>
                <a:off x="3993396" y="3962400"/>
                <a:ext cx="533400" cy="1588"/>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a:off x="6400800" y="3962400"/>
                <a:ext cx="1371600" cy="1588"/>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53" name="Straight Arrow Connector 52"/>
              <p:cNvCxnSpPr/>
              <p:nvPr/>
            </p:nvCxnSpPr>
            <p:spPr>
              <a:xfrm rot="5400000">
                <a:off x="7620000" y="5213886"/>
                <a:ext cx="305594" cy="794"/>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sp>
            <p:nvSpPr>
              <p:cNvPr id="54" name="Rounded Rectangle 53"/>
              <p:cNvSpPr/>
              <p:nvPr/>
            </p:nvSpPr>
            <p:spPr>
              <a:xfrm>
                <a:off x="7011690" y="4544874"/>
                <a:ext cx="1447800" cy="457200"/>
              </a:xfrm>
              <a:prstGeom prst="roundRect">
                <a:avLst/>
              </a:prstGeom>
              <a:solidFill>
                <a:schemeClr val="accent3">
                  <a:lumMod val="5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t>Fruktosa</a:t>
                </a:r>
                <a:r>
                  <a:rPr lang="en-US" dirty="0" smtClean="0"/>
                  <a:t> -6P</a:t>
                </a:r>
                <a:endParaRPr lang="en-US" dirty="0"/>
              </a:p>
            </p:txBody>
          </p:sp>
          <p:cxnSp>
            <p:nvCxnSpPr>
              <p:cNvPr id="55" name="Straight Arrow Connector 54"/>
              <p:cNvCxnSpPr/>
              <p:nvPr/>
            </p:nvCxnSpPr>
            <p:spPr>
              <a:xfrm rot="5400000">
                <a:off x="7620000" y="5975092"/>
                <a:ext cx="305594" cy="794"/>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sp>
            <p:nvSpPr>
              <p:cNvPr id="56" name="Rounded Rectangle 55"/>
              <p:cNvSpPr/>
              <p:nvPr/>
            </p:nvSpPr>
            <p:spPr>
              <a:xfrm>
                <a:off x="7025898" y="5429568"/>
                <a:ext cx="1447800" cy="457200"/>
              </a:xfrm>
              <a:prstGeom prst="roundRect">
                <a:avLst/>
              </a:prstGeom>
              <a:solidFill>
                <a:schemeClr val="accent6">
                  <a:lumMod val="7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DHAP</a:t>
                </a:r>
                <a:endParaRPr lang="en-US" dirty="0"/>
              </a:p>
            </p:txBody>
          </p:sp>
          <p:sp>
            <p:nvSpPr>
              <p:cNvPr id="57" name="Freeform 56"/>
              <p:cNvSpPr/>
              <p:nvPr/>
            </p:nvSpPr>
            <p:spPr>
              <a:xfrm>
                <a:off x="3952066" y="1704814"/>
                <a:ext cx="743919" cy="514027"/>
              </a:xfrm>
              <a:custGeom>
                <a:avLst/>
                <a:gdLst>
                  <a:gd name="connsiteX0" fmla="*/ 0 w 743919"/>
                  <a:gd name="connsiteY0" fmla="*/ 0 h 514027"/>
                  <a:gd name="connsiteX1" fmla="*/ 340963 w 743919"/>
                  <a:gd name="connsiteY1" fmla="*/ 511444 h 514027"/>
                  <a:gd name="connsiteX2" fmla="*/ 743919 w 743919"/>
                  <a:gd name="connsiteY2" fmla="*/ 15498 h 514027"/>
                  <a:gd name="connsiteX3" fmla="*/ 743919 w 743919"/>
                  <a:gd name="connsiteY3" fmla="*/ 15498 h 514027"/>
                </a:gdLst>
                <a:ahLst/>
                <a:cxnLst>
                  <a:cxn ang="0">
                    <a:pos x="connsiteX0" y="connsiteY0"/>
                  </a:cxn>
                  <a:cxn ang="0">
                    <a:pos x="connsiteX1" y="connsiteY1"/>
                  </a:cxn>
                  <a:cxn ang="0">
                    <a:pos x="connsiteX2" y="connsiteY2"/>
                  </a:cxn>
                  <a:cxn ang="0">
                    <a:pos x="connsiteX3" y="connsiteY3"/>
                  </a:cxn>
                </a:cxnLst>
                <a:rect l="l" t="t" r="r" b="b"/>
                <a:pathLst>
                  <a:path w="743919" h="514027">
                    <a:moveTo>
                      <a:pt x="0" y="0"/>
                    </a:moveTo>
                    <a:cubicBezTo>
                      <a:pt x="108488" y="254430"/>
                      <a:pt x="216977" y="508861"/>
                      <a:pt x="340963" y="511444"/>
                    </a:cubicBezTo>
                    <a:cubicBezTo>
                      <a:pt x="464949" y="514027"/>
                      <a:pt x="743919" y="15498"/>
                      <a:pt x="743919" y="15498"/>
                    </a:cubicBezTo>
                    <a:lnTo>
                      <a:pt x="743919" y="15498"/>
                    </a:lnTo>
                  </a:path>
                </a:pathLst>
              </a:custGeom>
              <a:ln w="28575">
                <a:headEnd type="none" w="med" len="med"/>
                <a:tailEnd type="arrow"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8" name="Freeform 57"/>
              <p:cNvSpPr/>
              <p:nvPr/>
            </p:nvSpPr>
            <p:spPr>
              <a:xfrm flipV="1">
                <a:off x="5029200" y="4724400"/>
                <a:ext cx="743919" cy="304800"/>
              </a:xfrm>
              <a:custGeom>
                <a:avLst/>
                <a:gdLst>
                  <a:gd name="connsiteX0" fmla="*/ 0 w 743919"/>
                  <a:gd name="connsiteY0" fmla="*/ 0 h 514027"/>
                  <a:gd name="connsiteX1" fmla="*/ 340963 w 743919"/>
                  <a:gd name="connsiteY1" fmla="*/ 511444 h 514027"/>
                  <a:gd name="connsiteX2" fmla="*/ 743919 w 743919"/>
                  <a:gd name="connsiteY2" fmla="*/ 15498 h 514027"/>
                  <a:gd name="connsiteX3" fmla="*/ 743919 w 743919"/>
                  <a:gd name="connsiteY3" fmla="*/ 15498 h 514027"/>
                </a:gdLst>
                <a:ahLst/>
                <a:cxnLst>
                  <a:cxn ang="0">
                    <a:pos x="connsiteX0" y="connsiteY0"/>
                  </a:cxn>
                  <a:cxn ang="0">
                    <a:pos x="connsiteX1" y="connsiteY1"/>
                  </a:cxn>
                  <a:cxn ang="0">
                    <a:pos x="connsiteX2" y="connsiteY2"/>
                  </a:cxn>
                  <a:cxn ang="0">
                    <a:pos x="connsiteX3" y="connsiteY3"/>
                  </a:cxn>
                </a:cxnLst>
                <a:rect l="l" t="t" r="r" b="b"/>
                <a:pathLst>
                  <a:path w="743919" h="514027">
                    <a:moveTo>
                      <a:pt x="0" y="0"/>
                    </a:moveTo>
                    <a:cubicBezTo>
                      <a:pt x="108488" y="254430"/>
                      <a:pt x="216977" y="508861"/>
                      <a:pt x="340963" y="511444"/>
                    </a:cubicBezTo>
                    <a:cubicBezTo>
                      <a:pt x="464949" y="514027"/>
                      <a:pt x="743919" y="15498"/>
                      <a:pt x="743919" y="15498"/>
                    </a:cubicBezTo>
                    <a:lnTo>
                      <a:pt x="743919" y="15498"/>
                    </a:lnTo>
                  </a:path>
                </a:pathLst>
              </a:custGeom>
              <a:ln w="28575">
                <a:headEnd type="none" w="med" len="med"/>
                <a:tailEnd type="arrow"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9" name="TextBox 58"/>
              <p:cNvSpPr txBox="1"/>
              <p:nvPr/>
            </p:nvSpPr>
            <p:spPr>
              <a:xfrm>
                <a:off x="3505200" y="1295400"/>
                <a:ext cx="685800" cy="369332"/>
              </a:xfrm>
              <a:prstGeom prst="rect">
                <a:avLst/>
              </a:prstGeom>
              <a:solidFill>
                <a:srgbClr val="00B050"/>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wrap="square" rtlCol="0">
                <a:spAutoFit/>
              </a:bodyPr>
              <a:lstStyle/>
              <a:p>
                <a:pPr algn="ctr"/>
                <a:r>
                  <a:rPr lang="en-US" b="1" dirty="0" smtClean="0"/>
                  <a:t>2ATP</a:t>
                </a:r>
                <a:endParaRPr lang="en-US" b="1" dirty="0"/>
              </a:p>
            </p:txBody>
          </p:sp>
          <p:sp>
            <p:nvSpPr>
              <p:cNvPr id="60" name="TextBox 59"/>
              <p:cNvSpPr txBox="1"/>
              <p:nvPr/>
            </p:nvSpPr>
            <p:spPr>
              <a:xfrm>
                <a:off x="4477722" y="1277322"/>
                <a:ext cx="762000" cy="381000"/>
              </a:xfrm>
              <a:prstGeom prst="rect">
                <a:avLst/>
              </a:prstGeom>
              <a:solidFill>
                <a:srgbClr val="92D050"/>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wrap="square" rtlCol="0">
                <a:spAutoFit/>
              </a:bodyPr>
              <a:lstStyle/>
              <a:p>
                <a:pPr algn="ctr"/>
                <a:r>
                  <a:rPr lang="en-US" b="1" dirty="0" smtClean="0"/>
                  <a:t>2ADP</a:t>
                </a:r>
                <a:endParaRPr lang="en-US" b="1" dirty="0"/>
              </a:p>
            </p:txBody>
          </p:sp>
          <p:sp>
            <p:nvSpPr>
              <p:cNvPr id="61" name="TextBox 60"/>
              <p:cNvSpPr txBox="1"/>
              <p:nvPr/>
            </p:nvSpPr>
            <p:spPr>
              <a:xfrm>
                <a:off x="4419600" y="5105400"/>
                <a:ext cx="685800" cy="369332"/>
              </a:xfrm>
              <a:prstGeom prst="rect">
                <a:avLst/>
              </a:prstGeom>
              <a:solidFill>
                <a:srgbClr val="00B050"/>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wrap="square" rtlCol="0">
                <a:spAutoFit/>
              </a:bodyPr>
              <a:lstStyle/>
              <a:p>
                <a:pPr algn="ctr"/>
                <a:r>
                  <a:rPr lang="en-US" b="1" dirty="0" smtClean="0"/>
                  <a:t>2ATP</a:t>
                </a:r>
                <a:endParaRPr lang="en-US" b="1" dirty="0"/>
              </a:p>
            </p:txBody>
          </p:sp>
          <p:sp>
            <p:nvSpPr>
              <p:cNvPr id="62" name="TextBox 61"/>
              <p:cNvSpPr txBox="1"/>
              <p:nvPr/>
            </p:nvSpPr>
            <p:spPr>
              <a:xfrm>
                <a:off x="5791200" y="5088612"/>
                <a:ext cx="762000" cy="381000"/>
              </a:xfrm>
              <a:prstGeom prst="rect">
                <a:avLst/>
              </a:prstGeom>
              <a:solidFill>
                <a:srgbClr val="92D050"/>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wrap="square" rtlCol="0">
                <a:spAutoFit/>
              </a:bodyPr>
              <a:lstStyle/>
              <a:p>
                <a:pPr algn="ctr"/>
                <a:r>
                  <a:rPr lang="en-US" b="1" dirty="0" smtClean="0"/>
                  <a:t>2ADP</a:t>
                </a:r>
                <a:endParaRPr lang="en-US" b="1" dirty="0"/>
              </a:p>
            </p:txBody>
          </p:sp>
        </p:grpSp>
        <p:cxnSp>
          <p:nvCxnSpPr>
            <p:cNvPr id="78" name="Straight Arrow Connector 77"/>
            <p:cNvCxnSpPr/>
            <p:nvPr/>
          </p:nvCxnSpPr>
          <p:spPr>
            <a:xfrm>
              <a:off x="1752600" y="2514600"/>
              <a:ext cx="533400" cy="304800"/>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81" name="Straight Arrow Connector 80"/>
            <p:cNvCxnSpPr/>
            <p:nvPr/>
          </p:nvCxnSpPr>
          <p:spPr>
            <a:xfrm rot="5400000" flipH="1" flipV="1">
              <a:off x="1485900" y="3619500"/>
              <a:ext cx="1066800" cy="685800"/>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568212051"/>
      </p:ext>
    </p:extLst>
  </p:cSld>
  <p:clrMapOvr>
    <a:masterClrMapping/>
  </p:clrMapOvr>
  <p:transition>
    <p:pull dir="ld"/>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2" descr="C:\Users\arsil\Desktop\Smartcreative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3200400" y="773014"/>
            <a:ext cx="4657748" cy="639762"/>
          </a:xfrm>
          <a:ln>
            <a:solidFill>
              <a:srgbClr val="00B050"/>
            </a:solidFill>
          </a:ln>
          <a:effectLst>
            <a:glow rad="101600">
              <a:schemeClr val="accent5">
                <a:satMod val="175000"/>
                <a:alpha val="40000"/>
              </a:schemeClr>
            </a:glow>
          </a:effectLst>
        </p:spPr>
        <p:txBody>
          <a:bodyPr>
            <a:normAutofit/>
          </a:bodyPr>
          <a:lstStyle/>
          <a:p>
            <a:r>
              <a:rPr lang="en-US" sz="3200" dirty="0" smtClean="0"/>
              <a:t> </a:t>
            </a:r>
            <a:r>
              <a:rPr lang="en-US" sz="3200" dirty="0" smtClean="0">
                <a:solidFill>
                  <a:srgbClr val="002060"/>
                </a:solidFill>
              </a:rPr>
              <a:t>SIKLUS ASAM SITRAT</a:t>
            </a:r>
            <a:endParaRPr lang="en-US" sz="3200" dirty="0">
              <a:solidFill>
                <a:srgbClr val="002060"/>
              </a:solidFill>
            </a:endParaRPr>
          </a:p>
        </p:txBody>
      </p:sp>
      <p:sp>
        <p:nvSpPr>
          <p:cNvPr id="5" name="TextBox 4"/>
          <p:cNvSpPr txBox="1"/>
          <p:nvPr/>
        </p:nvSpPr>
        <p:spPr>
          <a:xfrm>
            <a:off x="533400" y="1981200"/>
            <a:ext cx="8229600" cy="4524315"/>
          </a:xfrm>
          <a:prstGeom prst="rect">
            <a:avLst/>
          </a:prstGeom>
          <a:noFill/>
        </p:spPr>
        <p:txBody>
          <a:bodyPr wrap="square" rtlCol="0">
            <a:spAutoFit/>
          </a:bodyPr>
          <a:lstStyle/>
          <a:p>
            <a:pPr marL="342900" indent="-342900">
              <a:lnSpc>
                <a:spcPct val="150000"/>
              </a:lnSpc>
              <a:buFontTx/>
              <a:buChar char="-"/>
            </a:pPr>
            <a:r>
              <a:rPr lang="id-ID" sz="2400" dirty="0" smtClean="0">
                <a:latin typeface="Arial" panose="020B0604020202020204" pitchFamily="34" charset="0"/>
                <a:cs typeface="Arial" panose="020B0604020202020204" pitchFamily="34" charset="0"/>
              </a:rPr>
              <a:t>pengubahan </a:t>
            </a:r>
            <a:r>
              <a:rPr lang="id-ID" sz="2400" dirty="0">
                <a:latin typeface="Arial" panose="020B0604020202020204" pitchFamily="34" charset="0"/>
                <a:cs typeface="Arial" panose="020B0604020202020204" pitchFamily="34" charset="0"/>
              </a:rPr>
              <a:t>asam piruvat (beratom C3) menjadi Asetil KoA (beratom C2) dengan melepaskan CO2, peristiwa ini berlangsung di sitosol. </a:t>
            </a:r>
            <a:endParaRPr lang="id-ID" sz="2400" dirty="0" smtClean="0">
              <a:latin typeface="Arial" panose="020B0604020202020204" pitchFamily="34" charset="0"/>
              <a:cs typeface="Arial" panose="020B0604020202020204" pitchFamily="34" charset="0"/>
            </a:endParaRPr>
          </a:p>
          <a:p>
            <a:pPr marL="342900" indent="-342900">
              <a:lnSpc>
                <a:spcPct val="150000"/>
              </a:lnSpc>
              <a:buFontTx/>
              <a:buChar char="-"/>
            </a:pPr>
            <a:r>
              <a:rPr lang="id-ID" sz="2400" dirty="0" smtClean="0">
                <a:latin typeface="Arial" panose="020B0604020202020204" pitchFamily="34" charset="0"/>
                <a:cs typeface="Arial" panose="020B0604020202020204" pitchFamily="34" charset="0"/>
              </a:rPr>
              <a:t>Asetil </a:t>
            </a:r>
            <a:r>
              <a:rPr lang="id-ID" sz="2400" dirty="0">
                <a:latin typeface="Arial" panose="020B0604020202020204" pitchFamily="34" charset="0"/>
                <a:cs typeface="Arial" panose="020B0604020202020204" pitchFamily="34" charset="0"/>
              </a:rPr>
              <a:t>KoA yang dihasilkan akan diproses dalam siklus asam sitrat. </a:t>
            </a:r>
            <a:endParaRPr lang="id-ID" sz="2400" dirty="0" smtClean="0">
              <a:latin typeface="Arial" panose="020B0604020202020204" pitchFamily="34" charset="0"/>
              <a:cs typeface="Arial" panose="020B0604020202020204" pitchFamily="34" charset="0"/>
            </a:endParaRPr>
          </a:p>
          <a:p>
            <a:pPr marL="342900" indent="-342900">
              <a:lnSpc>
                <a:spcPct val="150000"/>
              </a:lnSpc>
              <a:buFontTx/>
              <a:buChar char="-"/>
            </a:pPr>
            <a:r>
              <a:rPr lang="id-ID" sz="2400" dirty="0" smtClean="0">
                <a:latin typeface="Arial" panose="020B0604020202020204" pitchFamily="34" charset="0"/>
                <a:cs typeface="Arial" panose="020B0604020202020204" pitchFamily="34" charset="0"/>
              </a:rPr>
              <a:t>Hasil </a:t>
            </a:r>
            <a:r>
              <a:rPr lang="id-ID" sz="2400" dirty="0">
                <a:latin typeface="Arial" panose="020B0604020202020204" pitchFamily="34" charset="0"/>
                <a:cs typeface="Arial" panose="020B0604020202020204" pitchFamily="34" charset="0"/>
              </a:rPr>
              <a:t>lainnya yaitu NADH yang akan digunakan dalam transpor elektron.</a:t>
            </a:r>
            <a:endParaRPr lang="en-US" sz="2400" dirty="0">
              <a:solidFill>
                <a:srgbClr val="002060"/>
              </a:solidFill>
              <a:latin typeface="Arial" panose="020B0604020202020204" pitchFamily="34" charset="0"/>
              <a:cs typeface="Arial" panose="020B0604020202020204" pitchFamily="34" charset="0"/>
            </a:endParaRPr>
          </a:p>
          <a:p>
            <a:pPr>
              <a:lnSpc>
                <a:spcPct val="150000"/>
              </a:lnSpc>
            </a:pPr>
            <a:endParaRPr lang="id-ID"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31479769"/>
      </p:ext>
    </p:extLst>
  </p:cSld>
  <p:clrMapOvr>
    <a:masterClrMapping/>
  </p:clrMapOvr>
  <p:transition>
    <p:split/>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65080" y="304800"/>
            <a:ext cx="8382000" cy="6172200"/>
          </a:xfrm>
          <a:prstGeom prst="rect">
            <a:avLst/>
          </a:prstGeom>
          <a:solidFill>
            <a:srgbClr val="9966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ight Triangle 4"/>
          <p:cNvSpPr/>
          <p:nvPr/>
        </p:nvSpPr>
        <p:spPr>
          <a:xfrm flipV="1">
            <a:off x="381000" y="299112"/>
            <a:ext cx="4724400" cy="2139288"/>
          </a:xfrm>
          <a:prstGeom prst="rtTriangle">
            <a:avLst/>
          </a:prstGeom>
          <a:solidFill>
            <a:srgbClr val="FFE885"/>
          </a:solidFill>
          <a:ln>
            <a:noFill/>
          </a:ln>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rot="20160000">
            <a:off x="484496" y="1521728"/>
            <a:ext cx="1219200" cy="369332"/>
          </a:xfrm>
          <a:prstGeom prst="rect">
            <a:avLst/>
          </a:prstGeom>
          <a:noFill/>
          <a:ln>
            <a:solidFill>
              <a:srgbClr val="00B0F0"/>
            </a:solidFill>
          </a:ln>
          <a:effectLst>
            <a:glow rad="101600">
              <a:schemeClr val="accent6">
                <a:satMod val="175000"/>
                <a:alpha val="40000"/>
              </a:schemeClr>
            </a:glow>
          </a:effectLst>
        </p:spPr>
        <p:txBody>
          <a:bodyPr wrap="square" rtlCol="0">
            <a:spAutoFit/>
          </a:bodyPr>
          <a:lstStyle/>
          <a:p>
            <a:pPr algn="ctr"/>
            <a:r>
              <a:rPr lang="en-US" dirty="0" err="1" smtClean="0"/>
              <a:t>Sitoplasma</a:t>
            </a:r>
            <a:endParaRPr lang="en-US" dirty="0"/>
          </a:p>
        </p:txBody>
      </p:sp>
      <p:grpSp>
        <p:nvGrpSpPr>
          <p:cNvPr id="7" name="Group 99"/>
          <p:cNvGrpSpPr/>
          <p:nvPr/>
        </p:nvGrpSpPr>
        <p:grpSpPr>
          <a:xfrm>
            <a:off x="2117680" y="500416"/>
            <a:ext cx="685800" cy="228600"/>
            <a:chOff x="914400" y="2209800"/>
            <a:chExt cx="685800" cy="228600"/>
          </a:xfrm>
          <a:solidFill>
            <a:schemeClr val="tx2"/>
          </a:solidFill>
          <a:scene3d>
            <a:camera prst="orthographicFront">
              <a:rot lat="0" lon="0" rev="0"/>
            </a:camera>
            <a:lightRig rig="contrasting" dir="t">
              <a:rot lat="0" lon="0" rev="1500000"/>
            </a:lightRig>
          </a:scene3d>
        </p:grpSpPr>
        <p:sp>
          <p:nvSpPr>
            <p:cNvPr id="8" name="Oval 7"/>
            <p:cNvSpPr/>
            <p:nvPr/>
          </p:nvSpPr>
          <p:spPr>
            <a:xfrm>
              <a:off x="914400" y="2209800"/>
              <a:ext cx="228600" cy="228600"/>
            </a:xfrm>
            <a:prstGeom prst="ellipse">
              <a:avLst/>
            </a:prstGeom>
            <a:grpFill/>
            <a:ln>
              <a:noFill/>
            </a:ln>
            <a:effectLst>
              <a:outerShdw blurRad="149987" dist="250190" dir="8460000" algn="ctr">
                <a:srgbClr val="000000">
                  <a:alpha val="28000"/>
                </a:srgbClr>
              </a:outerShdw>
            </a:effectLst>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1143000" y="2209800"/>
              <a:ext cx="228600" cy="228600"/>
            </a:xfrm>
            <a:prstGeom prst="ellipse">
              <a:avLst/>
            </a:prstGeom>
            <a:grpFill/>
            <a:ln>
              <a:noFill/>
            </a:ln>
            <a:effectLst>
              <a:outerShdw blurRad="149987" dist="250190" dir="8460000" algn="ctr">
                <a:srgbClr val="000000">
                  <a:alpha val="28000"/>
                </a:srgbClr>
              </a:outerShdw>
            </a:effectLst>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1371600" y="2209800"/>
              <a:ext cx="228600" cy="228600"/>
            </a:xfrm>
            <a:prstGeom prst="ellipse">
              <a:avLst/>
            </a:prstGeom>
            <a:grpFill/>
            <a:ln>
              <a:noFill/>
            </a:ln>
            <a:effectLst>
              <a:outerShdw blurRad="149987" dist="250190" dir="8460000" algn="ctr">
                <a:srgbClr val="000000">
                  <a:alpha val="28000"/>
                </a:srgbClr>
              </a:outerShdw>
            </a:effectLst>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1" name="TextBox 10"/>
          <p:cNvSpPr txBox="1"/>
          <p:nvPr/>
        </p:nvSpPr>
        <p:spPr>
          <a:xfrm rot="20100000">
            <a:off x="626419" y="2198862"/>
            <a:ext cx="1676400" cy="369332"/>
          </a:xfrm>
          <a:prstGeom prst="rect">
            <a:avLst/>
          </a:prstGeom>
          <a:noFill/>
          <a:ln>
            <a:solidFill>
              <a:srgbClr val="00B0F0"/>
            </a:solidFill>
          </a:ln>
          <a:effectLst>
            <a:glow rad="101600">
              <a:schemeClr val="accent6">
                <a:satMod val="175000"/>
                <a:alpha val="40000"/>
              </a:schemeClr>
            </a:glow>
          </a:effectLst>
        </p:spPr>
        <p:txBody>
          <a:bodyPr wrap="square" rtlCol="0">
            <a:spAutoFit/>
          </a:bodyPr>
          <a:lstStyle/>
          <a:p>
            <a:pPr algn="ctr"/>
            <a:r>
              <a:rPr lang="en-US" dirty="0" smtClean="0"/>
              <a:t>Mitochondrion</a:t>
            </a:r>
            <a:endParaRPr lang="en-US" dirty="0"/>
          </a:p>
        </p:txBody>
      </p:sp>
      <p:sp>
        <p:nvSpPr>
          <p:cNvPr id="12" name="TextBox 11"/>
          <p:cNvSpPr txBox="1"/>
          <p:nvPr/>
        </p:nvSpPr>
        <p:spPr>
          <a:xfrm>
            <a:off x="620976" y="541360"/>
            <a:ext cx="1219200" cy="369332"/>
          </a:xfrm>
          <a:prstGeom prst="rect">
            <a:avLst/>
          </a:prstGeom>
          <a:noFill/>
        </p:spPr>
        <p:txBody>
          <a:bodyPr wrap="square" rtlCol="0">
            <a:spAutoFit/>
          </a:bodyPr>
          <a:lstStyle/>
          <a:p>
            <a:pPr algn="ctr"/>
            <a:r>
              <a:rPr lang="en-US" dirty="0" err="1" smtClean="0"/>
              <a:t>Piruvat</a:t>
            </a:r>
            <a:endParaRPr lang="en-US" dirty="0"/>
          </a:p>
        </p:txBody>
      </p:sp>
      <p:cxnSp>
        <p:nvCxnSpPr>
          <p:cNvPr id="18" name="Straight Arrow Connector 17"/>
          <p:cNvCxnSpPr/>
          <p:nvPr/>
        </p:nvCxnSpPr>
        <p:spPr>
          <a:xfrm rot="5400000">
            <a:off x="6071214" y="944890"/>
            <a:ext cx="685800" cy="1588"/>
          </a:xfrm>
          <a:prstGeom prst="straightConnector1">
            <a:avLst/>
          </a:prstGeom>
          <a:ln w="76200">
            <a:solidFill>
              <a:srgbClr val="002060"/>
            </a:solidFill>
            <a:tailEnd type="arrow"/>
          </a:ln>
          <a:effectLst>
            <a:outerShdw blurRad="50800" dist="38100" dir="8100000" algn="tr" rotWithShape="0">
              <a:prstClr val="black">
                <a:alpha val="40000"/>
              </a:prstClr>
            </a:outerShdw>
          </a:effectLst>
          <a:scene3d>
            <a:camera prst="orthographicFront"/>
            <a:lightRig rig="threePt" dir="t"/>
          </a:scene3d>
          <a:sp3d>
            <a:bevelT/>
          </a:sp3d>
        </p:spPr>
        <p:style>
          <a:lnRef idx="1">
            <a:schemeClr val="accent1"/>
          </a:lnRef>
          <a:fillRef idx="0">
            <a:schemeClr val="accent1"/>
          </a:fillRef>
          <a:effectRef idx="0">
            <a:schemeClr val="accent1"/>
          </a:effectRef>
          <a:fontRef idx="minor">
            <a:schemeClr val="tx1"/>
          </a:fontRef>
        </p:style>
      </p:cxnSp>
      <p:sp>
        <p:nvSpPr>
          <p:cNvPr id="25" name="Oval 24"/>
          <p:cNvSpPr/>
          <p:nvPr/>
        </p:nvSpPr>
        <p:spPr>
          <a:xfrm>
            <a:off x="7467600" y="526584"/>
            <a:ext cx="228600" cy="228600"/>
          </a:xfrm>
          <a:prstGeom prst="ellipse">
            <a:avLst/>
          </a:prstGeom>
          <a:solidFill>
            <a:srgbClr val="C00000"/>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Freeform 32"/>
          <p:cNvSpPr/>
          <p:nvPr/>
        </p:nvSpPr>
        <p:spPr>
          <a:xfrm>
            <a:off x="3581401" y="657376"/>
            <a:ext cx="1066800" cy="636895"/>
          </a:xfrm>
          <a:custGeom>
            <a:avLst/>
            <a:gdLst>
              <a:gd name="connsiteX0" fmla="*/ 0 w 1364777"/>
              <a:gd name="connsiteY0" fmla="*/ 582304 h 636895"/>
              <a:gd name="connsiteX1" fmla="*/ 682388 w 1364777"/>
              <a:gd name="connsiteY1" fmla="*/ 9098 h 636895"/>
              <a:gd name="connsiteX2" fmla="*/ 1364777 w 1364777"/>
              <a:gd name="connsiteY2" fmla="*/ 636895 h 636895"/>
              <a:gd name="connsiteX3" fmla="*/ 1364777 w 1364777"/>
              <a:gd name="connsiteY3" fmla="*/ 636895 h 636895"/>
            </a:gdLst>
            <a:ahLst/>
            <a:cxnLst>
              <a:cxn ang="0">
                <a:pos x="connsiteX0" y="connsiteY0"/>
              </a:cxn>
              <a:cxn ang="0">
                <a:pos x="connsiteX1" y="connsiteY1"/>
              </a:cxn>
              <a:cxn ang="0">
                <a:pos x="connsiteX2" y="connsiteY2"/>
              </a:cxn>
              <a:cxn ang="0">
                <a:pos x="connsiteX3" y="connsiteY3"/>
              </a:cxn>
            </a:cxnLst>
            <a:rect l="l" t="t" r="r" b="b"/>
            <a:pathLst>
              <a:path w="1364777" h="636895">
                <a:moveTo>
                  <a:pt x="0" y="582304"/>
                </a:moveTo>
                <a:cubicBezTo>
                  <a:pt x="227462" y="291152"/>
                  <a:pt x="454925" y="0"/>
                  <a:pt x="682388" y="9098"/>
                </a:cubicBezTo>
                <a:cubicBezTo>
                  <a:pt x="909851" y="18197"/>
                  <a:pt x="1364777" y="636895"/>
                  <a:pt x="1364777" y="636895"/>
                </a:cubicBezTo>
                <a:lnTo>
                  <a:pt x="1364777" y="636895"/>
                </a:lnTo>
              </a:path>
            </a:pathLst>
          </a:custGeom>
          <a:ln w="57150">
            <a:headEnd type="none" w="med" len="med"/>
            <a:tailEnd type="arrow" w="med" len="med"/>
          </a:ln>
          <a:effectLst>
            <a:outerShdw blurRad="50800" dist="38100" dir="8100000" algn="tr" rotWithShape="0">
              <a:prstClr val="black">
                <a:alpha val="40000"/>
              </a:prstClr>
            </a:outerShdw>
          </a:effectLst>
          <a:scene3d>
            <a:camera prst="orthographicFront"/>
            <a:lightRig rig="threePt" dir="t"/>
          </a:scene3d>
          <a:sp3d>
            <a:bevelT w="114300" prst="artDeco"/>
          </a:sp3d>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4" name="Oval 33"/>
          <p:cNvSpPr/>
          <p:nvPr/>
        </p:nvSpPr>
        <p:spPr>
          <a:xfrm>
            <a:off x="3048000" y="1288584"/>
            <a:ext cx="990600" cy="533400"/>
          </a:xfrm>
          <a:prstGeom prst="ellipse">
            <a:avLst/>
          </a:prstGeom>
          <a:solidFill>
            <a:schemeClr val="accent6">
              <a:lumMod val="75000"/>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t>NAD</a:t>
            </a:r>
            <a:r>
              <a:rPr lang="en-US" sz="1600" baseline="30000" dirty="0" smtClean="0"/>
              <a:t>+</a:t>
            </a:r>
            <a:endParaRPr lang="en-US" sz="1600" baseline="30000" dirty="0"/>
          </a:p>
        </p:txBody>
      </p:sp>
      <p:sp>
        <p:nvSpPr>
          <p:cNvPr id="35" name="Oval 34"/>
          <p:cNvSpPr/>
          <p:nvPr/>
        </p:nvSpPr>
        <p:spPr>
          <a:xfrm>
            <a:off x="4275160" y="1288584"/>
            <a:ext cx="990600" cy="533400"/>
          </a:xfrm>
          <a:prstGeom prst="ellipse">
            <a:avLst/>
          </a:prstGeom>
          <a:solidFill>
            <a:schemeClr val="accent6">
              <a:lumMod val="75000"/>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t>NADH</a:t>
            </a:r>
            <a:endParaRPr lang="en-US" sz="1600" baseline="30000" dirty="0"/>
          </a:p>
        </p:txBody>
      </p:sp>
      <p:grpSp>
        <p:nvGrpSpPr>
          <p:cNvPr id="40" name="Group 39"/>
          <p:cNvGrpSpPr/>
          <p:nvPr/>
        </p:nvGrpSpPr>
        <p:grpSpPr>
          <a:xfrm>
            <a:off x="5475024" y="1247640"/>
            <a:ext cx="1621808" cy="609600"/>
            <a:chOff x="5638800" y="1524000"/>
            <a:chExt cx="1621808" cy="609600"/>
          </a:xfrm>
        </p:grpSpPr>
        <p:grpSp>
          <p:nvGrpSpPr>
            <p:cNvPr id="26" name="Group 25"/>
            <p:cNvGrpSpPr/>
            <p:nvPr/>
          </p:nvGrpSpPr>
          <p:grpSpPr>
            <a:xfrm>
              <a:off x="6803408" y="1676400"/>
              <a:ext cx="457200" cy="228600"/>
              <a:chOff x="5715000" y="1752600"/>
              <a:chExt cx="457200" cy="228600"/>
            </a:xfrm>
          </p:grpSpPr>
          <p:sp>
            <p:nvSpPr>
              <p:cNvPr id="23" name="Oval 22"/>
              <p:cNvSpPr/>
              <p:nvPr/>
            </p:nvSpPr>
            <p:spPr>
              <a:xfrm>
                <a:off x="5715000" y="1752600"/>
                <a:ext cx="228600" cy="228600"/>
              </a:xfrm>
              <a:prstGeom prst="ellipse">
                <a:avLst/>
              </a:prstGeom>
              <a:solidFill>
                <a:schemeClr val="tx2"/>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Oval 23"/>
              <p:cNvSpPr/>
              <p:nvPr/>
            </p:nvSpPr>
            <p:spPr>
              <a:xfrm>
                <a:off x="5943600" y="1752600"/>
                <a:ext cx="228600" cy="228600"/>
              </a:xfrm>
              <a:prstGeom prst="ellipse">
                <a:avLst/>
              </a:prstGeom>
              <a:solidFill>
                <a:schemeClr val="tx2"/>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7" name="Oval 36"/>
            <p:cNvSpPr/>
            <p:nvPr/>
          </p:nvSpPr>
          <p:spPr>
            <a:xfrm>
              <a:off x="5638800" y="1524000"/>
              <a:ext cx="838200" cy="609600"/>
            </a:xfrm>
            <a:prstGeom prst="ellipse">
              <a:avLst/>
            </a:prstGeom>
            <a:solidFill>
              <a:srgbClr val="FF0000"/>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err="1" smtClean="0">
                  <a:latin typeface="Arial" pitchFamily="34" charset="0"/>
                  <a:cs typeface="Arial" pitchFamily="34" charset="0"/>
                </a:rPr>
                <a:t>CoA</a:t>
              </a:r>
              <a:endParaRPr lang="en-US" sz="1400" b="1" dirty="0">
                <a:latin typeface="Arial" pitchFamily="34" charset="0"/>
                <a:cs typeface="Arial" pitchFamily="34" charset="0"/>
              </a:endParaRPr>
            </a:p>
          </p:txBody>
        </p:sp>
        <p:cxnSp>
          <p:nvCxnSpPr>
            <p:cNvPr id="39" name="Straight Connector 38"/>
            <p:cNvCxnSpPr/>
            <p:nvPr/>
          </p:nvCxnSpPr>
          <p:spPr>
            <a:xfrm flipV="1">
              <a:off x="6422408" y="1790700"/>
              <a:ext cx="381000" cy="38100"/>
            </a:xfrm>
            <a:prstGeom prst="line">
              <a:avLst/>
            </a:prstGeom>
            <a:ln w="57150">
              <a:solidFill>
                <a:srgbClr val="FF0000"/>
              </a:solidFill>
            </a:ln>
            <a:scene3d>
              <a:camera prst="perspectiveHeroicExtremeLeftFacing"/>
              <a:lightRig rig="threePt" dir="t"/>
            </a:scene3d>
            <a:sp3d>
              <a:bevelT w="165100" prst="coolSlant"/>
            </a:sp3d>
          </p:spPr>
          <p:style>
            <a:lnRef idx="1">
              <a:schemeClr val="accent1"/>
            </a:lnRef>
            <a:fillRef idx="0">
              <a:schemeClr val="accent1"/>
            </a:fillRef>
            <a:effectRef idx="0">
              <a:schemeClr val="accent1"/>
            </a:effectRef>
            <a:fontRef idx="minor">
              <a:schemeClr val="tx1"/>
            </a:fontRef>
          </p:style>
        </p:cxnSp>
      </p:grpSp>
      <p:sp>
        <p:nvSpPr>
          <p:cNvPr id="41" name="TextBox 40"/>
          <p:cNvSpPr txBox="1"/>
          <p:nvPr/>
        </p:nvSpPr>
        <p:spPr>
          <a:xfrm>
            <a:off x="7620000" y="476536"/>
            <a:ext cx="685800" cy="369332"/>
          </a:xfrm>
          <a:prstGeom prst="rect">
            <a:avLst/>
          </a:prstGeom>
          <a:noFill/>
        </p:spPr>
        <p:txBody>
          <a:bodyPr wrap="square" rtlCol="0">
            <a:spAutoFit/>
          </a:bodyPr>
          <a:lstStyle/>
          <a:p>
            <a:pPr algn="ctr"/>
            <a:r>
              <a:rPr lang="en-US" dirty="0" smtClean="0">
                <a:solidFill>
                  <a:srgbClr val="002060"/>
                </a:solidFill>
              </a:rPr>
              <a:t>CO</a:t>
            </a:r>
            <a:r>
              <a:rPr lang="en-US" baseline="-25000" dirty="0" smtClean="0">
                <a:solidFill>
                  <a:srgbClr val="002060"/>
                </a:solidFill>
              </a:rPr>
              <a:t>2</a:t>
            </a:r>
            <a:endParaRPr lang="en-US" baseline="-25000" dirty="0">
              <a:solidFill>
                <a:srgbClr val="002060"/>
              </a:solidFill>
            </a:endParaRPr>
          </a:p>
        </p:txBody>
      </p:sp>
      <p:sp>
        <p:nvSpPr>
          <p:cNvPr id="42" name="TextBox 41"/>
          <p:cNvSpPr txBox="1"/>
          <p:nvPr/>
        </p:nvSpPr>
        <p:spPr>
          <a:xfrm>
            <a:off x="7342496" y="1351136"/>
            <a:ext cx="1295400" cy="369332"/>
          </a:xfrm>
          <a:prstGeom prst="rect">
            <a:avLst/>
          </a:prstGeom>
          <a:noFill/>
        </p:spPr>
        <p:txBody>
          <a:bodyPr wrap="square" rtlCol="0">
            <a:spAutoFit/>
          </a:bodyPr>
          <a:lstStyle/>
          <a:p>
            <a:pPr algn="ctr"/>
            <a:r>
              <a:rPr lang="en-US" dirty="0" err="1" smtClean="0">
                <a:solidFill>
                  <a:srgbClr val="002060"/>
                </a:solidFill>
              </a:rPr>
              <a:t>Asetil-CoA</a:t>
            </a:r>
            <a:endParaRPr lang="en-US" baseline="-25000" dirty="0">
              <a:solidFill>
                <a:srgbClr val="002060"/>
              </a:solidFill>
            </a:endParaRPr>
          </a:p>
        </p:txBody>
      </p:sp>
      <p:grpSp>
        <p:nvGrpSpPr>
          <p:cNvPr id="57" name="Group 56"/>
          <p:cNvGrpSpPr/>
          <p:nvPr/>
        </p:nvGrpSpPr>
        <p:grpSpPr>
          <a:xfrm>
            <a:off x="4151200" y="2453192"/>
            <a:ext cx="914400" cy="228600"/>
            <a:chOff x="2729552" y="2667000"/>
            <a:chExt cx="914400" cy="228600"/>
          </a:xfrm>
        </p:grpSpPr>
        <p:sp>
          <p:nvSpPr>
            <p:cNvPr id="52" name="Oval 51"/>
            <p:cNvSpPr/>
            <p:nvPr/>
          </p:nvSpPr>
          <p:spPr>
            <a:xfrm>
              <a:off x="2729552" y="2667000"/>
              <a:ext cx="228600" cy="228600"/>
            </a:xfrm>
            <a:prstGeom prst="ellipse">
              <a:avLst/>
            </a:prstGeom>
            <a:solidFill>
              <a:schemeClr val="tx2"/>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53" name="Group 99"/>
            <p:cNvGrpSpPr/>
            <p:nvPr/>
          </p:nvGrpSpPr>
          <p:grpSpPr>
            <a:xfrm>
              <a:off x="2958152" y="2667000"/>
              <a:ext cx="685800" cy="228600"/>
              <a:chOff x="914400" y="2209800"/>
              <a:chExt cx="685800" cy="228600"/>
            </a:xfrm>
            <a:solidFill>
              <a:schemeClr val="tx2"/>
            </a:solidFill>
            <a:scene3d>
              <a:camera prst="orthographicFront">
                <a:rot lat="0" lon="0" rev="0"/>
              </a:camera>
              <a:lightRig rig="contrasting" dir="t">
                <a:rot lat="0" lon="0" rev="1500000"/>
              </a:lightRig>
            </a:scene3d>
          </p:grpSpPr>
          <p:sp>
            <p:nvSpPr>
              <p:cNvPr id="54" name="Oval 53"/>
              <p:cNvSpPr/>
              <p:nvPr/>
            </p:nvSpPr>
            <p:spPr>
              <a:xfrm>
                <a:off x="914400" y="2209800"/>
                <a:ext cx="228600" cy="228600"/>
              </a:xfrm>
              <a:prstGeom prst="ellipse">
                <a:avLst/>
              </a:prstGeom>
              <a:grpFill/>
              <a:ln>
                <a:noFill/>
              </a:ln>
              <a:effectLst>
                <a:outerShdw blurRad="149987" dist="250190" dir="8460000" algn="ctr">
                  <a:srgbClr val="000000">
                    <a:alpha val="28000"/>
                  </a:srgbClr>
                </a:outerShdw>
              </a:effectLst>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Oval 54"/>
              <p:cNvSpPr/>
              <p:nvPr/>
            </p:nvSpPr>
            <p:spPr>
              <a:xfrm>
                <a:off x="1143000" y="2209800"/>
                <a:ext cx="228600" cy="228600"/>
              </a:xfrm>
              <a:prstGeom prst="ellipse">
                <a:avLst/>
              </a:prstGeom>
              <a:grpFill/>
              <a:ln>
                <a:noFill/>
              </a:ln>
              <a:effectLst>
                <a:outerShdw blurRad="149987" dist="250190" dir="8460000" algn="ctr">
                  <a:srgbClr val="000000">
                    <a:alpha val="28000"/>
                  </a:srgbClr>
                </a:outerShdw>
              </a:effectLst>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Oval 55"/>
              <p:cNvSpPr/>
              <p:nvPr/>
            </p:nvSpPr>
            <p:spPr>
              <a:xfrm>
                <a:off x="1371600" y="2209800"/>
                <a:ext cx="228600" cy="228600"/>
              </a:xfrm>
              <a:prstGeom prst="ellipse">
                <a:avLst/>
              </a:prstGeom>
              <a:grpFill/>
              <a:ln>
                <a:noFill/>
              </a:ln>
              <a:effectLst>
                <a:outerShdw blurRad="149987" dist="250190" dir="8460000" algn="ctr">
                  <a:srgbClr val="000000">
                    <a:alpha val="28000"/>
                  </a:srgbClr>
                </a:outerShdw>
              </a:effectLst>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60" name="Freeform 59"/>
          <p:cNvSpPr/>
          <p:nvPr/>
        </p:nvSpPr>
        <p:spPr>
          <a:xfrm>
            <a:off x="5213450" y="2541903"/>
            <a:ext cx="833808" cy="47768"/>
          </a:xfrm>
          <a:custGeom>
            <a:avLst/>
            <a:gdLst>
              <a:gd name="connsiteX0" fmla="*/ 0 w 1307910"/>
              <a:gd name="connsiteY0" fmla="*/ 47768 h 47768"/>
              <a:gd name="connsiteX1" fmla="*/ 1119116 w 1307910"/>
              <a:gd name="connsiteY1" fmla="*/ 6824 h 47768"/>
              <a:gd name="connsiteX2" fmla="*/ 1132764 w 1307910"/>
              <a:gd name="connsiteY2" fmla="*/ 6824 h 47768"/>
            </a:gdLst>
            <a:ahLst/>
            <a:cxnLst>
              <a:cxn ang="0">
                <a:pos x="connsiteX0" y="connsiteY0"/>
              </a:cxn>
              <a:cxn ang="0">
                <a:pos x="connsiteX1" y="connsiteY1"/>
              </a:cxn>
              <a:cxn ang="0">
                <a:pos x="connsiteX2" y="connsiteY2"/>
              </a:cxn>
            </a:cxnLst>
            <a:rect l="l" t="t" r="r" b="b"/>
            <a:pathLst>
              <a:path w="1307910" h="47768">
                <a:moveTo>
                  <a:pt x="0" y="47768"/>
                </a:moveTo>
                <a:lnTo>
                  <a:pt x="1119116" y="6824"/>
                </a:lnTo>
                <a:cubicBezTo>
                  <a:pt x="1307910" y="0"/>
                  <a:pt x="1220337" y="3412"/>
                  <a:pt x="1132764" y="6824"/>
                </a:cubicBezTo>
              </a:path>
            </a:pathLst>
          </a:custGeom>
          <a:ln w="57150"/>
          <a:effectLst>
            <a:outerShdw blurRad="50800" dist="38100" dir="8100000" algn="tr" rotWithShape="0">
              <a:prstClr val="black">
                <a:alpha val="40000"/>
              </a:prstClr>
            </a:outerShdw>
          </a:effectLst>
          <a:scene3d>
            <a:camera prst="orthographicFront"/>
            <a:lightRig rig="threePt" dir="t"/>
          </a:scene3d>
          <a:sp3d>
            <a:bevelT w="114300" prst="artDeco"/>
          </a:sp3d>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1" name="Freeform 60"/>
          <p:cNvSpPr/>
          <p:nvPr/>
        </p:nvSpPr>
        <p:spPr>
          <a:xfrm>
            <a:off x="6005014" y="2371306"/>
            <a:ext cx="774354" cy="191070"/>
          </a:xfrm>
          <a:custGeom>
            <a:avLst/>
            <a:gdLst>
              <a:gd name="connsiteX0" fmla="*/ 0 w 1214651"/>
              <a:gd name="connsiteY0" fmla="*/ 163774 h 191070"/>
              <a:gd name="connsiteX1" fmla="*/ 818866 w 1214651"/>
              <a:gd name="connsiteY1" fmla="*/ 163774 h 191070"/>
              <a:gd name="connsiteX2" fmla="*/ 1214651 w 1214651"/>
              <a:gd name="connsiteY2" fmla="*/ 0 h 191070"/>
              <a:gd name="connsiteX3" fmla="*/ 1214651 w 1214651"/>
              <a:gd name="connsiteY3" fmla="*/ 0 h 191070"/>
            </a:gdLst>
            <a:ahLst/>
            <a:cxnLst>
              <a:cxn ang="0">
                <a:pos x="connsiteX0" y="connsiteY0"/>
              </a:cxn>
              <a:cxn ang="0">
                <a:pos x="connsiteX1" y="connsiteY1"/>
              </a:cxn>
              <a:cxn ang="0">
                <a:pos x="connsiteX2" y="connsiteY2"/>
              </a:cxn>
              <a:cxn ang="0">
                <a:pos x="connsiteX3" y="connsiteY3"/>
              </a:cxn>
            </a:cxnLst>
            <a:rect l="l" t="t" r="r" b="b"/>
            <a:pathLst>
              <a:path w="1214651" h="191070">
                <a:moveTo>
                  <a:pt x="0" y="163774"/>
                </a:moveTo>
                <a:cubicBezTo>
                  <a:pt x="308212" y="177422"/>
                  <a:pt x="616424" y="191070"/>
                  <a:pt x="818866" y="163774"/>
                </a:cubicBezTo>
                <a:cubicBezTo>
                  <a:pt x="1021308" y="136478"/>
                  <a:pt x="1214651" y="0"/>
                  <a:pt x="1214651" y="0"/>
                </a:cubicBezTo>
                <a:lnTo>
                  <a:pt x="1214651" y="0"/>
                </a:lnTo>
              </a:path>
            </a:pathLst>
          </a:custGeom>
          <a:ln w="57150">
            <a:solidFill>
              <a:srgbClr val="FF0000"/>
            </a:solidFill>
            <a:headEnd type="none" w="med" len="med"/>
            <a:tailEnd type="arrow" w="med" len="med"/>
          </a:ln>
          <a:effectLst>
            <a:outerShdw blurRad="50800" dist="38100" dir="8100000" algn="tr" rotWithShape="0">
              <a:prstClr val="black">
                <a:alpha val="40000"/>
              </a:prstClr>
            </a:outerShdw>
          </a:effectLst>
          <a:scene3d>
            <a:camera prst="orthographicFront"/>
            <a:lightRig rig="threePt" dir="t"/>
          </a:scene3d>
          <a:sp3d>
            <a:bevelT w="114300" prst="artDeco"/>
          </a:sp3d>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2" name="Freeform 61"/>
          <p:cNvSpPr/>
          <p:nvPr/>
        </p:nvSpPr>
        <p:spPr>
          <a:xfrm>
            <a:off x="5825319" y="1989169"/>
            <a:ext cx="804081" cy="1128215"/>
          </a:xfrm>
          <a:custGeom>
            <a:avLst/>
            <a:gdLst>
              <a:gd name="connsiteX0" fmla="*/ 43218 w 445827"/>
              <a:gd name="connsiteY0" fmla="*/ 0 h 1351128"/>
              <a:gd name="connsiteX1" fmla="*/ 56866 w 445827"/>
              <a:gd name="connsiteY1" fmla="*/ 600502 h 1351128"/>
              <a:gd name="connsiteX2" fmla="*/ 384412 w 445827"/>
              <a:gd name="connsiteY2" fmla="*/ 982639 h 1351128"/>
              <a:gd name="connsiteX3" fmla="*/ 425356 w 445827"/>
              <a:gd name="connsiteY3" fmla="*/ 1351128 h 1351128"/>
              <a:gd name="connsiteX4" fmla="*/ 425356 w 445827"/>
              <a:gd name="connsiteY4" fmla="*/ 1351128 h 135112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5827" h="1351128">
                <a:moveTo>
                  <a:pt x="43218" y="0"/>
                </a:moveTo>
                <a:cubicBezTo>
                  <a:pt x="21609" y="218364"/>
                  <a:pt x="0" y="436729"/>
                  <a:pt x="56866" y="600502"/>
                </a:cubicBezTo>
                <a:cubicBezTo>
                  <a:pt x="113732" y="764275"/>
                  <a:pt x="322997" y="857535"/>
                  <a:pt x="384412" y="982639"/>
                </a:cubicBezTo>
                <a:cubicBezTo>
                  <a:pt x="445827" y="1107743"/>
                  <a:pt x="425356" y="1351128"/>
                  <a:pt x="425356" y="1351128"/>
                </a:cubicBezTo>
                <a:lnTo>
                  <a:pt x="425356" y="1351128"/>
                </a:lnTo>
              </a:path>
            </a:pathLst>
          </a:custGeom>
          <a:ln w="76200">
            <a:solidFill>
              <a:srgbClr val="002060"/>
            </a:solidFill>
            <a:headEnd type="none" w="med" len="med"/>
            <a:tailEnd type="arrow" w="med" len="med"/>
          </a:ln>
          <a:effectLst>
            <a:outerShdw blurRad="50800" dist="38100" dir="8100000" algn="tr" rotWithShape="0">
              <a:prstClr val="black">
                <a:alpha val="40000"/>
              </a:prstClr>
            </a:outerShdw>
          </a:effectLst>
          <a:scene3d>
            <a:camera prst="orthographicFront"/>
            <a:lightRig rig="threePt" dir="t"/>
          </a:scene3d>
          <a:sp3d>
            <a:bevelT/>
          </a:sp3d>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nvGrpSpPr>
          <p:cNvPr id="81" name="Group 80"/>
          <p:cNvGrpSpPr/>
          <p:nvPr/>
        </p:nvGrpSpPr>
        <p:grpSpPr>
          <a:xfrm>
            <a:off x="6096000" y="3193584"/>
            <a:ext cx="1143000" cy="457200"/>
            <a:chOff x="6096000" y="3429000"/>
            <a:chExt cx="1143000" cy="457200"/>
          </a:xfrm>
        </p:grpSpPr>
        <p:sp>
          <p:nvSpPr>
            <p:cNvPr id="72" name="Oval 71"/>
            <p:cNvSpPr/>
            <p:nvPr/>
          </p:nvSpPr>
          <p:spPr>
            <a:xfrm>
              <a:off x="6553200" y="3429000"/>
              <a:ext cx="228600" cy="228600"/>
            </a:xfrm>
            <a:prstGeom prst="ellipse">
              <a:avLst/>
            </a:prstGeom>
            <a:solidFill>
              <a:srgbClr val="002060"/>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3" name="Group 106"/>
            <p:cNvGrpSpPr/>
            <p:nvPr/>
          </p:nvGrpSpPr>
          <p:grpSpPr>
            <a:xfrm>
              <a:off x="6096000" y="3657600"/>
              <a:ext cx="1143000" cy="228600"/>
              <a:chOff x="2743200" y="1524000"/>
              <a:chExt cx="1143000" cy="228600"/>
            </a:xfrm>
            <a:solidFill>
              <a:srgbClr val="002060"/>
            </a:solidFill>
          </p:grpSpPr>
          <p:grpSp>
            <p:nvGrpSpPr>
              <p:cNvPr id="74" name="Group 55"/>
              <p:cNvGrpSpPr/>
              <p:nvPr/>
            </p:nvGrpSpPr>
            <p:grpSpPr>
              <a:xfrm>
                <a:off x="2743200" y="1524000"/>
                <a:ext cx="685800" cy="228600"/>
                <a:chOff x="914400" y="2209800"/>
                <a:chExt cx="685800" cy="228600"/>
              </a:xfrm>
              <a:grpFill/>
            </p:grpSpPr>
            <p:sp>
              <p:nvSpPr>
                <p:cNvPr id="78" name="Oval 77"/>
                <p:cNvSpPr/>
                <p:nvPr/>
              </p:nvSpPr>
              <p:spPr>
                <a:xfrm>
                  <a:off x="914400" y="2209800"/>
                  <a:ext cx="228600" cy="228600"/>
                </a:xfrm>
                <a:prstGeom prst="ellipse">
                  <a:avLst/>
                </a:prstGeom>
                <a:grp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Oval 78"/>
                <p:cNvSpPr/>
                <p:nvPr/>
              </p:nvSpPr>
              <p:spPr>
                <a:xfrm>
                  <a:off x="1143000" y="2209800"/>
                  <a:ext cx="228600" cy="228600"/>
                </a:xfrm>
                <a:prstGeom prst="ellipse">
                  <a:avLst/>
                </a:prstGeom>
                <a:grp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Oval 79"/>
                <p:cNvSpPr/>
                <p:nvPr/>
              </p:nvSpPr>
              <p:spPr>
                <a:xfrm>
                  <a:off x="1371600" y="2209800"/>
                  <a:ext cx="228600" cy="228600"/>
                </a:xfrm>
                <a:prstGeom prst="ellipse">
                  <a:avLst/>
                </a:prstGeom>
                <a:grp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5" name="Group 64"/>
              <p:cNvGrpSpPr/>
              <p:nvPr/>
            </p:nvGrpSpPr>
            <p:grpSpPr>
              <a:xfrm>
                <a:off x="3429000" y="1524000"/>
                <a:ext cx="457200" cy="228600"/>
                <a:chOff x="914400" y="2209800"/>
                <a:chExt cx="457200" cy="228600"/>
              </a:xfrm>
              <a:grpFill/>
            </p:grpSpPr>
            <p:sp>
              <p:nvSpPr>
                <p:cNvPr id="76" name="Oval 75"/>
                <p:cNvSpPr/>
                <p:nvPr/>
              </p:nvSpPr>
              <p:spPr>
                <a:xfrm>
                  <a:off x="914400" y="2209800"/>
                  <a:ext cx="228600" cy="228600"/>
                </a:xfrm>
                <a:prstGeom prst="ellipse">
                  <a:avLst/>
                </a:prstGeom>
                <a:grp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Oval 76"/>
                <p:cNvSpPr/>
                <p:nvPr/>
              </p:nvSpPr>
              <p:spPr>
                <a:xfrm>
                  <a:off x="1143000" y="2209800"/>
                  <a:ext cx="228600" cy="228600"/>
                </a:xfrm>
                <a:prstGeom prst="ellipse">
                  <a:avLst/>
                </a:prstGeom>
                <a:grp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sp>
        <p:nvSpPr>
          <p:cNvPr id="84" name="Oval 83"/>
          <p:cNvSpPr/>
          <p:nvPr/>
        </p:nvSpPr>
        <p:spPr>
          <a:xfrm>
            <a:off x="7391400" y="3574584"/>
            <a:ext cx="990600" cy="533400"/>
          </a:xfrm>
          <a:prstGeom prst="ellipse">
            <a:avLst/>
          </a:prstGeom>
          <a:solidFill>
            <a:schemeClr val="accent6">
              <a:lumMod val="75000"/>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t>NAD</a:t>
            </a:r>
            <a:r>
              <a:rPr lang="en-US" sz="1600" baseline="30000" dirty="0" smtClean="0"/>
              <a:t>+</a:t>
            </a:r>
            <a:endParaRPr lang="en-US" sz="1600" baseline="30000" dirty="0"/>
          </a:p>
        </p:txBody>
      </p:sp>
      <p:sp>
        <p:nvSpPr>
          <p:cNvPr id="85" name="Oval 84"/>
          <p:cNvSpPr/>
          <p:nvPr/>
        </p:nvSpPr>
        <p:spPr>
          <a:xfrm>
            <a:off x="7440304" y="4739192"/>
            <a:ext cx="990600" cy="533400"/>
          </a:xfrm>
          <a:prstGeom prst="ellipse">
            <a:avLst/>
          </a:prstGeom>
          <a:solidFill>
            <a:schemeClr val="accent6">
              <a:lumMod val="75000"/>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t>NADH</a:t>
            </a:r>
            <a:endParaRPr lang="en-US" sz="1600" baseline="30000" dirty="0"/>
          </a:p>
        </p:txBody>
      </p:sp>
      <p:sp>
        <p:nvSpPr>
          <p:cNvPr id="86" name="Freeform 85"/>
          <p:cNvSpPr/>
          <p:nvPr/>
        </p:nvSpPr>
        <p:spPr>
          <a:xfrm rot="5400000" flipV="1">
            <a:off x="6587312" y="4075000"/>
            <a:ext cx="1066800" cy="636895"/>
          </a:xfrm>
          <a:custGeom>
            <a:avLst/>
            <a:gdLst>
              <a:gd name="connsiteX0" fmla="*/ 0 w 1364777"/>
              <a:gd name="connsiteY0" fmla="*/ 582304 h 636895"/>
              <a:gd name="connsiteX1" fmla="*/ 682388 w 1364777"/>
              <a:gd name="connsiteY1" fmla="*/ 9098 h 636895"/>
              <a:gd name="connsiteX2" fmla="*/ 1364777 w 1364777"/>
              <a:gd name="connsiteY2" fmla="*/ 636895 h 636895"/>
              <a:gd name="connsiteX3" fmla="*/ 1364777 w 1364777"/>
              <a:gd name="connsiteY3" fmla="*/ 636895 h 636895"/>
            </a:gdLst>
            <a:ahLst/>
            <a:cxnLst>
              <a:cxn ang="0">
                <a:pos x="connsiteX0" y="connsiteY0"/>
              </a:cxn>
              <a:cxn ang="0">
                <a:pos x="connsiteX1" y="connsiteY1"/>
              </a:cxn>
              <a:cxn ang="0">
                <a:pos x="connsiteX2" y="connsiteY2"/>
              </a:cxn>
              <a:cxn ang="0">
                <a:pos x="connsiteX3" y="connsiteY3"/>
              </a:cxn>
            </a:cxnLst>
            <a:rect l="l" t="t" r="r" b="b"/>
            <a:pathLst>
              <a:path w="1364777" h="636895">
                <a:moveTo>
                  <a:pt x="0" y="582304"/>
                </a:moveTo>
                <a:cubicBezTo>
                  <a:pt x="227462" y="291152"/>
                  <a:pt x="454925" y="0"/>
                  <a:pt x="682388" y="9098"/>
                </a:cubicBezTo>
                <a:cubicBezTo>
                  <a:pt x="909851" y="18197"/>
                  <a:pt x="1364777" y="636895"/>
                  <a:pt x="1364777" y="636895"/>
                </a:cubicBezTo>
                <a:lnTo>
                  <a:pt x="1364777" y="636895"/>
                </a:lnTo>
              </a:path>
            </a:pathLst>
          </a:custGeom>
          <a:ln w="57150">
            <a:headEnd type="none" w="med" len="med"/>
            <a:tailEnd type="arrow" w="med" len="med"/>
          </a:ln>
          <a:effectLst>
            <a:outerShdw blurRad="50800" dist="38100" dir="8100000" algn="tr" rotWithShape="0">
              <a:prstClr val="black">
                <a:alpha val="40000"/>
              </a:prstClr>
            </a:outerShdw>
          </a:effectLst>
          <a:scene3d>
            <a:camera prst="orthographicFront"/>
            <a:lightRig rig="threePt" dir="t"/>
          </a:scene3d>
          <a:sp3d>
            <a:bevelT w="114300" prst="artDeco"/>
          </a:sp3d>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87" name="Straight Arrow Connector 86"/>
          <p:cNvCxnSpPr/>
          <p:nvPr/>
        </p:nvCxnSpPr>
        <p:spPr>
          <a:xfrm>
            <a:off x="2971800" y="602784"/>
            <a:ext cx="4267200" cy="1588"/>
          </a:xfrm>
          <a:prstGeom prst="straightConnector1">
            <a:avLst/>
          </a:prstGeom>
          <a:ln w="76200">
            <a:solidFill>
              <a:srgbClr val="002060"/>
            </a:solidFill>
            <a:tailEnd type="arrow"/>
          </a:ln>
          <a:effectLst>
            <a:outerShdw blurRad="50800" dist="38100" dir="8100000" algn="tr" rotWithShape="0">
              <a:prstClr val="black">
                <a:alpha val="40000"/>
              </a:prstClr>
            </a:outerShdw>
          </a:effectLst>
          <a:scene3d>
            <a:camera prst="orthographicFront"/>
            <a:lightRig rig="threePt" dir="t"/>
          </a:scene3d>
          <a:sp3d>
            <a:bevelT/>
          </a:sp3d>
        </p:spPr>
        <p:style>
          <a:lnRef idx="1">
            <a:schemeClr val="accent1"/>
          </a:lnRef>
          <a:fillRef idx="0">
            <a:schemeClr val="accent1"/>
          </a:fillRef>
          <a:effectRef idx="0">
            <a:schemeClr val="accent1"/>
          </a:effectRef>
          <a:fontRef idx="minor">
            <a:schemeClr val="tx1"/>
          </a:fontRef>
        </p:style>
      </p:cxnSp>
      <p:cxnSp>
        <p:nvCxnSpPr>
          <p:cNvPr id="89" name="Straight Arrow Connector 88"/>
          <p:cNvCxnSpPr/>
          <p:nvPr/>
        </p:nvCxnSpPr>
        <p:spPr>
          <a:xfrm rot="16200000" flipH="1">
            <a:off x="6629400" y="4946184"/>
            <a:ext cx="457200" cy="457200"/>
          </a:xfrm>
          <a:prstGeom prst="straightConnector1">
            <a:avLst/>
          </a:prstGeom>
          <a:ln w="57150">
            <a:tailEnd type="arrow"/>
          </a:ln>
          <a:effectLst>
            <a:outerShdw blurRad="50800" dist="38100" dir="8100000" algn="tr" rotWithShape="0">
              <a:prstClr val="black">
                <a:alpha val="40000"/>
              </a:prstClr>
            </a:outerShdw>
          </a:effectLst>
          <a:scene3d>
            <a:camera prst="orthographicFront"/>
            <a:lightRig rig="threePt" dir="t"/>
          </a:scene3d>
          <a:sp3d>
            <a:bevelT w="165100" prst="coolSlant"/>
          </a:sp3d>
        </p:spPr>
        <p:style>
          <a:lnRef idx="1">
            <a:schemeClr val="accent1"/>
          </a:lnRef>
          <a:fillRef idx="0">
            <a:schemeClr val="accent1"/>
          </a:fillRef>
          <a:effectRef idx="0">
            <a:schemeClr val="accent1"/>
          </a:effectRef>
          <a:fontRef idx="minor">
            <a:schemeClr val="tx1"/>
          </a:fontRef>
        </p:style>
      </p:cxnSp>
      <p:sp>
        <p:nvSpPr>
          <p:cNvPr id="90" name="Freeform 89"/>
          <p:cNvSpPr/>
          <p:nvPr/>
        </p:nvSpPr>
        <p:spPr>
          <a:xfrm>
            <a:off x="6100549" y="3749730"/>
            <a:ext cx="671015" cy="1733266"/>
          </a:xfrm>
          <a:custGeom>
            <a:avLst/>
            <a:gdLst>
              <a:gd name="connsiteX0" fmla="*/ 586854 w 671015"/>
              <a:gd name="connsiteY0" fmla="*/ 0 h 1733266"/>
              <a:gd name="connsiteX1" fmla="*/ 573206 w 671015"/>
              <a:gd name="connsiteY1" fmla="*/ 1132764 h 1733266"/>
              <a:gd name="connsiteX2" fmla="*/ 0 w 671015"/>
              <a:gd name="connsiteY2" fmla="*/ 1733266 h 1733266"/>
            </a:gdLst>
            <a:ahLst/>
            <a:cxnLst>
              <a:cxn ang="0">
                <a:pos x="connsiteX0" y="connsiteY0"/>
              </a:cxn>
              <a:cxn ang="0">
                <a:pos x="connsiteX1" y="connsiteY1"/>
              </a:cxn>
              <a:cxn ang="0">
                <a:pos x="connsiteX2" y="connsiteY2"/>
              </a:cxn>
            </a:cxnLst>
            <a:rect l="l" t="t" r="r" b="b"/>
            <a:pathLst>
              <a:path w="671015" h="1733266">
                <a:moveTo>
                  <a:pt x="586854" y="0"/>
                </a:moveTo>
                <a:cubicBezTo>
                  <a:pt x="628934" y="421943"/>
                  <a:pt x="671015" y="843887"/>
                  <a:pt x="573206" y="1132764"/>
                </a:cubicBezTo>
                <a:cubicBezTo>
                  <a:pt x="475397" y="1421641"/>
                  <a:pt x="237698" y="1577453"/>
                  <a:pt x="0" y="1733266"/>
                </a:cubicBezTo>
              </a:path>
            </a:pathLst>
          </a:custGeom>
          <a:ln w="76200">
            <a:solidFill>
              <a:srgbClr val="002060"/>
            </a:solidFill>
            <a:headEnd type="none" w="med" len="med"/>
            <a:tailEnd type="arrow" w="med" len="med"/>
          </a:ln>
          <a:effectLst>
            <a:outerShdw blurRad="50800" dist="38100" dir="8100000" algn="tr" rotWithShape="0">
              <a:prstClr val="black">
                <a:alpha val="40000"/>
              </a:prstClr>
            </a:outerShdw>
          </a:effectLst>
          <a:scene3d>
            <a:camera prst="orthographicFront"/>
            <a:lightRig rig="threePt" dir="t"/>
          </a:scene3d>
          <a:sp3d>
            <a:bevelT/>
          </a:sp3d>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1" name="Oval 90"/>
          <p:cNvSpPr/>
          <p:nvPr/>
        </p:nvSpPr>
        <p:spPr>
          <a:xfrm>
            <a:off x="7119584" y="5426136"/>
            <a:ext cx="228600" cy="228600"/>
          </a:xfrm>
          <a:prstGeom prst="ellipse">
            <a:avLst/>
          </a:prstGeom>
          <a:solidFill>
            <a:srgbClr val="C00000"/>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2" name="TextBox 91"/>
          <p:cNvSpPr txBox="1"/>
          <p:nvPr/>
        </p:nvSpPr>
        <p:spPr>
          <a:xfrm>
            <a:off x="7303824" y="5626296"/>
            <a:ext cx="685800" cy="369332"/>
          </a:xfrm>
          <a:prstGeom prst="rect">
            <a:avLst/>
          </a:prstGeom>
          <a:noFill/>
        </p:spPr>
        <p:txBody>
          <a:bodyPr wrap="square" rtlCol="0">
            <a:spAutoFit/>
          </a:bodyPr>
          <a:lstStyle/>
          <a:p>
            <a:pPr algn="ctr"/>
            <a:r>
              <a:rPr lang="en-US" dirty="0" smtClean="0">
                <a:solidFill>
                  <a:srgbClr val="002060"/>
                </a:solidFill>
              </a:rPr>
              <a:t>CO</a:t>
            </a:r>
            <a:r>
              <a:rPr lang="en-US" baseline="-25000" dirty="0" smtClean="0">
                <a:solidFill>
                  <a:srgbClr val="002060"/>
                </a:solidFill>
              </a:rPr>
              <a:t>2</a:t>
            </a:r>
            <a:endParaRPr lang="en-US" baseline="-25000" dirty="0">
              <a:solidFill>
                <a:srgbClr val="002060"/>
              </a:solidFill>
            </a:endParaRPr>
          </a:p>
        </p:txBody>
      </p:sp>
      <p:grpSp>
        <p:nvGrpSpPr>
          <p:cNvPr id="95" name="Group 106"/>
          <p:cNvGrpSpPr/>
          <p:nvPr/>
        </p:nvGrpSpPr>
        <p:grpSpPr>
          <a:xfrm>
            <a:off x="4876800" y="5410200"/>
            <a:ext cx="1143000" cy="228600"/>
            <a:chOff x="2743200" y="1524000"/>
            <a:chExt cx="1143000" cy="228600"/>
          </a:xfrm>
          <a:solidFill>
            <a:srgbClr val="002060"/>
          </a:solidFill>
        </p:grpSpPr>
        <p:grpSp>
          <p:nvGrpSpPr>
            <p:cNvPr id="96" name="Group 55"/>
            <p:cNvGrpSpPr/>
            <p:nvPr/>
          </p:nvGrpSpPr>
          <p:grpSpPr>
            <a:xfrm>
              <a:off x="2743200" y="1524000"/>
              <a:ext cx="685800" cy="228600"/>
              <a:chOff x="914400" y="2209800"/>
              <a:chExt cx="685800" cy="228600"/>
            </a:xfrm>
            <a:grpFill/>
          </p:grpSpPr>
          <p:sp>
            <p:nvSpPr>
              <p:cNvPr id="100" name="Oval 99"/>
              <p:cNvSpPr/>
              <p:nvPr/>
            </p:nvSpPr>
            <p:spPr>
              <a:xfrm>
                <a:off x="914400" y="2209800"/>
                <a:ext cx="228600" cy="228600"/>
              </a:xfrm>
              <a:prstGeom prst="ellipse">
                <a:avLst/>
              </a:prstGeom>
              <a:grp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Oval 100"/>
              <p:cNvSpPr/>
              <p:nvPr/>
            </p:nvSpPr>
            <p:spPr>
              <a:xfrm>
                <a:off x="1143000" y="2209800"/>
                <a:ext cx="228600" cy="228600"/>
              </a:xfrm>
              <a:prstGeom prst="ellipse">
                <a:avLst/>
              </a:prstGeom>
              <a:grp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Oval 101"/>
              <p:cNvSpPr/>
              <p:nvPr/>
            </p:nvSpPr>
            <p:spPr>
              <a:xfrm>
                <a:off x="1371600" y="2209800"/>
                <a:ext cx="228600" cy="228600"/>
              </a:xfrm>
              <a:prstGeom prst="ellipse">
                <a:avLst/>
              </a:prstGeom>
              <a:grp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97" name="Group 64"/>
            <p:cNvGrpSpPr/>
            <p:nvPr/>
          </p:nvGrpSpPr>
          <p:grpSpPr>
            <a:xfrm>
              <a:off x="3429000" y="1524000"/>
              <a:ext cx="457200" cy="228600"/>
              <a:chOff x="914400" y="2209800"/>
              <a:chExt cx="457200" cy="228600"/>
            </a:xfrm>
            <a:grpFill/>
          </p:grpSpPr>
          <p:sp>
            <p:nvSpPr>
              <p:cNvPr id="98" name="Oval 97"/>
              <p:cNvSpPr/>
              <p:nvPr/>
            </p:nvSpPr>
            <p:spPr>
              <a:xfrm>
                <a:off x="914400" y="2209800"/>
                <a:ext cx="228600" cy="228600"/>
              </a:xfrm>
              <a:prstGeom prst="ellipse">
                <a:avLst/>
              </a:prstGeom>
              <a:grp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Oval 98"/>
              <p:cNvSpPr/>
              <p:nvPr/>
            </p:nvSpPr>
            <p:spPr>
              <a:xfrm>
                <a:off x="1143000" y="2209800"/>
                <a:ext cx="228600" cy="228600"/>
              </a:xfrm>
              <a:prstGeom prst="ellipse">
                <a:avLst/>
              </a:prstGeom>
              <a:grp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103" name="Freeform 102"/>
          <p:cNvSpPr/>
          <p:nvPr/>
        </p:nvSpPr>
        <p:spPr>
          <a:xfrm>
            <a:off x="3505200" y="4336584"/>
            <a:ext cx="1257869" cy="1264692"/>
          </a:xfrm>
          <a:custGeom>
            <a:avLst/>
            <a:gdLst>
              <a:gd name="connsiteX0" fmla="*/ 1078173 w 1078173"/>
              <a:gd name="connsiteY0" fmla="*/ 1064525 h 1141862"/>
              <a:gd name="connsiteX1" fmla="*/ 532262 w 1078173"/>
              <a:gd name="connsiteY1" fmla="*/ 1064525 h 1141862"/>
              <a:gd name="connsiteX2" fmla="*/ 122829 w 1078173"/>
              <a:gd name="connsiteY2" fmla="*/ 600501 h 1141862"/>
              <a:gd name="connsiteX3" fmla="*/ 0 w 1078173"/>
              <a:gd name="connsiteY3" fmla="*/ 0 h 1141862"/>
              <a:gd name="connsiteX4" fmla="*/ 0 w 1078173"/>
              <a:gd name="connsiteY4" fmla="*/ 0 h 114186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78173" h="1141862">
                <a:moveTo>
                  <a:pt x="1078173" y="1064525"/>
                </a:moveTo>
                <a:cubicBezTo>
                  <a:pt x="884829" y="1103193"/>
                  <a:pt x="691486" y="1141862"/>
                  <a:pt x="532262" y="1064525"/>
                </a:cubicBezTo>
                <a:cubicBezTo>
                  <a:pt x="373038" y="987188"/>
                  <a:pt x="211539" y="777922"/>
                  <a:pt x="122829" y="600501"/>
                </a:cubicBezTo>
                <a:cubicBezTo>
                  <a:pt x="34119" y="423080"/>
                  <a:pt x="0" y="0"/>
                  <a:pt x="0" y="0"/>
                </a:cubicBezTo>
                <a:lnTo>
                  <a:pt x="0" y="0"/>
                </a:lnTo>
              </a:path>
            </a:pathLst>
          </a:custGeom>
          <a:ln w="76200">
            <a:solidFill>
              <a:srgbClr val="002060"/>
            </a:solidFill>
            <a:headEnd type="none" w="med" len="med"/>
            <a:tailEnd type="arrow" w="med" len="med"/>
          </a:ln>
          <a:scene3d>
            <a:camera prst="orthographicFront"/>
            <a:lightRig rig="threePt" dir="t"/>
          </a:scene3d>
          <a:sp3d>
            <a:bevelT/>
          </a:sp3d>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nvGrpSpPr>
          <p:cNvPr id="104" name="Group 106"/>
          <p:cNvGrpSpPr/>
          <p:nvPr/>
        </p:nvGrpSpPr>
        <p:grpSpPr>
          <a:xfrm>
            <a:off x="3048000" y="4107984"/>
            <a:ext cx="914400" cy="228600"/>
            <a:chOff x="2743200" y="1524000"/>
            <a:chExt cx="914400" cy="228600"/>
          </a:xfrm>
          <a:solidFill>
            <a:srgbClr val="002060"/>
          </a:solidFill>
        </p:grpSpPr>
        <p:grpSp>
          <p:nvGrpSpPr>
            <p:cNvPr id="105" name="Group 55"/>
            <p:cNvGrpSpPr/>
            <p:nvPr/>
          </p:nvGrpSpPr>
          <p:grpSpPr>
            <a:xfrm>
              <a:off x="2743200" y="1524000"/>
              <a:ext cx="685800" cy="228600"/>
              <a:chOff x="914400" y="2209800"/>
              <a:chExt cx="685800" cy="228600"/>
            </a:xfrm>
            <a:grpFill/>
          </p:grpSpPr>
          <p:sp>
            <p:nvSpPr>
              <p:cNvPr id="109" name="Oval 108"/>
              <p:cNvSpPr/>
              <p:nvPr/>
            </p:nvSpPr>
            <p:spPr>
              <a:xfrm>
                <a:off x="914400" y="2209800"/>
                <a:ext cx="228600" cy="228600"/>
              </a:xfrm>
              <a:prstGeom prst="ellipse">
                <a:avLst/>
              </a:prstGeom>
              <a:grp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0" name="Oval 109"/>
              <p:cNvSpPr/>
              <p:nvPr/>
            </p:nvSpPr>
            <p:spPr>
              <a:xfrm>
                <a:off x="1143000" y="2209800"/>
                <a:ext cx="228600" cy="228600"/>
              </a:xfrm>
              <a:prstGeom prst="ellipse">
                <a:avLst/>
              </a:prstGeom>
              <a:grp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Oval 110"/>
              <p:cNvSpPr/>
              <p:nvPr/>
            </p:nvSpPr>
            <p:spPr>
              <a:xfrm>
                <a:off x="1371600" y="2209800"/>
                <a:ext cx="228600" cy="228600"/>
              </a:xfrm>
              <a:prstGeom prst="ellipse">
                <a:avLst/>
              </a:prstGeom>
              <a:grp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7" name="Oval 106"/>
            <p:cNvSpPr/>
            <p:nvPr/>
          </p:nvSpPr>
          <p:spPr>
            <a:xfrm>
              <a:off x="3429000" y="1524000"/>
              <a:ext cx="228600" cy="228600"/>
            </a:xfrm>
            <a:prstGeom prst="ellipse">
              <a:avLst/>
            </a:prstGeom>
            <a:grp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12" name="Freeform 111"/>
          <p:cNvSpPr/>
          <p:nvPr/>
        </p:nvSpPr>
        <p:spPr>
          <a:xfrm>
            <a:off x="3482454" y="2589671"/>
            <a:ext cx="461749" cy="1442113"/>
          </a:xfrm>
          <a:custGeom>
            <a:avLst/>
            <a:gdLst>
              <a:gd name="connsiteX0" fmla="*/ 65964 w 461749"/>
              <a:gd name="connsiteY0" fmla="*/ 1774209 h 1774209"/>
              <a:gd name="connsiteX1" fmla="*/ 65964 w 461749"/>
              <a:gd name="connsiteY1" fmla="*/ 532262 h 1774209"/>
              <a:gd name="connsiteX2" fmla="*/ 461749 w 461749"/>
              <a:gd name="connsiteY2" fmla="*/ 0 h 1774209"/>
            </a:gdLst>
            <a:ahLst/>
            <a:cxnLst>
              <a:cxn ang="0">
                <a:pos x="connsiteX0" y="connsiteY0"/>
              </a:cxn>
              <a:cxn ang="0">
                <a:pos x="connsiteX1" y="connsiteY1"/>
              </a:cxn>
              <a:cxn ang="0">
                <a:pos x="connsiteX2" y="connsiteY2"/>
              </a:cxn>
            </a:cxnLst>
            <a:rect l="l" t="t" r="r" b="b"/>
            <a:pathLst>
              <a:path w="461749" h="1774209">
                <a:moveTo>
                  <a:pt x="65964" y="1774209"/>
                </a:moveTo>
                <a:cubicBezTo>
                  <a:pt x="32982" y="1301086"/>
                  <a:pt x="0" y="827963"/>
                  <a:pt x="65964" y="532262"/>
                </a:cubicBezTo>
                <a:cubicBezTo>
                  <a:pt x="131928" y="236561"/>
                  <a:pt x="296838" y="118280"/>
                  <a:pt x="461749" y="0"/>
                </a:cubicBezTo>
              </a:path>
            </a:pathLst>
          </a:custGeom>
          <a:ln w="76200">
            <a:solidFill>
              <a:srgbClr val="002060"/>
            </a:solidFill>
            <a:headEnd type="none" w="med" len="med"/>
            <a:tailEnd type="arrow" w="med" len="med"/>
          </a:ln>
          <a:scene3d>
            <a:camera prst="orthographicFront"/>
            <a:lightRig rig="threePt" dir="t"/>
          </a:scene3d>
          <a:sp3d>
            <a:bevelT/>
          </a:sp3d>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0" name="Oval 119"/>
          <p:cNvSpPr/>
          <p:nvPr/>
        </p:nvSpPr>
        <p:spPr>
          <a:xfrm>
            <a:off x="4191000" y="5867400"/>
            <a:ext cx="990600" cy="533400"/>
          </a:xfrm>
          <a:prstGeom prst="ellipse">
            <a:avLst/>
          </a:prstGeom>
          <a:solidFill>
            <a:schemeClr val="accent6">
              <a:lumMod val="75000"/>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t>NAD</a:t>
            </a:r>
            <a:r>
              <a:rPr lang="en-US" sz="1600" baseline="30000" dirty="0" smtClean="0"/>
              <a:t>+</a:t>
            </a:r>
            <a:endParaRPr lang="en-US" sz="1600" baseline="30000" dirty="0"/>
          </a:p>
        </p:txBody>
      </p:sp>
      <p:sp>
        <p:nvSpPr>
          <p:cNvPr id="121" name="Oval 120"/>
          <p:cNvSpPr/>
          <p:nvPr/>
        </p:nvSpPr>
        <p:spPr>
          <a:xfrm>
            <a:off x="2743200" y="5715000"/>
            <a:ext cx="990600" cy="533400"/>
          </a:xfrm>
          <a:prstGeom prst="ellipse">
            <a:avLst/>
          </a:prstGeom>
          <a:solidFill>
            <a:schemeClr val="accent6">
              <a:lumMod val="75000"/>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t>NADH</a:t>
            </a:r>
            <a:endParaRPr lang="en-US" sz="1600" baseline="30000" dirty="0"/>
          </a:p>
        </p:txBody>
      </p:sp>
      <p:sp>
        <p:nvSpPr>
          <p:cNvPr id="122" name="Freeform 121"/>
          <p:cNvSpPr/>
          <p:nvPr/>
        </p:nvSpPr>
        <p:spPr>
          <a:xfrm rot="1561179" flipH="1">
            <a:off x="3636522" y="5474975"/>
            <a:ext cx="740309" cy="422356"/>
          </a:xfrm>
          <a:custGeom>
            <a:avLst/>
            <a:gdLst>
              <a:gd name="connsiteX0" fmla="*/ 0 w 1364777"/>
              <a:gd name="connsiteY0" fmla="*/ 582304 h 636895"/>
              <a:gd name="connsiteX1" fmla="*/ 682388 w 1364777"/>
              <a:gd name="connsiteY1" fmla="*/ 9098 h 636895"/>
              <a:gd name="connsiteX2" fmla="*/ 1364777 w 1364777"/>
              <a:gd name="connsiteY2" fmla="*/ 636895 h 636895"/>
              <a:gd name="connsiteX3" fmla="*/ 1364777 w 1364777"/>
              <a:gd name="connsiteY3" fmla="*/ 636895 h 636895"/>
            </a:gdLst>
            <a:ahLst/>
            <a:cxnLst>
              <a:cxn ang="0">
                <a:pos x="connsiteX0" y="connsiteY0"/>
              </a:cxn>
              <a:cxn ang="0">
                <a:pos x="connsiteX1" y="connsiteY1"/>
              </a:cxn>
              <a:cxn ang="0">
                <a:pos x="connsiteX2" y="connsiteY2"/>
              </a:cxn>
              <a:cxn ang="0">
                <a:pos x="connsiteX3" y="connsiteY3"/>
              </a:cxn>
            </a:cxnLst>
            <a:rect l="l" t="t" r="r" b="b"/>
            <a:pathLst>
              <a:path w="1364777" h="636895">
                <a:moveTo>
                  <a:pt x="0" y="582304"/>
                </a:moveTo>
                <a:cubicBezTo>
                  <a:pt x="227462" y="291152"/>
                  <a:pt x="454925" y="0"/>
                  <a:pt x="682388" y="9098"/>
                </a:cubicBezTo>
                <a:cubicBezTo>
                  <a:pt x="909851" y="18197"/>
                  <a:pt x="1364777" y="636895"/>
                  <a:pt x="1364777" y="636895"/>
                </a:cubicBezTo>
                <a:lnTo>
                  <a:pt x="1364777" y="636895"/>
                </a:lnTo>
              </a:path>
            </a:pathLst>
          </a:custGeom>
          <a:ln w="57150">
            <a:headEnd type="none" w="med" len="med"/>
            <a:tailEnd type="arrow" w="med" len="med"/>
          </a:ln>
          <a:effectLst>
            <a:outerShdw blurRad="50800" dist="38100" dir="8100000" algn="tr" rotWithShape="0">
              <a:prstClr val="black">
                <a:alpha val="40000"/>
              </a:prstClr>
            </a:outerShdw>
          </a:effectLst>
          <a:scene3d>
            <a:camera prst="orthographicFront"/>
            <a:lightRig rig="threePt" dir="t"/>
          </a:scene3d>
          <a:sp3d>
            <a:bevelT w="114300" prst="artDeco"/>
          </a:sp3d>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4" name="Oval 123"/>
          <p:cNvSpPr/>
          <p:nvPr/>
        </p:nvSpPr>
        <p:spPr>
          <a:xfrm>
            <a:off x="2286000" y="5638800"/>
            <a:ext cx="228600" cy="228600"/>
          </a:xfrm>
          <a:prstGeom prst="ellipse">
            <a:avLst/>
          </a:prstGeom>
          <a:solidFill>
            <a:srgbClr val="C00000"/>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5" name="TextBox 124"/>
          <p:cNvSpPr txBox="1"/>
          <p:nvPr/>
        </p:nvSpPr>
        <p:spPr>
          <a:xfrm>
            <a:off x="1518312" y="5715000"/>
            <a:ext cx="685800" cy="369332"/>
          </a:xfrm>
          <a:prstGeom prst="rect">
            <a:avLst/>
          </a:prstGeom>
          <a:noFill/>
        </p:spPr>
        <p:txBody>
          <a:bodyPr wrap="square" rtlCol="0">
            <a:spAutoFit/>
          </a:bodyPr>
          <a:lstStyle/>
          <a:p>
            <a:pPr algn="ctr"/>
            <a:r>
              <a:rPr lang="en-US" dirty="0" smtClean="0">
                <a:solidFill>
                  <a:srgbClr val="002060"/>
                </a:solidFill>
              </a:rPr>
              <a:t>CO</a:t>
            </a:r>
            <a:r>
              <a:rPr lang="en-US" baseline="-25000" dirty="0" smtClean="0">
                <a:solidFill>
                  <a:srgbClr val="002060"/>
                </a:solidFill>
              </a:rPr>
              <a:t>2</a:t>
            </a:r>
            <a:endParaRPr lang="en-US" baseline="-25000" dirty="0">
              <a:solidFill>
                <a:srgbClr val="002060"/>
              </a:solidFill>
            </a:endParaRPr>
          </a:p>
        </p:txBody>
      </p:sp>
      <p:sp>
        <p:nvSpPr>
          <p:cNvPr id="129" name="Oval 128"/>
          <p:cNvSpPr/>
          <p:nvPr/>
        </p:nvSpPr>
        <p:spPr>
          <a:xfrm>
            <a:off x="1905000" y="2658894"/>
            <a:ext cx="990600" cy="533400"/>
          </a:xfrm>
          <a:prstGeom prst="ellipse">
            <a:avLst/>
          </a:prstGeom>
          <a:solidFill>
            <a:schemeClr val="accent6">
              <a:lumMod val="75000"/>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t>NAD</a:t>
            </a:r>
            <a:r>
              <a:rPr lang="en-US" sz="1600" baseline="30000" dirty="0" smtClean="0"/>
              <a:t>+</a:t>
            </a:r>
            <a:endParaRPr lang="en-US" sz="1600" baseline="30000" dirty="0"/>
          </a:p>
        </p:txBody>
      </p:sp>
      <p:sp>
        <p:nvSpPr>
          <p:cNvPr id="130" name="Oval 129"/>
          <p:cNvSpPr/>
          <p:nvPr/>
        </p:nvSpPr>
        <p:spPr>
          <a:xfrm>
            <a:off x="2362200" y="1974384"/>
            <a:ext cx="990600" cy="533400"/>
          </a:xfrm>
          <a:prstGeom prst="ellipse">
            <a:avLst/>
          </a:prstGeom>
          <a:solidFill>
            <a:schemeClr val="accent6">
              <a:lumMod val="75000"/>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t>NADH</a:t>
            </a:r>
            <a:endParaRPr lang="en-US" sz="1600" baseline="30000" dirty="0"/>
          </a:p>
        </p:txBody>
      </p:sp>
      <p:sp>
        <p:nvSpPr>
          <p:cNvPr id="131" name="Freeform 130"/>
          <p:cNvSpPr/>
          <p:nvPr/>
        </p:nvSpPr>
        <p:spPr>
          <a:xfrm rot="6742725" flipH="1">
            <a:off x="2973466" y="2630507"/>
            <a:ext cx="628251" cy="491632"/>
          </a:xfrm>
          <a:custGeom>
            <a:avLst/>
            <a:gdLst>
              <a:gd name="connsiteX0" fmla="*/ 0 w 1364777"/>
              <a:gd name="connsiteY0" fmla="*/ 582304 h 636895"/>
              <a:gd name="connsiteX1" fmla="*/ 682388 w 1364777"/>
              <a:gd name="connsiteY1" fmla="*/ 9098 h 636895"/>
              <a:gd name="connsiteX2" fmla="*/ 1364777 w 1364777"/>
              <a:gd name="connsiteY2" fmla="*/ 636895 h 636895"/>
              <a:gd name="connsiteX3" fmla="*/ 1364777 w 1364777"/>
              <a:gd name="connsiteY3" fmla="*/ 636895 h 636895"/>
            </a:gdLst>
            <a:ahLst/>
            <a:cxnLst>
              <a:cxn ang="0">
                <a:pos x="connsiteX0" y="connsiteY0"/>
              </a:cxn>
              <a:cxn ang="0">
                <a:pos x="connsiteX1" y="connsiteY1"/>
              </a:cxn>
              <a:cxn ang="0">
                <a:pos x="connsiteX2" y="connsiteY2"/>
              </a:cxn>
              <a:cxn ang="0">
                <a:pos x="connsiteX3" y="connsiteY3"/>
              </a:cxn>
            </a:cxnLst>
            <a:rect l="l" t="t" r="r" b="b"/>
            <a:pathLst>
              <a:path w="1364777" h="636895">
                <a:moveTo>
                  <a:pt x="0" y="582304"/>
                </a:moveTo>
                <a:cubicBezTo>
                  <a:pt x="227462" y="291152"/>
                  <a:pt x="454925" y="0"/>
                  <a:pt x="682388" y="9098"/>
                </a:cubicBezTo>
                <a:cubicBezTo>
                  <a:pt x="909851" y="18197"/>
                  <a:pt x="1364777" y="636895"/>
                  <a:pt x="1364777" y="636895"/>
                </a:cubicBezTo>
                <a:lnTo>
                  <a:pt x="1364777" y="636895"/>
                </a:lnTo>
              </a:path>
            </a:pathLst>
          </a:custGeom>
          <a:ln w="57150">
            <a:headEnd type="none" w="med" len="med"/>
            <a:tailEnd type="arrow" w="med" len="med"/>
          </a:ln>
          <a:effectLst>
            <a:outerShdw blurRad="50800" dist="38100" dir="8100000" algn="tr" rotWithShape="0">
              <a:prstClr val="black">
                <a:alpha val="40000"/>
              </a:prstClr>
            </a:outerShdw>
          </a:effectLst>
          <a:scene3d>
            <a:camera prst="orthographicFront"/>
            <a:lightRig rig="threePt" dir="t"/>
          </a:scene3d>
          <a:sp3d>
            <a:bevelT w="114300" prst="artDeco"/>
          </a:sp3d>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2" name="Freeform 131"/>
          <p:cNvSpPr/>
          <p:nvPr/>
        </p:nvSpPr>
        <p:spPr>
          <a:xfrm rot="5142915" flipH="1">
            <a:off x="2571279" y="3150036"/>
            <a:ext cx="672497" cy="1148308"/>
          </a:xfrm>
          <a:custGeom>
            <a:avLst/>
            <a:gdLst>
              <a:gd name="connsiteX0" fmla="*/ 0 w 1364777"/>
              <a:gd name="connsiteY0" fmla="*/ 582304 h 636895"/>
              <a:gd name="connsiteX1" fmla="*/ 682388 w 1364777"/>
              <a:gd name="connsiteY1" fmla="*/ 9098 h 636895"/>
              <a:gd name="connsiteX2" fmla="*/ 1364777 w 1364777"/>
              <a:gd name="connsiteY2" fmla="*/ 636895 h 636895"/>
              <a:gd name="connsiteX3" fmla="*/ 1364777 w 1364777"/>
              <a:gd name="connsiteY3" fmla="*/ 636895 h 636895"/>
            </a:gdLst>
            <a:ahLst/>
            <a:cxnLst>
              <a:cxn ang="0">
                <a:pos x="connsiteX0" y="connsiteY0"/>
              </a:cxn>
              <a:cxn ang="0">
                <a:pos x="connsiteX1" y="connsiteY1"/>
              </a:cxn>
              <a:cxn ang="0">
                <a:pos x="connsiteX2" y="connsiteY2"/>
              </a:cxn>
              <a:cxn ang="0">
                <a:pos x="connsiteX3" y="connsiteY3"/>
              </a:cxn>
            </a:cxnLst>
            <a:rect l="l" t="t" r="r" b="b"/>
            <a:pathLst>
              <a:path w="1364777" h="636895">
                <a:moveTo>
                  <a:pt x="0" y="582304"/>
                </a:moveTo>
                <a:cubicBezTo>
                  <a:pt x="227462" y="291152"/>
                  <a:pt x="454925" y="0"/>
                  <a:pt x="682388" y="9098"/>
                </a:cubicBezTo>
                <a:cubicBezTo>
                  <a:pt x="909851" y="18197"/>
                  <a:pt x="1364777" y="636895"/>
                  <a:pt x="1364777" y="636895"/>
                </a:cubicBezTo>
                <a:lnTo>
                  <a:pt x="1364777" y="636895"/>
                </a:lnTo>
              </a:path>
            </a:pathLst>
          </a:custGeom>
          <a:ln w="57150">
            <a:headEnd type="none" w="med" len="med"/>
            <a:tailEnd type="arrow" w="med" len="med"/>
          </a:ln>
          <a:effectLst>
            <a:outerShdw blurRad="50800" dist="38100" dir="8100000" algn="tr" rotWithShape="0">
              <a:prstClr val="black">
                <a:alpha val="40000"/>
              </a:prstClr>
            </a:outerShdw>
          </a:effectLst>
          <a:scene3d>
            <a:camera prst="orthographicFront"/>
            <a:lightRig rig="threePt" dir="t"/>
          </a:scene3d>
          <a:sp3d>
            <a:bevelT w="114300" prst="artDeco"/>
          </a:sp3d>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3" name="Freeform 132"/>
          <p:cNvSpPr/>
          <p:nvPr/>
        </p:nvSpPr>
        <p:spPr>
          <a:xfrm rot="4724782" flipH="1">
            <a:off x="2865572" y="4373149"/>
            <a:ext cx="478532" cy="832673"/>
          </a:xfrm>
          <a:custGeom>
            <a:avLst/>
            <a:gdLst>
              <a:gd name="connsiteX0" fmla="*/ 0 w 1364777"/>
              <a:gd name="connsiteY0" fmla="*/ 582304 h 636895"/>
              <a:gd name="connsiteX1" fmla="*/ 682388 w 1364777"/>
              <a:gd name="connsiteY1" fmla="*/ 9098 h 636895"/>
              <a:gd name="connsiteX2" fmla="*/ 1364777 w 1364777"/>
              <a:gd name="connsiteY2" fmla="*/ 636895 h 636895"/>
              <a:gd name="connsiteX3" fmla="*/ 1364777 w 1364777"/>
              <a:gd name="connsiteY3" fmla="*/ 636895 h 636895"/>
            </a:gdLst>
            <a:ahLst/>
            <a:cxnLst>
              <a:cxn ang="0">
                <a:pos x="connsiteX0" y="connsiteY0"/>
              </a:cxn>
              <a:cxn ang="0">
                <a:pos x="connsiteX1" y="connsiteY1"/>
              </a:cxn>
              <a:cxn ang="0">
                <a:pos x="connsiteX2" y="connsiteY2"/>
              </a:cxn>
              <a:cxn ang="0">
                <a:pos x="connsiteX3" y="connsiteY3"/>
              </a:cxn>
            </a:cxnLst>
            <a:rect l="l" t="t" r="r" b="b"/>
            <a:pathLst>
              <a:path w="1364777" h="636895">
                <a:moveTo>
                  <a:pt x="0" y="582304"/>
                </a:moveTo>
                <a:cubicBezTo>
                  <a:pt x="227462" y="291152"/>
                  <a:pt x="454925" y="0"/>
                  <a:pt x="682388" y="9098"/>
                </a:cubicBezTo>
                <a:cubicBezTo>
                  <a:pt x="909851" y="18197"/>
                  <a:pt x="1364777" y="636895"/>
                  <a:pt x="1364777" y="636895"/>
                </a:cubicBezTo>
                <a:lnTo>
                  <a:pt x="1364777" y="636895"/>
                </a:lnTo>
              </a:path>
            </a:pathLst>
          </a:custGeom>
          <a:ln w="57150">
            <a:headEnd type="none" w="med" len="med"/>
            <a:tailEnd type="arrow" w="med" len="med"/>
          </a:ln>
          <a:effectLst>
            <a:outerShdw blurRad="50800" dist="38100" dir="8100000" algn="tr" rotWithShape="0">
              <a:prstClr val="black">
                <a:alpha val="40000"/>
              </a:prstClr>
            </a:outerShdw>
          </a:effectLst>
          <a:scene3d>
            <a:camera prst="orthographicFront"/>
            <a:lightRig rig="threePt" dir="t"/>
          </a:scene3d>
          <a:sp3d>
            <a:bevelT w="114300" prst="artDeco"/>
          </a:sp3d>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4" name="TextBox 133"/>
          <p:cNvSpPr txBox="1"/>
          <p:nvPr/>
        </p:nvSpPr>
        <p:spPr>
          <a:xfrm>
            <a:off x="1897040" y="4419600"/>
            <a:ext cx="685800" cy="369332"/>
          </a:xfrm>
          <a:prstGeom prst="rect">
            <a:avLst/>
          </a:prstGeom>
          <a:solidFill>
            <a:srgbClr val="00B050"/>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wrap="square" rtlCol="0">
            <a:spAutoFit/>
          </a:bodyPr>
          <a:lstStyle/>
          <a:p>
            <a:pPr algn="ctr"/>
            <a:r>
              <a:rPr lang="en-US" b="1" dirty="0" smtClean="0"/>
              <a:t>ATP</a:t>
            </a:r>
            <a:endParaRPr lang="en-US" b="1" dirty="0"/>
          </a:p>
        </p:txBody>
      </p:sp>
      <p:sp>
        <p:nvSpPr>
          <p:cNvPr id="135" name="TextBox 134"/>
          <p:cNvSpPr txBox="1"/>
          <p:nvPr/>
        </p:nvSpPr>
        <p:spPr>
          <a:xfrm>
            <a:off x="1981200" y="5029200"/>
            <a:ext cx="762000" cy="381000"/>
          </a:xfrm>
          <a:prstGeom prst="rect">
            <a:avLst/>
          </a:prstGeom>
          <a:solidFill>
            <a:srgbClr val="92D050"/>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wrap="square" rtlCol="0">
            <a:spAutoFit/>
          </a:bodyPr>
          <a:lstStyle/>
          <a:p>
            <a:pPr algn="ctr"/>
            <a:r>
              <a:rPr lang="en-US" b="1" dirty="0" smtClean="0"/>
              <a:t>ADP</a:t>
            </a:r>
            <a:endParaRPr lang="en-US" b="1" dirty="0"/>
          </a:p>
        </p:txBody>
      </p:sp>
      <p:cxnSp>
        <p:nvCxnSpPr>
          <p:cNvPr id="137" name="Straight Arrow Connector 136"/>
          <p:cNvCxnSpPr/>
          <p:nvPr/>
        </p:nvCxnSpPr>
        <p:spPr>
          <a:xfrm rot="10800000" flipV="1">
            <a:off x="2667000" y="5181600"/>
            <a:ext cx="990600" cy="45720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sp>
        <p:nvSpPr>
          <p:cNvPr id="82" name="TextBox 81"/>
          <p:cNvSpPr txBox="1"/>
          <p:nvPr/>
        </p:nvSpPr>
        <p:spPr>
          <a:xfrm>
            <a:off x="4114800" y="2667000"/>
            <a:ext cx="1371600" cy="923330"/>
          </a:xfrm>
          <a:prstGeom prst="rect">
            <a:avLst/>
          </a:prstGeom>
          <a:noFill/>
        </p:spPr>
        <p:txBody>
          <a:bodyPr wrap="square" rtlCol="0">
            <a:spAutoFit/>
          </a:bodyPr>
          <a:lstStyle/>
          <a:p>
            <a:pPr algn="ctr"/>
            <a:r>
              <a:rPr lang="en-US" b="1" dirty="0" err="1" smtClean="0">
                <a:solidFill>
                  <a:srgbClr val="002060"/>
                </a:solidFill>
              </a:rPr>
              <a:t>Molekul</a:t>
            </a:r>
            <a:r>
              <a:rPr lang="en-US" b="1" dirty="0" smtClean="0">
                <a:solidFill>
                  <a:srgbClr val="002060"/>
                </a:solidFill>
              </a:rPr>
              <a:t> </a:t>
            </a:r>
          </a:p>
          <a:p>
            <a:pPr algn="ctr"/>
            <a:r>
              <a:rPr lang="en-US" b="1" dirty="0" smtClean="0">
                <a:solidFill>
                  <a:srgbClr val="002060"/>
                </a:solidFill>
              </a:rPr>
              <a:t>4-karbon (</a:t>
            </a:r>
            <a:r>
              <a:rPr lang="en-US" b="1" dirty="0" err="1" smtClean="0">
                <a:solidFill>
                  <a:srgbClr val="002060"/>
                </a:solidFill>
              </a:rPr>
              <a:t>prekursor</a:t>
            </a:r>
            <a:r>
              <a:rPr lang="en-US" b="1" dirty="0" smtClean="0">
                <a:solidFill>
                  <a:srgbClr val="002060"/>
                </a:solidFill>
              </a:rPr>
              <a:t>)</a:t>
            </a:r>
            <a:endParaRPr lang="en-US" b="1" baseline="-25000" dirty="0">
              <a:solidFill>
                <a:srgbClr val="002060"/>
              </a:solidFill>
            </a:endParaRPr>
          </a:p>
        </p:txBody>
      </p:sp>
      <p:sp>
        <p:nvSpPr>
          <p:cNvPr id="83" name="Oval 82"/>
          <p:cNvSpPr/>
          <p:nvPr/>
        </p:nvSpPr>
        <p:spPr>
          <a:xfrm>
            <a:off x="6781800" y="1981200"/>
            <a:ext cx="1219200" cy="457200"/>
          </a:xfrm>
          <a:prstGeom prst="ellipse">
            <a:avLst/>
          </a:prstGeom>
          <a:solidFill>
            <a:srgbClr val="FF0000"/>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err="1" smtClean="0">
                <a:latin typeface="Arial" pitchFamily="34" charset="0"/>
                <a:cs typeface="Arial" pitchFamily="34" charset="0"/>
              </a:rPr>
              <a:t>CoA</a:t>
            </a:r>
            <a:r>
              <a:rPr lang="en-US" sz="1400" b="1" dirty="0" smtClean="0">
                <a:latin typeface="Arial" pitchFamily="34" charset="0"/>
                <a:cs typeface="Arial" pitchFamily="34" charset="0"/>
              </a:rPr>
              <a:t>-SH</a:t>
            </a:r>
            <a:endParaRPr lang="en-US" sz="1400" b="1" dirty="0">
              <a:latin typeface="Arial" pitchFamily="34" charset="0"/>
              <a:cs typeface="Arial" pitchFamily="34" charset="0"/>
            </a:endParaRPr>
          </a:p>
        </p:txBody>
      </p:sp>
      <p:sp>
        <p:nvSpPr>
          <p:cNvPr id="88" name="TextBox 87"/>
          <p:cNvSpPr txBox="1"/>
          <p:nvPr/>
        </p:nvSpPr>
        <p:spPr>
          <a:xfrm>
            <a:off x="5257800" y="3544669"/>
            <a:ext cx="1143000" cy="646331"/>
          </a:xfrm>
          <a:prstGeom prst="rect">
            <a:avLst/>
          </a:prstGeom>
          <a:noFill/>
        </p:spPr>
        <p:txBody>
          <a:bodyPr wrap="square" rtlCol="0">
            <a:spAutoFit/>
          </a:bodyPr>
          <a:lstStyle/>
          <a:p>
            <a:pPr algn="ctr"/>
            <a:r>
              <a:rPr lang="en-US" b="1" dirty="0" err="1" smtClean="0">
                <a:solidFill>
                  <a:srgbClr val="002060"/>
                </a:solidFill>
              </a:rPr>
              <a:t>Molekul</a:t>
            </a:r>
            <a:r>
              <a:rPr lang="en-US" b="1" dirty="0" smtClean="0">
                <a:solidFill>
                  <a:srgbClr val="002060"/>
                </a:solidFill>
              </a:rPr>
              <a:t> 6-karbon</a:t>
            </a:r>
            <a:endParaRPr lang="en-US" b="1" baseline="-25000" dirty="0">
              <a:solidFill>
                <a:srgbClr val="002060"/>
              </a:solidFill>
            </a:endParaRPr>
          </a:p>
        </p:txBody>
      </p:sp>
      <p:sp>
        <p:nvSpPr>
          <p:cNvPr id="93" name="TextBox 92"/>
          <p:cNvSpPr txBox="1"/>
          <p:nvPr/>
        </p:nvSpPr>
        <p:spPr>
          <a:xfrm>
            <a:off x="4876800" y="4763869"/>
            <a:ext cx="1143000" cy="646331"/>
          </a:xfrm>
          <a:prstGeom prst="rect">
            <a:avLst/>
          </a:prstGeom>
          <a:noFill/>
        </p:spPr>
        <p:txBody>
          <a:bodyPr wrap="square" rtlCol="0">
            <a:spAutoFit/>
          </a:bodyPr>
          <a:lstStyle/>
          <a:p>
            <a:pPr algn="ctr"/>
            <a:r>
              <a:rPr lang="en-US" b="1" dirty="0" err="1" smtClean="0">
                <a:solidFill>
                  <a:srgbClr val="002060"/>
                </a:solidFill>
              </a:rPr>
              <a:t>Molekul</a:t>
            </a:r>
            <a:r>
              <a:rPr lang="en-US" b="1" dirty="0" smtClean="0">
                <a:solidFill>
                  <a:srgbClr val="002060"/>
                </a:solidFill>
              </a:rPr>
              <a:t> 5-karbon</a:t>
            </a:r>
            <a:endParaRPr lang="en-US" b="1" baseline="-25000" dirty="0">
              <a:solidFill>
                <a:srgbClr val="002060"/>
              </a:solidFill>
            </a:endParaRPr>
          </a:p>
        </p:txBody>
      </p:sp>
      <p:sp>
        <p:nvSpPr>
          <p:cNvPr id="94" name="TextBox 93"/>
          <p:cNvSpPr txBox="1"/>
          <p:nvPr/>
        </p:nvSpPr>
        <p:spPr>
          <a:xfrm>
            <a:off x="3886200" y="3962400"/>
            <a:ext cx="1143000" cy="646331"/>
          </a:xfrm>
          <a:prstGeom prst="rect">
            <a:avLst/>
          </a:prstGeom>
          <a:noFill/>
        </p:spPr>
        <p:txBody>
          <a:bodyPr wrap="square" rtlCol="0">
            <a:spAutoFit/>
          </a:bodyPr>
          <a:lstStyle/>
          <a:p>
            <a:pPr algn="ctr"/>
            <a:r>
              <a:rPr lang="en-US" b="1" dirty="0" err="1" smtClean="0">
                <a:solidFill>
                  <a:srgbClr val="002060"/>
                </a:solidFill>
              </a:rPr>
              <a:t>Molekul</a:t>
            </a:r>
            <a:r>
              <a:rPr lang="en-US" b="1" dirty="0" smtClean="0">
                <a:solidFill>
                  <a:srgbClr val="002060"/>
                </a:solidFill>
              </a:rPr>
              <a:t> 4-karbon</a:t>
            </a:r>
            <a:endParaRPr lang="en-US" b="1" baseline="-25000" dirty="0">
              <a:solidFill>
                <a:srgbClr val="002060"/>
              </a:solidFill>
            </a:endParaRPr>
          </a:p>
        </p:txBody>
      </p:sp>
      <p:sp>
        <p:nvSpPr>
          <p:cNvPr id="106" name="Oval 105"/>
          <p:cNvSpPr/>
          <p:nvPr/>
        </p:nvSpPr>
        <p:spPr>
          <a:xfrm>
            <a:off x="1372890" y="3810000"/>
            <a:ext cx="990600" cy="533400"/>
          </a:xfrm>
          <a:prstGeom prst="ellipse">
            <a:avLst/>
          </a:prstGeom>
          <a:solidFill>
            <a:srgbClr val="0070C0"/>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t>FAD</a:t>
            </a:r>
            <a:r>
              <a:rPr lang="en-US" sz="1600" baseline="30000" dirty="0" smtClean="0"/>
              <a:t>2+</a:t>
            </a:r>
            <a:endParaRPr lang="en-US" sz="1600" baseline="30000" dirty="0"/>
          </a:p>
        </p:txBody>
      </p:sp>
      <p:sp>
        <p:nvSpPr>
          <p:cNvPr id="108" name="Oval 107"/>
          <p:cNvSpPr/>
          <p:nvPr/>
        </p:nvSpPr>
        <p:spPr>
          <a:xfrm>
            <a:off x="990600" y="3122910"/>
            <a:ext cx="1158498" cy="533400"/>
          </a:xfrm>
          <a:prstGeom prst="ellipse">
            <a:avLst/>
          </a:prstGeom>
          <a:solidFill>
            <a:srgbClr val="0070C0"/>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t>FADH</a:t>
            </a:r>
            <a:r>
              <a:rPr lang="en-US" sz="1600" baseline="-25000" dirty="0" smtClean="0"/>
              <a:t>2</a:t>
            </a:r>
            <a:endParaRPr lang="en-US" sz="1600" baseline="-25000" dirty="0"/>
          </a:p>
        </p:txBody>
      </p:sp>
      <p:grpSp>
        <p:nvGrpSpPr>
          <p:cNvPr id="113" name="Group 112"/>
          <p:cNvGrpSpPr/>
          <p:nvPr/>
        </p:nvGrpSpPr>
        <p:grpSpPr>
          <a:xfrm>
            <a:off x="4164118" y="2450612"/>
            <a:ext cx="914400" cy="228600"/>
            <a:chOff x="2729552" y="2667000"/>
            <a:chExt cx="914400" cy="228600"/>
          </a:xfrm>
        </p:grpSpPr>
        <p:sp>
          <p:nvSpPr>
            <p:cNvPr id="114" name="Oval 113"/>
            <p:cNvSpPr/>
            <p:nvPr/>
          </p:nvSpPr>
          <p:spPr>
            <a:xfrm>
              <a:off x="2729552" y="2667000"/>
              <a:ext cx="228600" cy="228600"/>
            </a:xfrm>
            <a:prstGeom prst="ellipse">
              <a:avLst/>
            </a:prstGeom>
            <a:solidFill>
              <a:schemeClr val="tx2"/>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15" name="Group 99"/>
            <p:cNvGrpSpPr/>
            <p:nvPr/>
          </p:nvGrpSpPr>
          <p:grpSpPr>
            <a:xfrm>
              <a:off x="2958152" y="2667000"/>
              <a:ext cx="685800" cy="228600"/>
              <a:chOff x="914400" y="2209800"/>
              <a:chExt cx="685800" cy="228600"/>
            </a:xfrm>
            <a:solidFill>
              <a:schemeClr val="tx2"/>
            </a:solidFill>
            <a:scene3d>
              <a:camera prst="orthographicFront">
                <a:rot lat="0" lon="0" rev="0"/>
              </a:camera>
              <a:lightRig rig="contrasting" dir="t">
                <a:rot lat="0" lon="0" rev="1500000"/>
              </a:lightRig>
            </a:scene3d>
          </p:grpSpPr>
          <p:sp>
            <p:nvSpPr>
              <p:cNvPr id="116" name="Oval 115"/>
              <p:cNvSpPr/>
              <p:nvPr/>
            </p:nvSpPr>
            <p:spPr>
              <a:xfrm>
                <a:off x="914400" y="2209800"/>
                <a:ext cx="228600" cy="228600"/>
              </a:xfrm>
              <a:prstGeom prst="ellipse">
                <a:avLst/>
              </a:prstGeom>
              <a:grpFill/>
              <a:ln>
                <a:noFill/>
              </a:ln>
              <a:effectLst>
                <a:outerShdw blurRad="149987" dist="250190" dir="8460000" algn="ctr">
                  <a:srgbClr val="000000">
                    <a:alpha val="28000"/>
                  </a:srgbClr>
                </a:outerShdw>
              </a:effectLst>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Oval 116"/>
              <p:cNvSpPr/>
              <p:nvPr/>
            </p:nvSpPr>
            <p:spPr>
              <a:xfrm>
                <a:off x="1143000" y="2209800"/>
                <a:ext cx="228600" cy="228600"/>
              </a:xfrm>
              <a:prstGeom prst="ellipse">
                <a:avLst/>
              </a:prstGeom>
              <a:grpFill/>
              <a:ln>
                <a:noFill/>
              </a:ln>
              <a:effectLst>
                <a:outerShdw blurRad="149987" dist="250190" dir="8460000" algn="ctr">
                  <a:srgbClr val="000000">
                    <a:alpha val="28000"/>
                  </a:srgbClr>
                </a:outerShdw>
              </a:effectLst>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8" name="Oval 117"/>
              <p:cNvSpPr/>
              <p:nvPr/>
            </p:nvSpPr>
            <p:spPr>
              <a:xfrm>
                <a:off x="1371600" y="2209800"/>
                <a:ext cx="228600" cy="228600"/>
              </a:xfrm>
              <a:prstGeom prst="ellipse">
                <a:avLst/>
              </a:prstGeom>
              <a:grpFill/>
              <a:ln>
                <a:noFill/>
              </a:ln>
              <a:effectLst>
                <a:outerShdw blurRad="149987" dist="250190" dir="8460000" algn="ctr">
                  <a:srgbClr val="000000">
                    <a:alpha val="28000"/>
                  </a:srgbClr>
                </a:outerShdw>
              </a:effectLst>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119" name="Group 118"/>
          <p:cNvGrpSpPr/>
          <p:nvPr/>
        </p:nvGrpSpPr>
        <p:grpSpPr>
          <a:xfrm>
            <a:off x="5472444" y="1245060"/>
            <a:ext cx="1621808" cy="609600"/>
            <a:chOff x="5638800" y="1524000"/>
            <a:chExt cx="1621808" cy="609600"/>
          </a:xfrm>
        </p:grpSpPr>
        <p:grpSp>
          <p:nvGrpSpPr>
            <p:cNvPr id="123" name="Group 25"/>
            <p:cNvGrpSpPr/>
            <p:nvPr/>
          </p:nvGrpSpPr>
          <p:grpSpPr>
            <a:xfrm>
              <a:off x="6803408" y="1676400"/>
              <a:ext cx="457200" cy="228600"/>
              <a:chOff x="5715000" y="1752600"/>
              <a:chExt cx="457200" cy="228600"/>
            </a:xfrm>
          </p:grpSpPr>
          <p:sp>
            <p:nvSpPr>
              <p:cNvPr id="128" name="Oval 127"/>
              <p:cNvSpPr/>
              <p:nvPr/>
            </p:nvSpPr>
            <p:spPr>
              <a:xfrm>
                <a:off x="5715000" y="1752600"/>
                <a:ext cx="228600" cy="228600"/>
              </a:xfrm>
              <a:prstGeom prst="ellipse">
                <a:avLst/>
              </a:prstGeom>
              <a:solidFill>
                <a:schemeClr val="tx2"/>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6" name="Oval 135"/>
              <p:cNvSpPr/>
              <p:nvPr/>
            </p:nvSpPr>
            <p:spPr>
              <a:xfrm>
                <a:off x="5943600" y="1752600"/>
                <a:ext cx="228600" cy="228600"/>
              </a:xfrm>
              <a:prstGeom prst="ellipse">
                <a:avLst/>
              </a:prstGeom>
              <a:solidFill>
                <a:schemeClr val="tx2"/>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26" name="Oval 125"/>
            <p:cNvSpPr/>
            <p:nvPr/>
          </p:nvSpPr>
          <p:spPr>
            <a:xfrm>
              <a:off x="5638800" y="1524000"/>
              <a:ext cx="838200" cy="609600"/>
            </a:xfrm>
            <a:prstGeom prst="ellipse">
              <a:avLst/>
            </a:prstGeom>
            <a:solidFill>
              <a:srgbClr val="FF0000"/>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err="1" smtClean="0">
                  <a:latin typeface="Arial" pitchFamily="34" charset="0"/>
                  <a:cs typeface="Arial" pitchFamily="34" charset="0"/>
                </a:rPr>
                <a:t>CoA</a:t>
              </a:r>
              <a:endParaRPr lang="en-US" sz="1400" b="1" dirty="0">
                <a:latin typeface="Arial" pitchFamily="34" charset="0"/>
                <a:cs typeface="Arial" pitchFamily="34" charset="0"/>
              </a:endParaRPr>
            </a:p>
          </p:txBody>
        </p:sp>
        <p:cxnSp>
          <p:nvCxnSpPr>
            <p:cNvPr id="127" name="Straight Connector 126"/>
            <p:cNvCxnSpPr/>
            <p:nvPr/>
          </p:nvCxnSpPr>
          <p:spPr>
            <a:xfrm flipV="1">
              <a:off x="6422408" y="1790700"/>
              <a:ext cx="381000" cy="38100"/>
            </a:xfrm>
            <a:prstGeom prst="line">
              <a:avLst/>
            </a:prstGeom>
            <a:ln w="57150">
              <a:solidFill>
                <a:srgbClr val="FF0000"/>
              </a:solidFill>
            </a:ln>
            <a:scene3d>
              <a:camera prst="perspectiveHeroicExtremeLeftFacing"/>
              <a:lightRig rig="threePt" dir="t"/>
            </a:scene3d>
            <a:sp3d>
              <a:bevelT w="165100" prst="coolSlant"/>
            </a:sp3d>
          </p:spPr>
          <p:style>
            <a:lnRef idx="1">
              <a:schemeClr val="accent1"/>
            </a:lnRef>
            <a:fillRef idx="0">
              <a:schemeClr val="accent1"/>
            </a:fillRef>
            <a:effectRef idx="0">
              <a:schemeClr val="accent1"/>
            </a:effectRef>
            <a:fontRef idx="minor">
              <a:schemeClr val="tx1"/>
            </a:fontRef>
          </p:style>
        </p:cxnSp>
      </p:grpSp>
      <p:sp>
        <p:nvSpPr>
          <p:cNvPr id="138" name="Oval 137"/>
          <p:cNvSpPr/>
          <p:nvPr/>
        </p:nvSpPr>
        <p:spPr>
          <a:xfrm>
            <a:off x="4953000" y="716796"/>
            <a:ext cx="1219200" cy="457200"/>
          </a:xfrm>
          <a:prstGeom prst="ellipse">
            <a:avLst/>
          </a:prstGeom>
          <a:solidFill>
            <a:srgbClr val="FF0000"/>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err="1" smtClean="0">
                <a:latin typeface="Arial" pitchFamily="34" charset="0"/>
                <a:cs typeface="Arial" pitchFamily="34" charset="0"/>
              </a:rPr>
              <a:t>CoA</a:t>
            </a:r>
            <a:r>
              <a:rPr lang="en-US" sz="1400" b="1" dirty="0" smtClean="0">
                <a:latin typeface="Arial" pitchFamily="34" charset="0"/>
                <a:cs typeface="Arial" pitchFamily="34" charset="0"/>
              </a:rPr>
              <a:t>-SH</a:t>
            </a:r>
            <a:endParaRPr lang="en-US" sz="1400" b="1" dirty="0">
              <a:latin typeface="Arial" pitchFamily="34" charset="0"/>
              <a:cs typeface="Arial" pitchFamily="34" charset="0"/>
            </a:endParaRPr>
          </a:p>
        </p:txBody>
      </p:sp>
    </p:spTree>
    <p:extLst>
      <p:ext uri="{BB962C8B-B14F-4D97-AF65-F5344CB8AC3E}">
        <p14:creationId xmlns:p14="http://schemas.microsoft.com/office/powerpoint/2010/main" val="1826754038"/>
      </p:ext>
    </p:extLst>
  </p:cSld>
  <p:clrMapOvr>
    <a:masterClrMapping/>
  </p:clrMapOvr>
  <p:transition>
    <p:wheel spokes="3"/>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3" presetClass="path" presetSubtype="0" accel="50000" decel="50000" fill="hold" nodeType="clickEffect">
                                  <p:stCondLst>
                                    <p:cond delay="0"/>
                                  </p:stCondLst>
                                  <p:childTnLst>
                                    <p:animMotion origin="layout" path="M 2.77778E-6 2.31214E-7 L 0.44757 -0.00069 " pathEditMode="relative" rAng="0" ptsTypes="AA">
                                      <p:cBhvr>
                                        <p:cTn id="6" dur="2000" fill="hold"/>
                                        <p:tgtEl>
                                          <p:spTgt spid="7"/>
                                        </p:tgtEl>
                                        <p:attrNameLst>
                                          <p:attrName>ppt_x</p:attrName>
                                          <p:attrName>ppt_y</p:attrName>
                                        </p:attrNameLst>
                                      </p:cBhvr>
                                      <p:rCtr x="224" y="0"/>
                                    </p:animMotion>
                                  </p:childTnLst>
                                </p:cTn>
                              </p:par>
                            </p:childTnLst>
                          </p:cTn>
                        </p:par>
                        <p:par>
                          <p:cTn id="7" fill="hold">
                            <p:stCondLst>
                              <p:cond delay="2000"/>
                            </p:stCondLst>
                            <p:childTnLst>
                              <p:par>
                                <p:cTn id="8" presetID="9" presetClass="exit" presetSubtype="0" fill="hold" nodeType="afterEffect">
                                  <p:stCondLst>
                                    <p:cond delay="0"/>
                                  </p:stCondLst>
                                  <p:childTnLst>
                                    <p:animEffect transition="out" filter="dissolve">
                                      <p:cBhvr>
                                        <p:cTn id="9" dur="500"/>
                                        <p:tgtEl>
                                          <p:spTgt spid="7"/>
                                        </p:tgtEl>
                                      </p:cBhvr>
                                    </p:animEffect>
                                    <p:set>
                                      <p:cBhvr>
                                        <p:cTn id="10" dur="1" fill="hold">
                                          <p:stCondLst>
                                            <p:cond delay="499"/>
                                          </p:stCondLst>
                                        </p:cTn>
                                        <p:tgtEl>
                                          <p:spTgt spid="7"/>
                                        </p:tgtEl>
                                        <p:attrNameLst>
                                          <p:attrName>style.visibility</p:attrName>
                                        </p:attrNameLst>
                                      </p:cBhvr>
                                      <p:to>
                                        <p:strVal val="hidden"/>
                                      </p:to>
                                    </p:set>
                                  </p:childTnLst>
                                </p:cTn>
                              </p:par>
                              <p:par>
                                <p:cTn id="11" presetID="18" presetClass="entr" presetSubtype="3" fill="hold" nodeType="withEffect">
                                  <p:stCondLst>
                                    <p:cond delay="0"/>
                                  </p:stCondLst>
                                  <p:childTnLst>
                                    <p:set>
                                      <p:cBhvr>
                                        <p:cTn id="12" dur="1" fill="hold">
                                          <p:stCondLst>
                                            <p:cond delay="0"/>
                                          </p:stCondLst>
                                        </p:cTn>
                                        <p:tgtEl>
                                          <p:spTgt spid="87"/>
                                        </p:tgtEl>
                                        <p:attrNameLst>
                                          <p:attrName>style.visibility</p:attrName>
                                        </p:attrNameLst>
                                      </p:cBhvr>
                                      <p:to>
                                        <p:strVal val="visible"/>
                                      </p:to>
                                    </p:set>
                                    <p:animEffect transition="in" filter="strips(upRight)">
                                      <p:cBhvr>
                                        <p:cTn id="13" dur="500"/>
                                        <p:tgtEl>
                                          <p:spTgt spid="87"/>
                                        </p:tgtEl>
                                      </p:cBhvr>
                                    </p:animEffect>
                                  </p:childTnLst>
                                </p:cTn>
                              </p:par>
                            </p:childTnLst>
                          </p:cTn>
                        </p:par>
                        <p:par>
                          <p:cTn id="14" fill="hold">
                            <p:stCondLst>
                              <p:cond delay="2500"/>
                            </p:stCondLst>
                            <p:childTnLst>
                              <p:par>
                                <p:cTn id="15" presetID="9" presetClass="entr" presetSubtype="0" fill="hold" grpId="0" nodeType="afterEffect">
                                  <p:stCondLst>
                                    <p:cond delay="0"/>
                                  </p:stCondLst>
                                  <p:childTnLst>
                                    <p:set>
                                      <p:cBhvr>
                                        <p:cTn id="16" dur="1" fill="hold">
                                          <p:stCondLst>
                                            <p:cond delay="0"/>
                                          </p:stCondLst>
                                        </p:cTn>
                                        <p:tgtEl>
                                          <p:spTgt spid="34"/>
                                        </p:tgtEl>
                                        <p:attrNameLst>
                                          <p:attrName>style.visibility</p:attrName>
                                        </p:attrNameLst>
                                      </p:cBhvr>
                                      <p:to>
                                        <p:strVal val="visible"/>
                                      </p:to>
                                    </p:set>
                                    <p:animEffect transition="in" filter="dissolve">
                                      <p:cBhvr>
                                        <p:cTn id="17" dur="500"/>
                                        <p:tgtEl>
                                          <p:spTgt spid="34"/>
                                        </p:tgtEl>
                                      </p:cBhvr>
                                    </p:animEffect>
                                  </p:childTnLst>
                                </p:cTn>
                              </p:par>
                            </p:childTnLst>
                          </p:cTn>
                        </p:par>
                        <p:par>
                          <p:cTn id="18" fill="hold">
                            <p:stCondLst>
                              <p:cond delay="3000"/>
                            </p:stCondLst>
                            <p:childTnLst>
                              <p:par>
                                <p:cTn id="19" presetID="18" presetClass="entr" presetSubtype="3" fill="hold" grpId="0" nodeType="afterEffect">
                                  <p:stCondLst>
                                    <p:cond delay="0"/>
                                  </p:stCondLst>
                                  <p:childTnLst>
                                    <p:set>
                                      <p:cBhvr>
                                        <p:cTn id="20" dur="1" fill="hold">
                                          <p:stCondLst>
                                            <p:cond delay="0"/>
                                          </p:stCondLst>
                                        </p:cTn>
                                        <p:tgtEl>
                                          <p:spTgt spid="33"/>
                                        </p:tgtEl>
                                        <p:attrNameLst>
                                          <p:attrName>style.visibility</p:attrName>
                                        </p:attrNameLst>
                                      </p:cBhvr>
                                      <p:to>
                                        <p:strVal val="visible"/>
                                      </p:to>
                                    </p:set>
                                    <p:animEffect transition="in" filter="strips(upRight)">
                                      <p:cBhvr>
                                        <p:cTn id="21" dur="500"/>
                                        <p:tgtEl>
                                          <p:spTgt spid="33"/>
                                        </p:tgtEl>
                                      </p:cBhvr>
                                    </p:animEffect>
                                  </p:childTnLst>
                                </p:cTn>
                              </p:par>
                            </p:childTnLst>
                          </p:cTn>
                        </p:par>
                        <p:par>
                          <p:cTn id="22" fill="hold">
                            <p:stCondLst>
                              <p:cond delay="3500"/>
                            </p:stCondLst>
                            <p:childTnLst>
                              <p:par>
                                <p:cTn id="23" presetID="9" presetClass="exit" presetSubtype="0" fill="hold" grpId="1" nodeType="afterEffect">
                                  <p:stCondLst>
                                    <p:cond delay="0"/>
                                  </p:stCondLst>
                                  <p:childTnLst>
                                    <p:animEffect transition="out" filter="dissolve">
                                      <p:cBhvr>
                                        <p:cTn id="24" dur="500"/>
                                        <p:tgtEl>
                                          <p:spTgt spid="34"/>
                                        </p:tgtEl>
                                      </p:cBhvr>
                                    </p:animEffect>
                                    <p:set>
                                      <p:cBhvr>
                                        <p:cTn id="25" dur="1" fill="hold">
                                          <p:stCondLst>
                                            <p:cond delay="499"/>
                                          </p:stCondLst>
                                        </p:cTn>
                                        <p:tgtEl>
                                          <p:spTgt spid="34"/>
                                        </p:tgtEl>
                                        <p:attrNameLst>
                                          <p:attrName>style.visibility</p:attrName>
                                        </p:attrNameLst>
                                      </p:cBhvr>
                                      <p:to>
                                        <p:strVal val="hidden"/>
                                      </p:to>
                                    </p:set>
                                  </p:childTnLst>
                                </p:cTn>
                              </p:par>
                              <p:par>
                                <p:cTn id="26" presetID="9" presetClass="entr" presetSubtype="0" fill="hold" grpId="0" nodeType="withEffect">
                                  <p:stCondLst>
                                    <p:cond delay="0"/>
                                  </p:stCondLst>
                                  <p:childTnLst>
                                    <p:set>
                                      <p:cBhvr>
                                        <p:cTn id="27" dur="1" fill="hold">
                                          <p:stCondLst>
                                            <p:cond delay="0"/>
                                          </p:stCondLst>
                                        </p:cTn>
                                        <p:tgtEl>
                                          <p:spTgt spid="35"/>
                                        </p:tgtEl>
                                        <p:attrNameLst>
                                          <p:attrName>style.visibility</p:attrName>
                                        </p:attrNameLst>
                                      </p:cBhvr>
                                      <p:to>
                                        <p:strVal val="visible"/>
                                      </p:to>
                                    </p:set>
                                    <p:animEffect transition="in" filter="dissolve">
                                      <p:cBhvr>
                                        <p:cTn id="28" dur="500"/>
                                        <p:tgtEl>
                                          <p:spTgt spid="35"/>
                                        </p:tgtEl>
                                      </p:cBhvr>
                                    </p:animEffect>
                                  </p:childTnLst>
                                </p:cTn>
                              </p:par>
                            </p:childTnLst>
                          </p:cTn>
                        </p:par>
                        <p:par>
                          <p:cTn id="29" fill="hold">
                            <p:stCondLst>
                              <p:cond delay="4000"/>
                            </p:stCondLst>
                            <p:childTnLst>
                              <p:par>
                                <p:cTn id="30" presetID="9" presetClass="entr" presetSubtype="0" fill="hold" grpId="2" nodeType="afterEffect">
                                  <p:stCondLst>
                                    <p:cond delay="0"/>
                                  </p:stCondLst>
                                  <p:childTnLst>
                                    <p:set>
                                      <p:cBhvr>
                                        <p:cTn id="31" dur="1" fill="hold">
                                          <p:stCondLst>
                                            <p:cond delay="0"/>
                                          </p:stCondLst>
                                        </p:cTn>
                                        <p:tgtEl>
                                          <p:spTgt spid="34"/>
                                        </p:tgtEl>
                                        <p:attrNameLst>
                                          <p:attrName>style.visibility</p:attrName>
                                        </p:attrNameLst>
                                      </p:cBhvr>
                                      <p:to>
                                        <p:strVal val="visible"/>
                                      </p:to>
                                    </p:set>
                                    <p:animEffect transition="in" filter="dissolve">
                                      <p:cBhvr>
                                        <p:cTn id="32" dur="500"/>
                                        <p:tgtEl>
                                          <p:spTgt spid="34"/>
                                        </p:tgtEl>
                                      </p:cBhvr>
                                    </p:animEffect>
                                  </p:childTnLst>
                                </p:cTn>
                              </p:par>
                            </p:childTnLst>
                          </p:cTn>
                        </p:par>
                        <p:par>
                          <p:cTn id="33" fill="hold">
                            <p:stCondLst>
                              <p:cond delay="4500"/>
                            </p:stCondLst>
                            <p:childTnLst>
                              <p:par>
                                <p:cTn id="34" presetID="9" presetClass="entr" presetSubtype="0" fill="hold" grpId="0" nodeType="afterEffect">
                                  <p:stCondLst>
                                    <p:cond delay="0"/>
                                  </p:stCondLst>
                                  <p:childTnLst>
                                    <p:set>
                                      <p:cBhvr>
                                        <p:cTn id="35" dur="1" fill="hold">
                                          <p:stCondLst>
                                            <p:cond delay="0"/>
                                          </p:stCondLst>
                                        </p:cTn>
                                        <p:tgtEl>
                                          <p:spTgt spid="25"/>
                                        </p:tgtEl>
                                        <p:attrNameLst>
                                          <p:attrName>style.visibility</p:attrName>
                                        </p:attrNameLst>
                                      </p:cBhvr>
                                      <p:to>
                                        <p:strVal val="visible"/>
                                      </p:to>
                                    </p:set>
                                    <p:animEffect transition="in" filter="dissolve">
                                      <p:cBhvr>
                                        <p:cTn id="36" dur="500"/>
                                        <p:tgtEl>
                                          <p:spTgt spid="25"/>
                                        </p:tgtEl>
                                      </p:cBhvr>
                                    </p:animEffect>
                                  </p:childTnLst>
                                </p:cTn>
                              </p:par>
                              <p:par>
                                <p:cTn id="37" presetID="9" presetClass="entr" presetSubtype="0" fill="hold" grpId="0" nodeType="withEffect">
                                  <p:stCondLst>
                                    <p:cond delay="0"/>
                                  </p:stCondLst>
                                  <p:childTnLst>
                                    <p:set>
                                      <p:cBhvr>
                                        <p:cTn id="38" dur="1" fill="hold">
                                          <p:stCondLst>
                                            <p:cond delay="0"/>
                                          </p:stCondLst>
                                        </p:cTn>
                                        <p:tgtEl>
                                          <p:spTgt spid="41"/>
                                        </p:tgtEl>
                                        <p:attrNameLst>
                                          <p:attrName>style.visibility</p:attrName>
                                        </p:attrNameLst>
                                      </p:cBhvr>
                                      <p:to>
                                        <p:strVal val="visible"/>
                                      </p:to>
                                    </p:set>
                                    <p:animEffect transition="in" filter="dissolve">
                                      <p:cBhvr>
                                        <p:cTn id="39" dur="500"/>
                                        <p:tgtEl>
                                          <p:spTgt spid="41"/>
                                        </p:tgtEl>
                                      </p:cBhvr>
                                    </p:animEffect>
                                  </p:childTnLst>
                                </p:cTn>
                              </p:par>
                            </p:childTnLst>
                          </p:cTn>
                        </p:par>
                        <p:par>
                          <p:cTn id="40" fill="hold">
                            <p:stCondLst>
                              <p:cond delay="5000"/>
                            </p:stCondLst>
                            <p:childTnLst>
                              <p:par>
                                <p:cTn id="41" presetID="9" presetClass="entr" presetSubtype="0" fill="hold" grpId="0" nodeType="afterEffect">
                                  <p:stCondLst>
                                    <p:cond delay="0"/>
                                  </p:stCondLst>
                                  <p:childTnLst>
                                    <p:set>
                                      <p:cBhvr>
                                        <p:cTn id="42" dur="1" fill="hold">
                                          <p:stCondLst>
                                            <p:cond delay="0"/>
                                          </p:stCondLst>
                                        </p:cTn>
                                        <p:tgtEl>
                                          <p:spTgt spid="138"/>
                                        </p:tgtEl>
                                        <p:attrNameLst>
                                          <p:attrName>style.visibility</p:attrName>
                                        </p:attrNameLst>
                                      </p:cBhvr>
                                      <p:to>
                                        <p:strVal val="visible"/>
                                      </p:to>
                                    </p:set>
                                    <p:animEffect transition="in" filter="dissolve">
                                      <p:cBhvr>
                                        <p:cTn id="43" dur="500"/>
                                        <p:tgtEl>
                                          <p:spTgt spid="138"/>
                                        </p:tgtEl>
                                      </p:cBhvr>
                                    </p:animEffect>
                                  </p:childTnLst>
                                </p:cTn>
                              </p:par>
                            </p:childTnLst>
                          </p:cTn>
                        </p:par>
                        <p:par>
                          <p:cTn id="44" fill="hold">
                            <p:stCondLst>
                              <p:cond delay="5500"/>
                            </p:stCondLst>
                            <p:childTnLst>
                              <p:par>
                                <p:cTn id="45" presetID="9" presetClass="exit" presetSubtype="0" fill="hold" grpId="1" nodeType="afterEffect">
                                  <p:stCondLst>
                                    <p:cond delay="0"/>
                                  </p:stCondLst>
                                  <p:childTnLst>
                                    <p:animEffect transition="out" filter="dissolve">
                                      <p:cBhvr>
                                        <p:cTn id="46" dur="500"/>
                                        <p:tgtEl>
                                          <p:spTgt spid="138"/>
                                        </p:tgtEl>
                                      </p:cBhvr>
                                    </p:animEffect>
                                    <p:set>
                                      <p:cBhvr>
                                        <p:cTn id="47" dur="1" fill="hold">
                                          <p:stCondLst>
                                            <p:cond delay="499"/>
                                          </p:stCondLst>
                                        </p:cTn>
                                        <p:tgtEl>
                                          <p:spTgt spid="138"/>
                                        </p:tgtEl>
                                        <p:attrNameLst>
                                          <p:attrName>style.visibility</p:attrName>
                                        </p:attrNameLst>
                                      </p:cBhvr>
                                      <p:to>
                                        <p:strVal val="hidden"/>
                                      </p:to>
                                    </p:set>
                                  </p:childTnLst>
                                </p:cTn>
                              </p:par>
                              <p:par>
                                <p:cTn id="48" presetID="18" presetClass="entr" presetSubtype="12" fill="hold" nodeType="withEffect">
                                  <p:stCondLst>
                                    <p:cond delay="0"/>
                                  </p:stCondLst>
                                  <p:childTnLst>
                                    <p:set>
                                      <p:cBhvr>
                                        <p:cTn id="49" dur="1" fill="hold">
                                          <p:stCondLst>
                                            <p:cond delay="0"/>
                                          </p:stCondLst>
                                        </p:cTn>
                                        <p:tgtEl>
                                          <p:spTgt spid="18"/>
                                        </p:tgtEl>
                                        <p:attrNameLst>
                                          <p:attrName>style.visibility</p:attrName>
                                        </p:attrNameLst>
                                      </p:cBhvr>
                                      <p:to>
                                        <p:strVal val="visible"/>
                                      </p:to>
                                    </p:set>
                                    <p:animEffect transition="in" filter="strips(downLeft)">
                                      <p:cBhvr>
                                        <p:cTn id="50" dur="500"/>
                                        <p:tgtEl>
                                          <p:spTgt spid="18"/>
                                        </p:tgtEl>
                                      </p:cBhvr>
                                    </p:animEffect>
                                  </p:childTnLst>
                                </p:cTn>
                              </p:par>
                            </p:childTnLst>
                          </p:cTn>
                        </p:par>
                        <p:par>
                          <p:cTn id="51" fill="hold">
                            <p:stCondLst>
                              <p:cond delay="6000"/>
                            </p:stCondLst>
                            <p:childTnLst>
                              <p:par>
                                <p:cTn id="52" presetID="9" presetClass="entr" presetSubtype="0" fill="hold" nodeType="afterEffect">
                                  <p:stCondLst>
                                    <p:cond delay="0"/>
                                  </p:stCondLst>
                                  <p:childTnLst>
                                    <p:set>
                                      <p:cBhvr>
                                        <p:cTn id="53" dur="1" fill="hold">
                                          <p:stCondLst>
                                            <p:cond delay="0"/>
                                          </p:stCondLst>
                                        </p:cTn>
                                        <p:tgtEl>
                                          <p:spTgt spid="40"/>
                                        </p:tgtEl>
                                        <p:attrNameLst>
                                          <p:attrName>style.visibility</p:attrName>
                                        </p:attrNameLst>
                                      </p:cBhvr>
                                      <p:to>
                                        <p:strVal val="visible"/>
                                      </p:to>
                                    </p:set>
                                    <p:animEffect transition="in" filter="dissolve">
                                      <p:cBhvr>
                                        <p:cTn id="54" dur="500"/>
                                        <p:tgtEl>
                                          <p:spTgt spid="40"/>
                                        </p:tgtEl>
                                      </p:cBhvr>
                                    </p:animEffect>
                                  </p:childTnLst>
                                </p:cTn>
                              </p:par>
                            </p:childTnLst>
                          </p:cTn>
                        </p:par>
                        <p:par>
                          <p:cTn id="55" fill="hold">
                            <p:stCondLst>
                              <p:cond delay="6500"/>
                            </p:stCondLst>
                            <p:childTnLst>
                              <p:par>
                                <p:cTn id="56" presetID="9" presetClass="entr" presetSubtype="0" fill="hold" grpId="0" nodeType="afterEffect">
                                  <p:stCondLst>
                                    <p:cond delay="0"/>
                                  </p:stCondLst>
                                  <p:childTnLst>
                                    <p:set>
                                      <p:cBhvr>
                                        <p:cTn id="57" dur="1" fill="hold">
                                          <p:stCondLst>
                                            <p:cond delay="0"/>
                                          </p:stCondLst>
                                        </p:cTn>
                                        <p:tgtEl>
                                          <p:spTgt spid="42"/>
                                        </p:tgtEl>
                                        <p:attrNameLst>
                                          <p:attrName>style.visibility</p:attrName>
                                        </p:attrNameLst>
                                      </p:cBhvr>
                                      <p:to>
                                        <p:strVal val="visible"/>
                                      </p:to>
                                    </p:set>
                                    <p:animEffect transition="in" filter="dissolve">
                                      <p:cBhvr>
                                        <p:cTn id="58" dur="500"/>
                                        <p:tgtEl>
                                          <p:spTgt spid="42"/>
                                        </p:tgtEl>
                                      </p:cBhvr>
                                    </p:animEffect>
                                  </p:childTnLst>
                                </p:cTn>
                              </p:par>
                            </p:childTnLst>
                          </p:cTn>
                        </p:par>
                      </p:childTnLst>
                    </p:cTn>
                  </p:par>
                  <p:par>
                    <p:cTn id="59" fill="hold">
                      <p:stCondLst>
                        <p:cond delay="indefinite"/>
                      </p:stCondLst>
                      <p:childTnLst>
                        <p:par>
                          <p:cTn id="60" fill="hold">
                            <p:stCondLst>
                              <p:cond delay="0"/>
                            </p:stCondLst>
                            <p:childTnLst>
                              <p:par>
                                <p:cTn id="61" presetID="9" presetClass="entr" presetSubtype="0" fill="hold" nodeType="clickEffect">
                                  <p:stCondLst>
                                    <p:cond delay="0"/>
                                  </p:stCondLst>
                                  <p:childTnLst>
                                    <p:set>
                                      <p:cBhvr>
                                        <p:cTn id="62" dur="1" fill="hold">
                                          <p:stCondLst>
                                            <p:cond delay="0"/>
                                          </p:stCondLst>
                                        </p:cTn>
                                        <p:tgtEl>
                                          <p:spTgt spid="57"/>
                                        </p:tgtEl>
                                        <p:attrNameLst>
                                          <p:attrName>style.visibility</p:attrName>
                                        </p:attrNameLst>
                                      </p:cBhvr>
                                      <p:to>
                                        <p:strVal val="visible"/>
                                      </p:to>
                                    </p:set>
                                    <p:animEffect transition="in" filter="dissolve">
                                      <p:cBhvr>
                                        <p:cTn id="63" dur="500"/>
                                        <p:tgtEl>
                                          <p:spTgt spid="57"/>
                                        </p:tgtEl>
                                      </p:cBhvr>
                                    </p:animEffect>
                                  </p:childTnLst>
                                </p:cTn>
                              </p:par>
                              <p:par>
                                <p:cTn id="64" presetID="9" presetClass="entr" presetSubtype="0" fill="hold" grpId="0" nodeType="withEffect">
                                  <p:stCondLst>
                                    <p:cond delay="0"/>
                                  </p:stCondLst>
                                  <p:childTnLst>
                                    <p:set>
                                      <p:cBhvr>
                                        <p:cTn id="65" dur="1" fill="hold">
                                          <p:stCondLst>
                                            <p:cond delay="0"/>
                                          </p:stCondLst>
                                        </p:cTn>
                                        <p:tgtEl>
                                          <p:spTgt spid="82"/>
                                        </p:tgtEl>
                                        <p:attrNameLst>
                                          <p:attrName>style.visibility</p:attrName>
                                        </p:attrNameLst>
                                      </p:cBhvr>
                                      <p:to>
                                        <p:strVal val="visible"/>
                                      </p:to>
                                    </p:set>
                                    <p:animEffect transition="in" filter="dissolve">
                                      <p:cBhvr>
                                        <p:cTn id="66" dur="500"/>
                                        <p:tgtEl>
                                          <p:spTgt spid="82"/>
                                        </p:tgtEl>
                                      </p:cBhvr>
                                    </p:animEffect>
                                  </p:childTnLst>
                                </p:cTn>
                              </p:par>
                            </p:childTnLst>
                          </p:cTn>
                        </p:par>
                      </p:childTnLst>
                    </p:cTn>
                  </p:par>
                  <p:par>
                    <p:cTn id="67" fill="hold">
                      <p:stCondLst>
                        <p:cond delay="indefinite"/>
                      </p:stCondLst>
                      <p:childTnLst>
                        <p:par>
                          <p:cTn id="68" fill="hold">
                            <p:stCondLst>
                              <p:cond delay="0"/>
                            </p:stCondLst>
                            <p:childTnLst>
                              <p:par>
                                <p:cTn id="69" presetID="42" presetClass="path" presetSubtype="0" accel="50000" decel="50000" fill="hold" nodeType="clickEffect">
                                  <p:stCondLst>
                                    <p:cond delay="0"/>
                                  </p:stCondLst>
                                  <p:childTnLst>
                                    <p:animMotion origin="layout" path="M 3.61111E-6 2.83237E-6 L -0.029 0.09572 " pathEditMode="relative" rAng="0" ptsTypes="AA">
                                      <p:cBhvr>
                                        <p:cTn id="70" dur="2000" fill="hold"/>
                                        <p:tgtEl>
                                          <p:spTgt spid="40"/>
                                        </p:tgtEl>
                                        <p:attrNameLst>
                                          <p:attrName>ppt_x</p:attrName>
                                          <p:attrName>ppt_y</p:attrName>
                                        </p:attrNameLst>
                                      </p:cBhvr>
                                      <p:rCtr x="-15" y="48"/>
                                    </p:animMotion>
                                  </p:childTnLst>
                                </p:cTn>
                              </p:par>
                              <p:par>
                                <p:cTn id="71" presetID="63" presetClass="path" presetSubtype="0" accel="50000" decel="50000" fill="hold" nodeType="withEffect">
                                  <p:stCondLst>
                                    <p:cond delay="0"/>
                                  </p:stCondLst>
                                  <p:childTnLst>
                                    <p:animMotion origin="layout" path="M -3.05556E-6 -2.83237E-6 L 0.12934 -0.00763 " pathEditMode="relative" rAng="0" ptsTypes="AA">
                                      <p:cBhvr>
                                        <p:cTn id="72" dur="2000" fill="hold"/>
                                        <p:tgtEl>
                                          <p:spTgt spid="57"/>
                                        </p:tgtEl>
                                        <p:attrNameLst>
                                          <p:attrName>ppt_x</p:attrName>
                                          <p:attrName>ppt_y</p:attrName>
                                        </p:attrNameLst>
                                      </p:cBhvr>
                                      <p:rCtr x="65" y="-4"/>
                                    </p:animMotion>
                                  </p:childTnLst>
                                </p:cTn>
                              </p:par>
                            </p:childTnLst>
                          </p:cTn>
                        </p:par>
                        <p:par>
                          <p:cTn id="73" fill="hold">
                            <p:stCondLst>
                              <p:cond delay="2000"/>
                            </p:stCondLst>
                            <p:childTnLst>
                              <p:par>
                                <p:cTn id="74" presetID="9" presetClass="exit" presetSubtype="0" fill="hold" grpId="1" nodeType="afterEffect">
                                  <p:stCondLst>
                                    <p:cond delay="0"/>
                                  </p:stCondLst>
                                  <p:childTnLst>
                                    <p:animEffect transition="out" filter="dissolve">
                                      <p:cBhvr>
                                        <p:cTn id="75" dur="500"/>
                                        <p:tgtEl>
                                          <p:spTgt spid="82"/>
                                        </p:tgtEl>
                                      </p:cBhvr>
                                    </p:animEffect>
                                    <p:set>
                                      <p:cBhvr>
                                        <p:cTn id="76" dur="1" fill="hold">
                                          <p:stCondLst>
                                            <p:cond delay="499"/>
                                          </p:stCondLst>
                                        </p:cTn>
                                        <p:tgtEl>
                                          <p:spTgt spid="82"/>
                                        </p:tgtEl>
                                        <p:attrNameLst>
                                          <p:attrName>style.visibility</p:attrName>
                                        </p:attrNameLst>
                                      </p:cBhvr>
                                      <p:to>
                                        <p:strVal val="hidden"/>
                                      </p:to>
                                    </p:set>
                                  </p:childTnLst>
                                </p:cTn>
                              </p:par>
                            </p:childTnLst>
                          </p:cTn>
                        </p:par>
                        <p:par>
                          <p:cTn id="77" fill="hold">
                            <p:stCondLst>
                              <p:cond delay="2500"/>
                            </p:stCondLst>
                            <p:childTnLst>
                              <p:par>
                                <p:cTn id="78" presetID="9" presetClass="exit" presetSubtype="0" fill="hold" nodeType="afterEffect">
                                  <p:stCondLst>
                                    <p:cond delay="0"/>
                                  </p:stCondLst>
                                  <p:childTnLst>
                                    <p:animEffect transition="out" filter="dissolve">
                                      <p:cBhvr>
                                        <p:cTn id="79" dur="500"/>
                                        <p:tgtEl>
                                          <p:spTgt spid="40"/>
                                        </p:tgtEl>
                                      </p:cBhvr>
                                    </p:animEffect>
                                    <p:set>
                                      <p:cBhvr>
                                        <p:cTn id="80" dur="1" fill="hold">
                                          <p:stCondLst>
                                            <p:cond delay="499"/>
                                          </p:stCondLst>
                                        </p:cTn>
                                        <p:tgtEl>
                                          <p:spTgt spid="40"/>
                                        </p:tgtEl>
                                        <p:attrNameLst>
                                          <p:attrName>style.visibility</p:attrName>
                                        </p:attrNameLst>
                                      </p:cBhvr>
                                      <p:to>
                                        <p:strVal val="hidden"/>
                                      </p:to>
                                    </p:set>
                                  </p:childTnLst>
                                </p:cTn>
                              </p:par>
                              <p:par>
                                <p:cTn id="81" presetID="9" presetClass="exit" presetSubtype="0" fill="hold" nodeType="withEffect">
                                  <p:stCondLst>
                                    <p:cond delay="0"/>
                                  </p:stCondLst>
                                  <p:childTnLst>
                                    <p:animEffect transition="out" filter="dissolve">
                                      <p:cBhvr>
                                        <p:cTn id="82" dur="500"/>
                                        <p:tgtEl>
                                          <p:spTgt spid="57"/>
                                        </p:tgtEl>
                                      </p:cBhvr>
                                    </p:animEffect>
                                    <p:set>
                                      <p:cBhvr>
                                        <p:cTn id="83" dur="1" fill="hold">
                                          <p:stCondLst>
                                            <p:cond delay="499"/>
                                          </p:stCondLst>
                                        </p:cTn>
                                        <p:tgtEl>
                                          <p:spTgt spid="57"/>
                                        </p:tgtEl>
                                        <p:attrNameLst>
                                          <p:attrName>style.visibility</p:attrName>
                                        </p:attrNameLst>
                                      </p:cBhvr>
                                      <p:to>
                                        <p:strVal val="hidden"/>
                                      </p:to>
                                    </p:set>
                                  </p:childTnLst>
                                </p:cTn>
                              </p:par>
                              <p:par>
                                <p:cTn id="84" presetID="18" presetClass="entr" presetSubtype="6" fill="hold" grpId="0" nodeType="withEffect">
                                  <p:stCondLst>
                                    <p:cond delay="0"/>
                                  </p:stCondLst>
                                  <p:childTnLst>
                                    <p:set>
                                      <p:cBhvr>
                                        <p:cTn id="85" dur="1" fill="hold">
                                          <p:stCondLst>
                                            <p:cond delay="0"/>
                                          </p:stCondLst>
                                        </p:cTn>
                                        <p:tgtEl>
                                          <p:spTgt spid="60"/>
                                        </p:tgtEl>
                                        <p:attrNameLst>
                                          <p:attrName>style.visibility</p:attrName>
                                        </p:attrNameLst>
                                      </p:cBhvr>
                                      <p:to>
                                        <p:strVal val="visible"/>
                                      </p:to>
                                    </p:set>
                                    <p:animEffect transition="in" filter="strips(downRight)">
                                      <p:cBhvr>
                                        <p:cTn id="86" dur="500"/>
                                        <p:tgtEl>
                                          <p:spTgt spid="60"/>
                                        </p:tgtEl>
                                      </p:cBhvr>
                                    </p:animEffect>
                                  </p:childTnLst>
                                </p:cTn>
                              </p:par>
                              <p:par>
                                <p:cTn id="87" presetID="18" presetClass="entr" presetSubtype="6" fill="hold" grpId="0" nodeType="withEffect">
                                  <p:stCondLst>
                                    <p:cond delay="0"/>
                                  </p:stCondLst>
                                  <p:childTnLst>
                                    <p:set>
                                      <p:cBhvr>
                                        <p:cTn id="88" dur="1" fill="hold">
                                          <p:stCondLst>
                                            <p:cond delay="0"/>
                                          </p:stCondLst>
                                        </p:cTn>
                                        <p:tgtEl>
                                          <p:spTgt spid="62"/>
                                        </p:tgtEl>
                                        <p:attrNameLst>
                                          <p:attrName>style.visibility</p:attrName>
                                        </p:attrNameLst>
                                      </p:cBhvr>
                                      <p:to>
                                        <p:strVal val="visible"/>
                                      </p:to>
                                    </p:set>
                                    <p:animEffect transition="in" filter="strips(downRight)">
                                      <p:cBhvr>
                                        <p:cTn id="89" dur="500"/>
                                        <p:tgtEl>
                                          <p:spTgt spid="62"/>
                                        </p:tgtEl>
                                      </p:cBhvr>
                                    </p:animEffect>
                                  </p:childTnLst>
                                </p:cTn>
                              </p:par>
                              <p:par>
                                <p:cTn id="90" presetID="18" presetClass="entr" presetSubtype="3" fill="hold" grpId="0" nodeType="withEffect">
                                  <p:stCondLst>
                                    <p:cond delay="0"/>
                                  </p:stCondLst>
                                  <p:childTnLst>
                                    <p:set>
                                      <p:cBhvr>
                                        <p:cTn id="91" dur="1" fill="hold">
                                          <p:stCondLst>
                                            <p:cond delay="0"/>
                                          </p:stCondLst>
                                        </p:cTn>
                                        <p:tgtEl>
                                          <p:spTgt spid="61"/>
                                        </p:tgtEl>
                                        <p:attrNameLst>
                                          <p:attrName>style.visibility</p:attrName>
                                        </p:attrNameLst>
                                      </p:cBhvr>
                                      <p:to>
                                        <p:strVal val="visible"/>
                                      </p:to>
                                    </p:set>
                                    <p:animEffect transition="in" filter="strips(upRight)">
                                      <p:cBhvr>
                                        <p:cTn id="92" dur="500"/>
                                        <p:tgtEl>
                                          <p:spTgt spid="61"/>
                                        </p:tgtEl>
                                      </p:cBhvr>
                                    </p:animEffect>
                                  </p:childTnLst>
                                </p:cTn>
                              </p:par>
                            </p:childTnLst>
                          </p:cTn>
                        </p:par>
                        <p:par>
                          <p:cTn id="93" fill="hold">
                            <p:stCondLst>
                              <p:cond delay="3000"/>
                            </p:stCondLst>
                            <p:childTnLst>
                              <p:par>
                                <p:cTn id="94" presetID="9" presetClass="entr" presetSubtype="0" fill="hold" grpId="0" nodeType="afterEffect">
                                  <p:stCondLst>
                                    <p:cond delay="0"/>
                                  </p:stCondLst>
                                  <p:childTnLst>
                                    <p:set>
                                      <p:cBhvr>
                                        <p:cTn id="95" dur="1" fill="hold">
                                          <p:stCondLst>
                                            <p:cond delay="0"/>
                                          </p:stCondLst>
                                        </p:cTn>
                                        <p:tgtEl>
                                          <p:spTgt spid="83"/>
                                        </p:tgtEl>
                                        <p:attrNameLst>
                                          <p:attrName>style.visibility</p:attrName>
                                        </p:attrNameLst>
                                      </p:cBhvr>
                                      <p:to>
                                        <p:strVal val="visible"/>
                                      </p:to>
                                    </p:set>
                                    <p:animEffect transition="in" filter="dissolve">
                                      <p:cBhvr>
                                        <p:cTn id="96" dur="500"/>
                                        <p:tgtEl>
                                          <p:spTgt spid="83"/>
                                        </p:tgtEl>
                                      </p:cBhvr>
                                    </p:animEffect>
                                  </p:childTnLst>
                                </p:cTn>
                              </p:par>
                            </p:childTnLst>
                          </p:cTn>
                        </p:par>
                        <p:par>
                          <p:cTn id="97" fill="hold">
                            <p:stCondLst>
                              <p:cond delay="3500"/>
                            </p:stCondLst>
                            <p:childTnLst>
                              <p:par>
                                <p:cTn id="98" presetID="9" presetClass="entr" presetSubtype="0" fill="hold" nodeType="afterEffect">
                                  <p:stCondLst>
                                    <p:cond delay="0"/>
                                  </p:stCondLst>
                                  <p:childTnLst>
                                    <p:set>
                                      <p:cBhvr>
                                        <p:cTn id="99" dur="1" fill="hold">
                                          <p:stCondLst>
                                            <p:cond delay="0"/>
                                          </p:stCondLst>
                                        </p:cTn>
                                        <p:tgtEl>
                                          <p:spTgt spid="81"/>
                                        </p:tgtEl>
                                        <p:attrNameLst>
                                          <p:attrName>style.visibility</p:attrName>
                                        </p:attrNameLst>
                                      </p:cBhvr>
                                      <p:to>
                                        <p:strVal val="visible"/>
                                      </p:to>
                                    </p:set>
                                    <p:animEffect transition="in" filter="dissolve">
                                      <p:cBhvr>
                                        <p:cTn id="100" dur="500"/>
                                        <p:tgtEl>
                                          <p:spTgt spid="81"/>
                                        </p:tgtEl>
                                      </p:cBhvr>
                                    </p:animEffect>
                                  </p:childTnLst>
                                </p:cTn>
                              </p:par>
                              <p:par>
                                <p:cTn id="101" presetID="9" presetClass="entr" presetSubtype="0" fill="hold" grpId="0" nodeType="withEffect">
                                  <p:stCondLst>
                                    <p:cond delay="0"/>
                                  </p:stCondLst>
                                  <p:childTnLst>
                                    <p:set>
                                      <p:cBhvr>
                                        <p:cTn id="102" dur="1" fill="hold">
                                          <p:stCondLst>
                                            <p:cond delay="0"/>
                                          </p:stCondLst>
                                        </p:cTn>
                                        <p:tgtEl>
                                          <p:spTgt spid="88"/>
                                        </p:tgtEl>
                                        <p:attrNameLst>
                                          <p:attrName>style.visibility</p:attrName>
                                        </p:attrNameLst>
                                      </p:cBhvr>
                                      <p:to>
                                        <p:strVal val="visible"/>
                                      </p:to>
                                    </p:set>
                                    <p:animEffect transition="in" filter="dissolve">
                                      <p:cBhvr>
                                        <p:cTn id="103" dur="500"/>
                                        <p:tgtEl>
                                          <p:spTgt spid="88"/>
                                        </p:tgtEl>
                                      </p:cBhvr>
                                    </p:animEffect>
                                  </p:childTnLst>
                                </p:cTn>
                              </p:par>
                            </p:childTnLst>
                          </p:cTn>
                        </p:par>
                      </p:childTnLst>
                    </p:cTn>
                  </p:par>
                  <p:par>
                    <p:cTn id="104" fill="hold">
                      <p:stCondLst>
                        <p:cond delay="indefinite"/>
                      </p:stCondLst>
                      <p:childTnLst>
                        <p:par>
                          <p:cTn id="105" fill="hold">
                            <p:stCondLst>
                              <p:cond delay="0"/>
                            </p:stCondLst>
                            <p:childTnLst>
                              <p:par>
                                <p:cTn id="106" presetID="9" presetClass="entr" presetSubtype="0" fill="hold" grpId="0" nodeType="clickEffect">
                                  <p:stCondLst>
                                    <p:cond delay="0"/>
                                  </p:stCondLst>
                                  <p:childTnLst>
                                    <p:set>
                                      <p:cBhvr>
                                        <p:cTn id="107" dur="1" fill="hold">
                                          <p:stCondLst>
                                            <p:cond delay="0"/>
                                          </p:stCondLst>
                                        </p:cTn>
                                        <p:tgtEl>
                                          <p:spTgt spid="84"/>
                                        </p:tgtEl>
                                        <p:attrNameLst>
                                          <p:attrName>style.visibility</p:attrName>
                                        </p:attrNameLst>
                                      </p:cBhvr>
                                      <p:to>
                                        <p:strVal val="visible"/>
                                      </p:to>
                                    </p:set>
                                    <p:animEffect transition="in" filter="dissolve">
                                      <p:cBhvr>
                                        <p:cTn id="108" dur="500"/>
                                        <p:tgtEl>
                                          <p:spTgt spid="84"/>
                                        </p:tgtEl>
                                      </p:cBhvr>
                                    </p:animEffect>
                                  </p:childTnLst>
                                </p:cTn>
                              </p:par>
                            </p:childTnLst>
                          </p:cTn>
                        </p:par>
                        <p:par>
                          <p:cTn id="109" fill="hold">
                            <p:stCondLst>
                              <p:cond delay="500"/>
                            </p:stCondLst>
                            <p:childTnLst>
                              <p:par>
                                <p:cTn id="110" presetID="18" presetClass="entr" presetSubtype="12" fill="hold" grpId="0" nodeType="afterEffect">
                                  <p:stCondLst>
                                    <p:cond delay="0"/>
                                  </p:stCondLst>
                                  <p:childTnLst>
                                    <p:set>
                                      <p:cBhvr>
                                        <p:cTn id="111" dur="1" fill="hold">
                                          <p:stCondLst>
                                            <p:cond delay="0"/>
                                          </p:stCondLst>
                                        </p:cTn>
                                        <p:tgtEl>
                                          <p:spTgt spid="90"/>
                                        </p:tgtEl>
                                        <p:attrNameLst>
                                          <p:attrName>style.visibility</p:attrName>
                                        </p:attrNameLst>
                                      </p:cBhvr>
                                      <p:to>
                                        <p:strVal val="visible"/>
                                      </p:to>
                                    </p:set>
                                    <p:animEffect transition="in" filter="strips(downLeft)">
                                      <p:cBhvr>
                                        <p:cTn id="112" dur="500"/>
                                        <p:tgtEl>
                                          <p:spTgt spid="90"/>
                                        </p:tgtEl>
                                      </p:cBhvr>
                                    </p:animEffect>
                                  </p:childTnLst>
                                </p:cTn>
                              </p:par>
                              <p:par>
                                <p:cTn id="113" presetID="18" presetClass="entr" presetSubtype="12" fill="hold" grpId="0" nodeType="withEffect">
                                  <p:stCondLst>
                                    <p:cond delay="0"/>
                                  </p:stCondLst>
                                  <p:childTnLst>
                                    <p:set>
                                      <p:cBhvr>
                                        <p:cTn id="114" dur="1" fill="hold">
                                          <p:stCondLst>
                                            <p:cond delay="0"/>
                                          </p:stCondLst>
                                        </p:cTn>
                                        <p:tgtEl>
                                          <p:spTgt spid="86"/>
                                        </p:tgtEl>
                                        <p:attrNameLst>
                                          <p:attrName>style.visibility</p:attrName>
                                        </p:attrNameLst>
                                      </p:cBhvr>
                                      <p:to>
                                        <p:strVal val="visible"/>
                                      </p:to>
                                    </p:set>
                                    <p:animEffect transition="in" filter="strips(downLeft)">
                                      <p:cBhvr>
                                        <p:cTn id="115" dur="500"/>
                                        <p:tgtEl>
                                          <p:spTgt spid="86"/>
                                        </p:tgtEl>
                                      </p:cBhvr>
                                    </p:animEffect>
                                  </p:childTnLst>
                                </p:cTn>
                              </p:par>
                            </p:childTnLst>
                          </p:cTn>
                        </p:par>
                        <p:par>
                          <p:cTn id="116" fill="hold">
                            <p:stCondLst>
                              <p:cond delay="1000"/>
                            </p:stCondLst>
                            <p:childTnLst>
                              <p:par>
                                <p:cTn id="117" presetID="9" presetClass="entr" presetSubtype="0" fill="hold" grpId="0" nodeType="afterEffect">
                                  <p:stCondLst>
                                    <p:cond delay="0"/>
                                  </p:stCondLst>
                                  <p:childTnLst>
                                    <p:set>
                                      <p:cBhvr>
                                        <p:cTn id="118" dur="1" fill="hold">
                                          <p:stCondLst>
                                            <p:cond delay="0"/>
                                          </p:stCondLst>
                                        </p:cTn>
                                        <p:tgtEl>
                                          <p:spTgt spid="85"/>
                                        </p:tgtEl>
                                        <p:attrNameLst>
                                          <p:attrName>style.visibility</p:attrName>
                                        </p:attrNameLst>
                                      </p:cBhvr>
                                      <p:to>
                                        <p:strVal val="visible"/>
                                      </p:to>
                                    </p:set>
                                    <p:animEffect transition="in" filter="dissolve">
                                      <p:cBhvr>
                                        <p:cTn id="119" dur="500"/>
                                        <p:tgtEl>
                                          <p:spTgt spid="85"/>
                                        </p:tgtEl>
                                      </p:cBhvr>
                                    </p:animEffect>
                                  </p:childTnLst>
                                </p:cTn>
                              </p:par>
                              <p:par>
                                <p:cTn id="120" presetID="18" presetClass="entr" presetSubtype="6" fill="hold" nodeType="withEffect">
                                  <p:stCondLst>
                                    <p:cond delay="0"/>
                                  </p:stCondLst>
                                  <p:childTnLst>
                                    <p:set>
                                      <p:cBhvr>
                                        <p:cTn id="121" dur="1" fill="hold">
                                          <p:stCondLst>
                                            <p:cond delay="0"/>
                                          </p:stCondLst>
                                        </p:cTn>
                                        <p:tgtEl>
                                          <p:spTgt spid="89"/>
                                        </p:tgtEl>
                                        <p:attrNameLst>
                                          <p:attrName>style.visibility</p:attrName>
                                        </p:attrNameLst>
                                      </p:cBhvr>
                                      <p:to>
                                        <p:strVal val="visible"/>
                                      </p:to>
                                    </p:set>
                                    <p:animEffect transition="in" filter="strips(downRight)">
                                      <p:cBhvr>
                                        <p:cTn id="122" dur="500"/>
                                        <p:tgtEl>
                                          <p:spTgt spid="89"/>
                                        </p:tgtEl>
                                      </p:cBhvr>
                                    </p:animEffect>
                                  </p:childTnLst>
                                </p:cTn>
                              </p:par>
                            </p:childTnLst>
                          </p:cTn>
                        </p:par>
                        <p:par>
                          <p:cTn id="123" fill="hold">
                            <p:stCondLst>
                              <p:cond delay="1500"/>
                            </p:stCondLst>
                            <p:childTnLst>
                              <p:par>
                                <p:cTn id="124" presetID="9" presetClass="entr" presetSubtype="0" fill="hold" grpId="0" nodeType="afterEffect">
                                  <p:stCondLst>
                                    <p:cond delay="0"/>
                                  </p:stCondLst>
                                  <p:childTnLst>
                                    <p:set>
                                      <p:cBhvr>
                                        <p:cTn id="125" dur="1" fill="hold">
                                          <p:stCondLst>
                                            <p:cond delay="0"/>
                                          </p:stCondLst>
                                        </p:cTn>
                                        <p:tgtEl>
                                          <p:spTgt spid="91"/>
                                        </p:tgtEl>
                                        <p:attrNameLst>
                                          <p:attrName>style.visibility</p:attrName>
                                        </p:attrNameLst>
                                      </p:cBhvr>
                                      <p:to>
                                        <p:strVal val="visible"/>
                                      </p:to>
                                    </p:set>
                                    <p:animEffect transition="in" filter="dissolve">
                                      <p:cBhvr>
                                        <p:cTn id="126" dur="500"/>
                                        <p:tgtEl>
                                          <p:spTgt spid="91"/>
                                        </p:tgtEl>
                                      </p:cBhvr>
                                    </p:animEffect>
                                  </p:childTnLst>
                                </p:cTn>
                              </p:par>
                              <p:par>
                                <p:cTn id="127" presetID="9" presetClass="entr" presetSubtype="0" fill="hold" grpId="0" nodeType="withEffect">
                                  <p:stCondLst>
                                    <p:cond delay="0"/>
                                  </p:stCondLst>
                                  <p:childTnLst>
                                    <p:set>
                                      <p:cBhvr>
                                        <p:cTn id="128" dur="1" fill="hold">
                                          <p:stCondLst>
                                            <p:cond delay="0"/>
                                          </p:stCondLst>
                                        </p:cTn>
                                        <p:tgtEl>
                                          <p:spTgt spid="92"/>
                                        </p:tgtEl>
                                        <p:attrNameLst>
                                          <p:attrName>style.visibility</p:attrName>
                                        </p:attrNameLst>
                                      </p:cBhvr>
                                      <p:to>
                                        <p:strVal val="visible"/>
                                      </p:to>
                                    </p:set>
                                    <p:animEffect transition="in" filter="dissolve">
                                      <p:cBhvr>
                                        <p:cTn id="129" dur="500"/>
                                        <p:tgtEl>
                                          <p:spTgt spid="92"/>
                                        </p:tgtEl>
                                      </p:cBhvr>
                                    </p:animEffect>
                                  </p:childTnLst>
                                </p:cTn>
                              </p:par>
                            </p:childTnLst>
                          </p:cTn>
                        </p:par>
                        <p:par>
                          <p:cTn id="130" fill="hold">
                            <p:stCondLst>
                              <p:cond delay="2000"/>
                            </p:stCondLst>
                            <p:childTnLst>
                              <p:par>
                                <p:cTn id="131" presetID="9" presetClass="entr" presetSubtype="0" fill="hold" nodeType="afterEffect">
                                  <p:stCondLst>
                                    <p:cond delay="0"/>
                                  </p:stCondLst>
                                  <p:childTnLst>
                                    <p:set>
                                      <p:cBhvr>
                                        <p:cTn id="132" dur="1" fill="hold">
                                          <p:stCondLst>
                                            <p:cond delay="0"/>
                                          </p:stCondLst>
                                        </p:cTn>
                                        <p:tgtEl>
                                          <p:spTgt spid="95"/>
                                        </p:tgtEl>
                                        <p:attrNameLst>
                                          <p:attrName>style.visibility</p:attrName>
                                        </p:attrNameLst>
                                      </p:cBhvr>
                                      <p:to>
                                        <p:strVal val="visible"/>
                                      </p:to>
                                    </p:set>
                                    <p:animEffect transition="in" filter="dissolve">
                                      <p:cBhvr>
                                        <p:cTn id="133" dur="500"/>
                                        <p:tgtEl>
                                          <p:spTgt spid="95"/>
                                        </p:tgtEl>
                                      </p:cBhvr>
                                    </p:animEffect>
                                  </p:childTnLst>
                                </p:cTn>
                              </p:par>
                              <p:par>
                                <p:cTn id="134" presetID="9" presetClass="entr" presetSubtype="0" fill="hold" grpId="0" nodeType="withEffect">
                                  <p:stCondLst>
                                    <p:cond delay="0"/>
                                  </p:stCondLst>
                                  <p:childTnLst>
                                    <p:set>
                                      <p:cBhvr>
                                        <p:cTn id="135" dur="1" fill="hold">
                                          <p:stCondLst>
                                            <p:cond delay="0"/>
                                          </p:stCondLst>
                                        </p:cTn>
                                        <p:tgtEl>
                                          <p:spTgt spid="93"/>
                                        </p:tgtEl>
                                        <p:attrNameLst>
                                          <p:attrName>style.visibility</p:attrName>
                                        </p:attrNameLst>
                                      </p:cBhvr>
                                      <p:to>
                                        <p:strVal val="visible"/>
                                      </p:to>
                                    </p:set>
                                    <p:animEffect transition="in" filter="dissolve">
                                      <p:cBhvr>
                                        <p:cTn id="136" dur="500"/>
                                        <p:tgtEl>
                                          <p:spTgt spid="93"/>
                                        </p:tgtEl>
                                      </p:cBhvr>
                                    </p:animEffect>
                                  </p:childTnLst>
                                </p:cTn>
                              </p:par>
                            </p:childTnLst>
                          </p:cTn>
                        </p:par>
                      </p:childTnLst>
                    </p:cTn>
                  </p:par>
                  <p:par>
                    <p:cTn id="137" fill="hold">
                      <p:stCondLst>
                        <p:cond delay="indefinite"/>
                      </p:stCondLst>
                      <p:childTnLst>
                        <p:par>
                          <p:cTn id="138" fill="hold">
                            <p:stCondLst>
                              <p:cond delay="0"/>
                            </p:stCondLst>
                            <p:childTnLst>
                              <p:par>
                                <p:cTn id="139" presetID="22" presetClass="entr" presetSubtype="4" fill="hold" grpId="0" nodeType="clickEffect">
                                  <p:stCondLst>
                                    <p:cond delay="0"/>
                                  </p:stCondLst>
                                  <p:childTnLst>
                                    <p:set>
                                      <p:cBhvr>
                                        <p:cTn id="140" dur="1" fill="hold">
                                          <p:stCondLst>
                                            <p:cond delay="0"/>
                                          </p:stCondLst>
                                        </p:cTn>
                                        <p:tgtEl>
                                          <p:spTgt spid="103"/>
                                        </p:tgtEl>
                                        <p:attrNameLst>
                                          <p:attrName>style.visibility</p:attrName>
                                        </p:attrNameLst>
                                      </p:cBhvr>
                                      <p:to>
                                        <p:strVal val="visible"/>
                                      </p:to>
                                    </p:set>
                                    <p:animEffect transition="in" filter="wipe(down)">
                                      <p:cBhvr>
                                        <p:cTn id="141" dur="500"/>
                                        <p:tgtEl>
                                          <p:spTgt spid="103"/>
                                        </p:tgtEl>
                                      </p:cBhvr>
                                    </p:animEffect>
                                  </p:childTnLst>
                                </p:cTn>
                              </p:par>
                              <p:par>
                                <p:cTn id="142" presetID="9" presetClass="entr" presetSubtype="0" fill="hold" grpId="0" nodeType="withEffect">
                                  <p:stCondLst>
                                    <p:cond delay="0"/>
                                  </p:stCondLst>
                                  <p:childTnLst>
                                    <p:set>
                                      <p:cBhvr>
                                        <p:cTn id="143" dur="1" fill="hold">
                                          <p:stCondLst>
                                            <p:cond delay="0"/>
                                          </p:stCondLst>
                                        </p:cTn>
                                        <p:tgtEl>
                                          <p:spTgt spid="120"/>
                                        </p:tgtEl>
                                        <p:attrNameLst>
                                          <p:attrName>style.visibility</p:attrName>
                                        </p:attrNameLst>
                                      </p:cBhvr>
                                      <p:to>
                                        <p:strVal val="visible"/>
                                      </p:to>
                                    </p:set>
                                    <p:animEffect transition="in" filter="dissolve">
                                      <p:cBhvr>
                                        <p:cTn id="144" dur="500"/>
                                        <p:tgtEl>
                                          <p:spTgt spid="120"/>
                                        </p:tgtEl>
                                      </p:cBhvr>
                                    </p:animEffect>
                                  </p:childTnLst>
                                </p:cTn>
                              </p:par>
                            </p:childTnLst>
                          </p:cTn>
                        </p:par>
                        <p:par>
                          <p:cTn id="145" fill="hold">
                            <p:stCondLst>
                              <p:cond delay="500"/>
                            </p:stCondLst>
                            <p:childTnLst>
                              <p:par>
                                <p:cTn id="146" presetID="18" presetClass="entr" presetSubtype="9" fill="hold" grpId="0" nodeType="afterEffect">
                                  <p:stCondLst>
                                    <p:cond delay="0"/>
                                  </p:stCondLst>
                                  <p:childTnLst>
                                    <p:set>
                                      <p:cBhvr>
                                        <p:cTn id="147" dur="1" fill="hold">
                                          <p:stCondLst>
                                            <p:cond delay="0"/>
                                          </p:stCondLst>
                                        </p:cTn>
                                        <p:tgtEl>
                                          <p:spTgt spid="122"/>
                                        </p:tgtEl>
                                        <p:attrNameLst>
                                          <p:attrName>style.visibility</p:attrName>
                                        </p:attrNameLst>
                                      </p:cBhvr>
                                      <p:to>
                                        <p:strVal val="visible"/>
                                      </p:to>
                                    </p:set>
                                    <p:animEffect transition="in" filter="strips(upLeft)">
                                      <p:cBhvr>
                                        <p:cTn id="148" dur="500"/>
                                        <p:tgtEl>
                                          <p:spTgt spid="122"/>
                                        </p:tgtEl>
                                      </p:cBhvr>
                                    </p:animEffect>
                                  </p:childTnLst>
                                </p:cTn>
                              </p:par>
                            </p:childTnLst>
                          </p:cTn>
                        </p:par>
                        <p:par>
                          <p:cTn id="149" fill="hold">
                            <p:stCondLst>
                              <p:cond delay="1000"/>
                            </p:stCondLst>
                            <p:childTnLst>
                              <p:par>
                                <p:cTn id="150" presetID="9" presetClass="entr" presetSubtype="0" fill="hold" grpId="0" nodeType="afterEffect">
                                  <p:stCondLst>
                                    <p:cond delay="0"/>
                                  </p:stCondLst>
                                  <p:childTnLst>
                                    <p:set>
                                      <p:cBhvr>
                                        <p:cTn id="151" dur="1" fill="hold">
                                          <p:stCondLst>
                                            <p:cond delay="0"/>
                                          </p:stCondLst>
                                        </p:cTn>
                                        <p:tgtEl>
                                          <p:spTgt spid="121"/>
                                        </p:tgtEl>
                                        <p:attrNameLst>
                                          <p:attrName>style.visibility</p:attrName>
                                        </p:attrNameLst>
                                      </p:cBhvr>
                                      <p:to>
                                        <p:strVal val="visible"/>
                                      </p:to>
                                    </p:set>
                                    <p:animEffect transition="in" filter="dissolve">
                                      <p:cBhvr>
                                        <p:cTn id="152" dur="500"/>
                                        <p:tgtEl>
                                          <p:spTgt spid="121"/>
                                        </p:tgtEl>
                                      </p:cBhvr>
                                    </p:animEffect>
                                  </p:childTnLst>
                                </p:cTn>
                              </p:par>
                              <p:par>
                                <p:cTn id="153" presetID="18" presetClass="entr" presetSubtype="12" fill="hold" nodeType="withEffect">
                                  <p:stCondLst>
                                    <p:cond delay="0"/>
                                  </p:stCondLst>
                                  <p:childTnLst>
                                    <p:set>
                                      <p:cBhvr>
                                        <p:cTn id="154" dur="1" fill="hold">
                                          <p:stCondLst>
                                            <p:cond delay="0"/>
                                          </p:stCondLst>
                                        </p:cTn>
                                        <p:tgtEl>
                                          <p:spTgt spid="137"/>
                                        </p:tgtEl>
                                        <p:attrNameLst>
                                          <p:attrName>style.visibility</p:attrName>
                                        </p:attrNameLst>
                                      </p:cBhvr>
                                      <p:to>
                                        <p:strVal val="visible"/>
                                      </p:to>
                                    </p:set>
                                    <p:animEffect transition="in" filter="strips(downLeft)">
                                      <p:cBhvr>
                                        <p:cTn id="155" dur="500"/>
                                        <p:tgtEl>
                                          <p:spTgt spid="137"/>
                                        </p:tgtEl>
                                      </p:cBhvr>
                                    </p:animEffect>
                                  </p:childTnLst>
                                </p:cTn>
                              </p:par>
                            </p:childTnLst>
                          </p:cTn>
                        </p:par>
                        <p:par>
                          <p:cTn id="156" fill="hold">
                            <p:stCondLst>
                              <p:cond delay="1500"/>
                            </p:stCondLst>
                            <p:childTnLst>
                              <p:par>
                                <p:cTn id="157" presetID="9" presetClass="entr" presetSubtype="0" fill="hold" grpId="0" nodeType="afterEffect">
                                  <p:stCondLst>
                                    <p:cond delay="0"/>
                                  </p:stCondLst>
                                  <p:childTnLst>
                                    <p:set>
                                      <p:cBhvr>
                                        <p:cTn id="158" dur="1" fill="hold">
                                          <p:stCondLst>
                                            <p:cond delay="0"/>
                                          </p:stCondLst>
                                        </p:cTn>
                                        <p:tgtEl>
                                          <p:spTgt spid="124"/>
                                        </p:tgtEl>
                                        <p:attrNameLst>
                                          <p:attrName>style.visibility</p:attrName>
                                        </p:attrNameLst>
                                      </p:cBhvr>
                                      <p:to>
                                        <p:strVal val="visible"/>
                                      </p:to>
                                    </p:set>
                                    <p:animEffect transition="in" filter="dissolve">
                                      <p:cBhvr>
                                        <p:cTn id="159" dur="500"/>
                                        <p:tgtEl>
                                          <p:spTgt spid="124"/>
                                        </p:tgtEl>
                                      </p:cBhvr>
                                    </p:animEffect>
                                  </p:childTnLst>
                                </p:cTn>
                              </p:par>
                              <p:par>
                                <p:cTn id="160" presetID="9" presetClass="entr" presetSubtype="0" fill="hold" grpId="0" nodeType="withEffect">
                                  <p:stCondLst>
                                    <p:cond delay="0"/>
                                  </p:stCondLst>
                                  <p:childTnLst>
                                    <p:set>
                                      <p:cBhvr>
                                        <p:cTn id="161" dur="1" fill="hold">
                                          <p:stCondLst>
                                            <p:cond delay="0"/>
                                          </p:stCondLst>
                                        </p:cTn>
                                        <p:tgtEl>
                                          <p:spTgt spid="125"/>
                                        </p:tgtEl>
                                        <p:attrNameLst>
                                          <p:attrName>style.visibility</p:attrName>
                                        </p:attrNameLst>
                                      </p:cBhvr>
                                      <p:to>
                                        <p:strVal val="visible"/>
                                      </p:to>
                                    </p:set>
                                    <p:animEffect transition="in" filter="dissolve">
                                      <p:cBhvr>
                                        <p:cTn id="162" dur="500"/>
                                        <p:tgtEl>
                                          <p:spTgt spid="125"/>
                                        </p:tgtEl>
                                      </p:cBhvr>
                                    </p:animEffect>
                                  </p:childTnLst>
                                </p:cTn>
                              </p:par>
                              <p:par>
                                <p:cTn id="163" presetID="9" presetClass="entr" presetSubtype="0" fill="hold" grpId="0" nodeType="withEffect">
                                  <p:stCondLst>
                                    <p:cond delay="0"/>
                                  </p:stCondLst>
                                  <p:childTnLst>
                                    <p:set>
                                      <p:cBhvr>
                                        <p:cTn id="164" dur="1" fill="hold">
                                          <p:stCondLst>
                                            <p:cond delay="0"/>
                                          </p:stCondLst>
                                        </p:cTn>
                                        <p:tgtEl>
                                          <p:spTgt spid="135"/>
                                        </p:tgtEl>
                                        <p:attrNameLst>
                                          <p:attrName>style.visibility</p:attrName>
                                        </p:attrNameLst>
                                      </p:cBhvr>
                                      <p:to>
                                        <p:strVal val="visible"/>
                                      </p:to>
                                    </p:set>
                                    <p:animEffect transition="in" filter="dissolve">
                                      <p:cBhvr>
                                        <p:cTn id="165" dur="500"/>
                                        <p:tgtEl>
                                          <p:spTgt spid="135"/>
                                        </p:tgtEl>
                                      </p:cBhvr>
                                    </p:animEffect>
                                  </p:childTnLst>
                                </p:cTn>
                              </p:par>
                            </p:childTnLst>
                          </p:cTn>
                        </p:par>
                        <p:par>
                          <p:cTn id="166" fill="hold">
                            <p:stCondLst>
                              <p:cond delay="2000"/>
                            </p:stCondLst>
                            <p:childTnLst>
                              <p:par>
                                <p:cTn id="167" presetID="18" presetClass="entr" presetSubtype="9" fill="hold" grpId="0" nodeType="afterEffect">
                                  <p:stCondLst>
                                    <p:cond delay="0"/>
                                  </p:stCondLst>
                                  <p:childTnLst>
                                    <p:set>
                                      <p:cBhvr>
                                        <p:cTn id="168" dur="1" fill="hold">
                                          <p:stCondLst>
                                            <p:cond delay="0"/>
                                          </p:stCondLst>
                                        </p:cTn>
                                        <p:tgtEl>
                                          <p:spTgt spid="133"/>
                                        </p:tgtEl>
                                        <p:attrNameLst>
                                          <p:attrName>style.visibility</p:attrName>
                                        </p:attrNameLst>
                                      </p:cBhvr>
                                      <p:to>
                                        <p:strVal val="visible"/>
                                      </p:to>
                                    </p:set>
                                    <p:animEffect transition="in" filter="strips(upLeft)">
                                      <p:cBhvr>
                                        <p:cTn id="169" dur="500"/>
                                        <p:tgtEl>
                                          <p:spTgt spid="133"/>
                                        </p:tgtEl>
                                      </p:cBhvr>
                                    </p:animEffect>
                                  </p:childTnLst>
                                </p:cTn>
                              </p:par>
                            </p:childTnLst>
                          </p:cTn>
                        </p:par>
                        <p:par>
                          <p:cTn id="170" fill="hold">
                            <p:stCondLst>
                              <p:cond delay="2500"/>
                            </p:stCondLst>
                            <p:childTnLst>
                              <p:par>
                                <p:cTn id="171" presetID="9" presetClass="entr" presetSubtype="0" fill="hold" grpId="0" nodeType="afterEffect">
                                  <p:stCondLst>
                                    <p:cond delay="0"/>
                                  </p:stCondLst>
                                  <p:childTnLst>
                                    <p:set>
                                      <p:cBhvr>
                                        <p:cTn id="172" dur="1" fill="hold">
                                          <p:stCondLst>
                                            <p:cond delay="0"/>
                                          </p:stCondLst>
                                        </p:cTn>
                                        <p:tgtEl>
                                          <p:spTgt spid="134"/>
                                        </p:tgtEl>
                                        <p:attrNameLst>
                                          <p:attrName>style.visibility</p:attrName>
                                        </p:attrNameLst>
                                      </p:cBhvr>
                                      <p:to>
                                        <p:strVal val="visible"/>
                                      </p:to>
                                    </p:set>
                                    <p:animEffect transition="in" filter="dissolve">
                                      <p:cBhvr>
                                        <p:cTn id="173" dur="500"/>
                                        <p:tgtEl>
                                          <p:spTgt spid="134"/>
                                        </p:tgtEl>
                                      </p:cBhvr>
                                    </p:animEffect>
                                  </p:childTnLst>
                                </p:cTn>
                              </p:par>
                              <p:par>
                                <p:cTn id="174" presetID="9" presetClass="entr" presetSubtype="0" fill="hold" nodeType="withEffect">
                                  <p:stCondLst>
                                    <p:cond delay="0"/>
                                  </p:stCondLst>
                                  <p:childTnLst>
                                    <p:set>
                                      <p:cBhvr>
                                        <p:cTn id="175" dur="1" fill="hold">
                                          <p:stCondLst>
                                            <p:cond delay="0"/>
                                          </p:stCondLst>
                                        </p:cTn>
                                        <p:tgtEl>
                                          <p:spTgt spid="104"/>
                                        </p:tgtEl>
                                        <p:attrNameLst>
                                          <p:attrName>style.visibility</p:attrName>
                                        </p:attrNameLst>
                                      </p:cBhvr>
                                      <p:to>
                                        <p:strVal val="visible"/>
                                      </p:to>
                                    </p:set>
                                    <p:animEffect transition="in" filter="dissolve">
                                      <p:cBhvr>
                                        <p:cTn id="176" dur="500"/>
                                        <p:tgtEl>
                                          <p:spTgt spid="104"/>
                                        </p:tgtEl>
                                      </p:cBhvr>
                                    </p:animEffect>
                                  </p:childTnLst>
                                </p:cTn>
                              </p:par>
                              <p:par>
                                <p:cTn id="177" presetID="9" presetClass="entr" presetSubtype="0" fill="hold" grpId="0" nodeType="withEffect">
                                  <p:stCondLst>
                                    <p:cond delay="0"/>
                                  </p:stCondLst>
                                  <p:childTnLst>
                                    <p:set>
                                      <p:cBhvr>
                                        <p:cTn id="178" dur="1" fill="hold">
                                          <p:stCondLst>
                                            <p:cond delay="0"/>
                                          </p:stCondLst>
                                        </p:cTn>
                                        <p:tgtEl>
                                          <p:spTgt spid="94"/>
                                        </p:tgtEl>
                                        <p:attrNameLst>
                                          <p:attrName>style.visibility</p:attrName>
                                        </p:attrNameLst>
                                      </p:cBhvr>
                                      <p:to>
                                        <p:strVal val="visible"/>
                                      </p:to>
                                    </p:set>
                                    <p:animEffect transition="in" filter="dissolve">
                                      <p:cBhvr>
                                        <p:cTn id="179" dur="500"/>
                                        <p:tgtEl>
                                          <p:spTgt spid="94"/>
                                        </p:tgtEl>
                                      </p:cBhvr>
                                    </p:animEffect>
                                  </p:childTnLst>
                                </p:cTn>
                              </p:par>
                            </p:childTnLst>
                          </p:cTn>
                        </p:par>
                      </p:childTnLst>
                    </p:cTn>
                  </p:par>
                  <p:par>
                    <p:cTn id="180" fill="hold">
                      <p:stCondLst>
                        <p:cond delay="indefinite"/>
                      </p:stCondLst>
                      <p:childTnLst>
                        <p:par>
                          <p:cTn id="181" fill="hold">
                            <p:stCondLst>
                              <p:cond delay="0"/>
                            </p:stCondLst>
                            <p:childTnLst>
                              <p:par>
                                <p:cTn id="182" presetID="18" presetClass="entr" presetSubtype="3" fill="hold" grpId="0" nodeType="clickEffect">
                                  <p:stCondLst>
                                    <p:cond delay="0"/>
                                  </p:stCondLst>
                                  <p:childTnLst>
                                    <p:set>
                                      <p:cBhvr>
                                        <p:cTn id="183" dur="1" fill="hold">
                                          <p:stCondLst>
                                            <p:cond delay="0"/>
                                          </p:stCondLst>
                                        </p:cTn>
                                        <p:tgtEl>
                                          <p:spTgt spid="112"/>
                                        </p:tgtEl>
                                        <p:attrNameLst>
                                          <p:attrName>style.visibility</p:attrName>
                                        </p:attrNameLst>
                                      </p:cBhvr>
                                      <p:to>
                                        <p:strVal val="visible"/>
                                      </p:to>
                                    </p:set>
                                    <p:animEffect transition="in" filter="strips(upRight)">
                                      <p:cBhvr>
                                        <p:cTn id="184" dur="500"/>
                                        <p:tgtEl>
                                          <p:spTgt spid="112"/>
                                        </p:tgtEl>
                                      </p:cBhvr>
                                    </p:animEffect>
                                  </p:childTnLst>
                                </p:cTn>
                              </p:par>
                              <p:par>
                                <p:cTn id="185" presetID="9" presetClass="entr" presetSubtype="0" fill="hold" grpId="0" nodeType="withEffect">
                                  <p:stCondLst>
                                    <p:cond delay="0"/>
                                  </p:stCondLst>
                                  <p:childTnLst>
                                    <p:set>
                                      <p:cBhvr>
                                        <p:cTn id="186" dur="1" fill="hold">
                                          <p:stCondLst>
                                            <p:cond delay="0"/>
                                          </p:stCondLst>
                                        </p:cTn>
                                        <p:tgtEl>
                                          <p:spTgt spid="106"/>
                                        </p:tgtEl>
                                        <p:attrNameLst>
                                          <p:attrName>style.visibility</p:attrName>
                                        </p:attrNameLst>
                                      </p:cBhvr>
                                      <p:to>
                                        <p:strVal val="visible"/>
                                      </p:to>
                                    </p:set>
                                    <p:animEffect transition="in" filter="dissolve">
                                      <p:cBhvr>
                                        <p:cTn id="187" dur="500"/>
                                        <p:tgtEl>
                                          <p:spTgt spid="106"/>
                                        </p:tgtEl>
                                      </p:cBhvr>
                                    </p:animEffect>
                                  </p:childTnLst>
                                </p:cTn>
                              </p:par>
                            </p:childTnLst>
                          </p:cTn>
                        </p:par>
                        <p:par>
                          <p:cTn id="188" fill="hold">
                            <p:stCondLst>
                              <p:cond delay="500"/>
                            </p:stCondLst>
                            <p:childTnLst>
                              <p:par>
                                <p:cTn id="189" presetID="22" presetClass="entr" presetSubtype="4" fill="hold" grpId="0" nodeType="afterEffect">
                                  <p:stCondLst>
                                    <p:cond delay="0"/>
                                  </p:stCondLst>
                                  <p:childTnLst>
                                    <p:set>
                                      <p:cBhvr>
                                        <p:cTn id="190" dur="1" fill="hold">
                                          <p:stCondLst>
                                            <p:cond delay="0"/>
                                          </p:stCondLst>
                                        </p:cTn>
                                        <p:tgtEl>
                                          <p:spTgt spid="132"/>
                                        </p:tgtEl>
                                        <p:attrNameLst>
                                          <p:attrName>style.visibility</p:attrName>
                                        </p:attrNameLst>
                                      </p:cBhvr>
                                      <p:to>
                                        <p:strVal val="visible"/>
                                      </p:to>
                                    </p:set>
                                    <p:animEffect transition="in" filter="wipe(down)">
                                      <p:cBhvr>
                                        <p:cTn id="191" dur="500"/>
                                        <p:tgtEl>
                                          <p:spTgt spid="132"/>
                                        </p:tgtEl>
                                      </p:cBhvr>
                                    </p:animEffect>
                                  </p:childTnLst>
                                </p:cTn>
                              </p:par>
                            </p:childTnLst>
                          </p:cTn>
                        </p:par>
                        <p:par>
                          <p:cTn id="192" fill="hold">
                            <p:stCondLst>
                              <p:cond delay="1000"/>
                            </p:stCondLst>
                            <p:childTnLst>
                              <p:par>
                                <p:cTn id="193" presetID="9" presetClass="entr" presetSubtype="0" fill="hold" grpId="0" nodeType="afterEffect">
                                  <p:stCondLst>
                                    <p:cond delay="0"/>
                                  </p:stCondLst>
                                  <p:childTnLst>
                                    <p:set>
                                      <p:cBhvr>
                                        <p:cTn id="194" dur="1" fill="hold">
                                          <p:stCondLst>
                                            <p:cond delay="0"/>
                                          </p:stCondLst>
                                        </p:cTn>
                                        <p:tgtEl>
                                          <p:spTgt spid="108"/>
                                        </p:tgtEl>
                                        <p:attrNameLst>
                                          <p:attrName>style.visibility</p:attrName>
                                        </p:attrNameLst>
                                      </p:cBhvr>
                                      <p:to>
                                        <p:strVal val="visible"/>
                                      </p:to>
                                    </p:set>
                                    <p:animEffect transition="in" filter="dissolve">
                                      <p:cBhvr>
                                        <p:cTn id="195" dur="500"/>
                                        <p:tgtEl>
                                          <p:spTgt spid="108"/>
                                        </p:tgtEl>
                                      </p:cBhvr>
                                    </p:animEffect>
                                  </p:childTnLst>
                                </p:cTn>
                              </p:par>
                              <p:par>
                                <p:cTn id="196" presetID="9" presetClass="entr" presetSubtype="0" fill="hold" grpId="0" nodeType="withEffect">
                                  <p:stCondLst>
                                    <p:cond delay="0"/>
                                  </p:stCondLst>
                                  <p:childTnLst>
                                    <p:set>
                                      <p:cBhvr>
                                        <p:cTn id="197" dur="1" fill="hold">
                                          <p:stCondLst>
                                            <p:cond delay="0"/>
                                          </p:stCondLst>
                                        </p:cTn>
                                        <p:tgtEl>
                                          <p:spTgt spid="129"/>
                                        </p:tgtEl>
                                        <p:attrNameLst>
                                          <p:attrName>style.visibility</p:attrName>
                                        </p:attrNameLst>
                                      </p:cBhvr>
                                      <p:to>
                                        <p:strVal val="visible"/>
                                      </p:to>
                                    </p:set>
                                    <p:animEffect transition="in" filter="dissolve">
                                      <p:cBhvr>
                                        <p:cTn id="198" dur="500"/>
                                        <p:tgtEl>
                                          <p:spTgt spid="129"/>
                                        </p:tgtEl>
                                      </p:cBhvr>
                                    </p:animEffect>
                                  </p:childTnLst>
                                </p:cTn>
                              </p:par>
                            </p:childTnLst>
                          </p:cTn>
                        </p:par>
                        <p:par>
                          <p:cTn id="199" fill="hold">
                            <p:stCondLst>
                              <p:cond delay="1500"/>
                            </p:stCondLst>
                            <p:childTnLst>
                              <p:par>
                                <p:cTn id="200" presetID="22" presetClass="entr" presetSubtype="4" fill="hold" grpId="0" nodeType="afterEffect">
                                  <p:stCondLst>
                                    <p:cond delay="0"/>
                                  </p:stCondLst>
                                  <p:childTnLst>
                                    <p:set>
                                      <p:cBhvr>
                                        <p:cTn id="201" dur="1" fill="hold">
                                          <p:stCondLst>
                                            <p:cond delay="0"/>
                                          </p:stCondLst>
                                        </p:cTn>
                                        <p:tgtEl>
                                          <p:spTgt spid="131"/>
                                        </p:tgtEl>
                                        <p:attrNameLst>
                                          <p:attrName>style.visibility</p:attrName>
                                        </p:attrNameLst>
                                      </p:cBhvr>
                                      <p:to>
                                        <p:strVal val="visible"/>
                                      </p:to>
                                    </p:set>
                                    <p:animEffect transition="in" filter="wipe(down)">
                                      <p:cBhvr>
                                        <p:cTn id="202" dur="500"/>
                                        <p:tgtEl>
                                          <p:spTgt spid="131"/>
                                        </p:tgtEl>
                                      </p:cBhvr>
                                    </p:animEffect>
                                  </p:childTnLst>
                                </p:cTn>
                              </p:par>
                            </p:childTnLst>
                          </p:cTn>
                        </p:par>
                        <p:par>
                          <p:cTn id="203" fill="hold">
                            <p:stCondLst>
                              <p:cond delay="2000"/>
                            </p:stCondLst>
                            <p:childTnLst>
                              <p:par>
                                <p:cTn id="204" presetID="9" presetClass="entr" presetSubtype="0" fill="hold" grpId="0" nodeType="afterEffect">
                                  <p:stCondLst>
                                    <p:cond delay="0"/>
                                  </p:stCondLst>
                                  <p:childTnLst>
                                    <p:set>
                                      <p:cBhvr>
                                        <p:cTn id="205" dur="1" fill="hold">
                                          <p:stCondLst>
                                            <p:cond delay="0"/>
                                          </p:stCondLst>
                                        </p:cTn>
                                        <p:tgtEl>
                                          <p:spTgt spid="130"/>
                                        </p:tgtEl>
                                        <p:attrNameLst>
                                          <p:attrName>style.visibility</p:attrName>
                                        </p:attrNameLst>
                                      </p:cBhvr>
                                      <p:to>
                                        <p:strVal val="visible"/>
                                      </p:to>
                                    </p:set>
                                    <p:animEffect transition="in" filter="dissolve">
                                      <p:cBhvr>
                                        <p:cTn id="206" dur="500"/>
                                        <p:tgtEl>
                                          <p:spTgt spid="130"/>
                                        </p:tgtEl>
                                      </p:cBhvr>
                                    </p:animEffect>
                                  </p:childTnLst>
                                </p:cTn>
                              </p:par>
                            </p:childTnLst>
                          </p:cTn>
                        </p:par>
                        <p:par>
                          <p:cTn id="207" fill="hold">
                            <p:stCondLst>
                              <p:cond delay="2500"/>
                            </p:stCondLst>
                            <p:childTnLst>
                              <p:par>
                                <p:cTn id="208" presetID="9" presetClass="entr" presetSubtype="0" fill="hold" nodeType="afterEffect">
                                  <p:stCondLst>
                                    <p:cond delay="0"/>
                                  </p:stCondLst>
                                  <p:childTnLst>
                                    <p:set>
                                      <p:cBhvr>
                                        <p:cTn id="209" dur="1" fill="hold">
                                          <p:stCondLst>
                                            <p:cond delay="0"/>
                                          </p:stCondLst>
                                        </p:cTn>
                                        <p:tgtEl>
                                          <p:spTgt spid="113"/>
                                        </p:tgtEl>
                                        <p:attrNameLst>
                                          <p:attrName>style.visibility</p:attrName>
                                        </p:attrNameLst>
                                      </p:cBhvr>
                                      <p:to>
                                        <p:strVal val="visible"/>
                                      </p:to>
                                    </p:set>
                                    <p:animEffect transition="in" filter="dissolve">
                                      <p:cBhvr>
                                        <p:cTn id="210" dur="500"/>
                                        <p:tgtEl>
                                          <p:spTgt spid="113"/>
                                        </p:tgtEl>
                                      </p:cBhvr>
                                    </p:animEffect>
                                  </p:childTnLst>
                                </p:cTn>
                              </p:par>
                              <p:par>
                                <p:cTn id="211" presetID="9" presetClass="entr" presetSubtype="0" fill="hold" grpId="2" nodeType="withEffect">
                                  <p:stCondLst>
                                    <p:cond delay="0"/>
                                  </p:stCondLst>
                                  <p:childTnLst>
                                    <p:set>
                                      <p:cBhvr>
                                        <p:cTn id="212" dur="1" fill="hold">
                                          <p:stCondLst>
                                            <p:cond delay="0"/>
                                          </p:stCondLst>
                                        </p:cTn>
                                        <p:tgtEl>
                                          <p:spTgt spid="82"/>
                                        </p:tgtEl>
                                        <p:attrNameLst>
                                          <p:attrName>style.visibility</p:attrName>
                                        </p:attrNameLst>
                                      </p:cBhvr>
                                      <p:to>
                                        <p:strVal val="visible"/>
                                      </p:to>
                                    </p:set>
                                    <p:animEffect transition="in" filter="dissolve">
                                      <p:cBhvr>
                                        <p:cTn id="213" dur="500"/>
                                        <p:tgtEl>
                                          <p:spTgt spid="82"/>
                                        </p:tgtEl>
                                      </p:cBhvr>
                                    </p:animEffect>
                                  </p:childTnLst>
                                </p:cTn>
                              </p:par>
                            </p:childTnLst>
                          </p:cTn>
                        </p:par>
                      </p:childTnLst>
                    </p:cTn>
                  </p:par>
                  <p:par>
                    <p:cTn id="214" fill="hold">
                      <p:stCondLst>
                        <p:cond delay="indefinite"/>
                      </p:stCondLst>
                      <p:childTnLst>
                        <p:par>
                          <p:cTn id="215" fill="hold">
                            <p:stCondLst>
                              <p:cond delay="0"/>
                            </p:stCondLst>
                            <p:childTnLst>
                              <p:par>
                                <p:cTn id="216" presetID="7" presetClass="emph" presetSubtype="2" fill="hold" nodeType="clickEffect">
                                  <p:stCondLst>
                                    <p:cond delay="0"/>
                                  </p:stCondLst>
                                  <p:childTnLst>
                                    <p:animClr clrSpc="rgb" dir="cw">
                                      <p:cBhvr>
                                        <p:cTn id="217" dur="2000" fill="hold"/>
                                        <p:tgtEl>
                                          <p:spTgt spid="87"/>
                                        </p:tgtEl>
                                        <p:attrNameLst>
                                          <p:attrName>stroke.color</p:attrName>
                                        </p:attrNameLst>
                                      </p:cBhvr>
                                      <p:to>
                                        <a:srgbClr val="F1F618"/>
                                      </p:to>
                                    </p:animClr>
                                    <p:set>
                                      <p:cBhvr>
                                        <p:cTn id="218" dur="2000" fill="hold"/>
                                        <p:tgtEl>
                                          <p:spTgt spid="87"/>
                                        </p:tgtEl>
                                        <p:attrNameLst>
                                          <p:attrName>stroke.on</p:attrName>
                                        </p:attrNameLst>
                                      </p:cBhvr>
                                      <p:to>
                                        <p:strVal val="true"/>
                                      </p:to>
                                    </p:set>
                                  </p:childTnLst>
                                </p:cTn>
                              </p:par>
                            </p:childTnLst>
                          </p:cTn>
                        </p:par>
                        <p:par>
                          <p:cTn id="219" fill="hold">
                            <p:stCondLst>
                              <p:cond delay="2000"/>
                            </p:stCondLst>
                            <p:childTnLst>
                              <p:par>
                                <p:cTn id="220" presetID="7" presetClass="emph" presetSubtype="2" fill="hold" nodeType="afterEffect">
                                  <p:stCondLst>
                                    <p:cond delay="0"/>
                                  </p:stCondLst>
                                  <p:childTnLst>
                                    <p:animClr clrSpc="rgb" dir="cw">
                                      <p:cBhvr>
                                        <p:cTn id="221" dur="2000" fill="hold"/>
                                        <p:tgtEl>
                                          <p:spTgt spid="18"/>
                                        </p:tgtEl>
                                        <p:attrNameLst>
                                          <p:attrName>stroke.color</p:attrName>
                                        </p:attrNameLst>
                                      </p:cBhvr>
                                      <p:to>
                                        <a:srgbClr val="F1F618"/>
                                      </p:to>
                                    </p:animClr>
                                    <p:set>
                                      <p:cBhvr>
                                        <p:cTn id="222" dur="2000" fill="hold"/>
                                        <p:tgtEl>
                                          <p:spTgt spid="18"/>
                                        </p:tgtEl>
                                        <p:attrNameLst>
                                          <p:attrName>stroke.on</p:attrName>
                                        </p:attrNameLst>
                                      </p:cBhvr>
                                      <p:to>
                                        <p:strVal val="true"/>
                                      </p:to>
                                    </p:set>
                                  </p:childTnLst>
                                </p:cTn>
                              </p:par>
                              <p:par>
                                <p:cTn id="223" presetID="9" presetClass="entr" presetSubtype="0" fill="hold" nodeType="withEffect">
                                  <p:stCondLst>
                                    <p:cond delay="0"/>
                                  </p:stCondLst>
                                  <p:childTnLst>
                                    <p:set>
                                      <p:cBhvr>
                                        <p:cTn id="224" dur="1" fill="hold">
                                          <p:stCondLst>
                                            <p:cond delay="0"/>
                                          </p:stCondLst>
                                        </p:cTn>
                                        <p:tgtEl>
                                          <p:spTgt spid="119"/>
                                        </p:tgtEl>
                                        <p:attrNameLst>
                                          <p:attrName>style.visibility</p:attrName>
                                        </p:attrNameLst>
                                      </p:cBhvr>
                                      <p:to>
                                        <p:strVal val="visible"/>
                                      </p:to>
                                    </p:set>
                                    <p:animEffect transition="in" filter="dissolve">
                                      <p:cBhvr>
                                        <p:cTn id="225" dur="500"/>
                                        <p:tgtEl>
                                          <p:spTgt spid="119"/>
                                        </p:tgtEl>
                                      </p:cBhvr>
                                    </p:animEffect>
                                  </p:childTnLst>
                                </p:cTn>
                              </p:par>
                            </p:childTnLst>
                          </p:cTn>
                        </p:par>
                        <p:par>
                          <p:cTn id="226" fill="hold">
                            <p:stCondLst>
                              <p:cond delay="4000"/>
                            </p:stCondLst>
                            <p:childTnLst>
                              <p:par>
                                <p:cTn id="227" presetID="7" presetClass="emph" presetSubtype="2" fill="hold" grpId="1" nodeType="afterEffect">
                                  <p:stCondLst>
                                    <p:cond delay="0"/>
                                  </p:stCondLst>
                                  <p:childTnLst>
                                    <p:animClr clrSpc="rgb" dir="cw">
                                      <p:cBhvr>
                                        <p:cTn id="228" dur="2000" fill="hold"/>
                                        <p:tgtEl>
                                          <p:spTgt spid="62"/>
                                        </p:tgtEl>
                                        <p:attrNameLst>
                                          <p:attrName>stroke.color</p:attrName>
                                        </p:attrNameLst>
                                      </p:cBhvr>
                                      <p:to>
                                        <a:srgbClr val="F1F618"/>
                                      </p:to>
                                    </p:animClr>
                                    <p:set>
                                      <p:cBhvr>
                                        <p:cTn id="229" dur="2000" fill="hold"/>
                                        <p:tgtEl>
                                          <p:spTgt spid="62"/>
                                        </p:tgtEl>
                                        <p:attrNameLst>
                                          <p:attrName>stroke.on</p:attrName>
                                        </p:attrNameLst>
                                      </p:cBhvr>
                                      <p:to>
                                        <p:strVal val="true"/>
                                      </p:to>
                                    </p:set>
                                  </p:childTnLst>
                                </p:cTn>
                              </p:par>
                            </p:childTnLst>
                          </p:cTn>
                        </p:par>
                        <p:par>
                          <p:cTn id="230" fill="hold">
                            <p:stCondLst>
                              <p:cond delay="6000"/>
                            </p:stCondLst>
                            <p:childTnLst>
                              <p:par>
                                <p:cTn id="231" presetID="7" presetClass="emph" presetSubtype="2" fill="hold" nodeType="afterEffect">
                                  <p:stCondLst>
                                    <p:cond delay="0"/>
                                  </p:stCondLst>
                                  <p:childTnLst>
                                    <p:animClr clrSpc="rgb" dir="cw">
                                      <p:cBhvr>
                                        <p:cTn id="232" dur="2000" fill="hold"/>
                                        <p:tgtEl>
                                          <p:spTgt spid="90"/>
                                        </p:tgtEl>
                                        <p:attrNameLst>
                                          <p:attrName>stroke.color</p:attrName>
                                        </p:attrNameLst>
                                      </p:cBhvr>
                                      <p:to>
                                        <a:srgbClr val="F1F618"/>
                                      </p:to>
                                    </p:animClr>
                                    <p:set>
                                      <p:cBhvr>
                                        <p:cTn id="233" dur="2000" fill="hold"/>
                                        <p:tgtEl>
                                          <p:spTgt spid="90"/>
                                        </p:tgtEl>
                                        <p:attrNameLst>
                                          <p:attrName>stroke.on</p:attrName>
                                        </p:attrNameLst>
                                      </p:cBhvr>
                                      <p:to>
                                        <p:strVal val="true"/>
                                      </p:to>
                                    </p:set>
                                  </p:childTnLst>
                                </p:cTn>
                              </p:par>
                            </p:childTnLst>
                          </p:cTn>
                        </p:par>
                        <p:par>
                          <p:cTn id="234" fill="hold">
                            <p:stCondLst>
                              <p:cond delay="8000"/>
                            </p:stCondLst>
                            <p:childTnLst>
                              <p:par>
                                <p:cTn id="235" presetID="7" presetClass="emph" presetSubtype="2" fill="hold" nodeType="afterEffect">
                                  <p:stCondLst>
                                    <p:cond delay="0"/>
                                  </p:stCondLst>
                                  <p:childTnLst>
                                    <p:animClr clrSpc="rgb" dir="cw">
                                      <p:cBhvr>
                                        <p:cTn id="236" dur="2000" fill="hold"/>
                                        <p:tgtEl>
                                          <p:spTgt spid="103"/>
                                        </p:tgtEl>
                                        <p:attrNameLst>
                                          <p:attrName>stroke.color</p:attrName>
                                        </p:attrNameLst>
                                      </p:cBhvr>
                                      <p:to>
                                        <a:srgbClr val="F1F618"/>
                                      </p:to>
                                    </p:animClr>
                                    <p:set>
                                      <p:cBhvr>
                                        <p:cTn id="237" dur="2000" fill="hold"/>
                                        <p:tgtEl>
                                          <p:spTgt spid="103"/>
                                        </p:tgtEl>
                                        <p:attrNameLst>
                                          <p:attrName>stroke.on</p:attrName>
                                        </p:attrNameLst>
                                      </p:cBhvr>
                                      <p:to>
                                        <p:strVal val="true"/>
                                      </p:to>
                                    </p:set>
                                  </p:childTnLst>
                                </p:cTn>
                              </p:par>
                            </p:childTnLst>
                          </p:cTn>
                        </p:par>
                        <p:par>
                          <p:cTn id="238" fill="hold">
                            <p:stCondLst>
                              <p:cond delay="10000"/>
                            </p:stCondLst>
                            <p:childTnLst>
                              <p:par>
                                <p:cTn id="239" presetID="7" presetClass="emph" presetSubtype="2" fill="hold" nodeType="afterEffect">
                                  <p:stCondLst>
                                    <p:cond delay="0"/>
                                  </p:stCondLst>
                                  <p:childTnLst>
                                    <p:animClr clrSpc="rgb" dir="cw">
                                      <p:cBhvr>
                                        <p:cTn id="240" dur="2000" fill="hold"/>
                                        <p:tgtEl>
                                          <p:spTgt spid="112"/>
                                        </p:tgtEl>
                                        <p:attrNameLst>
                                          <p:attrName>stroke.color</p:attrName>
                                        </p:attrNameLst>
                                      </p:cBhvr>
                                      <p:to>
                                        <a:srgbClr val="F1F618"/>
                                      </p:to>
                                    </p:animClr>
                                    <p:set>
                                      <p:cBhvr>
                                        <p:cTn id="241" dur="2000" fill="hold"/>
                                        <p:tgtEl>
                                          <p:spTgt spid="112"/>
                                        </p:tgtEl>
                                        <p:attrNameLst>
                                          <p:attrName>stroke.on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animBg="1"/>
      <p:bldP spid="33" grpId="0" animBg="1"/>
      <p:bldP spid="34" grpId="0" animBg="1"/>
      <p:bldP spid="34" grpId="1" animBg="1"/>
      <p:bldP spid="34" grpId="2" animBg="1"/>
      <p:bldP spid="35" grpId="0" animBg="1"/>
      <p:bldP spid="41" grpId="0"/>
      <p:bldP spid="42" grpId="0"/>
      <p:bldP spid="60" grpId="0" animBg="1"/>
      <p:bldP spid="61" grpId="0" animBg="1"/>
      <p:bldP spid="62" grpId="0" animBg="1"/>
      <p:bldP spid="62" grpId="1" animBg="1"/>
      <p:bldP spid="84" grpId="0" animBg="1"/>
      <p:bldP spid="85" grpId="0" animBg="1"/>
      <p:bldP spid="86" grpId="0" animBg="1"/>
      <p:bldP spid="90" grpId="0" animBg="1"/>
      <p:bldP spid="91" grpId="0" animBg="1"/>
      <p:bldP spid="92" grpId="0"/>
      <p:bldP spid="103" grpId="0" animBg="1"/>
      <p:bldP spid="112" grpId="0" animBg="1"/>
      <p:bldP spid="120" grpId="0" animBg="1"/>
      <p:bldP spid="121" grpId="0" animBg="1"/>
      <p:bldP spid="122" grpId="0" animBg="1"/>
      <p:bldP spid="124" grpId="0" animBg="1"/>
      <p:bldP spid="125" grpId="0"/>
      <p:bldP spid="129" grpId="0" animBg="1"/>
      <p:bldP spid="130" grpId="0" animBg="1"/>
      <p:bldP spid="131" grpId="0" animBg="1"/>
      <p:bldP spid="132" grpId="0" animBg="1"/>
      <p:bldP spid="133" grpId="0" animBg="1"/>
      <p:bldP spid="134" grpId="0" animBg="1"/>
      <p:bldP spid="135" grpId="0" animBg="1"/>
      <p:bldP spid="82" grpId="0"/>
      <p:bldP spid="82" grpId="1"/>
      <p:bldP spid="82" grpId="2"/>
      <p:bldP spid="83" grpId="0" animBg="1"/>
      <p:bldP spid="88" grpId="0"/>
      <p:bldP spid="93" grpId="0"/>
      <p:bldP spid="94" grpId="0"/>
      <p:bldP spid="106" grpId="0" animBg="1"/>
      <p:bldP spid="108" grpId="0" animBg="1"/>
      <p:bldP spid="138" grpId="0" animBg="1"/>
      <p:bldP spid="138" grpId="1"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2" descr="C:\Users\arsil\Desktop\Smartcreative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685800" y="619140"/>
            <a:ext cx="7848600" cy="828660"/>
          </a:xfrm>
          <a:ln>
            <a:noFill/>
          </a:ln>
          <a:effectLst>
            <a:glow rad="101600">
              <a:schemeClr val="accent5">
                <a:satMod val="175000"/>
                <a:alpha val="40000"/>
              </a:schemeClr>
            </a:glow>
          </a:effectLst>
        </p:spPr>
        <p:txBody>
          <a:bodyPr>
            <a:normAutofit/>
          </a:bodyPr>
          <a:lstStyle/>
          <a:p>
            <a:r>
              <a:rPr lang="en-US" sz="3200" b="1" dirty="0" smtClean="0">
                <a:solidFill>
                  <a:srgbClr val="C00000"/>
                </a:solidFill>
              </a:rPr>
              <a:t> Transport </a:t>
            </a:r>
            <a:r>
              <a:rPr lang="en-US" sz="3200" b="1" dirty="0" err="1" smtClean="0">
                <a:solidFill>
                  <a:srgbClr val="C00000"/>
                </a:solidFill>
              </a:rPr>
              <a:t>Elektron</a:t>
            </a:r>
            <a:r>
              <a:rPr lang="en-US" sz="3200" b="1" dirty="0" smtClean="0">
                <a:solidFill>
                  <a:srgbClr val="C00000"/>
                </a:solidFill>
              </a:rPr>
              <a:t> &amp; </a:t>
            </a:r>
            <a:r>
              <a:rPr lang="en-US" sz="3200" b="1" dirty="0" err="1" smtClean="0">
                <a:solidFill>
                  <a:srgbClr val="C00000"/>
                </a:solidFill>
              </a:rPr>
              <a:t>Fosforilasi</a:t>
            </a:r>
            <a:r>
              <a:rPr lang="en-US" sz="3200" b="1" dirty="0" smtClean="0">
                <a:solidFill>
                  <a:srgbClr val="C00000"/>
                </a:solidFill>
              </a:rPr>
              <a:t> </a:t>
            </a:r>
            <a:r>
              <a:rPr lang="en-US" sz="3200" b="1" dirty="0" err="1" smtClean="0">
                <a:solidFill>
                  <a:srgbClr val="C00000"/>
                </a:solidFill>
              </a:rPr>
              <a:t>Oksidatif</a:t>
            </a:r>
            <a:r>
              <a:rPr lang="en-US" sz="3200" b="1" dirty="0" smtClean="0">
                <a:solidFill>
                  <a:srgbClr val="C00000"/>
                </a:solidFill>
              </a:rPr>
              <a:t> </a:t>
            </a:r>
            <a:endParaRPr lang="en-US" sz="3200" b="1" dirty="0">
              <a:solidFill>
                <a:srgbClr val="C00000"/>
              </a:solidFill>
            </a:endParaRPr>
          </a:p>
        </p:txBody>
      </p:sp>
      <p:sp>
        <p:nvSpPr>
          <p:cNvPr id="4" name="TextBox 3"/>
          <p:cNvSpPr txBox="1"/>
          <p:nvPr/>
        </p:nvSpPr>
        <p:spPr>
          <a:xfrm>
            <a:off x="381000" y="1676400"/>
            <a:ext cx="8382000" cy="1938992"/>
          </a:xfrm>
          <a:prstGeom prst="rect">
            <a:avLst/>
          </a:prstGeom>
          <a:noFill/>
          <a:ln>
            <a:solidFill>
              <a:srgbClr val="92D050"/>
            </a:solidFill>
          </a:ln>
          <a:effectLst>
            <a:glow rad="63500">
              <a:schemeClr val="accent5">
                <a:satMod val="175000"/>
                <a:alpha val="40000"/>
              </a:schemeClr>
            </a:glow>
          </a:effectLst>
        </p:spPr>
        <p:txBody>
          <a:bodyPr wrap="square" rtlCol="0">
            <a:spAutoFit/>
          </a:bodyPr>
          <a:lstStyle/>
          <a:p>
            <a:pPr marL="287338" indent="-287338" algn="just">
              <a:buFont typeface="Wingdings" pitchFamily="2" charset="2"/>
              <a:buChar char="q"/>
            </a:pPr>
            <a:r>
              <a:rPr lang="en-US" sz="2400" dirty="0" err="1" smtClean="0">
                <a:solidFill>
                  <a:srgbClr val="002060"/>
                </a:solidFill>
              </a:rPr>
              <a:t>Proses</a:t>
            </a:r>
            <a:r>
              <a:rPr lang="en-US" sz="2400" dirty="0" smtClean="0">
                <a:solidFill>
                  <a:srgbClr val="002060"/>
                </a:solidFill>
              </a:rPr>
              <a:t> </a:t>
            </a:r>
            <a:r>
              <a:rPr lang="en-US" sz="2400" dirty="0" err="1" smtClean="0">
                <a:solidFill>
                  <a:srgbClr val="002060"/>
                </a:solidFill>
              </a:rPr>
              <a:t>glikolisis</a:t>
            </a:r>
            <a:r>
              <a:rPr lang="en-US" sz="2400" dirty="0" smtClean="0">
                <a:solidFill>
                  <a:srgbClr val="002060"/>
                </a:solidFill>
              </a:rPr>
              <a:t>  </a:t>
            </a:r>
            <a:r>
              <a:rPr lang="en-US" sz="2400" dirty="0" err="1" smtClean="0">
                <a:solidFill>
                  <a:srgbClr val="002060"/>
                </a:solidFill>
              </a:rPr>
              <a:t>terjadi</a:t>
            </a:r>
            <a:r>
              <a:rPr lang="en-US" sz="2400" dirty="0" smtClean="0">
                <a:solidFill>
                  <a:srgbClr val="002060"/>
                </a:solidFill>
              </a:rPr>
              <a:t> </a:t>
            </a:r>
            <a:r>
              <a:rPr lang="en-US" sz="2400" dirty="0" err="1" smtClean="0">
                <a:solidFill>
                  <a:srgbClr val="002060"/>
                </a:solidFill>
              </a:rPr>
              <a:t>disitoplasma</a:t>
            </a:r>
            <a:r>
              <a:rPr lang="en-US" sz="2400" dirty="0" smtClean="0">
                <a:solidFill>
                  <a:srgbClr val="002060"/>
                </a:solidFill>
              </a:rPr>
              <a:t> , </a:t>
            </a:r>
            <a:r>
              <a:rPr lang="en-US" sz="2400" dirty="0" err="1" smtClean="0">
                <a:solidFill>
                  <a:srgbClr val="002060"/>
                </a:solidFill>
              </a:rPr>
              <a:t>oksidasi</a:t>
            </a:r>
            <a:r>
              <a:rPr lang="en-US" sz="2400" dirty="0" smtClean="0">
                <a:solidFill>
                  <a:srgbClr val="002060"/>
                </a:solidFill>
              </a:rPr>
              <a:t> </a:t>
            </a:r>
            <a:r>
              <a:rPr lang="en-US" sz="2400" dirty="0" err="1" smtClean="0">
                <a:solidFill>
                  <a:srgbClr val="002060"/>
                </a:solidFill>
              </a:rPr>
              <a:t>asam</a:t>
            </a:r>
            <a:r>
              <a:rPr lang="en-US" sz="2400" dirty="0" smtClean="0">
                <a:solidFill>
                  <a:srgbClr val="002060"/>
                </a:solidFill>
              </a:rPr>
              <a:t> </a:t>
            </a:r>
            <a:r>
              <a:rPr lang="en-US" sz="2400" dirty="0" err="1" smtClean="0">
                <a:solidFill>
                  <a:srgbClr val="002060"/>
                </a:solidFill>
              </a:rPr>
              <a:t>piruvat</a:t>
            </a:r>
            <a:r>
              <a:rPr lang="en-US" sz="2400" dirty="0" smtClean="0">
                <a:solidFill>
                  <a:srgbClr val="002060"/>
                </a:solidFill>
              </a:rPr>
              <a:t>, </a:t>
            </a:r>
            <a:r>
              <a:rPr lang="en-US" sz="2400" dirty="0" err="1" smtClean="0">
                <a:solidFill>
                  <a:srgbClr val="002060"/>
                </a:solidFill>
              </a:rPr>
              <a:t>oksidasi</a:t>
            </a:r>
            <a:r>
              <a:rPr lang="en-US" sz="2400" dirty="0" smtClean="0">
                <a:solidFill>
                  <a:srgbClr val="002060"/>
                </a:solidFill>
              </a:rPr>
              <a:t> </a:t>
            </a:r>
            <a:r>
              <a:rPr lang="en-US" sz="2400" dirty="0" err="1" smtClean="0">
                <a:solidFill>
                  <a:srgbClr val="002060"/>
                </a:solidFill>
              </a:rPr>
              <a:t>asam</a:t>
            </a:r>
            <a:r>
              <a:rPr lang="en-US" sz="2400" dirty="0" smtClean="0">
                <a:solidFill>
                  <a:srgbClr val="002060"/>
                </a:solidFill>
              </a:rPr>
              <a:t> </a:t>
            </a:r>
            <a:r>
              <a:rPr lang="en-US" sz="2400" dirty="0" err="1" smtClean="0">
                <a:solidFill>
                  <a:srgbClr val="002060"/>
                </a:solidFill>
              </a:rPr>
              <a:t>lemak</a:t>
            </a:r>
            <a:r>
              <a:rPr lang="en-US" sz="2400" dirty="0" smtClean="0">
                <a:solidFill>
                  <a:srgbClr val="002060"/>
                </a:solidFill>
              </a:rPr>
              <a:t>, </a:t>
            </a:r>
            <a:r>
              <a:rPr lang="en-US" sz="2400" dirty="0" err="1" smtClean="0">
                <a:solidFill>
                  <a:srgbClr val="002060"/>
                </a:solidFill>
              </a:rPr>
              <a:t>oksidasi</a:t>
            </a:r>
            <a:r>
              <a:rPr lang="en-US" sz="2400" dirty="0" smtClean="0">
                <a:solidFill>
                  <a:srgbClr val="002060"/>
                </a:solidFill>
              </a:rPr>
              <a:t> </a:t>
            </a:r>
            <a:r>
              <a:rPr lang="en-US" sz="2400" dirty="0" err="1" smtClean="0">
                <a:solidFill>
                  <a:srgbClr val="002060"/>
                </a:solidFill>
              </a:rPr>
              <a:t>asam</a:t>
            </a:r>
            <a:r>
              <a:rPr lang="en-US" sz="2400" dirty="0" smtClean="0">
                <a:solidFill>
                  <a:srgbClr val="002060"/>
                </a:solidFill>
              </a:rPr>
              <a:t> amino, </a:t>
            </a:r>
            <a:r>
              <a:rPr lang="en-US" sz="2400" dirty="0" err="1" smtClean="0">
                <a:solidFill>
                  <a:srgbClr val="002060"/>
                </a:solidFill>
              </a:rPr>
              <a:t>dan</a:t>
            </a:r>
            <a:r>
              <a:rPr lang="en-US" sz="2400" dirty="0" smtClean="0">
                <a:solidFill>
                  <a:srgbClr val="002060"/>
                </a:solidFill>
              </a:rPr>
              <a:t> </a:t>
            </a:r>
            <a:r>
              <a:rPr lang="en-US" sz="2400" dirty="0" err="1" smtClean="0">
                <a:solidFill>
                  <a:srgbClr val="002060"/>
                </a:solidFill>
              </a:rPr>
              <a:t>siklus</a:t>
            </a:r>
            <a:r>
              <a:rPr lang="en-US" sz="2400" dirty="0" smtClean="0">
                <a:solidFill>
                  <a:srgbClr val="002060"/>
                </a:solidFill>
              </a:rPr>
              <a:t>  </a:t>
            </a:r>
            <a:r>
              <a:rPr lang="en-US" sz="2400" dirty="0" err="1" smtClean="0">
                <a:solidFill>
                  <a:srgbClr val="002060"/>
                </a:solidFill>
              </a:rPr>
              <a:t>asam</a:t>
            </a:r>
            <a:r>
              <a:rPr lang="en-US" sz="2400" dirty="0" smtClean="0">
                <a:solidFill>
                  <a:srgbClr val="002060"/>
                </a:solidFill>
              </a:rPr>
              <a:t> </a:t>
            </a:r>
            <a:r>
              <a:rPr lang="en-US" sz="2400" dirty="0" err="1" smtClean="0">
                <a:solidFill>
                  <a:srgbClr val="002060"/>
                </a:solidFill>
              </a:rPr>
              <a:t>sitrat</a:t>
            </a:r>
            <a:r>
              <a:rPr lang="en-US" sz="2400" dirty="0" smtClean="0">
                <a:solidFill>
                  <a:srgbClr val="002060"/>
                </a:solidFill>
              </a:rPr>
              <a:t> </a:t>
            </a:r>
            <a:r>
              <a:rPr lang="en-US" sz="2400" dirty="0" err="1" smtClean="0">
                <a:solidFill>
                  <a:srgbClr val="002060"/>
                </a:solidFill>
              </a:rPr>
              <a:t>terjadi</a:t>
            </a:r>
            <a:r>
              <a:rPr lang="en-US" sz="2400" dirty="0" smtClean="0">
                <a:solidFill>
                  <a:srgbClr val="002060"/>
                </a:solidFill>
              </a:rPr>
              <a:t> </a:t>
            </a:r>
            <a:r>
              <a:rPr lang="en-US" sz="2400" dirty="0" err="1" smtClean="0">
                <a:solidFill>
                  <a:srgbClr val="002060"/>
                </a:solidFill>
              </a:rPr>
              <a:t>di</a:t>
            </a:r>
            <a:r>
              <a:rPr lang="en-US" sz="2400" dirty="0" smtClean="0">
                <a:solidFill>
                  <a:srgbClr val="002060"/>
                </a:solidFill>
              </a:rPr>
              <a:t> </a:t>
            </a:r>
            <a:r>
              <a:rPr lang="en-US" sz="2400" dirty="0" err="1" smtClean="0">
                <a:solidFill>
                  <a:srgbClr val="002060"/>
                </a:solidFill>
              </a:rPr>
              <a:t>matriks</a:t>
            </a:r>
            <a:r>
              <a:rPr lang="en-US" sz="2400" dirty="0" smtClean="0">
                <a:solidFill>
                  <a:srgbClr val="002060"/>
                </a:solidFill>
              </a:rPr>
              <a:t> </a:t>
            </a:r>
            <a:r>
              <a:rPr lang="en-US" sz="2400" dirty="0" err="1" smtClean="0">
                <a:solidFill>
                  <a:srgbClr val="002060"/>
                </a:solidFill>
              </a:rPr>
              <a:t>mitokondria</a:t>
            </a:r>
            <a:r>
              <a:rPr lang="en-US" sz="2400" dirty="0" smtClean="0">
                <a:solidFill>
                  <a:srgbClr val="002060"/>
                </a:solidFill>
              </a:rPr>
              <a:t>. </a:t>
            </a:r>
            <a:r>
              <a:rPr lang="en-US" sz="2400" dirty="0" err="1" smtClean="0">
                <a:solidFill>
                  <a:srgbClr val="002060"/>
                </a:solidFill>
              </a:rPr>
              <a:t>Proses</a:t>
            </a:r>
            <a:r>
              <a:rPr lang="en-US" sz="2400" dirty="0" smtClean="0">
                <a:solidFill>
                  <a:srgbClr val="002060"/>
                </a:solidFill>
              </a:rPr>
              <a:t> </a:t>
            </a:r>
            <a:r>
              <a:rPr lang="en-US" sz="2400" dirty="0" err="1" smtClean="0">
                <a:solidFill>
                  <a:srgbClr val="002060"/>
                </a:solidFill>
              </a:rPr>
              <a:t>oksidasi</a:t>
            </a:r>
            <a:r>
              <a:rPr lang="en-US" sz="2400" dirty="0" smtClean="0">
                <a:solidFill>
                  <a:srgbClr val="002060"/>
                </a:solidFill>
              </a:rPr>
              <a:t> </a:t>
            </a:r>
            <a:r>
              <a:rPr lang="en-US" sz="2400" dirty="0" err="1" smtClean="0">
                <a:solidFill>
                  <a:srgbClr val="002060"/>
                </a:solidFill>
              </a:rPr>
              <a:t>dengan</a:t>
            </a:r>
            <a:r>
              <a:rPr lang="en-US" sz="2400" dirty="0" smtClean="0">
                <a:solidFill>
                  <a:srgbClr val="002060"/>
                </a:solidFill>
              </a:rPr>
              <a:t> transfer </a:t>
            </a:r>
            <a:r>
              <a:rPr lang="en-US" sz="2400" dirty="0" err="1" smtClean="0">
                <a:solidFill>
                  <a:srgbClr val="002060"/>
                </a:solidFill>
              </a:rPr>
              <a:t>elektron</a:t>
            </a:r>
            <a:r>
              <a:rPr lang="en-US" sz="2400" dirty="0" smtClean="0">
                <a:solidFill>
                  <a:srgbClr val="002060"/>
                </a:solidFill>
              </a:rPr>
              <a:t> </a:t>
            </a:r>
            <a:r>
              <a:rPr lang="en-US" sz="2400" dirty="0" err="1" smtClean="0">
                <a:solidFill>
                  <a:srgbClr val="002060"/>
                </a:solidFill>
              </a:rPr>
              <a:t>terjadi</a:t>
            </a:r>
            <a:r>
              <a:rPr lang="en-US" sz="2400" dirty="0" smtClean="0">
                <a:solidFill>
                  <a:srgbClr val="002060"/>
                </a:solidFill>
              </a:rPr>
              <a:t>  </a:t>
            </a:r>
            <a:r>
              <a:rPr lang="en-US" sz="2400" dirty="0" err="1" smtClean="0">
                <a:solidFill>
                  <a:srgbClr val="002060"/>
                </a:solidFill>
              </a:rPr>
              <a:t>di</a:t>
            </a:r>
            <a:r>
              <a:rPr lang="en-US" sz="2400" dirty="0" smtClean="0">
                <a:solidFill>
                  <a:srgbClr val="002060"/>
                </a:solidFill>
              </a:rPr>
              <a:t> </a:t>
            </a:r>
            <a:r>
              <a:rPr lang="en-US" sz="2400" dirty="0" err="1" smtClean="0">
                <a:solidFill>
                  <a:srgbClr val="002060"/>
                </a:solidFill>
              </a:rPr>
              <a:t>membran</a:t>
            </a:r>
            <a:r>
              <a:rPr lang="en-US" sz="2400" dirty="0" smtClean="0">
                <a:solidFill>
                  <a:srgbClr val="002060"/>
                </a:solidFill>
              </a:rPr>
              <a:t> </a:t>
            </a:r>
            <a:r>
              <a:rPr lang="en-US" sz="2400" dirty="0" err="1" smtClean="0">
                <a:solidFill>
                  <a:srgbClr val="002060"/>
                </a:solidFill>
              </a:rPr>
              <a:t>dalam</a:t>
            </a:r>
            <a:r>
              <a:rPr lang="en-US" sz="2400" dirty="0" smtClean="0">
                <a:solidFill>
                  <a:srgbClr val="002060"/>
                </a:solidFill>
              </a:rPr>
              <a:t> </a:t>
            </a:r>
            <a:r>
              <a:rPr lang="en-US" sz="2400" dirty="0" err="1" smtClean="0">
                <a:solidFill>
                  <a:srgbClr val="002060"/>
                </a:solidFill>
              </a:rPr>
              <a:t>mitokondria</a:t>
            </a:r>
            <a:r>
              <a:rPr lang="en-US" sz="2400" dirty="0" smtClean="0">
                <a:solidFill>
                  <a:srgbClr val="002060"/>
                </a:solidFill>
              </a:rPr>
              <a:t>. </a:t>
            </a:r>
            <a:endParaRPr lang="en-US" sz="2400" dirty="0">
              <a:solidFill>
                <a:srgbClr val="002060"/>
              </a:solidFill>
            </a:endParaRPr>
          </a:p>
        </p:txBody>
      </p:sp>
    </p:spTree>
    <p:extLst>
      <p:ext uri="{BB962C8B-B14F-4D97-AF65-F5344CB8AC3E}">
        <p14:creationId xmlns:p14="http://schemas.microsoft.com/office/powerpoint/2010/main" val="4008110059"/>
      </p:ext>
    </p:extLst>
  </p:cSld>
  <p:clrMapOvr>
    <a:masterClrMapping/>
  </p:clrMapOvr>
  <p:transition>
    <p:dissolv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arsil\Desktop\Smartcreative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457200" y="727074"/>
            <a:ext cx="8229600" cy="1143000"/>
          </a:xfrm>
        </p:spPr>
        <p:txBody>
          <a:bodyPr/>
          <a:lstStyle/>
          <a:p>
            <a:r>
              <a:rPr lang="id-ID" b="1" dirty="0" smtClean="0">
                <a:solidFill>
                  <a:schemeClr val="accent6">
                    <a:lumMod val="75000"/>
                  </a:schemeClr>
                </a:solidFill>
              </a:rPr>
              <a:t>RESPIRASI</a:t>
            </a:r>
            <a:endParaRPr lang="id-ID" b="1" dirty="0">
              <a:solidFill>
                <a:schemeClr val="accent6">
                  <a:lumMod val="75000"/>
                </a:schemeClr>
              </a:solidFill>
            </a:endParaRPr>
          </a:p>
        </p:txBody>
      </p:sp>
      <p:sp>
        <p:nvSpPr>
          <p:cNvPr id="3" name="Content Placeholder 2"/>
          <p:cNvSpPr>
            <a:spLocks noGrp="1"/>
          </p:cNvSpPr>
          <p:nvPr>
            <p:ph idx="1"/>
          </p:nvPr>
        </p:nvSpPr>
        <p:spPr>
          <a:xfrm>
            <a:off x="457200" y="1874837"/>
            <a:ext cx="8229600" cy="4525963"/>
          </a:xfrm>
        </p:spPr>
        <p:txBody>
          <a:bodyPr/>
          <a:lstStyle/>
          <a:p>
            <a:r>
              <a:rPr lang="id-ID" dirty="0" smtClean="0"/>
              <a:t>Merupakan suatu proses katabolisme yang memecah molekul-molekul organik (gula) menjadi molekul anorganik (CO</a:t>
            </a:r>
            <a:r>
              <a:rPr lang="id-ID" baseline="-25000" dirty="0" smtClean="0"/>
              <a:t>2</a:t>
            </a:r>
            <a:r>
              <a:rPr lang="id-ID" dirty="0" smtClean="0"/>
              <a:t> dan H</a:t>
            </a:r>
            <a:r>
              <a:rPr lang="id-ID" baseline="-25000" dirty="0" smtClean="0"/>
              <a:t>2</a:t>
            </a:r>
            <a:r>
              <a:rPr lang="id-ID" dirty="0" smtClean="0"/>
              <a:t>O)</a:t>
            </a:r>
            <a:endParaRPr lang="id-ID" dirty="0"/>
          </a:p>
        </p:txBody>
      </p:sp>
    </p:spTree>
    <p:extLst>
      <p:ext uri="{BB962C8B-B14F-4D97-AF65-F5344CB8AC3E}">
        <p14:creationId xmlns:p14="http://schemas.microsoft.com/office/powerpoint/2010/main" val="88644830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Picture 2" descr="C:\Users\arsil\Desktop\Smartcreative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Oval 9"/>
          <p:cNvSpPr/>
          <p:nvPr/>
        </p:nvSpPr>
        <p:spPr>
          <a:xfrm rot="21285804">
            <a:off x="2577552" y="5174676"/>
            <a:ext cx="4038600" cy="2243081"/>
          </a:xfrm>
          <a:prstGeom prst="ellipse">
            <a:avLst/>
          </a:prstGeom>
          <a:solidFill>
            <a:schemeClr val="tx1"/>
          </a:solidFill>
          <a:ln w="34925">
            <a:solidFill>
              <a:srgbClr val="FFFFFF"/>
            </a:solidFill>
          </a:ln>
          <a:effectLst>
            <a:outerShdw blurRad="317500" dir="2700000" algn="ctr">
              <a:srgbClr val="000000">
                <a:alpha val="43000"/>
              </a:srgbClr>
            </a:outerShdw>
          </a:effectLst>
          <a:scene3d>
            <a:camera prst="isometricOffAxis2Top"/>
            <a:lightRig rig="threePt" dir="t">
              <a:rot lat="0" lon="0" rev="0"/>
            </a:lightRig>
          </a:scene3d>
          <a:sp3d extrusionH="38100" prstMaterial="clear">
            <a:bevelT w="260350" h="50800" prst="softRound"/>
            <a:bevelB prst="softRoun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rapezoid 10"/>
          <p:cNvSpPr/>
          <p:nvPr/>
        </p:nvSpPr>
        <p:spPr>
          <a:xfrm>
            <a:off x="4007604" y="5530552"/>
            <a:ext cx="1295400" cy="1066800"/>
          </a:xfrm>
          <a:prstGeom prst="trapezoid">
            <a:avLst/>
          </a:prstGeom>
          <a:solidFill>
            <a:schemeClr val="tx1"/>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1260516" y="469066"/>
            <a:ext cx="7045284" cy="5410200"/>
          </a:xfrm>
          <a:prstGeom prst="rect">
            <a:avLst/>
          </a:prstGeom>
          <a:solidFill>
            <a:schemeClr val="tx1"/>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1584702" y="758368"/>
            <a:ext cx="6477000" cy="4800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b="1" dirty="0" err="1" smtClean="0"/>
              <a:t>Secara</a:t>
            </a:r>
            <a:r>
              <a:rPr lang="en-US" b="1" dirty="0" smtClean="0"/>
              <a:t>  </a:t>
            </a:r>
            <a:r>
              <a:rPr lang="en-US" b="1" dirty="0" err="1" smtClean="0"/>
              <a:t>keseluruhan</a:t>
            </a:r>
            <a:r>
              <a:rPr lang="id-ID" b="1" dirty="0" smtClean="0"/>
              <a:t>, hasil dari proses respirasi</a:t>
            </a:r>
            <a:r>
              <a:rPr lang="en-US" b="1" dirty="0" smtClean="0"/>
              <a:t> :</a:t>
            </a:r>
            <a:endParaRPr lang="en-US" b="1" dirty="0" smtClean="0"/>
          </a:p>
          <a:p>
            <a:pPr>
              <a:buFont typeface="Wingdings" pitchFamily="2" charset="2"/>
              <a:buChar char="§"/>
            </a:pPr>
            <a:r>
              <a:rPr lang="en-US" b="1" dirty="0" smtClean="0"/>
              <a:t> </a:t>
            </a:r>
            <a:r>
              <a:rPr lang="en-US" b="1" dirty="0" err="1" smtClean="0"/>
              <a:t>Glikolisis</a:t>
            </a:r>
            <a:r>
              <a:rPr lang="en-US" b="1" dirty="0" smtClean="0"/>
              <a:t> :</a:t>
            </a:r>
          </a:p>
          <a:p>
            <a:r>
              <a:rPr lang="en-US" b="1" dirty="0" smtClean="0"/>
              <a:t>    </a:t>
            </a:r>
            <a:r>
              <a:rPr lang="en-US" b="1" dirty="0" err="1" smtClean="0">
                <a:solidFill>
                  <a:schemeClr val="bg1"/>
                </a:solidFill>
              </a:rPr>
              <a:t>Glukosa</a:t>
            </a:r>
            <a:r>
              <a:rPr lang="en-US" b="1" dirty="0" smtClean="0">
                <a:solidFill>
                  <a:schemeClr val="bg1"/>
                </a:solidFill>
              </a:rPr>
              <a:t> + 2ADP + 2Pi + 2NAD</a:t>
            </a:r>
            <a:r>
              <a:rPr lang="en-US" b="1" baseline="30000" dirty="0" smtClean="0">
                <a:solidFill>
                  <a:schemeClr val="bg1"/>
                </a:solidFill>
              </a:rPr>
              <a:t>+</a:t>
            </a:r>
            <a:r>
              <a:rPr lang="en-US" b="1" dirty="0" smtClean="0">
                <a:solidFill>
                  <a:schemeClr val="bg1"/>
                </a:solidFill>
              </a:rPr>
              <a:t>  </a:t>
            </a:r>
            <a:r>
              <a:rPr lang="en-US" b="1" dirty="0" smtClean="0">
                <a:solidFill>
                  <a:schemeClr val="bg1"/>
                </a:solidFill>
                <a:sym typeface="Wingdings" pitchFamily="2" charset="2"/>
              </a:rPr>
              <a:t>  2piruvat </a:t>
            </a:r>
            <a:r>
              <a:rPr lang="en-US" b="1" dirty="0" smtClean="0">
                <a:solidFill>
                  <a:schemeClr val="bg1"/>
                </a:solidFill>
              </a:rPr>
              <a:t>+ 2ATP + 2NADH + </a:t>
            </a:r>
          </a:p>
          <a:p>
            <a:r>
              <a:rPr lang="en-US" b="1" dirty="0" smtClean="0">
                <a:solidFill>
                  <a:schemeClr val="bg1"/>
                </a:solidFill>
              </a:rPr>
              <a:t>                                                                  2H</a:t>
            </a:r>
            <a:r>
              <a:rPr lang="en-US" b="1" baseline="30000" dirty="0" smtClean="0">
                <a:solidFill>
                  <a:schemeClr val="bg1"/>
                </a:solidFill>
              </a:rPr>
              <a:t>+</a:t>
            </a:r>
            <a:r>
              <a:rPr lang="en-US" b="1" dirty="0" smtClean="0">
                <a:solidFill>
                  <a:schemeClr val="bg1"/>
                </a:solidFill>
              </a:rPr>
              <a:t> + 2H</a:t>
            </a:r>
            <a:r>
              <a:rPr lang="en-US" b="1" baseline="-25000" dirty="0" smtClean="0">
                <a:solidFill>
                  <a:schemeClr val="bg1"/>
                </a:solidFill>
              </a:rPr>
              <a:t>2</a:t>
            </a:r>
            <a:r>
              <a:rPr lang="en-US" b="1" dirty="0" smtClean="0">
                <a:solidFill>
                  <a:schemeClr val="bg1"/>
                </a:solidFill>
              </a:rPr>
              <a:t>O</a:t>
            </a:r>
          </a:p>
          <a:p>
            <a:pPr>
              <a:buFont typeface="Wingdings" pitchFamily="2" charset="2"/>
              <a:buChar char="§"/>
            </a:pPr>
            <a:r>
              <a:rPr lang="en-US" b="1" dirty="0" err="1" smtClean="0"/>
              <a:t>Oksidasi</a:t>
            </a:r>
            <a:r>
              <a:rPr lang="en-US" b="1" dirty="0" smtClean="0"/>
              <a:t> </a:t>
            </a:r>
            <a:r>
              <a:rPr lang="en-US" b="1" dirty="0" err="1" smtClean="0"/>
              <a:t>piruvat</a:t>
            </a:r>
            <a:r>
              <a:rPr lang="en-US" b="1" dirty="0" smtClean="0"/>
              <a:t> : </a:t>
            </a:r>
          </a:p>
          <a:p>
            <a:r>
              <a:rPr lang="en-US" b="1" dirty="0" smtClean="0"/>
              <a:t>   2 </a:t>
            </a:r>
            <a:r>
              <a:rPr lang="en-US" b="1" dirty="0" err="1" smtClean="0"/>
              <a:t>Piruvat</a:t>
            </a:r>
            <a:r>
              <a:rPr lang="en-US" b="1" dirty="0" smtClean="0"/>
              <a:t> + 2 NAD</a:t>
            </a:r>
            <a:r>
              <a:rPr lang="en-US" b="1" baseline="30000" dirty="0" smtClean="0"/>
              <a:t>+</a:t>
            </a:r>
            <a:r>
              <a:rPr lang="en-US" b="1" dirty="0" smtClean="0"/>
              <a:t> + 2CoASH </a:t>
            </a:r>
            <a:r>
              <a:rPr lang="en-US" b="1" dirty="0" smtClean="0">
                <a:sym typeface="Wingdings" pitchFamily="2" charset="2"/>
              </a:rPr>
              <a:t> 2 </a:t>
            </a:r>
            <a:r>
              <a:rPr lang="en-US" b="1" dirty="0" err="1" smtClean="0">
                <a:sym typeface="Wingdings" pitchFamily="2" charset="2"/>
              </a:rPr>
              <a:t>asetil-CoA</a:t>
            </a:r>
            <a:r>
              <a:rPr lang="en-US" b="1" dirty="0" smtClean="0">
                <a:sym typeface="Wingdings" pitchFamily="2" charset="2"/>
              </a:rPr>
              <a:t> + 2NADH + 2 CO</a:t>
            </a:r>
            <a:r>
              <a:rPr lang="en-US" b="1" baseline="-25000" dirty="0" smtClean="0">
                <a:sym typeface="Wingdings" pitchFamily="2" charset="2"/>
              </a:rPr>
              <a:t>2</a:t>
            </a:r>
            <a:endParaRPr lang="en-US" b="1" baseline="-25000" dirty="0" smtClean="0"/>
          </a:p>
          <a:p>
            <a:pPr>
              <a:buFont typeface="Wingdings" pitchFamily="2" charset="2"/>
              <a:buChar char="§"/>
            </a:pPr>
            <a:r>
              <a:rPr lang="en-US" b="1" dirty="0" err="1" smtClean="0"/>
              <a:t>Siklus</a:t>
            </a:r>
            <a:r>
              <a:rPr lang="en-US" b="1" dirty="0" smtClean="0"/>
              <a:t> TCA :</a:t>
            </a:r>
          </a:p>
          <a:p>
            <a:r>
              <a:rPr lang="en-US" b="1" dirty="0" smtClean="0"/>
              <a:t>   2 </a:t>
            </a:r>
            <a:r>
              <a:rPr lang="en-US" b="1" dirty="0" err="1" smtClean="0"/>
              <a:t>asetil</a:t>
            </a:r>
            <a:r>
              <a:rPr lang="en-US" b="1" dirty="0" smtClean="0"/>
              <a:t> Co-A + 6 H</a:t>
            </a:r>
            <a:r>
              <a:rPr lang="en-US" b="1" baseline="-25000" dirty="0" smtClean="0"/>
              <a:t>2</a:t>
            </a:r>
            <a:r>
              <a:rPr lang="en-US" b="1" dirty="0" smtClean="0"/>
              <a:t>O + 2FAD + 2ADP + 2Pi  </a:t>
            </a:r>
            <a:r>
              <a:rPr lang="en-US" b="1" dirty="0" smtClean="0">
                <a:sym typeface="Wingdings" pitchFamily="2" charset="2"/>
              </a:rPr>
              <a:t> 4 CO2 + 6NADH </a:t>
            </a:r>
          </a:p>
          <a:p>
            <a:r>
              <a:rPr lang="en-US" b="1" dirty="0" smtClean="0">
                <a:sym typeface="Wingdings" pitchFamily="2" charset="2"/>
              </a:rPr>
              <a:t>                                                                + 2FADH2  + 2CoA-SH + 2 ATP</a:t>
            </a:r>
            <a:endParaRPr lang="en-US" b="1" dirty="0" smtClean="0"/>
          </a:p>
          <a:p>
            <a:pPr>
              <a:buFont typeface="Wingdings" pitchFamily="2" charset="2"/>
              <a:buChar char="§"/>
            </a:pPr>
            <a:r>
              <a:rPr lang="en-US" b="1" dirty="0" err="1" smtClean="0"/>
              <a:t>Rantai</a:t>
            </a:r>
            <a:r>
              <a:rPr lang="en-US" b="1" dirty="0" smtClean="0"/>
              <a:t> </a:t>
            </a:r>
            <a:r>
              <a:rPr lang="en-US" b="1" dirty="0" err="1" smtClean="0"/>
              <a:t>respirasi</a:t>
            </a:r>
            <a:r>
              <a:rPr lang="en-US" b="1" dirty="0" smtClean="0"/>
              <a:t>: </a:t>
            </a:r>
          </a:p>
          <a:p>
            <a:r>
              <a:rPr lang="en-US" b="1" dirty="0" smtClean="0"/>
              <a:t>   10 NADH + 10 H</a:t>
            </a:r>
            <a:r>
              <a:rPr lang="en-US" b="1" baseline="30000" dirty="0" smtClean="0"/>
              <a:t>+</a:t>
            </a:r>
            <a:r>
              <a:rPr lang="en-US" b="1" dirty="0" smtClean="0"/>
              <a:t> + 5 O</a:t>
            </a:r>
            <a:r>
              <a:rPr lang="en-US" b="1" baseline="-25000" dirty="0" smtClean="0"/>
              <a:t>2</a:t>
            </a:r>
            <a:r>
              <a:rPr lang="en-US" b="1" dirty="0" smtClean="0"/>
              <a:t> + 30 ADP + 30 Pi </a:t>
            </a:r>
            <a:r>
              <a:rPr lang="en-US" b="1" dirty="0" smtClean="0">
                <a:sym typeface="Wingdings" pitchFamily="2" charset="2"/>
              </a:rPr>
              <a:t> 10 NAD+ + 10 H</a:t>
            </a:r>
            <a:r>
              <a:rPr lang="en-US" b="1" baseline="-25000" dirty="0" smtClean="0">
                <a:sym typeface="Wingdings" pitchFamily="2" charset="2"/>
              </a:rPr>
              <a:t>2</a:t>
            </a:r>
            <a:r>
              <a:rPr lang="en-US" b="1" dirty="0" smtClean="0">
                <a:sym typeface="Wingdings" pitchFamily="2" charset="2"/>
              </a:rPr>
              <a:t>O </a:t>
            </a:r>
          </a:p>
          <a:p>
            <a:r>
              <a:rPr lang="en-US" b="1" dirty="0" smtClean="0">
                <a:sym typeface="Wingdings" pitchFamily="2" charset="2"/>
              </a:rPr>
              <a:t>                                                                                  + 30 ATP</a:t>
            </a:r>
          </a:p>
          <a:p>
            <a:r>
              <a:rPr lang="en-US" b="1" dirty="0" smtClean="0">
                <a:sym typeface="Wingdings" pitchFamily="2" charset="2"/>
              </a:rPr>
              <a:t>   2 FADH</a:t>
            </a:r>
            <a:r>
              <a:rPr lang="en-US" b="1" baseline="-25000" dirty="0" smtClean="0">
                <a:sym typeface="Wingdings" pitchFamily="2" charset="2"/>
              </a:rPr>
              <a:t>2</a:t>
            </a:r>
            <a:r>
              <a:rPr lang="en-US" b="1" dirty="0" smtClean="0">
                <a:sym typeface="Wingdings" pitchFamily="2" charset="2"/>
              </a:rPr>
              <a:t> + </a:t>
            </a:r>
            <a:r>
              <a:rPr lang="en-US" b="1" dirty="0" smtClean="0"/>
              <a:t>1/2 O</a:t>
            </a:r>
            <a:r>
              <a:rPr lang="en-US" b="1" baseline="-25000" dirty="0" smtClean="0"/>
              <a:t>2</a:t>
            </a:r>
            <a:r>
              <a:rPr lang="en-US" b="1" dirty="0" smtClean="0"/>
              <a:t> + 4 ADP + 4 Pi </a:t>
            </a:r>
            <a:r>
              <a:rPr lang="en-US" b="1" dirty="0" smtClean="0">
                <a:sym typeface="Wingdings" pitchFamily="2" charset="2"/>
              </a:rPr>
              <a:t>  2 FAD + 2H</a:t>
            </a:r>
            <a:r>
              <a:rPr lang="en-US" b="1" baseline="-25000" dirty="0" smtClean="0">
                <a:sym typeface="Wingdings" pitchFamily="2" charset="2"/>
              </a:rPr>
              <a:t>2</a:t>
            </a:r>
            <a:r>
              <a:rPr lang="en-US" b="1" dirty="0" smtClean="0">
                <a:sym typeface="Wingdings" pitchFamily="2" charset="2"/>
              </a:rPr>
              <a:t>O + 4 ATP</a:t>
            </a:r>
          </a:p>
          <a:p>
            <a:endParaRPr lang="en-US" b="1" dirty="0" smtClean="0">
              <a:solidFill>
                <a:schemeClr val="bg1"/>
              </a:solidFill>
            </a:endParaRPr>
          </a:p>
          <a:p>
            <a:endParaRPr lang="en-US" b="1" dirty="0" smtClean="0">
              <a:solidFill>
                <a:schemeClr val="bg1"/>
              </a:solidFill>
            </a:endParaRPr>
          </a:p>
          <a:p>
            <a:r>
              <a:rPr lang="en-US" b="1" dirty="0" err="1" smtClean="0">
                <a:solidFill>
                  <a:schemeClr val="bg1"/>
                </a:solidFill>
              </a:rPr>
              <a:t>Glukosa</a:t>
            </a:r>
            <a:r>
              <a:rPr lang="en-US" b="1" dirty="0" smtClean="0">
                <a:solidFill>
                  <a:schemeClr val="bg1"/>
                </a:solidFill>
              </a:rPr>
              <a:t> +</a:t>
            </a:r>
            <a:r>
              <a:rPr lang="en-US" b="1" dirty="0" smtClean="0"/>
              <a:t> 3 O</a:t>
            </a:r>
            <a:r>
              <a:rPr lang="en-US" b="1" baseline="-25000" dirty="0" smtClean="0"/>
              <a:t>2</a:t>
            </a:r>
            <a:r>
              <a:rPr lang="en-US" b="1" dirty="0" smtClean="0"/>
              <a:t> +38 ADP + 38 Pi </a:t>
            </a:r>
            <a:r>
              <a:rPr lang="en-US" b="1" dirty="0" smtClean="0">
                <a:sym typeface="Wingdings" pitchFamily="2" charset="2"/>
              </a:rPr>
              <a:t> 6 CO</a:t>
            </a:r>
            <a:r>
              <a:rPr lang="en-US" b="1" baseline="-25000" dirty="0" smtClean="0">
                <a:sym typeface="Wingdings" pitchFamily="2" charset="2"/>
              </a:rPr>
              <a:t>2 </a:t>
            </a:r>
            <a:r>
              <a:rPr lang="en-US" b="1" dirty="0" smtClean="0">
                <a:sym typeface="Wingdings" pitchFamily="2" charset="2"/>
              </a:rPr>
              <a:t>+ 6H</a:t>
            </a:r>
            <a:r>
              <a:rPr lang="en-US" b="1" baseline="-25000" dirty="0" smtClean="0">
                <a:sym typeface="Wingdings" pitchFamily="2" charset="2"/>
              </a:rPr>
              <a:t>2</a:t>
            </a:r>
            <a:r>
              <a:rPr lang="en-US" b="1" dirty="0" smtClean="0">
                <a:sym typeface="Wingdings" pitchFamily="2" charset="2"/>
              </a:rPr>
              <a:t>O + 38 ATP</a:t>
            </a:r>
          </a:p>
          <a:p>
            <a:endParaRPr lang="en-US" b="1" dirty="0" smtClean="0"/>
          </a:p>
          <a:p>
            <a:endParaRPr lang="en-US" b="1" dirty="0" smtClean="0"/>
          </a:p>
          <a:p>
            <a:pPr algn="ctr"/>
            <a:endParaRPr lang="en-US" b="1" dirty="0"/>
          </a:p>
        </p:txBody>
      </p:sp>
      <p:sp>
        <p:nvSpPr>
          <p:cNvPr id="7" name="Rectangle 6"/>
          <p:cNvSpPr/>
          <p:nvPr/>
        </p:nvSpPr>
        <p:spPr>
          <a:xfrm>
            <a:off x="1752600" y="4567078"/>
            <a:ext cx="5638800" cy="76200"/>
          </a:xfrm>
          <a:prstGeom prst="rect">
            <a:avLst/>
          </a:prstGeom>
          <a:solidFill>
            <a:schemeClr val="tx1"/>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Plus 7"/>
          <p:cNvSpPr/>
          <p:nvPr/>
        </p:nvSpPr>
        <p:spPr>
          <a:xfrm>
            <a:off x="7527012" y="4413388"/>
            <a:ext cx="304800" cy="304800"/>
          </a:xfrm>
          <a:prstGeom prst="mathPlus">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482276716"/>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3" fill="hold"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animEffect transition="in" filter="strips(upRight)">
                                      <p:cBhvr>
                                        <p:cTn id="7" dur="500"/>
                                        <p:tgtEl>
                                          <p:spTgt spid="6">
                                            <p:txEl>
                                              <p:pRg st="1" end="1"/>
                                            </p:txEl>
                                          </p:spTgt>
                                        </p:tgtEl>
                                      </p:cBhvr>
                                    </p:animEffect>
                                  </p:childTnLst>
                                </p:cTn>
                              </p:par>
                              <p:par>
                                <p:cTn id="8" presetID="18" presetClass="entr" presetSubtype="3" fill="hold" nodeType="withEffect">
                                  <p:stCondLst>
                                    <p:cond delay="0"/>
                                  </p:stCondLst>
                                  <p:childTnLst>
                                    <p:set>
                                      <p:cBhvr>
                                        <p:cTn id="9" dur="1" fill="hold">
                                          <p:stCondLst>
                                            <p:cond delay="0"/>
                                          </p:stCondLst>
                                        </p:cTn>
                                        <p:tgtEl>
                                          <p:spTgt spid="6">
                                            <p:txEl>
                                              <p:pRg st="2" end="2"/>
                                            </p:txEl>
                                          </p:spTgt>
                                        </p:tgtEl>
                                        <p:attrNameLst>
                                          <p:attrName>style.visibility</p:attrName>
                                        </p:attrNameLst>
                                      </p:cBhvr>
                                      <p:to>
                                        <p:strVal val="visible"/>
                                      </p:to>
                                    </p:set>
                                    <p:animEffect transition="in" filter="strips(upRight)">
                                      <p:cBhvr>
                                        <p:cTn id="10" dur="500"/>
                                        <p:tgtEl>
                                          <p:spTgt spid="6">
                                            <p:txEl>
                                              <p:pRg st="2" end="2"/>
                                            </p:txEl>
                                          </p:spTgt>
                                        </p:tgtEl>
                                      </p:cBhvr>
                                    </p:animEffect>
                                  </p:childTnLst>
                                </p:cTn>
                              </p:par>
                              <p:par>
                                <p:cTn id="11" presetID="18" presetClass="entr" presetSubtype="3" fill="hold" nodeType="withEffect">
                                  <p:stCondLst>
                                    <p:cond delay="0"/>
                                  </p:stCondLst>
                                  <p:childTnLst>
                                    <p:set>
                                      <p:cBhvr>
                                        <p:cTn id="12" dur="1" fill="hold">
                                          <p:stCondLst>
                                            <p:cond delay="0"/>
                                          </p:stCondLst>
                                        </p:cTn>
                                        <p:tgtEl>
                                          <p:spTgt spid="6">
                                            <p:txEl>
                                              <p:pRg st="3" end="3"/>
                                            </p:txEl>
                                          </p:spTgt>
                                        </p:tgtEl>
                                        <p:attrNameLst>
                                          <p:attrName>style.visibility</p:attrName>
                                        </p:attrNameLst>
                                      </p:cBhvr>
                                      <p:to>
                                        <p:strVal val="visible"/>
                                      </p:to>
                                    </p:set>
                                    <p:animEffect transition="in" filter="strips(upRight)">
                                      <p:cBhvr>
                                        <p:cTn id="13" dur="500"/>
                                        <p:tgtEl>
                                          <p:spTgt spid="6">
                                            <p:txEl>
                                              <p:pRg st="3" end="3"/>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8" presetClass="entr" presetSubtype="3" fill="hold" nodeType="clickEffect">
                                  <p:stCondLst>
                                    <p:cond delay="0"/>
                                  </p:stCondLst>
                                  <p:childTnLst>
                                    <p:set>
                                      <p:cBhvr>
                                        <p:cTn id="17" dur="1" fill="hold">
                                          <p:stCondLst>
                                            <p:cond delay="0"/>
                                          </p:stCondLst>
                                        </p:cTn>
                                        <p:tgtEl>
                                          <p:spTgt spid="6">
                                            <p:txEl>
                                              <p:pRg st="4" end="4"/>
                                            </p:txEl>
                                          </p:spTgt>
                                        </p:tgtEl>
                                        <p:attrNameLst>
                                          <p:attrName>style.visibility</p:attrName>
                                        </p:attrNameLst>
                                      </p:cBhvr>
                                      <p:to>
                                        <p:strVal val="visible"/>
                                      </p:to>
                                    </p:set>
                                    <p:animEffect transition="in" filter="strips(upRight)">
                                      <p:cBhvr>
                                        <p:cTn id="18" dur="500"/>
                                        <p:tgtEl>
                                          <p:spTgt spid="6">
                                            <p:txEl>
                                              <p:pRg st="4" end="4"/>
                                            </p:txEl>
                                          </p:spTgt>
                                        </p:tgtEl>
                                      </p:cBhvr>
                                    </p:animEffect>
                                  </p:childTnLst>
                                </p:cTn>
                              </p:par>
                              <p:par>
                                <p:cTn id="19" presetID="18" presetClass="entr" presetSubtype="3" fill="hold" nodeType="withEffect">
                                  <p:stCondLst>
                                    <p:cond delay="0"/>
                                  </p:stCondLst>
                                  <p:childTnLst>
                                    <p:set>
                                      <p:cBhvr>
                                        <p:cTn id="20" dur="1" fill="hold">
                                          <p:stCondLst>
                                            <p:cond delay="0"/>
                                          </p:stCondLst>
                                        </p:cTn>
                                        <p:tgtEl>
                                          <p:spTgt spid="6">
                                            <p:txEl>
                                              <p:pRg st="5" end="5"/>
                                            </p:txEl>
                                          </p:spTgt>
                                        </p:tgtEl>
                                        <p:attrNameLst>
                                          <p:attrName>style.visibility</p:attrName>
                                        </p:attrNameLst>
                                      </p:cBhvr>
                                      <p:to>
                                        <p:strVal val="visible"/>
                                      </p:to>
                                    </p:set>
                                    <p:animEffect transition="in" filter="strips(upRight)">
                                      <p:cBhvr>
                                        <p:cTn id="21" dur="500"/>
                                        <p:tgtEl>
                                          <p:spTgt spid="6">
                                            <p:txEl>
                                              <p:pRg st="5" end="5"/>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8" presetClass="entr" presetSubtype="3" fill="hold" nodeType="clickEffect">
                                  <p:stCondLst>
                                    <p:cond delay="0"/>
                                  </p:stCondLst>
                                  <p:childTnLst>
                                    <p:set>
                                      <p:cBhvr>
                                        <p:cTn id="25" dur="1" fill="hold">
                                          <p:stCondLst>
                                            <p:cond delay="0"/>
                                          </p:stCondLst>
                                        </p:cTn>
                                        <p:tgtEl>
                                          <p:spTgt spid="6">
                                            <p:txEl>
                                              <p:pRg st="6" end="6"/>
                                            </p:txEl>
                                          </p:spTgt>
                                        </p:tgtEl>
                                        <p:attrNameLst>
                                          <p:attrName>style.visibility</p:attrName>
                                        </p:attrNameLst>
                                      </p:cBhvr>
                                      <p:to>
                                        <p:strVal val="visible"/>
                                      </p:to>
                                    </p:set>
                                    <p:animEffect transition="in" filter="strips(upRight)">
                                      <p:cBhvr>
                                        <p:cTn id="26" dur="500"/>
                                        <p:tgtEl>
                                          <p:spTgt spid="6">
                                            <p:txEl>
                                              <p:pRg st="6" end="6"/>
                                            </p:txEl>
                                          </p:spTgt>
                                        </p:tgtEl>
                                      </p:cBhvr>
                                    </p:animEffect>
                                  </p:childTnLst>
                                </p:cTn>
                              </p:par>
                              <p:par>
                                <p:cTn id="27" presetID="18" presetClass="entr" presetSubtype="3" fill="hold" nodeType="withEffect">
                                  <p:stCondLst>
                                    <p:cond delay="0"/>
                                  </p:stCondLst>
                                  <p:childTnLst>
                                    <p:set>
                                      <p:cBhvr>
                                        <p:cTn id="28" dur="1" fill="hold">
                                          <p:stCondLst>
                                            <p:cond delay="0"/>
                                          </p:stCondLst>
                                        </p:cTn>
                                        <p:tgtEl>
                                          <p:spTgt spid="6">
                                            <p:txEl>
                                              <p:pRg st="7" end="7"/>
                                            </p:txEl>
                                          </p:spTgt>
                                        </p:tgtEl>
                                        <p:attrNameLst>
                                          <p:attrName>style.visibility</p:attrName>
                                        </p:attrNameLst>
                                      </p:cBhvr>
                                      <p:to>
                                        <p:strVal val="visible"/>
                                      </p:to>
                                    </p:set>
                                    <p:animEffect transition="in" filter="strips(upRight)">
                                      <p:cBhvr>
                                        <p:cTn id="29" dur="500"/>
                                        <p:tgtEl>
                                          <p:spTgt spid="6">
                                            <p:txEl>
                                              <p:pRg st="7" end="7"/>
                                            </p:txEl>
                                          </p:spTgt>
                                        </p:tgtEl>
                                      </p:cBhvr>
                                    </p:animEffect>
                                  </p:childTnLst>
                                </p:cTn>
                              </p:par>
                              <p:par>
                                <p:cTn id="30" presetID="18" presetClass="entr" presetSubtype="3" fill="hold" nodeType="withEffect">
                                  <p:stCondLst>
                                    <p:cond delay="0"/>
                                  </p:stCondLst>
                                  <p:childTnLst>
                                    <p:set>
                                      <p:cBhvr>
                                        <p:cTn id="31" dur="1" fill="hold">
                                          <p:stCondLst>
                                            <p:cond delay="0"/>
                                          </p:stCondLst>
                                        </p:cTn>
                                        <p:tgtEl>
                                          <p:spTgt spid="6">
                                            <p:txEl>
                                              <p:pRg st="8" end="8"/>
                                            </p:txEl>
                                          </p:spTgt>
                                        </p:tgtEl>
                                        <p:attrNameLst>
                                          <p:attrName>style.visibility</p:attrName>
                                        </p:attrNameLst>
                                      </p:cBhvr>
                                      <p:to>
                                        <p:strVal val="visible"/>
                                      </p:to>
                                    </p:set>
                                    <p:animEffect transition="in" filter="strips(upRight)">
                                      <p:cBhvr>
                                        <p:cTn id="32" dur="500"/>
                                        <p:tgtEl>
                                          <p:spTgt spid="6">
                                            <p:txEl>
                                              <p:pRg st="8" end="8"/>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8" presetClass="entr" presetSubtype="3" fill="hold" nodeType="clickEffect">
                                  <p:stCondLst>
                                    <p:cond delay="0"/>
                                  </p:stCondLst>
                                  <p:childTnLst>
                                    <p:set>
                                      <p:cBhvr>
                                        <p:cTn id="36" dur="1" fill="hold">
                                          <p:stCondLst>
                                            <p:cond delay="0"/>
                                          </p:stCondLst>
                                        </p:cTn>
                                        <p:tgtEl>
                                          <p:spTgt spid="6">
                                            <p:txEl>
                                              <p:pRg st="9" end="9"/>
                                            </p:txEl>
                                          </p:spTgt>
                                        </p:tgtEl>
                                        <p:attrNameLst>
                                          <p:attrName>style.visibility</p:attrName>
                                        </p:attrNameLst>
                                      </p:cBhvr>
                                      <p:to>
                                        <p:strVal val="visible"/>
                                      </p:to>
                                    </p:set>
                                    <p:animEffect transition="in" filter="strips(upRight)">
                                      <p:cBhvr>
                                        <p:cTn id="37" dur="500"/>
                                        <p:tgtEl>
                                          <p:spTgt spid="6">
                                            <p:txEl>
                                              <p:pRg st="9" end="9"/>
                                            </p:txEl>
                                          </p:spTgt>
                                        </p:tgtEl>
                                      </p:cBhvr>
                                    </p:animEffect>
                                  </p:childTnLst>
                                </p:cTn>
                              </p:par>
                              <p:par>
                                <p:cTn id="38" presetID="18" presetClass="entr" presetSubtype="3" fill="hold" nodeType="withEffect">
                                  <p:stCondLst>
                                    <p:cond delay="0"/>
                                  </p:stCondLst>
                                  <p:childTnLst>
                                    <p:set>
                                      <p:cBhvr>
                                        <p:cTn id="39" dur="1" fill="hold">
                                          <p:stCondLst>
                                            <p:cond delay="0"/>
                                          </p:stCondLst>
                                        </p:cTn>
                                        <p:tgtEl>
                                          <p:spTgt spid="6">
                                            <p:txEl>
                                              <p:pRg st="10" end="10"/>
                                            </p:txEl>
                                          </p:spTgt>
                                        </p:tgtEl>
                                        <p:attrNameLst>
                                          <p:attrName>style.visibility</p:attrName>
                                        </p:attrNameLst>
                                      </p:cBhvr>
                                      <p:to>
                                        <p:strVal val="visible"/>
                                      </p:to>
                                    </p:set>
                                    <p:animEffect transition="in" filter="strips(upRight)">
                                      <p:cBhvr>
                                        <p:cTn id="40" dur="500"/>
                                        <p:tgtEl>
                                          <p:spTgt spid="6">
                                            <p:txEl>
                                              <p:pRg st="10" end="10"/>
                                            </p:txEl>
                                          </p:spTgt>
                                        </p:tgtEl>
                                      </p:cBhvr>
                                    </p:animEffect>
                                  </p:childTnLst>
                                </p:cTn>
                              </p:par>
                              <p:par>
                                <p:cTn id="41" presetID="18" presetClass="entr" presetSubtype="3" fill="hold" nodeType="withEffect">
                                  <p:stCondLst>
                                    <p:cond delay="0"/>
                                  </p:stCondLst>
                                  <p:childTnLst>
                                    <p:set>
                                      <p:cBhvr>
                                        <p:cTn id="42" dur="1" fill="hold">
                                          <p:stCondLst>
                                            <p:cond delay="0"/>
                                          </p:stCondLst>
                                        </p:cTn>
                                        <p:tgtEl>
                                          <p:spTgt spid="6">
                                            <p:txEl>
                                              <p:pRg st="11" end="11"/>
                                            </p:txEl>
                                          </p:spTgt>
                                        </p:tgtEl>
                                        <p:attrNameLst>
                                          <p:attrName>style.visibility</p:attrName>
                                        </p:attrNameLst>
                                      </p:cBhvr>
                                      <p:to>
                                        <p:strVal val="visible"/>
                                      </p:to>
                                    </p:set>
                                    <p:animEffect transition="in" filter="strips(upRight)">
                                      <p:cBhvr>
                                        <p:cTn id="43" dur="500"/>
                                        <p:tgtEl>
                                          <p:spTgt spid="6">
                                            <p:txEl>
                                              <p:pRg st="11" end="11"/>
                                            </p:txEl>
                                          </p:spTgt>
                                        </p:tgtEl>
                                      </p:cBhvr>
                                    </p:animEffect>
                                  </p:childTnLst>
                                </p:cTn>
                              </p:par>
                              <p:par>
                                <p:cTn id="44" presetID="18" presetClass="entr" presetSubtype="3" fill="hold" nodeType="withEffect">
                                  <p:stCondLst>
                                    <p:cond delay="0"/>
                                  </p:stCondLst>
                                  <p:childTnLst>
                                    <p:set>
                                      <p:cBhvr>
                                        <p:cTn id="45" dur="1" fill="hold">
                                          <p:stCondLst>
                                            <p:cond delay="0"/>
                                          </p:stCondLst>
                                        </p:cTn>
                                        <p:tgtEl>
                                          <p:spTgt spid="6">
                                            <p:txEl>
                                              <p:pRg st="12" end="12"/>
                                            </p:txEl>
                                          </p:spTgt>
                                        </p:tgtEl>
                                        <p:attrNameLst>
                                          <p:attrName>style.visibility</p:attrName>
                                        </p:attrNameLst>
                                      </p:cBhvr>
                                      <p:to>
                                        <p:strVal val="visible"/>
                                      </p:to>
                                    </p:set>
                                    <p:animEffect transition="in" filter="strips(upRight)">
                                      <p:cBhvr>
                                        <p:cTn id="46" dur="500"/>
                                        <p:tgtEl>
                                          <p:spTgt spid="6">
                                            <p:txEl>
                                              <p:pRg st="12" end="12"/>
                                            </p:txEl>
                                          </p:spTgt>
                                        </p:tgtEl>
                                      </p:cBhvr>
                                    </p:animEffect>
                                  </p:childTnLst>
                                </p:cTn>
                              </p:par>
                            </p:childTnLst>
                          </p:cTn>
                        </p:par>
                      </p:childTnLst>
                    </p:cTn>
                  </p:par>
                  <p:par>
                    <p:cTn id="47" fill="hold">
                      <p:stCondLst>
                        <p:cond delay="indefinite"/>
                      </p:stCondLst>
                      <p:childTnLst>
                        <p:par>
                          <p:cTn id="48" fill="hold">
                            <p:stCondLst>
                              <p:cond delay="0"/>
                            </p:stCondLst>
                            <p:childTnLst>
                              <p:par>
                                <p:cTn id="49" presetID="18" presetClass="entr" presetSubtype="3" fill="hold" grpId="0" nodeType="clickEffect">
                                  <p:stCondLst>
                                    <p:cond delay="0"/>
                                  </p:stCondLst>
                                  <p:childTnLst>
                                    <p:set>
                                      <p:cBhvr>
                                        <p:cTn id="50" dur="1" fill="hold">
                                          <p:stCondLst>
                                            <p:cond delay="0"/>
                                          </p:stCondLst>
                                        </p:cTn>
                                        <p:tgtEl>
                                          <p:spTgt spid="7"/>
                                        </p:tgtEl>
                                        <p:attrNameLst>
                                          <p:attrName>style.visibility</p:attrName>
                                        </p:attrNameLst>
                                      </p:cBhvr>
                                      <p:to>
                                        <p:strVal val="visible"/>
                                      </p:to>
                                    </p:set>
                                    <p:animEffect transition="in" filter="strips(upRight)">
                                      <p:cBhvr>
                                        <p:cTn id="51" dur="500"/>
                                        <p:tgtEl>
                                          <p:spTgt spid="7"/>
                                        </p:tgtEl>
                                      </p:cBhvr>
                                    </p:animEffect>
                                  </p:childTnLst>
                                </p:cTn>
                              </p:par>
                            </p:childTnLst>
                          </p:cTn>
                        </p:par>
                        <p:par>
                          <p:cTn id="52" fill="hold">
                            <p:stCondLst>
                              <p:cond delay="500"/>
                            </p:stCondLst>
                            <p:childTnLst>
                              <p:par>
                                <p:cTn id="53" presetID="9" presetClass="entr" presetSubtype="0" fill="hold" grpId="0" nodeType="afterEffect">
                                  <p:stCondLst>
                                    <p:cond delay="0"/>
                                  </p:stCondLst>
                                  <p:childTnLst>
                                    <p:set>
                                      <p:cBhvr>
                                        <p:cTn id="54" dur="1" fill="hold">
                                          <p:stCondLst>
                                            <p:cond delay="0"/>
                                          </p:stCondLst>
                                        </p:cTn>
                                        <p:tgtEl>
                                          <p:spTgt spid="8"/>
                                        </p:tgtEl>
                                        <p:attrNameLst>
                                          <p:attrName>style.visibility</p:attrName>
                                        </p:attrNameLst>
                                      </p:cBhvr>
                                      <p:to>
                                        <p:strVal val="visible"/>
                                      </p:to>
                                    </p:set>
                                    <p:animEffect transition="in" filter="dissolve">
                                      <p:cBhvr>
                                        <p:cTn id="55" dur="500"/>
                                        <p:tgtEl>
                                          <p:spTgt spid="8"/>
                                        </p:tgtEl>
                                      </p:cBhvr>
                                    </p:animEffect>
                                  </p:childTnLst>
                                </p:cTn>
                              </p:par>
                            </p:childTnLst>
                          </p:cTn>
                        </p:par>
                      </p:childTnLst>
                    </p:cTn>
                  </p:par>
                  <p:par>
                    <p:cTn id="56" fill="hold">
                      <p:stCondLst>
                        <p:cond delay="indefinite"/>
                      </p:stCondLst>
                      <p:childTnLst>
                        <p:par>
                          <p:cTn id="57" fill="hold">
                            <p:stCondLst>
                              <p:cond delay="0"/>
                            </p:stCondLst>
                            <p:childTnLst>
                              <p:par>
                                <p:cTn id="58" presetID="9" presetClass="entr" presetSubtype="0" fill="hold" nodeType="clickEffect">
                                  <p:stCondLst>
                                    <p:cond delay="0"/>
                                  </p:stCondLst>
                                  <p:childTnLst>
                                    <p:set>
                                      <p:cBhvr>
                                        <p:cTn id="59" dur="1" fill="hold">
                                          <p:stCondLst>
                                            <p:cond delay="0"/>
                                          </p:stCondLst>
                                        </p:cTn>
                                        <p:tgtEl>
                                          <p:spTgt spid="6">
                                            <p:txEl>
                                              <p:pRg st="15" end="15"/>
                                            </p:txEl>
                                          </p:spTgt>
                                        </p:tgtEl>
                                        <p:attrNameLst>
                                          <p:attrName>style.visibility</p:attrName>
                                        </p:attrNameLst>
                                      </p:cBhvr>
                                      <p:to>
                                        <p:strVal val="visible"/>
                                      </p:to>
                                    </p:set>
                                    <p:animEffect transition="in" filter="dissolve">
                                      <p:cBhvr>
                                        <p:cTn id="60" dur="500"/>
                                        <p:tgtEl>
                                          <p:spTgt spid="6">
                                            <p:txEl>
                                              <p:pRg st="15" end="1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arsil\Desktop\Smartcreative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471487" y="457200"/>
            <a:ext cx="8229600" cy="1143000"/>
          </a:xfrm>
        </p:spPr>
        <p:txBody>
          <a:bodyPr>
            <a:normAutofit fontScale="90000"/>
          </a:bodyPr>
          <a:lstStyle/>
          <a:p>
            <a:r>
              <a:rPr lang="id-ID" b="1" dirty="0" smtClean="0">
                <a:solidFill>
                  <a:schemeClr val="accent6">
                    <a:lumMod val="75000"/>
                  </a:schemeClr>
                </a:solidFill>
              </a:rPr>
              <a:t>Perbedaan Fotosintesis dan Respirasi</a:t>
            </a:r>
            <a:endParaRPr lang="id-ID" b="1" dirty="0">
              <a:solidFill>
                <a:schemeClr val="accent6">
                  <a:lumMod val="75000"/>
                </a:schemeClr>
              </a:solidFill>
            </a:endParaRPr>
          </a:p>
        </p:txBody>
      </p:sp>
      <p:sp>
        <p:nvSpPr>
          <p:cNvPr id="3" name="Content Placeholder 2"/>
          <p:cNvSpPr>
            <a:spLocks noGrp="1"/>
          </p:cNvSpPr>
          <p:nvPr>
            <p:ph idx="1"/>
          </p:nvPr>
        </p:nvSpPr>
        <p:spPr>
          <a:xfrm>
            <a:off x="228600" y="1600200"/>
            <a:ext cx="8763000" cy="4525963"/>
          </a:xfrm>
        </p:spPr>
        <p:txBody>
          <a:bodyPr>
            <a:normAutofit fontScale="92500"/>
          </a:bodyPr>
          <a:lstStyle/>
          <a:p>
            <a:r>
              <a:rPr lang="id-ID" dirty="0" smtClean="0"/>
              <a:t>Fotosintesis</a:t>
            </a:r>
          </a:p>
          <a:p>
            <a:pPr marL="0" indent="0">
              <a:buNone/>
            </a:pPr>
            <a:r>
              <a:rPr lang="id-ID" dirty="0"/>
              <a:t>	</a:t>
            </a:r>
            <a:r>
              <a:rPr lang="id-ID" dirty="0" smtClean="0"/>
              <a:t>proses penyusunan atau anabolisme.</a:t>
            </a:r>
          </a:p>
          <a:p>
            <a:pPr marL="0" indent="0">
              <a:buNone/>
            </a:pPr>
            <a:r>
              <a:rPr lang="id-ID" dirty="0"/>
              <a:t>	</a:t>
            </a:r>
            <a:r>
              <a:rPr lang="id-ID" dirty="0" smtClean="0"/>
              <a:t>berlangsung optimal pada siang hari</a:t>
            </a:r>
          </a:p>
          <a:p>
            <a:pPr marL="0" indent="0">
              <a:buNone/>
            </a:pPr>
            <a:r>
              <a:rPr lang="id-ID" dirty="0"/>
              <a:t>	</a:t>
            </a:r>
            <a:r>
              <a:rPr lang="id-ID" dirty="0" smtClean="0"/>
              <a:t>reaksi: </a:t>
            </a:r>
            <a:r>
              <a:rPr lang="id-ID" sz="2800" dirty="0" smtClean="0">
                <a:latin typeface="Arial" panose="020B0604020202020204" pitchFamily="34" charset="0"/>
                <a:cs typeface="Arial" panose="020B0604020202020204" pitchFamily="34" charset="0"/>
              </a:rPr>
              <a:t>6CO</a:t>
            </a:r>
            <a:r>
              <a:rPr lang="id-ID" sz="2800" baseline="-25000" dirty="0" smtClean="0">
                <a:latin typeface="Arial" panose="020B0604020202020204" pitchFamily="34" charset="0"/>
                <a:cs typeface="Arial" panose="020B0604020202020204" pitchFamily="34" charset="0"/>
              </a:rPr>
              <a:t>2</a:t>
            </a:r>
            <a:r>
              <a:rPr lang="id-ID" sz="2800" dirty="0" smtClean="0">
                <a:latin typeface="Arial" panose="020B0604020202020204" pitchFamily="34" charset="0"/>
                <a:cs typeface="Arial" panose="020B0604020202020204" pitchFamily="34" charset="0"/>
              </a:rPr>
              <a:t>+6H</a:t>
            </a:r>
            <a:r>
              <a:rPr lang="id-ID" sz="2800" baseline="-25000" dirty="0" smtClean="0">
                <a:latin typeface="Arial" panose="020B0604020202020204" pitchFamily="34" charset="0"/>
                <a:cs typeface="Arial" panose="020B0604020202020204" pitchFamily="34" charset="0"/>
              </a:rPr>
              <a:t>2</a:t>
            </a:r>
            <a:r>
              <a:rPr lang="id-ID" sz="2800" dirty="0" smtClean="0">
                <a:latin typeface="Arial" panose="020B0604020202020204" pitchFamily="34" charset="0"/>
                <a:cs typeface="Arial" panose="020B0604020202020204" pitchFamily="34" charset="0"/>
              </a:rPr>
              <a:t>O → C</a:t>
            </a:r>
            <a:r>
              <a:rPr lang="id-ID" sz="2800" baseline="-25000" dirty="0" smtClean="0">
                <a:latin typeface="Arial" panose="020B0604020202020204" pitchFamily="34" charset="0"/>
                <a:cs typeface="Arial" panose="020B0604020202020204" pitchFamily="34" charset="0"/>
              </a:rPr>
              <a:t>6</a:t>
            </a:r>
            <a:r>
              <a:rPr lang="id-ID" sz="2800" dirty="0" smtClean="0">
                <a:latin typeface="Arial" panose="020B0604020202020204" pitchFamily="34" charset="0"/>
                <a:cs typeface="Arial" panose="020B0604020202020204" pitchFamily="34" charset="0"/>
              </a:rPr>
              <a:t>H</a:t>
            </a:r>
            <a:r>
              <a:rPr lang="id-ID" sz="2800" baseline="-25000" dirty="0" smtClean="0">
                <a:latin typeface="Arial" panose="020B0604020202020204" pitchFamily="34" charset="0"/>
                <a:cs typeface="Arial" panose="020B0604020202020204" pitchFamily="34" charset="0"/>
              </a:rPr>
              <a:t>12</a:t>
            </a:r>
            <a:r>
              <a:rPr lang="id-ID" sz="2800" dirty="0" smtClean="0">
                <a:latin typeface="Arial" panose="020B0604020202020204" pitchFamily="34" charset="0"/>
                <a:cs typeface="Arial" panose="020B0604020202020204" pitchFamily="34" charset="0"/>
              </a:rPr>
              <a:t>O</a:t>
            </a:r>
            <a:r>
              <a:rPr lang="id-ID" sz="2800" baseline="-25000" dirty="0" smtClean="0">
                <a:latin typeface="Arial" panose="020B0604020202020204" pitchFamily="34" charset="0"/>
                <a:cs typeface="Arial" panose="020B0604020202020204" pitchFamily="34" charset="0"/>
              </a:rPr>
              <a:t>6</a:t>
            </a:r>
            <a:r>
              <a:rPr lang="id-ID" sz="2800" dirty="0" smtClean="0">
                <a:latin typeface="Arial" panose="020B0604020202020204" pitchFamily="34" charset="0"/>
                <a:cs typeface="Arial" panose="020B0604020202020204" pitchFamily="34" charset="0"/>
              </a:rPr>
              <a:t>+6O</a:t>
            </a:r>
            <a:r>
              <a:rPr lang="id-ID" sz="2800" baseline="-25000" dirty="0" smtClean="0">
                <a:latin typeface="Arial" panose="020B0604020202020204" pitchFamily="34" charset="0"/>
                <a:cs typeface="Arial" panose="020B0604020202020204" pitchFamily="34" charset="0"/>
              </a:rPr>
              <a:t>2</a:t>
            </a:r>
            <a:r>
              <a:rPr lang="id-ID" sz="2800" dirty="0" smtClean="0">
                <a:latin typeface="Arial" panose="020B0604020202020204" pitchFamily="34" charset="0"/>
                <a:cs typeface="Arial" panose="020B0604020202020204" pitchFamily="34" charset="0"/>
              </a:rPr>
              <a:t>+38ATP</a:t>
            </a:r>
          </a:p>
          <a:p>
            <a:r>
              <a:rPr lang="id-ID" dirty="0" smtClean="0"/>
              <a:t>Respirasi</a:t>
            </a:r>
          </a:p>
          <a:p>
            <a:pPr marL="0" indent="0">
              <a:buNone/>
            </a:pPr>
            <a:r>
              <a:rPr lang="id-ID" dirty="0"/>
              <a:t>	</a:t>
            </a:r>
            <a:r>
              <a:rPr lang="id-ID" dirty="0" smtClean="0"/>
              <a:t>proses pembongkaran atau katabolisme</a:t>
            </a:r>
          </a:p>
          <a:p>
            <a:pPr marL="0" indent="0">
              <a:buNone/>
            </a:pPr>
            <a:r>
              <a:rPr lang="id-ID" dirty="0"/>
              <a:t>	</a:t>
            </a:r>
            <a:r>
              <a:rPr lang="id-ID" dirty="0" smtClean="0"/>
              <a:t>berlangsung optimal pada malam hari</a:t>
            </a:r>
          </a:p>
          <a:p>
            <a:pPr marL="0" indent="0">
              <a:buNone/>
            </a:pPr>
            <a:r>
              <a:rPr lang="id-ID" dirty="0"/>
              <a:t>	</a:t>
            </a:r>
            <a:r>
              <a:rPr lang="id-ID" dirty="0" smtClean="0"/>
              <a:t>reaksi : </a:t>
            </a:r>
            <a:r>
              <a:rPr lang="id-ID" sz="3000" dirty="0" smtClean="0">
                <a:latin typeface="Arial" panose="020B0604020202020204" pitchFamily="34" charset="0"/>
                <a:cs typeface="Arial" panose="020B0604020202020204" pitchFamily="34" charset="0"/>
              </a:rPr>
              <a:t>C</a:t>
            </a:r>
            <a:r>
              <a:rPr lang="id-ID" sz="3000" baseline="-25000" dirty="0" smtClean="0">
                <a:latin typeface="Arial" panose="020B0604020202020204" pitchFamily="34" charset="0"/>
                <a:cs typeface="Arial" panose="020B0604020202020204" pitchFamily="34" charset="0"/>
              </a:rPr>
              <a:t>6</a:t>
            </a:r>
            <a:r>
              <a:rPr lang="id-ID" sz="3000" dirty="0" smtClean="0">
                <a:latin typeface="Arial" panose="020B0604020202020204" pitchFamily="34" charset="0"/>
                <a:cs typeface="Arial" panose="020B0604020202020204" pitchFamily="34" charset="0"/>
              </a:rPr>
              <a:t>H</a:t>
            </a:r>
            <a:r>
              <a:rPr lang="id-ID" sz="3000" baseline="-25000" dirty="0" smtClean="0">
                <a:latin typeface="Arial" panose="020B0604020202020204" pitchFamily="34" charset="0"/>
                <a:cs typeface="Arial" panose="020B0604020202020204" pitchFamily="34" charset="0"/>
              </a:rPr>
              <a:t>12</a:t>
            </a:r>
            <a:r>
              <a:rPr lang="id-ID" sz="3000" dirty="0" smtClean="0">
                <a:latin typeface="Arial" panose="020B0604020202020204" pitchFamily="34" charset="0"/>
                <a:cs typeface="Arial" panose="020B0604020202020204" pitchFamily="34" charset="0"/>
              </a:rPr>
              <a:t>O</a:t>
            </a:r>
            <a:r>
              <a:rPr lang="id-ID" sz="3000" baseline="-25000" dirty="0" smtClean="0">
                <a:latin typeface="Arial" panose="020B0604020202020204" pitchFamily="34" charset="0"/>
                <a:cs typeface="Arial" panose="020B0604020202020204" pitchFamily="34" charset="0"/>
              </a:rPr>
              <a:t>6</a:t>
            </a:r>
            <a:r>
              <a:rPr lang="id-ID" sz="3000" dirty="0" smtClean="0">
                <a:latin typeface="Arial" panose="020B0604020202020204" pitchFamily="34" charset="0"/>
                <a:cs typeface="Arial" panose="020B0604020202020204" pitchFamily="34" charset="0"/>
              </a:rPr>
              <a:t>+6O</a:t>
            </a:r>
            <a:r>
              <a:rPr lang="id-ID" sz="3000" baseline="-25000" dirty="0" smtClean="0">
                <a:latin typeface="Arial" panose="020B0604020202020204" pitchFamily="34" charset="0"/>
                <a:cs typeface="Arial" panose="020B0604020202020204" pitchFamily="34" charset="0"/>
              </a:rPr>
              <a:t>2</a:t>
            </a:r>
            <a:r>
              <a:rPr lang="id-ID" sz="3000" dirty="0" smtClean="0">
                <a:latin typeface="Arial" panose="020B0604020202020204" pitchFamily="34" charset="0"/>
                <a:cs typeface="Arial" panose="020B0604020202020204" pitchFamily="34" charset="0"/>
              </a:rPr>
              <a:t> → 6CO</a:t>
            </a:r>
            <a:r>
              <a:rPr lang="id-ID" sz="3000" baseline="-25000" dirty="0" smtClean="0">
                <a:latin typeface="Arial" panose="020B0604020202020204" pitchFamily="34" charset="0"/>
                <a:cs typeface="Arial" panose="020B0604020202020204" pitchFamily="34" charset="0"/>
              </a:rPr>
              <a:t>2</a:t>
            </a:r>
            <a:r>
              <a:rPr lang="id-ID" sz="3000" dirty="0" smtClean="0">
                <a:latin typeface="Arial" panose="020B0604020202020204" pitchFamily="34" charset="0"/>
                <a:cs typeface="Arial" panose="020B0604020202020204" pitchFamily="34" charset="0"/>
              </a:rPr>
              <a:t>+6H</a:t>
            </a:r>
            <a:r>
              <a:rPr lang="id-ID" sz="3000" baseline="-25000" dirty="0" smtClean="0">
                <a:latin typeface="Arial" panose="020B0604020202020204" pitchFamily="34" charset="0"/>
                <a:cs typeface="Arial" panose="020B0604020202020204" pitchFamily="34" charset="0"/>
              </a:rPr>
              <a:t>2</a:t>
            </a:r>
            <a:r>
              <a:rPr lang="id-ID" sz="3000" dirty="0" smtClean="0">
                <a:latin typeface="Arial" panose="020B0604020202020204" pitchFamily="34" charset="0"/>
                <a:cs typeface="Arial" panose="020B0604020202020204" pitchFamily="34" charset="0"/>
              </a:rPr>
              <a:t>O+675ATP</a:t>
            </a:r>
          </a:p>
        </p:txBody>
      </p:sp>
    </p:spTree>
    <p:extLst>
      <p:ext uri="{BB962C8B-B14F-4D97-AF65-F5344CB8AC3E}">
        <p14:creationId xmlns:p14="http://schemas.microsoft.com/office/powerpoint/2010/main" val="40460245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arsil\Desktop\Smartcreative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457200" y="457200"/>
            <a:ext cx="8229600" cy="1143000"/>
          </a:xfrm>
        </p:spPr>
        <p:txBody>
          <a:bodyPr/>
          <a:lstStyle/>
          <a:p>
            <a:r>
              <a:rPr lang="id-ID" b="1" dirty="0" smtClean="0">
                <a:solidFill>
                  <a:schemeClr val="accent6">
                    <a:lumMod val="75000"/>
                  </a:schemeClr>
                </a:solidFill>
              </a:rPr>
              <a:t>Substrat Respirasi</a:t>
            </a:r>
            <a:endParaRPr lang="id-ID" b="1" dirty="0">
              <a:solidFill>
                <a:schemeClr val="accent6">
                  <a:lumMod val="75000"/>
                </a:schemeClr>
              </a:solidFill>
            </a:endParaRPr>
          </a:p>
        </p:txBody>
      </p:sp>
      <p:sp>
        <p:nvSpPr>
          <p:cNvPr id="3" name="Content Placeholder 2"/>
          <p:cNvSpPr>
            <a:spLocks noGrp="1"/>
          </p:cNvSpPr>
          <p:nvPr>
            <p:ph idx="1"/>
          </p:nvPr>
        </p:nvSpPr>
        <p:spPr/>
        <p:txBody>
          <a:bodyPr/>
          <a:lstStyle/>
          <a:p>
            <a:r>
              <a:rPr lang="id-ID" dirty="0"/>
              <a:t>Karbohidrat</a:t>
            </a:r>
          </a:p>
          <a:p>
            <a:r>
              <a:rPr lang="id-ID" dirty="0" smtClean="0"/>
              <a:t>Gula </a:t>
            </a:r>
            <a:r>
              <a:rPr lang="id-ID" dirty="0">
                <a:latin typeface="Garamond" panose="02020404030301010803" pitchFamily="18" charset="0"/>
              </a:rPr>
              <a:t>→</a:t>
            </a:r>
            <a:r>
              <a:rPr lang="id-ID" dirty="0" smtClean="0"/>
              <a:t> </a:t>
            </a:r>
            <a:r>
              <a:rPr lang="id-ID" dirty="0"/>
              <a:t>glukosa, fruktosa, dan sukrosa</a:t>
            </a:r>
          </a:p>
          <a:p>
            <a:r>
              <a:rPr lang="id-ID" dirty="0"/>
              <a:t>Pati</a:t>
            </a:r>
          </a:p>
          <a:p>
            <a:r>
              <a:rPr lang="id-ID" dirty="0"/>
              <a:t>Lipid</a:t>
            </a:r>
          </a:p>
          <a:p>
            <a:r>
              <a:rPr lang="id-ID" dirty="0"/>
              <a:t>Asam organik</a:t>
            </a:r>
          </a:p>
          <a:p>
            <a:r>
              <a:rPr lang="id-ID" dirty="0"/>
              <a:t>Protein (pada spesies tertentu)</a:t>
            </a:r>
          </a:p>
          <a:p>
            <a:pPr marL="0" indent="0">
              <a:buNone/>
            </a:pPr>
            <a:endParaRPr lang="id-ID" dirty="0"/>
          </a:p>
        </p:txBody>
      </p:sp>
    </p:spTree>
    <p:extLst>
      <p:ext uri="{BB962C8B-B14F-4D97-AF65-F5344CB8AC3E}">
        <p14:creationId xmlns:p14="http://schemas.microsoft.com/office/powerpoint/2010/main" val="24081325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arsil\Desktop\Smartcreative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423333" y="639763"/>
            <a:ext cx="8229600" cy="1143000"/>
          </a:xfrm>
        </p:spPr>
        <p:txBody>
          <a:bodyPr>
            <a:normAutofit fontScale="90000"/>
          </a:bodyPr>
          <a:lstStyle/>
          <a:p>
            <a:r>
              <a:rPr lang="id-ID" b="1" dirty="0" smtClean="0">
                <a:solidFill>
                  <a:schemeClr val="accent6">
                    <a:lumMod val="75000"/>
                  </a:schemeClr>
                </a:solidFill>
              </a:rPr>
              <a:t>Respirasi Pada Tumbuhan Tingkat Tinggi </a:t>
            </a:r>
            <a:endParaRPr lang="id-ID" b="1" dirty="0">
              <a:solidFill>
                <a:schemeClr val="accent6">
                  <a:lumMod val="75000"/>
                </a:schemeClr>
              </a:solidFill>
            </a:endParaRPr>
          </a:p>
        </p:txBody>
      </p:sp>
      <p:sp>
        <p:nvSpPr>
          <p:cNvPr id="3" name="Content Placeholder 2"/>
          <p:cNvSpPr>
            <a:spLocks noGrp="1"/>
          </p:cNvSpPr>
          <p:nvPr>
            <p:ph idx="1"/>
          </p:nvPr>
        </p:nvSpPr>
        <p:spPr>
          <a:xfrm>
            <a:off x="457200" y="2057400"/>
            <a:ext cx="8229600" cy="4525963"/>
          </a:xfrm>
        </p:spPr>
        <p:txBody>
          <a:bodyPr/>
          <a:lstStyle/>
          <a:p>
            <a:r>
              <a:rPr lang="id-ID" dirty="0" smtClean="0"/>
              <a:t>Proses yang berlangsung secara aerob, yaitu pembebasan energi dari sari-sari makanan dalam sel tubuh tumbuhan dengan cara oksidasi secara biologis</a:t>
            </a:r>
          </a:p>
          <a:p>
            <a:r>
              <a:rPr lang="id-ID" dirty="0" smtClean="0"/>
              <a:t>Energi tersebut digunakan untuk pertumbuhan, pengangkutan mineral, pembentukan protein, proses fotosintesis, dll</a:t>
            </a:r>
            <a:endParaRPr lang="id-ID" dirty="0"/>
          </a:p>
        </p:txBody>
      </p:sp>
    </p:spTree>
    <p:extLst>
      <p:ext uri="{BB962C8B-B14F-4D97-AF65-F5344CB8AC3E}">
        <p14:creationId xmlns:p14="http://schemas.microsoft.com/office/powerpoint/2010/main" val="42809041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arsil\Desktop\Smartcreative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457200" y="826030"/>
            <a:ext cx="8229600" cy="1143000"/>
          </a:xfrm>
        </p:spPr>
        <p:txBody>
          <a:bodyPr>
            <a:normAutofit fontScale="90000"/>
          </a:bodyPr>
          <a:lstStyle/>
          <a:p>
            <a:r>
              <a:rPr lang="id-ID" b="1" dirty="0">
                <a:solidFill>
                  <a:schemeClr val="accent6">
                    <a:lumMod val="75000"/>
                  </a:schemeClr>
                </a:solidFill>
              </a:rPr>
              <a:t>Respirasi Pada Tumbuhan </a:t>
            </a:r>
            <a:r>
              <a:rPr lang="id-ID" b="1" dirty="0" smtClean="0">
                <a:solidFill>
                  <a:schemeClr val="accent6">
                    <a:lumMod val="75000"/>
                  </a:schemeClr>
                </a:solidFill>
              </a:rPr>
              <a:t>Tingkat Rendah</a:t>
            </a:r>
            <a:endParaRPr lang="id-ID" b="1" dirty="0">
              <a:solidFill>
                <a:schemeClr val="accent6">
                  <a:lumMod val="75000"/>
                </a:schemeClr>
              </a:solidFill>
            </a:endParaRPr>
          </a:p>
        </p:txBody>
      </p:sp>
      <p:sp>
        <p:nvSpPr>
          <p:cNvPr id="3" name="Content Placeholder 2"/>
          <p:cNvSpPr>
            <a:spLocks noGrp="1"/>
          </p:cNvSpPr>
          <p:nvPr>
            <p:ph idx="1"/>
          </p:nvPr>
        </p:nvSpPr>
        <p:spPr>
          <a:xfrm>
            <a:off x="457200" y="2133600"/>
            <a:ext cx="8229600" cy="4525963"/>
          </a:xfrm>
        </p:spPr>
        <p:txBody>
          <a:bodyPr/>
          <a:lstStyle/>
          <a:p>
            <a:r>
              <a:rPr lang="id-ID" dirty="0" smtClean="0"/>
              <a:t>Proses yang berlangsung secara aerob dan anaerob atau fermentasi yaitu pengubahan suatu senyawa menjadi senyawa lanjutan dengan bantuan enzim</a:t>
            </a:r>
          </a:p>
          <a:p>
            <a:r>
              <a:rPr lang="id-ID" dirty="0" smtClean="0"/>
              <a:t>Ditemukan dalam pembentukan alkohol yang awalnya merupakan glukosa</a:t>
            </a:r>
            <a:endParaRPr lang="id-ID" dirty="0"/>
          </a:p>
        </p:txBody>
      </p:sp>
    </p:spTree>
    <p:extLst>
      <p:ext uri="{BB962C8B-B14F-4D97-AF65-F5344CB8AC3E}">
        <p14:creationId xmlns:p14="http://schemas.microsoft.com/office/powerpoint/2010/main" val="14827278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arsil\Desktop\Smartcreative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457200" y="762000"/>
            <a:ext cx="8229600" cy="1143000"/>
          </a:xfrm>
        </p:spPr>
        <p:txBody>
          <a:bodyPr>
            <a:normAutofit fontScale="90000"/>
          </a:bodyPr>
          <a:lstStyle/>
          <a:p>
            <a:r>
              <a:rPr lang="id-ID" b="1" dirty="0" smtClean="0">
                <a:solidFill>
                  <a:schemeClr val="accent6">
                    <a:lumMod val="75000"/>
                  </a:schemeClr>
                </a:solidFill>
              </a:rPr>
              <a:t>Faktor-faktor yang Mempengaruhi </a:t>
            </a:r>
            <a:br>
              <a:rPr lang="id-ID" b="1" dirty="0" smtClean="0">
                <a:solidFill>
                  <a:schemeClr val="accent6">
                    <a:lumMod val="75000"/>
                  </a:schemeClr>
                </a:solidFill>
              </a:rPr>
            </a:br>
            <a:r>
              <a:rPr lang="id-ID" b="1" dirty="0" smtClean="0">
                <a:solidFill>
                  <a:schemeClr val="accent6">
                    <a:lumMod val="75000"/>
                  </a:schemeClr>
                </a:solidFill>
              </a:rPr>
              <a:t>Laju Respirasi</a:t>
            </a:r>
            <a:endParaRPr lang="id-ID" b="1" dirty="0">
              <a:solidFill>
                <a:schemeClr val="accent6">
                  <a:lumMod val="75000"/>
                </a:schemeClr>
              </a:solidFill>
            </a:endParaRPr>
          </a:p>
        </p:txBody>
      </p:sp>
      <p:sp>
        <p:nvSpPr>
          <p:cNvPr id="3" name="Content Placeholder 2"/>
          <p:cNvSpPr>
            <a:spLocks noGrp="1"/>
          </p:cNvSpPr>
          <p:nvPr>
            <p:ph idx="1"/>
          </p:nvPr>
        </p:nvSpPr>
        <p:spPr>
          <a:xfrm>
            <a:off x="457200" y="2286000"/>
            <a:ext cx="8229600" cy="3840163"/>
          </a:xfrm>
        </p:spPr>
        <p:txBody>
          <a:bodyPr/>
          <a:lstStyle/>
          <a:p>
            <a:r>
              <a:rPr lang="id-ID" dirty="0" smtClean="0"/>
              <a:t>Ketersediaan Substrat</a:t>
            </a:r>
          </a:p>
          <a:p>
            <a:r>
              <a:rPr lang="id-ID" dirty="0" smtClean="0"/>
              <a:t>Ketersediaan Oksigen</a:t>
            </a:r>
          </a:p>
          <a:p>
            <a:r>
              <a:rPr lang="id-ID" dirty="0" smtClean="0"/>
              <a:t>Suhu</a:t>
            </a:r>
          </a:p>
          <a:p>
            <a:r>
              <a:rPr lang="id-ID" dirty="0" smtClean="0"/>
              <a:t>Tipe dan Umur Tumbuhan</a:t>
            </a:r>
            <a:endParaRPr lang="id-ID" dirty="0"/>
          </a:p>
        </p:txBody>
      </p:sp>
    </p:spTree>
    <p:extLst>
      <p:ext uri="{BB962C8B-B14F-4D97-AF65-F5344CB8AC3E}">
        <p14:creationId xmlns:p14="http://schemas.microsoft.com/office/powerpoint/2010/main" val="37240030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arsil\Desktop\Smartcreative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457200" y="457200"/>
            <a:ext cx="8229600" cy="1143000"/>
          </a:xfrm>
        </p:spPr>
        <p:txBody>
          <a:bodyPr/>
          <a:lstStyle/>
          <a:p>
            <a:r>
              <a:rPr lang="id-ID" b="1" dirty="0" smtClean="0">
                <a:solidFill>
                  <a:schemeClr val="accent6">
                    <a:lumMod val="75000"/>
                  </a:schemeClr>
                </a:solidFill>
              </a:rPr>
              <a:t>Zat Penghambat Respirasi</a:t>
            </a:r>
            <a:endParaRPr lang="id-ID" b="1" dirty="0">
              <a:solidFill>
                <a:schemeClr val="accent6">
                  <a:lumMod val="75000"/>
                </a:schemeClr>
              </a:solidFill>
            </a:endParaRPr>
          </a:p>
        </p:txBody>
      </p:sp>
      <p:sp>
        <p:nvSpPr>
          <p:cNvPr id="3" name="Content Placeholder 2"/>
          <p:cNvSpPr>
            <a:spLocks noGrp="1"/>
          </p:cNvSpPr>
          <p:nvPr>
            <p:ph idx="1"/>
          </p:nvPr>
        </p:nvSpPr>
        <p:spPr/>
        <p:txBody>
          <a:bodyPr/>
          <a:lstStyle/>
          <a:p>
            <a:r>
              <a:rPr lang="id-ID" dirty="0"/>
              <a:t>sianida,</a:t>
            </a:r>
          </a:p>
          <a:p>
            <a:r>
              <a:rPr lang="id-ID" dirty="0"/>
              <a:t>fluoride,</a:t>
            </a:r>
          </a:p>
          <a:p>
            <a:r>
              <a:rPr lang="id-ID" dirty="0"/>
              <a:t>Iodo asetat,</a:t>
            </a:r>
          </a:p>
          <a:p>
            <a:r>
              <a:rPr lang="id-ID" dirty="0"/>
              <a:t>CO diberikan pd jaringan</a:t>
            </a:r>
          </a:p>
          <a:p>
            <a:r>
              <a:rPr lang="id-ID" dirty="0"/>
              <a:t>Eter, kloroform, aseton, formaldehida dapat menambah respirasi dlm waktu pendek.</a:t>
            </a:r>
          </a:p>
          <a:p>
            <a:endParaRPr lang="id-ID" dirty="0"/>
          </a:p>
        </p:txBody>
      </p:sp>
    </p:spTree>
    <p:extLst>
      <p:ext uri="{BB962C8B-B14F-4D97-AF65-F5344CB8AC3E}">
        <p14:creationId xmlns:p14="http://schemas.microsoft.com/office/powerpoint/2010/main" val="8593020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C:\Users\arsil\Desktop\Smartcreative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76200" y="533400"/>
            <a:ext cx="8863013" cy="1143000"/>
          </a:xfrm>
        </p:spPr>
        <p:txBody>
          <a:bodyPr>
            <a:normAutofit fontScale="90000"/>
          </a:bodyPr>
          <a:lstStyle/>
          <a:p>
            <a:r>
              <a:rPr lang="id-ID" b="1" dirty="0" smtClean="0">
                <a:solidFill>
                  <a:schemeClr val="accent6">
                    <a:lumMod val="75000"/>
                  </a:schemeClr>
                </a:solidFill>
              </a:rPr>
              <a:t>Perbedaan Respirasi Aerob dan Anaerob</a:t>
            </a:r>
            <a:endParaRPr lang="id-ID" b="1" dirty="0">
              <a:solidFill>
                <a:schemeClr val="accent6">
                  <a:lumMod val="75000"/>
                </a:schemeClr>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172262816"/>
              </p:ext>
            </p:extLst>
          </p:nvPr>
        </p:nvGraphicFramePr>
        <p:xfrm>
          <a:off x="457200" y="1524000"/>
          <a:ext cx="8229600" cy="4053840"/>
        </p:xfrm>
        <a:graphic>
          <a:graphicData uri="http://schemas.openxmlformats.org/drawingml/2006/table">
            <a:tbl>
              <a:tblPr firstRow="1" bandRow="1">
                <a:tableStyleId>{5C22544A-7EE6-4342-B048-85BDC9FD1C3A}</a:tableStyleId>
              </a:tblPr>
              <a:tblGrid>
                <a:gridCol w="4114800"/>
                <a:gridCol w="4114800"/>
              </a:tblGrid>
              <a:tr h="436786">
                <a:tc>
                  <a:txBody>
                    <a:bodyPr/>
                    <a:lstStyle/>
                    <a:p>
                      <a:pPr algn="ctr"/>
                      <a:r>
                        <a:rPr lang="id-ID" sz="2400" b="1" dirty="0" smtClean="0">
                          <a:latin typeface="Arial" panose="020B0604020202020204" pitchFamily="34" charset="0"/>
                          <a:cs typeface="Arial" panose="020B0604020202020204" pitchFamily="34" charset="0"/>
                        </a:rPr>
                        <a:t>Respirasi Aerob</a:t>
                      </a:r>
                      <a:endParaRPr lang="id-ID" sz="2400" b="1" dirty="0">
                        <a:latin typeface="Arial" panose="020B0604020202020204" pitchFamily="34" charset="0"/>
                        <a:cs typeface="Arial" panose="020B0604020202020204" pitchFamily="34" charset="0"/>
                      </a:endParaRPr>
                    </a:p>
                  </a:txBody>
                  <a:tcPr/>
                </a:tc>
                <a:tc>
                  <a:txBody>
                    <a:bodyPr/>
                    <a:lstStyle/>
                    <a:p>
                      <a:pPr algn="ctr"/>
                      <a:r>
                        <a:rPr lang="id-ID" sz="2400" b="1" dirty="0" smtClean="0">
                          <a:latin typeface="Arial" panose="020B0604020202020204" pitchFamily="34" charset="0"/>
                          <a:cs typeface="Arial" panose="020B0604020202020204" pitchFamily="34" charset="0"/>
                        </a:rPr>
                        <a:t>Respirasi</a:t>
                      </a:r>
                      <a:r>
                        <a:rPr lang="id-ID" sz="2400" b="1" baseline="0" dirty="0" smtClean="0">
                          <a:latin typeface="Arial" panose="020B0604020202020204" pitchFamily="34" charset="0"/>
                          <a:cs typeface="Arial" panose="020B0604020202020204" pitchFamily="34" charset="0"/>
                        </a:rPr>
                        <a:t> Anaerob</a:t>
                      </a:r>
                      <a:endParaRPr lang="id-ID" sz="2400" b="1" dirty="0">
                        <a:latin typeface="Arial" panose="020B0604020202020204" pitchFamily="34" charset="0"/>
                        <a:cs typeface="Arial" panose="020B0604020202020204" pitchFamily="34" charset="0"/>
                      </a:endParaRPr>
                    </a:p>
                  </a:txBody>
                  <a:tcPr/>
                </a:tc>
              </a:tr>
              <a:tr h="1676400">
                <a:tc>
                  <a:txBody>
                    <a:bodyPr/>
                    <a:lstStyle/>
                    <a:p>
                      <a:r>
                        <a:rPr lang="id-ID" sz="2400" dirty="0" smtClean="0">
                          <a:latin typeface="Arial" panose="020B0604020202020204" pitchFamily="34" charset="0"/>
                          <a:cs typeface="Arial" panose="020B0604020202020204" pitchFamily="34" charset="0"/>
                        </a:rPr>
                        <a:t>Yaitu</a:t>
                      </a:r>
                      <a:r>
                        <a:rPr lang="id-ID" sz="2400" baseline="0" dirty="0" smtClean="0">
                          <a:latin typeface="Arial" panose="020B0604020202020204" pitchFamily="34" charset="0"/>
                          <a:cs typeface="Arial" panose="020B0604020202020204" pitchFamily="34" charset="0"/>
                        </a:rPr>
                        <a:t> respirasi yang menggunakan oksigen-oksigen bebas untuk mendapatkan energi</a:t>
                      </a:r>
                      <a:endParaRPr lang="id-ID" sz="2400" dirty="0">
                        <a:latin typeface="Arial" panose="020B0604020202020204" pitchFamily="34" charset="0"/>
                        <a:cs typeface="Arial" panose="020B0604020202020204" pitchFamily="34" charset="0"/>
                      </a:endParaRPr>
                    </a:p>
                  </a:txBody>
                  <a:tcPr/>
                </a:tc>
                <a:tc>
                  <a:txBody>
                    <a:bodyPr/>
                    <a:lstStyle/>
                    <a:p>
                      <a:r>
                        <a:rPr lang="id-ID" sz="2400" dirty="0" smtClean="0">
                          <a:latin typeface="Arial" panose="020B0604020202020204" pitchFamily="34" charset="0"/>
                          <a:cs typeface="Arial" panose="020B0604020202020204" pitchFamily="34" charset="0"/>
                        </a:rPr>
                        <a:t>Yaitu reaksi</a:t>
                      </a:r>
                      <a:r>
                        <a:rPr lang="id-ID" sz="2400" baseline="0" dirty="0" smtClean="0">
                          <a:latin typeface="Arial" panose="020B0604020202020204" pitchFamily="34" charset="0"/>
                          <a:cs typeface="Arial" panose="020B0604020202020204" pitchFamily="34" charset="0"/>
                        </a:rPr>
                        <a:t> pemecahan karbohidrat untuk mendapatkan energi tanpa menggunakan oksigen</a:t>
                      </a:r>
                      <a:endParaRPr lang="id-ID" sz="2400" dirty="0">
                        <a:latin typeface="Arial" panose="020B0604020202020204" pitchFamily="34" charset="0"/>
                        <a:cs typeface="Arial" panose="020B0604020202020204" pitchFamily="34" charset="0"/>
                      </a:endParaRPr>
                    </a:p>
                  </a:txBody>
                  <a:tcPr/>
                </a:tc>
              </a:tr>
              <a:tr h="1077007">
                <a:tc>
                  <a:txBody>
                    <a:bodyPr/>
                    <a:lstStyle/>
                    <a:p>
                      <a:r>
                        <a:rPr lang="id-ID" sz="2400" dirty="0" smtClean="0">
                          <a:latin typeface="Arial" panose="020B0604020202020204" pitchFamily="34" charset="0"/>
                          <a:cs typeface="Arial" panose="020B0604020202020204" pitchFamily="34" charset="0"/>
                        </a:rPr>
                        <a:t>Terjadi pembakaran atau oksidasi glukosa secara sempurna dan menghasilkan energi</a:t>
                      </a:r>
                      <a:r>
                        <a:rPr lang="id-ID" sz="2400" baseline="0" dirty="0" smtClean="0">
                          <a:latin typeface="Arial" panose="020B0604020202020204" pitchFamily="34" charset="0"/>
                          <a:cs typeface="Arial" panose="020B0604020202020204" pitchFamily="34" charset="0"/>
                        </a:rPr>
                        <a:t> besar yang berjumlah 36 ATP</a:t>
                      </a:r>
                      <a:endParaRPr lang="id-ID" sz="2400" dirty="0">
                        <a:latin typeface="Arial" panose="020B0604020202020204" pitchFamily="34" charset="0"/>
                        <a:cs typeface="Arial" panose="020B0604020202020204" pitchFamily="34" charset="0"/>
                      </a:endParaRPr>
                    </a:p>
                  </a:txBody>
                  <a:tcPr/>
                </a:tc>
                <a:tc>
                  <a:txBody>
                    <a:bodyPr/>
                    <a:lstStyle/>
                    <a:p>
                      <a:r>
                        <a:rPr lang="id-ID" sz="2400" dirty="0" smtClean="0">
                          <a:latin typeface="Arial" panose="020B0604020202020204" pitchFamily="34" charset="0"/>
                          <a:cs typeface="Arial" panose="020B0604020202020204" pitchFamily="34" charset="0"/>
                        </a:rPr>
                        <a:t>Pada</a:t>
                      </a:r>
                      <a:r>
                        <a:rPr lang="id-ID" sz="2400" baseline="0" dirty="0" smtClean="0">
                          <a:latin typeface="Arial" panose="020B0604020202020204" pitchFamily="34" charset="0"/>
                          <a:cs typeface="Arial" panose="020B0604020202020204" pitchFamily="34" charset="0"/>
                        </a:rPr>
                        <a:t> proses anaerob menghasilkan energi dalam jumlah yang sedikit yaitu hanya 2 ATp</a:t>
                      </a:r>
                      <a:endParaRPr lang="id-ID" sz="2400" dirty="0">
                        <a:latin typeface="Arial" panose="020B0604020202020204" pitchFamily="34" charset="0"/>
                        <a:cs typeface="Arial" panose="020B0604020202020204" pitchFamily="34" charset="0"/>
                      </a:endParaRPr>
                    </a:p>
                  </a:txBody>
                  <a:tcPr/>
                </a:tc>
              </a:tr>
            </a:tbl>
          </a:graphicData>
        </a:graphic>
      </p:graphicFrame>
    </p:spTree>
    <p:extLst>
      <p:ext uri="{BB962C8B-B14F-4D97-AF65-F5344CB8AC3E}">
        <p14:creationId xmlns:p14="http://schemas.microsoft.com/office/powerpoint/2010/main" val="34809874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arsil\Desktop\Smartcreative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457200" y="457200"/>
            <a:ext cx="8229600" cy="1143000"/>
          </a:xfrm>
        </p:spPr>
        <p:txBody>
          <a:bodyPr/>
          <a:lstStyle/>
          <a:p>
            <a:r>
              <a:rPr lang="id-ID" b="1" dirty="0" smtClean="0">
                <a:solidFill>
                  <a:schemeClr val="accent6">
                    <a:lumMod val="75000"/>
                  </a:schemeClr>
                </a:solidFill>
              </a:rPr>
              <a:t>PROSES RESPIRASI</a:t>
            </a:r>
            <a:endParaRPr lang="id-ID" b="1" dirty="0">
              <a:solidFill>
                <a:schemeClr val="accent6">
                  <a:lumMod val="75000"/>
                </a:schemeClr>
              </a:solidFill>
            </a:endParaRPr>
          </a:p>
        </p:txBody>
      </p:sp>
      <p:sp>
        <p:nvSpPr>
          <p:cNvPr id="3" name="Content Placeholder 2"/>
          <p:cNvSpPr>
            <a:spLocks noGrp="1"/>
          </p:cNvSpPr>
          <p:nvPr>
            <p:ph idx="1"/>
          </p:nvPr>
        </p:nvSpPr>
        <p:spPr/>
        <p:txBody>
          <a:bodyPr/>
          <a:lstStyle/>
          <a:p>
            <a:r>
              <a:rPr lang="id-ID" dirty="0"/>
              <a:t>Setelah mengambil O2 dari udara, O2 kemudian digunakan dalam proses respirasi dengan beberapa tahapan, diantaranya yaitu </a:t>
            </a:r>
            <a:r>
              <a:rPr lang="id-ID" dirty="0">
                <a:solidFill>
                  <a:srgbClr val="FF0000"/>
                </a:solidFill>
              </a:rPr>
              <a:t>glikolisis, dekarboksilasi oksidatif, siklus asam sitrat, dan transpor elektron</a:t>
            </a:r>
            <a:r>
              <a:rPr lang="id-ID" dirty="0"/>
              <a:t>.</a:t>
            </a:r>
            <a:endParaRPr lang="id-ID" dirty="0"/>
          </a:p>
        </p:txBody>
      </p:sp>
    </p:spTree>
    <p:extLst>
      <p:ext uri="{BB962C8B-B14F-4D97-AF65-F5344CB8AC3E}">
        <p14:creationId xmlns:p14="http://schemas.microsoft.com/office/powerpoint/2010/main" val="147260945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236</TotalTime>
  <Words>1045</Words>
  <Application>Microsoft Office PowerPoint</Application>
  <PresentationFormat>On-screen Show (4:3)</PresentationFormat>
  <Paragraphs>211</Paragraphs>
  <Slides>21</Slides>
  <Notes>10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21</vt:i4>
      </vt:variant>
    </vt:vector>
  </HeadingPairs>
  <TitlesOfParts>
    <vt:vector size="29" baseType="lpstr">
      <vt:lpstr>Aharoni</vt:lpstr>
      <vt:lpstr>Arial</vt:lpstr>
      <vt:lpstr>Arial Black</vt:lpstr>
      <vt:lpstr>Arial Rounded MT Bold</vt:lpstr>
      <vt:lpstr>Calibri</vt:lpstr>
      <vt:lpstr>Garamond</vt:lpstr>
      <vt:lpstr>Wingdings</vt:lpstr>
      <vt:lpstr>Office Theme</vt:lpstr>
      <vt:lpstr>PowerPoint Presentation</vt:lpstr>
      <vt:lpstr>RESPIRASI</vt:lpstr>
      <vt:lpstr>Substrat Respirasi</vt:lpstr>
      <vt:lpstr>Respirasi Pada Tumbuhan Tingkat Tinggi </vt:lpstr>
      <vt:lpstr>Respirasi Pada Tumbuhan Tingkat Rendah</vt:lpstr>
      <vt:lpstr>Faktor-faktor yang Mempengaruhi  Laju Respirasi</vt:lpstr>
      <vt:lpstr>Zat Penghambat Respirasi</vt:lpstr>
      <vt:lpstr>Perbedaan Respirasi Aerob dan Anaerob</vt:lpstr>
      <vt:lpstr>PROSES RESPIRASI</vt:lpstr>
      <vt:lpstr>PowerPoint Presentation</vt:lpstr>
      <vt:lpstr> GLIKOLISIS</vt:lpstr>
      <vt:lpstr> GLIKOLISIS</vt:lpstr>
      <vt:lpstr> GLIKOLISIS</vt:lpstr>
      <vt:lpstr> GLIKOLISIS</vt:lpstr>
      <vt:lpstr> GLIKOLISIS GULA SELAIN GLUKOSA</vt:lpstr>
      <vt:lpstr> GLIKOLISIS GULA SELAIN GLUKOSA</vt:lpstr>
      <vt:lpstr> SIKLUS ASAM SITRAT</vt:lpstr>
      <vt:lpstr>PowerPoint Presentation</vt:lpstr>
      <vt:lpstr> Transport Elektron &amp; Fosforilasi Oksidatif </vt:lpstr>
      <vt:lpstr>PowerPoint Presentation</vt:lpstr>
      <vt:lpstr>Perbedaan Fotosintesis dan Respirasi</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Henny Saraswati</dc:creator>
  <cp:lastModifiedBy>user 1</cp:lastModifiedBy>
  <cp:revision>22</cp:revision>
  <dcterms:created xsi:type="dcterms:W3CDTF">2017-03-06T01:48:25Z</dcterms:created>
  <dcterms:modified xsi:type="dcterms:W3CDTF">2017-12-05T05:32:04Z</dcterms:modified>
</cp:coreProperties>
</file>