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2" r:id="rId3"/>
    <p:sldId id="263" r:id="rId4"/>
    <p:sldId id="264" r:id="rId5"/>
    <p:sldId id="265" r:id="rId6"/>
    <p:sldId id="268" r:id="rId7"/>
    <p:sldId id="267" r:id="rId8"/>
    <p:sldId id="269" r:id="rId9"/>
    <p:sldId id="270" r:id="rId10"/>
    <p:sldId id="271"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6" r:id="rId24"/>
    <p:sldId id="287" r:id="rId25"/>
    <p:sldId id="289" r:id="rId26"/>
    <p:sldId id="290" r:id="rId27"/>
    <p:sldId id="291" r:id="rId28"/>
    <p:sldId id="303" r:id="rId29"/>
    <p:sldId id="294" r:id="rId30"/>
    <p:sldId id="292" r:id="rId31"/>
    <p:sldId id="296" r:id="rId32"/>
    <p:sldId id="297" r:id="rId33"/>
    <p:sldId id="298" r:id="rId34"/>
    <p:sldId id="300" r:id="rId35"/>
    <p:sldId id="301"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47" autoAdjust="0"/>
  </p:normalViewPr>
  <p:slideViewPr>
    <p:cSldViewPr>
      <p:cViewPr varScale="1">
        <p:scale>
          <a:sx n="57" d="100"/>
          <a:sy n="57" d="100"/>
        </p:scale>
        <p:origin x="166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d-ID" sz="1200" b="0" i="0" kern="1200" dirty="0" smtClean="0">
                <a:solidFill>
                  <a:schemeClr val="tx1"/>
                </a:solidFill>
                <a:effectLst/>
                <a:latin typeface="+mn-lt"/>
                <a:ea typeface="+mn-ea"/>
                <a:cs typeface="+mn-cs"/>
              </a:rPr>
              <a:t>Unsur hara esensial (</a:t>
            </a:r>
            <a:r>
              <a:rPr lang="id-ID" sz="1200" b="0" i="1" kern="1200" dirty="0" smtClean="0">
                <a:solidFill>
                  <a:schemeClr val="tx1"/>
                </a:solidFill>
                <a:effectLst/>
                <a:latin typeface="+mn-lt"/>
                <a:ea typeface="+mn-ea"/>
                <a:cs typeface="+mn-cs"/>
              </a:rPr>
              <a:t>Essential Nutrition</a:t>
            </a:r>
            <a:r>
              <a:rPr lang="id-ID" sz="1200" b="0" i="0" kern="1200" dirty="0" smtClean="0">
                <a:solidFill>
                  <a:schemeClr val="tx1"/>
                </a:solidFill>
                <a:effectLst/>
                <a:latin typeface="+mn-lt"/>
                <a:ea typeface="+mn-ea"/>
                <a:cs typeface="+mn-cs"/>
              </a:rPr>
              <a:t>) adalah unsur-unsur hara yang dibutuhkan oleh tanaman, yang fungsinya dalam tanaman tidak bisa digantikan oleh unsur lain, sehingga bila tidak terdapat dalam jumlah yang cukup dalam tanah, maka akan berpotensi menyebabkan gangguan pada pertumbuhan tanaman, yang sering diistilahkan dengan gejala defisiensi.</a:t>
            </a:r>
          </a:p>
          <a:p>
            <a:pPr fontAlgn="base"/>
            <a:r>
              <a:rPr lang="id-ID" sz="1200" b="0" i="0" kern="1200" dirty="0" smtClean="0">
                <a:solidFill>
                  <a:schemeClr val="tx1"/>
                </a:solidFill>
                <a:effectLst/>
                <a:latin typeface="+mn-lt"/>
                <a:ea typeface="+mn-ea"/>
                <a:cs typeface="+mn-cs"/>
              </a:rPr>
              <a:t>Gejala defisiensi pada tanaman dapat berupa: tanaman menjadi kerdil (misalnya akibat kekurangan unsur nitrogen); tertundanya waktu pemasakan pada tanaman padi (misalnya akibat kekurangan unsur fosfor); ataupun gangguan sistem perakaran (misalnya akibat kekurangan unsur kalium), dan sebagainya.</a:t>
            </a:r>
          </a:p>
          <a:p>
            <a:r>
              <a:rPr lang="id-ID" sz="1200" b="0" i="0" kern="1200" dirty="0" smtClean="0">
                <a:solidFill>
                  <a:schemeClr val="tx1"/>
                </a:solidFill>
                <a:effectLst/>
                <a:latin typeface="+mn-lt"/>
                <a:ea typeface="+mn-ea"/>
                <a:cs typeface="+mn-cs"/>
              </a:rPr>
              <a:t>Berdasarkan jumlah kebutuhannya terhadap tanaman, unsur hara esensial dapat dibagi kedalam dua jenis, yaitu unsur hara makro dan unsur hara mikro.</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a:t>
            </a:fld>
            <a:endParaRPr lang="en-US"/>
          </a:p>
        </p:txBody>
      </p:sp>
    </p:spTree>
    <p:extLst>
      <p:ext uri="{BB962C8B-B14F-4D97-AF65-F5344CB8AC3E}">
        <p14:creationId xmlns:p14="http://schemas.microsoft.com/office/powerpoint/2010/main" val="51968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rizosfer</a:t>
            </a:r>
            <a:r>
              <a:rPr lang="id-ID" sz="1200" b="0" i="0" kern="1200" dirty="0" smtClean="0">
                <a:solidFill>
                  <a:schemeClr val="tx1"/>
                </a:solidFill>
                <a:effectLst/>
                <a:latin typeface="+mn-lt"/>
                <a:ea typeface="+mn-ea"/>
                <a:cs typeface="+mn-cs"/>
              </a:rPr>
              <a:t> adalah bagian tanah di mana lebih banyak terdapat bakteri di sekitar akar tanaman daripada tanah yang jauh dari akar tanaman </a:t>
            </a:r>
          </a:p>
          <a:p>
            <a:r>
              <a:rPr lang="id-ID" sz="1200" b="1" i="0" kern="1200" dirty="0" smtClean="0">
                <a:solidFill>
                  <a:schemeClr val="tx1"/>
                </a:solidFill>
                <a:effectLst/>
                <a:latin typeface="+mn-lt"/>
                <a:ea typeface="+mn-ea"/>
                <a:cs typeface="+mn-cs"/>
              </a:rPr>
              <a:t>Lektin</a:t>
            </a:r>
            <a:r>
              <a:rPr lang="id-ID" sz="1200" b="0" i="0" kern="1200" dirty="0" smtClean="0">
                <a:solidFill>
                  <a:schemeClr val="tx1"/>
                </a:solidFill>
                <a:effectLst/>
                <a:latin typeface="+mn-lt"/>
                <a:ea typeface="+mn-ea"/>
                <a:cs typeface="+mn-cs"/>
              </a:rPr>
              <a:t> merupakan kelompok protein yang secara spesifik dapat berikatan dengan bagian karbohidrat tertentu dari molekul glikolipid atau glikoprotein. Mayoritas </a:t>
            </a:r>
            <a:r>
              <a:rPr lang="id-ID" sz="1200" b="1" i="0" kern="1200" dirty="0" smtClean="0">
                <a:solidFill>
                  <a:schemeClr val="tx1"/>
                </a:solidFill>
                <a:effectLst/>
                <a:latin typeface="+mn-lt"/>
                <a:ea typeface="+mn-ea"/>
                <a:cs typeface="+mn-cs"/>
              </a:rPr>
              <a:t>lektin adalah</a:t>
            </a:r>
            <a:r>
              <a:rPr lang="id-ID" sz="1200" b="0" i="0" kern="1200" dirty="0" smtClean="0">
                <a:solidFill>
                  <a:schemeClr val="tx1"/>
                </a:solidFill>
                <a:effectLst/>
                <a:latin typeface="+mn-lt"/>
                <a:ea typeface="+mn-ea"/>
                <a:cs typeface="+mn-cs"/>
              </a:rPr>
              <a:t> protein non enzim sehingga tidak mempunyai fungsi katalitik,</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23</a:t>
            </a:fld>
            <a:endParaRPr lang="en-US"/>
          </a:p>
        </p:txBody>
      </p:sp>
    </p:spTree>
    <p:extLst>
      <p:ext uri="{BB962C8B-B14F-4D97-AF65-F5344CB8AC3E}">
        <p14:creationId xmlns:p14="http://schemas.microsoft.com/office/powerpoint/2010/main" val="5237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 typeface="Wingdings" panose="05000000000000000000" pitchFamily="2" charset="2"/>
              <a:buNone/>
            </a:pPr>
            <a:r>
              <a:rPr lang="en-US" sz="2800" dirty="0" smtClean="0">
                <a:latin typeface="Calibri" panose="020F0502020204030204" pitchFamily="34" charset="0"/>
              </a:rPr>
              <a:t>Proses </a:t>
            </a:r>
            <a:r>
              <a:rPr lang="en-US" sz="2800" dirty="0" err="1" smtClean="0">
                <a:latin typeface="Calibri" panose="020F0502020204030204" pitchFamily="34" charset="0"/>
              </a:rPr>
              <a:t>penambatan</a:t>
            </a:r>
            <a:r>
              <a:rPr lang="en-US" sz="2800" dirty="0" smtClean="0">
                <a:latin typeface="Calibri" panose="020F0502020204030204" pitchFamily="34" charset="0"/>
              </a:rPr>
              <a:t> N </a:t>
            </a:r>
            <a:r>
              <a:rPr lang="en-US" sz="2800" dirty="0" err="1" smtClean="0">
                <a:latin typeface="Calibri" panose="020F0502020204030204" pitchFamily="34" charset="0"/>
              </a:rPr>
              <a:t>dalam</a:t>
            </a:r>
            <a:r>
              <a:rPr lang="en-US" sz="2800" dirty="0" smtClean="0">
                <a:latin typeface="Calibri" panose="020F0502020204030204" pitchFamily="34" charset="0"/>
              </a:rPr>
              <a:t> </a:t>
            </a:r>
            <a:r>
              <a:rPr lang="en-US" sz="2800" dirty="0" err="1" smtClean="0">
                <a:latin typeface="Calibri" panose="020F0502020204030204" pitchFamily="34" charset="0"/>
              </a:rPr>
              <a:t>bintil</a:t>
            </a:r>
            <a:r>
              <a:rPr lang="en-US" sz="2800" dirty="0" smtClean="0">
                <a:latin typeface="Calibri" panose="020F0502020204030204" pitchFamily="34" charset="0"/>
              </a:rPr>
              <a:t> </a:t>
            </a:r>
            <a:r>
              <a:rPr lang="en-US" sz="2800" dirty="0" err="1" smtClean="0">
                <a:latin typeface="Calibri" panose="020F0502020204030204" pitchFamily="34" charset="0"/>
              </a:rPr>
              <a:t>akar</a:t>
            </a:r>
            <a:endParaRPr lang="en-US" sz="2800" dirty="0" smtClean="0">
              <a:latin typeface="Calibri" panose="020F0502020204030204" pitchFamily="34" charset="0"/>
            </a:endParaRPr>
          </a:p>
          <a:p>
            <a:pPr eaLnBrk="1" hangingPunct="1">
              <a:lnSpc>
                <a:spcPct val="90000"/>
              </a:lnSpc>
              <a:buFont typeface="Wingdings" panose="05000000000000000000" pitchFamily="2" charset="2"/>
              <a:buNone/>
            </a:pPr>
            <a:endParaRPr lang="en-US" sz="1000" dirty="0" smtClean="0">
              <a:latin typeface="Calibri" panose="020F0502020204030204" pitchFamily="34" charset="0"/>
            </a:endParaRPr>
          </a:p>
          <a:p>
            <a:pPr lvl="1" eaLnBrk="1" hangingPunct="1">
              <a:lnSpc>
                <a:spcPct val="90000"/>
              </a:lnSpc>
              <a:buClr>
                <a:srgbClr val="0000FF"/>
              </a:buClr>
              <a:buFont typeface="Arial" panose="020B0604020202020204" pitchFamily="34" charset="0"/>
              <a:buChar char="»"/>
            </a:pPr>
            <a:r>
              <a:rPr lang="en-US" sz="2800" dirty="0" smtClean="0">
                <a:latin typeface="Calibri" panose="020F0502020204030204" pitchFamily="34" charset="0"/>
              </a:rPr>
              <a:t> </a:t>
            </a:r>
            <a:r>
              <a:rPr lang="en-US" sz="2800" dirty="0" err="1" smtClean="0">
                <a:latin typeface="Calibri" panose="020F0502020204030204" pitchFamily="34" charset="0"/>
              </a:rPr>
              <a:t>Enzim</a:t>
            </a:r>
            <a:r>
              <a:rPr lang="en-US" sz="2800" dirty="0" smtClean="0">
                <a:latin typeface="Calibri" panose="020F0502020204030204" pitchFamily="34" charset="0"/>
              </a:rPr>
              <a:t> </a:t>
            </a:r>
            <a:r>
              <a:rPr lang="en-US" sz="2800" dirty="0" err="1" smtClean="0">
                <a:latin typeface="Calibri" panose="020F0502020204030204" pitchFamily="34" charset="0"/>
              </a:rPr>
              <a:t>nitrogenase</a:t>
            </a:r>
            <a:r>
              <a:rPr lang="en-US" sz="2800" dirty="0" smtClean="0">
                <a:latin typeface="Calibri" panose="020F0502020204030204" pitchFamily="34" charset="0"/>
              </a:rPr>
              <a:t>  </a:t>
            </a:r>
            <a:r>
              <a:rPr lang="en-US" sz="2800" dirty="0" err="1" smtClean="0">
                <a:latin typeface="Calibri" panose="020F0502020204030204" pitchFamily="34" charset="0"/>
              </a:rPr>
              <a:t>dan</a:t>
            </a:r>
            <a:r>
              <a:rPr lang="en-US" sz="2800" dirty="0" smtClean="0">
                <a:latin typeface="Calibri" panose="020F0502020204030204" pitchFamily="34" charset="0"/>
              </a:rPr>
              <a:t> </a:t>
            </a:r>
            <a:r>
              <a:rPr lang="en-US" sz="2800" dirty="0" err="1" smtClean="0">
                <a:latin typeface="Calibri" panose="020F0502020204030204" pitchFamily="34" charset="0"/>
              </a:rPr>
              <a:t>metaloprotein</a:t>
            </a:r>
            <a:r>
              <a:rPr lang="en-US" sz="2800" dirty="0" smtClean="0">
                <a:latin typeface="Calibri" panose="020F0502020204030204" pitchFamily="34" charset="0"/>
              </a:rPr>
              <a:t> </a:t>
            </a:r>
          </a:p>
          <a:p>
            <a:pPr lvl="1" eaLnBrk="1" hangingPunct="1">
              <a:lnSpc>
                <a:spcPct val="90000"/>
              </a:lnSpc>
              <a:buClr>
                <a:srgbClr val="0000FF"/>
              </a:buClr>
              <a:buFont typeface="Arial" panose="020B0604020202020204" pitchFamily="34" charset="0"/>
              <a:buNone/>
            </a:pPr>
            <a:r>
              <a:rPr lang="en-US" sz="2800" dirty="0" smtClean="0">
                <a:latin typeface="Calibri" panose="020F0502020204030204" pitchFamily="34" charset="0"/>
              </a:rPr>
              <a:t>	 </a:t>
            </a:r>
            <a:r>
              <a:rPr lang="en-US" sz="2800" dirty="0" err="1" smtClean="0">
                <a:latin typeface="Calibri" panose="020F0502020204030204" pitchFamily="34" charset="0"/>
              </a:rPr>
              <a:t>MoFe</a:t>
            </a:r>
            <a:r>
              <a:rPr lang="en-US" sz="2800" dirty="0" smtClean="0">
                <a:latin typeface="Calibri" panose="020F0502020204030204" pitchFamily="34" charset="0"/>
              </a:rPr>
              <a:t>- Protein </a:t>
            </a:r>
            <a:r>
              <a:rPr lang="en-US" sz="2800" dirty="0" err="1" smtClean="0">
                <a:latin typeface="Calibri" panose="020F0502020204030204" pitchFamily="34" charset="0"/>
              </a:rPr>
              <a:t>dan</a:t>
            </a:r>
            <a:r>
              <a:rPr lang="en-US" sz="2800" dirty="0" smtClean="0">
                <a:latin typeface="Calibri" panose="020F0502020204030204" pitchFamily="34" charset="0"/>
              </a:rPr>
              <a:t> Fe-Protein</a:t>
            </a:r>
          </a:p>
          <a:p>
            <a:pPr lvl="1" eaLnBrk="1" hangingPunct="1">
              <a:lnSpc>
                <a:spcPct val="90000"/>
              </a:lnSpc>
              <a:buClr>
                <a:srgbClr val="0000FF"/>
              </a:buClr>
              <a:buFont typeface="Arial" panose="020B0604020202020204" pitchFamily="34" charset="0"/>
              <a:buChar char="»"/>
            </a:pPr>
            <a:r>
              <a:rPr lang="en-US" sz="2800" dirty="0" smtClean="0">
                <a:latin typeface="Calibri" panose="020F0502020204030204" pitchFamily="34" charset="0"/>
              </a:rPr>
              <a:t> </a:t>
            </a:r>
            <a:r>
              <a:rPr lang="en-US" sz="2800" dirty="0" err="1" smtClean="0">
                <a:latin typeface="Calibri" panose="020F0502020204030204" pitchFamily="34" charset="0"/>
              </a:rPr>
              <a:t>Aktivitas</a:t>
            </a:r>
            <a:r>
              <a:rPr lang="en-US" sz="2800" dirty="0" smtClean="0">
                <a:latin typeface="Calibri" panose="020F0502020204030204" pitchFamily="34" charset="0"/>
              </a:rPr>
              <a:t> </a:t>
            </a:r>
            <a:r>
              <a:rPr lang="en-US" sz="2800" dirty="0" err="1" smtClean="0">
                <a:latin typeface="Calibri" panose="020F0502020204030204" pitchFamily="34" charset="0"/>
              </a:rPr>
              <a:t>enzim</a:t>
            </a:r>
            <a:r>
              <a:rPr lang="en-US" sz="2800" dirty="0" smtClean="0">
                <a:latin typeface="Calibri" panose="020F0502020204030204" pitchFamily="34" charset="0"/>
              </a:rPr>
              <a:t> </a:t>
            </a:r>
            <a:r>
              <a:rPr lang="en-US" sz="2800" dirty="0" err="1" smtClean="0">
                <a:latin typeface="Calibri" panose="020F0502020204030204" pitchFamily="34" charset="0"/>
              </a:rPr>
              <a:t>nitrogenase</a:t>
            </a:r>
            <a:r>
              <a:rPr lang="en-US" sz="2800" dirty="0" smtClean="0">
                <a:latin typeface="Calibri" panose="020F0502020204030204" pitchFamily="34" charset="0"/>
              </a:rPr>
              <a:t> </a:t>
            </a:r>
            <a:r>
              <a:rPr lang="en-US" sz="2800" dirty="0" err="1" smtClean="0">
                <a:latin typeface="Calibri" panose="020F0502020204030204" pitchFamily="34" charset="0"/>
              </a:rPr>
              <a:t>rusak</a:t>
            </a:r>
            <a:r>
              <a:rPr lang="en-US" sz="2800" dirty="0" smtClean="0">
                <a:latin typeface="Calibri" panose="020F0502020204030204" pitchFamily="34" charset="0"/>
              </a:rPr>
              <a:t> </a:t>
            </a:r>
            <a:r>
              <a:rPr lang="en-US" sz="2800" dirty="0" err="1" smtClean="0">
                <a:latin typeface="Calibri" panose="020F0502020204030204" pitchFamily="34" charset="0"/>
              </a:rPr>
              <a:t>oleh</a:t>
            </a:r>
            <a:r>
              <a:rPr lang="en-US" sz="2800" dirty="0" smtClean="0">
                <a:latin typeface="Calibri" panose="020F0502020204030204" pitchFamily="34" charset="0"/>
              </a:rPr>
              <a:t> </a:t>
            </a:r>
            <a:r>
              <a:rPr lang="en-US" sz="2800" dirty="0" err="1" smtClean="0">
                <a:latin typeface="Calibri" panose="020F0502020204030204" pitchFamily="34" charset="0"/>
              </a:rPr>
              <a:t>adanya</a:t>
            </a:r>
            <a:r>
              <a:rPr lang="en-US" sz="2800" dirty="0" smtClean="0">
                <a:latin typeface="Calibri" panose="020F0502020204030204" pitchFamily="34" charset="0"/>
              </a:rPr>
              <a:t> O</a:t>
            </a:r>
            <a:r>
              <a:rPr lang="en-US" sz="2800" baseline="-25000" dirty="0" smtClean="0">
                <a:latin typeface="Calibri" panose="020F0502020204030204" pitchFamily="34" charset="0"/>
              </a:rPr>
              <a:t>2</a:t>
            </a:r>
          </a:p>
          <a:p>
            <a:pPr lvl="1" eaLnBrk="1" hangingPunct="1">
              <a:lnSpc>
                <a:spcPct val="90000"/>
              </a:lnSpc>
              <a:buClr>
                <a:srgbClr val="0000FF"/>
              </a:buClr>
              <a:buFont typeface="Arial" panose="020B0604020202020204" pitchFamily="34" charset="0"/>
              <a:buChar char="»"/>
            </a:pPr>
            <a:r>
              <a:rPr lang="en-US" sz="2800" dirty="0" smtClean="0">
                <a:latin typeface="Calibri" panose="020F0502020204030204" pitchFamily="34" charset="0"/>
              </a:rPr>
              <a:t> </a:t>
            </a:r>
            <a:r>
              <a:rPr lang="en-US" sz="2800" dirty="0" err="1" smtClean="0">
                <a:latin typeface="Calibri" panose="020F0502020204030204" pitchFamily="34" charset="0"/>
              </a:rPr>
              <a:t>Suplai</a:t>
            </a:r>
            <a:r>
              <a:rPr lang="en-US" sz="2800" dirty="0" smtClean="0">
                <a:latin typeface="Calibri" panose="020F0502020204030204" pitchFamily="34" charset="0"/>
              </a:rPr>
              <a:t> O</a:t>
            </a:r>
            <a:r>
              <a:rPr lang="en-US" sz="2800" baseline="-25000" dirty="0" smtClean="0">
                <a:latin typeface="Calibri" panose="020F0502020204030204" pitchFamily="34" charset="0"/>
              </a:rPr>
              <a:t>2 </a:t>
            </a:r>
            <a:r>
              <a:rPr lang="en-US" sz="2800" dirty="0" err="1" smtClean="0">
                <a:latin typeface="Calibri" panose="020F0502020204030204" pitchFamily="34" charset="0"/>
              </a:rPr>
              <a:t>diatur</a:t>
            </a:r>
            <a:r>
              <a:rPr lang="en-US" sz="2800" dirty="0" smtClean="0">
                <a:latin typeface="Calibri" panose="020F0502020204030204" pitchFamily="34" charset="0"/>
              </a:rPr>
              <a:t> </a:t>
            </a:r>
            <a:r>
              <a:rPr lang="en-US" sz="2800" dirty="0" err="1" smtClean="0">
                <a:latin typeface="Calibri" panose="020F0502020204030204" pitchFamily="34" charset="0"/>
              </a:rPr>
              <a:t>oleh</a:t>
            </a:r>
            <a:r>
              <a:rPr lang="en-US" sz="2800" dirty="0" smtClean="0">
                <a:latin typeface="Calibri" panose="020F0502020204030204" pitchFamily="34" charset="0"/>
              </a:rPr>
              <a:t> </a:t>
            </a:r>
            <a:r>
              <a:rPr lang="en-US" sz="2800" dirty="0" err="1" smtClean="0">
                <a:latin typeface="Calibri" panose="020F0502020204030204" pitchFamily="34" charset="0"/>
              </a:rPr>
              <a:t>leghemoglobin</a:t>
            </a:r>
            <a:r>
              <a:rPr lang="en-US" sz="2800" dirty="0" smtClean="0">
                <a:latin typeface="Calibri" panose="020F0502020204030204" pitchFamily="34" charset="0"/>
              </a:rPr>
              <a:t> (Rhizobium) </a:t>
            </a:r>
            <a:r>
              <a:rPr lang="en-US" sz="2800" dirty="0" err="1" smtClean="0">
                <a:latin typeface="Calibri" panose="020F0502020204030204" pitchFamily="34" charset="0"/>
              </a:rPr>
              <a:t>dan</a:t>
            </a:r>
            <a:r>
              <a:rPr lang="en-US" sz="2800" dirty="0" smtClean="0">
                <a:latin typeface="Calibri" panose="020F0502020204030204" pitchFamily="34" charset="0"/>
              </a:rPr>
              <a:t> </a:t>
            </a:r>
            <a:r>
              <a:rPr lang="en-US" sz="2800" dirty="0" err="1" smtClean="0">
                <a:latin typeface="Calibri" panose="020F0502020204030204" pitchFamily="34" charset="0"/>
              </a:rPr>
              <a:t>vesikel</a:t>
            </a:r>
            <a:r>
              <a:rPr lang="en-US" sz="2800" dirty="0" smtClean="0">
                <a:latin typeface="Calibri" panose="020F0502020204030204" pitchFamily="34" charset="0"/>
              </a:rPr>
              <a:t> (</a:t>
            </a:r>
            <a:r>
              <a:rPr lang="en-US" sz="2800" dirty="0" err="1" smtClean="0">
                <a:latin typeface="Calibri" panose="020F0502020204030204" pitchFamily="34" charset="0"/>
              </a:rPr>
              <a:t>Frankia</a:t>
            </a:r>
            <a:r>
              <a:rPr lang="en-US" sz="2800" dirty="0" smtClean="0">
                <a:latin typeface="Calibri" panose="020F0502020204030204" pitchFamily="34" charset="0"/>
              </a:rPr>
              <a:t>)</a:t>
            </a:r>
          </a:p>
          <a:p>
            <a:pPr lvl="1" eaLnBrk="1" hangingPunct="1">
              <a:lnSpc>
                <a:spcPct val="90000"/>
              </a:lnSpc>
              <a:buClr>
                <a:srgbClr val="0000FF"/>
              </a:buClr>
              <a:buFont typeface="Arial" panose="020B0604020202020204" pitchFamily="34" charset="0"/>
              <a:buChar char="»"/>
            </a:pPr>
            <a:r>
              <a:rPr lang="en-US" sz="2800" dirty="0" smtClean="0">
                <a:latin typeface="Calibri" panose="020F0502020204030204" pitchFamily="34" charset="0"/>
              </a:rPr>
              <a:t> </a:t>
            </a:r>
            <a:r>
              <a:rPr lang="en-US" sz="2800" dirty="0" err="1" smtClean="0">
                <a:latin typeface="Calibri" panose="020F0502020204030204" pitchFamily="34" charset="0"/>
              </a:rPr>
              <a:t>Syarat</a:t>
            </a:r>
            <a:r>
              <a:rPr lang="en-US" sz="2800" dirty="0" smtClean="0">
                <a:latin typeface="Calibri" panose="020F0502020204030204" pitchFamily="34" charset="0"/>
              </a:rPr>
              <a:t> </a:t>
            </a:r>
            <a:r>
              <a:rPr lang="en-US" sz="2800" dirty="0" err="1" smtClean="0">
                <a:latin typeface="Calibri" panose="020F0502020204030204" pitchFamily="34" charset="0"/>
              </a:rPr>
              <a:t>untuk</a:t>
            </a:r>
            <a:r>
              <a:rPr lang="en-US" sz="2800" dirty="0" smtClean="0">
                <a:latin typeface="Calibri" panose="020F0502020204030204" pitchFamily="34" charset="0"/>
              </a:rPr>
              <a:t> </a:t>
            </a:r>
            <a:r>
              <a:rPr lang="en-US" sz="2800" dirty="0" err="1" smtClean="0">
                <a:latin typeface="Calibri" panose="020F0502020204030204" pitchFamily="34" charset="0"/>
              </a:rPr>
              <a:t>aktivitas</a:t>
            </a:r>
            <a:r>
              <a:rPr lang="en-US" sz="2800" dirty="0" smtClean="0">
                <a:latin typeface="Calibri" panose="020F0502020204030204" pitchFamily="34" charset="0"/>
              </a:rPr>
              <a:t> </a:t>
            </a:r>
            <a:r>
              <a:rPr lang="en-US" sz="2800" dirty="0" err="1" smtClean="0">
                <a:latin typeface="Calibri" panose="020F0502020204030204" pitchFamily="34" charset="0"/>
              </a:rPr>
              <a:t>nitrogenase</a:t>
            </a:r>
            <a:r>
              <a:rPr lang="en-US" sz="2800" dirty="0" smtClean="0">
                <a:latin typeface="Calibri" panose="020F0502020204030204" pitchFamily="34" charset="0"/>
              </a:rPr>
              <a:t> :</a:t>
            </a:r>
          </a:p>
          <a:p>
            <a:pPr lvl="1" eaLnBrk="1" hangingPunct="1">
              <a:lnSpc>
                <a:spcPct val="90000"/>
              </a:lnSpc>
              <a:buClr>
                <a:srgbClr val="0000FF"/>
              </a:buClr>
              <a:buFont typeface="Arial" panose="020B0604020202020204" pitchFamily="34" charset="0"/>
              <a:buNone/>
            </a:pPr>
            <a:r>
              <a:rPr lang="en-US" sz="2800" dirty="0" smtClean="0">
                <a:latin typeface="Calibri" panose="020F0502020204030204" pitchFamily="34" charset="0"/>
              </a:rPr>
              <a:t>	 - </a:t>
            </a:r>
            <a:r>
              <a:rPr lang="en-US" sz="2800" dirty="0" err="1" smtClean="0">
                <a:latin typeface="Calibri" panose="020F0502020204030204" pitchFamily="34" charset="0"/>
              </a:rPr>
              <a:t>substrat</a:t>
            </a:r>
            <a:r>
              <a:rPr lang="en-US" sz="2800" dirty="0" smtClean="0">
                <a:latin typeface="Calibri" panose="020F0502020204030204" pitchFamily="34" charset="0"/>
              </a:rPr>
              <a:t>, </a:t>
            </a:r>
            <a:r>
              <a:rPr lang="en-US" sz="2800" dirty="0" err="1" smtClean="0">
                <a:latin typeface="Calibri" panose="020F0502020204030204" pitchFamily="34" charset="0"/>
              </a:rPr>
              <a:t>sumber</a:t>
            </a:r>
            <a:r>
              <a:rPr lang="en-US" sz="2800" dirty="0" smtClean="0">
                <a:latin typeface="Calibri" panose="020F0502020204030204" pitchFamily="34" charset="0"/>
              </a:rPr>
              <a:t> </a:t>
            </a:r>
            <a:r>
              <a:rPr lang="en-US" sz="2800" dirty="0" err="1" smtClean="0">
                <a:latin typeface="Calibri" panose="020F0502020204030204" pitchFamily="34" charset="0"/>
              </a:rPr>
              <a:t>energi</a:t>
            </a:r>
            <a:r>
              <a:rPr lang="en-US" sz="2800" dirty="0" smtClean="0">
                <a:latin typeface="Calibri" panose="020F0502020204030204" pitchFamily="34" charset="0"/>
              </a:rPr>
              <a:t>, </a:t>
            </a:r>
            <a:r>
              <a:rPr lang="en-US" sz="2800" dirty="0" err="1" smtClean="0">
                <a:latin typeface="Calibri" panose="020F0502020204030204" pitchFamily="34" charset="0"/>
              </a:rPr>
              <a:t>reductan</a:t>
            </a:r>
            <a:r>
              <a:rPr lang="en-US" sz="2800" dirty="0" smtClean="0">
                <a:latin typeface="Calibri" panose="020F0502020204030204" pitchFamily="34" charset="0"/>
              </a:rPr>
              <a:t> (</a:t>
            </a:r>
            <a:r>
              <a:rPr lang="en-US" sz="2800" dirty="0" err="1" smtClean="0">
                <a:latin typeface="Calibri" panose="020F0502020204030204" pitchFamily="34" charset="0"/>
              </a:rPr>
              <a:t>feredoksin</a:t>
            </a:r>
            <a:r>
              <a:rPr lang="en-US" sz="2800" dirty="0" smtClean="0">
                <a:latin typeface="Calibri" panose="020F0502020204030204" pitchFamily="34" charset="0"/>
              </a:rPr>
              <a:t> </a:t>
            </a:r>
            <a:r>
              <a:rPr lang="en-US" sz="2800" dirty="0" err="1" smtClean="0">
                <a:latin typeface="Calibri" panose="020F0502020204030204" pitchFamily="34" charset="0"/>
              </a:rPr>
              <a:t>dan</a:t>
            </a:r>
            <a:r>
              <a:rPr lang="en-US" sz="2800" dirty="0" smtClean="0">
                <a:latin typeface="Calibri" panose="020F0502020204030204" pitchFamily="34" charset="0"/>
              </a:rPr>
              <a:t> </a:t>
            </a:r>
            <a:r>
              <a:rPr lang="en-US" sz="2800" dirty="0" err="1" smtClean="0">
                <a:latin typeface="Calibri" panose="020F0502020204030204" pitchFamily="34" charset="0"/>
              </a:rPr>
              <a:t>flovoprotein</a:t>
            </a:r>
            <a:r>
              <a:rPr lang="en-US" sz="2800" dirty="0" smtClean="0">
                <a:latin typeface="Calibri" panose="020F0502020204030204" pitchFamily="34" charset="0"/>
              </a:rPr>
              <a:t>)</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24</a:t>
            </a:fld>
            <a:endParaRPr lang="en-US"/>
          </a:p>
        </p:txBody>
      </p:sp>
    </p:spTree>
    <p:extLst>
      <p:ext uri="{BB962C8B-B14F-4D97-AF65-F5344CB8AC3E}">
        <p14:creationId xmlns:p14="http://schemas.microsoft.com/office/powerpoint/2010/main" val="2931408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Mineral liat merupakan komponen penting dalam tanah sehingga keberadaanya dapat menentukan sifat dan ciri tanah.  </a:t>
            </a:r>
          </a:p>
          <a:p>
            <a:r>
              <a:rPr lang="id-ID" sz="1200" b="1" i="0" kern="1200" dirty="0" smtClean="0">
                <a:solidFill>
                  <a:schemeClr val="tx1"/>
                </a:solidFill>
                <a:effectLst/>
                <a:latin typeface="+mn-lt"/>
                <a:ea typeface="+mn-ea"/>
                <a:cs typeface="+mn-cs"/>
              </a:rPr>
              <a:t>Mineral liat illit </a:t>
            </a:r>
            <a:r>
              <a:rPr lang="sv-SE" sz="1200" b="1" i="0" kern="1200" dirty="0" smtClean="0">
                <a:solidFill>
                  <a:schemeClr val="tx1"/>
                </a:solidFill>
                <a:effectLst/>
                <a:latin typeface="+mn-lt"/>
                <a:ea typeface="+mn-ea"/>
                <a:cs typeface="+mn-cs"/>
              </a:rPr>
              <a:t>Struktur mineral liat tipe ini tersusun  dari  dua lempeng Silika-tetrahedron yang mengapit satu lapisan alumina - oktahedron.</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27</a:t>
            </a:fld>
            <a:endParaRPr lang="en-US"/>
          </a:p>
        </p:txBody>
      </p:sp>
    </p:spTree>
    <p:extLst>
      <p:ext uri="{BB962C8B-B14F-4D97-AF65-F5344CB8AC3E}">
        <p14:creationId xmlns:p14="http://schemas.microsoft.com/office/powerpoint/2010/main" val="3236087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baseline="0" dirty="0" smtClean="0"/>
              <a:t>Fiksasi N: pengambilan Nitrogen dari udara, oleh bakteri pengikat nitrogen, ex : Rhizobium pada bintil akar. Bakteri mengubah nitrogen menjadi  </a:t>
            </a:r>
          </a:p>
          <a:p>
            <a:pPr marL="171450" indent="-171450">
              <a:buFontTx/>
              <a:buChar char="-"/>
            </a:pPr>
            <a:r>
              <a:rPr lang="id-ID" sz="1200" b="0" i="0" kern="1200" dirty="0" smtClean="0">
                <a:solidFill>
                  <a:schemeClr val="tx1"/>
                </a:solidFill>
                <a:effectLst/>
                <a:latin typeface="+mn-lt"/>
                <a:ea typeface="+mn-ea"/>
                <a:cs typeface="+mn-cs"/>
              </a:rPr>
              <a:t>Nitrifikasi adalah proses konversi amonium menjadi nitrat dengan bantuan enzim nitrogenase melalui 2 tahapan yaitu tahap nitritasi dan nitratasi. Nitritasi adalah konversi amonium menjadi nitrit (NO2) dengan bantuan bakteri Nitrosomonas, sedangkan nitratasi adalah konversi nitrit (NO2) menjadi nitrat (NO3) dengan bantuan bakteri Nitrobacter.</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29</a:t>
            </a:fld>
            <a:endParaRPr lang="en-US"/>
          </a:p>
        </p:txBody>
      </p:sp>
    </p:spTree>
    <p:extLst>
      <p:ext uri="{BB962C8B-B14F-4D97-AF65-F5344CB8AC3E}">
        <p14:creationId xmlns:p14="http://schemas.microsoft.com/office/powerpoint/2010/main" val="2704328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4B4BB9-521D-4F32-80A3-9697B51B6C10}" type="slidenum">
              <a:rPr lang="en-US">
                <a:latin typeface="Arial" panose="020B0604020202020204" pitchFamily="34" charset="0"/>
              </a:rPr>
              <a:pPr/>
              <a:t>30</a:t>
            </a:fld>
            <a:endParaRPr 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Siklus secara lengkap (salisburry, 1995)</a:t>
            </a:r>
          </a:p>
        </p:txBody>
      </p:sp>
    </p:spTree>
    <p:extLst>
      <p:ext uri="{BB962C8B-B14F-4D97-AF65-F5344CB8AC3E}">
        <p14:creationId xmlns:p14="http://schemas.microsoft.com/office/powerpoint/2010/main" val="351740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31</a:t>
            </a:fld>
            <a:endParaRPr lang="en-US"/>
          </a:p>
        </p:txBody>
      </p:sp>
    </p:spTree>
    <p:extLst>
      <p:ext uri="{BB962C8B-B14F-4D97-AF65-F5344CB8AC3E}">
        <p14:creationId xmlns:p14="http://schemas.microsoft.com/office/powerpoint/2010/main" val="396888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None/>
            </a:pPr>
            <a:r>
              <a:rPr lang="en-US" sz="1200" dirty="0" err="1" smtClean="0">
                <a:latin typeface="Arial" charset="0"/>
              </a:rPr>
              <a:t>Belerang</a:t>
            </a:r>
            <a:r>
              <a:rPr lang="en-US" sz="1200" dirty="0" smtClean="0">
                <a:latin typeface="Arial" charset="0"/>
              </a:rPr>
              <a:t> yang </a:t>
            </a:r>
            <a:r>
              <a:rPr lang="en-US" sz="1200" dirty="0" err="1" smtClean="0">
                <a:latin typeface="Arial" charset="0"/>
              </a:rPr>
              <a:t>larut</a:t>
            </a:r>
            <a:r>
              <a:rPr lang="en-US" sz="1200" dirty="0" smtClean="0">
                <a:latin typeface="Arial" charset="0"/>
              </a:rPr>
              <a:t> di </a:t>
            </a:r>
            <a:r>
              <a:rPr lang="en-US" sz="1200" dirty="0" err="1" smtClean="0">
                <a:latin typeface="Arial" charset="0"/>
              </a:rPr>
              <a:t>dalam</a:t>
            </a:r>
            <a:r>
              <a:rPr lang="en-US" sz="1200" dirty="0" smtClean="0">
                <a:latin typeface="Arial" charset="0"/>
              </a:rPr>
              <a:t> air </a:t>
            </a:r>
            <a:r>
              <a:rPr lang="en-US" sz="1200" dirty="0" err="1" smtClean="0">
                <a:latin typeface="Arial" charset="0"/>
              </a:rPr>
              <a:t>akan</a:t>
            </a:r>
            <a:r>
              <a:rPr lang="en-US" sz="1200" dirty="0" smtClean="0">
                <a:latin typeface="Arial" charset="0"/>
              </a:rPr>
              <a:t> </a:t>
            </a:r>
            <a:r>
              <a:rPr lang="en-US" sz="1200" dirty="0" err="1" smtClean="0">
                <a:latin typeface="Arial" charset="0"/>
              </a:rPr>
              <a:t>diserap</a:t>
            </a:r>
            <a:r>
              <a:rPr lang="en-US" sz="1200" dirty="0" smtClean="0">
                <a:latin typeface="Arial" charset="0"/>
              </a:rPr>
              <a:t> </a:t>
            </a:r>
            <a:r>
              <a:rPr lang="en-US" sz="1200" dirty="0" err="1" smtClean="0">
                <a:latin typeface="Arial" charset="0"/>
              </a:rPr>
              <a:t>akar</a:t>
            </a:r>
            <a:r>
              <a:rPr lang="en-US" sz="1200" dirty="0" smtClean="0">
                <a:latin typeface="Arial" charset="0"/>
              </a:rPr>
              <a:t> </a:t>
            </a:r>
            <a:r>
              <a:rPr lang="en-US" sz="1200" dirty="0" err="1" smtClean="0">
                <a:latin typeface="Arial" charset="0"/>
              </a:rPr>
              <a:t>tanaman</a:t>
            </a:r>
            <a:r>
              <a:rPr lang="en-US" sz="1200" dirty="0" smtClean="0">
                <a:latin typeface="Arial" charset="0"/>
              </a:rPr>
              <a:t> (</a:t>
            </a:r>
            <a:r>
              <a:rPr lang="en-US" sz="1200" dirty="0" err="1" smtClean="0">
                <a:latin typeface="Arial" charset="0"/>
              </a:rPr>
              <a:t>terutama</a:t>
            </a:r>
            <a:r>
              <a:rPr lang="en-US" sz="1200" dirty="0" smtClean="0">
                <a:latin typeface="Arial" charset="0"/>
              </a:rPr>
              <a:t> </a:t>
            </a:r>
            <a:r>
              <a:rPr lang="en-US" sz="1200" dirty="0" err="1" smtClean="0">
                <a:latin typeface="Arial" charset="0"/>
              </a:rPr>
              <a:t>tanaman</a:t>
            </a:r>
            <a:r>
              <a:rPr lang="en-US" sz="1200" dirty="0" smtClean="0">
                <a:latin typeface="Arial" charset="0"/>
              </a:rPr>
              <a:t> </a:t>
            </a:r>
            <a:r>
              <a:rPr lang="en-US" sz="1200" dirty="0" err="1" smtClean="0">
                <a:latin typeface="Arial" charset="0"/>
              </a:rPr>
              <a:t>muda</a:t>
            </a:r>
            <a:r>
              <a:rPr lang="en-US" sz="1200" dirty="0" smtClean="0">
                <a:latin typeface="Arial" charset="0"/>
              </a:rPr>
              <a:t>) </a:t>
            </a:r>
            <a:r>
              <a:rPr lang="en-US" sz="1200" dirty="0" err="1" smtClean="0">
                <a:latin typeface="Arial" charset="0"/>
              </a:rPr>
              <a:t>pada</a:t>
            </a:r>
            <a:r>
              <a:rPr lang="en-US" sz="1200" dirty="0" smtClean="0">
                <a:latin typeface="Arial" charset="0"/>
              </a:rPr>
              <a:t> </a:t>
            </a:r>
            <a:r>
              <a:rPr lang="en-US" sz="1200" dirty="0" err="1" smtClean="0">
                <a:latin typeface="Arial" charset="0"/>
              </a:rPr>
              <a:t>pertumbuhan</a:t>
            </a:r>
            <a:r>
              <a:rPr lang="en-US" sz="1200" dirty="0" smtClean="0">
                <a:latin typeface="Arial" charset="0"/>
              </a:rPr>
              <a:t> </a:t>
            </a:r>
            <a:r>
              <a:rPr lang="en-US" sz="1200" dirty="0" err="1" smtClean="0">
                <a:latin typeface="Arial" charset="0"/>
              </a:rPr>
              <a:t>permulaan</a:t>
            </a:r>
            <a:r>
              <a:rPr lang="en-US" sz="1200" dirty="0" smtClean="0">
                <a:latin typeface="Arial" charset="0"/>
              </a:rPr>
              <a:t> </a:t>
            </a:r>
            <a:r>
              <a:rPr lang="en-US" sz="1200" dirty="0" err="1" smtClean="0">
                <a:latin typeface="Arial" charset="0"/>
              </a:rPr>
              <a:t>dan</a:t>
            </a:r>
            <a:r>
              <a:rPr lang="en-US" sz="1200" dirty="0" smtClean="0">
                <a:latin typeface="Arial" charset="0"/>
              </a:rPr>
              <a:t> </a:t>
            </a:r>
            <a:r>
              <a:rPr lang="en-US" sz="1200" dirty="0" err="1" smtClean="0">
                <a:latin typeface="Arial" charset="0"/>
              </a:rPr>
              <a:t>perkembangannya</a:t>
            </a:r>
            <a:r>
              <a:rPr lang="en-US" sz="1200" dirty="0" smtClean="0">
                <a:latin typeface="Arial" charset="0"/>
              </a:rPr>
              <a:t>.</a:t>
            </a:r>
          </a:p>
          <a:p>
            <a:pPr eaLnBrk="1" hangingPunct="1">
              <a:buFont typeface="Wingdings" pitchFamily="2" charset="2"/>
              <a:buNone/>
            </a:pPr>
            <a:r>
              <a:rPr lang="en-US" sz="1200" dirty="0" smtClean="0">
                <a:latin typeface="Arial" charset="0"/>
              </a:rPr>
              <a:t>	</a:t>
            </a:r>
            <a:r>
              <a:rPr lang="en-US" sz="1200" dirty="0" err="1" smtClean="0">
                <a:latin typeface="Arial" charset="0"/>
              </a:rPr>
              <a:t>Biji</a:t>
            </a:r>
            <a:r>
              <a:rPr lang="en-US" sz="1200" dirty="0" smtClean="0">
                <a:latin typeface="Arial" charset="0"/>
              </a:rPr>
              <a:t> </a:t>
            </a:r>
            <a:r>
              <a:rPr lang="en-US" sz="1200" dirty="0" err="1" smtClean="0">
                <a:latin typeface="Arial" charset="0"/>
              </a:rPr>
              <a:t>tanaman</a:t>
            </a:r>
            <a:r>
              <a:rPr lang="en-US" sz="1200" dirty="0" smtClean="0">
                <a:latin typeface="Arial" charset="0"/>
              </a:rPr>
              <a:t> </a:t>
            </a:r>
            <a:r>
              <a:rPr lang="en-US" sz="1200" dirty="0" err="1" smtClean="0">
                <a:latin typeface="Arial" charset="0"/>
              </a:rPr>
              <a:t>terdapat</a:t>
            </a:r>
            <a:r>
              <a:rPr lang="en-US" sz="1200" dirty="0" smtClean="0">
                <a:latin typeface="Arial" charset="0"/>
              </a:rPr>
              <a:t> </a:t>
            </a:r>
            <a:r>
              <a:rPr lang="en-US" sz="1200" dirty="0" err="1" smtClean="0">
                <a:latin typeface="Arial" charset="0"/>
              </a:rPr>
              <a:t>kandungan</a:t>
            </a:r>
            <a:r>
              <a:rPr lang="en-US" sz="1200" dirty="0" smtClean="0">
                <a:latin typeface="Arial" charset="0"/>
              </a:rPr>
              <a:t> </a:t>
            </a:r>
            <a:r>
              <a:rPr lang="en-US" sz="1200" dirty="0" err="1" smtClean="0">
                <a:latin typeface="Arial" charset="0"/>
              </a:rPr>
              <a:t>zat</a:t>
            </a:r>
            <a:r>
              <a:rPr lang="en-US" sz="1200" dirty="0" smtClean="0">
                <a:latin typeface="Arial" charset="0"/>
              </a:rPr>
              <a:t> </a:t>
            </a:r>
            <a:r>
              <a:rPr lang="en-US" sz="1200" dirty="0" err="1" smtClean="0">
                <a:latin typeface="Arial" charset="0"/>
              </a:rPr>
              <a:t>belerangnya</a:t>
            </a:r>
            <a:r>
              <a:rPr lang="en-US" sz="1200" dirty="0" smtClean="0">
                <a:latin typeface="Arial" charset="0"/>
              </a:rPr>
              <a:t> </a:t>
            </a:r>
            <a:r>
              <a:rPr lang="en-US" sz="1200" dirty="0" err="1" smtClean="0">
                <a:latin typeface="Arial" charset="0"/>
              </a:rPr>
              <a:t>cukup</a:t>
            </a:r>
            <a:r>
              <a:rPr lang="en-US" sz="1200" dirty="0" smtClean="0">
                <a:latin typeface="Arial" charset="0"/>
              </a:rPr>
              <a:t> </a:t>
            </a:r>
            <a:r>
              <a:rPr lang="en-US" sz="1200" dirty="0" err="1" smtClean="0">
                <a:latin typeface="Arial" charset="0"/>
              </a:rPr>
              <a:t>banyak</a:t>
            </a:r>
            <a:r>
              <a:rPr lang="en-US" sz="1200" dirty="0" smtClean="0">
                <a:latin typeface="Arial" charset="0"/>
              </a:rPr>
              <a:t> </a:t>
            </a:r>
            <a:r>
              <a:rPr lang="en-US" sz="1200" dirty="0" err="1" smtClean="0">
                <a:latin typeface="Arial" charset="0"/>
              </a:rPr>
              <a:t>sekitar</a:t>
            </a:r>
            <a:r>
              <a:rPr lang="en-US" sz="1200" dirty="0" smtClean="0">
                <a:latin typeface="Arial" charset="0"/>
              </a:rPr>
              <a:t> 50 % </a:t>
            </a:r>
            <a:r>
              <a:rPr lang="en-US" sz="1200" dirty="0" err="1" smtClean="0">
                <a:latin typeface="Arial" charset="0"/>
              </a:rPr>
              <a:t>dari</a:t>
            </a:r>
            <a:r>
              <a:rPr lang="en-US" sz="1200" dirty="0" smtClean="0">
                <a:latin typeface="Arial" charset="0"/>
              </a:rPr>
              <a:t> </a:t>
            </a:r>
            <a:r>
              <a:rPr lang="en-US" sz="1200" dirty="0" err="1" smtClean="0">
                <a:latin typeface="Arial" charset="0"/>
              </a:rPr>
              <a:t>jumlah</a:t>
            </a:r>
            <a:r>
              <a:rPr lang="en-US" sz="1200" dirty="0" smtClean="0">
                <a:latin typeface="Arial" charset="0"/>
              </a:rPr>
              <a:t> </a:t>
            </a:r>
            <a:r>
              <a:rPr lang="en-US" sz="1200" dirty="0" err="1" smtClean="0">
                <a:latin typeface="Arial" charset="0"/>
              </a:rPr>
              <a:t>kandungan</a:t>
            </a:r>
            <a:r>
              <a:rPr lang="en-US" sz="1200" dirty="0" smtClean="0">
                <a:latin typeface="Arial" charset="0"/>
              </a:rPr>
              <a:t> </a:t>
            </a:r>
            <a:r>
              <a:rPr lang="en-US" sz="1200" dirty="0" err="1" smtClean="0">
                <a:latin typeface="Arial" charset="0"/>
              </a:rPr>
              <a:t>unsur</a:t>
            </a:r>
            <a:r>
              <a:rPr lang="en-US" sz="1200" dirty="0" smtClean="0">
                <a:latin typeface="Arial" charset="0"/>
              </a:rPr>
              <a:t> </a:t>
            </a:r>
            <a:r>
              <a:rPr lang="en-US" sz="1200" dirty="0" err="1" smtClean="0">
                <a:latin typeface="Arial" charset="0"/>
              </a:rPr>
              <a:t>fosfat</a:t>
            </a:r>
            <a:r>
              <a:rPr lang="en-US" sz="1200" dirty="0" smtClean="0">
                <a:latin typeface="Arial" charset="0"/>
              </a:rPr>
              <a:t>.</a:t>
            </a:r>
          </a:p>
          <a:p>
            <a:pPr eaLnBrk="1" hangingPunct="1">
              <a:buFont typeface="Wingdings" pitchFamily="2" charset="2"/>
              <a:buNone/>
            </a:pPr>
            <a:r>
              <a:rPr lang="en-US" sz="1200" dirty="0" smtClean="0">
                <a:latin typeface="Arial" charset="0"/>
              </a:rPr>
              <a:t>	</a:t>
            </a:r>
            <a:r>
              <a:rPr lang="id-ID" sz="1200" dirty="0" smtClean="0">
                <a:latin typeface="Arial" charset="0"/>
              </a:rPr>
              <a:t>t</a:t>
            </a:r>
            <a:r>
              <a:rPr lang="en-US" sz="1200" dirty="0" err="1" smtClean="0">
                <a:latin typeface="Arial" charset="0"/>
              </a:rPr>
              <a:t>erdapat</a:t>
            </a:r>
            <a:r>
              <a:rPr lang="en-US" sz="1200" dirty="0" smtClean="0">
                <a:latin typeface="Arial" charset="0"/>
              </a:rPr>
              <a:t> </a:t>
            </a:r>
            <a:r>
              <a:rPr lang="en-US" sz="1200" dirty="0" err="1" smtClean="0">
                <a:latin typeface="Arial" charset="0"/>
              </a:rPr>
              <a:t>pada</a:t>
            </a:r>
            <a:r>
              <a:rPr lang="en-US" sz="1200" dirty="0" smtClean="0">
                <a:latin typeface="Arial" charset="0"/>
              </a:rPr>
              <a:t> </a:t>
            </a:r>
            <a:r>
              <a:rPr lang="en-US" sz="1200" dirty="0" err="1" smtClean="0">
                <a:latin typeface="Arial" charset="0"/>
              </a:rPr>
              <a:t>tanaman</a:t>
            </a:r>
            <a:r>
              <a:rPr lang="en-US" sz="1200" dirty="0" smtClean="0">
                <a:latin typeface="Arial" charset="0"/>
              </a:rPr>
              <a:t> </a:t>
            </a:r>
            <a:r>
              <a:rPr lang="en-US" sz="1200" dirty="0" err="1" smtClean="0">
                <a:latin typeface="Arial" charset="0"/>
              </a:rPr>
              <a:t>jenis</a:t>
            </a:r>
            <a:r>
              <a:rPr lang="en-US" sz="1200" dirty="0" smtClean="0">
                <a:latin typeface="Arial" charset="0"/>
              </a:rPr>
              <a:t> </a:t>
            </a:r>
            <a:r>
              <a:rPr lang="en-US" sz="1200" dirty="0" err="1" smtClean="0">
                <a:latin typeface="Arial" charset="0"/>
              </a:rPr>
              <a:t>leguminoceae</a:t>
            </a:r>
            <a:r>
              <a:rPr lang="en-US" sz="1200" dirty="0" smtClean="0">
                <a:latin typeface="Arial" charset="0"/>
              </a:rPr>
              <a:t> </a:t>
            </a:r>
            <a:r>
              <a:rPr lang="en-US" sz="1200" dirty="0" err="1" smtClean="0">
                <a:latin typeface="Arial" charset="0"/>
              </a:rPr>
              <a:t>karena</a:t>
            </a:r>
            <a:r>
              <a:rPr lang="en-US" sz="1200" dirty="0" smtClean="0">
                <a:latin typeface="Arial" charset="0"/>
              </a:rPr>
              <a:t> </a:t>
            </a:r>
            <a:r>
              <a:rPr lang="en-US" sz="1200" dirty="0" err="1" smtClean="0">
                <a:latin typeface="Arial" charset="0"/>
              </a:rPr>
              <a:t>pada</a:t>
            </a:r>
            <a:r>
              <a:rPr lang="en-US" sz="1200" dirty="0" smtClean="0">
                <a:latin typeface="Arial" charset="0"/>
              </a:rPr>
              <a:t> </a:t>
            </a:r>
            <a:r>
              <a:rPr lang="en-US" sz="1200" dirty="0" err="1" smtClean="0">
                <a:latin typeface="Arial" charset="0"/>
              </a:rPr>
              <a:t>tanaman</a:t>
            </a:r>
            <a:r>
              <a:rPr lang="en-US" sz="1200" dirty="0" smtClean="0">
                <a:latin typeface="Arial" charset="0"/>
              </a:rPr>
              <a:t> </a:t>
            </a:r>
            <a:r>
              <a:rPr lang="en-US" sz="1200" dirty="0" err="1" smtClean="0">
                <a:latin typeface="Arial" charset="0"/>
              </a:rPr>
              <a:t>legum</a:t>
            </a:r>
            <a:r>
              <a:rPr lang="en-US" sz="1200" dirty="0" smtClean="0">
                <a:latin typeface="Arial" charset="0"/>
              </a:rPr>
              <a:t> sulfur </a:t>
            </a:r>
            <a:r>
              <a:rPr lang="en-US" sz="1200" dirty="0" err="1" smtClean="0">
                <a:latin typeface="Arial" charset="0"/>
              </a:rPr>
              <a:t>sangat</a:t>
            </a:r>
            <a:r>
              <a:rPr lang="en-US" sz="1200" dirty="0" smtClean="0">
                <a:latin typeface="Arial" charset="0"/>
              </a:rPr>
              <a:t> </a:t>
            </a:r>
            <a:r>
              <a:rPr lang="en-US" sz="1200" dirty="0" err="1" smtClean="0">
                <a:latin typeface="Arial" charset="0"/>
              </a:rPr>
              <a:t>penting</a:t>
            </a:r>
            <a:r>
              <a:rPr lang="en-US" sz="1200" dirty="0" smtClean="0">
                <a:latin typeface="Arial" charset="0"/>
              </a:rPr>
              <a:t> </a:t>
            </a:r>
            <a:r>
              <a:rPr lang="en-US" sz="1200" dirty="0" err="1" smtClean="0">
                <a:latin typeface="Arial" charset="0"/>
              </a:rPr>
              <a:t>untuk</a:t>
            </a:r>
            <a:r>
              <a:rPr lang="en-US" sz="1200" dirty="0" smtClean="0">
                <a:latin typeface="Arial" charset="0"/>
              </a:rPr>
              <a:t> </a:t>
            </a:r>
            <a:r>
              <a:rPr lang="en-US" sz="1200" dirty="0" err="1" smtClean="0">
                <a:latin typeface="Arial" charset="0"/>
              </a:rPr>
              <a:t>pembentukan</a:t>
            </a:r>
            <a:r>
              <a:rPr lang="en-US" sz="1200" dirty="0" smtClean="0">
                <a:latin typeface="Arial" charset="0"/>
              </a:rPr>
              <a:t> </a:t>
            </a:r>
            <a:r>
              <a:rPr lang="en-US" sz="1200" i="1" dirty="0" err="1" smtClean="0">
                <a:latin typeface="Arial" charset="0"/>
              </a:rPr>
              <a:t>nodula</a:t>
            </a:r>
            <a:r>
              <a:rPr lang="en-US" sz="1200" i="1" dirty="0" smtClean="0">
                <a:latin typeface="Arial" charset="0"/>
              </a:rPr>
              <a:t> (</a:t>
            </a:r>
            <a:r>
              <a:rPr lang="en-US" sz="1200" i="1" dirty="0" err="1" smtClean="0">
                <a:latin typeface="Arial" charset="0"/>
              </a:rPr>
              <a:t>bintil-bintil</a:t>
            </a:r>
            <a:r>
              <a:rPr lang="en-US" sz="1200" i="1" dirty="0" smtClean="0">
                <a:latin typeface="Arial" charset="0"/>
              </a:rPr>
              <a:t> </a:t>
            </a:r>
            <a:r>
              <a:rPr lang="en-US" sz="1200" i="1" dirty="0" err="1" smtClean="0">
                <a:latin typeface="Arial" charset="0"/>
              </a:rPr>
              <a:t>akar,kekurangan</a:t>
            </a:r>
            <a:r>
              <a:rPr lang="en-US" sz="1200" i="1" dirty="0" smtClean="0">
                <a:latin typeface="Arial" charset="0"/>
              </a:rPr>
              <a:t> sulfur </a:t>
            </a:r>
            <a:r>
              <a:rPr lang="en-US" sz="1200" i="1" dirty="0" err="1" smtClean="0">
                <a:latin typeface="Arial" charset="0"/>
              </a:rPr>
              <a:t>gejalanya</a:t>
            </a:r>
            <a:r>
              <a:rPr lang="en-US" sz="1200" i="1" dirty="0" smtClean="0">
                <a:latin typeface="Arial" charset="0"/>
              </a:rPr>
              <a:t> </a:t>
            </a:r>
            <a:r>
              <a:rPr lang="en-US" sz="1200" i="1" dirty="0" err="1" smtClean="0">
                <a:latin typeface="Arial" charset="0"/>
              </a:rPr>
              <a:t>khlorosis</a:t>
            </a:r>
            <a:r>
              <a:rPr lang="en-US" sz="1200" i="1" dirty="0" smtClean="0">
                <a:latin typeface="Arial" charset="0"/>
              </a:rPr>
              <a:t>, </a:t>
            </a:r>
            <a:r>
              <a:rPr lang="en-US" sz="1200" i="1" dirty="0" err="1" smtClean="0">
                <a:latin typeface="Arial" charset="0"/>
              </a:rPr>
              <a:t>kecuali</a:t>
            </a:r>
            <a:r>
              <a:rPr lang="en-US" sz="1200" i="1" dirty="0" smtClean="0">
                <a:latin typeface="Arial" charset="0"/>
              </a:rPr>
              <a:t> </a:t>
            </a:r>
            <a:r>
              <a:rPr lang="en-US" sz="1200" i="1" dirty="0" err="1" smtClean="0">
                <a:latin typeface="Arial" charset="0"/>
              </a:rPr>
              <a:t>pada</a:t>
            </a:r>
            <a:r>
              <a:rPr lang="en-US" sz="1200" i="1" dirty="0" smtClean="0">
                <a:latin typeface="Arial" charset="0"/>
              </a:rPr>
              <a:t> </a:t>
            </a:r>
            <a:r>
              <a:rPr lang="en-US" sz="1200" i="1" dirty="0" err="1" smtClean="0">
                <a:latin typeface="Arial" charset="0"/>
              </a:rPr>
              <a:t>pucuk</a:t>
            </a:r>
            <a:r>
              <a:rPr lang="en-US" sz="1200" i="1" dirty="0" smtClean="0">
                <a:latin typeface="Arial" charset="0"/>
              </a:rPr>
              <a:t>).</a:t>
            </a:r>
            <a:endParaRPr lang="id-ID" sz="1200" i="1" dirty="0" smtClean="0">
              <a:latin typeface="Arial" charset="0"/>
            </a:endParaRPr>
          </a:p>
          <a:p>
            <a:pPr eaLnBrk="1" hangingPunct="1">
              <a:buFont typeface="Wingdings" pitchFamily="2" charset="2"/>
              <a:buNone/>
            </a:pPr>
            <a:endParaRPr lang="id-ID" sz="1200" i="1" dirty="0" smtClean="0">
              <a:latin typeface="Arial" charset="0"/>
            </a:endParaRPr>
          </a:p>
          <a:p>
            <a:pPr eaLnBrk="1" hangingPunct="1">
              <a:buFont typeface="Wingdings" pitchFamily="2" charset="2"/>
              <a:buNone/>
            </a:pPr>
            <a:r>
              <a:rPr lang="id-ID" sz="1200" b="0" i="0" kern="1200" dirty="0" smtClean="0">
                <a:solidFill>
                  <a:schemeClr val="tx1"/>
                </a:solidFill>
                <a:effectLst/>
                <a:latin typeface="+mn-lt"/>
                <a:ea typeface="+mn-ea"/>
                <a:cs typeface="+mn-cs"/>
              </a:rPr>
              <a:t>Bakteri Desulfomaculum dan bakteri Desulfibrio akan mereduksi sulfat menjadi sulfida dalam bentuk hidrogen sulfida (H2S)</a:t>
            </a:r>
            <a:endParaRPr lang="en-US" sz="1200" i="1" dirty="0" smtClean="0">
              <a:latin typeface="Arial" charset="0"/>
            </a:endParaRP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35</a:t>
            </a:fld>
            <a:endParaRPr lang="en-US"/>
          </a:p>
        </p:txBody>
      </p:sp>
    </p:spTree>
    <p:extLst>
      <p:ext uri="{BB962C8B-B14F-4D97-AF65-F5344CB8AC3E}">
        <p14:creationId xmlns:p14="http://schemas.microsoft.com/office/powerpoint/2010/main" val="380657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d-ID" sz="2400" dirty="0" smtClean="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menyehatkan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pertumbuhan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tanaman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lebar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dengan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warna</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lebih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hijau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kekurangan</a:t>
            </a:r>
            <a:r>
              <a:rPr lang="en-US" sz="2400" dirty="0" smtClean="0">
                <a:latin typeface="Arial" panose="020B0604020202020204" pitchFamily="34" charset="0"/>
                <a:cs typeface="Arial" panose="020B0604020202020204" pitchFamily="34" charset="0"/>
              </a:rPr>
              <a:t> N </a:t>
            </a:r>
            <a:r>
              <a:rPr lang="en-US" sz="2400" dirty="0" err="1" smtClean="0">
                <a:latin typeface="Arial" panose="020B0604020202020204" pitchFamily="34" charset="0"/>
                <a:cs typeface="Arial" panose="020B0604020202020204" pitchFamily="34" charset="0"/>
              </a:rPr>
              <a:t>menyebabkan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khlorosis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pada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muda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berwarna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kuning</a:t>
            </a:r>
            <a:r>
              <a:rPr lang="en-US" sz="2400" dirty="0" smtClean="0">
                <a:latin typeface="Arial" panose="020B0604020202020204" pitchFamily="34" charset="0"/>
                <a:cs typeface="Arial" panose="020B0604020202020204" pitchFamily="34" charset="0"/>
              </a:rPr>
              <a:t>)</a:t>
            </a:r>
            <a:endParaRPr lang="id-ID" sz="2400" dirty="0" smtClean="0">
              <a:latin typeface="Arial" panose="020B0604020202020204" pitchFamily="34" charset="0"/>
              <a:cs typeface="Arial" panose="020B0604020202020204" pitchFamily="34" charset="0"/>
            </a:endParaRPr>
          </a:p>
          <a:p>
            <a:r>
              <a:rPr lang="id-ID" sz="1200" dirty="0" smtClean="0">
                <a:latin typeface="Arial" panose="020B0604020202020204" pitchFamily="34" charset="0"/>
                <a:cs typeface="Arial" panose="020B0604020202020204" pitchFamily="34" charset="0"/>
              </a:rPr>
              <a:t>5. </a:t>
            </a:r>
            <a:r>
              <a:rPr lang="en-US" sz="1200" dirty="0" err="1" smtClean="0">
                <a:latin typeface="Arial" panose="020B0604020202020204" pitchFamily="34" charset="0"/>
                <a:cs typeface="Arial" panose="020B0604020202020204" pitchFamily="34" charset="0"/>
              </a:rPr>
              <a:t>Meningkatkan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berkembangbiaknya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mikroorganisme</a:t>
            </a:r>
            <a:r>
              <a:rPr lang="en-US" sz="1200" dirty="0" smtClean="0">
                <a:latin typeface="Arial" panose="020B0604020202020204" pitchFamily="34" charset="0"/>
                <a:cs typeface="Arial" panose="020B0604020202020204" pitchFamily="34" charset="0"/>
              </a:rPr>
              <a:t> di </a:t>
            </a:r>
            <a:r>
              <a:rPr lang="en-US" sz="1200" dirty="0" err="1" smtClean="0">
                <a:latin typeface="Arial" panose="020B0604020202020204" pitchFamily="34" charset="0"/>
                <a:cs typeface="Arial" panose="020B0604020202020204" pitchFamily="34" charset="0"/>
              </a:rPr>
              <a:t>dalam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tanah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Sebagaimana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diketahui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hal</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itu</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penting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sekali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bagi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kelangsungan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pelapukan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bahan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organik</a:t>
            </a:r>
            <a:r>
              <a:rPr lang="en-US" sz="1200" dirty="0" smtClean="0">
                <a:latin typeface="Arial" panose="020B0604020202020204" pitchFamily="34" charset="0"/>
                <a:cs typeface="Arial" panose="020B0604020202020204" pitchFamily="34" charset="0"/>
              </a:rPr>
              <a:t>.</a:t>
            </a:r>
            <a:endParaRPr lang="id-ID" dirty="0" smtClean="0"/>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6</a:t>
            </a:fld>
            <a:endParaRPr lang="en-US"/>
          </a:p>
        </p:txBody>
      </p:sp>
    </p:spTree>
    <p:extLst>
      <p:ext uri="{BB962C8B-B14F-4D97-AF65-F5344CB8AC3E}">
        <p14:creationId xmlns:p14="http://schemas.microsoft.com/office/powerpoint/2010/main" val="227421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Ppm : parts per million</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7</a:t>
            </a:fld>
            <a:endParaRPr lang="en-US"/>
          </a:p>
        </p:txBody>
      </p:sp>
    </p:spTree>
    <p:extLst>
      <p:ext uri="{BB962C8B-B14F-4D97-AF65-F5344CB8AC3E}">
        <p14:creationId xmlns:p14="http://schemas.microsoft.com/office/powerpoint/2010/main" val="115030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latin typeface="Calibri" panose="020F0502020204030204" pitchFamily="34" charset="0"/>
              </a:rPr>
              <a:t>Kelebihan: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Calibri" panose="020F0502020204030204" pitchFamily="34" charset="0"/>
              </a:rPr>
              <a:t>memperlambat</a:t>
            </a:r>
            <a:r>
              <a:rPr lang="en-US" dirty="0" smtClean="0">
                <a:latin typeface="Calibri" panose="020F0502020204030204" pitchFamily="34" charset="0"/>
              </a:rPr>
              <a:t> </a:t>
            </a:r>
            <a:r>
              <a:rPr lang="en-US" dirty="0" err="1" smtClean="0">
                <a:latin typeface="Calibri" panose="020F0502020204030204" pitchFamily="34" charset="0"/>
              </a:rPr>
              <a:t>kematangan</a:t>
            </a:r>
            <a:r>
              <a:rPr lang="en-US" dirty="0" smtClean="0">
                <a:latin typeface="Calibri" panose="020F0502020204030204" pitchFamily="34" charset="0"/>
              </a:rPr>
              <a:t> </a:t>
            </a:r>
            <a:r>
              <a:rPr lang="en-US" dirty="0" err="1" smtClean="0">
                <a:latin typeface="Calibri" panose="020F0502020204030204" pitchFamily="34" charset="0"/>
              </a:rPr>
              <a:t>tanaman</a:t>
            </a:r>
            <a:r>
              <a:rPr lang="en-US" dirty="0" smtClean="0">
                <a:latin typeface="Calibri" panose="020F0502020204030204" pitchFamily="34" charset="0"/>
              </a:rPr>
              <a:t> (</a:t>
            </a:r>
            <a:r>
              <a:rPr lang="en-US" dirty="0" err="1" smtClean="0">
                <a:latin typeface="Calibri" panose="020F0502020204030204" pitchFamily="34" charset="0"/>
              </a:rPr>
              <a:t>tll</a:t>
            </a:r>
            <a:r>
              <a:rPr lang="en-US" dirty="0" smtClean="0">
                <a:latin typeface="Calibri" panose="020F0502020204030204" pitchFamily="34" charset="0"/>
              </a:rPr>
              <a:t> </a:t>
            </a:r>
            <a:r>
              <a:rPr lang="en-US" dirty="0" err="1" smtClean="0">
                <a:latin typeface="Calibri" panose="020F0502020204030204" pitchFamily="34" charset="0"/>
              </a:rPr>
              <a:t>bnyk</a:t>
            </a:r>
            <a:r>
              <a:rPr lang="en-US" dirty="0" smtClean="0">
                <a:latin typeface="Calibri" panose="020F0502020204030204" pitchFamily="34" charset="0"/>
              </a:rPr>
              <a:t> </a:t>
            </a:r>
            <a:r>
              <a:rPr lang="en-US" dirty="0" err="1" smtClean="0">
                <a:latin typeface="Calibri" panose="020F0502020204030204" pitchFamily="34" charset="0"/>
              </a:rPr>
              <a:t>ptmbhan</a:t>
            </a:r>
            <a:r>
              <a:rPr lang="en-US" dirty="0" smtClean="0">
                <a:latin typeface="Calibri" panose="020F0502020204030204" pitchFamily="34" charset="0"/>
              </a:rPr>
              <a:t> </a:t>
            </a:r>
            <a:r>
              <a:rPr lang="en-US" dirty="0" err="1" smtClean="0">
                <a:latin typeface="Calibri" panose="020F0502020204030204" pitchFamily="34" charset="0"/>
              </a:rPr>
              <a:t>vegetatif</a:t>
            </a:r>
            <a:r>
              <a:rPr lang="en-US" dirty="0" smtClean="0">
                <a:latin typeface="Calibri" panose="020F0502020204030204" pitchFamily="34" charset="0"/>
              </a:rPr>
              <a:t>)</a:t>
            </a:r>
          </a:p>
          <a:p>
            <a:pPr>
              <a:buFont typeface="Wingdings" panose="05000000000000000000" pitchFamily="2" charset="2"/>
              <a:buBlip>
                <a:blip r:embed="rId3"/>
              </a:buBlip>
            </a:pPr>
            <a:r>
              <a:rPr lang="en-US" dirty="0" smtClean="0">
                <a:latin typeface="Times New Roman" panose="02020603050405020304" pitchFamily="18" charset="0"/>
              </a:rPr>
              <a:t>Akan </a:t>
            </a:r>
            <a:r>
              <a:rPr lang="en-US" dirty="0" err="1" smtClean="0">
                <a:latin typeface="Times New Roman" panose="02020603050405020304" pitchFamily="18" charset="0"/>
              </a:rPr>
              <a:t>banyak</a:t>
            </a:r>
            <a:r>
              <a:rPr lang="en-US" dirty="0" smtClean="0">
                <a:latin typeface="Times New Roman" panose="02020603050405020304" pitchFamily="18" charset="0"/>
              </a:rPr>
              <a:t> </a:t>
            </a:r>
            <a:r>
              <a:rPr lang="en-US" dirty="0" err="1" smtClean="0">
                <a:latin typeface="Times New Roman" panose="02020603050405020304" pitchFamily="18" charset="0"/>
              </a:rPr>
              <a:t>menghasilkan</a:t>
            </a:r>
            <a:r>
              <a:rPr lang="en-US" dirty="0" smtClean="0">
                <a:latin typeface="Times New Roman" panose="02020603050405020304" pitchFamily="18" charset="0"/>
              </a:rPr>
              <a:t> </a:t>
            </a:r>
            <a:r>
              <a:rPr lang="en-US" dirty="0" err="1" smtClean="0">
                <a:latin typeface="Times New Roman" panose="02020603050405020304" pitchFamily="18" charset="0"/>
              </a:rPr>
              <a:t>daun</a:t>
            </a:r>
            <a:r>
              <a:rPr lang="en-US" dirty="0" smtClean="0">
                <a:latin typeface="Times New Roman" panose="02020603050405020304" pitchFamily="18" charset="0"/>
              </a:rPr>
              <a:t> </a:t>
            </a:r>
            <a:r>
              <a:rPr lang="en-US" dirty="0" err="1" smtClean="0">
                <a:latin typeface="Times New Roman" panose="02020603050405020304" pitchFamily="18" charset="0"/>
              </a:rPr>
              <a:t>dan</a:t>
            </a:r>
            <a:r>
              <a:rPr lang="en-US" dirty="0" smtClean="0">
                <a:latin typeface="Times New Roman" panose="02020603050405020304" pitchFamily="18" charset="0"/>
              </a:rPr>
              <a:t> </a:t>
            </a:r>
            <a:r>
              <a:rPr lang="en-US" dirty="0" err="1" smtClean="0">
                <a:latin typeface="Times New Roman" panose="02020603050405020304" pitchFamily="18" charset="0"/>
              </a:rPr>
              <a:t>batang</a:t>
            </a:r>
            <a:endParaRPr lang="en-US" dirty="0" smtClean="0">
              <a:latin typeface="Times New Roman" panose="02020603050405020304" pitchFamily="18" charset="0"/>
            </a:endParaRPr>
          </a:p>
          <a:p>
            <a:pPr>
              <a:buFont typeface="Wingdings" panose="05000000000000000000" pitchFamily="2" charset="2"/>
              <a:buBlip>
                <a:blip r:embed="rId3"/>
              </a:buBlip>
            </a:pPr>
            <a:r>
              <a:rPr lang="en-US" dirty="0" err="1" smtClean="0">
                <a:latin typeface="Times New Roman" panose="02020603050405020304" pitchFamily="18" charset="0"/>
              </a:rPr>
              <a:t>Batang</a:t>
            </a:r>
            <a:r>
              <a:rPr lang="en-US" dirty="0" smtClean="0">
                <a:latin typeface="Times New Roman" panose="02020603050405020304" pitchFamily="18" charset="0"/>
              </a:rPr>
              <a:t> </a:t>
            </a:r>
            <a:r>
              <a:rPr lang="en-US" dirty="0" err="1" smtClean="0">
                <a:latin typeface="Times New Roman" panose="02020603050405020304" pitchFamily="18" charset="0"/>
              </a:rPr>
              <a:t>lembek</a:t>
            </a:r>
            <a:r>
              <a:rPr lang="en-US" dirty="0" smtClean="0">
                <a:latin typeface="Times New Roman" panose="02020603050405020304" pitchFamily="18" charset="0"/>
              </a:rPr>
              <a:t> </a:t>
            </a:r>
            <a:r>
              <a:rPr lang="en-US" dirty="0" err="1" smtClean="0">
                <a:latin typeface="Times New Roman" panose="02020603050405020304" pitchFamily="18" charset="0"/>
              </a:rPr>
              <a:t>dan</a:t>
            </a:r>
            <a:r>
              <a:rPr lang="en-US" dirty="0" smtClean="0">
                <a:latin typeface="Times New Roman" panose="02020603050405020304" pitchFamily="18" charset="0"/>
              </a:rPr>
              <a:t> </a:t>
            </a:r>
            <a:r>
              <a:rPr lang="en-US" dirty="0" err="1" smtClean="0">
                <a:latin typeface="Times New Roman" panose="02020603050405020304" pitchFamily="18" charset="0"/>
              </a:rPr>
              <a:t>mudah</a:t>
            </a:r>
            <a:r>
              <a:rPr lang="en-US" dirty="0" smtClean="0">
                <a:latin typeface="Times New Roman" panose="02020603050405020304" pitchFamily="18" charset="0"/>
              </a:rPr>
              <a:t> </a:t>
            </a:r>
            <a:r>
              <a:rPr lang="id-ID" dirty="0" smtClean="0">
                <a:latin typeface="Times New Roman" panose="02020603050405020304" pitchFamily="18" charset="0"/>
              </a:rPr>
              <a:t>roboh</a:t>
            </a:r>
            <a:endParaRPr lang="en-US" dirty="0" smtClean="0">
              <a:latin typeface="Times New Roman" panose="02020603050405020304" pitchFamily="18" charset="0"/>
            </a:endParaRPr>
          </a:p>
          <a:p>
            <a:pPr>
              <a:buFont typeface="Wingdings" panose="05000000000000000000" pitchFamily="2" charset="2"/>
              <a:buBlip>
                <a:blip r:embed="rId3"/>
              </a:buBlip>
            </a:pPr>
            <a:r>
              <a:rPr lang="en-US" dirty="0" err="1" smtClean="0">
                <a:latin typeface="Times New Roman" panose="02020603050405020304" pitchFamily="18" charset="0"/>
              </a:rPr>
              <a:t>Kurang</a:t>
            </a:r>
            <a:r>
              <a:rPr lang="en-US" dirty="0" smtClean="0">
                <a:latin typeface="Times New Roman" panose="02020603050405020304" pitchFamily="18" charset="0"/>
              </a:rPr>
              <a:t> </a:t>
            </a:r>
            <a:r>
              <a:rPr lang="en-US" dirty="0" err="1" smtClean="0">
                <a:latin typeface="Times New Roman" panose="02020603050405020304" pitchFamily="18" charset="0"/>
              </a:rPr>
              <a:t>menghasilkan</a:t>
            </a:r>
            <a:r>
              <a:rPr lang="en-US" dirty="0" smtClean="0">
                <a:latin typeface="Times New Roman" panose="02020603050405020304" pitchFamily="18" charset="0"/>
              </a:rPr>
              <a:t> </a:t>
            </a:r>
            <a:r>
              <a:rPr lang="en-US" dirty="0" err="1" smtClean="0">
                <a:latin typeface="Times New Roman" panose="02020603050405020304" pitchFamily="18" charset="0"/>
              </a:rPr>
              <a:t>buah</a:t>
            </a:r>
            <a:endParaRPr lang="en-US" dirty="0" smtClean="0">
              <a:latin typeface="Times New Roman" panose="02020603050405020304" pitchFamily="18" charset="0"/>
            </a:endParaRPr>
          </a:p>
          <a:p>
            <a:pPr>
              <a:buFont typeface="Wingdings" panose="05000000000000000000" pitchFamily="2" charset="2"/>
              <a:buBlip>
                <a:blip r:embed="rId3"/>
              </a:buBlip>
            </a:pPr>
            <a:r>
              <a:rPr lang="en-US" dirty="0" err="1" smtClean="0">
                <a:latin typeface="Times New Roman" panose="02020603050405020304" pitchFamily="18" charset="0"/>
              </a:rPr>
              <a:t>Dapat</a:t>
            </a:r>
            <a:r>
              <a:rPr lang="en-US" dirty="0" smtClean="0">
                <a:latin typeface="Times New Roman" panose="02020603050405020304" pitchFamily="18" charset="0"/>
              </a:rPr>
              <a:t> </a:t>
            </a:r>
            <a:r>
              <a:rPr lang="en-US" dirty="0" err="1" smtClean="0">
                <a:latin typeface="Times New Roman" panose="02020603050405020304" pitchFamily="18" charset="0"/>
              </a:rPr>
              <a:t>melambatkan</a:t>
            </a:r>
            <a:r>
              <a:rPr lang="en-US" dirty="0" smtClean="0">
                <a:latin typeface="Times New Roman" panose="02020603050405020304" pitchFamily="18" charset="0"/>
              </a:rPr>
              <a:t> </a:t>
            </a:r>
            <a:r>
              <a:rPr lang="en-US" dirty="0" err="1" smtClean="0">
                <a:latin typeface="Times New Roman" panose="02020603050405020304" pitchFamily="18" charset="0"/>
              </a:rPr>
              <a:t>masaknya</a:t>
            </a:r>
            <a:r>
              <a:rPr lang="en-US" dirty="0" smtClean="0">
                <a:latin typeface="Times New Roman" panose="02020603050405020304" pitchFamily="18" charset="0"/>
              </a:rPr>
              <a:t> </a:t>
            </a:r>
            <a:r>
              <a:rPr lang="en-US" dirty="0" err="1" smtClean="0">
                <a:latin typeface="Times New Roman" panose="02020603050405020304" pitchFamily="18" charset="0"/>
              </a:rPr>
              <a:t>biji</a:t>
            </a:r>
            <a:endParaRPr lang="en-US" dirty="0" smtClean="0">
              <a:latin typeface="Times New Roman" panose="02020603050405020304" pitchFamily="18" charset="0"/>
            </a:endParaRP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8</a:t>
            </a:fld>
            <a:endParaRPr lang="en-US"/>
          </a:p>
        </p:txBody>
      </p:sp>
    </p:spTree>
    <p:extLst>
      <p:ext uri="{BB962C8B-B14F-4D97-AF65-F5344CB8AC3E}">
        <p14:creationId xmlns:p14="http://schemas.microsoft.com/office/powerpoint/2010/main" val="333339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Dalam</a:t>
            </a:r>
            <a:r>
              <a:rPr lang="en-US" sz="1200" dirty="0" smtClean="0"/>
              <a:t> proses </a:t>
            </a:r>
            <a:r>
              <a:rPr lang="en-US" sz="1200" dirty="0" err="1" smtClean="0"/>
              <a:t>fisiologis</a:t>
            </a:r>
            <a:r>
              <a:rPr lang="en-US" sz="1200" dirty="0" smtClean="0"/>
              <a:t> </a:t>
            </a:r>
            <a:r>
              <a:rPr lang="en-US" sz="1200" dirty="0" err="1" smtClean="0"/>
              <a:t>sebagian</a:t>
            </a:r>
            <a:r>
              <a:rPr lang="en-US" sz="1200" dirty="0" smtClean="0"/>
              <a:t> </a:t>
            </a:r>
            <a:r>
              <a:rPr lang="en-US" sz="1200" dirty="0" err="1" smtClean="0"/>
              <a:t>besar</a:t>
            </a:r>
            <a:r>
              <a:rPr lang="en-US" sz="1200" dirty="0" smtClean="0"/>
              <a:t> </a:t>
            </a:r>
            <a:r>
              <a:rPr lang="en-US" sz="1200" dirty="0" err="1" smtClean="0"/>
              <a:t>berasal</a:t>
            </a:r>
            <a:r>
              <a:rPr lang="en-US" sz="1200" dirty="0" smtClean="0"/>
              <a:t> </a:t>
            </a:r>
            <a:r>
              <a:rPr lang="en-US" sz="1200" dirty="0" err="1" smtClean="0"/>
              <a:t>dari</a:t>
            </a:r>
            <a:r>
              <a:rPr lang="en-US" sz="1200" dirty="0" smtClean="0"/>
              <a:t> </a:t>
            </a:r>
            <a:r>
              <a:rPr lang="en-US" sz="1200" dirty="0" err="1" smtClean="0"/>
              <a:t>cadangan</a:t>
            </a:r>
            <a:r>
              <a:rPr lang="en-US" sz="1200" dirty="0" smtClean="0"/>
              <a:t> N yang </a:t>
            </a:r>
            <a:r>
              <a:rPr lang="en-US" sz="1200" dirty="0" err="1" smtClean="0"/>
              <a:t>terdapat</a:t>
            </a:r>
            <a:r>
              <a:rPr lang="en-US" sz="1200" dirty="0" smtClean="0"/>
              <a:t> </a:t>
            </a:r>
            <a:r>
              <a:rPr lang="en-US" sz="1200" dirty="0" err="1" smtClean="0"/>
              <a:t>pada</a:t>
            </a:r>
            <a:r>
              <a:rPr lang="en-US" sz="1200" dirty="0" smtClean="0"/>
              <a:t> </a:t>
            </a:r>
            <a:r>
              <a:rPr lang="en-US" sz="1200" dirty="0" err="1" smtClean="0"/>
              <a:t>tanaman</a:t>
            </a:r>
            <a:r>
              <a:rPr lang="en-US" sz="1200" dirty="0" smtClean="0"/>
              <a:t> </a:t>
            </a:r>
            <a:r>
              <a:rPr lang="en-US" sz="1200" dirty="0" err="1" smtClean="0"/>
              <a:t>tersebut</a:t>
            </a:r>
            <a:r>
              <a:rPr lang="en-US" sz="1200" dirty="0" smtClean="0"/>
              <a:t> </a:t>
            </a:r>
            <a:r>
              <a:rPr lang="en-US" sz="1200" dirty="0" err="1" smtClean="0"/>
              <a:t>atau</a:t>
            </a:r>
            <a:r>
              <a:rPr lang="en-US" sz="1200" dirty="0" smtClean="0"/>
              <a:t> </a:t>
            </a:r>
            <a:r>
              <a:rPr lang="en-US" sz="1200" dirty="0" err="1" smtClean="0"/>
              <a:t>jaringan</a:t>
            </a:r>
            <a:r>
              <a:rPr lang="en-US" sz="1200" dirty="0" smtClean="0"/>
              <a:t> </a:t>
            </a:r>
            <a:r>
              <a:rPr lang="en-US" sz="1200" dirty="0" err="1" smtClean="0"/>
              <a:t>tanaman</a:t>
            </a:r>
            <a:r>
              <a:rPr lang="en-US" sz="1200" dirty="0" smtClean="0"/>
              <a:t> yang </a:t>
            </a:r>
            <a:r>
              <a:rPr lang="en-US" sz="1200" dirty="0" err="1" smtClean="0"/>
              <a:t>tidak</a:t>
            </a:r>
            <a:r>
              <a:rPr lang="en-US" sz="1200" dirty="0" smtClean="0"/>
              <a:t> </a:t>
            </a:r>
            <a:r>
              <a:rPr lang="en-US" sz="1200" dirty="0" err="1" smtClean="0"/>
              <a:t>aktif</a:t>
            </a:r>
            <a:r>
              <a:rPr lang="en-US" sz="1200" dirty="0" smtClean="0"/>
              <a:t> (</a:t>
            </a:r>
            <a:r>
              <a:rPr lang="en-US" sz="1200" dirty="0" err="1" smtClean="0"/>
              <a:t>mll</a:t>
            </a:r>
            <a:r>
              <a:rPr lang="en-US" sz="1200" dirty="0" smtClean="0"/>
              <a:t> proses </a:t>
            </a:r>
            <a:r>
              <a:rPr lang="en-US" sz="1200" dirty="0" err="1" smtClean="0"/>
              <a:t>translokasi</a:t>
            </a:r>
            <a:r>
              <a:rPr lang="en-US" sz="1200" dirty="0" smtClean="0"/>
              <a:t>)</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9</a:t>
            </a:fld>
            <a:endParaRPr lang="en-US"/>
          </a:p>
        </p:txBody>
      </p:sp>
    </p:spTree>
    <p:extLst>
      <p:ext uri="{BB962C8B-B14F-4D97-AF65-F5344CB8AC3E}">
        <p14:creationId xmlns:p14="http://schemas.microsoft.com/office/powerpoint/2010/main" val="303975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Senescence</a:t>
            </a:r>
            <a:r>
              <a:rPr lang="id-ID" sz="1200" b="0" i="0" kern="1200" dirty="0" smtClean="0">
                <a:solidFill>
                  <a:schemeClr val="tx1"/>
                </a:solidFill>
                <a:effectLst/>
                <a:latin typeface="+mn-lt"/>
                <a:ea typeface="+mn-ea"/>
                <a:cs typeface="+mn-cs"/>
              </a:rPr>
              <a:t> pada tanaman adalah proses perkembangan tanaman yang menua. </a:t>
            </a:r>
            <a:r>
              <a:rPr lang="id-ID" sz="1200" b="1" i="0" kern="1200" dirty="0" smtClean="0">
                <a:solidFill>
                  <a:schemeClr val="tx1"/>
                </a:solidFill>
                <a:effectLst/>
                <a:latin typeface="+mn-lt"/>
                <a:ea typeface="+mn-ea"/>
                <a:cs typeface="+mn-cs"/>
              </a:rPr>
              <a:t>Senescence</a:t>
            </a:r>
            <a:r>
              <a:rPr lang="id-ID" sz="1200" b="0" i="0" kern="1200" dirty="0" smtClean="0">
                <a:solidFill>
                  <a:schemeClr val="tx1"/>
                </a:solidFill>
                <a:effectLst/>
                <a:latin typeface="+mn-lt"/>
                <a:ea typeface="+mn-ea"/>
                <a:cs typeface="+mn-cs"/>
              </a:rPr>
              <a:t> dapat terjadi secara alami atau karena pengaruh eksternal seperti lingkungan abiotik (suhu ekstrim, keterbatasan hara dll) dan biotik (patogen, naungan dll). </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10</a:t>
            </a:fld>
            <a:endParaRPr lang="en-US"/>
          </a:p>
        </p:txBody>
      </p:sp>
    </p:spTree>
    <p:extLst>
      <p:ext uri="{BB962C8B-B14F-4D97-AF65-F5344CB8AC3E}">
        <p14:creationId xmlns:p14="http://schemas.microsoft.com/office/powerpoint/2010/main" val="418990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0" i="0" kern="1200" dirty="0" smtClean="0">
                <a:solidFill>
                  <a:schemeClr val="tx1"/>
                </a:solidFill>
                <a:effectLst/>
                <a:latin typeface="+mn-lt"/>
                <a:ea typeface="+mn-ea"/>
                <a:cs typeface="+mn-cs"/>
              </a:rPr>
              <a:t>Amida dengan rumus umumnya </a:t>
            </a:r>
            <a:r>
              <a:rPr lang="id-ID" sz="1200" b="1" i="0" kern="1200" dirty="0" smtClean="0">
                <a:solidFill>
                  <a:schemeClr val="tx1"/>
                </a:solidFill>
                <a:effectLst/>
                <a:latin typeface="+mn-lt"/>
                <a:ea typeface="+mn-ea"/>
                <a:cs typeface="+mn-cs"/>
              </a:rPr>
              <a:t>NH2 adalah</a:t>
            </a:r>
            <a:r>
              <a:rPr lang="id-ID" sz="1200" b="0" i="0" kern="1200" dirty="0" smtClean="0">
                <a:solidFill>
                  <a:schemeClr val="tx1"/>
                </a:solidFill>
                <a:effectLst/>
                <a:latin typeface="+mn-lt"/>
                <a:ea typeface="+mn-ea"/>
                <a:cs typeface="+mn-cs"/>
              </a:rPr>
              <a:t> turunan dari asam karbosilat yang diperoleh dari penggantian –OH pada gugus –COOH oleh gugus –NH 2. Dalam pemberian namanya, akhiran –Oat atau –At dalam nama asam induknya diganti dengan kata amida. Contoh: HCOOH : Asam metanoat / asam</a:t>
            </a:r>
          </a:p>
          <a:p>
            <a:pPr marL="171450" indent="-171450">
              <a:buFontTx/>
              <a:buChar char="-"/>
            </a:pPr>
            <a:r>
              <a:rPr lang="id-ID" sz="1200" b="1" i="0" kern="1200" dirty="0" smtClean="0">
                <a:solidFill>
                  <a:schemeClr val="tx1"/>
                </a:solidFill>
                <a:effectLst/>
                <a:latin typeface="+mn-lt"/>
                <a:ea typeface="+mn-ea"/>
                <a:cs typeface="+mn-cs"/>
              </a:rPr>
              <a:t>Reduksi</a:t>
            </a:r>
            <a:r>
              <a:rPr lang="id-ID" sz="1200" b="0" i="0" kern="1200" dirty="0" smtClean="0">
                <a:solidFill>
                  <a:schemeClr val="tx1"/>
                </a:solidFill>
                <a:effectLst/>
                <a:latin typeface="+mn-lt"/>
                <a:ea typeface="+mn-ea"/>
                <a:cs typeface="+mn-cs"/>
              </a:rPr>
              <a:t> adalah reaksi pelepasan oksigen dari suatu senyawa</a:t>
            </a:r>
          </a:p>
          <a:p>
            <a:pPr marL="171450" indent="-171450">
              <a:buFontTx/>
              <a:buChar char="-"/>
            </a:pPr>
            <a:r>
              <a:rPr lang="id-ID" sz="1200" b="0" i="0" kern="1200" dirty="0" smtClean="0">
                <a:solidFill>
                  <a:schemeClr val="tx1"/>
                </a:solidFill>
                <a:effectLst/>
                <a:latin typeface="+mn-lt"/>
                <a:ea typeface="+mn-ea"/>
                <a:cs typeface="+mn-cs"/>
              </a:rPr>
              <a:t>Proses pembentukan amina dapat dilakukan dengan dua macam cara, yaitu: 1. </a:t>
            </a:r>
            <a:r>
              <a:rPr lang="id-ID" sz="1200" b="1" i="0" kern="1200" dirty="0" smtClean="0">
                <a:solidFill>
                  <a:schemeClr val="tx1"/>
                </a:solidFill>
                <a:effectLst/>
                <a:latin typeface="+mn-lt"/>
                <a:ea typeface="+mn-ea"/>
                <a:cs typeface="+mn-cs"/>
              </a:rPr>
              <a:t>aminasi</a:t>
            </a:r>
            <a:r>
              <a:rPr lang="id-ID" sz="1200" b="0" i="0" kern="1200" dirty="0" smtClean="0">
                <a:solidFill>
                  <a:schemeClr val="tx1"/>
                </a:solidFill>
                <a:effectLst/>
                <a:latin typeface="+mn-lt"/>
                <a:ea typeface="+mn-ea"/>
                <a:cs typeface="+mn-cs"/>
              </a:rPr>
              <a:t> secara reduksi : yaitu proses pembuatan amina berdasarkan reaksi reduksi. 2. amonolisis : yaitu proses pembuatan amina dari reaksi dengan amonia.</a:t>
            </a:r>
          </a:p>
          <a:p>
            <a:pPr marL="171450" indent="-171450">
              <a:buFontTx/>
              <a:buChar char="-"/>
            </a:pPr>
            <a:r>
              <a:rPr lang="id-ID" sz="1200" b="1" i="0" kern="1200" dirty="0" smtClean="0">
                <a:solidFill>
                  <a:schemeClr val="tx1"/>
                </a:solidFill>
                <a:effectLst/>
                <a:latin typeface="+mn-lt"/>
                <a:ea typeface="+mn-ea"/>
                <a:cs typeface="+mn-cs"/>
              </a:rPr>
              <a:t>Transaminasi</a:t>
            </a:r>
            <a:r>
              <a:rPr lang="id-ID" sz="1200" b="0" i="0" kern="1200" dirty="0" smtClean="0">
                <a:solidFill>
                  <a:schemeClr val="tx1"/>
                </a:solidFill>
                <a:effectLst/>
                <a:latin typeface="+mn-lt"/>
                <a:ea typeface="+mn-ea"/>
                <a:cs typeface="+mn-cs"/>
              </a:rPr>
              <a:t> ialah proses katabolisme asam amino yang melibatkan pemindahan gugus amino dari satu asam amino kepada asam amino lain.  Dalam reaksi </a:t>
            </a:r>
            <a:r>
              <a:rPr lang="id-ID" sz="1200" b="1" i="0" kern="1200" dirty="0" smtClean="0">
                <a:solidFill>
                  <a:schemeClr val="tx1"/>
                </a:solidFill>
                <a:effectLst/>
                <a:latin typeface="+mn-lt"/>
                <a:ea typeface="+mn-ea"/>
                <a:cs typeface="+mn-cs"/>
              </a:rPr>
              <a:t>transaminasi</a:t>
            </a:r>
            <a:r>
              <a:rPr lang="id-ID" sz="1200" b="0" i="0" kern="1200" dirty="0" smtClean="0">
                <a:solidFill>
                  <a:schemeClr val="tx1"/>
                </a:solidFill>
                <a:effectLst/>
                <a:latin typeface="+mn-lt"/>
                <a:ea typeface="+mn-ea"/>
                <a:cs typeface="+mn-cs"/>
              </a:rPr>
              <a:t> ini gugus amino dari suatu asam amino dipindahkan kepada salah satu dari tiga senyawa keto, (asam piruvat, a ketoglutarat atau oksaloasetat) </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12</a:t>
            </a:fld>
            <a:endParaRPr lang="en-US"/>
          </a:p>
        </p:txBody>
      </p:sp>
    </p:spTree>
    <p:extLst>
      <p:ext uri="{BB962C8B-B14F-4D97-AF65-F5344CB8AC3E}">
        <p14:creationId xmlns:p14="http://schemas.microsoft.com/office/powerpoint/2010/main" val="68222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Pupuk tunggal </a:t>
            </a:r>
            <a:r>
              <a:rPr lang="id-ID" sz="1200" b="0" i="0" kern="1200" dirty="0" smtClean="0">
                <a:solidFill>
                  <a:schemeClr val="tx1"/>
                </a:solidFill>
                <a:effectLst/>
                <a:latin typeface="+mn-lt"/>
                <a:ea typeface="+mn-ea"/>
                <a:cs typeface="+mn-cs"/>
              </a:rPr>
              <a:t>yaitu pupuk yang mengandung hanya satu jenis unsure hara sebagai penambah kesuburan. Contoh pupuk tunggal yaitu pupuk N, P, dan K. </a:t>
            </a:r>
          </a:p>
          <a:p>
            <a:r>
              <a:rPr lang="id-ID" sz="1200" b="1" i="0" kern="1200" dirty="0" smtClean="0">
                <a:solidFill>
                  <a:schemeClr val="tx1"/>
                </a:solidFill>
                <a:effectLst/>
                <a:latin typeface="+mn-lt"/>
                <a:ea typeface="+mn-ea"/>
                <a:cs typeface="+mn-cs"/>
              </a:rPr>
              <a:t>Pupuk majemuk </a:t>
            </a:r>
            <a:r>
              <a:rPr lang="id-ID" sz="1200" b="0" i="0" kern="1200" dirty="0" smtClean="0">
                <a:solidFill>
                  <a:schemeClr val="tx1"/>
                </a:solidFill>
                <a:effectLst/>
                <a:latin typeface="+mn-lt"/>
                <a:ea typeface="+mn-ea"/>
                <a:cs typeface="+mn-cs"/>
              </a:rPr>
              <a:t>yaitu pupuk yang mengandung lebih dari satu unsure hara yang digunakan untuk menambah kesuburan tanah. Contoh pupuk majemuk yaitu NP, NK, dan NPK. Pupuk majemuk yang paling banyak digunakan adalah pupuk NPK yang mengandung senyawa ammonium nitrat (NH4NO3), ammonium dihidrogen fosfat (NH4H2PO4), dan kalium klorida (KCL).</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18</a:t>
            </a:fld>
            <a:endParaRPr lang="en-US"/>
          </a:p>
        </p:txBody>
      </p:sp>
    </p:spTree>
    <p:extLst>
      <p:ext uri="{BB962C8B-B14F-4D97-AF65-F5344CB8AC3E}">
        <p14:creationId xmlns:p14="http://schemas.microsoft.com/office/powerpoint/2010/main" val="302450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err="1" smtClean="0">
                <a:latin typeface="Calibri" panose="020F0502020204030204" pitchFamily="34" charset="0"/>
              </a:rPr>
              <a:t>Memiliki</a:t>
            </a:r>
            <a:r>
              <a:rPr lang="en-US" sz="2800" dirty="0" smtClean="0">
                <a:latin typeface="Calibri" panose="020F0502020204030204" pitchFamily="34" charset="0"/>
              </a:rPr>
              <a:t> </a:t>
            </a:r>
            <a:r>
              <a:rPr lang="en-US" sz="2800" dirty="0" err="1" smtClean="0">
                <a:latin typeface="Calibri" panose="020F0502020204030204" pitchFamily="34" charset="0"/>
              </a:rPr>
              <a:t>sifat</a:t>
            </a:r>
            <a:r>
              <a:rPr lang="en-US" sz="2800" dirty="0" smtClean="0">
                <a:latin typeface="Calibri" panose="020F0502020204030204" pitchFamily="34" charset="0"/>
              </a:rPr>
              <a:t> </a:t>
            </a:r>
            <a:r>
              <a:rPr lang="en-US" sz="2800" dirty="0" err="1" smtClean="0">
                <a:latin typeface="Calibri" panose="020F0502020204030204" pitchFamily="34" charset="0"/>
              </a:rPr>
              <a:t>umum</a:t>
            </a:r>
            <a:r>
              <a:rPr lang="en-US" sz="2800" dirty="0" smtClean="0">
                <a:latin typeface="Calibri" panose="020F0502020204030204" pitchFamily="34" charset="0"/>
              </a:rPr>
              <a:t> yang </a:t>
            </a:r>
            <a:r>
              <a:rPr lang="en-US" sz="2800" dirty="0" err="1" smtClean="0">
                <a:latin typeface="Calibri" panose="020F0502020204030204" pitchFamily="34" charset="0"/>
              </a:rPr>
              <a:t>dimiliki</a:t>
            </a:r>
            <a:r>
              <a:rPr lang="en-US" sz="2800" dirty="0" smtClean="0">
                <a:latin typeface="Calibri" panose="020F0502020204030204" pitchFamily="34" charset="0"/>
              </a:rPr>
              <a:t> </a:t>
            </a:r>
            <a:r>
              <a:rPr lang="en-US" sz="2800" dirty="0" err="1" smtClean="0">
                <a:latin typeface="Calibri" panose="020F0502020204030204" pitchFamily="34" charset="0"/>
              </a:rPr>
              <a:t>antara</a:t>
            </a:r>
            <a:r>
              <a:rPr lang="en-US" sz="2800" dirty="0" smtClean="0">
                <a:latin typeface="Calibri" panose="020F0502020204030204" pitchFamily="34" charset="0"/>
              </a:rPr>
              <a:t> </a:t>
            </a:r>
            <a:r>
              <a:rPr lang="en-US" sz="2800" dirty="0" err="1" smtClean="0">
                <a:latin typeface="Calibri" panose="020F0502020204030204" pitchFamily="34" charset="0"/>
              </a:rPr>
              <a:t>jamur</a:t>
            </a:r>
            <a:r>
              <a:rPr lang="en-US" sz="2800" dirty="0" smtClean="0">
                <a:latin typeface="Calibri" panose="020F0502020204030204" pitchFamily="34" charset="0"/>
              </a:rPr>
              <a:t> (</a:t>
            </a:r>
            <a:r>
              <a:rPr lang="en-US" sz="2800" dirty="0" err="1" smtClean="0">
                <a:latin typeface="Calibri" panose="020F0502020204030204" pitchFamily="34" charset="0"/>
              </a:rPr>
              <a:t>yi</a:t>
            </a:r>
            <a:r>
              <a:rPr lang="en-US" sz="2800" dirty="0" smtClean="0">
                <a:latin typeface="Calibri" panose="020F0502020204030204" pitchFamily="34" charset="0"/>
              </a:rPr>
              <a:t>. </a:t>
            </a:r>
            <a:r>
              <a:rPr lang="en-US" sz="2800" dirty="0" err="1" smtClean="0">
                <a:latin typeface="Calibri" panose="020F0502020204030204" pitchFamily="34" charset="0"/>
              </a:rPr>
              <a:t>percabangan</a:t>
            </a:r>
            <a:r>
              <a:rPr lang="en-US" sz="2800" dirty="0" smtClean="0">
                <a:latin typeface="Calibri" panose="020F0502020204030204" pitchFamily="34" charset="0"/>
              </a:rPr>
              <a:t> </a:t>
            </a:r>
            <a:r>
              <a:rPr lang="en-US" sz="2800" dirty="0" err="1" smtClean="0">
                <a:latin typeface="Calibri" panose="020F0502020204030204" pitchFamily="34" charset="0"/>
              </a:rPr>
              <a:t>miselium</a:t>
            </a:r>
            <a:r>
              <a:rPr lang="en-US" sz="2800" dirty="0" smtClean="0">
                <a:latin typeface="Calibri" panose="020F0502020204030204" pitchFamily="34" charset="0"/>
              </a:rPr>
              <a:t> </a:t>
            </a:r>
            <a:r>
              <a:rPr lang="en-US" sz="2800" dirty="0" err="1" smtClean="0">
                <a:latin typeface="Calibri" panose="020F0502020204030204" pitchFamily="34" charset="0"/>
              </a:rPr>
              <a:t>untuk</a:t>
            </a:r>
            <a:r>
              <a:rPr lang="en-US" sz="2800" dirty="0" smtClean="0">
                <a:latin typeface="Calibri" panose="020F0502020204030204" pitchFamily="34" charset="0"/>
              </a:rPr>
              <a:t> </a:t>
            </a:r>
            <a:r>
              <a:rPr lang="en-US" sz="2800" dirty="0" err="1" smtClean="0">
                <a:latin typeface="Calibri" panose="020F0502020204030204" pitchFamily="34" charset="0"/>
              </a:rPr>
              <a:t>menghasilkan</a:t>
            </a:r>
            <a:r>
              <a:rPr lang="en-US" sz="2800" dirty="0" smtClean="0">
                <a:latin typeface="Calibri" panose="020F0502020204030204" pitchFamily="34" charset="0"/>
              </a:rPr>
              <a:t> </a:t>
            </a:r>
            <a:r>
              <a:rPr lang="en-US" sz="2800" dirty="0" err="1" smtClean="0">
                <a:latin typeface="Calibri" panose="020F0502020204030204" pitchFamily="34" charset="0"/>
              </a:rPr>
              <a:t>spora</a:t>
            </a:r>
            <a:r>
              <a:rPr lang="en-US" sz="2800" dirty="0" smtClean="0">
                <a:latin typeface="Calibri" panose="020F0502020204030204" pitchFamily="34" charset="0"/>
              </a:rPr>
              <a:t>) </a:t>
            </a:r>
            <a:r>
              <a:rPr lang="en-US" sz="2800" dirty="0" err="1" smtClean="0">
                <a:latin typeface="Calibri" panose="020F0502020204030204" pitchFamily="34" charset="0"/>
              </a:rPr>
              <a:t>dan</a:t>
            </a:r>
            <a:r>
              <a:rPr lang="en-US" sz="2800" dirty="0" smtClean="0">
                <a:latin typeface="Calibri" panose="020F0502020204030204" pitchFamily="34" charset="0"/>
              </a:rPr>
              <a:t> </a:t>
            </a:r>
            <a:r>
              <a:rPr lang="en-US" sz="2800" dirty="0" err="1" smtClean="0">
                <a:latin typeface="Calibri" panose="020F0502020204030204" pitchFamily="34" charset="0"/>
              </a:rPr>
              <a:t>bakteri</a:t>
            </a:r>
            <a:r>
              <a:rPr lang="en-US" sz="2800" dirty="0" smtClean="0">
                <a:latin typeface="Calibri" panose="020F0502020204030204" pitchFamily="34" charset="0"/>
              </a:rPr>
              <a:t> (</a:t>
            </a:r>
            <a:r>
              <a:rPr lang="en-US" sz="2800" dirty="0" err="1" smtClean="0">
                <a:latin typeface="Calibri" panose="020F0502020204030204" pitchFamily="34" charset="0"/>
              </a:rPr>
              <a:t>yi</a:t>
            </a:r>
            <a:r>
              <a:rPr lang="en-US" sz="2800" dirty="0" smtClean="0">
                <a:latin typeface="Calibri" panose="020F0502020204030204" pitchFamily="34" charset="0"/>
              </a:rPr>
              <a:t>. </a:t>
            </a:r>
            <a:r>
              <a:rPr lang="en-US" sz="2800" dirty="0" err="1" smtClean="0">
                <a:latin typeface="Calibri" panose="020F0502020204030204" pitchFamily="34" charset="0"/>
              </a:rPr>
              <a:t>tidak</a:t>
            </a:r>
            <a:r>
              <a:rPr lang="en-US" sz="2800" dirty="0" smtClean="0">
                <a:latin typeface="Calibri" panose="020F0502020204030204" pitchFamily="34" charset="0"/>
              </a:rPr>
              <a:t> </a:t>
            </a:r>
            <a:r>
              <a:rPr lang="en-US" sz="2800" dirty="0" err="1" smtClean="0">
                <a:latin typeface="Calibri" panose="020F0502020204030204" pitchFamily="34" charset="0"/>
              </a:rPr>
              <a:t>memiliki</a:t>
            </a:r>
            <a:r>
              <a:rPr lang="en-US" sz="2800" dirty="0" smtClean="0">
                <a:latin typeface="Calibri" panose="020F0502020204030204" pitchFamily="34" charset="0"/>
              </a:rPr>
              <a:t> </a:t>
            </a:r>
            <a:r>
              <a:rPr lang="en-US" sz="2800" dirty="0" err="1" smtClean="0">
                <a:latin typeface="Calibri" panose="020F0502020204030204" pitchFamily="34" charset="0"/>
              </a:rPr>
              <a:t>kitin</a:t>
            </a:r>
            <a:r>
              <a:rPr lang="en-US" sz="2800" dirty="0" smtClean="0">
                <a:latin typeface="Calibri" panose="020F0502020204030204" pitchFamily="34" charset="0"/>
              </a:rPr>
              <a:t> </a:t>
            </a:r>
            <a:r>
              <a:rPr lang="en-US" sz="2800" dirty="0" err="1" smtClean="0">
                <a:latin typeface="Calibri" panose="020F0502020204030204" pitchFamily="34" charset="0"/>
              </a:rPr>
              <a:t>dan</a:t>
            </a:r>
            <a:r>
              <a:rPr lang="en-US" sz="2800" dirty="0" smtClean="0">
                <a:latin typeface="Calibri" panose="020F0502020204030204" pitchFamily="34" charset="0"/>
              </a:rPr>
              <a:t> </a:t>
            </a:r>
            <a:r>
              <a:rPr lang="en-US" sz="2800" dirty="0" err="1" smtClean="0">
                <a:latin typeface="Calibri" panose="020F0502020204030204" pitchFamily="34" charset="0"/>
              </a:rPr>
              <a:t>sellulosa</a:t>
            </a:r>
            <a:r>
              <a:rPr lang="en-US" sz="2800" dirty="0" smtClean="0">
                <a:latin typeface="Calibri" panose="020F0502020204030204" pitchFamily="34" charset="0"/>
              </a:rPr>
              <a:t> </a:t>
            </a:r>
            <a:r>
              <a:rPr lang="en-US" sz="2800" dirty="0" err="1" smtClean="0">
                <a:latin typeface="Calibri" panose="020F0502020204030204" pitchFamily="34" charset="0"/>
              </a:rPr>
              <a:t>pada</a:t>
            </a:r>
            <a:r>
              <a:rPr lang="en-US" sz="2800" dirty="0" smtClean="0">
                <a:latin typeface="Calibri" panose="020F0502020204030204" pitchFamily="34" charset="0"/>
              </a:rPr>
              <a:t> </a:t>
            </a:r>
            <a:r>
              <a:rPr lang="en-US" sz="2800" dirty="0" err="1" smtClean="0">
                <a:latin typeface="Calibri" panose="020F0502020204030204" pitchFamily="34" charset="0"/>
              </a:rPr>
              <a:t>dinding</a:t>
            </a:r>
            <a:r>
              <a:rPr lang="en-US" sz="2800" dirty="0" smtClean="0">
                <a:latin typeface="Calibri" panose="020F0502020204030204" pitchFamily="34" charset="0"/>
              </a:rPr>
              <a:t> </a:t>
            </a:r>
            <a:r>
              <a:rPr lang="en-US" sz="2800" dirty="0" err="1" smtClean="0">
                <a:latin typeface="Calibri" panose="020F0502020204030204" pitchFamily="34" charset="0"/>
              </a:rPr>
              <a:t>sel</a:t>
            </a:r>
            <a:r>
              <a:rPr lang="en-US" sz="2800" dirty="0" smtClean="0">
                <a:latin typeface="Calibri" panose="020F0502020204030204" pitchFamily="34" charset="0"/>
              </a:rPr>
              <a:t>)</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22</a:t>
            </a:fld>
            <a:endParaRPr lang="en-US"/>
          </a:p>
        </p:txBody>
      </p:sp>
    </p:spTree>
    <p:extLst>
      <p:ext uri="{BB962C8B-B14F-4D97-AF65-F5344CB8AC3E}">
        <p14:creationId xmlns:p14="http://schemas.microsoft.com/office/powerpoint/2010/main" val="8923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4C03907C-34FC-4C6A-B8DE-0B69E962C39F}" type="slidenum">
              <a:rPr lang="en-US"/>
              <a:pPr/>
              <a:t>‹#›</a:t>
            </a:fld>
            <a:endParaRPr lang="en-US"/>
          </a:p>
        </p:txBody>
      </p:sp>
    </p:spTree>
    <p:extLst>
      <p:ext uri="{BB962C8B-B14F-4D97-AF65-F5344CB8AC3E}">
        <p14:creationId xmlns:p14="http://schemas.microsoft.com/office/powerpoint/2010/main" val="48043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4191000"/>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b="1" dirty="0" smtClean="0">
                <a:solidFill>
                  <a:schemeClr val="bg1"/>
                </a:solidFill>
              </a:rPr>
              <a:t>METABOLISME NITROGEN</a:t>
            </a:r>
            <a:endParaRPr lang="en-US" sz="2400" b="1" dirty="0">
              <a:solidFill>
                <a:schemeClr val="bg1"/>
              </a:solidFill>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idx="1"/>
          </p:nvPr>
        </p:nvSpPr>
        <p:spPr>
          <a:xfrm>
            <a:off x="457200" y="762000"/>
            <a:ext cx="8229600" cy="5364163"/>
          </a:xfrm>
        </p:spPr>
        <p:txBody>
          <a:bodyPr/>
          <a:lstStyle/>
          <a:p>
            <a:pPr eaLnBrk="1" hangingPunct="1"/>
            <a:r>
              <a:rPr lang="en-US" dirty="0" smtClean="0"/>
              <a:t>Nitrogen </a:t>
            </a:r>
            <a:r>
              <a:rPr lang="en-US" dirty="0" err="1" smtClean="0"/>
              <a:t>dari</a:t>
            </a:r>
            <a:r>
              <a:rPr lang="en-US" dirty="0" smtClean="0"/>
              <a:t> </a:t>
            </a:r>
            <a:r>
              <a:rPr lang="en-US" dirty="0" err="1" smtClean="0"/>
              <a:t>daun</a:t>
            </a:r>
            <a:r>
              <a:rPr lang="en-US" dirty="0" smtClean="0"/>
              <a:t> di </a:t>
            </a:r>
            <a:r>
              <a:rPr lang="en-US" dirty="0" err="1" smtClean="0"/>
              <a:t>translokasi</a:t>
            </a:r>
            <a:r>
              <a:rPr lang="en-US" dirty="0" smtClean="0"/>
              <a:t> </a:t>
            </a:r>
            <a:r>
              <a:rPr lang="en-US" dirty="0" err="1" smtClean="0"/>
              <a:t>ke</a:t>
            </a:r>
            <a:r>
              <a:rPr lang="en-US" dirty="0" smtClean="0"/>
              <a:t> </a:t>
            </a:r>
            <a:r>
              <a:rPr lang="en-US" dirty="0" err="1" smtClean="0"/>
              <a:t>batang</a:t>
            </a:r>
            <a:r>
              <a:rPr lang="en-US" dirty="0" smtClean="0"/>
              <a:t> </a:t>
            </a:r>
            <a:r>
              <a:rPr lang="en-US" dirty="0" err="1" smtClean="0"/>
              <a:t>ketika</a:t>
            </a:r>
            <a:r>
              <a:rPr lang="en-US" dirty="0" smtClean="0"/>
              <a:t> </a:t>
            </a:r>
            <a:r>
              <a:rPr lang="en-US" dirty="0" err="1" smtClean="0"/>
              <a:t>daun</a:t>
            </a:r>
            <a:r>
              <a:rPr lang="en-US" dirty="0" smtClean="0"/>
              <a:t> </a:t>
            </a:r>
            <a:r>
              <a:rPr lang="en-US" i="1" dirty="0" smtClean="0"/>
              <a:t>senescent</a:t>
            </a:r>
          </a:p>
          <a:p>
            <a:pPr eaLnBrk="1" hangingPunct="1">
              <a:buFont typeface="Wingdings" panose="05000000000000000000" pitchFamily="2" charset="2"/>
              <a:buNone/>
            </a:pPr>
            <a:endParaRPr lang="en-US" i="1" dirty="0" smtClean="0"/>
          </a:p>
          <a:p>
            <a:pPr eaLnBrk="1" hangingPunct="1"/>
            <a:r>
              <a:rPr lang="en-US" dirty="0" err="1" smtClean="0"/>
              <a:t>Konsentrasi</a:t>
            </a:r>
            <a:r>
              <a:rPr lang="en-US" dirty="0" smtClean="0"/>
              <a:t> N </a:t>
            </a:r>
            <a:r>
              <a:rPr lang="en-US" dirty="0" err="1" smtClean="0"/>
              <a:t>pada</a:t>
            </a:r>
            <a:r>
              <a:rPr lang="en-US" dirty="0" smtClean="0"/>
              <a:t> </a:t>
            </a:r>
            <a:r>
              <a:rPr lang="en-US" dirty="0" err="1" smtClean="0"/>
              <a:t>batang</a:t>
            </a:r>
            <a:r>
              <a:rPr lang="en-US" dirty="0" smtClean="0"/>
              <a:t> (xylem </a:t>
            </a:r>
            <a:r>
              <a:rPr lang="en-US" dirty="0" err="1" smtClean="0"/>
              <a:t>dan</a:t>
            </a:r>
            <a:r>
              <a:rPr lang="en-US" dirty="0" smtClean="0"/>
              <a:t> phloem) </a:t>
            </a:r>
            <a:r>
              <a:rPr lang="en-US" dirty="0" err="1" smtClean="0"/>
              <a:t>tinggi</a:t>
            </a:r>
            <a:r>
              <a:rPr lang="en-US" dirty="0" smtClean="0"/>
              <a:t> </a:t>
            </a:r>
            <a:r>
              <a:rPr lang="en-US" dirty="0" err="1" smtClean="0"/>
              <a:t>pada</a:t>
            </a:r>
            <a:r>
              <a:rPr lang="en-US" dirty="0" smtClean="0"/>
              <a:t> </a:t>
            </a:r>
            <a:r>
              <a:rPr lang="en-US" dirty="0" err="1" smtClean="0"/>
              <a:t>saat</a:t>
            </a:r>
            <a:r>
              <a:rPr lang="en-US" dirty="0" smtClean="0"/>
              <a:t> </a:t>
            </a:r>
            <a:r>
              <a:rPr lang="en-US" dirty="0" err="1" smtClean="0"/>
              <a:t>pertumbuhan</a:t>
            </a:r>
            <a:r>
              <a:rPr lang="en-US" dirty="0" smtClean="0"/>
              <a:t> </a:t>
            </a:r>
            <a:r>
              <a:rPr lang="en-US" dirty="0" err="1" smtClean="0"/>
              <a:t>lambat</a:t>
            </a:r>
            <a:r>
              <a:rPr lang="en-US" dirty="0" smtClean="0"/>
              <a:t> (</a:t>
            </a:r>
            <a:r>
              <a:rPr lang="en-US" dirty="0" err="1" smtClean="0"/>
              <a:t>musim</a:t>
            </a:r>
            <a:r>
              <a:rPr lang="en-US" dirty="0" smtClean="0"/>
              <a:t> </a:t>
            </a:r>
            <a:r>
              <a:rPr lang="en-US" dirty="0" err="1" smtClean="0"/>
              <a:t>gugur</a:t>
            </a:r>
            <a:r>
              <a:rPr lang="en-US" dirty="0" smtClean="0"/>
              <a:t> </a:t>
            </a:r>
            <a:r>
              <a:rPr lang="en-US" dirty="0" err="1" smtClean="0"/>
              <a:t>dan</a:t>
            </a:r>
            <a:r>
              <a:rPr lang="en-US" dirty="0" smtClean="0"/>
              <a:t> </a:t>
            </a:r>
            <a:r>
              <a:rPr lang="en-US" dirty="0" err="1" smtClean="0"/>
              <a:t>dingin</a:t>
            </a:r>
            <a:r>
              <a:rPr lang="en-US" dirty="0" smtClean="0"/>
              <a:t>) </a:t>
            </a:r>
            <a:r>
              <a:rPr lang="en-US" dirty="0" err="1" smtClean="0"/>
              <a:t>dan</a:t>
            </a:r>
            <a:r>
              <a:rPr lang="en-US" dirty="0" smtClean="0"/>
              <a:t> </a:t>
            </a:r>
            <a:r>
              <a:rPr lang="en-US" dirty="0" err="1" smtClean="0"/>
              <a:t>rendah</a:t>
            </a:r>
            <a:r>
              <a:rPr lang="en-US" dirty="0" smtClean="0"/>
              <a:t> </a:t>
            </a:r>
            <a:r>
              <a:rPr lang="en-US" dirty="0" err="1" smtClean="0"/>
              <a:t>pada</a:t>
            </a:r>
            <a:r>
              <a:rPr lang="en-US" dirty="0" smtClean="0"/>
              <a:t> </a:t>
            </a:r>
            <a:r>
              <a:rPr lang="en-US" dirty="0" err="1" smtClean="0"/>
              <a:t>saat</a:t>
            </a:r>
            <a:r>
              <a:rPr lang="en-US" dirty="0" smtClean="0"/>
              <a:t> </a:t>
            </a:r>
            <a:r>
              <a:rPr lang="en-US" dirty="0" err="1" smtClean="0"/>
              <a:t>pertumbuhan</a:t>
            </a:r>
            <a:r>
              <a:rPr lang="en-US" dirty="0" smtClean="0"/>
              <a:t> </a:t>
            </a:r>
            <a:r>
              <a:rPr lang="en-US" dirty="0" err="1" smtClean="0"/>
              <a:t>cepat</a:t>
            </a:r>
            <a:r>
              <a:rPr lang="en-US" dirty="0" smtClean="0"/>
              <a:t> (</a:t>
            </a:r>
            <a:r>
              <a:rPr lang="en-US" dirty="0" err="1" smtClean="0"/>
              <a:t>musim</a:t>
            </a:r>
            <a:r>
              <a:rPr lang="en-US" dirty="0" smtClean="0"/>
              <a:t> semi </a:t>
            </a:r>
            <a:r>
              <a:rPr lang="en-US" dirty="0" err="1" smtClean="0"/>
              <a:t>dan</a:t>
            </a:r>
            <a:r>
              <a:rPr lang="en-US" dirty="0" smtClean="0"/>
              <a:t> </a:t>
            </a:r>
            <a:r>
              <a:rPr lang="en-US" dirty="0" err="1" smtClean="0"/>
              <a:t>panas</a:t>
            </a:r>
            <a:r>
              <a:rPr lang="en-US" dirty="0" smtClean="0"/>
              <a:t>)</a:t>
            </a:r>
          </a:p>
          <a:p>
            <a:pPr eaLnBrk="1" hangingPunct="1"/>
            <a:endParaRPr lang="en-US" dirty="0" smtClean="0"/>
          </a:p>
        </p:txBody>
      </p:sp>
    </p:spTree>
    <p:extLst>
      <p:ext uri="{BB962C8B-B14F-4D97-AF65-F5344CB8AC3E}">
        <p14:creationId xmlns:p14="http://schemas.microsoft.com/office/powerpoint/2010/main" val="392135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75" name="Group 47"/>
          <p:cNvGraphicFramePr>
            <a:graphicFrameLocks noGrp="1"/>
          </p:cNvGraphicFramePr>
          <p:nvPr>
            <p:ph/>
            <p:extLst>
              <p:ext uri="{D42A27DB-BD31-4B8C-83A1-F6EECF244321}">
                <p14:modId xmlns:p14="http://schemas.microsoft.com/office/powerpoint/2010/main" val="3035866256"/>
              </p:ext>
            </p:extLst>
          </p:nvPr>
        </p:nvGraphicFramePr>
        <p:xfrm>
          <a:off x="1219200" y="1752600"/>
          <a:ext cx="6553200" cy="4419602"/>
        </p:xfrm>
        <a:graphic>
          <a:graphicData uri="http://schemas.openxmlformats.org/drawingml/2006/table">
            <a:tbl>
              <a:tblPr/>
              <a:tblGrid>
                <a:gridCol w="3245978"/>
                <a:gridCol w="3307222"/>
              </a:tblGrid>
              <a:tr h="401782">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1" i="0" u="none" strike="noStrike" cap="none" normalizeH="0" baseline="0" dirty="0" err="1" smtClean="0">
                          <a:ln>
                            <a:noFill/>
                          </a:ln>
                          <a:solidFill>
                            <a:schemeClr val="tx1"/>
                          </a:solidFill>
                          <a:effectLst/>
                          <a:latin typeface="Calibri" pitchFamily="34" charset="0"/>
                        </a:rPr>
                        <a:t>Bagian</a:t>
                      </a:r>
                      <a:r>
                        <a:rPr kumimoji="0" lang="en-US" sz="2000" b="1" i="0" u="none" strike="noStrike" cap="none" normalizeH="0" baseline="0" dirty="0" smtClean="0">
                          <a:ln>
                            <a:noFill/>
                          </a:ln>
                          <a:solidFill>
                            <a:schemeClr val="tx1"/>
                          </a:solidFill>
                          <a:effectLst/>
                          <a:latin typeface="Calibri" pitchFamily="34" charset="0"/>
                        </a:rPr>
                        <a:t> </a:t>
                      </a:r>
                      <a:r>
                        <a:rPr kumimoji="0" lang="en-US" sz="2000" b="1" i="0" u="none" strike="noStrike" cap="none" normalizeH="0" baseline="0" dirty="0" err="1" smtClean="0">
                          <a:ln>
                            <a:noFill/>
                          </a:ln>
                          <a:solidFill>
                            <a:schemeClr val="tx1"/>
                          </a:solidFill>
                          <a:effectLst/>
                          <a:latin typeface="Calibri" pitchFamily="34" charset="0"/>
                        </a:rPr>
                        <a:t>Tumbuhan</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Calibri" pitchFamily="34" charset="0"/>
                        </a:rPr>
                        <a:t>Nitrogen (Kg/Ha)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Bagian reproduksi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Daun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95,0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Cabang dan ranting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310,0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Akar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150,0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Seresah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137,0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rPr>
                        <a:t>   Total N </a:t>
                      </a:r>
                      <a:r>
                        <a:rPr kumimoji="0" lang="en-US" sz="2000" b="0" i="0" u="none" strike="noStrike" cap="none" normalizeH="0" baseline="0" dirty="0" err="1" smtClean="0">
                          <a:ln>
                            <a:noFill/>
                          </a:ln>
                          <a:solidFill>
                            <a:schemeClr val="tx1"/>
                          </a:solidFill>
                          <a:effectLst/>
                          <a:latin typeface="Calibri" pitchFamily="34" charset="0"/>
                        </a:rPr>
                        <a:t>dalam</a:t>
                      </a:r>
                      <a:r>
                        <a:rPr kumimoji="0" lang="en-US" sz="2000" b="0" i="0" u="none" strike="noStrike" cap="none" normalizeH="0" baseline="0" dirty="0" smtClean="0">
                          <a:ln>
                            <a:noFill/>
                          </a:ln>
                          <a:solidFill>
                            <a:schemeClr val="tx1"/>
                          </a:solidFill>
                          <a:effectLst/>
                          <a:latin typeface="Calibri" pitchFamily="34" charset="0"/>
                        </a:rPr>
                        <a:t> </a:t>
                      </a:r>
                      <a:r>
                        <a:rPr kumimoji="0" lang="en-US" sz="2000" b="0" i="0" u="none" strike="noStrike" cap="none" normalizeH="0" baseline="0" dirty="0" err="1" smtClean="0">
                          <a:ln>
                            <a:noFill/>
                          </a:ln>
                          <a:solidFill>
                            <a:schemeClr val="tx1"/>
                          </a:solidFill>
                          <a:effectLst/>
                          <a:latin typeface="Calibri" pitchFamily="34" charset="0"/>
                        </a:rPr>
                        <a:t>pohon</a:t>
                      </a: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rPr>
                        <a:t>694,7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Bahan organik tanah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rPr>
                        <a:t>3873,0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Miroorganisme tanah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175,0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Total N di tanah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86,5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rPr>
                        <a:t>   Total N dalam sistem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rPr>
                        <a:t>4829,2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30" name="Rectangle 2"/>
          <p:cNvSpPr>
            <a:spLocks noGrp="1" noChangeArrowheads="1"/>
          </p:cNvSpPr>
          <p:nvPr>
            <p:ph type="title" idx="4294967295"/>
          </p:nvPr>
        </p:nvSpPr>
        <p:spPr>
          <a:xfrm>
            <a:off x="304800" y="274637"/>
            <a:ext cx="8382000" cy="1477963"/>
          </a:xfrm>
        </p:spPr>
        <p:txBody>
          <a:bodyPr/>
          <a:lstStyle/>
          <a:p>
            <a:pPr eaLnBrk="1" fontAlgn="auto" hangingPunct="1">
              <a:spcAft>
                <a:spcPts val="0"/>
              </a:spcAft>
              <a:defRPr/>
            </a:pPr>
            <a:r>
              <a:rPr lang="en-US" sz="3000" b="1" dirty="0" err="1">
                <a:solidFill>
                  <a:schemeClr val="accent6">
                    <a:lumMod val="75000"/>
                  </a:schemeClr>
                </a:solidFill>
                <a:latin typeface="Calibri" pitchFamily="34" charset="0"/>
              </a:rPr>
              <a:t>Kandungan</a:t>
            </a:r>
            <a:r>
              <a:rPr lang="en-US" sz="3000" b="1" dirty="0">
                <a:solidFill>
                  <a:schemeClr val="accent6">
                    <a:lumMod val="75000"/>
                  </a:schemeClr>
                </a:solidFill>
                <a:latin typeface="Calibri" pitchFamily="34" charset="0"/>
              </a:rPr>
              <a:t> Nitrogen </a:t>
            </a:r>
            <a:r>
              <a:rPr lang="en-US" sz="3000" b="1" dirty="0" err="1">
                <a:solidFill>
                  <a:schemeClr val="accent6">
                    <a:lumMod val="75000"/>
                  </a:schemeClr>
                </a:solidFill>
                <a:latin typeface="Calibri" pitchFamily="34" charset="0"/>
              </a:rPr>
              <a:t>pada</a:t>
            </a:r>
            <a:r>
              <a:rPr lang="en-US" sz="3000" b="1" dirty="0">
                <a:solidFill>
                  <a:schemeClr val="accent6">
                    <a:lumMod val="75000"/>
                  </a:schemeClr>
                </a:solidFill>
                <a:latin typeface="Calibri" pitchFamily="34" charset="0"/>
              </a:rPr>
              <a:t> </a:t>
            </a:r>
            <a:r>
              <a:rPr lang="en-US" sz="3000" b="1" dirty="0" err="1">
                <a:solidFill>
                  <a:schemeClr val="accent6">
                    <a:lumMod val="75000"/>
                  </a:schemeClr>
                </a:solidFill>
                <a:latin typeface="Calibri" pitchFamily="34" charset="0"/>
              </a:rPr>
              <a:t>Berbagai</a:t>
            </a:r>
            <a:r>
              <a:rPr lang="en-US" sz="3000" b="1" dirty="0">
                <a:solidFill>
                  <a:schemeClr val="accent6">
                    <a:lumMod val="75000"/>
                  </a:schemeClr>
                </a:solidFill>
                <a:latin typeface="Calibri" pitchFamily="34" charset="0"/>
              </a:rPr>
              <a:t> </a:t>
            </a:r>
            <a:r>
              <a:rPr lang="en-US" sz="3000" b="1" dirty="0" err="1">
                <a:solidFill>
                  <a:schemeClr val="accent6">
                    <a:lumMod val="75000"/>
                  </a:schemeClr>
                </a:solidFill>
                <a:latin typeface="Calibri" pitchFamily="34" charset="0"/>
              </a:rPr>
              <a:t>Bagian</a:t>
            </a:r>
            <a:r>
              <a:rPr lang="en-US" sz="3000" b="1" dirty="0">
                <a:solidFill>
                  <a:schemeClr val="accent6">
                    <a:lumMod val="75000"/>
                  </a:schemeClr>
                </a:solidFill>
                <a:latin typeface="Calibri" pitchFamily="34" charset="0"/>
              </a:rPr>
              <a:t> </a:t>
            </a:r>
            <a:r>
              <a:rPr lang="en-US" sz="3000" b="1" dirty="0" err="1">
                <a:solidFill>
                  <a:schemeClr val="accent6">
                    <a:lumMod val="75000"/>
                  </a:schemeClr>
                </a:solidFill>
                <a:latin typeface="Calibri" pitchFamily="34" charset="0"/>
              </a:rPr>
              <a:t>Tumbuhan</a:t>
            </a:r>
            <a:r>
              <a:rPr lang="en-US" sz="3000" b="1" dirty="0">
                <a:solidFill>
                  <a:schemeClr val="accent6">
                    <a:lumMod val="75000"/>
                  </a:schemeClr>
                </a:solidFill>
                <a:latin typeface="Calibri" pitchFamily="34" charset="0"/>
              </a:rPr>
              <a:t> </a:t>
            </a:r>
            <a:r>
              <a:rPr lang="en-US" sz="3000" b="1" dirty="0" err="1" smtClean="0">
                <a:solidFill>
                  <a:schemeClr val="accent6">
                    <a:lumMod val="75000"/>
                  </a:schemeClr>
                </a:solidFill>
                <a:latin typeface="Calibri" pitchFamily="34" charset="0"/>
              </a:rPr>
              <a:t>Dewasa</a:t>
            </a:r>
            <a:endParaRPr lang="en-US" sz="3000" b="1" dirty="0">
              <a:solidFill>
                <a:schemeClr val="accent6">
                  <a:lumMod val="75000"/>
                </a:schemeClr>
              </a:solidFill>
              <a:latin typeface="Calibri" pitchFamily="34" charset="0"/>
            </a:endParaRPr>
          </a:p>
        </p:txBody>
      </p:sp>
    </p:spTree>
    <p:extLst>
      <p:ext uri="{BB962C8B-B14F-4D97-AF65-F5344CB8AC3E}">
        <p14:creationId xmlns:p14="http://schemas.microsoft.com/office/powerpoint/2010/main" val="403642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idx="1"/>
          </p:nvPr>
        </p:nvSpPr>
        <p:spPr>
          <a:xfrm>
            <a:off x="457200" y="1447800"/>
            <a:ext cx="8229600" cy="4724400"/>
          </a:xfrm>
        </p:spPr>
        <p:txBody>
          <a:bodyPr/>
          <a:lstStyle/>
          <a:p>
            <a:pPr marL="0" indent="0" eaLnBrk="1" hangingPunct="1">
              <a:lnSpc>
                <a:spcPct val="90000"/>
              </a:lnSpc>
              <a:buClr>
                <a:schemeClr val="tx1"/>
              </a:buClr>
              <a:buSzPct val="100000"/>
              <a:buNone/>
              <a:tabLst>
                <a:tab pos="542925" algn="l"/>
              </a:tabLst>
            </a:pPr>
            <a:r>
              <a:rPr lang="id-ID" sz="2800" dirty="0" smtClean="0">
                <a:solidFill>
                  <a:srgbClr val="FF0000"/>
                </a:solidFill>
                <a:latin typeface="Calibri" panose="020F0502020204030204" pitchFamily="34" charset="0"/>
              </a:rPr>
              <a:t>1.	</a:t>
            </a:r>
            <a:r>
              <a:rPr lang="en-US" sz="2800" dirty="0" err="1" smtClean="0">
                <a:solidFill>
                  <a:srgbClr val="FF0000"/>
                </a:solidFill>
                <a:latin typeface="Calibri" panose="020F0502020204030204" pitchFamily="34" charset="0"/>
              </a:rPr>
              <a:t>Asam</a:t>
            </a:r>
            <a:r>
              <a:rPr lang="en-US" sz="2800" dirty="0" smtClean="0">
                <a:solidFill>
                  <a:srgbClr val="FF0000"/>
                </a:solidFill>
                <a:latin typeface="Calibri" panose="020F0502020204030204" pitchFamily="34" charset="0"/>
              </a:rPr>
              <a:t> amino</a:t>
            </a:r>
          </a:p>
          <a:p>
            <a:pPr marL="609600" indent="-609600" eaLnBrk="1" hangingPunct="1">
              <a:lnSpc>
                <a:spcPct val="90000"/>
              </a:lnSpc>
              <a:buFontTx/>
              <a:buNone/>
            </a:pPr>
            <a:r>
              <a:rPr lang="en-US" sz="2800" dirty="0" smtClean="0">
                <a:latin typeface="Calibri" panose="020F0502020204030204" pitchFamily="34" charset="0"/>
              </a:rPr>
              <a:t>	- </a:t>
            </a:r>
            <a:r>
              <a:rPr lang="en-US" sz="2800" i="1" dirty="0" smtClean="0">
                <a:latin typeface="Calibri" panose="020F0502020204030204" pitchFamily="34" charset="0"/>
              </a:rPr>
              <a:t>Building block</a:t>
            </a:r>
            <a:r>
              <a:rPr lang="en-US" sz="2800" dirty="0" smtClean="0">
                <a:latin typeface="Calibri" panose="020F0502020204030204" pitchFamily="34" charset="0"/>
              </a:rPr>
              <a:t> protein </a:t>
            </a:r>
            <a:r>
              <a:rPr lang="en-US" sz="2800" dirty="0" err="1" smtClean="0">
                <a:latin typeface="Calibri" panose="020F0502020204030204" pitchFamily="34" charset="0"/>
              </a:rPr>
              <a:t>protoplasma</a:t>
            </a:r>
            <a:endParaRPr lang="en-US" sz="2800" dirty="0" smtClean="0">
              <a:latin typeface="Calibri" panose="020F0502020204030204" pitchFamily="34" charset="0"/>
            </a:endParaRPr>
          </a:p>
          <a:p>
            <a:pPr marL="609600" indent="-609600" eaLnBrk="1" hangingPunct="1">
              <a:lnSpc>
                <a:spcPct val="90000"/>
              </a:lnSpc>
              <a:buFontTx/>
              <a:buNone/>
            </a:pPr>
            <a:r>
              <a:rPr lang="en-US" sz="2800" dirty="0" smtClean="0">
                <a:latin typeface="Calibri" panose="020F0502020204030204" pitchFamily="34" charset="0"/>
              </a:rPr>
              <a:t>	- R     CHNH</a:t>
            </a:r>
            <a:r>
              <a:rPr lang="en-US" sz="2800" baseline="-25000" dirty="0" smtClean="0">
                <a:latin typeface="Calibri" panose="020F0502020204030204" pitchFamily="34" charset="0"/>
              </a:rPr>
              <a:t>2</a:t>
            </a:r>
            <a:r>
              <a:rPr lang="en-US" sz="2800" dirty="0" smtClean="0">
                <a:latin typeface="Calibri" panose="020F0502020204030204" pitchFamily="34" charset="0"/>
              </a:rPr>
              <a:t>      COOH</a:t>
            </a:r>
          </a:p>
          <a:p>
            <a:pPr marL="609600" indent="-609600" eaLnBrk="1" hangingPunct="1">
              <a:lnSpc>
                <a:spcPct val="90000"/>
              </a:lnSpc>
              <a:buFontTx/>
              <a:buNone/>
            </a:pPr>
            <a:r>
              <a:rPr lang="en-US" sz="2800" dirty="0" smtClean="0">
                <a:latin typeface="Calibri" panose="020F0502020204030204" pitchFamily="34" charset="0"/>
              </a:rPr>
              <a:t>	R: </a:t>
            </a:r>
            <a:r>
              <a:rPr lang="en-US" sz="2800" dirty="0" err="1" smtClean="0">
                <a:latin typeface="Calibri" panose="020F0502020204030204" pitchFamily="34" charset="0"/>
              </a:rPr>
              <a:t>Rantai</a:t>
            </a:r>
            <a:r>
              <a:rPr lang="en-US" sz="2800" dirty="0" smtClean="0">
                <a:latin typeface="Calibri" panose="020F0502020204030204" pitchFamily="34" charset="0"/>
              </a:rPr>
              <a:t> </a:t>
            </a:r>
            <a:r>
              <a:rPr lang="en-US" sz="2800" dirty="0" err="1" smtClean="0">
                <a:latin typeface="Calibri" panose="020F0502020204030204" pitchFamily="34" charset="0"/>
              </a:rPr>
              <a:t>karbon</a:t>
            </a:r>
            <a:endParaRPr lang="en-US" sz="2800" dirty="0" smtClean="0">
              <a:latin typeface="Calibri" panose="020F0502020204030204" pitchFamily="34" charset="0"/>
            </a:endParaRPr>
          </a:p>
          <a:p>
            <a:pPr marL="609600" indent="-609600" eaLnBrk="1" hangingPunct="1">
              <a:lnSpc>
                <a:spcPct val="90000"/>
              </a:lnSpc>
              <a:buFontTx/>
              <a:buNone/>
            </a:pPr>
            <a:r>
              <a:rPr lang="en-US" sz="2800" dirty="0" smtClean="0">
                <a:latin typeface="Calibri" panose="020F0502020204030204" pitchFamily="34" charset="0"/>
              </a:rPr>
              <a:t>	NH</a:t>
            </a:r>
            <a:r>
              <a:rPr lang="en-US" sz="2800" baseline="-25000" dirty="0" smtClean="0">
                <a:latin typeface="Calibri" panose="020F0502020204030204" pitchFamily="34" charset="0"/>
              </a:rPr>
              <a:t>2</a:t>
            </a:r>
            <a:r>
              <a:rPr lang="en-US" sz="2800" dirty="0" smtClean="0">
                <a:latin typeface="Calibri" panose="020F0502020204030204" pitchFamily="34" charset="0"/>
              </a:rPr>
              <a:t>: </a:t>
            </a:r>
            <a:r>
              <a:rPr lang="en-US" sz="2800" dirty="0" err="1" smtClean="0">
                <a:latin typeface="Calibri" panose="020F0502020204030204" pitchFamily="34" charset="0"/>
              </a:rPr>
              <a:t>Basa</a:t>
            </a:r>
            <a:endParaRPr lang="en-US" sz="2800" dirty="0" smtClean="0">
              <a:latin typeface="Calibri" panose="020F0502020204030204" pitchFamily="34" charset="0"/>
            </a:endParaRPr>
          </a:p>
          <a:p>
            <a:pPr marL="609600" indent="-609600" eaLnBrk="1" hangingPunct="1">
              <a:lnSpc>
                <a:spcPct val="90000"/>
              </a:lnSpc>
              <a:buFontTx/>
              <a:buNone/>
            </a:pPr>
            <a:r>
              <a:rPr lang="en-US" sz="2800" dirty="0" smtClean="0">
                <a:latin typeface="Calibri" panose="020F0502020204030204" pitchFamily="34" charset="0"/>
              </a:rPr>
              <a:t>	COOH: </a:t>
            </a:r>
            <a:r>
              <a:rPr lang="en-US" sz="2800" dirty="0" err="1" smtClean="0">
                <a:latin typeface="Calibri" panose="020F0502020204030204" pitchFamily="34" charset="0"/>
              </a:rPr>
              <a:t>Asam</a:t>
            </a:r>
            <a:endParaRPr lang="en-US" sz="2800" dirty="0" smtClean="0">
              <a:latin typeface="Calibri" panose="020F0502020204030204" pitchFamily="34" charset="0"/>
            </a:endParaRPr>
          </a:p>
          <a:p>
            <a:pPr marL="609600" indent="-609600" eaLnBrk="1" hangingPunct="1">
              <a:lnSpc>
                <a:spcPct val="90000"/>
              </a:lnSpc>
              <a:buFontTx/>
              <a:buNone/>
            </a:pPr>
            <a:r>
              <a:rPr lang="en-US" sz="2800" dirty="0" smtClean="0">
                <a:latin typeface="Calibri" panose="020F0502020204030204" pitchFamily="34" charset="0"/>
              </a:rPr>
              <a:t>	- </a:t>
            </a:r>
            <a:r>
              <a:rPr lang="en-US" sz="2800" dirty="0" err="1" smtClean="0">
                <a:latin typeface="Calibri" panose="020F0502020204030204" pitchFamily="34" charset="0"/>
              </a:rPr>
              <a:t>Asam</a:t>
            </a:r>
            <a:r>
              <a:rPr lang="en-US" sz="2800" dirty="0" smtClean="0">
                <a:latin typeface="Calibri" panose="020F0502020204030204" pitchFamily="34" charset="0"/>
              </a:rPr>
              <a:t> amino </a:t>
            </a:r>
            <a:r>
              <a:rPr lang="en-US" sz="2800" dirty="0" err="1" smtClean="0">
                <a:latin typeface="Calibri" panose="020F0502020204030204" pitchFamily="34" charset="0"/>
              </a:rPr>
              <a:t>disintesis</a:t>
            </a:r>
            <a:r>
              <a:rPr lang="en-US" sz="2800" dirty="0" smtClean="0">
                <a:latin typeface="Calibri" panose="020F0502020204030204" pitchFamily="34" charset="0"/>
              </a:rPr>
              <a:t> </a:t>
            </a:r>
            <a:r>
              <a:rPr lang="en-US" sz="2800" dirty="0" err="1" smtClean="0">
                <a:latin typeface="Calibri" panose="020F0502020204030204" pitchFamily="34" charset="0"/>
              </a:rPr>
              <a:t>melalui</a:t>
            </a:r>
            <a:r>
              <a:rPr lang="en-US" sz="2800" dirty="0" smtClean="0">
                <a:latin typeface="Calibri" panose="020F0502020204030204" pitchFamily="34" charset="0"/>
              </a:rPr>
              <a:t> 3 </a:t>
            </a:r>
            <a:r>
              <a:rPr lang="en-US" sz="2800" dirty="0" err="1" smtClean="0">
                <a:latin typeface="Calibri" panose="020F0502020204030204" pitchFamily="34" charset="0"/>
              </a:rPr>
              <a:t>cara</a:t>
            </a:r>
            <a:r>
              <a:rPr lang="en-US" sz="2800" dirty="0" smtClean="0">
                <a:latin typeface="Calibri" panose="020F0502020204030204" pitchFamily="34" charset="0"/>
              </a:rPr>
              <a:t>:</a:t>
            </a:r>
          </a:p>
          <a:p>
            <a:pPr marL="609600" indent="-609600" eaLnBrk="1" hangingPunct="1">
              <a:lnSpc>
                <a:spcPct val="90000"/>
              </a:lnSpc>
              <a:buFontTx/>
              <a:buNone/>
            </a:pPr>
            <a:r>
              <a:rPr lang="en-US" sz="2800" dirty="0" smtClean="0">
                <a:latin typeface="Calibri" panose="020F0502020204030204" pitchFamily="34" charset="0"/>
              </a:rPr>
              <a:t>		a. </a:t>
            </a:r>
            <a:r>
              <a:rPr lang="en-US" sz="2800" dirty="0" err="1" smtClean="0">
                <a:latin typeface="Calibri" panose="020F0502020204030204" pitchFamily="34" charset="0"/>
              </a:rPr>
              <a:t>Reduksi</a:t>
            </a:r>
            <a:r>
              <a:rPr lang="en-US" sz="2800" dirty="0" smtClean="0">
                <a:latin typeface="Calibri" panose="020F0502020204030204" pitchFamily="34" charset="0"/>
              </a:rPr>
              <a:t> </a:t>
            </a:r>
            <a:r>
              <a:rPr lang="en-US" sz="2800" dirty="0" err="1" smtClean="0">
                <a:latin typeface="Calibri" panose="020F0502020204030204" pitchFamily="34" charset="0"/>
              </a:rPr>
              <a:t>nitrat</a:t>
            </a:r>
            <a:endParaRPr lang="en-US" sz="2800" dirty="0" smtClean="0">
              <a:latin typeface="Calibri" panose="020F0502020204030204" pitchFamily="34" charset="0"/>
            </a:endParaRPr>
          </a:p>
          <a:p>
            <a:pPr marL="609600" indent="-609600" eaLnBrk="1" hangingPunct="1">
              <a:lnSpc>
                <a:spcPct val="90000"/>
              </a:lnSpc>
              <a:buFontTx/>
              <a:buNone/>
            </a:pPr>
            <a:r>
              <a:rPr lang="en-US" sz="2800" dirty="0" smtClean="0">
                <a:latin typeface="Calibri" panose="020F0502020204030204" pitchFamily="34" charset="0"/>
              </a:rPr>
              <a:t>		b. </a:t>
            </a:r>
            <a:r>
              <a:rPr lang="en-US" sz="2800" dirty="0" err="1" smtClean="0">
                <a:latin typeface="Calibri" panose="020F0502020204030204" pitchFamily="34" charset="0"/>
              </a:rPr>
              <a:t>Aminasi</a:t>
            </a:r>
            <a:r>
              <a:rPr lang="en-US" sz="2800" dirty="0" smtClean="0">
                <a:latin typeface="Calibri" panose="020F0502020204030204" pitchFamily="34" charset="0"/>
              </a:rPr>
              <a:t> </a:t>
            </a:r>
            <a:r>
              <a:rPr lang="en-US" sz="2800" dirty="0" err="1" smtClean="0">
                <a:latin typeface="Calibri" panose="020F0502020204030204" pitchFamily="34" charset="0"/>
              </a:rPr>
              <a:t>reduktif</a:t>
            </a:r>
            <a:endParaRPr lang="en-US" sz="2800" dirty="0" smtClean="0">
              <a:latin typeface="Calibri" panose="020F0502020204030204" pitchFamily="34" charset="0"/>
            </a:endParaRPr>
          </a:p>
          <a:p>
            <a:pPr marL="609600" indent="-609600" eaLnBrk="1" hangingPunct="1">
              <a:lnSpc>
                <a:spcPct val="90000"/>
              </a:lnSpc>
              <a:buFontTx/>
              <a:buNone/>
            </a:pPr>
            <a:r>
              <a:rPr lang="en-US" sz="2800" dirty="0" smtClean="0">
                <a:latin typeface="Calibri" panose="020F0502020204030204" pitchFamily="34" charset="0"/>
              </a:rPr>
              <a:t>		c. </a:t>
            </a:r>
            <a:r>
              <a:rPr lang="en-US" sz="2800" dirty="0" err="1" smtClean="0">
                <a:latin typeface="Calibri" panose="020F0502020204030204" pitchFamily="34" charset="0"/>
              </a:rPr>
              <a:t>Transaminasi</a:t>
            </a:r>
            <a:endParaRPr lang="en-US" sz="2800" dirty="0" smtClean="0">
              <a:latin typeface="Calibri" panose="020F0502020204030204" pitchFamily="34" charset="0"/>
            </a:endParaRPr>
          </a:p>
          <a:p>
            <a:pPr marL="609600" indent="-609600" eaLnBrk="1" hangingPunct="1">
              <a:lnSpc>
                <a:spcPct val="90000"/>
              </a:lnSpc>
              <a:buFontTx/>
              <a:buNone/>
            </a:pPr>
            <a:endParaRPr lang="en-US" sz="2800" dirty="0" smtClean="0">
              <a:latin typeface="Calibri" panose="020F0502020204030204" pitchFamily="34" charset="0"/>
            </a:endParaRPr>
          </a:p>
        </p:txBody>
      </p:sp>
      <p:sp>
        <p:nvSpPr>
          <p:cNvPr id="24578" name="Rectangle 2"/>
          <p:cNvSpPr>
            <a:spLocks noGrp="1" noChangeArrowheads="1"/>
          </p:cNvSpPr>
          <p:nvPr>
            <p:ph type="title"/>
          </p:nvPr>
        </p:nvSpPr>
        <p:spPr>
          <a:xfrm>
            <a:off x="304800" y="503238"/>
            <a:ext cx="8839200" cy="944562"/>
          </a:xfrm>
        </p:spPr>
        <p:txBody>
          <a:bodyPr/>
          <a:lstStyle/>
          <a:p>
            <a:pPr eaLnBrk="1" fontAlgn="auto" hangingPunct="1">
              <a:spcAft>
                <a:spcPts val="0"/>
              </a:spcAft>
              <a:defRPr/>
            </a:pPr>
            <a:r>
              <a:rPr lang="en-US" sz="3600" b="1" dirty="0" err="1">
                <a:solidFill>
                  <a:schemeClr val="accent6">
                    <a:lumMod val="75000"/>
                  </a:schemeClr>
                </a:solidFill>
                <a:latin typeface="Calibri" pitchFamily="34" charset="0"/>
              </a:rPr>
              <a:t>Senyawa</a:t>
            </a:r>
            <a:r>
              <a:rPr lang="en-US" sz="3600" b="1" dirty="0">
                <a:solidFill>
                  <a:schemeClr val="accent6">
                    <a:lumMod val="75000"/>
                  </a:schemeClr>
                </a:solidFill>
                <a:latin typeface="Calibri" pitchFamily="34" charset="0"/>
              </a:rPr>
              <a:t> nitrogen </a:t>
            </a:r>
            <a:r>
              <a:rPr lang="en-US" sz="3600" b="1" dirty="0" err="1">
                <a:solidFill>
                  <a:schemeClr val="accent6">
                    <a:lumMod val="75000"/>
                  </a:schemeClr>
                </a:solidFill>
                <a:latin typeface="Calibri" pitchFamily="34" charset="0"/>
              </a:rPr>
              <a:t>penting</a:t>
            </a:r>
            <a:r>
              <a:rPr lang="en-US" sz="3600" b="1" dirty="0">
                <a:solidFill>
                  <a:schemeClr val="accent6">
                    <a:lumMod val="75000"/>
                  </a:schemeClr>
                </a:solidFill>
                <a:latin typeface="Calibri" pitchFamily="34" charset="0"/>
              </a:rPr>
              <a:t> </a:t>
            </a:r>
            <a:r>
              <a:rPr lang="en-US" sz="3600" b="1" dirty="0" err="1">
                <a:solidFill>
                  <a:schemeClr val="accent6">
                    <a:lumMod val="75000"/>
                  </a:schemeClr>
                </a:solidFill>
                <a:latin typeface="Calibri" pitchFamily="34" charset="0"/>
              </a:rPr>
              <a:t>dalam</a:t>
            </a:r>
            <a:r>
              <a:rPr lang="en-US" sz="3600" b="1" dirty="0">
                <a:solidFill>
                  <a:schemeClr val="accent6">
                    <a:lumMod val="75000"/>
                  </a:schemeClr>
                </a:solidFill>
                <a:latin typeface="Calibri" pitchFamily="34" charset="0"/>
              </a:rPr>
              <a:t> </a:t>
            </a:r>
            <a:r>
              <a:rPr lang="en-US" sz="3600" b="1" dirty="0" err="1">
                <a:solidFill>
                  <a:schemeClr val="accent6">
                    <a:lumMod val="75000"/>
                  </a:schemeClr>
                </a:solidFill>
                <a:latin typeface="Calibri" pitchFamily="34" charset="0"/>
              </a:rPr>
              <a:t>tanaman</a:t>
            </a:r>
            <a:endParaRPr lang="en-US" sz="3600" b="1" dirty="0">
              <a:solidFill>
                <a:schemeClr val="accent6">
                  <a:lumMod val="75000"/>
                </a:schemeClr>
              </a:solidFill>
              <a:latin typeface="Calibri" pitchFamily="34" charset="0"/>
            </a:endParaRPr>
          </a:p>
        </p:txBody>
      </p:sp>
      <p:sp>
        <p:nvSpPr>
          <p:cNvPr id="24580" name="Line 4"/>
          <p:cNvSpPr>
            <a:spLocks noChangeShapeType="1"/>
          </p:cNvSpPr>
          <p:nvPr/>
        </p:nvSpPr>
        <p:spPr bwMode="auto">
          <a:xfrm>
            <a:off x="1524000" y="25146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4581" name="Line 5"/>
          <p:cNvSpPr>
            <a:spLocks noChangeShapeType="1"/>
          </p:cNvSpPr>
          <p:nvPr/>
        </p:nvSpPr>
        <p:spPr bwMode="auto">
          <a:xfrm>
            <a:off x="2971800" y="25146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299017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idx="1"/>
          </p:nvPr>
        </p:nvSpPr>
        <p:spPr>
          <a:xfrm>
            <a:off x="304800" y="838200"/>
            <a:ext cx="8458200" cy="6096000"/>
          </a:xfrm>
        </p:spPr>
        <p:txBody>
          <a:bodyPr>
            <a:normAutofit/>
          </a:bodyPr>
          <a:lstStyle/>
          <a:p>
            <a:pPr eaLnBrk="1" hangingPunct="1">
              <a:spcBef>
                <a:spcPct val="0"/>
              </a:spcBef>
              <a:buFont typeface="Wingdings" pitchFamily="2" charset="2"/>
              <a:buNone/>
              <a:defRPr/>
            </a:pPr>
            <a:r>
              <a:rPr lang="en-US" sz="2600" dirty="0" smtClean="0">
                <a:solidFill>
                  <a:srgbClr val="FF0000"/>
                </a:solidFill>
                <a:latin typeface="Calibri" pitchFamily="34" charset="0"/>
              </a:rPr>
              <a:t>2. </a:t>
            </a:r>
            <a:r>
              <a:rPr lang="en-US" sz="2600" dirty="0" err="1" smtClean="0">
                <a:solidFill>
                  <a:srgbClr val="FF0000"/>
                </a:solidFill>
                <a:latin typeface="Calibri" pitchFamily="34" charset="0"/>
              </a:rPr>
              <a:t>Peptida</a:t>
            </a:r>
            <a:endParaRPr lang="id-ID" sz="2600" dirty="0">
              <a:solidFill>
                <a:srgbClr val="FF0000"/>
              </a:solidFill>
              <a:latin typeface="Calibri" pitchFamily="34" charset="0"/>
            </a:endParaRPr>
          </a:p>
          <a:p>
            <a:pPr marL="628650" indent="-271463" eaLnBrk="1" hangingPunct="1">
              <a:spcBef>
                <a:spcPct val="0"/>
              </a:spcBef>
              <a:buFontTx/>
              <a:buChar char="-"/>
              <a:defRPr/>
            </a:pPr>
            <a:r>
              <a:rPr lang="en-US" sz="2600" dirty="0" err="1" smtClean="0">
                <a:latin typeface="Calibri" pitchFamily="34" charset="0"/>
              </a:rPr>
              <a:t>Polimer</a:t>
            </a:r>
            <a:r>
              <a:rPr lang="en-US" sz="2600" dirty="0" smtClean="0">
                <a:latin typeface="Calibri" pitchFamily="34" charset="0"/>
              </a:rPr>
              <a:t> </a:t>
            </a:r>
            <a:r>
              <a:rPr lang="en-US" sz="2600" dirty="0" err="1" smtClean="0">
                <a:latin typeface="Calibri" pitchFamily="34" charset="0"/>
              </a:rPr>
              <a:t>asam</a:t>
            </a:r>
            <a:r>
              <a:rPr lang="en-US" sz="2600" dirty="0" smtClean="0">
                <a:latin typeface="Calibri" pitchFamily="34" charset="0"/>
              </a:rPr>
              <a:t> amino </a:t>
            </a:r>
            <a:r>
              <a:rPr lang="en-US" sz="2600" dirty="0" err="1" smtClean="0">
                <a:latin typeface="Calibri" pitchFamily="34" charset="0"/>
              </a:rPr>
              <a:t>dihubungkan</a:t>
            </a:r>
            <a:r>
              <a:rPr lang="en-US" sz="2600" dirty="0" smtClean="0">
                <a:latin typeface="Calibri" pitchFamily="34" charset="0"/>
              </a:rPr>
              <a:t> </a:t>
            </a:r>
            <a:r>
              <a:rPr lang="en-US" sz="2600" dirty="0" err="1" smtClean="0">
                <a:latin typeface="Calibri" pitchFamily="34" charset="0"/>
              </a:rPr>
              <a:t>dengan</a:t>
            </a:r>
            <a:r>
              <a:rPr lang="en-US" sz="2600" dirty="0" smtClean="0">
                <a:latin typeface="Calibri" pitchFamily="34" charset="0"/>
              </a:rPr>
              <a:t> </a:t>
            </a:r>
            <a:r>
              <a:rPr lang="en-US" sz="2600" dirty="0" err="1" smtClean="0">
                <a:latin typeface="Calibri" pitchFamily="34" charset="0"/>
              </a:rPr>
              <a:t>ikatan</a:t>
            </a:r>
            <a:r>
              <a:rPr lang="en-US" sz="2600" dirty="0" smtClean="0">
                <a:latin typeface="Calibri" pitchFamily="34" charset="0"/>
              </a:rPr>
              <a:t> </a:t>
            </a:r>
            <a:r>
              <a:rPr lang="en-US" sz="2600" dirty="0" err="1" smtClean="0">
                <a:latin typeface="Calibri" pitchFamily="34" charset="0"/>
              </a:rPr>
              <a:t>peptid</a:t>
            </a:r>
            <a:r>
              <a:rPr lang="id-ID" sz="2600" dirty="0" smtClean="0">
                <a:latin typeface="Calibri" pitchFamily="34" charset="0"/>
              </a:rPr>
              <a:t>a</a:t>
            </a:r>
            <a:endParaRPr lang="id-ID" sz="2600" dirty="0">
              <a:latin typeface="Calibri" pitchFamily="34" charset="0"/>
            </a:endParaRPr>
          </a:p>
          <a:p>
            <a:pPr marL="628650" indent="-271463" eaLnBrk="1" hangingPunct="1">
              <a:spcBef>
                <a:spcPct val="0"/>
              </a:spcBef>
              <a:buFontTx/>
              <a:buChar char="-"/>
              <a:defRPr/>
            </a:pPr>
            <a:r>
              <a:rPr lang="en-US" sz="2600" dirty="0" err="1" smtClean="0">
                <a:latin typeface="Calibri" pitchFamily="34" charset="0"/>
              </a:rPr>
              <a:t>Berat</a:t>
            </a:r>
            <a:r>
              <a:rPr lang="en-US" sz="2600" dirty="0" smtClean="0">
                <a:latin typeface="Calibri" pitchFamily="34" charset="0"/>
              </a:rPr>
              <a:t> </a:t>
            </a:r>
            <a:r>
              <a:rPr lang="en-US" sz="2600" dirty="0" err="1" smtClean="0">
                <a:latin typeface="Calibri" pitchFamily="34" charset="0"/>
              </a:rPr>
              <a:t>Molekul</a:t>
            </a:r>
            <a:r>
              <a:rPr lang="en-US" sz="2600" dirty="0" smtClean="0">
                <a:latin typeface="Calibri" pitchFamily="34" charset="0"/>
              </a:rPr>
              <a:t> </a:t>
            </a:r>
            <a:r>
              <a:rPr lang="en-US" sz="2600" dirty="0" err="1" smtClean="0">
                <a:latin typeface="Calibri" pitchFamily="34" charset="0"/>
              </a:rPr>
              <a:t>kurang</a:t>
            </a:r>
            <a:r>
              <a:rPr lang="en-US" sz="2600" dirty="0" smtClean="0">
                <a:latin typeface="Calibri" pitchFamily="34" charset="0"/>
              </a:rPr>
              <a:t> </a:t>
            </a:r>
            <a:r>
              <a:rPr lang="en-US" sz="2600" dirty="0" err="1" smtClean="0">
                <a:latin typeface="Calibri" pitchFamily="34" charset="0"/>
              </a:rPr>
              <a:t>dari</a:t>
            </a:r>
            <a:r>
              <a:rPr lang="en-US" sz="2600" dirty="0" smtClean="0">
                <a:latin typeface="Calibri" pitchFamily="34" charset="0"/>
              </a:rPr>
              <a:t> 6000</a:t>
            </a:r>
            <a:r>
              <a:rPr lang="id-ID" sz="2600" dirty="0" smtClean="0">
                <a:latin typeface="Calibri" pitchFamily="34" charset="0"/>
              </a:rPr>
              <a:t> </a:t>
            </a:r>
          </a:p>
          <a:p>
            <a:pPr marL="628650" indent="-271463" eaLnBrk="1" hangingPunct="1">
              <a:spcBef>
                <a:spcPct val="0"/>
              </a:spcBef>
              <a:buFontTx/>
              <a:buChar char="-"/>
              <a:defRPr/>
            </a:pPr>
            <a:r>
              <a:rPr lang="en-US" sz="2600" dirty="0" err="1" smtClean="0">
                <a:latin typeface="Calibri" pitchFamily="34" charset="0"/>
              </a:rPr>
              <a:t>Contoh</a:t>
            </a:r>
            <a:r>
              <a:rPr lang="en-US" sz="2600" dirty="0" smtClean="0">
                <a:latin typeface="Calibri" pitchFamily="34" charset="0"/>
              </a:rPr>
              <a:t>: </a:t>
            </a:r>
            <a:r>
              <a:rPr lang="en-US" sz="2600" dirty="0" err="1" smtClean="0">
                <a:latin typeface="Calibri" pitchFamily="34" charset="0"/>
              </a:rPr>
              <a:t>penisilin</a:t>
            </a:r>
            <a:r>
              <a:rPr lang="en-US" sz="2600" dirty="0" smtClean="0">
                <a:latin typeface="Calibri" pitchFamily="34" charset="0"/>
              </a:rPr>
              <a:t> (</a:t>
            </a:r>
            <a:r>
              <a:rPr lang="en-US" sz="2600" dirty="0" err="1" smtClean="0">
                <a:latin typeface="Calibri" pitchFamily="34" charset="0"/>
              </a:rPr>
              <a:t>tripeptida</a:t>
            </a:r>
            <a:r>
              <a:rPr lang="en-US" sz="2600" dirty="0" smtClean="0">
                <a:latin typeface="Calibri" pitchFamily="34" charset="0"/>
              </a:rPr>
              <a:t>)</a:t>
            </a:r>
          </a:p>
          <a:p>
            <a:pPr eaLnBrk="1" hangingPunct="1">
              <a:spcBef>
                <a:spcPct val="0"/>
              </a:spcBef>
              <a:buFont typeface="Wingdings" pitchFamily="2" charset="2"/>
              <a:buNone/>
              <a:defRPr/>
            </a:pPr>
            <a:endParaRPr lang="en-US" sz="2600" dirty="0" smtClean="0">
              <a:latin typeface="Calibri" pitchFamily="34" charset="0"/>
            </a:endParaRPr>
          </a:p>
          <a:p>
            <a:pPr eaLnBrk="1" hangingPunct="1">
              <a:spcBef>
                <a:spcPct val="0"/>
              </a:spcBef>
              <a:buFont typeface="Wingdings" pitchFamily="2" charset="2"/>
              <a:buNone/>
              <a:defRPr/>
            </a:pPr>
            <a:r>
              <a:rPr lang="en-US" sz="2600" dirty="0" smtClean="0">
                <a:solidFill>
                  <a:srgbClr val="FF0000"/>
                </a:solidFill>
                <a:latin typeface="Calibri" pitchFamily="34" charset="0"/>
              </a:rPr>
              <a:t>3. Protein</a:t>
            </a:r>
          </a:p>
          <a:p>
            <a:pPr marL="628650" indent="-271463" eaLnBrk="1" hangingPunct="1">
              <a:spcBef>
                <a:spcPct val="0"/>
              </a:spcBef>
              <a:buFontTx/>
              <a:buChar char="-"/>
              <a:defRPr/>
            </a:pPr>
            <a:r>
              <a:rPr lang="en-US" sz="2600" dirty="0" err="1" smtClean="0">
                <a:latin typeface="Calibri" pitchFamily="34" charset="0"/>
              </a:rPr>
              <a:t>Polimer</a:t>
            </a:r>
            <a:r>
              <a:rPr lang="en-US" sz="2600" dirty="0" smtClean="0">
                <a:latin typeface="Calibri" pitchFamily="34" charset="0"/>
              </a:rPr>
              <a:t> </a:t>
            </a:r>
            <a:r>
              <a:rPr lang="en-US" sz="2600" dirty="0" err="1" smtClean="0">
                <a:latin typeface="Calibri" pitchFamily="34" charset="0"/>
              </a:rPr>
              <a:t>asam</a:t>
            </a:r>
            <a:r>
              <a:rPr lang="en-US" sz="2600" dirty="0" smtClean="0">
                <a:latin typeface="Calibri" pitchFamily="34" charset="0"/>
              </a:rPr>
              <a:t> amino </a:t>
            </a:r>
            <a:r>
              <a:rPr lang="en-US" sz="2600" dirty="0" err="1" smtClean="0">
                <a:latin typeface="Calibri" pitchFamily="34" charset="0"/>
              </a:rPr>
              <a:t>dihubungkan</a:t>
            </a:r>
            <a:r>
              <a:rPr lang="en-US" sz="2600" dirty="0" smtClean="0">
                <a:latin typeface="Calibri" pitchFamily="34" charset="0"/>
              </a:rPr>
              <a:t> </a:t>
            </a:r>
            <a:r>
              <a:rPr lang="en-US" sz="2600" dirty="0" err="1" smtClean="0">
                <a:latin typeface="Calibri" pitchFamily="34" charset="0"/>
              </a:rPr>
              <a:t>dengan</a:t>
            </a:r>
            <a:r>
              <a:rPr lang="en-US" sz="2600" dirty="0" smtClean="0">
                <a:latin typeface="Calibri" pitchFamily="34" charset="0"/>
              </a:rPr>
              <a:t> </a:t>
            </a:r>
            <a:r>
              <a:rPr lang="en-US" sz="2600" dirty="0" err="1" smtClean="0">
                <a:latin typeface="Calibri" pitchFamily="34" charset="0"/>
              </a:rPr>
              <a:t>ikatan</a:t>
            </a:r>
            <a:r>
              <a:rPr lang="en-US" sz="2600" dirty="0" smtClean="0">
                <a:latin typeface="Calibri" pitchFamily="34" charset="0"/>
              </a:rPr>
              <a:t> peptide</a:t>
            </a:r>
            <a:endParaRPr lang="id-ID" sz="2600" dirty="0">
              <a:latin typeface="Calibri" pitchFamily="34" charset="0"/>
            </a:endParaRPr>
          </a:p>
          <a:p>
            <a:pPr marL="628650" indent="-271463" eaLnBrk="1" hangingPunct="1">
              <a:spcBef>
                <a:spcPct val="0"/>
              </a:spcBef>
              <a:buFontTx/>
              <a:buChar char="-"/>
              <a:defRPr/>
            </a:pPr>
            <a:r>
              <a:rPr lang="en-US" sz="2600" dirty="0" err="1" smtClean="0">
                <a:latin typeface="Calibri" pitchFamily="34" charset="0"/>
              </a:rPr>
              <a:t>Berat</a:t>
            </a:r>
            <a:r>
              <a:rPr lang="en-US" sz="2600" dirty="0" smtClean="0">
                <a:latin typeface="Calibri" pitchFamily="34" charset="0"/>
              </a:rPr>
              <a:t> </a:t>
            </a:r>
            <a:r>
              <a:rPr lang="en-US" sz="2600" dirty="0" err="1" smtClean="0">
                <a:latin typeface="Calibri" pitchFamily="34" charset="0"/>
              </a:rPr>
              <a:t>molekul</a:t>
            </a:r>
            <a:r>
              <a:rPr lang="en-US" sz="2600" dirty="0" smtClean="0">
                <a:latin typeface="Calibri" pitchFamily="34" charset="0"/>
              </a:rPr>
              <a:t> </a:t>
            </a:r>
            <a:r>
              <a:rPr lang="en-US" sz="2600" dirty="0" err="1" smtClean="0">
                <a:latin typeface="Calibri" pitchFamily="34" charset="0"/>
              </a:rPr>
              <a:t>sampai</a:t>
            </a:r>
            <a:r>
              <a:rPr lang="en-US" sz="2600" dirty="0" smtClean="0">
                <a:latin typeface="Calibri" pitchFamily="34" charset="0"/>
              </a:rPr>
              <a:t> </a:t>
            </a:r>
            <a:r>
              <a:rPr lang="en-US" sz="2600" dirty="0" err="1" smtClean="0">
                <a:latin typeface="Calibri" pitchFamily="34" charset="0"/>
              </a:rPr>
              <a:t>dengan</a:t>
            </a:r>
            <a:r>
              <a:rPr lang="en-US" sz="2600" dirty="0" smtClean="0">
                <a:latin typeface="Calibri" pitchFamily="34" charset="0"/>
              </a:rPr>
              <a:t> 500.000</a:t>
            </a:r>
            <a:endParaRPr lang="id-ID" sz="2600" dirty="0" smtClean="0">
              <a:latin typeface="Calibri" pitchFamily="34" charset="0"/>
            </a:endParaRPr>
          </a:p>
          <a:p>
            <a:pPr marL="628650" indent="-271463" eaLnBrk="1" hangingPunct="1">
              <a:spcBef>
                <a:spcPct val="0"/>
              </a:spcBef>
              <a:buFontTx/>
              <a:buChar char="-"/>
              <a:defRPr/>
            </a:pPr>
            <a:r>
              <a:rPr lang="en-US" sz="2600" dirty="0" err="1" smtClean="0">
                <a:latin typeface="Calibri" pitchFamily="34" charset="0"/>
              </a:rPr>
              <a:t>Berdasarkan</a:t>
            </a:r>
            <a:r>
              <a:rPr lang="en-US" sz="2600" dirty="0" smtClean="0">
                <a:latin typeface="Calibri" pitchFamily="34" charset="0"/>
              </a:rPr>
              <a:t> </a:t>
            </a:r>
            <a:r>
              <a:rPr lang="en-US" sz="2600" dirty="0" err="1" smtClean="0">
                <a:latin typeface="Calibri" pitchFamily="34" charset="0"/>
              </a:rPr>
              <a:t>fungsinya</a:t>
            </a:r>
            <a:r>
              <a:rPr lang="en-US" sz="2600" dirty="0" smtClean="0">
                <a:latin typeface="Calibri" pitchFamily="34" charset="0"/>
              </a:rPr>
              <a:t> :</a:t>
            </a:r>
          </a:p>
          <a:p>
            <a:pPr eaLnBrk="1" hangingPunct="1">
              <a:spcBef>
                <a:spcPct val="0"/>
              </a:spcBef>
              <a:buFont typeface="Wingdings" pitchFamily="2" charset="2"/>
              <a:buNone/>
              <a:defRPr/>
            </a:pPr>
            <a:r>
              <a:rPr lang="en-US" sz="2600" dirty="0" smtClean="0">
                <a:latin typeface="Calibri" pitchFamily="34" charset="0"/>
              </a:rPr>
              <a:t>	 	a. Protein </a:t>
            </a:r>
            <a:r>
              <a:rPr lang="en-US" sz="2600" dirty="0" err="1" smtClean="0">
                <a:latin typeface="Calibri" pitchFamily="34" charset="0"/>
              </a:rPr>
              <a:t>struktural</a:t>
            </a:r>
            <a:endParaRPr lang="en-US" sz="2600" dirty="0" smtClean="0">
              <a:latin typeface="Calibri" pitchFamily="34" charset="0"/>
            </a:endParaRPr>
          </a:p>
          <a:p>
            <a:pPr eaLnBrk="1" hangingPunct="1">
              <a:spcBef>
                <a:spcPct val="0"/>
              </a:spcBef>
              <a:buFont typeface="Wingdings" pitchFamily="2" charset="2"/>
              <a:buNone/>
              <a:defRPr/>
            </a:pPr>
            <a:r>
              <a:rPr lang="en-US" sz="2600" dirty="0" smtClean="0">
                <a:latin typeface="Calibri" pitchFamily="34" charset="0"/>
              </a:rPr>
              <a:t>	 	b. Protein </a:t>
            </a:r>
            <a:r>
              <a:rPr lang="en-US" sz="2600" dirty="0" err="1" smtClean="0">
                <a:latin typeface="Calibri" pitchFamily="34" charset="0"/>
              </a:rPr>
              <a:t>cadangan</a:t>
            </a:r>
            <a:endParaRPr lang="en-US" sz="2600" dirty="0" smtClean="0">
              <a:latin typeface="Calibri" pitchFamily="34" charset="0"/>
            </a:endParaRPr>
          </a:p>
          <a:p>
            <a:pPr eaLnBrk="1" hangingPunct="1">
              <a:spcBef>
                <a:spcPct val="0"/>
              </a:spcBef>
              <a:buFont typeface="Wingdings" pitchFamily="2" charset="2"/>
              <a:buNone/>
              <a:defRPr/>
            </a:pPr>
            <a:r>
              <a:rPr lang="en-US" sz="2600" dirty="0" smtClean="0">
                <a:latin typeface="Calibri" pitchFamily="34" charset="0"/>
              </a:rPr>
              <a:t>	 	c. </a:t>
            </a:r>
            <a:r>
              <a:rPr lang="en-US" sz="2600" dirty="0" err="1" smtClean="0">
                <a:latin typeface="Calibri" pitchFamily="34" charset="0"/>
              </a:rPr>
              <a:t>Enzim</a:t>
            </a:r>
            <a:endParaRPr lang="en-US" sz="2600" dirty="0" smtClean="0">
              <a:latin typeface="Calibri" pitchFamily="34" charset="0"/>
            </a:endParaRPr>
          </a:p>
        </p:txBody>
      </p:sp>
    </p:spTree>
    <p:extLst>
      <p:ext uri="{BB962C8B-B14F-4D97-AF65-F5344CB8AC3E}">
        <p14:creationId xmlns:p14="http://schemas.microsoft.com/office/powerpoint/2010/main" val="734165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idx="1"/>
          </p:nvPr>
        </p:nvSpPr>
        <p:spPr>
          <a:xfrm>
            <a:off x="304800" y="685800"/>
            <a:ext cx="8686800" cy="5867400"/>
          </a:xfrm>
        </p:spPr>
        <p:txBody>
          <a:bodyPr/>
          <a:lstStyle/>
          <a:p>
            <a:pPr eaLnBrk="1" hangingPunct="1">
              <a:spcBef>
                <a:spcPct val="0"/>
              </a:spcBef>
              <a:buFont typeface="Wingdings" panose="05000000000000000000" pitchFamily="2" charset="2"/>
              <a:buNone/>
            </a:pPr>
            <a:r>
              <a:rPr lang="en-US" sz="2600" dirty="0" smtClean="0">
                <a:solidFill>
                  <a:srgbClr val="FF0000"/>
                </a:solidFill>
                <a:latin typeface="Calibri" panose="020F0502020204030204" pitchFamily="34" charset="0"/>
              </a:rPr>
              <a:t>4. </a:t>
            </a:r>
            <a:r>
              <a:rPr lang="en-US" sz="2600" dirty="0" err="1" smtClean="0">
                <a:solidFill>
                  <a:srgbClr val="FF0000"/>
                </a:solidFill>
                <a:latin typeface="Calibri" panose="020F0502020204030204" pitchFamily="34" charset="0"/>
              </a:rPr>
              <a:t>Asam</a:t>
            </a:r>
            <a:r>
              <a:rPr lang="en-US" sz="2600" dirty="0" smtClean="0">
                <a:solidFill>
                  <a:srgbClr val="FF0000"/>
                </a:solidFill>
                <a:latin typeface="Calibri" panose="020F0502020204030204" pitchFamily="34" charset="0"/>
              </a:rPr>
              <a:t> </a:t>
            </a:r>
            <a:r>
              <a:rPr lang="en-US" sz="2600" dirty="0" err="1" smtClean="0">
                <a:solidFill>
                  <a:srgbClr val="FF0000"/>
                </a:solidFill>
                <a:latin typeface="Calibri" panose="020F0502020204030204" pitchFamily="34" charset="0"/>
              </a:rPr>
              <a:t>nukleat</a:t>
            </a:r>
            <a:endParaRPr lang="en-US" sz="2600" dirty="0" smtClean="0">
              <a:solidFill>
                <a:srgbClr val="FF0000"/>
              </a:solidFill>
              <a:latin typeface="Calibri" panose="020F0502020204030204" pitchFamily="34" charset="0"/>
            </a:endParaRPr>
          </a:p>
          <a:p>
            <a:pPr eaLnBrk="1" hangingPunct="1">
              <a:spcBef>
                <a:spcPct val="0"/>
              </a:spcBef>
              <a:buFont typeface="Wingdings" panose="05000000000000000000" pitchFamily="2" charset="2"/>
              <a:buNone/>
            </a:pPr>
            <a:r>
              <a:rPr lang="en-US" sz="2600" dirty="0" smtClean="0">
                <a:latin typeface="Calibri" panose="020F0502020204030204" pitchFamily="34" charset="0"/>
              </a:rPr>
              <a:t>	- </a:t>
            </a:r>
            <a:r>
              <a:rPr lang="en-US" sz="2600" dirty="0" err="1" smtClean="0">
                <a:latin typeface="Calibri" panose="020F0502020204030204" pitchFamily="34" charset="0"/>
              </a:rPr>
              <a:t>Penyusun</a:t>
            </a:r>
            <a:r>
              <a:rPr lang="en-US" sz="2600" dirty="0" smtClean="0">
                <a:latin typeface="Calibri" panose="020F0502020204030204" pitchFamily="34" charset="0"/>
              </a:rPr>
              <a:t> RNA </a:t>
            </a:r>
            <a:r>
              <a:rPr lang="en-US" sz="2600" dirty="0" err="1" smtClean="0">
                <a:latin typeface="Calibri" panose="020F0502020204030204" pitchFamily="34" charset="0"/>
              </a:rPr>
              <a:t>dan</a:t>
            </a:r>
            <a:r>
              <a:rPr lang="en-US" sz="2600" dirty="0" smtClean="0">
                <a:latin typeface="Calibri" panose="020F0502020204030204" pitchFamily="34" charset="0"/>
              </a:rPr>
              <a:t> DNA</a:t>
            </a:r>
          </a:p>
          <a:p>
            <a:pPr eaLnBrk="1" hangingPunct="1">
              <a:spcBef>
                <a:spcPct val="0"/>
              </a:spcBef>
              <a:buFont typeface="Wingdings" panose="05000000000000000000" pitchFamily="2" charset="2"/>
              <a:buNone/>
            </a:pPr>
            <a:r>
              <a:rPr lang="en-US" sz="2600" dirty="0" smtClean="0">
                <a:latin typeface="Calibri" panose="020F0502020204030204" pitchFamily="34" charset="0"/>
              </a:rPr>
              <a:t>	- </a:t>
            </a:r>
            <a:r>
              <a:rPr lang="en-US" sz="2600" dirty="0" err="1" smtClean="0">
                <a:latin typeface="Calibri" panose="020F0502020204030204" pitchFamily="34" charset="0"/>
              </a:rPr>
              <a:t>Penyandi</a:t>
            </a:r>
            <a:r>
              <a:rPr lang="en-US" sz="2600" dirty="0" smtClean="0">
                <a:latin typeface="Calibri" panose="020F0502020204030204" pitchFamily="34" charset="0"/>
              </a:rPr>
              <a:t> </a:t>
            </a:r>
            <a:r>
              <a:rPr lang="en-US" sz="2600" dirty="0" err="1" smtClean="0">
                <a:latin typeface="Calibri" panose="020F0502020204030204" pitchFamily="34" charset="0"/>
              </a:rPr>
              <a:t>pembentukan</a:t>
            </a:r>
            <a:r>
              <a:rPr lang="en-US" sz="2600" dirty="0" smtClean="0">
                <a:latin typeface="Calibri" panose="020F0502020204030204" pitchFamily="34" charset="0"/>
              </a:rPr>
              <a:t> protein</a:t>
            </a:r>
          </a:p>
          <a:p>
            <a:pPr eaLnBrk="1" hangingPunct="1">
              <a:spcBef>
                <a:spcPct val="0"/>
              </a:spcBef>
              <a:buFont typeface="Wingdings" panose="05000000000000000000" pitchFamily="2" charset="2"/>
              <a:buNone/>
            </a:pPr>
            <a:endParaRPr lang="en-US" sz="1200" dirty="0" smtClean="0">
              <a:latin typeface="Calibri" panose="020F0502020204030204" pitchFamily="34" charset="0"/>
            </a:endParaRPr>
          </a:p>
          <a:p>
            <a:pPr eaLnBrk="1" hangingPunct="1">
              <a:spcBef>
                <a:spcPct val="0"/>
              </a:spcBef>
              <a:buFont typeface="Wingdings" panose="05000000000000000000" pitchFamily="2" charset="2"/>
              <a:buNone/>
            </a:pPr>
            <a:r>
              <a:rPr lang="en-US" sz="2600" dirty="0" smtClean="0">
                <a:solidFill>
                  <a:srgbClr val="FF0000"/>
                </a:solidFill>
                <a:latin typeface="Calibri" panose="020F0502020204030204" pitchFamily="34" charset="0"/>
              </a:rPr>
              <a:t>5. </a:t>
            </a:r>
            <a:r>
              <a:rPr lang="en-US" sz="2600" dirty="0" err="1" smtClean="0">
                <a:solidFill>
                  <a:srgbClr val="FF0000"/>
                </a:solidFill>
                <a:latin typeface="Calibri" panose="020F0502020204030204" pitchFamily="34" charset="0"/>
              </a:rPr>
              <a:t>Amida</a:t>
            </a:r>
            <a:endParaRPr lang="en-US" sz="2600" dirty="0" smtClean="0">
              <a:solidFill>
                <a:srgbClr val="FF0000"/>
              </a:solidFill>
              <a:latin typeface="Calibri" panose="020F0502020204030204" pitchFamily="34" charset="0"/>
            </a:endParaRPr>
          </a:p>
          <a:p>
            <a:pPr eaLnBrk="1" hangingPunct="1">
              <a:spcBef>
                <a:spcPct val="0"/>
              </a:spcBef>
              <a:buFont typeface="Wingdings" panose="05000000000000000000" pitchFamily="2" charset="2"/>
              <a:buNone/>
            </a:pPr>
            <a:r>
              <a:rPr lang="en-US" sz="2600" dirty="0" smtClean="0">
                <a:latin typeface="Calibri" panose="020F0502020204030204" pitchFamily="34" charset="0"/>
              </a:rPr>
              <a:t>	</a:t>
            </a:r>
            <a:r>
              <a:rPr lang="en-US" sz="2600" dirty="0" err="1" smtClean="0">
                <a:latin typeface="Calibri" panose="020F0502020204030204" pitchFamily="34" charset="0"/>
              </a:rPr>
              <a:t>Dalam</a:t>
            </a:r>
            <a:r>
              <a:rPr lang="en-US" sz="2600" dirty="0" smtClean="0">
                <a:latin typeface="Calibri" panose="020F0502020204030204" pitchFamily="34" charset="0"/>
              </a:rPr>
              <a:t> </a:t>
            </a:r>
            <a:r>
              <a:rPr lang="en-US" sz="2600" dirty="0" err="1" smtClean="0">
                <a:latin typeface="Calibri" panose="020F0502020204030204" pitchFamily="34" charset="0"/>
              </a:rPr>
              <a:t>tanaman</a:t>
            </a:r>
            <a:r>
              <a:rPr lang="en-US" sz="2600" dirty="0" smtClean="0">
                <a:latin typeface="Calibri" panose="020F0502020204030204" pitchFamily="34" charset="0"/>
              </a:rPr>
              <a:t> </a:t>
            </a:r>
            <a:r>
              <a:rPr lang="en-US" sz="2600" dirty="0" err="1" smtClean="0">
                <a:latin typeface="Calibri" panose="020F0502020204030204" pitchFamily="34" charset="0"/>
              </a:rPr>
              <a:t>berupa</a:t>
            </a:r>
            <a:r>
              <a:rPr lang="en-US" sz="2600" dirty="0" smtClean="0">
                <a:latin typeface="Calibri" panose="020F0502020204030204" pitchFamily="34" charset="0"/>
              </a:rPr>
              <a:t> :</a:t>
            </a:r>
          </a:p>
          <a:p>
            <a:pPr eaLnBrk="1" hangingPunct="1">
              <a:spcBef>
                <a:spcPct val="0"/>
              </a:spcBef>
              <a:buFont typeface="Wingdings" panose="05000000000000000000" pitchFamily="2" charset="2"/>
              <a:buNone/>
            </a:pPr>
            <a:r>
              <a:rPr lang="en-US" sz="2600" dirty="0" smtClean="0">
                <a:latin typeface="Calibri" panose="020F0502020204030204" pitchFamily="34" charset="0"/>
              </a:rPr>
              <a:t>	 a. </a:t>
            </a:r>
            <a:r>
              <a:rPr lang="en-US" sz="2600" dirty="0" err="1" smtClean="0">
                <a:latin typeface="Calibri" panose="020F0502020204030204" pitchFamily="34" charset="0"/>
              </a:rPr>
              <a:t>Glutamin</a:t>
            </a:r>
            <a:r>
              <a:rPr lang="en-US" sz="2600" dirty="0" smtClean="0">
                <a:latin typeface="Calibri" panose="020F0502020204030204" pitchFamily="34" charset="0"/>
              </a:rPr>
              <a:t> (</a:t>
            </a:r>
            <a:r>
              <a:rPr lang="en-US" sz="2600" dirty="0" err="1" smtClean="0">
                <a:latin typeface="Calibri" panose="020F0502020204030204" pitchFamily="34" charset="0"/>
              </a:rPr>
              <a:t>asam</a:t>
            </a:r>
            <a:r>
              <a:rPr lang="en-US" sz="2600" dirty="0" smtClean="0">
                <a:latin typeface="Calibri" panose="020F0502020204030204" pitchFamily="34" charset="0"/>
              </a:rPr>
              <a:t> </a:t>
            </a:r>
            <a:r>
              <a:rPr lang="en-US" sz="2600" dirty="0" err="1" smtClean="0">
                <a:latin typeface="Calibri" panose="020F0502020204030204" pitchFamily="34" charset="0"/>
              </a:rPr>
              <a:t>glutamat</a:t>
            </a:r>
            <a:r>
              <a:rPr lang="en-US" sz="2600" dirty="0" smtClean="0">
                <a:latin typeface="Calibri" panose="020F0502020204030204" pitchFamily="34" charset="0"/>
              </a:rPr>
              <a:t> </a:t>
            </a:r>
            <a:r>
              <a:rPr lang="en-US" sz="2600" dirty="0" err="1" smtClean="0">
                <a:latin typeface="Calibri" panose="020F0502020204030204" pitchFamily="34" charset="0"/>
              </a:rPr>
              <a:t>dan</a:t>
            </a:r>
            <a:r>
              <a:rPr lang="en-US" sz="2600" dirty="0" smtClean="0">
                <a:latin typeface="Calibri" panose="020F0502020204030204" pitchFamily="34" charset="0"/>
              </a:rPr>
              <a:t> NH</a:t>
            </a:r>
            <a:r>
              <a:rPr lang="en-US" sz="2600" baseline="-25000" dirty="0" smtClean="0">
                <a:latin typeface="Calibri" panose="020F0502020204030204" pitchFamily="34" charset="0"/>
              </a:rPr>
              <a:t>2</a:t>
            </a:r>
            <a:r>
              <a:rPr lang="en-US" sz="2600" dirty="0" smtClean="0">
                <a:latin typeface="Calibri" panose="020F0502020204030204" pitchFamily="34" charset="0"/>
              </a:rPr>
              <a:t>)</a:t>
            </a:r>
          </a:p>
          <a:p>
            <a:pPr eaLnBrk="1" hangingPunct="1">
              <a:spcBef>
                <a:spcPct val="0"/>
              </a:spcBef>
              <a:buFont typeface="Wingdings" panose="05000000000000000000" pitchFamily="2" charset="2"/>
              <a:buNone/>
              <a:tabLst>
                <a:tab pos="714375" algn="l"/>
              </a:tabLst>
            </a:pPr>
            <a:r>
              <a:rPr lang="en-US" sz="2600" dirty="0" smtClean="0">
                <a:latin typeface="Calibri" panose="020F0502020204030204" pitchFamily="34" charset="0"/>
              </a:rPr>
              <a:t>	 b.	Asparagine (</a:t>
            </a:r>
            <a:r>
              <a:rPr lang="en-US" sz="2600" dirty="0" err="1" smtClean="0">
                <a:latin typeface="Calibri" panose="020F0502020204030204" pitchFamily="34" charset="0"/>
              </a:rPr>
              <a:t>asam</a:t>
            </a:r>
            <a:r>
              <a:rPr lang="en-US" sz="2600" dirty="0" smtClean="0">
                <a:latin typeface="Calibri" panose="020F0502020204030204" pitchFamily="34" charset="0"/>
              </a:rPr>
              <a:t> </a:t>
            </a:r>
            <a:r>
              <a:rPr lang="en-US" sz="2600" dirty="0" err="1" smtClean="0">
                <a:latin typeface="Calibri" panose="020F0502020204030204" pitchFamily="34" charset="0"/>
              </a:rPr>
              <a:t>aspartat</a:t>
            </a:r>
            <a:r>
              <a:rPr lang="en-US" sz="2600" dirty="0" smtClean="0">
                <a:latin typeface="Calibri" panose="020F0502020204030204" pitchFamily="34" charset="0"/>
              </a:rPr>
              <a:t> </a:t>
            </a:r>
            <a:r>
              <a:rPr lang="en-US" sz="2600" dirty="0" err="1" smtClean="0">
                <a:latin typeface="Calibri" panose="020F0502020204030204" pitchFamily="34" charset="0"/>
              </a:rPr>
              <a:t>dan</a:t>
            </a:r>
            <a:r>
              <a:rPr lang="en-US" sz="2600" dirty="0" smtClean="0">
                <a:latin typeface="Calibri" panose="020F0502020204030204" pitchFamily="34" charset="0"/>
              </a:rPr>
              <a:t> NH</a:t>
            </a:r>
            <a:r>
              <a:rPr lang="en-US" sz="2600" baseline="-25000" dirty="0" smtClean="0">
                <a:latin typeface="Calibri" panose="020F0502020204030204" pitchFamily="34" charset="0"/>
              </a:rPr>
              <a:t>2</a:t>
            </a:r>
            <a:r>
              <a:rPr lang="en-US" sz="2600" dirty="0" smtClean="0">
                <a:latin typeface="Calibri" panose="020F0502020204030204" pitchFamily="34" charset="0"/>
              </a:rPr>
              <a:t>)</a:t>
            </a:r>
          </a:p>
          <a:p>
            <a:pPr eaLnBrk="1" hangingPunct="1">
              <a:spcBef>
                <a:spcPct val="0"/>
              </a:spcBef>
              <a:buFont typeface="Wingdings" panose="05000000000000000000" pitchFamily="2" charset="2"/>
              <a:buNone/>
            </a:pPr>
            <a:endParaRPr lang="en-US" sz="1200" dirty="0" smtClean="0">
              <a:latin typeface="Calibri" panose="020F0502020204030204" pitchFamily="34" charset="0"/>
            </a:endParaRPr>
          </a:p>
          <a:p>
            <a:pPr eaLnBrk="1" hangingPunct="1">
              <a:spcBef>
                <a:spcPct val="0"/>
              </a:spcBef>
              <a:buFont typeface="Wingdings" panose="05000000000000000000" pitchFamily="2" charset="2"/>
              <a:buNone/>
            </a:pPr>
            <a:r>
              <a:rPr lang="en-US" sz="2600" dirty="0" smtClean="0">
                <a:solidFill>
                  <a:srgbClr val="FF0000"/>
                </a:solidFill>
                <a:latin typeface="Calibri" panose="020F0502020204030204" pitchFamily="34" charset="0"/>
              </a:rPr>
              <a:t>6. Alkaloid</a:t>
            </a:r>
          </a:p>
          <a:p>
            <a:pPr eaLnBrk="1" hangingPunct="1">
              <a:spcBef>
                <a:spcPct val="0"/>
              </a:spcBef>
              <a:buFont typeface="Wingdings" panose="05000000000000000000" pitchFamily="2" charset="2"/>
              <a:buNone/>
            </a:pPr>
            <a:r>
              <a:rPr lang="en-US" sz="2600" dirty="0" smtClean="0">
                <a:latin typeface="Calibri" panose="020F0502020204030204" pitchFamily="34" charset="0"/>
              </a:rPr>
              <a:t>	- </a:t>
            </a:r>
            <a:r>
              <a:rPr lang="en-US" sz="2600" dirty="0" err="1" smtClean="0">
                <a:latin typeface="Calibri" panose="020F0502020204030204" pitchFamily="34" charset="0"/>
              </a:rPr>
              <a:t>Merupakan</a:t>
            </a:r>
            <a:r>
              <a:rPr lang="en-US" sz="2600" dirty="0" smtClean="0">
                <a:latin typeface="Calibri" panose="020F0502020204030204" pitchFamily="34" charset="0"/>
              </a:rPr>
              <a:t> </a:t>
            </a:r>
            <a:r>
              <a:rPr lang="en-US" sz="2600" dirty="0" err="1" smtClean="0">
                <a:latin typeface="Calibri" panose="020F0502020204030204" pitchFamily="34" charset="0"/>
              </a:rPr>
              <a:t>senyawa</a:t>
            </a:r>
            <a:r>
              <a:rPr lang="en-US" sz="2600" dirty="0" smtClean="0">
                <a:latin typeface="Calibri" panose="020F0502020204030204" pitchFamily="34" charset="0"/>
              </a:rPr>
              <a:t> </a:t>
            </a:r>
            <a:r>
              <a:rPr lang="en-US" sz="2600" dirty="0" err="1" smtClean="0">
                <a:latin typeface="Calibri" panose="020F0502020204030204" pitchFamily="34" charset="0"/>
              </a:rPr>
              <a:t>siklik</a:t>
            </a:r>
            <a:endParaRPr lang="en-US" sz="2600" dirty="0" smtClean="0">
              <a:latin typeface="Calibri" panose="020F0502020204030204" pitchFamily="34" charset="0"/>
            </a:endParaRPr>
          </a:p>
          <a:p>
            <a:pPr eaLnBrk="1" hangingPunct="1">
              <a:spcBef>
                <a:spcPct val="0"/>
              </a:spcBef>
              <a:buFont typeface="Wingdings" panose="05000000000000000000" pitchFamily="2" charset="2"/>
              <a:buNone/>
            </a:pPr>
            <a:r>
              <a:rPr lang="en-US" sz="2600" dirty="0" smtClean="0">
                <a:latin typeface="Calibri" panose="020F0502020204030204" pitchFamily="34" charset="0"/>
              </a:rPr>
              <a:t>	- </a:t>
            </a:r>
            <a:r>
              <a:rPr lang="en-US" sz="2600" dirty="0" err="1" smtClean="0">
                <a:latin typeface="Calibri" panose="020F0502020204030204" pitchFamily="34" charset="0"/>
              </a:rPr>
              <a:t>Contoh</a:t>
            </a:r>
            <a:r>
              <a:rPr lang="en-US" sz="2600" dirty="0" smtClean="0">
                <a:latin typeface="Calibri" panose="020F0502020204030204" pitchFamily="34" charset="0"/>
              </a:rPr>
              <a:t> : </a:t>
            </a:r>
            <a:r>
              <a:rPr lang="en-US" sz="2600" dirty="0" err="1" smtClean="0">
                <a:latin typeface="Calibri" panose="020F0502020204030204" pitchFamily="34" charset="0"/>
              </a:rPr>
              <a:t>morfon</a:t>
            </a:r>
            <a:r>
              <a:rPr lang="en-US" sz="2600" dirty="0" smtClean="0">
                <a:latin typeface="Calibri" panose="020F0502020204030204" pitchFamily="34" charset="0"/>
              </a:rPr>
              <a:t>, </a:t>
            </a:r>
            <a:r>
              <a:rPr lang="en-US" sz="2600" dirty="0" err="1" smtClean="0">
                <a:latin typeface="Calibri" panose="020F0502020204030204" pitchFamily="34" charset="0"/>
              </a:rPr>
              <a:t>quinin</a:t>
            </a:r>
            <a:r>
              <a:rPr lang="en-US" sz="2600" dirty="0" smtClean="0">
                <a:latin typeface="Calibri" panose="020F0502020204030204" pitchFamily="34" charset="0"/>
              </a:rPr>
              <a:t>, </a:t>
            </a:r>
            <a:r>
              <a:rPr lang="en-US" sz="2600" dirty="0" err="1" smtClean="0">
                <a:latin typeface="Calibri" panose="020F0502020204030204" pitchFamily="34" charset="0"/>
              </a:rPr>
              <a:t>nikotin</a:t>
            </a:r>
            <a:endParaRPr lang="en-US" sz="2600" dirty="0" smtClean="0">
              <a:latin typeface="Calibri" panose="020F0502020204030204" pitchFamily="34" charset="0"/>
            </a:endParaRPr>
          </a:p>
          <a:p>
            <a:pPr eaLnBrk="1" hangingPunct="1">
              <a:spcBef>
                <a:spcPct val="0"/>
              </a:spcBef>
              <a:buFont typeface="Wingdings" panose="05000000000000000000" pitchFamily="2" charset="2"/>
              <a:buNone/>
            </a:pPr>
            <a:r>
              <a:rPr lang="en-US" sz="2600" dirty="0" smtClean="0">
                <a:latin typeface="Calibri" panose="020F0502020204030204" pitchFamily="34" charset="0"/>
              </a:rPr>
              <a:t>	- </a:t>
            </a:r>
            <a:r>
              <a:rPr lang="en-US" sz="2600" dirty="0" err="1" smtClean="0">
                <a:latin typeface="Calibri" panose="020F0502020204030204" pitchFamily="34" charset="0"/>
              </a:rPr>
              <a:t>Pada</a:t>
            </a:r>
            <a:r>
              <a:rPr lang="en-US" sz="2600" dirty="0" smtClean="0">
                <a:latin typeface="Calibri" panose="020F0502020204030204" pitchFamily="34" charset="0"/>
              </a:rPr>
              <a:t> </a:t>
            </a:r>
            <a:r>
              <a:rPr lang="en-US" sz="2600" dirty="0" err="1" smtClean="0">
                <a:latin typeface="Calibri" panose="020F0502020204030204" pitchFamily="34" charset="0"/>
              </a:rPr>
              <a:t>tanaman</a:t>
            </a:r>
            <a:r>
              <a:rPr lang="en-US" sz="2600" dirty="0" smtClean="0">
                <a:latin typeface="Calibri" panose="020F0502020204030204" pitchFamily="34" charset="0"/>
              </a:rPr>
              <a:t> </a:t>
            </a:r>
            <a:r>
              <a:rPr lang="en-US" sz="2600" dirty="0" err="1" smtClean="0">
                <a:latin typeface="Calibri" panose="020F0502020204030204" pitchFamily="34" charset="0"/>
              </a:rPr>
              <a:t>terkonsentrasi</a:t>
            </a:r>
            <a:r>
              <a:rPr lang="en-US" sz="2600" dirty="0" smtClean="0">
                <a:latin typeface="Calibri" panose="020F0502020204030204" pitchFamily="34" charset="0"/>
              </a:rPr>
              <a:t> di </a:t>
            </a:r>
            <a:r>
              <a:rPr lang="en-US" sz="2600" dirty="0" err="1" smtClean="0">
                <a:latin typeface="Calibri" panose="020F0502020204030204" pitchFamily="34" charset="0"/>
              </a:rPr>
              <a:t>daun</a:t>
            </a:r>
            <a:r>
              <a:rPr lang="en-US" sz="2600" dirty="0" smtClean="0">
                <a:latin typeface="Calibri" panose="020F0502020204030204" pitchFamily="34" charset="0"/>
              </a:rPr>
              <a:t>, </a:t>
            </a:r>
            <a:r>
              <a:rPr lang="en-US" sz="2600" dirty="0" err="1" smtClean="0">
                <a:latin typeface="Calibri" panose="020F0502020204030204" pitchFamily="34" charset="0"/>
              </a:rPr>
              <a:t>kulit</a:t>
            </a:r>
            <a:r>
              <a:rPr lang="en-US" sz="2600" dirty="0" smtClean="0">
                <a:latin typeface="Calibri" panose="020F0502020204030204" pitchFamily="34" charset="0"/>
              </a:rPr>
              <a:t> </a:t>
            </a:r>
            <a:r>
              <a:rPr lang="en-US" sz="2600" dirty="0" err="1" smtClean="0">
                <a:latin typeface="Calibri" panose="020F0502020204030204" pitchFamily="34" charset="0"/>
              </a:rPr>
              <a:t>kayu</a:t>
            </a:r>
            <a:r>
              <a:rPr lang="en-US" sz="2600" dirty="0" smtClean="0">
                <a:latin typeface="Calibri" panose="020F0502020204030204" pitchFamily="34" charset="0"/>
              </a:rPr>
              <a:t> </a:t>
            </a:r>
            <a:r>
              <a:rPr lang="en-US" sz="2600" dirty="0" err="1" smtClean="0">
                <a:latin typeface="Calibri" panose="020F0502020204030204" pitchFamily="34" charset="0"/>
              </a:rPr>
              <a:t>dan</a:t>
            </a:r>
            <a:r>
              <a:rPr lang="en-US" sz="2600" dirty="0" smtClean="0">
                <a:latin typeface="Calibri" panose="020F0502020204030204" pitchFamily="34" charset="0"/>
              </a:rPr>
              <a:t> </a:t>
            </a:r>
            <a:r>
              <a:rPr lang="en-US" sz="2600" dirty="0" err="1" smtClean="0">
                <a:latin typeface="Calibri" panose="020F0502020204030204" pitchFamily="34" charset="0"/>
              </a:rPr>
              <a:t>akar</a:t>
            </a:r>
            <a:r>
              <a:rPr lang="en-US" sz="2600" dirty="0" smtClean="0">
                <a:latin typeface="Calibri" panose="020F0502020204030204" pitchFamily="34" charset="0"/>
              </a:rPr>
              <a:t> </a:t>
            </a:r>
          </a:p>
          <a:p>
            <a:pPr eaLnBrk="1" hangingPunct="1">
              <a:spcBef>
                <a:spcPct val="0"/>
              </a:spcBef>
              <a:buFont typeface="Wingdings" panose="05000000000000000000" pitchFamily="2" charset="2"/>
              <a:buNone/>
            </a:pPr>
            <a:r>
              <a:rPr lang="en-US" sz="2600" dirty="0" smtClean="0">
                <a:latin typeface="Calibri" panose="020F0502020204030204" pitchFamily="34" charset="0"/>
              </a:rPr>
              <a:t>	- </a:t>
            </a:r>
            <a:r>
              <a:rPr lang="en-US" sz="2600" dirty="0" err="1" smtClean="0">
                <a:latin typeface="Calibri" panose="020F0502020204030204" pitchFamily="34" charset="0"/>
              </a:rPr>
              <a:t>Merupakan</a:t>
            </a:r>
            <a:r>
              <a:rPr lang="en-US" sz="2600" dirty="0" smtClean="0">
                <a:latin typeface="Calibri" panose="020F0502020204030204" pitchFamily="34" charset="0"/>
              </a:rPr>
              <a:t> </a:t>
            </a:r>
            <a:r>
              <a:rPr lang="en-US" sz="2600" dirty="0" err="1" smtClean="0">
                <a:latin typeface="Calibri" panose="020F0502020204030204" pitchFamily="34" charset="0"/>
              </a:rPr>
              <a:t>hasil</a:t>
            </a:r>
            <a:r>
              <a:rPr lang="en-US" sz="2600" dirty="0" smtClean="0">
                <a:latin typeface="Calibri" panose="020F0502020204030204" pitchFamily="34" charset="0"/>
              </a:rPr>
              <a:t> </a:t>
            </a:r>
            <a:r>
              <a:rPr lang="en-US" sz="2600" dirty="0" err="1" smtClean="0">
                <a:latin typeface="Calibri" panose="020F0502020204030204" pitchFamily="34" charset="0"/>
              </a:rPr>
              <a:t>samping</a:t>
            </a:r>
            <a:r>
              <a:rPr lang="en-US" sz="2600" dirty="0" smtClean="0">
                <a:latin typeface="Calibri" panose="020F0502020204030204" pitchFamily="34" charset="0"/>
              </a:rPr>
              <a:t> </a:t>
            </a:r>
            <a:r>
              <a:rPr lang="en-US" sz="2600" dirty="0" err="1" smtClean="0">
                <a:latin typeface="Calibri" panose="020F0502020204030204" pitchFamily="34" charset="0"/>
              </a:rPr>
              <a:t>metabolisme</a:t>
            </a:r>
            <a:r>
              <a:rPr lang="en-US" sz="2600" dirty="0" smtClean="0">
                <a:latin typeface="Calibri" panose="020F0502020204030204" pitchFamily="34" charset="0"/>
              </a:rPr>
              <a:t> N </a:t>
            </a:r>
          </a:p>
          <a:p>
            <a:pPr eaLnBrk="1" hangingPunct="1">
              <a:spcBef>
                <a:spcPct val="0"/>
              </a:spcBef>
              <a:buFont typeface="Wingdings" panose="05000000000000000000" pitchFamily="2" charset="2"/>
              <a:buNone/>
            </a:pPr>
            <a:r>
              <a:rPr lang="en-US" sz="2600" dirty="0" smtClean="0">
                <a:latin typeface="Calibri" panose="020F0502020204030204" pitchFamily="34" charset="0"/>
              </a:rPr>
              <a:t>	- </a:t>
            </a:r>
            <a:r>
              <a:rPr lang="en-US" sz="2600" dirty="0" err="1" smtClean="0">
                <a:latin typeface="Calibri" panose="020F0502020204030204" pitchFamily="34" charset="0"/>
              </a:rPr>
              <a:t>Berperan</a:t>
            </a:r>
            <a:r>
              <a:rPr lang="en-US" sz="2600" dirty="0" smtClean="0">
                <a:latin typeface="Calibri" panose="020F0502020204030204" pitchFamily="34" charset="0"/>
              </a:rPr>
              <a:t> </a:t>
            </a:r>
            <a:r>
              <a:rPr lang="en-US" sz="2600" dirty="0" err="1" smtClean="0">
                <a:latin typeface="Calibri" panose="020F0502020204030204" pitchFamily="34" charset="0"/>
              </a:rPr>
              <a:t>dalam</a:t>
            </a:r>
            <a:r>
              <a:rPr lang="en-US" sz="2600" dirty="0" smtClean="0">
                <a:latin typeface="Calibri" panose="020F0502020204030204" pitchFamily="34" charset="0"/>
              </a:rPr>
              <a:t> </a:t>
            </a:r>
            <a:r>
              <a:rPr lang="en-US" sz="2600" dirty="0" err="1" smtClean="0">
                <a:latin typeface="Calibri" panose="020F0502020204030204" pitchFamily="34" charset="0"/>
              </a:rPr>
              <a:t>pertahanan</a:t>
            </a:r>
            <a:r>
              <a:rPr lang="en-US" sz="2600" dirty="0" smtClean="0">
                <a:latin typeface="Calibri" panose="020F0502020204030204" pitchFamily="34" charset="0"/>
              </a:rPr>
              <a:t> </a:t>
            </a:r>
            <a:r>
              <a:rPr lang="en-US" sz="2600" dirty="0" err="1" smtClean="0">
                <a:latin typeface="Calibri" panose="020F0502020204030204" pitchFamily="34" charset="0"/>
              </a:rPr>
              <a:t>terhadap</a:t>
            </a:r>
            <a:r>
              <a:rPr lang="en-US" sz="2600" dirty="0" smtClean="0">
                <a:latin typeface="Calibri" panose="020F0502020204030204" pitchFamily="34" charset="0"/>
              </a:rPr>
              <a:t> </a:t>
            </a:r>
            <a:r>
              <a:rPr lang="en-US" sz="2600" dirty="0" err="1" smtClean="0">
                <a:latin typeface="Calibri" panose="020F0502020204030204" pitchFamily="34" charset="0"/>
              </a:rPr>
              <a:t>serangan</a:t>
            </a:r>
            <a:r>
              <a:rPr lang="en-US" sz="2600" dirty="0" smtClean="0">
                <a:latin typeface="Calibri" panose="020F0502020204030204" pitchFamily="34" charset="0"/>
              </a:rPr>
              <a:t> </a:t>
            </a:r>
            <a:r>
              <a:rPr lang="en-US" sz="2600" dirty="0" err="1" smtClean="0">
                <a:latin typeface="Calibri" panose="020F0502020204030204" pitchFamily="34" charset="0"/>
              </a:rPr>
              <a:t>hama</a:t>
            </a:r>
            <a:endParaRPr lang="en-US" sz="2600" dirty="0" smtClean="0">
              <a:latin typeface="Calibri" panose="020F0502020204030204" pitchFamily="34" charset="0"/>
            </a:endParaRPr>
          </a:p>
        </p:txBody>
      </p:sp>
    </p:spTree>
    <p:extLst>
      <p:ext uri="{BB962C8B-B14F-4D97-AF65-F5344CB8AC3E}">
        <p14:creationId xmlns:p14="http://schemas.microsoft.com/office/powerpoint/2010/main" val="233158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idx="1"/>
          </p:nvPr>
        </p:nvSpPr>
        <p:spPr>
          <a:xfrm>
            <a:off x="457200" y="1447800"/>
            <a:ext cx="8458200" cy="5105400"/>
          </a:xfrm>
        </p:spPr>
        <p:txBody>
          <a:bodyPr/>
          <a:lstStyle/>
          <a:p>
            <a:pPr eaLnBrk="1" hangingPunct="1">
              <a:lnSpc>
                <a:spcPct val="90000"/>
              </a:lnSpc>
            </a:pPr>
            <a:r>
              <a:rPr lang="en-US" sz="2800" b="1" dirty="0" smtClean="0">
                <a:solidFill>
                  <a:srgbClr val="FF0000"/>
                </a:solidFill>
                <a:latin typeface="Arial" panose="020B0604020202020204" pitchFamily="34" charset="0"/>
                <a:cs typeface="Arial" panose="020B0604020202020204" pitchFamily="34" charset="0"/>
              </a:rPr>
              <a:t>Tanah</a:t>
            </a:r>
          </a:p>
          <a:p>
            <a:pPr eaLnBrk="1" hangingPunct="1">
              <a:lnSpc>
                <a:spcPct val="90000"/>
              </a:lnSpc>
              <a:buFontTx/>
              <a:buChar char="-"/>
            </a:pPr>
            <a:r>
              <a:rPr lang="en-US" sz="2800" dirty="0" err="1" smtClean="0">
                <a:latin typeface="Arial" panose="020B0604020202020204" pitchFamily="34" charset="0"/>
                <a:cs typeface="Arial" panose="020B0604020202020204" pitchFamily="34" charset="0"/>
              </a:rPr>
              <a:t>Berasal</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dari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hujan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bahan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organik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kotoran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hewan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manusia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oleh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aktivitas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mikroorganisme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penambat</a:t>
            </a:r>
            <a:r>
              <a:rPr lang="en-US" sz="2800" dirty="0" smtClean="0">
                <a:latin typeface="Arial" panose="020B0604020202020204" pitchFamily="34" charset="0"/>
                <a:cs typeface="Arial" panose="020B0604020202020204" pitchFamily="34" charset="0"/>
              </a:rPr>
              <a:t> nitrogen </a:t>
            </a:r>
            <a:r>
              <a:rPr lang="en-US" sz="2800" dirty="0" err="1" smtClean="0">
                <a:latin typeface="Arial" panose="020B0604020202020204" pitchFamily="34" charset="0"/>
                <a:cs typeface="Arial" panose="020B0604020202020204" pitchFamily="34" charset="0"/>
              </a:rPr>
              <a:t>bebas</a:t>
            </a:r>
            <a:endParaRPr lang="id-ID" sz="2800" dirty="0" smtClean="0">
              <a:latin typeface="Arial" panose="020B0604020202020204" pitchFamily="34" charset="0"/>
              <a:cs typeface="Arial" panose="020B0604020202020204" pitchFamily="34" charset="0"/>
            </a:endParaRPr>
          </a:p>
          <a:p>
            <a:pPr eaLnBrk="1" hangingPunct="1">
              <a:lnSpc>
                <a:spcPct val="90000"/>
              </a:lnSpc>
              <a:buFontTx/>
              <a:buChar char="-"/>
            </a:pPr>
            <a:r>
              <a:rPr lang="en-US" sz="2800" dirty="0" err="1" smtClean="0">
                <a:latin typeface="Arial" panose="020B0604020202020204" pitchFamily="34" charset="0"/>
                <a:cs typeface="Arial" panose="020B0604020202020204" pitchFamily="34" charset="0"/>
              </a:rPr>
              <a:t>Berada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dalam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tanah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dalam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bentuk</a:t>
            </a:r>
            <a:r>
              <a:rPr lang="en-US" sz="2800" dirty="0" smtClean="0">
                <a:latin typeface="Arial" panose="020B0604020202020204" pitchFamily="34" charset="0"/>
                <a:cs typeface="Arial" panose="020B0604020202020204" pitchFamily="34" charset="0"/>
              </a:rPr>
              <a:t> :</a:t>
            </a:r>
          </a:p>
          <a:p>
            <a:pPr eaLnBrk="1" hangingPunct="1">
              <a:lnSpc>
                <a:spcPct val="90000"/>
              </a:lnSpc>
              <a:buFont typeface="Wingdings" panose="05000000000000000000" pitchFamily="2" charset="2"/>
              <a:buNone/>
            </a:pPr>
            <a:r>
              <a:rPr lang="en-US" sz="2800" dirty="0" smtClean="0">
                <a:latin typeface="Arial" panose="020B0604020202020204" pitchFamily="34" charset="0"/>
                <a:cs typeface="Arial" panose="020B0604020202020204" pitchFamily="34" charset="0"/>
              </a:rPr>
              <a:t>	 a. Protein (</a:t>
            </a:r>
            <a:r>
              <a:rPr lang="en-US" sz="2800" dirty="0" err="1" smtClean="0">
                <a:latin typeface="Arial" panose="020B0604020202020204" pitchFamily="34" charset="0"/>
                <a:cs typeface="Arial" panose="020B0604020202020204" pitchFamily="34" charset="0"/>
              </a:rPr>
              <a:t>bahan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organik</a:t>
            </a:r>
            <a:r>
              <a:rPr lang="en-US" sz="2800" dirty="0" smtClean="0">
                <a:latin typeface="Arial" panose="020B0604020202020204" pitchFamily="34" charset="0"/>
                <a:cs typeface="Arial" panose="020B0604020202020204" pitchFamily="34" charset="0"/>
              </a:rPr>
              <a:t>)</a:t>
            </a:r>
          </a:p>
          <a:p>
            <a:pPr eaLnBrk="1" hangingPunct="1">
              <a:lnSpc>
                <a:spcPct val="90000"/>
              </a:lnSpc>
              <a:buFont typeface="Wingdings" panose="05000000000000000000" pitchFamily="2" charset="2"/>
              <a:buNone/>
            </a:pPr>
            <a:r>
              <a:rPr lang="en-US" sz="2800" dirty="0" smtClean="0">
                <a:latin typeface="Arial" panose="020B0604020202020204" pitchFamily="34" charset="0"/>
                <a:cs typeface="Arial" panose="020B0604020202020204" pitchFamily="34" charset="0"/>
              </a:rPr>
              <a:t>	 b. </a:t>
            </a:r>
            <a:r>
              <a:rPr lang="en-US" sz="2800" dirty="0" err="1" smtClean="0">
                <a:latin typeface="Arial" panose="020B0604020202020204" pitchFamily="34" charset="0"/>
                <a:cs typeface="Arial" panose="020B0604020202020204" pitchFamily="34" charset="0"/>
              </a:rPr>
              <a:t>Senyawa-senyawa</a:t>
            </a:r>
            <a:r>
              <a:rPr lang="en-US" sz="2800" dirty="0" smtClean="0">
                <a:latin typeface="Arial" panose="020B0604020202020204" pitchFamily="34" charset="0"/>
                <a:cs typeface="Arial" panose="020B0604020202020204" pitchFamily="34" charset="0"/>
              </a:rPr>
              <a:t> amino </a:t>
            </a:r>
          </a:p>
          <a:p>
            <a:pPr eaLnBrk="1" hangingPunct="1">
              <a:lnSpc>
                <a:spcPct val="90000"/>
              </a:lnSpc>
              <a:buFont typeface="Wingdings" panose="05000000000000000000" pitchFamily="2" charset="2"/>
              <a:buNone/>
            </a:pP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Diserap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dalam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bentuk</a:t>
            </a:r>
            <a:r>
              <a:rPr lang="en-US" sz="2800" dirty="0" smtClean="0">
                <a:latin typeface="Arial" panose="020B0604020202020204" pitchFamily="34" charset="0"/>
                <a:cs typeface="Arial" panose="020B0604020202020204" pitchFamily="34" charset="0"/>
              </a:rPr>
              <a:t> :</a:t>
            </a:r>
          </a:p>
          <a:p>
            <a:pPr eaLnBrk="1" hangingPunct="1">
              <a:lnSpc>
                <a:spcPct val="90000"/>
              </a:lnSpc>
              <a:buFont typeface="Wingdings" panose="05000000000000000000" pitchFamily="2" charset="2"/>
              <a:buNone/>
            </a:pPr>
            <a:r>
              <a:rPr lang="en-US" sz="2800" dirty="0" smtClean="0">
                <a:latin typeface="Arial" panose="020B0604020202020204" pitchFamily="34" charset="0"/>
                <a:cs typeface="Arial" panose="020B0604020202020204" pitchFamily="34" charset="0"/>
              </a:rPr>
              <a:t>	 c. </a:t>
            </a:r>
            <a:r>
              <a:rPr lang="en-US" sz="2800" dirty="0" err="1" smtClean="0">
                <a:latin typeface="Arial" panose="020B0604020202020204" pitchFamily="34" charset="0"/>
                <a:cs typeface="Arial" panose="020B0604020202020204" pitchFamily="34" charset="0"/>
              </a:rPr>
              <a:t>Amonium</a:t>
            </a:r>
            <a:r>
              <a:rPr lang="en-US" sz="2800" dirty="0" smtClean="0">
                <a:latin typeface="Arial" panose="020B0604020202020204" pitchFamily="34" charset="0"/>
                <a:cs typeface="Arial" panose="020B0604020202020204" pitchFamily="34" charset="0"/>
              </a:rPr>
              <a:t> (NH</a:t>
            </a:r>
            <a:r>
              <a:rPr lang="en-US" sz="2800" baseline="-25000" dirty="0" smtClean="0">
                <a:latin typeface="Arial" panose="020B0604020202020204" pitchFamily="34" charset="0"/>
                <a:cs typeface="Arial" panose="020B0604020202020204" pitchFamily="34" charset="0"/>
              </a:rPr>
              <a:t>4</a:t>
            </a:r>
            <a:r>
              <a:rPr lang="en-US" sz="2800" baseline="300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pada</a:t>
            </a:r>
            <a:r>
              <a:rPr lang="en-US" sz="2800" dirty="0" smtClean="0">
                <a:latin typeface="Arial" panose="020B0604020202020204" pitchFamily="34" charset="0"/>
                <a:cs typeface="Arial" panose="020B0604020202020204" pitchFamily="34" charset="0"/>
              </a:rPr>
              <a:t> pH </a:t>
            </a:r>
            <a:r>
              <a:rPr lang="en-US" sz="2800" dirty="0" err="1" smtClean="0">
                <a:latin typeface="Arial" panose="020B0604020202020204" pitchFamily="34" charset="0"/>
                <a:cs typeface="Arial" panose="020B0604020202020204" pitchFamily="34" charset="0"/>
              </a:rPr>
              <a:t>basa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dan</a:t>
            </a:r>
            <a:endParaRPr lang="en-US" sz="28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r>
              <a:rPr lang="en-US" sz="2800" dirty="0" smtClean="0">
                <a:latin typeface="Arial" panose="020B0604020202020204" pitchFamily="34" charset="0"/>
                <a:cs typeface="Arial" panose="020B0604020202020204" pitchFamily="34" charset="0"/>
              </a:rPr>
              <a:t>	 d. </a:t>
            </a:r>
            <a:r>
              <a:rPr lang="en-US" sz="2800" dirty="0" err="1" smtClean="0">
                <a:latin typeface="Arial" panose="020B0604020202020204" pitchFamily="34" charset="0"/>
                <a:cs typeface="Arial" panose="020B0604020202020204" pitchFamily="34" charset="0"/>
              </a:rPr>
              <a:t>Nitrat</a:t>
            </a:r>
            <a:r>
              <a:rPr lang="en-US" sz="2800" dirty="0" smtClean="0">
                <a:latin typeface="Arial" panose="020B0604020202020204" pitchFamily="34" charset="0"/>
                <a:cs typeface="Arial" panose="020B0604020202020204" pitchFamily="34" charset="0"/>
              </a:rPr>
              <a:t> (NO</a:t>
            </a:r>
            <a:r>
              <a:rPr lang="en-US" sz="2800" baseline="-25000" dirty="0" smtClean="0">
                <a:latin typeface="Arial" panose="020B0604020202020204" pitchFamily="34" charset="0"/>
                <a:cs typeface="Arial" panose="020B0604020202020204" pitchFamily="34" charset="0"/>
              </a:rPr>
              <a:t>3</a:t>
            </a:r>
            <a:r>
              <a:rPr lang="en-US" sz="2800" baseline="300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pada</a:t>
            </a:r>
            <a:r>
              <a:rPr lang="en-US" sz="2800" dirty="0" smtClean="0">
                <a:latin typeface="Arial" panose="020B0604020202020204" pitchFamily="34" charset="0"/>
                <a:cs typeface="Arial" panose="020B0604020202020204" pitchFamily="34" charset="0"/>
              </a:rPr>
              <a:t> pH </a:t>
            </a:r>
            <a:r>
              <a:rPr lang="en-US" sz="2800" dirty="0" err="1" smtClean="0">
                <a:latin typeface="Arial" panose="020B0604020202020204" pitchFamily="34" charset="0"/>
                <a:cs typeface="Arial" panose="020B0604020202020204" pitchFamily="34" charset="0"/>
              </a:rPr>
              <a:t>asam</a:t>
            </a:r>
            <a:endParaRPr lang="en-US" sz="28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endParaRPr lang="en-US" sz="2800" dirty="0" smtClean="0">
              <a:latin typeface="Arial" panose="020B0604020202020204" pitchFamily="34" charset="0"/>
              <a:cs typeface="Arial" panose="020B0604020202020204" pitchFamily="34" charset="0"/>
            </a:endParaRPr>
          </a:p>
        </p:txBody>
      </p:sp>
      <p:sp>
        <p:nvSpPr>
          <p:cNvPr id="17410" name="Rectangle 2"/>
          <p:cNvSpPr>
            <a:spLocks noGrp="1" noChangeArrowheads="1"/>
          </p:cNvSpPr>
          <p:nvPr>
            <p:ph type="title"/>
          </p:nvPr>
        </p:nvSpPr>
        <p:spPr>
          <a:xfrm>
            <a:off x="457200" y="506413"/>
            <a:ext cx="8229600" cy="941387"/>
          </a:xfrm>
        </p:spPr>
        <p:txBody>
          <a:bodyPr/>
          <a:lstStyle/>
          <a:p>
            <a:pPr eaLnBrk="1" fontAlgn="auto" hangingPunct="1">
              <a:spcAft>
                <a:spcPts val="0"/>
              </a:spcAft>
              <a:defRPr/>
            </a:pPr>
            <a:r>
              <a:rPr lang="en-US" b="1" dirty="0">
                <a:solidFill>
                  <a:schemeClr val="accent6">
                    <a:lumMod val="75000"/>
                  </a:schemeClr>
                </a:solidFill>
                <a:effectLst/>
                <a:latin typeface="Calibri" pitchFamily="34" charset="0"/>
              </a:rPr>
              <a:t>SUMBER NITROGEN</a:t>
            </a:r>
          </a:p>
        </p:txBody>
      </p:sp>
    </p:spTree>
    <p:extLst>
      <p:ext uri="{BB962C8B-B14F-4D97-AF65-F5344CB8AC3E}">
        <p14:creationId xmlns:p14="http://schemas.microsoft.com/office/powerpoint/2010/main" val="2314109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idx="1"/>
          </p:nvPr>
        </p:nvSpPr>
        <p:spPr>
          <a:xfrm>
            <a:off x="457200" y="990600"/>
            <a:ext cx="8229600" cy="3048000"/>
          </a:xfrm>
        </p:spPr>
        <p:txBody>
          <a:bodyPr/>
          <a:lstStyle/>
          <a:p>
            <a:pPr eaLnBrk="1" hangingPunct="1"/>
            <a:r>
              <a:rPr lang="en-US" sz="2800" b="1" dirty="0" err="1" smtClean="0">
                <a:solidFill>
                  <a:srgbClr val="FF0000"/>
                </a:solidFill>
                <a:latin typeface="Arial" panose="020B0604020202020204" pitchFamily="34" charset="0"/>
                <a:cs typeface="Arial" panose="020B0604020202020204" pitchFamily="34" charset="0"/>
              </a:rPr>
              <a:t>Udara</a:t>
            </a:r>
            <a:r>
              <a:rPr lang="en-US" sz="2800" dirty="0" smtClean="0">
                <a:solidFill>
                  <a:srgbClr val="FF0000"/>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p>
          <a:p>
            <a:pPr marL="714375" indent="-357188" eaLnBrk="1" hangingPunct="1">
              <a:buFontTx/>
              <a:buChar char="-"/>
            </a:pPr>
            <a:r>
              <a:rPr lang="en-US" sz="2800" dirty="0" err="1" smtClean="0">
                <a:latin typeface="Arial" panose="020B0604020202020204" pitchFamily="34" charset="0"/>
                <a:cs typeface="Arial" panose="020B0604020202020204" pitchFamily="34" charset="0"/>
              </a:rPr>
              <a:t>Sekitar</a:t>
            </a:r>
            <a:r>
              <a:rPr lang="en-US" sz="2800" dirty="0" smtClean="0">
                <a:latin typeface="Arial" panose="020B0604020202020204" pitchFamily="34" charset="0"/>
                <a:cs typeface="Arial" panose="020B0604020202020204" pitchFamily="34" charset="0"/>
              </a:rPr>
              <a:t> 80 % </a:t>
            </a:r>
            <a:r>
              <a:rPr lang="en-US" sz="2800" dirty="0" err="1" smtClean="0">
                <a:latin typeface="Arial" panose="020B0604020202020204" pitchFamily="34" charset="0"/>
                <a:cs typeface="Arial" panose="020B0604020202020204" pitchFamily="34" charset="0"/>
              </a:rPr>
              <a:t>berupa</a:t>
            </a:r>
            <a:r>
              <a:rPr lang="en-US" sz="2800" dirty="0" smtClean="0">
                <a:latin typeface="Arial" panose="020B0604020202020204" pitchFamily="34" charset="0"/>
                <a:cs typeface="Arial" panose="020B0604020202020204" pitchFamily="34" charset="0"/>
              </a:rPr>
              <a:t> gas </a:t>
            </a:r>
            <a:r>
              <a:rPr lang="en-US" sz="2800" dirty="0" err="1" smtClean="0">
                <a:latin typeface="Arial" panose="020B0604020202020204" pitchFamily="34" charset="0"/>
                <a:cs typeface="Arial" panose="020B0604020202020204" pitchFamily="34" charset="0"/>
              </a:rPr>
              <a:t>bebas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berada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pada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lapisan</a:t>
            </a:r>
            <a:r>
              <a:rPr lang="id-ID"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atmosfer</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litosfer</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hidrosfer</a:t>
            </a:r>
            <a:endParaRPr lang="id-ID" sz="2800" dirty="0" smtClean="0">
              <a:latin typeface="Arial" panose="020B0604020202020204" pitchFamily="34" charset="0"/>
              <a:cs typeface="Arial" panose="020B0604020202020204" pitchFamily="34" charset="0"/>
            </a:endParaRPr>
          </a:p>
          <a:p>
            <a:pPr marL="714375" indent="-357188" eaLnBrk="1" hangingPunct="1">
              <a:buFontTx/>
              <a:buChar char="-"/>
            </a:pPr>
            <a:r>
              <a:rPr lang="en-US" sz="2800" dirty="0" err="1" smtClean="0">
                <a:latin typeface="Arial" panose="020B0604020202020204" pitchFamily="34" charset="0"/>
                <a:cs typeface="Arial" panose="020B0604020202020204" pitchFamily="34" charset="0"/>
              </a:rPr>
              <a:t>hanya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dapat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digunakan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oleh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tanaman</a:t>
            </a:r>
            <a:r>
              <a:rPr lang="en-US" sz="2800" dirty="0" smtClean="0">
                <a:latin typeface="Arial" panose="020B0604020202020204" pitchFamily="34" charset="0"/>
                <a:cs typeface="Arial" panose="020B0604020202020204" pitchFamily="34" charset="0"/>
              </a:rPr>
              <a:t> yang </a:t>
            </a:r>
            <a:r>
              <a:rPr lang="en-US" sz="2800" dirty="0" err="1" smtClean="0">
                <a:latin typeface="Arial" panose="020B0604020202020204" pitchFamily="34" charset="0"/>
                <a:cs typeface="Arial" panose="020B0604020202020204" pitchFamily="34" charset="0"/>
              </a:rPr>
              <a:t>mampu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bersimbiosis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dengan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bakteri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pengikat</a:t>
            </a:r>
            <a:r>
              <a:rPr lang="en-US" sz="2800" dirty="0" smtClean="0">
                <a:latin typeface="Arial" panose="020B0604020202020204" pitchFamily="34" charset="0"/>
                <a:cs typeface="Arial" panose="020B0604020202020204" pitchFamily="34" charset="0"/>
              </a:rPr>
              <a:t> nitrogen</a:t>
            </a:r>
          </a:p>
          <a:p>
            <a:pPr marL="714375" indent="-357188" eaLnBrk="1" hangingPunct="1">
              <a:buFont typeface="Wingdings" panose="05000000000000000000" pitchFamily="2" charset="2"/>
              <a:buNone/>
            </a:pPr>
            <a:endParaRPr lang="en-US" sz="28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sz="2800" dirty="0" smtClean="0">
              <a:latin typeface="Arial" panose="020B0604020202020204" pitchFamily="34" charset="0"/>
              <a:cs typeface="Arial" panose="020B0604020202020204" pitchFamily="34" charset="0"/>
            </a:endParaRPr>
          </a:p>
          <a:p>
            <a:pPr eaLnBrk="1" hangingPunct="1"/>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320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idx="1"/>
          </p:nvPr>
        </p:nvSpPr>
        <p:spPr>
          <a:xfrm>
            <a:off x="609600" y="1676400"/>
            <a:ext cx="7924800" cy="4449763"/>
          </a:xfrm>
        </p:spPr>
        <p:txBody>
          <a:bodyPr/>
          <a:lstStyle/>
          <a:p>
            <a:pPr eaLnBrk="1" hangingPunct="1">
              <a:buFont typeface="Wingdings" panose="05000000000000000000" pitchFamily="2" charset="2"/>
              <a:buNone/>
            </a:pPr>
            <a:r>
              <a:rPr lang="en-US" sz="2800" dirty="0" smtClean="0">
                <a:latin typeface="Calibri" panose="020F0502020204030204" pitchFamily="34" charset="0"/>
              </a:rPr>
              <a:t>1. </a:t>
            </a:r>
            <a:r>
              <a:rPr lang="en-US" sz="2800" dirty="0" err="1" smtClean="0">
                <a:latin typeface="Calibri" panose="020F0502020204030204" pitchFamily="34" charset="0"/>
              </a:rPr>
              <a:t>Pupuk</a:t>
            </a:r>
            <a:r>
              <a:rPr lang="en-US" sz="2800" dirty="0" smtClean="0">
                <a:latin typeface="Calibri" panose="020F0502020204030204" pitchFamily="34" charset="0"/>
              </a:rPr>
              <a:t> </a:t>
            </a:r>
            <a:r>
              <a:rPr lang="en-US" sz="2800" dirty="0" err="1" smtClean="0">
                <a:latin typeface="Calibri" panose="020F0502020204030204" pitchFamily="34" charset="0"/>
              </a:rPr>
              <a:t>kimia</a:t>
            </a:r>
            <a:r>
              <a:rPr lang="en-US" sz="2800" dirty="0" smtClean="0">
                <a:latin typeface="Calibri" panose="020F0502020204030204" pitchFamily="34" charset="0"/>
              </a:rPr>
              <a:t>/</a:t>
            </a:r>
            <a:r>
              <a:rPr lang="en-US" sz="2800" dirty="0" err="1" smtClean="0">
                <a:latin typeface="Calibri" panose="020F0502020204030204" pitchFamily="34" charset="0"/>
              </a:rPr>
              <a:t>buatan</a:t>
            </a:r>
            <a:endParaRPr lang="en-US" sz="2800" dirty="0" smtClean="0">
              <a:latin typeface="Calibri" panose="020F0502020204030204" pitchFamily="34" charset="0"/>
            </a:endParaRPr>
          </a:p>
          <a:p>
            <a:pPr eaLnBrk="1" hangingPunct="1">
              <a:buFont typeface="Wingdings" panose="05000000000000000000" pitchFamily="2" charset="2"/>
              <a:buNone/>
            </a:pPr>
            <a:r>
              <a:rPr lang="en-US" sz="2800" dirty="0" smtClean="0">
                <a:latin typeface="Calibri" panose="020F0502020204030204" pitchFamily="34" charset="0"/>
              </a:rPr>
              <a:t>2. Nitrogen yang </a:t>
            </a:r>
            <a:r>
              <a:rPr lang="en-US" sz="2800" dirty="0" err="1" smtClean="0">
                <a:latin typeface="Calibri" panose="020F0502020204030204" pitchFamily="34" charset="0"/>
              </a:rPr>
              <a:t>difiksasi</a:t>
            </a:r>
            <a:r>
              <a:rPr lang="en-US" sz="2800" dirty="0" smtClean="0">
                <a:latin typeface="Calibri" panose="020F0502020204030204" pitchFamily="34" charset="0"/>
              </a:rPr>
              <a:t> </a:t>
            </a:r>
            <a:r>
              <a:rPr lang="en-US" sz="2800" dirty="0" err="1" smtClean="0">
                <a:latin typeface="Calibri" panose="020F0502020204030204" pitchFamily="34" charset="0"/>
              </a:rPr>
              <a:t>oleh</a:t>
            </a:r>
            <a:r>
              <a:rPr lang="en-US" sz="2800" dirty="0" smtClean="0">
                <a:latin typeface="Calibri" panose="020F0502020204030204" pitchFamily="34" charset="0"/>
              </a:rPr>
              <a:t> </a:t>
            </a:r>
            <a:r>
              <a:rPr lang="en-US" sz="2800" dirty="0" err="1" smtClean="0">
                <a:latin typeface="Calibri" panose="020F0502020204030204" pitchFamily="34" charset="0"/>
              </a:rPr>
              <a:t>mikroorganisme</a:t>
            </a:r>
            <a:endParaRPr lang="en-US" sz="2800" dirty="0" smtClean="0">
              <a:latin typeface="Calibri" panose="020F0502020204030204" pitchFamily="34" charset="0"/>
            </a:endParaRPr>
          </a:p>
          <a:p>
            <a:pPr eaLnBrk="1" hangingPunct="1">
              <a:buFont typeface="Wingdings" panose="05000000000000000000" pitchFamily="2" charset="2"/>
              <a:buNone/>
            </a:pPr>
            <a:r>
              <a:rPr lang="en-US" sz="2800" dirty="0" smtClean="0">
                <a:latin typeface="Calibri" panose="020F0502020204030204" pitchFamily="34" charset="0"/>
              </a:rPr>
              <a:t>3. </a:t>
            </a:r>
            <a:r>
              <a:rPr lang="en-US" sz="2800" dirty="0" err="1" smtClean="0">
                <a:latin typeface="Calibri" panose="020F0502020204030204" pitchFamily="34" charset="0"/>
              </a:rPr>
              <a:t>Hasil</a:t>
            </a:r>
            <a:r>
              <a:rPr lang="en-US" sz="2800" dirty="0" smtClean="0">
                <a:latin typeface="Calibri" panose="020F0502020204030204" pitchFamily="34" charset="0"/>
              </a:rPr>
              <a:t> </a:t>
            </a:r>
            <a:r>
              <a:rPr lang="en-US" sz="2800" dirty="0" err="1" smtClean="0">
                <a:latin typeface="Calibri" panose="020F0502020204030204" pitchFamily="34" charset="0"/>
              </a:rPr>
              <a:t>dekomposisi</a:t>
            </a:r>
            <a:r>
              <a:rPr lang="en-US" sz="2800" dirty="0" smtClean="0">
                <a:latin typeface="Calibri" panose="020F0502020204030204" pitchFamily="34" charset="0"/>
              </a:rPr>
              <a:t> </a:t>
            </a:r>
            <a:r>
              <a:rPr lang="id-ID" sz="2800" dirty="0" smtClean="0">
                <a:latin typeface="Calibri" panose="020F0502020204030204" pitchFamily="34" charset="0"/>
              </a:rPr>
              <a:t>sampah-sampah organik</a:t>
            </a:r>
            <a:endParaRPr lang="en-US" sz="2800" dirty="0" smtClean="0">
              <a:latin typeface="Calibri" panose="020F0502020204030204" pitchFamily="34" charset="0"/>
            </a:endParaRPr>
          </a:p>
        </p:txBody>
      </p:sp>
      <p:sp>
        <p:nvSpPr>
          <p:cNvPr id="47106" name="Rectangle 2"/>
          <p:cNvSpPr>
            <a:spLocks noGrp="1" noChangeArrowheads="1"/>
          </p:cNvSpPr>
          <p:nvPr>
            <p:ph type="title"/>
          </p:nvPr>
        </p:nvSpPr>
        <p:spPr>
          <a:xfrm>
            <a:off x="457200" y="533400"/>
            <a:ext cx="8229600" cy="1143000"/>
          </a:xfrm>
        </p:spPr>
        <p:txBody>
          <a:bodyPr/>
          <a:lstStyle/>
          <a:p>
            <a:pPr eaLnBrk="1" fontAlgn="auto" hangingPunct="1">
              <a:spcAft>
                <a:spcPts val="0"/>
              </a:spcAft>
              <a:defRPr/>
            </a:pPr>
            <a:r>
              <a:rPr lang="en-US" b="1" dirty="0" err="1">
                <a:solidFill>
                  <a:schemeClr val="accent6">
                    <a:lumMod val="75000"/>
                  </a:schemeClr>
                </a:solidFill>
              </a:rPr>
              <a:t>Sumber</a:t>
            </a:r>
            <a:r>
              <a:rPr lang="en-US" b="1" dirty="0">
                <a:solidFill>
                  <a:schemeClr val="accent6">
                    <a:lumMod val="75000"/>
                  </a:schemeClr>
                </a:solidFill>
              </a:rPr>
              <a:t> nitrogen </a:t>
            </a:r>
            <a:r>
              <a:rPr lang="en-US" b="1" dirty="0" err="1">
                <a:solidFill>
                  <a:schemeClr val="accent6">
                    <a:lumMod val="75000"/>
                  </a:schemeClr>
                </a:solidFill>
              </a:rPr>
              <a:t>tanaman</a:t>
            </a:r>
            <a:endParaRPr lang="en-US" b="1" dirty="0">
              <a:solidFill>
                <a:schemeClr val="accent6">
                  <a:lumMod val="75000"/>
                </a:schemeClr>
              </a:solidFill>
            </a:endParaRPr>
          </a:p>
        </p:txBody>
      </p:sp>
    </p:spTree>
    <p:extLst>
      <p:ext uri="{BB962C8B-B14F-4D97-AF65-F5344CB8AC3E}">
        <p14:creationId xmlns:p14="http://schemas.microsoft.com/office/powerpoint/2010/main" val="3792086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idx="1"/>
          </p:nvPr>
        </p:nvSpPr>
        <p:spPr>
          <a:xfrm>
            <a:off x="304800" y="838200"/>
            <a:ext cx="8534400" cy="5410200"/>
          </a:xfrm>
        </p:spPr>
        <p:txBody>
          <a:bodyPr>
            <a:normAutofit fontScale="92500" lnSpcReduction="10000"/>
          </a:bodyPr>
          <a:lstStyle/>
          <a:p>
            <a:pPr marL="109537" indent="0" eaLnBrk="1" hangingPunct="1">
              <a:lnSpc>
                <a:spcPct val="150000"/>
              </a:lnSpc>
              <a:spcBef>
                <a:spcPct val="0"/>
              </a:spcBef>
              <a:buClr>
                <a:schemeClr val="tx1"/>
              </a:buClr>
              <a:buSzPct val="100000"/>
              <a:buNone/>
              <a:defRPr/>
            </a:pPr>
            <a:r>
              <a:rPr lang="id-ID" sz="2800" b="1" dirty="0" smtClean="0">
                <a:solidFill>
                  <a:srgbClr val="FF0000"/>
                </a:solidFill>
                <a:latin typeface="Calibri" pitchFamily="34" charset="0"/>
              </a:rPr>
              <a:t>1. </a:t>
            </a:r>
            <a:r>
              <a:rPr lang="en-US" sz="2800" b="1" dirty="0" err="1" smtClean="0">
                <a:solidFill>
                  <a:srgbClr val="FF0000"/>
                </a:solidFill>
                <a:latin typeface="Calibri" pitchFamily="34" charset="0"/>
              </a:rPr>
              <a:t>Pupuk</a:t>
            </a:r>
            <a:r>
              <a:rPr lang="en-US" sz="2800" b="1" dirty="0" smtClean="0">
                <a:solidFill>
                  <a:srgbClr val="FF0000"/>
                </a:solidFill>
                <a:latin typeface="Calibri" pitchFamily="34" charset="0"/>
              </a:rPr>
              <a:t> </a:t>
            </a:r>
            <a:r>
              <a:rPr lang="en-US" sz="2800" b="1" dirty="0" err="1" smtClean="0">
                <a:solidFill>
                  <a:srgbClr val="FF0000"/>
                </a:solidFill>
                <a:latin typeface="Calibri" pitchFamily="34" charset="0"/>
              </a:rPr>
              <a:t>kimia</a:t>
            </a:r>
            <a:r>
              <a:rPr lang="en-US" sz="2800" b="1" dirty="0" smtClean="0">
                <a:solidFill>
                  <a:srgbClr val="FF0000"/>
                </a:solidFill>
                <a:latin typeface="Calibri" pitchFamily="34" charset="0"/>
              </a:rPr>
              <a:t>/</a:t>
            </a:r>
            <a:r>
              <a:rPr lang="en-US" sz="2800" b="1" dirty="0" err="1" smtClean="0">
                <a:solidFill>
                  <a:srgbClr val="FF0000"/>
                </a:solidFill>
                <a:latin typeface="Calibri" pitchFamily="34" charset="0"/>
              </a:rPr>
              <a:t>buatan</a:t>
            </a:r>
            <a:endParaRPr lang="en-US" sz="2800" b="1" dirty="0" smtClean="0">
              <a:solidFill>
                <a:srgbClr val="FF0000"/>
              </a:solidFill>
              <a:latin typeface="Calibri" pitchFamily="34" charset="0"/>
            </a:endParaRPr>
          </a:p>
          <a:p>
            <a:pPr marL="623887" indent="-514350" eaLnBrk="1" hangingPunct="1">
              <a:lnSpc>
                <a:spcPct val="150000"/>
              </a:lnSpc>
              <a:spcBef>
                <a:spcPct val="0"/>
              </a:spcBef>
              <a:buFont typeface="Wingdings 3" panose="05040102010807070707" pitchFamily="18" charset="2"/>
              <a:buNone/>
              <a:defRPr/>
            </a:pPr>
            <a:endParaRPr lang="en-US" sz="1000" b="1" dirty="0" smtClean="0">
              <a:latin typeface="Calibri" pitchFamily="34" charset="0"/>
            </a:endParaRPr>
          </a:p>
          <a:p>
            <a:pPr marL="900113" indent="-271463" eaLnBrk="1" hangingPunct="1">
              <a:lnSpc>
                <a:spcPct val="150000"/>
              </a:lnSpc>
              <a:spcBef>
                <a:spcPct val="0"/>
              </a:spcBef>
              <a:defRPr/>
            </a:pPr>
            <a:r>
              <a:rPr lang="en-US" sz="2800" dirty="0" smtClean="0">
                <a:latin typeface="Calibri" pitchFamily="34" charset="0"/>
              </a:rPr>
              <a:t>	</a:t>
            </a:r>
            <a:r>
              <a:rPr lang="id-ID" sz="2800" dirty="0" smtClean="0">
                <a:latin typeface="Calibri" pitchFamily="34" charset="0"/>
              </a:rPr>
              <a:t>M</a:t>
            </a:r>
            <a:r>
              <a:rPr lang="en-US" sz="2800" dirty="0" err="1" smtClean="0">
                <a:latin typeface="Calibri" pitchFamily="34" charset="0"/>
              </a:rPr>
              <a:t>erupakan</a:t>
            </a:r>
            <a:r>
              <a:rPr lang="en-US" sz="2800" dirty="0" smtClean="0">
                <a:latin typeface="Calibri" pitchFamily="34" charset="0"/>
              </a:rPr>
              <a:t> </a:t>
            </a:r>
            <a:r>
              <a:rPr lang="en-US" sz="2800" dirty="0" err="1" smtClean="0">
                <a:latin typeface="Calibri" pitchFamily="34" charset="0"/>
              </a:rPr>
              <a:t>pupuk</a:t>
            </a:r>
            <a:r>
              <a:rPr lang="en-US" sz="2800" dirty="0" smtClean="0">
                <a:latin typeface="Calibri" pitchFamily="34" charset="0"/>
              </a:rPr>
              <a:t> yang </a:t>
            </a:r>
            <a:r>
              <a:rPr lang="en-US" sz="2800" dirty="0" err="1" smtClean="0">
                <a:latin typeface="Calibri" pitchFamily="34" charset="0"/>
              </a:rPr>
              <a:t>dibuat</a:t>
            </a:r>
            <a:r>
              <a:rPr lang="en-US" sz="2800" dirty="0" smtClean="0">
                <a:latin typeface="Calibri" pitchFamily="34" charset="0"/>
              </a:rPr>
              <a:t> di </a:t>
            </a:r>
            <a:r>
              <a:rPr lang="en-US" sz="2800" dirty="0" err="1" smtClean="0">
                <a:latin typeface="Calibri" pitchFamily="34" charset="0"/>
              </a:rPr>
              <a:t>pabrik</a:t>
            </a:r>
            <a:r>
              <a:rPr lang="en-US" sz="2800" dirty="0" smtClean="0">
                <a:latin typeface="Calibri" pitchFamily="34" charset="0"/>
              </a:rPr>
              <a:t> d</a:t>
            </a:r>
            <a:r>
              <a:rPr lang="id-ID" sz="2800" dirty="0" smtClean="0">
                <a:latin typeface="Calibri" pitchFamily="34" charset="0"/>
              </a:rPr>
              <a:t>engan</a:t>
            </a:r>
            <a:r>
              <a:rPr lang="en-US" sz="2800" dirty="0" smtClean="0">
                <a:latin typeface="Calibri" pitchFamily="34" charset="0"/>
              </a:rPr>
              <a:t> </a:t>
            </a:r>
            <a:r>
              <a:rPr lang="en-US" sz="2800" dirty="0" err="1" smtClean="0">
                <a:latin typeface="Calibri" pitchFamily="34" charset="0"/>
              </a:rPr>
              <a:t>jenis</a:t>
            </a:r>
            <a:r>
              <a:rPr lang="en-US" sz="2800" dirty="0" smtClean="0">
                <a:latin typeface="Calibri" pitchFamily="34" charset="0"/>
              </a:rPr>
              <a:t> </a:t>
            </a:r>
            <a:r>
              <a:rPr lang="en-US" sz="2800" dirty="0" err="1" smtClean="0">
                <a:latin typeface="Calibri" pitchFamily="34" charset="0"/>
              </a:rPr>
              <a:t>dan</a:t>
            </a:r>
            <a:r>
              <a:rPr lang="id-ID" sz="2800" dirty="0">
                <a:latin typeface="Calibri" pitchFamily="34" charset="0"/>
              </a:rPr>
              <a:t> </a:t>
            </a:r>
            <a:r>
              <a:rPr lang="en-US" sz="2800" dirty="0" err="1" smtClean="0">
                <a:latin typeface="Calibri" pitchFamily="34" charset="0"/>
              </a:rPr>
              <a:t>kadar</a:t>
            </a:r>
            <a:r>
              <a:rPr lang="en-US" sz="2800" dirty="0" smtClean="0">
                <a:latin typeface="Calibri" pitchFamily="34" charset="0"/>
              </a:rPr>
              <a:t> </a:t>
            </a:r>
            <a:r>
              <a:rPr lang="en-US" sz="2800" dirty="0" err="1" smtClean="0">
                <a:latin typeface="Calibri" pitchFamily="34" charset="0"/>
              </a:rPr>
              <a:t>unsur</a:t>
            </a:r>
            <a:r>
              <a:rPr lang="en-US" sz="2800" dirty="0" smtClean="0">
                <a:latin typeface="Calibri" pitchFamily="34" charset="0"/>
              </a:rPr>
              <a:t> </a:t>
            </a:r>
            <a:r>
              <a:rPr lang="en-US" sz="2800" dirty="0" err="1" smtClean="0">
                <a:latin typeface="Calibri" pitchFamily="34" charset="0"/>
              </a:rPr>
              <a:t>haranya</a:t>
            </a:r>
            <a:r>
              <a:rPr lang="en-US" sz="2800" dirty="0" smtClean="0">
                <a:latin typeface="Calibri" pitchFamily="34" charset="0"/>
              </a:rPr>
              <a:t> </a:t>
            </a:r>
            <a:r>
              <a:rPr lang="en-US" sz="2800" dirty="0" err="1" smtClean="0">
                <a:latin typeface="Calibri" pitchFamily="34" charset="0"/>
              </a:rPr>
              <a:t>sengaja</a:t>
            </a:r>
            <a:r>
              <a:rPr lang="en-US" sz="2800" dirty="0" smtClean="0">
                <a:latin typeface="Calibri" pitchFamily="34" charset="0"/>
              </a:rPr>
              <a:t> </a:t>
            </a:r>
            <a:r>
              <a:rPr lang="en-US" sz="2800" dirty="0" err="1" smtClean="0">
                <a:latin typeface="Calibri" pitchFamily="34" charset="0"/>
              </a:rPr>
              <a:t>ditambahkan</a:t>
            </a:r>
            <a:r>
              <a:rPr lang="en-US" sz="2800" dirty="0" smtClean="0">
                <a:latin typeface="Calibri" pitchFamily="34" charset="0"/>
              </a:rPr>
              <a:t> </a:t>
            </a:r>
            <a:r>
              <a:rPr lang="en-US" sz="2800" dirty="0" err="1" smtClean="0">
                <a:latin typeface="Calibri" pitchFamily="34" charset="0"/>
              </a:rPr>
              <a:t>dalam</a:t>
            </a:r>
            <a:r>
              <a:rPr lang="id-ID" sz="2800" dirty="0" smtClean="0">
                <a:latin typeface="Calibri" pitchFamily="34" charset="0"/>
              </a:rPr>
              <a:t> </a:t>
            </a:r>
            <a:r>
              <a:rPr lang="en-US" sz="2800" dirty="0" err="1" smtClean="0">
                <a:latin typeface="Calibri" pitchFamily="34" charset="0"/>
              </a:rPr>
              <a:t>pupuk</a:t>
            </a:r>
            <a:r>
              <a:rPr lang="en-US" sz="2800" dirty="0" smtClean="0">
                <a:latin typeface="Calibri" pitchFamily="34" charset="0"/>
              </a:rPr>
              <a:t> </a:t>
            </a:r>
            <a:r>
              <a:rPr lang="en-US" sz="2800" dirty="0" err="1" smtClean="0">
                <a:latin typeface="Calibri" pitchFamily="34" charset="0"/>
              </a:rPr>
              <a:t>tersebut</a:t>
            </a:r>
            <a:r>
              <a:rPr lang="en-US" sz="2800" dirty="0" smtClean="0">
                <a:latin typeface="Calibri" pitchFamily="34" charset="0"/>
              </a:rPr>
              <a:t> </a:t>
            </a:r>
            <a:r>
              <a:rPr lang="en-US" sz="2800" dirty="0" err="1" smtClean="0">
                <a:latin typeface="Calibri" pitchFamily="34" charset="0"/>
              </a:rPr>
              <a:t>dalam</a:t>
            </a:r>
            <a:r>
              <a:rPr lang="en-US" sz="2800" dirty="0" smtClean="0">
                <a:latin typeface="Calibri" pitchFamily="34" charset="0"/>
              </a:rPr>
              <a:t> </a:t>
            </a:r>
            <a:r>
              <a:rPr lang="en-US" sz="2800" dirty="0" err="1" smtClean="0">
                <a:latin typeface="Calibri" pitchFamily="34" charset="0"/>
              </a:rPr>
              <a:t>jumlah</a:t>
            </a:r>
            <a:r>
              <a:rPr lang="en-US" sz="2800" dirty="0" smtClean="0">
                <a:latin typeface="Calibri" pitchFamily="34" charset="0"/>
              </a:rPr>
              <a:t> </a:t>
            </a:r>
            <a:r>
              <a:rPr lang="en-US" sz="2800" dirty="0" err="1" smtClean="0">
                <a:latin typeface="Calibri" pitchFamily="34" charset="0"/>
              </a:rPr>
              <a:t>tertentu</a:t>
            </a:r>
            <a:endParaRPr lang="id-ID" sz="2800" dirty="0">
              <a:latin typeface="Calibri" pitchFamily="34" charset="0"/>
            </a:endParaRPr>
          </a:p>
          <a:p>
            <a:pPr marL="900113" indent="-271463" eaLnBrk="1" hangingPunct="1">
              <a:lnSpc>
                <a:spcPct val="150000"/>
              </a:lnSpc>
              <a:spcBef>
                <a:spcPct val="0"/>
              </a:spcBef>
              <a:defRPr/>
            </a:pPr>
            <a:r>
              <a:rPr lang="en-US" sz="2800" dirty="0" err="1" smtClean="0">
                <a:latin typeface="Calibri" pitchFamily="34" charset="0"/>
              </a:rPr>
              <a:t>Meliputi</a:t>
            </a:r>
            <a:r>
              <a:rPr lang="en-US" sz="2800" dirty="0" smtClean="0">
                <a:latin typeface="Calibri" pitchFamily="34" charset="0"/>
              </a:rPr>
              <a:t> </a:t>
            </a:r>
            <a:r>
              <a:rPr lang="en-US" sz="2800" dirty="0" err="1" smtClean="0">
                <a:latin typeface="Calibri" pitchFamily="34" charset="0"/>
              </a:rPr>
              <a:t>pupuk</a:t>
            </a:r>
            <a:r>
              <a:rPr lang="en-US" sz="2800" dirty="0" smtClean="0">
                <a:latin typeface="Calibri" pitchFamily="34" charset="0"/>
              </a:rPr>
              <a:t> </a:t>
            </a:r>
            <a:r>
              <a:rPr lang="en-US" sz="2800" dirty="0" err="1" smtClean="0">
                <a:latin typeface="Calibri" pitchFamily="34" charset="0"/>
              </a:rPr>
              <a:t>tunggal</a:t>
            </a:r>
            <a:r>
              <a:rPr lang="en-US" sz="2800" dirty="0" smtClean="0">
                <a:latin typeface="Calibri" pitchFamily="34" charset="0"/>
              </a:rPr>
              <a:t> </a:t>
            </a:r>
            <a:r>
              <a:rPr lang="en-US" sz="2800" dirty="0" err="1" smtClean="0">
                <a:latin typeface="Calibri" pitchFamily="34" charset="0"/>
              </a:rPr>
              <a:t>dan</a:t>
            </a:r>
            <a:r>
              <a:rPr lang="en-US" sz="2800" dirty="0" smtClean="0">
                <a:latin typeface="Calibri" pitchFamily="34" charset="0"/>
              </a:rPr>
              <a:t> </a:t>
            </a:r>
            <a:r>
              <a:rPr lang="en-US" sz="2800" dirty="0" err="1" smtClean="0">
                <a:latin typeface="Calibri" pitchFamily="34" charset="0"/>
              </a:rPr>
              <a:t>pupuk</a:t>
            </a:r>
            <a:r>
              <a:rPr lang="en-US" sz="2800" dirty="0" smtClean="0">
                <a:latin typeface="Calibri" pitchFamily="34" charset="0"/>
              </a:rPr>
              <a:t> </a:t>
            </a:r>
            <a:r>
              <a:rPr lang="en-US" sz="2800" dirty="0" err="1" smtClean="0">
                <a:latin typeface="Calibri" pitchFamily="34" charset="0"/>
              </a:rPr>
              <a:t>majemuk</a:t>
            </a:r>
            <a:endParaRPr lang="id-ID" sz="2800" dirty="0">
              <a:latin typeface="Calibri" pitchFamily="34" charset="0"/>
            </a:endParaRPr>
          </a:p>
          <a:p>
            <a:pPr marL="900113" indent="-271463" eaLnBrk="1" hangingPunct="1">
              <a:lnSpc>
                <a:spcPct val="150000"/>
              </a:lnSpc>
              <a:spcBef>
                <a:spcPct val="0"/>
              </a:spcBef>
              <a:defRPr/>
            </a:pPr>
            <a:r>
              <a:rPr lang="en-US" sz="2800" dirty="0" err="1" smtClean="0">
                <a:latin typeface="Calibri" pitchFamily="34" charset="0"/>
              </a:rPr>
              <a:t>Contoh</a:t>
            </a:r>
            <a:r>
              <a:rPr lang="en-US" sz="2800" dirty="0" smtClean="0">
                <a:latin typeface="Calibri" pitchFamily="34" charset="0"/>
              </a:rPr>
              <a:t> </a:t>
            </a:r>
            <a:r>
              <a:rPr lang="en-US" sz="2800" dirty="0" err="1" smtClean="0">
                <a:latin typeface="Calibri" pitchFamily="34" charset="0"/>
              </a:rPr>
              <a:t>pupuk</a:t>
            </a:r>
            <a:r>
              <a:rPr lang="en-US" sz="2800" dirty="0" smtClean="0">
                <a:latin typeface="Calibri" pitchFamily="34" charset="0"/>
              </a:rPr>
              <a:t> </a:t>
            </a:r>
            <a:r>
              <a:rPr lang="en-US" sz="2800" dirty="0" err="1" smtClean="0">
                <a:latin typeface="Calibri" pitchFamily="34" charset="0"/>
              </a:rPr>
              <a:t>tunggal</a:t>
            </a:r>
            <a:r>
              <a:rPr lang="en-US" sz="2800" dirty="0" smtClean="0">
                <a:latin typeface="Calibri" pitchFamily="34" charset="0"/>
              </a:rPr>
              <a:t>:</a:t>
            </a:r>
            <a:r>
              <a:rPr lang="id-ID" sz="2800" dirty="0" smtClean="0">
                <a:latin typeface="Calibri" pitchFamily="34" charset="0"/>
              </a:rPr>
              <a:t> </a:t>
            </a:r>
            <a:r>
              <a:rPr lang="en-US" sz="2800" dirty="0" err="1" smtClean="0">
                <a:latin typeface="Calibri" pitchFamily="34" charset="0"/>
              </a:rPr>
              <a:t>Amonium</a:t>
            </a:r>
            <a:r>
              <a:rPr lang="en-US" sz="2800" dirty="0" smtClean="0">
                <a:latin typeface="Calibri" pitchFamily="34" charset="0"/>
              </a:rPr>
              <a:t> </a:t>
            </a:r>
            <a:r>
              <a:rPr lang="en-US" sz="2800" dirty="0" err="1" smtClean="0">
                <a:latin typeface="Calibri" pitchFamily="34" charset="0"/>
              </a:rPr>
              <a:t>sulfat</a:t>
            </a:r>
            <a:r>
              <a:rPr lang="en-US" sz="2800" dirty="0" smtClean="0">
                <a:latin typeface="Calibri" pitchFamily="34" charset="0"/>
              </a:rPr>
              <a:t> (ZA), Urea, </a:t>
            </a:r>
            <a:r>
              <a:rPr lang="en-US" sz="2800" dirty="0" err="1" smtClean="0">
                <a:latin typeface="Calibri" pitchFamily="34" charset="0"/>
              </a:rPr>
              <a:t>Amonium</a:t>
            </a:r>
            <a:r>
              <a:rPr lang="en-US" sz="2800" dirty="0" smtClean="0">
                <a:latin typeface="Calibri" pitchFamily="34" charset="0"/>
              </a:rPr>
              <a:t> </a:t>
            </a:r>
            <a:r>
              <a:rPr lang="en-US" sz="2800" dirty="0" err="1" smtClean="0">
                <a:latin typeface="Calibri" pitchFamily="34" charset="0"/>
              </a:rPr>
              <a:t>Sulfat</a:t>
            </a:r>
            <a:r>
              <a:rPr lang="en-US" sz="2800" dirty="0" smtClean="0">
                <a:latin typeface="Calibri" pitchFamily="34" charset="0"/>
              </a:rPr>
              <a:t> </a:t>
            </a:r>
            <a:r>
              <a:rPr lang="en-US" sz="2800" dirty="0" err="1" smtClean="0">
                <a:latin typeface="Calibri" pitchFamily="34" charset="0"/>
              </a:rPr>
              <a:t>Nitrat</a:t>
            </a:r>
            <a:r>
              <a:rPr lang="en-US" sz="2800" dirty="0" smtClean="0">
                <a:latin typeface="Calibri" pitchFamily="34" charset="0"/>
              </a:rPr>
              <a:t> (ASN), </a:t>
            </a:r>
            <a:r>
              <a:rPr lang="en-US" sz="2800" dirty="0" err="1" smtClean="0">
                <a:latin typeface="Calibri" pitchFamily="34" charset="0"/>
              </a:rPr>
              <a:t>dll</a:t>
            </a:r>
            <a:r>
              <a:rPr lang="en-US" sz="2800" dirty="0" smtClean="0">
                <a:latin typeface="Calibri" pitchFamily="34" charset="0"/>
              </a:rPr>
              <a:t>.</a:t>
            </a:r>
            <a:endParaRPr lang="id-ID" sz="2800" dirty="0" smtClean="0">
              <a:latin typeface="Calibri" pitchFamily="34" charset="0"/>
            </a:endParaRPr>
          </a:p>
          <a:p>
            <a:pPr marL="900113" indent="-271463" eaLnBrk="1" hangingPunct="1">
              <a:lnSpc>
                <a:spcPct val="150000"/>
              </a:lnSpc>
              <a:spcBef>
                <a:spcPct val="0"/>
              </a:spcBef>
              <a:defRPr/>
            </a:pPr>
            <a:r>
              <a:rPr lang="en-US" sz="2800" dirty="0" err="1" smtClean="0">
                <a:latin typeface="Calibri" pitchFamily="34" charset="0"/>
              </a:rPr>
              <a:t>Contoh</a:t>
            </a:r>
            <a:r>
              <a:rPr lang="en-US" sz="2800" dirty="0" smtClean="0">
                <a:latin typeface="Calibri" pitchFamily="34" charset="0"/>
              </a:rPr>
              <a:t> </a:t>
            </a:r>
            <a:r>
              <a:rPr lang="en-US" sz="2800" dirty="0" err="1" smtClean="0">
                <a:latin typeface="Calibri" pitchFamily="34" charset="0"/>
              </a:rPr>
              <a:t>pupuk</a:t>
            </a:r>
            <a:r>
              <a:rPr lang="en-US" sz="2800" dirty="0" smtClean="0">
                <a:latin typeface="Calibri" pitchFamily="34" charset="0"/>
              </a:rPr>
              <a:t> </a:t>
            </a:r>
            <a:r>
              <a:rPr lang="en-US" sz="2800" dirty="0" err="1" smtClean="0">
                <a:latin typeface="Calibri" pitchFamily="34" charset="0"/>
              </a:rPr>
              <a:t>Majemuk</a:t>
            </a:r>
            <a:r>
              <a:rPr lang="en-US" sz="2800" dirty="0" smtClean="0">
                <a:latin typeface="Calibri" pitchFamily="34" charset="0"/>
              </a:rPr>
              <a:t>:</a:t>
            </a:r>
            <a:r>
              <a:rPr lang="id-ID" sz="2800" dirty="0" smtClean="0">
                <a:latin typeface="Calibri" pitchFamily="34" charset="0"/>
              </a:rPr>
              <a:t> </a:t>
            </a:r>
            <a:r>
              <a:rPr lang="en-US" sz="2800" dirty="0" smtClean="0">
                <a:latin typeface="Calibri" pitchFamily="34" charset="0"/>
              </a:rPr>
              <a:t>Ammo-</a:t>
            </a:r>
            <a:r>
              <a:rPr lang="en-US" sz="2800" dirty="0" err="1" smtClean="0">
                <a:latin typeface="Calibri" pitchFamily="34" charset="0"/>
              </a:rPr>
              <a:t>Phos</a:t>
            </a:r>
            <a:r>
              <a:rPr lang="en-US" sz="2800" dirty="0" smtClean="0">
                <a:latin typeface="Calibri" pitchFamily="34" charset="0"/>
              </a:rPr>
              <a:t>, </a:t>
            </a:r>
            <a:r>
              <a:rPr lang="en-US" sz="2800" dirty="0" err="1" smtClean="0">
                <a:latin typeface="Calibri" pitchFamily="34" charset="0"/>
              </a:rPr>
              <a:t>Superstikfos</a:t>
            </a:r>
            <a:r>
              <a:rPr lang="en-US" sz="2800" dirty="0" smtClean="0">
                <a:latin typeface="Calibri" pitchFamily="34" charset="0"/>
              </a:rPr>
              <a:t>, </a:t>
            </a:r>
            <a:r>
              <a:rPr lang="en-US" sz="2800" dirty="0" err="1" smtClean="0">
                <a:latin typeface="Calibri" pitchFamily="34" charset="0"/>
              </a:rPr>
              <a:t>Kalium</a:t>
            </a:r>
            <a:r>
              <a:rPr lang="en-US" sz="2800" dirty="0" smtClean="0">
                <a:latin typeface="Calibri" pitchFamily="34" charset="0"/>
              </a:rPr>
              <a:t> </a:t>
            </a:r>
            <a:r>
              <a:rPr lang="en-US" sz="2800" dirty="0" err="1" smtClean="0">
                <a:latin typeface="Calibri" pitchFamily="34" charset="0"/>
              </a:rPr>
              <a:t>nitrat</a:t>
            </a:r>
            <a:r>
              <a:rPr lang="en-US" sz="2800" dirty="0" smtClean="0">
                <a:latin typeface="Calibri" pitchFamily="34" charset="0"/>
              </a:rPr>
              <a:t>, </a:t>
            </a:r>
            <a:r>
              <a:rPr lang="en-US" sz="2800" dirty="0" err="1" smtClean="0">
                <a:latin typeface="Calibri" pitchFamily="34" charset="0"/>
              </a:rPr>
              <a:t>kalium</a:t>
            </a:r>
            <a:r>
              <a:rPr lang="en-US" sz="2800" dirty="0" smtClean="0">
                <a:latin typeface="Calibri" pitchFamily="34" charset="0"/>
              </a:rPr>
              <a:t> </a:t>
            </a:r>
            <a:r>
              <a:rPr lang="en-US" sz="2800" dirty="0" err="1" smtClean="0">
                <a:latin typeface="Calibri" pitchFamily="34" charset="0"/>
              </a:rPr>
              <a:t>metafosfat</a:t>
            </a:r>
            <a:r>
              <a:rPr lang="en-US" sz="2800" dirty="0" smtClean="0">
                <a:latin typeface="Calibri" pitchFamily="34" charset="0"/>
              </a:rPr>
              <a:t>, </a:t>
            </a:r>
            <a:r>
              <a:rPr lang="en-US" sz="2800" dirty="0" err="1" smtClean="0">
                <a:latin typeface="Calibri" pitchFamily="34" charset="0"/>
              </a:rPr>
              <a:t>dll</a:t>
            </a:r>
            <a:r>
              <a:rPr lang="en-US" sz="2800" dirty="0" smtClean="0">
                <a:latin typeface="Calibri" pitchFamily="34" charset="0"/>
              </a:rPr>
              <a:t>.</a:t>
            </a:r>
          </a:p>
        </p:txBody>
      </p:sp>
    </p:spTree>
    <p:extLst>
      <p:ext uri="{BB962C8B-B14F-4D97-AF65-F5344CB8AC3E}">
        <p14:creationId xmlns:p14="http://schemas.microsoft.com/office/powerpoint/2010/main" val="3721829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idx="1"/>
          </p:nvPr>
        </p:nvSpPr>
        <p:spPr>
          <a:xfrm>
            <a:off x="457200" y="762000"/>
            <a:ext cx="8382000" cy="5410200"/>
          </a:xfrm>
        </p:spPr>
        <p:txBody>
          <a:bodyPr>
            <a:normAutofit/>
          </a:bodyPr>
          <a:lstStyle/>
          <a:p>
            <a:pPr marL="365760" indent="-256032" eaLnBrk="1" fontAlgn="auto" hangingPunct="1">
              <a:spcAft>
                <a:spcPts val="600"/>
              </a:spcAft>
              <a:buFont typeface="Wingdings" pitchFamily="2" charset="2"/>
              <a:buNone/>
              <a:defRPr/>
            </a:pPr>
            <a:r>
              <a:rPr lang="en-US" sz="2800" b="1" dirty="0">
                <a:solidFill>
                  <a:srgbClr val="FF0000"/>
                </a:solidFill>
                <a:latin typeface="Calibri" pitchFamily="34" charset="0"/>
              </a:rPr>
              <a:t>2. Nitrogen yang </a:t>
            </a:r>
            <a:r>
              <a:rPr lang="en-US" sz="2800" b="1" dirty="0" err="1">
                <a:solidFill>
                  <a:srgbClr val="FF0000"/>
                </a:solidFill>
                <a:latin typeface="Calibri" pitchFamily="34" charset="0"/>
              </a:rPr>
              <a:t>difiksasi</a:t>
            </a:r>
            <a:r>
              <a:rPr lang="en-US" sz="2800" b="1" dirty="0">
                <a:solidFill>
                  <a:srgbClr val="FF0000"/>
                </a:solidFill>
                <a:latin typeface="Calibri" pitchFamily="34" charset="0"/>
              </a:rPr>
              <a:t> </a:t>
            </a:r>
            <a:r>
              <a:rPr lang="en-US" sz="2800" b="1" dirty="0" err="1">
                <a:solidFill>
                  <a:srgbClr val="FF0000"/>
                </a:solidFill>
                <a:latin typeface="Calibri" pitchFamily="34" charset="0"/>
              </a:rPr>
              <a:t>oleh</a:t>
            </a:r>
            <a:r>
              <a:rPr lang="en-US" sz="2800" b="1" dirty="0">
                <a:solidFill>
                  <a:srgbClr val="FF0000"/>
                </a:solidFill>
                <a:latin typeface="Calibri" pitchFamily="34" charset="0"/>
              </a:rPr>
              <a:t> </a:t>
            </a:r>
            <a:r>
              <a:rPr lang="en-US" sz="2800" b="1" dirty="0" err="1">
                <a:solidFill>
                  <a:srgbClr val="FF0000"/>
                </a:solidFill>
                <a:latin typeface="Calibri" pitchFamily="34" charset="0"/>
              </a:rPr>
              <a:t>mikroorganisme</a:t>
            </a:r>
            <a:endParaRPr lang="en-US" sz="2800" i="1" dirty="0">
              <a:solidFill>
                <a:srgbClr val="FF0000"/>
              </a:solidFill>
              <a:latin typeface="Calibri" pitchFamily="34" charset="0"/>
            </a:endParaRPr>
          </a:p>
          <a:p>
            <a:pPr marL="365760" indent="-256032" eaLnBrk="1" fontAlgn="auto" hangingPunct="1">
              <a:spcAft>
                <a:spcPts val="0"/>
              </a:spcAft>
              <a:buFont typeface="Wingdings" pitchFamily="2" charset="2"/>
              <a:buNone/>
              <a:defRPr/>
            </a:pPr>
            <a:r>
              <a:rPr lang="en-US" sz="2800" i="1" dirty="0">
                <a:latin typeface="Calibri" pitchFamily="34" charset="0"/>
              </a:rPr>
              <a:t>2.1 </a:t>
            </a:r>
            <a:r>
              <a:rPr lang="en-US" sz="2800" i="1" dirty="0" err="1">
                <a:latin typeface="Calibri" pitchFamily="34" charset="0"/>
              </a:rPr>
              <a:t>Fiksasi</a:t>
            </a:r>
            <a:r>
              <a:rPr lang="en-US" sz="2800" i="1" dirty="0">
                <a:latin typeface="Calibri" pitchFamily="34" charset="0"/>
              </a:rPr>
              <a:t> nitrogen</a:t>
            </a:r>
          </a:p>
          <a:p>
            <a:pPr marL="898525" indent="-266700" eaLnBrk="1" fontAlgn="auto" hangingPunct="1">
              <a:spcAft>
                <a:spcPts val="0"/>
              </a:spcAft>
              <a:buFontTx/>
              <a:buChar char="-"/>
              <a:defRPr/>
            </a:pPr>
            <a:r>
              <a:rPr lang="en-US" sz="2800" dirty="0" err="1" smtClean="0">
                <a:latin typeface="Calibri" pitchFamily="34" charset="0"/>
              </a:rPr>
              <a:t>Atmosfer</a:t>
            </a:r>
            <a:r>
              <a:rPr lang="en-US" sz="2800" dirty="0" smtClean="0">
                <a:latin typeface="Calibri" pitchFamily="34" charset="0"/>
              </a:rPr>
              <a:t> </a:t>
            </a:r>
            <a:r>
              <a:rPr lang="en-US" sz="2800" dirty="0" err="1">
                <a:latin typeface="Calibri" pitchFamily="34" charset="0"/>
              </a:rPr>
              <a:t>mengandung</a:t>
            </a:r>
            <a:r>
              <a:rPr lang="en-US" sz="2800" dirty="0">
                <a:latin typeface="Calibri" pitchFamily="34" charset="0"/>
              </a:rPr>
              <a:t> 80 % </a:t>
            </a:r>
            <a:r>
              <a:rPr lang="en-US" sz="2800" dirty="0" smtClean="0">
                <a:latin typeface="Calibri" pitchFamily="34" charset="0"/>
              </a:rPr>
              <a:t>nitrogen </a:t>
            </a:r>
            <a:r>
              <a:rPr lang="en-US" sz="2800" dirty="0" err="1" smtClean="0">
                <a:latin typeface="Calibri" pitchFamily="34" charset="0"/>
              </a:rPr>
              <a:t>dalam</a:t>
            </a:r>
            <a:r>
              <a:rPr lang="en-US" sz="2800" dirty="0" smtClean="0">
                <a:latin typeface="Calibri" pitchFamily="34" charset="0"/>
              </a:rPr>
              <a:t> </a:t>
            </a:r>
            <a:r>
              <a:rPr lang="en-US" sz="2800" dirty="0" err="1">
                <a:latin typeface="Calibri" pitchFamily="34" charset="0"/>
              </a:rPr>
              <a:t>bentuk</a:t>
            </a:r>
            <a:r>
              <a:rPr lang="en-US" sz="2800" dirty="0">
                <a:latin typeface="Calibri" pitchFamily="34" charset="0"/>
              </a:rPr>
              <a:t> gas </a:t>
            </a:r>
            <a:r>
              <a:rPr lang="en-US" sz="2800" dirty="0" smtClean="0">
                <a:latin typeface="Calibri" pitchFamily="34" charset="0"/>
              </a:rPr>
              <a:t>N</a:t>
            </a:r>
            <a:r>
              <a:rPr lang="en-US" sz="2800" baseline="-25000" dirty="0" smtClean="0">
                <a:latin typeface="Calibri" pitchFamily="34" charset="0"/>
              </a:rPr>
              <a:t>2</a:t>
            </a:r>
            <a:endParaRPr lang="id-ID" sz="2800" baseline="-25000" dirty="0" smtClean="0">
              <a:latin typeface="Calibri" pitchFamily="34" charset="0"/>
            </a:endParaRPr>
          </a:p>
          <a:p>
            <a:pPr marL="898525" indent="-266700" eaLnBrk="1" fontAlgn="auto" hangingPunct="1">
              <a:spcAft>
                <a:spcPts val="0"/>
              </a:spcAft>
              <a:buFontTx/>
              <a:buChar char="-"/>
              <a:defRPr/>
            </a:pPr>
            <a:r>
              <a:rPr lang="en-US" sz="2800" dirty="0" err="1" smtClean="0">
                <a:latin typeface="Calibri" pitchFamily="34" charset="0"/>
              </a:rPr>
              <a:t>Mikroorganisme</a:t>
            </a:r>
            <a:r>
              <a:rPr lang="en-US" sz="2800" dirty="0" smtClean="0">
                <a:latin typeface="Calibri" pitchFamily="34" charset="0"/>
              </a:rPr>
              <a:t> </a:t>
            </a:r>
            <a:r>
              <a:rPr lang="en-US" sz="2800" dirty="0" err="1" smtClean="0">
                <a:latin typeface="Calibri" pitchFamily="34" charset="0"/>
              </a:rPr>
              <a:t>penambat</a:t>
            </a:r>
            <a:r>
              <a:rPr lang="en-US" sz="2800" dirty="0" smtClean="0">
                <a:latin typeface="Calibri" pitchFamily="34" charset="0"/>
              </a:rPr>
              <a:t> N </a:t>
            </a:r>
            <a:r>
              <a:rPr lang="en-US" sz="2800" dirty="0" err="1" smtClean="0">
                <a:latin typeface="Calibri" pitchFamily="34" charset="0"/>
              </a:rPr>
              <a:t>ada</a:t>
            </a:r>
            <a:r>
              <a:rPr lang="en-US" sz="2800" dirty="0" smtClean="0">
                <a:latin typeface="Calibri" pitchFamily="34" charset="0"/>
              </a:rPr>
              <a:t> yang </a:t>
            </a:r>
            <a:r>
              <a:rPr lang="en-US" sz="2800" dirty="0" err="1" smtClean="0">
                <a:latin typeface="Calibri" pitchFamily="34" charset="0"/>
              </a:rPr>
              <a:t>hidup</a:t>
            </a:r>
            <a:r>
              <a:rPr lang="en-US" sz="2800" dirty="0" smtClean="0">
                <a:latin typeface="Calibri" pitchFamily="34" charset="0"/>
              </a:rPr>
              <a:t> </a:t>
            </a:r>
            <a:r>
              <a:rPr lang="en-US" sz="2800" dirty="0" err="1" smtClean="0">
                <a:latin typeface="Calibri" pitchFamily="34" charset="0"/>
              </a:rPr>
              <a:t>bebas</a:t>
            </a:r>
            <a:r>
              <a:rPr lang="en-US" sz="2800" dirty="0" smtClean="0">
                <a:latin typeface="Calibri" pitchFamily="34" charset="0"/>
              </a:rPr>
              <a:t> </a:t>
            </a:r>
            <a:r>
              <a:rPr lang="en-US" sz="2800" dirty="0" err="1" smtClean="0">
                <a:latin typeface="Calibri" pitchFamily="34" charset="0"/>
              </a:rPr>
              <a:t>dan</a:t>
            </a:r>
            <a:r>
              <a:rPr lang="en-US" sz="2800" dirty="0" smtClean="0">
                <a:latin typeface="Calibri" pitchFamily="34" charset="0"/>
              </a:rPr>
              <a:t> </a:t>
            </a:r>
            <a:r>
              <a:rPr lang="en-US" sz="2800" dirty="0" err="1" smtClean="0">
                <a:latin typeface="Calibri" pitchFamily="34" charset="0"/>
              </a:rPr>
              <a:t>ada</a:t>
            </a:r>
            <a:r>
              <a:rPr lang="en-US" sz="2800" dirty="0" smtClean="0">
                <a:latin typeface="Calibri" pitchFamily="34" charset="0"/>
              </a:rPr>
              <a:t> yang </a:t>
            </a:r>
            <a:r>
              <a:rPr lang="en-US" sz="2800" dirty="0" err="1" smtClean="0">
                <a:latin typeface="Calibri" pitchFamily="34" charset="0"/>
              </a:rPr>
              <a:t>bersimbiosis</a:t>
            </a:r>
            <a:endParaRPr lang="id-ID" sz="2800" dirty="0">
              <a:latin typeface="Calibri" pitchFamily="34" charset="0"/>
            </a:endParaRPr>
          </a:p>
        </p:txBody>
      </p:sp>
    </p:spTree>
    <p:extLst>
      <p:ext uri="{BB962C8B-B14F-4D97-AF65-F5344CB8AC3E}">
        <p14:creationId xmlns:p14="http://schemas.microsoft.com/office/powerpoint/2010/main" val="109016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143000" y="1371600"/>
            <a:ext cx="7162800" cy="2286000"/>
          </a:xfrm>
        </p:spPr>
        <p:txBody>
          <a:bodyPr>
            <a:noAutofit/>
          </a:bodyPr>
          <a:lstStyle/>
          <a:p>
            <a:pPr marL="812800" marR="0" indent="-812800" algn="l" eaLnBrk="1" hangingPunct="1">
              <a:buClrTx/>
              <a:buFontTx/>
              <a:buAutoNum type="romanUcPeriod"/>
            </a:pPr>
            <a:r>
              <a:rPr lang="en-US" dirty="0" smtClean="0">
                <a:solidFill>
                  <a:schemeClr val="tx1"/>
                </a:solidFill>
                <a:latin typeface="Arial" panose="020B0604020202020204" pitchFamily="34" charset="0"/>
                <a:cs typeface="Arial" panose="020B0604020202020204" pitchFamily="34" charset="0"/>
              </a:rPr>
              <a:t>PENTINGNYA NITROGEN</a:t>
            </a:r>
          </a:p>
          <a:p>
            <a:pPr marL="812800" marR="0" indent="-812800" algn="l" eaLnBrk="1" hangingPunct="1">
              <a:buClrTx/>
              <a:buFontTx/>
              <a:buAutoNum type="romanUcPeriod"/>
            </a:pPr>
            <a:r>
              <a:rPr lang="en-US" dirty="0" smtClean="0">
                <a:solidFill>
                  <a:schemeClr val="tx1"/>
                </a:solidFill>
                <a:latin typeface="Arial" panose="020B0604020202020204" pitchFamily="34" charset="0"/>
                <a:cs typeface="Arial" panose="020B0604020202020204" pitchFamily="34" charset="0"/>
              </a:rPr>
              <a:t>DISTRIBUSI NITROGEN</a:t>
            </a:r>
          </a:p>
          <a:p>
            <a:pPr marL="812800" marR="0" indent="-812800" algn="l" eaLnBrk="1" hangingPunct="1">
              <a:buClrTx/>
              <a:buFontTx/>
              <a:buAutoNum type="romanUcPeriod"/>
            </a:pPr>
            <a:r>
              <a:rPr lang="en-US" dirty="0" smtClean="0">
                <a:solidFill>
                  <a:schemeClr val="tx1"/>
                </a:solidFill>
                <a:latin typeface="Arial" panose="020B0604020202020204" pitchFamily="34" charset="0"/>
                <a:cs typeface="Arial" panose="020B0604020202020204" pitchFamily="34" charset="0"/>
              </a:rPr>
              <a:t>SUMBER NITROGEN</a:t>
            </a:r>
          </a:p>
          <a:p>
            <a:pPr marL="812800" marR="0" indent="-812800" algn="l" eaLnBrk="1" hangingPunct="1">
              <a:buClrTx/>
              <a:buFontTx/>
              <a:buAutoNum type="romanUcPeriod"/>
            </a:pPr>
            <a:r>
              <a:rPr lang="en-US" dirty="0" smtClean="0">
                <a:solidFill>
                  <a:schemeClr val="tx1"/>
                </a:solidFill>
                <a:latin typeface="Arial" panose="020B0604020202020204" pitchFamily="34" charset="0"/>
                <a:cs typeface="Arial" panose="020B0604020202020204" pitchFamily="34" charset="0"/>
              </a:rPr>
              <a:t>SIKLUS NITROGEN</a:t>
            </a:r>
          </a:p>
        </p:txBody>
      </p:sp>
    </p:spTree>
    <p:extLst>
      <p:ext uri="{BB962C8B-B14F-4D97-AF65-F5344CB8AC3E}">
        <p14:creationId xmlns:p14="http://schemas.microsoft.com/office/powerpoint/2010/main" val="189075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idx="1"/>
          </p:nvPr>
        </p:nvSpPr>
        <p:spPr>
          <a:xfrm>
            <a:off x="457200" y="884237"/>
            <a:ext cx="8229600" cy="5745163"/>
          </a:xfrm>
        </p:spPr>
        <p:txBody>
          <a:bodyPr>
            <a:normAutofit/>
          </a:bodyPr>
          <a:lstStyle/>
          <a:p>
            <a:pPr eaLnBrk="1" hangingPunct="1">
              <a:lnSpc>
                <a:spcPct val="90000"/>
              </a:lnSpc>
              <a:buFont typeface="Wingdings" panose="05000000000000000000" pitchFamily="2" charset="2"/>
              <a:buNone/>
            </a:pPr>
            <a:r>
              <a:rPr lang="en-US" sz="2800" dirty="0" smtClean="0">
                <a:latin typeface="Calibri" panose="020F0502020204030204" pitchFamily="34" charset="0"/>
              </a:rPr>
              <a:t>2.2 </a:t>
            </a:r>
            <a:r>
              <a:rPr lang="en-US" sz="2800" dirty="0" err="1" smtClean="0">
                <a:latin typeface="Calibri" panose="020F0502020204030204" pitchFamily="34" charset="0"/>
              </a:rPr>
              <a:t>Mikroorganisme</a:t>
            </a:r>
            <a:r>
              <a:rPr lang="en-US" sz="2800" dirty="0" smtClean="0">
                <a:latin typeface="Calibri" panose="020F0502020204030204" pitchFamily="34" charset="0"/>
              </a:rPr>
              <a:t> </a:t>
            </a:r>
            <a:r>
              <a:rPr lang="en-US" sz="2800" dirty="0" err="1" smtClean="0">
                <a:latin typeface="Calibri" panose="020F0502020204030204" pitchFamily="34" charset="0"/>
              </a:rPr>
              <a:t>penambat</a:t>
            </a:r>
            <a:r>
              <a:rPr lang="en-US" sz="2800" dirty="0" smtClean="0">
                <a:latin typeface="Calibri" panose="020F0502020204030204" pitchFamily="34" charset="0"/>
              </a:rPr>
              <a:t> N</a:t>
            </a:r>
          </a:p>
          <a:p>
            <a:pPr eaLnBrk="1" hangingPunct="1">
              <a:lnSpc>
                <a:spcPct val="90000"/>
              </a:lnSpc>
              <a:buFont typeface="Wingdings" panose="05000000000000000000" pitchFamily="2" charset="2"/>
              <a:buNone/>
            </a:pPr>
            <a:r>
              <a:rPr lang="en-US" sz="2800" dirty="0" smtClean="0">
                <a:latin typeface="Calibri" panose="020F0502020204030204" pitchFamily="34" charset="0"/>
              </a:rPr>
              <a:t>2.2.1 </a:t>
            </a:r>
            <a:r>
              <a:rPr lang="en-US" sz="2800" dirty="0" err="1" smtClean="0">
                <a:latin typeface="Calibri" panose="020F0502020204030204" pitchFamily="34" charset="0"/>
              </a:rPr>
              <a:t>Simbiotik</a:t>
            </a:r>
            <a:endParaRPr lang="en-US" sz="2800" dirty="0" smtClean="0">
              <a:latin typeface="Calibri" panose="020F0502020204030204" pitchFamily="34" charset="0"/>
            </a:endParaRPr>
          </a:p>
          <a:p>
            <a:pPr eaLnBrk="1" hangingPunct="1">
              <a:lnSpc>
                <a:spcPct val="90000"/>
              </a:lnSpc>
              <a:buFont typeface="Wingdings" panose="05000000000000000000" pitchFamily="2" charset="2"/>
              <a:buNone/>
            </a:pPr>
            <a:endParaRPr lang="en-US" sz="2800" dirty="0" smtClean="0">
              <a:latin typeface="Calibri" panose="020F0502020204030204" pitchFamily="34" charset="0"/>
            </a:endParaRPr>
          </a:p>
          <a:p>
            <a:pPr eaLnBrk="1" hangingPunct="1">
              <a:lnSpc>
                <a:spcPct val="90000"/>
              </a:lnSpc>
              <a:buFontTx/>
              <a:buChar char="-"/>
            </a:pPr>
            <a:r>
              <a:rPr lang="en-US" sz="2800" b="1" i="1" dirty="0" smtClean="0">
                <a:solidFill>
                  <a:srgbClr val="FF0000"/>
                </a:solidFill>
                <a:latin typeface="Calibri" panose="020F0502020204030204" pitchFamily="34" charset="0"/>
              </a:rPr>
              <a:t>Rhizobium</a:t>
            </a:r>
          </a:p>
          <a:p>
            <a:pPr lvl="1" eaLnBrk="1" hangingPunct="1">
              <a:lnSpc>
                <a:spcPct val="90000"/>
              </a:lnSpc>
              <a:buClr>
                <a:srgbClr val="FF0000"/>
              </a:buClr>
              <a:buFont typeface="Wingdings" panose="05000000000000000000" pitchFamily="2" charset="2"/>
              <a:buChar char="Ø"/>
            </a:pPr>
            <a:r>
              <a:rPr lang="en-US" sz="2800" dirty="0" smtClean="0">
                <a:latin typeface="Calibri" panose="020F0502020204030204" pitchFamily="34" charset="0"/>
              </a:rPr>
              <a:t> </a:t>
            </a:r>
            <a:r>
              <a:rPr lang="en-US" sz="2800" dirty="0" err="1" smtClean="0">
                <a:latin typeface="Calibri" panose="020F0502020204030204" pitchFamily="34" charset="0"/>
              </a:rPr>
              <a:t>Simbiosis</a:t>
            </a:r>
            <a:r>
              <a:rPr lang="en-US" sz="2800" dirty="0" smtClean="0">
                <a:latin typeface="Calibri" panose="020F0502020204030204" pitchFamily="34" charset="0"/>
              </a:rPr>
              <a:t> </a:t>
            </a:r>
            <a:r>
              <a:rPr lang="en-US" sz="2800" dirty="0" err="1" smtClean="0">
                <a:latin typeface="Calibri" panose="020F0502020204030204" pitchFamily="34" charset="0"/>
              </a:rPr>
              <a:t>dengan</a:t>
            </a:r>
            <a:r>
              <a:rPr lang="en-US" sz="2800" dirty="0" smtClean="0">
                <a:latin typeface="Calibri" panose="020F0502020204030204" pitchFamily="34" charset="0"/>
              </a:rPr>
              <a:t> </a:t>
            </a:r>
            <a:r>
              <a:rPr lang="en-US" sz="2800" dirty="0" err="1" smtClean="0">
                <a:latin typeface="Calibri" panose="020F0502020204030204" pitchFamily="34" charset="0"/>
              </a:rPr>
              <a:t>tanaman</a:t>
            </a:r>
            <a:r>
              <a:rPr lang="en-US" sz="2800" dirty="0" smtClean="0">
                <a:latin typeface="Calibri" panose="020F0502020204030204" pitchFamily="34" charset="0"/>
              </a:rPr>
              <a:t> </a:t>
            </a:r>
            <a:r>
              <a:rPr lang="en-US" sz="2800" dirty="0" err="1" smtClean="0">
                <a:latin typeface="Calibri" panose="020F0502020204030204" pitchFamily="34" charset="0"/>
              </a:rPr>
              <a:t>legum</a:t>
            </a:r>
            <a:r>
              <a:rPr lang="en-US" sz="2800" dirty="0" smtClean="0">
                <a:latin typeface="Calibri" panose="020F0502020204030204" pitchFamily="34" charset="0"/>
              </a:rPr>
              <a:t> </a:t>
            </a:r>
            <a:r>
              <a:rPr lang="en-US" sz="2800" dirty="0" err="1" smtClean="0">
                <a:latin typeface="Calibri" panose="020F0502020204030204" pitchFamily="34" charset="0"/>
              </a:rPr>
              <a:t>membentuk</a:t>
            </a:r>
            <a:r>
              <a:rPr lang="en-US" sz="2800" dirty="0" smtClean="0">
                <a:latin typeface="Calibri" panose="020F0502020204030204" pitchFamily="34" charset="0"/>
              </a:rPr>
              <a:t> </a:t>
            </a:r>
            <a:r>
              <a:rPr lang="en-US" sz="2800" dirty="0" err="1" smtClean="0">
                <a:latin typeface="Calibri" panose="020F0502020204030204" pitchFamily="34" charset="0"/>
              </a:rPr>
              <a:t>bintil</a:t>
            </a:r>
            <a:r>
              <a:rPr lang="en-US" sz="2800" dirty="0" smtClean="0">
                <a:latin typeface="Calibri" panose="020F0502020204030204" pitchFamily="34" charset="0"/>
              </a:rPr>
              <a:t> </a:t>
            </a:r>
            <a:r>
              <a:rPr lang="en-US" sz="2800" dirty="0" err="1" smtClean="0">
                <a:latin typeface="Calibri" panose="020F0502020204030204" pitchFamily="34" charset="0"/>
              </a:rPr>
              <a:t>akar</a:t>
            </a:r>
            <a:endParaRPr lang="en-US" sz="2800" dirty="0" smtClean="0">
              <a:latin typeface="Calibri" panose="020F0502020204030204" pitchFamily="34" charset="0"/>
            </a:endParaRPr>
          </a:p>
          <a:p>
            <a:pPr lvl="1" eaLnBrk="1" hangingPunct="1">
              <a:lnSpc>
                <a:spcPct val="90000"/>
              </a:lnSpc>
              <a:buClr>
                <a:srgbClr val="FF0000"/>
              </a:buClr>
              <a:buFont typeface="Wingdings" panose="05000000000000000000" pitchFamily="2" charset="2"/>
              <a:buChar char="Ø"/>
            </a:pPr>
            <a:r>
              <a:rPr lang="en-US" sz="2800" i="1" dirty="0" smtClean="0">
                <a:latin typeface="Calibri" panose="020F0502020204030204" pitchFamily="34" charset="0"/>
                <a:cs typeface="Arial" panose="020B0604020202020204" pitchFamily="34" charset="0"/>
              </a:rPr>
              <a:t>Slow </a:t>
            </a:r>
            <a:r>
              <a:rPr lang="en-US" sz="2800" i="1" dirty="0" smtClean="0">
                <a:latin typeface="Calibri" panose="020F0502020204030204" pitchFamily="34" charset="0"/>
                <a:cs typeface="Arial" panose="020B0604020202020204" pitchFamily="34" charset="0"/>
              </a:rPr>
              <a:t>growing </a:t>
            </a:r>
            <a:r>
              <a:rPr lang="en-US" sz="2800" dirty="0" smtClean="0">
                <a:latin typeface="Calibri" panose="020F0502020204030204" pitchFamily="34" charset="0"/>
                <a:cs typeface="Arial" panose="020B0604020202020204" pitchFamily="34" charset="0"/>
              </a:rPr>
              <a:t>(</a:t>
            </a:r>
            <a:r>
              <a:rPr lang="en-US" sz="2800" dirty="0" err="1" smtClean="0">
                <a:latin typeface="Calibri" panose="020F0502020204030204" pitchFamily="34" charset="0"/>
                <a:cs typeface="Arial" panose="020B0604020202020204" pitchFamily="34" charset="0"/>
              </a:rPr>
              <a:t>tumbuh</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lambat</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dan</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beberapa</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mampu</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membentuk</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enzim</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nitrogenase</a:t>
            </a:r>
            <a:r>
              <a:rPr lang="id-ID" sz="2800" dirty="0" smtClean="0">
                <a:latin typeface="Calibri" panose="020F0502020204030204" pitchFamily="34" charset="0"/>
                <a:cs typeface="Arial" panose="020B0604020202020204" pitchFamily="34" charset="0"/>
              </a:rPr>
              <a:t>)</a:t>
            </a:r>
            <a:endParaRPr lang="en-US" sz="2800" dirty="0" smtClean="0">
              <a:latin typeface="Calibri" panose="020F0502020204030204" pitchFamily="34" charset="0"/>
              <a:cs typeface="Arial" panose="020B0604020202020204" pitchFamily="34" charset="0"/>
            </a:endParaRPr>
          </a:p>
          <a:p>
            <a:pPr lvl="1" eaLnBrk="1" hangingPunct="1">
              <a:lnSpc>
                <a:spcPct val="90000"/>
              </a:lnSpc>
              <a:buClr>
                <a:srgbClr val="FF0000"/>
              </a:buClr>
              <a:buFont typeface="Wingdings" panose="05000000000000000000" pitchFamily="2" charset="2"/>
              <a:buChar char="Ø"/>
            </a:pPr>
            <a:r>
              <a:rPr lang="en-US" sz="2800" i="1" dirty="0" smtClean="0">
                <a:latin typeface="Calibri" panose="020F0502020204030204" pitchFamily="34" charset="0"/>
                <a:cs typeface="Arial" panose="020B0604020202020204" pitchFamily="34" charset="0"/>
              </a:rPr>
              <a:t>Fast growing </a:t>
            </a:r>
            <a:r>
              <a:rPr lang="en-US" sz="2800" dirty="0" smtClean="0">
                <a:latin typeface="Calibri" panose="020F0502020204030204" pitchFamily="34" charset="0"/>
                <a:cs typeface="Arial" panose="020B0604020202020204" pitchFamily="34" charset="0"/>
              </a:rPr>
              <a:t>(</a:t>
            </a:r>
            <a:r>
              <a:rPr lang="en-US" sz="2800" dirty="0" err="1" smtClean="0">
                <a:latin typeface="Calibri" panose="020F0502020204030204" pitchFamily="34" charset="0"/>
                <a:cs typeface="Arial" panose="020B0604020202020204" pitchFamily="34" charset="0"/>
              </a:rPr>
              <a:t>tumbuh</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cepat</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dan</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tidak</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membentuk</a:t>
            </a:r>
            <a:r>
              <a:rPr lang="en-US" sz="2800" dirty="0" smtClean="0">
                <a:latin typeface="Calibri" panose="020F0502020204030204" pitchFamily="34" charset="0"/>
                <a:cs typeface="Arial" panose="020B0604020202020204" pitchFamily="34" charset="0"/>
              </a:rPr>
              <a:t> </a:t>
            </a:r>
            <a:r>
              <a:rPr lang="en-US" sz="2800" dirty="0" err="1" smtClean="0">
                <a:latin typeface="Calibri" panose="020F0502020204030204" pitchFamily="34" charset="0"/>
                <a:cs typeface="Arial" panose="020B0604020202020204" pitchFamily="34" charset="0"/>
              </a:rPr>
              <a:t>nitrogenase</a:t>
            </a:r>
            <a:r>
              <a:rPr lang="en-US" sz="2800" dirty="0" smtClean="0">
                <a:latin typeface="Calibri" panose="020F0502020204030204" pitchFamily="34" charset="0"/>
                <a:cs typeface="Arial" panose="020B0604020202020204" pitchFamily="34" charset="0"/>
              </a:rPr>
              <a:t> in vitro)</a:t>
            </a:r>
          </a:p>
          <a:p>
            <a:pPr eaLnBrk="1" hangingPunct="1">
              <a:lnSpc>
                <a:spcPct val="90000"/>
              </a:lnSpc>
              <a:buFont typeface="Wingdings" panose="05000000000000000000" pitchFamily="2" charset="2"/>
              <a:buNone/>
            </a:pPr>
            <a:r>
              <a:rPr lang="en-US" sz="2800" dirty="0" smtClean="0">
                <a:latin typeface="Calibri" panose="020F0502020204030204" pitchFamily="34" charset="0"/>
              </a:rPr>
              <a:t>		</a:t>
            </a:r>
          </a:p>
        </p:txBody>
      </p:sp>
    </p:spTree>
    <p:extLst>
      <p:ext uri="{BB962C8B-B14F-4D97-AF65-F5344CB8AC3E}">
        <p14:creationId xmlns:p14="http://schemas.microsoft.com/office/powerpoint/2010/main" val="253278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idx="1"/>
          </p:nvPr>
        </p:nvSpPr>
        <p:spPr>
          <a:xfrm>
            <a:off x="152400" y="762000"/>
            <a:ext cx="8686800" cy="5791200"/>
          </a:xfrm>
        </p:spPr>
        <p:txBody>
          <a:bodyPr/>
          <a:lstStyle/>
          <a:p>
            <a:pPr eaLnBrk="1" hangingPunct="1">
              <a:buFontTx/>
              <a:buChar char="-"/>
            </a:pPr>
            <a:r>
              <a:rPr lang="en-US" sz="2800" b="1" dirty="0" err="1" smtClean="0">
                <a:solidFill>
                  <a:srgbClr val="FF0000"/>
                </a:solidFill>
                <a:latin typeface="Calibri" panose="020F0502020204030204" pitchFamily="34" charset="0"/>
              </a:rPr>
              <a:t>Tanaman</a:t>
            </a:r>
            <a:r>
              <a:rPr lang="en-US" sz="2800" b="1" dirty="0" smtClean="0">
                <a:solidFill>
                  <a:srgbClr val="FF0000"/>
                </a:solidFill>
                <a:latin typeface="Calibri" panose="020F0502020204030204" pitchFamily="34" charset="0"/>
              </a:rPr>
              <a:t> </a:t>
            </a:r>
            <a:r>
              <a:rPr lang="en-US" sz="2800" b="1" dirty="0" err="1" smtClean="0">
                <a:solidFill>
                  <a:srgbClr val="FF0000"/>
                </a:solidFill>
                <a:latin typeface="Calibri" panose="020F0502020204030204" pitchFamily="34" charset="0"/>
              </a:rPr>
              <a:t>inang</a:t>
            </a:r>
            <a:r>
              <a:rPr lang="en-US" sz="2800" b="1" dirty="0" smtClean="0">
                <a:solidFill>
                  <a:srgbClr val="FF0000"/>
                </a:solidFill>
                <a:latin typeface="Calibri" panose="020F0502020204030204" pitchFamily="34" charset="0"/>
              </a:rPr>
              <a:t> (</a:t>
            </a:r>
            <a:r>
              <a:rPr lang="en-US" sz="2800" b="1" dirty="0" err="1" smtClean="0">
                <a:solidFill>
                  <a:srgbClr val="FF0000"/>
                </a:solidFill>
                <a:latin typeface="Calibri" panose="020F0502020204030204" pitchFamily="34" charset="0"/>
              </a:rPr>
              <a:t>legum</a:t>
            </a:r>
            <a:r>
              <a:rPr lang="en-US" sz="2800" b="1" dirty="0" smtClean="0">
                <a:solidFill>
                  <a:srgbClr val="FF0000"/>
                </a:solidFill>
                <a:latin typeface="Calibri" panose="020F0502020204030204" pitchFamily="34" charset="0"/>
              </a:rPr>
              <a:t>)</a:t>
            </a:r>
          </a:p>
          <a:p>
            <a:pPr lvl="1" eaLnBrk="1" hangingPunct="1">
              <a:buClr>
                <a:srgbClr val="FF0000"/>
              </a:buClr>
              <a:buFont typeface="Wingdings" panose="05000000000000000000" pitchFamily="2" charset="2"/>
              <a:buChar char="Ø"/>
            </a:pPr>
            <a:r>
              <a:rPr lang="en-US" sz="2800" dirty="0" smtClean="0">
                <a:latin typeface="Calibri" panose="020F0502020204030204" pitchFamily="34" charset="0"/>
              </a:rPr>
              <a:t> </a:t>
            </a:r>
            <a:r>
              <a:rPr lang="en-US" sz="2800" dirty="0" err="1" smtClean="0">
                <a:latin typeface="Calibri" panose="020F0502020204030204" pitchFamily="34" charset="0"/>
              </a:rPr>
              <a:t>Sekitar</a:t>
            </a:r>
            <a:r>
              <a:rPr lang="en-US" sz="2800" dirty="0" smtClean="0">
                <a:latin typeface="Calibri" panose="020F0502020204030204" pitchFamily="34" charset="0"/>
              </a:rPr>
              <a:t> 600 </a:t>
            </a:r>
            <a:r>
              <a:rPr lang="en-US" sz="2800" dirty="0" err="1" smtClean="0">
                <a:latin typeface="Calibri" panose="020F0502020204030204" pitchFamily="34" charset="0"/>
              </a:rPr>
              <a:t>spesies</a:t>
            </a:r>
            <a:r>
              <a:rPr lang="en-US" sz="2800" dirty="0" smtClean="0">
                <a:latin typeface="Calibri" panose="020F0502020204030204" pitchFamily="34" charset="0"/>
              </a:rPr>
              <a:t> </a:t>
            </a:r>
            <a:r>
              <a:rPr lang="en-US" sz="2800" dirty="0" err="1" smtClean="0">
                <a:latin typeface="Calibri" panose="020F0502020204030204" pitchFamily="34" charset="0"/>
              </a:rPr>
              <a:t>pohon</a:t>
            </a:r>
            <a:r>
              <a:rPr lang="en-US" sz="2800" dirty="0" smtClean="0">
                <a:latin typeface="Calibri" panose="020F0502020204030204" pitchFamily="34" charset="0"/>
              </a:rPr>
              <a:t> </a:t>
            </a:r>
            <a:r>
              <a:rPr lang="en-US" sz="2800" dirty="0" err="1" smtClean="0">
                <a:latin typeface="Calibri" panose="020F0502020204030204" pitchFamily="34" charset="0"/>
              </a:rPr>
              <a:t>legum</a:t>
            </a:r>
            <a:r>
              <a:rPr lang="en-US" sz="2800" dirty="0" smtClean="0">
                <a:latin typeface="Calibri" panose="020F0502020204030204" pitchFamily="34" charset="0"/>
              </a:rPr>
              <a:t> </a:t>
            </a:r>
            <a:r>
              <a:rPr lang="en-US" sz="2800" dirty="0" err="1" smtClean="0">
                <a:latin typeface="Calibri" panose="020F0502020204030204" pitchFamily="34" charset="0"/>
              </a:rPr>
              <a:t>berasosiasi</a:t>
            </a:r>
            <a:r>
              <a:rPr lang="en-US" sz="2800" dirty="0" smtClean="0">
                <a:latin typeface="Calibri" panose="020F0502020204030204" pitchFamily="34" charset="0"/>
              </a:rPr>
              <a:t> </a:t>
            </a:r>
            <a:r>
              <a:rPr lang="en-US" sz="2800" dirty="0" err="1" smtClean="0">
                <a:latin typeface="Calibri" panose="020F0502020204030204" pitchFamily="34" charset="0"/>
              </a:rPr>
              <a:t>dengan</a:t>
            </a:r>
            <a:r>
              <a:rPr lang="en-US" sz="2800" dirty="0" smtClean="0">
                <a:latin typeface="Calibri" panose="020F0502020204030204" pitchFamily="34" charset="0"/>
              </a:rPr>
              <a:t> rhizobium</a:t>
            </a:r>
          </a:p>
          <a:p>
            <a:pPr lvl="1" eaLnBrk="1" hangingPunct="1">
              <a:buClr>
                <a:srgbClr val="FF0000"/>
              </a:buClr>
              <a:buFont typeface="Wingdings" panose="05000000000000000000" pitchFamily="2" charset="2"/>
              <a:buChar char="Ø"/>
            </a:pPr>
            <a:r>
              <a:rPr lang="en-US" sz="2800" dirty="0" smtClean="0">
                <a:latin typeface="Calibri" panose="020F0502020204030204" pitchFamily="34" charset="0"/>
              </a:rPr>
              <a:t> </a:t>
            </a:r>
            <a:r>
              <a:rPr lang="en-US" sz="2800" dirty="0" err="1" smtClean="0">
                <a:latin typeface="Calibri" panose="020F0502020204030204" pitchFamily="34" charset="0"/>
              </a:rPr>
              <a:t>Tidak</a:t>
            </a:r>
            <a:r>
              <a:rPr lang="en-US" sz="2800" dirty="0" smtClean="0">
                <a:latin typeface="Calibri" panose="020F0502020204030204" pitchFamily="34" charset="0"/>
              </a:rPr>
              <a:t> </a:t>
            </a:r>
            <a:r>
              <a:rPr lang="en-US" sz="2800" dirty="0" err="1" smtClean="0">
                <a:latin typeface="Calibri" panose="020F0502020204030204" pitchFamily="34" charset="0"/>
              </a:rPr>
              <a:t>semua</a:t>
            </a:r>
            <a:r>
              <a:rPr lang="en-US" sz="2800" dirty="0" smtClean="0">
                <a:latin typeface="Calibri" panose="020F0502020204030204" pitchFamily="34" charset="0"/>
              </a:rPr>
              <a:t> </a:t>
            </a:r>
            <a:r>
              <a:rPr lang="en-US" sz="2800" dirty="0" err="1" smtClean="0">
                <a:latin typeface="Calibri" panose="020F0502020204030204" pitchFamily="34" charset="0"/>
              </a:rPr>
              <a:t>legum</a:t>
            </a:r>
            <a:r>
              <a:rPr lang="en-US" sz="2800" dirty="0" smtClean="0">
                <a:latin typeface="Calibri" panose="020F0502020204030204" pitchFamily="34" charset="0"/>
              </a:rPr>
              <a:t> (</a:t>
            </a:r>
            <a:r>
              <a:rPr lang="en-US" sz="2800" dirty="0" err="1" smtClean="0">
                <a:latin typeface="Calibri" panose="020F0502020204030204" pitchFamily="34" charset="0"/>
              </a:rPr>
              <a:t>sekitar</a:t>
            </a:r>
            <a:r>
              <a:rPr lang="en-US" sz="2800" dirty="0" smtClean="0">
                <a:latin typeface="Calibri" panose="020F0502020204030204" pitchFamily="34" charset="0"/>
              </a:rPr>
              <a:t> 81%) </a:t>
            </a:r>
            <a:r>
              <a:rPr lang="en-US" sz="2800" dirty="0" err="1" smtClean="0">
                <a:latin typeface="Calibri" panose="020F0502020204030204" pitchFamily="34" charset="0"/>
              </a:rPr>
              <a:t>mampu</a:t>
            </a:r>
            <a:r>
              <a:rPr lang="en-US" sz="2800" dirty="0" smtClean="0">
                <a:latin typeface="Calibri" panose="020F0502020204030204" pitchFamily="34" charset="0"/>
              </a:rPr>
              <a:t> m</a:t>
            </a:r>
            <a:r>
              <a:rPr lang="id-ID" sz="2800" dirty="0" smtClean="0">
                <a:latin typeface="Calibri" panose="020F0502020204030204" pitchFamily="34" charset="0"/>
              </a:rPr>
              <a:t>em</a:t>
            </a:r>
            <a:r>
              <a:rPr lang="en-US" sz="2800" dirty="0" smtClean="0">
                <a:latin typeface="Calibri" panose="020F0502020204030204" pitchFamily="34" charset="0"/>
              </a:rPr>
              <a:t>b</a:t>
            </a:r>
            <a:r>
              <a:rPr lang="id-ID" sz="2800" dirty="0" smtClean="0">
                <a:latin typeface="Calibri" panose="020F0502020204030204" pitchFamily="34" charset="0"/>
              </a:rPr>
              <a:t>entu</a:t>
            </a:r>
            <a:r>
              <a:rPr lang="en-US" sz="2800" dirty="0" smtClean="0">
                <a:latin typeface="Calibri" panose="020F0502020204030204" pitchFamily="34" charset="0"/>
              </a:rPr>
              <a:t>k </a:t>
            </a:r>
            <a:r>
              <a:rPr lang="en-US" sz="2800" dirty="0" err="1" smtClean="0">
                <a:latin typeface="Calibri" panose="020F0502020204030204" pitchFamily="34" charset="0"/>
              </a:rPr>
              <a:t>bintil</a:t>
            </a:r>
            <a:r>
              <a:rPr lang="en-US" sz="2800" dirty="0" smtClean="0">
                <a:latin typeface="Calibri" panose="020F0502020204030204" pitchFamily="34" charset="0"/>
              </a:rPr>
              <a:t> </a:t>
            </a:r>
            <a:r>
              <a:rPr lang="en-US" sz="2800" dirty="0" err="1" smtClean="0">
                <a:latin typeface="Calibri" panose="020F0502020204030204" pitchFamily="34" charset="0"/>
              </a:rPr>
              <a:t>akar</a:t>
            </a:r>
            <a:r>
              <a:rPr lang="en-US" sz="2800" dirty="0" smtClean="0">
                <a:latin typeface="Calibri" panose="020F0502020204030204" pitchFamily="34" charset="0"/>
              </a:rPr>
              <a:t> </a:t>
            </a:r>
            <a:r>
              <a:rPr lang="en-US" sz="2800" dirty="0" err="1" smtClean="0">
                <a:latin typeface="Calibri" panose="020F0502020204030204" pitchFamily="34" charset="0"/>
              </a:rPr>
              <a:t>dengan</a:t>
            </a:r>
            <a:r>
              <a:rPr lang="en-US" sz="2800" dirty="0" smtClean="0">
                <a:latin typeface="Calibri" panose="020F0502020204030204" pitchFamily="34" charset="0"/>
              </a:rPr>
              <a:t> </a:t>
            </a:r>
            <a:r>
              <a:rPr lang="id-ID" sz="2800" dirty="0" smtClean="0">
                <a:latin typeface="Calibri" panose="020F0502020204030204" pitchFamily="34" charset="0"/>
              </a:rPr>
              <a:t>Rhizobium</a:t>
            </a:r>
            <a:r>
              <a:rPr lang="en-US" sz="2800" dirty="0" smtClean="0">
                <a:latin typeface="Calibri" panose="020F0502020204030204" pitchFamily="34" charset="0"/>
              </a:rPr>
              <a:t> </a:t>
            </a:r>
            <a:r>
              <a:rPr lang="en-US" sz="2800" dirty="0" err="1" smtClean="0">
                <a:latin typeface="Calibri" panose="020F0502020204030204" pitchFamily="34" charset="0"/>
              </a:rPr>
              <a:t>yaitu</a:t>
            </a:r>
            <a:r>
              <a:rPr lang="en-US" sz="2800" dirty="0" smtClean="0">
                <a:latin typeface="Calibri" panose="020F0502020204030204" pitchFamily="34" charset="0"/>
              </a:rPr>
              <a:t> :</a:t>
            </a:r>
          </a:p>
          <a:p>
            <a:pPr lvl="1" eaLnBrk="1" hangingPunct="1">
              <a:buClr>
                <a:srgbClr val="FF0000"/>
              </a:buClr>
              <a:buFont typeface="Wingdings" panose="05000000000000000000" pitchFamily="2" charset="2"/>
              <a:buNone/>
            </a:pPr>
            <a:r>
              <a:rPr lang="en-US" sz="2800" dirty="0" smtClean="0">
                <a:latin typeface="Calibri" panose="020F0502020204030204" pitchFamily="34" charset="0"/>
              </a:rPr>
              <a:t>	- 65% sub </a:t>
            </a:r>
            <a:r>
              <a:rPr lang="en-US" sz="2800" dirty="0" err="1" smtClean="0">
                <a:latin typeface="Calibri" panose="020F0502020204030204" pitchFamily="34" charset="0"/>
              </a:rPr>
              <a:t>fam</a:t>
            </a:r>
            <a:r>
              <a:rPr lang="en-US" sz="2800" dirty="0" smtClean="0">
                <a:latin typeface="Calibri" panose="020F0502020204030204" pitchFamily="34" charset="0"/>
              </a:rPr>
              <a:t> </a:t>
            </a:r>
            <a:r>
              <a:rPr lang="en-US" sz="2800" dirty="0" err="1" smtClean="0">
                <a:latin typeface="Calibri" panose="020F0502020204030204" pitchFamily="34" charset="0"/>
              </a:rPr>
              <a:t>Caesalpinoidae</a:t>
            </a:r>
            <a:endParaRPr lang="en-US" sz="2800" dirty="0" smtClean="0">
              <a:latin typeface="Calibri" panose="020F0502020204030204" pitchFamily="34" charset="0"/>
            </a:endParaRPr>
          </a:p>
          <a:p>
            <a:pPr lvl="1" eaLnBrk="1" hangingPunct="1">
              <a:buClr>
                <a:srgbClr val="FF0000"/>
              </a:buClr>
              <a:buFont typeface="Wingdings" panose="05000000000000000000" pitchFamily="2" charset="2"/>
              <a:buNone/>
            </a:pPr>
            <a:r>
              <a:rPr lang="en-US" sz="2800" dirty="0" smtClean="0">
                <a:latin typeface="Calibri" panose="020F0502020204030204" pitchFamily="34" charset="0"/>
              </a:rPr>
              <a:t>	- 10% sub </a:t>
            </a:r>
            <a:r>
              <a:rPr lang="en-US" sz="2800" dirty="0" err="1" smtClean="0">
                <a:latin typeface="Calibri" panose="020F0502020204030204" pitchFamily="34" charset="0"/>
              </a:rPr>
              <a:t>fam</a:t>
            </a:r>
            <a:r>
              <a:rPr lang="en-US" sz="2800" dirty="0" smtClean="0">
                <a:latin typeface="Calibri" panose="020F0502020204030204" pitchFamily="34" charset="0"/>
              </a:rPr>
              <a:t> </a:t>
            </a:r>
            <a:r>
              <a:rPr lang="en-US" sz="2800" dirty="0" err="1" smtClean="0">
                <a:latin typeface="Calibri" panose="020F0502020204030204" pitchFamily="34" charset="0"/>
              </a:rPr>
              <a:t>Mimosoideae</a:t>
            </a:r>
            <a:endParaRPr lang="en-US" sz="2800" dirty="0" smtClean="0">
              <a:latin typeface="Calibri" panose="020F0502020204030204" pitchFamily="34" charset="0"/>
            </a:endParaRPr>
          </a:p>
          <a:p>
            <a:pPr lvl="1" eaLnBrk="1" hangingPunct="1">
              <a:buClr>
                <a:srgbClr val="FF0000"/>
              </a:buClr>
              <a:buFont typeface="Wingdings" panose="05000000000000000000" pitchFamily="2" charset="2"/>
              <a:buNone/>
            </a:pPr>
            <a:r>
              <a:rPr lang="en-US" sz="2800" dirty="0" smtClean="0">
                <a:latin typeface="Calibri" panose="020F0502020204030204" pitchFamily="34" charset="0"/>
              </a:rPr>
              <a:t>	- 6% sub </a:t>
            </a:r>
            <a:r>
              <a:rPr lang="en-US" sz="2800" dirty="0" err="1" smtClean="0">
                <a:latin typeface="Calibri" panose="020F0502020204030204" pitchFamily="34" charset="0"/>
              </a:rPr>
              <a:t>fam</a:t>
            </a:r>
            <a:r>
              <a:rPr lang="en-US" sz="2800" dirty="0" smtClean="0">
                <a:latin typeface="Calibri" panose="020F0502020204030204" pitchFamily="34" charset="0"/>
              </a:rPr>
              <a:t> </a:t>
            </a:r>
            <a:r>
              <a:rPr lang="en-US" sz="2800" dirty="0" err="1" smtClean="0">
                <a:latin typeface="Calibri" panose="020F0502020204030204" pitchFamily="34" charset="0"/>
              </a:rPr>
              <a:t>Papilonoideae</a:t>
            </a:r>
            <a:endParaRPr lang="en-US" sz="2800" dirty="0" smtClean="0">
              <a:latin typeface="Calibri" panose="020F0502020204030204" pitchFamily="34" charset="0"/>
            </a:endParaRPr>
          </a:p>
          <a:p>
            <a:pPr lvl="1" eaLnBrk="1" hangingPunct="1">
              <a:buClr>
                <a:srgbClr val="FF0000"/>
              </a:buClr>
              <a:buFont typeface="Wingdings" panose="05000000000000000000" pitchFamily="2" charset="2"/>
              <a:buChar char="Ø"/>
            </a:pPr>
            <a:r>
              <a:rPr lang="en-US" sz="2800" dirty="0" smtClean="0">
                <a:latin typeface="Calibri" panose="020F0502020204030204" pitchFamily="34" charset="0"/>
              </a:rPr>
              <a:t> </a:t>
            </a:r>
            <a:r>
              <a:rPr lang="en-US" sz="2800" dirty="0" err="1" smtClean="0">
                <a:latin typeface="Calibri" panose="020F0502020204030204" pitchFamily="34" charset="0"/>
              </a:rPr>
              <a:t>Bintil</a:t>
            </a:r>
            <a:r>
              <a:rPr lang="en-US" sz="2800" dirty="0" smtClean="0">
                <a:latin typeface="Calibri" panose="020F0502020204030204" pitchFamily="34" charset="0"/>
              </a:rPr>
              <a:t> </a:t>
            </a:r>
            <a:r>
              <a:rPr lang="en-US" sz="2800" dirty="0" err="1" smtClean="0">
                <a:latin typeface="Calibri" panose="020F0502020204030204" pitchFamily="34" charset="0"/>
              </a:rPr>
              <a:t>akar</a:t>
            </a:r>
            <a:r>
              <a:rPr lang="en-US" sz="2800" dirty="0" smtClean="0">
                <a:latin typeface="Calibri" panose="020F0502020204030204" pitchFamily="34" charset="0"/>
              </a:rPr>
              <a:t> </a:t>
            </a:r>
            <a:r>
              <a:rPr lang="en-US" sz="2800" dirty="0" err="1" smtClean="0">
                <a:latin typeface="Calibri" panose="020F0502020204030204" pitchFamily="34" charset="0"/>
              </a:rPr>
              <a:t>dapat</a:t>
            </a:r>
            <a:r>
              <a:rPr lang="en-US" sz="2800" dirty="0" smtClean="0">
                <a:latin typeface="Calibri" panose="020F0502020204030204" pitchFamily="34" charset="0"/>
              </a:rPr>
              <a:t> </a:t>
            </a:r>
            <a:r>
              <a:rPr lang="en-US" sz="2800" dirty="0" err="1" smtClean="0">
                <a:latin typeface="Calibri" panose="020F0502020204030204" pitchFamily="34" charset="0"/>
              </a:rPr>
              <a:t>terjadi</a:t>
            </a:r>
            <a:r>
              <a:rPr lang="en-US" sz="2800" dirty="0" smtClean="0">
                <a:latin typeface="Calibri" panose="020F0502020204030204" pitchFamily="34" charset="0"/>
              </a:rPr>
              <a:t> </a:t>
            </a:r>
            <a:r>
              <a:rPr lang="en-US" sz="2800" dirty="0" err="1" smtClean="0">
                <a:latin typeface="Calibri" panose="020F0502020204030204" pitchFamily="34" charset="0"/>
              </a:rPr>
              <a:t>tidak</a:t>
            </a:r>
            <a:r>
              <a:rPr lang="en-US" sz="2800" dirty="0" smtClean="0">
                <a:latin typeface="Calibri" panose="020F0502020204030204" pitchFamily="34" charset="0"/>
              </a:rPr>
              <a:t> </a:t>
            </a:r>
            <a:r>
              <a:rPr lang="en-US" sz="2800" dirty="0" err="1" smtClean="0">
                <a:latin typeface="Calibri" panose="020F0502020204030204" pitchFamily="34" charset="0"/>
              </a:rPr>
              <a:t>pada</a:t>
            </a:r>
            <a:r>
              <a:rPr lang="en-US" sz="2800" dirty="0" smtClean="0">
                <a:latin typeface="Calibri" panose="020F0502020204030204" pitchFamily="34" charset="0"/>
              </a:rPr>
              <a:t> </a:t>
            </a:r>
            <a:r>
              <a:rPr lang="en-US" sz="2800" dirty="0" err="1" smtClean="0">
                <a:latin typeface="Calibri" panose="020F0502020204030204" pitchFamily="34" charset="0"/>
              </a:rPr>
              <a:t>batang</a:t>
            </a:r>
            <a:endParaRPr lang="en-US" sz="2800" dirty="0" smtClean="0">
              <a:latin typeface="Calibri" panose="020F0502020204030204" pitchFamily="34" charset="0"/>
            </a:endParaRPr>
          </a:p>
        </p:txBody>
      </p:sp>
    </p:spTree>
    <p:extLst>
      <p:ext uri="{BB962C8B-B14F-4D97-AF65-F5344CB8AC3E}">
        <p14:creationId xmlns:p14="http://schemas.microsoft.com/office/powerpoint/2010/main" val="2705400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idx="1"/>
          </p:nvPr>
        </p:nvSpPr>
        <p:spPr>
          <a:xfrm>
            <a:off x="457200" y="808037"/>
            <a:ext cx="8229600" cy="5592763"/>
          </a:xfrm>
        </p:spPr>
        <p:txBody>
          <a:bodyPr/>
          <a:lstStyle/>
          <a:p>
            <a:pPr eaLnBrk="1" hangingPunct="1">
              <a:buFontTx/>
              <a:buChar char="-"/>
            </a:pPr>
            <a:r>
              <a:rPr lang="en-US" sz="2800" b="1" i="1" dirty="0" smtClean="0">
                <a:solidFill>
                  <a:srgbClr val="FF0000"/>
                </a:solidFill>
                <a:latin typeface="Calibri" panose="020F0502020204030204" pitchFamily="34" charset="0"/>
              </a:rPr>
              <a:t>A</a:t>
            </a:r>
            <a:r>
              <a:rPr lang="id-ID" sz="2800" b="1" i="1" dirty="0" smtClean="0">
                <a:solidFill>
                  <a:srgbClr val="FF0000"/>
                </a:solidFill>
                <a:latin typeface="Calibri" panose="020F0502020204030204" pitchFamily="34" charset="0"/>
              </a:rPr>
              <a:t>c</a:t>
            </a:r>
            <a:r>
              <a:rPr lang="en-US" sz="2800" b="1" i="1" dirty="0" err="1" smtClean="0">
                <a:solidFill>
                  <a:srgbClr val="FF0000"/>
                </a:solidFill>
                <a:latin typeface="Calibri" panose="020F0502020204030204" pitchFamily="34" charset="0"/>
              </a:rPr>
              <a:t>tinomycetes</a:t>
            </a:r>
            <a:r>
              <a:rPr lang="en-US" sz="2800" b="1" dirty="0" smtClean="0">
                <a:solidFill>
                  <a:srgbClr val="FF0000"/>
                </a:solidFill>
                <a:latin typeface="Calibri" panose="020F0502020204030204" pitchFamily="34" charset="0"/>
              </a:rPr>
              <a:t> </a:t>
            </a:r>
            <a:r>
              <a:rPr lang="en-US" sz="2800" b="1" dirty="0" smtClean="0">
                <a:solidFill>
                  <a:srgbClr val="FF0000"/>
                </a:solidFill>
                <a:latin typeface="Calibri" panose="020F0502020204030204" pitchFamily="34" charset="0"/>
              </a:rPr>
              <a:t>(Genus </a:t>
            </a:r>
            <a:r>
              <a:rPr lang="en-US" sz="2800" b="1" i="1" dirty="0" err="1" smtClean="0">
                <a:solidFill>
                  <a:srgbClr val="FF0000"/>
                </a:solidFill>
                <a:latin typeface="Calibri" panose="020F0502020204030204" pitchFamily="34" charset="0"/>
              </a:rPr>
              <a:t>Frankia</a:t>
            </a:r>
            <a:r>
              <a:rPr lang="en-US" sz="2800" b="1" dirty="0" smtClean="0">
                <a:solidFill>
                  <a:srgbClr val="FF0000"/>
                </a:solidFill>
                <a:latin typeface="Calibri" panose="020F0502020204030204" pitchFamily="34" charset="0"/>
              </a:rPr>
              <a:t>)</a:t>
            </a:r>
          </a:p>
          <a:p>
            <a:pPr lvl="1" eaLnBrk="1" hangingPunct="1">
              <a:buClr>
                <a:srgbClr val="FF0000"/>
              </a:buClr>
              <a:buFont typeface="Wingdings" panose="05000000000000000000" pitchFamily="2" charset="2"/>
              <a:buChar char="Ø"/>
            </a:pPr>
            <a:r>
              <a:rPr lang="en-US" sz="2800" dirty="0" smtClean="0">
                <a:latin typeface="Calibri" panose="020F0502020204030204" pitchFamily="34" charset="0"/>
              </a:rPr>
              <a:t> Gram </a:t>
            </a:r>
            <a:r>
              <a:rPr lang="en-US" sz="2800" dirty="0" err="1" smtClean="0">
                <a:latin typeface="Calibri" panose="020F0502020204030204" pitchFamily="34" charset="0"/>
              </a:rPr>
              <a:t>positif</a:t>
            </a:r>
            <a:r>
              <a:rPr lang="en-US" sz="2800" dirty="0" smtClean="0">
                <a:latin typeface="Calibri" panose="020F0502020204030204" pitchFamily="34" charset="0"/>
              </a:rPr>
              <a:t>, </a:t>
            </a:r>
            <a:r>
              <a:rPr lang="en-US" sz="2800" dirty="0" err="1" smtClean="0">
                <a:latin typeface="Calibri" panose="020F0502020204030204" pitchFamily="34" charset="0"/>
              </a:rPr>
              <a:t>sebagian</a:t>
            </a:r>
            <a:r>
              <a:rPr lang="en-US" sz="2800" dirty="0" smtClean="0">
                <a:latin typeface="Calibri" panose="020F0502020204030204" pitchFamily="34" charset="0"/>
              </a:rPr>
              <a:t> </a:t>
            </a:r>
            <a:r>
              <a:rPr lang="en-US" sz="2800" dirty="0" err="1" smtClean="0">
                <a:latin typeface="Calibri" panose="020F0502020204030204" pitchFamily="34" charset="0"/>
              </a:rPr>
              <a:t>besar</a:t>
            </a:r>
            <a:r>
              <a:rPr lang="en-US" sz="2800" dirty="0" smtClean="0">
                <a:latin typeface="Calibri" panose="020F0502020204030204" pitchFamily="34" charset="0"/>
              </a:rPr>
              <a:t> </a:t>
            </a:r>
            <a:r>
              <a:rPr lang="en-US" sz="2800" dirty="0" err="1" smtClean="0">
                <a:latin typeface="Calibri" panose="020F0502020204030204" pitchFamily="34" charset="0"/>
              </a:rPr>
              <a:t>hidup</a:t>
            </a:r>
            <a:r>
              <a:rPr lang="en-US" sz="2800" dirty="0" smtClean="0">
                <a:latin typeface="Calibri" panose="020F0502020204030204" pitchFamily="34" charset="0"/>
              </a:rPr>
              <a:t> </a:t>
            </a:r>
            <a:r>
              <a:rPr lang="en-US" sz="2800" dirty="0" err="1" smtClean="0">
                <a:latin typeface="Calibri" panose="020F0502020204030204" pitchFamily="34" charset="0"/>
              </a:rPr>
              <a:t>bebas</a:t>
            </a:r>
            <a:r>
              <a:rPr lang="en-US" sz="2800" dirty="0" smtClean="0">
                <a:latin typeface="Calibri" panose="020F0502020204030204" pitchFamily="34" charset="0"/>
              </a:rPr>
              <a:t>, </a:t>
            </a:r>
            <a:r>
              <a:rPr lang="en-US" sz="2800" dirty="0" err="1" smtClean="0">
                <a:latin typeface="Calibri" panose="020F0502020204030204" pitchFamily="34" charset="0"/>
              </a:rPr>
              <a:t>sebagian</a:t>
            </a:r>
            <a:r>
              <a:rPr lang="en-US" sz="2800" dirty="0" smtClean="0">
                <a:latin typeface="Calibri" panose="020F0502020204030204" pitchFamily="34" charset="0"/>
              </a:rPr>
              <a:t> </a:t>
            </a:r>
            <a:r>
              <a:rPr lang="en-US" sz="2800" dirty="0" err="1" smtClean="0">
                <a:latin typeface="Calibri" panose="020F0502020204030204" pitchFamily="34" charset="0"/>
              </a:rPr>
              <a:t>sa</a:t>
            </a:r>
            <a:r>
              <a:rPr lang="id-ID" sz="2800" dirty="0" smtClean="0">
                <a:latin typeface="Calibri" panose="020F0502020204030204" pitchFamily="34" charset="0"/>
              </a:rPr>
              <a:t>profit</a:t>
            </a:r>
            <a:r>
              <a:rPr lang="en-US" sz="2800" dirty="0" smtClean="0">
                <a:latin typeface="Calibri" panose="020F0502020204030204" pitchFamily="34" charset="0"/>
              </a:rPr>
              <a:t> </a:t>
            </a:r>
            <a:r>
              <a:rPr lang="en-US" sz="2800" dirty="0" err="1" smtClean="0">
                <a:latin typeface="Calibri" panose="020F0502020204030204" pitchFamily="34" charset="0"/>
              </a:rPr>
              <a:t>pada</a:t>
            </a:r>
            <a:r>
              <a:rPr lang="en-US" sz="2800" dirty="0" smtClean="0">
                <a:latin typeface="Calibri" panose="020F0502020204030204" pitchFamily="34" charset="0"/>
              </a:rPr>
              <a:t> </a:t>
            </a:r>
            <a:r>
              <a:rPr lang="en-US" sz="2800" dirty="0" err="1" smtClean="0">
                <a:latin typeface="Calibri" panose="020F0502020204030204" pitchFamily="34" charset="0"/>
              </a:rPr>
              <a:t>zat</a:t>
            </a:r>
            <a:r>
              <a:rPr lang="en-US" sz="2800" dirty="0" smtClean="0">
                <a:latin typeface="Calibri" panose="020F0502020204030204" pitchFamily="34" charset="0"/>
              </a:rPr>
              <a:t> </a:t>
            </a:r>
            <a:r>
              <a:rPr lang="en-US" sz="2800" dirty="0" err="1" smtClean="0">
                <a:latin typeface="Calibri" panose="020F0502020204030204" pitchFamily="34" charset="0"/>
              </a:rPr>
              <a:t>organik</a:t>
            </a:r>
            <a:r>
              <a:rPr lang="en-US" sz="2800" dirty="0" smtClean="0">
                <a:latin typeface="Calibri" panose="020F0502020204030204" pitchFamily="34" charset="0"/>
              </a:rPr>
              <a:t> </a:t>
            </a:r>
            <a:r>
              <a:rPr lang="en-US" sz="2800" dirty="0" err="1" smtClean="0">
                <a:latin typeface="Calibri" panose="020F0502020204030204" pitchFamily="34" charset="0"/>
              </a:rPr>
              <a:t>mati</a:t>
            </a:r>
            <a:endParaRPr lang="en-US" sz="2800" dirty="0" smtClean="0">
              <a:latin typeface="Calibri" panose="020F0502020204030204" pitchFamily="34" charset="0"/>
            </a:endParaRPr>
          </a:p>
          <a:p>
            <a:pPr lvl="1" eaLnBrk="1" hangingPunct="1">
              <a:buClr>
                <a:srgbClr val="FF0000"/>
              </a:buClr>
              <a:buFont typeface="Wingdings" panose="05000000000000000000" pitchFamily="2" charset="2"/>
              <a:buChar char="Ø"/>
            </a:pPr>
            <a:r>
              <a:rPr lang="en-US" sz="2800" dirty="0" err="1" smtClean="0">
                <a:latin typeface="Calibri" panose="020F0502020204030204" pitchFamily="34" charset="0"/>
              </a:rPr>
              <a:t>Memiliki</a:t>
            </a:r>
            <a:r>
              <a:rPr lang="en-US" sz="2800" dirty="0" smtClean="0">
                <a:latin typeface="Calibri" panose="020F0502020204030204" pitchFamily="34" charset="0"/>
              </a:rPr>
              <a:t> </a:t>
            </a:r>
            <a:r>
              <a:rPr lang="en-US" sz="2800" dirty="0" err="1" smtClean="0">
                <a:latin typeface="Calibri" panose="020F0502020204030204" pitchFamily="34" charset="0"/>
              </a:rPr>
              <a:t>sifat</a:t>
            </a:r>
            <a:r>
              <a:rPr lang="en-US" sz="2800" dirty="0" smtClean="0">
                <a:latin typeface="Calibri" panose="020F0502020204030204" pitchFamily="34" charset="0"/>
              </a:rPr>
              <a:t> </a:t>
            </a:r>
            <a:r>
              <a:rPr lang="en-US" sz="2800" dirty="0" err="1" smtClean="0">
                <a:latin typeface="Calibri" panose="020F0502020204030204" pitchFamily="34" charset="0"/>
              </a:rPr>
              <a:t>umum</a:t>
            </a:r>
            <a:r>
              <a:rPr lang="en-US" sz="2800" dirty="0" smtClean="0">
                <a:latin typeface="Calibri" panose="020F0502020204030204" pitchFamily="34" charset="0"/>
              </a:rPr>
              <a:t> yang </a:t>
            </a:r>
            <a:r>
              <a:rPr lang="en-US" sz="2800" dirty="0" err="1" smtClean="0">
                <a:latin typeface="Calibri" panose="020F0502020204030204" pitchFamily="34" charset="0"/>
              </a:rPr>
              <a:t>dimiliki</a:t>
            </a:r>
            <a:r>
              <a:rPr lang="en-US" sz="2800" dirty="0" smtClean="0">
                <a:latin typeface="Calibri" panose="020F0502020204030204" pitchFamily="34" charset="0"/>
              </a:rPr>
              <a:t> </a:t>
            </a:r>
            <a:r>
              <a:rPr lang="en-US" sz="2800" dirty="0" err="1" smtClean="0">
                <a:latin typeface="Calibri" panose="020F0502020204030204" pitchFamily="34" charset="0"/>
              </a:rPr>
              <a:t>antara</a:t>
            </a:r>
            <a:r>
              <a:rPr lang="en-US" sz="2800" dirty="0" smtClean="0">
                <a:latin typeface="Calibri" panose="020F0502020204030204" pitchFamily="34" charset="0"/>
              </a:rPr>
              <a:t> </a:t>
            </a:r>
            <a:r>
              <a:rPr lang="en-US" sz="2800" dirty="0" err="1" smtClean="0">
                <a:latin typeface="Calibri" panose="020F0502020204030204" pitchFamily="34" charset="0"/>
              </a:rPr>
              <a:t>jamur</a:t>
            </a:r>
            <a:r>
              <a:rPr lang="en-US" sz="2800" dirty="0" smtClean="0">
                <a:latin typeface="Calibri" panose="020F0502020204030204" pitchFamily="34" charset="0"/>
              </a:rPr>
              <a:t> </a:t>
            </a:r>
            <a:r>
              <a:rPr lang="en-US" sz="2800" dirty="0" err="1" smtClean="0">
                <a:latin typeface="Calibri" panose="020F0502020204030204" pitchFamily="34" charset="0"/>
              </a:rPr>
              <a:t>dan</a:t>
            </a:r>
            <a:r>
              <a:rPr lang="en-US" sz="2800" dirty="0" smtClean="0">
                <a:latin typeface="Calibri" panose="020F0502020204030204" pitchFamily="34" charset="0"/>
              </a:rPr>
              <a:t> </a:t>
            </a:r>
            <a:r>
              <a:rPr lang="en-US" sz="2800" dirty="0" err="1" smtClean="0">
                <a:latin typeface="Calibri" panose="020F0502020204030204" pitchFamily="34" charset="0"/>
              </a:rPr>
              <a:t>bakteri</a:t>
            </a:r>
            <a:r>
              <a:rPr lang="en-US" sz="2800" dirty="0" smtClean="0">
                <a:latin typeface="Calibri" panose="020F0502020204030204" pitchFamily="34" charset="0"/>
              </a:rPr>
              <a:t> </a:t>
            </a:r>
            <a:endParaRPr lang="id-ID" sz="2800" dirty="0" smtClean="0">
              <a:latin typeface="Calibri" panose="020F0502020204030204" pitchFamily="34" charset="0"/>
            </a:endParaRPr>
          </a:p>
          <a:p>
            <a:pPr lvl="1" eaLnBrk="1" hangingPunct="1">
              <a:buClr>
                <a:srgbClr val="FF0000"/>
              </a:buClr>
              <a:buFont typeface="Wingdings" panose="05000000000000000000" pitchFamily="2" charset="2"/>
              <a:buChar char="Ø"/>
            </a:pPr>
            <a:r>
              <a:rPr lang="en-US" sz="2800" dirty="0" err="1" smtClean="0">
                <a:latin typeface="Calibri" panose="020F0502020204030204" pitchFamily="34" charset="0"/>
              </a:rPr>
              <a:t>Merupakan</a:t>
            </a:r>
            <a:r>
              <a:rPr lang="en-US" sz="2800" dirty="0" smtClean="0">
                <a:latin typeface="Calibri" panose="020F0502020204030204" pitchFamily="34" charset="0"/>
              </a:rPr>
              <a:t> </a:t>
            </a:r>
            <a:r>
              <a:rPr lang="en-US" sz="2800" i="1" dirty="0" smtClean="0">
                <a:latin typeface="Calibri" panose="020F0502020204030204" pitchFamily="34" charset="0"/>
              </a:rPr>
              <a:t>slow growing </a:t>
            </a:r>
            <a:r>
              <a:rPr lang="en-US" sz="2800" i="1" dirty="0" err="1" smtClean="0">
                <a:latin typeface="Calibri" panose="020F0502020204030204" pitchFamily="34" charset="0"/>
              </a:rPr>
              <a:t>actinomycetes</a:t>
            </a:r>
            <a:endParaRPr lang="en-US" sz="2800" i="1" dirty="0" smtClean="0">
              <a:latin typeface="Calibri" panose="020F0502020204030204" pitchFamily="34" charset="0"/>
            </a:endParaRPr>
          </a:p>
          <a:p>
            <a:pPr lvl="1" eaLnBrk="1" hangingPunct="1">
              <a:buClr>
                <a:srgbClr val="FF0000"/>
              </a:buClr>
              <a:buFont typeface="Wingdings" panose="05000000000000000000" pitchFamily="2" charset="2"/>
              <a:buChar char="Ø"/>
            </a:pPr>
            <a:r>
              <a:rPr lang="en-US" sz="2800" dirty="0" err="1" smtClean="0">
                <a:latin typeface="Calibri" panose="020F0502020204030204" pitchFamily="34" charset="0"/>
              </a:rPr>
              <a:t>Membentuk</a:t>
            </a:r>
            <a:r>
              <a:rPr lang="en-US" sz="2800" dirty="0" smtClean="0">
                <a:latin typeface="Calibri" panose="020F0502020204030204" pitchFamily="34" charset="0"/>
              </a:rPr>
              <a:t> </a:t>
            </a:r>
            <a:r>
              <a:rPr lang="en-US" sz="2800" dirty="0" err="1" smtClean="0">
                <a:latin typeface="Calibri" panose="020F0502020204030204" pitchFamily="34" charset="0"/>
              </a:rPr>
              <a:t>vesikel</a:t>
            </a:r>
            <a:r>
              <a:rPr lang="en-US" sz="2800" i="1" dirty="0" smtClean="0">
                <a:latin typeface="Calibri" panose="020F0502020204030204" pitchFamily="34" charset="0"/>
              </a:rPr>
              <a:t> </a:t>
            </a:r>
            <a:r>
              <a:rPr lang="en-US" sz="2800" dirty="0" err="1" smtClean="0">
                <a:latin typeface="Calibri" panose="020F0502020204030204" pitchFamily="34" charset="0"/>
              </a:rPr>
              <a:t>untuk</a:t>
            </a:r>
            <a:r>
              <a:rPr lang="en-US" sz="2800" dirty="0" smtClean="0">
                <a:latin typeface="Calibri" panose="020F0502020204030204" pitchFamily="34" charset="0"/>
              </a:rPr>
              <a:t> </a:t>
            </a:r>
            <a:r>
              <a:rPr lang="en-US" sz="2800" dirty="0" err="1" smtClean="0">
                <a:latin typeface="Calibri" panose="020F0502020204030204" pitchFamily="34" charset="0"/>
              </a:rPr>
              <a:t>pengendalian</a:t>
            </a:r>
            <a:r>
              <a:rPr lang="en-US" sz="2800" dirty="0" smtClean="0">
                <a:latin typeface="Calibri" panose="020F0502020204030204" pitchFamily="34" charset="0"/>
              </a:rPr>
              <a:t> </a:t>
            </a:r>
            <a:r>
              <a:rPr lang="en-US" sz="2800" dirty="0" err="1" smtClean="0">
                <a:latin typeface="Calibri" panose="020F0502020204030204" pitchFamily="34" charset="0"/>
              </a:rPr>
              <a:t>suplai</a:t>
            </a:r>
            <a:r>
              <a:rPr lang="en-US" sz="2800" dirty="0" smtClean="0">
                <a:latin typeface="Calibri" panose="020F0502020204030204" pitchFamily="34" charset="0"/>
              </a:rPr>
              <a:t> </a:t>
            </a:r>
            <a:r>
              <a:rPr lang="en-US" sz="2800" dirty="0" err="1" smtClean="0">
                <a:latin typeface="Calibri" panose="020F0502020204030204" pitchFamily="34" charset="0"/>
              </a:rPr>
              <a:t>oksigen</a:t>
            </a:r>
            <a:r>
              <a:rPr lang="en-US" sz="2800" dirty="0" smtClean="0">
                <a:latin typeface="Calibri" panose="020F0502020204030204" pitchFamily="34" charset="0"/>
              </a:rPr>
              <a:t> (O</a:t>
            </a:r>
            <a:r>
              <a:rPr lang="en-US" sz="2800" baseline="-25000" dirty="0" smtClean="0">
                <a:latin typeface="Calibri" panose="020F0502020204030204" pitchFamily="34" charset="0"/>
              </a:rPr>
              <a:t>2</a:t>
            </a:r>
            <a:r>
              <a:rPr lang="en-US" sz="2800" dirty="0" smtClean="0">
                <a:latin typeface="Calibri" panose="020F0502020204030204" pitchFamily="34" charset="0"/>
              </a:rPr>
              <a:t>) yang </a:t>
            </a:r>
            <a:r>
              <a:rPr lang="en-US" sz="2800" dirty="0" err="1" smtClean="0">
                <a:latin typeface="Calibri" panose="020F0502020204030204" pitchFamily="34" charset="0"/>
              </a:rPr>
              <a:t>menginduksi</a:t>
            </a:r>
            <a:r>
              <a:rPr lang="en-US" sz="2800" dirty="0" smtClean="0">
                <a:latin typeface="Calibri" panose="020F0502020204030204" pitchFamily="34" charset="0"/>
              </a:rPr>
              <a:t> </a:t>
            </a:r>
            <a:r>
              <a:rPr lang="en-US" sz="2800" dirty="0" err="1" smtClean="0">
                <a:latin typeface="Calibri" panose="020F0502020204030204" pitchFamily="34" charset="0"/>
              </a:rPr>
              <a:t>pembentukan</a:t>
            </a:r>
            <a:r>
              <a:rPr lang="en-US" sz="2800" dirty="0" smtClean="0">
                <a:latin typeface="Calibri" panose="020F0502020204030204" pitchFamily="34" charset="0"/>
              </a:rPr>
              <a:t> </a:t>
            </a:r>
            <a:r>
              <a:rPr lang="en-US" sz="2800" dirty="0" err="1" smtClean="0">
                <a:latin typeface="Calibri" panose="020F0502020204030204" pitchFamily="34" charset="0"/>
              </a:rPr>
              <a:t>enzim</a:t>
            </a:r>
            <a:r>
              <a:rPr lang="en-US" sz="2800" dirty="0" smtClean="0">
                <a:latin typeface="Calibri" panose="020F0502020204030204" pitchFamily="34" charset="0"/>
              </a:rPr>
              <a:t> </a:t>
            </a:r>
            <a:r>
              <a:rPr lang="en-US" sz="2800" dirty="0" err="1" smtClean="0">
                <a:latin typeface="Calibri" panose="020F0502020204030204" pitchFamily="34" charset="0"/>
              </a:rPr>
              <a:t>nitrogenase</a:t>
            </a:r>
            <a:endParaRPr lang="en-US" sz="2800" dirty="0" smtClean="0">
              <a:latin typeface="Calibri" panose="020F0502020204030204" pitchFamily="34" charset="0"/>
            </a:endParaRPr>
          </a:p>
        </p:txBody>
      </p:sp>
    </p:spTree>
    <p:extLst>
      <p:ext uri="{BB962C8B-B14F-4D97-AF65-F5344CB8AC3E}">
        <p14:creationId xmlns:p14="http://schemas.microsoft.com/office/powerpoint/2010/main" val="160888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idx="1"/>
          </p:nvPr>
        </p:nvSpPr>
        <p:spPr>
          <a:xfrm>
            <a:off x="457200" y="685800"/>
            <a:ext cx="8229600" cy="4876800"/>
          </a:xfrm>
        </p:spPr>
        <p:txBody>
          <a:bodyPr/>
          <a:lstStyle/>
          <a:p>
            <a:pPr eaLnBrk="1" hangingPunct="1">
              <a:lnSpc>
                <a:spcPct val="90000"/>
              </a:lnSpc>
              <a:buFont typeface="Wingdings" panose="05000000000000000000" pitchFamily="2" charset="2"/>
              <a:buNone/>
            </a:pPr>
            <a:r>
              <a:rPr lang="en-US" sz="2800" smtClean="0">
                <a:latin typeface="Calibri" panose="020F0502020204030204" pitchFamily="34" charset="0"/>
              </a:rPr>
              <a:t>Pembentukan bintil akar</a:t>
            </a:r>
          </a:p>
          <a:p>
            <a:pPr lvl="1" eaLnBrk="1" hangingPunct="1">
              <a:lnSpc>
                <a:spcPct val="90000"/>
              </a:lnSpc>
              <a:buClr>
                <a:schemeClr val="hlink"/>
              </a:buClr>
              <a:buFont typeface="Comic Sans MS" panose="030F0702030302020204" pitchFamily="66" charset="0"/>
              <a:buChar char="›"/>
            </a:pPr>
            <a:r>
              <a:rPr lang="en-US" sz="2800" smtClean="0">
                <a:latin typeface="Calibri" panose="020F0502020204030204" pitchFamily="34" charset="0"/>
              </a:rPr>
              <a:t>Pertumbuhan bakteri disekitar rhizosfer tanaman inang</a:t>
            </a:r>
          </a:p>
          <a:p>
            <a:pPr lvl="1" eaLnBrk="1" hangingPunct="1">
              <a:lnSpc>
                <a:spcPct val="90000"/>
              </a:lnSpc>
              <a:buClr>
                <a:schemeClr val="hlink"/>
              </a:buClr>
              <a:buFont typeface="Comic Sans MS" panose="030F0702030302020204" pitchFamily="66" charset="0"/>
              <a:buChar char="›"/>
            </a:pPr>
            <a:r>
              <a:rPr lang="en-US" sz="2800" smtClean="0">
                <a:latin typeface="Calibri" panose="020F0502020204030204" pitchFamily="34" charset="0"/>
              </a:rPr>
              <a:t>Pengenalan bakteri terhadap sel tanaman inang melibatkan senyawa lectin. </a:t>
            </a:r>
          </a:p>
          <a:p>
            <a:pPr lvl="1" eaLnBrk="1" hangingPunct="1">
              <a:lnSpc>
                <a:spcPct val="90000"/>
              </a:lnSpc>
              <a:buClr>
                <a:schemeClr val="hlink"/>
              </a:buClr>
              <a:buFont typeface="Comic Sans MS" panose="030F0702030302020204" pitchFamily="66" charset="0"/>
              <a:buChar char="›"/>
            </a:pPr>
            <a:r>
              <a:rPr lang="en-US" sz="2800" smtClean="0">
                <a:latin typeface="Calibri" panose="020F0502020204030204" pitchFamily="34" charset="0"/>
              </a:rPr>
              <a:t>Bakteri yang sesuai melekat pada akar tanaman dan menghasilkan polisakarida ekstraseluler yang berinteraksi dengan lectin</a:t>
            </a:r>
          </a:p>
          <a:p>
            <a:pPr lvl="1" eaLnBrk="1" hangingPunct="1">
              <a:lnSpc>
                <a:spcPct val="90000"/>
              </a:lnSpc>
              <a:buClr>
                <a:schemeClr val="hlink"/>
              </a:buClr>
              <a:buFont typeface="Comic Sans MS" panose="030F0702030302020204" pitchFamily="66" charset="0"/>
              <a:buChar char="›"/>
            </a:pPr>
            <a:r>
              <a:rPr lang="en-US" sz="2800" smtClean="0">
                <a:latin typeface="Calibri" panose="020F0502020204030204" pitchFamily="34" charset="0"/>
              </a:rPr>
              <a:t>Infeksi pada bulu akar yang mengakibatkan bengkok dan keriting</a:t>
            </a:r>
          </a:p>
          <a:p>
            <a:pPr lvl="1" eaLnBrk="1" hangingPunct="1">
              <a:lnSpc>
                <a:spcPct val="90000"/>
              </a:lnSpc>
              <a:buClr>
                <a:schemeClr val="hlink"/>
              </a:buClr>
              <a:buFont typeface="Comic Sans MS" panose="030F0702030302020204" pitchFamily="66" charset="0"/>
              <a:buChar char="›"/>
            </a:pPr>
            <a:r>
              <a:rPr lang="en-US" sz="2800" smtClean="0">
                <a:latin typeface="Calibri" panose="020F0502020204030204" pitchFamily="34" charset="0"/>
              </a:rPr>
              <a:t>Bakteri masuk melalui </a:t>
            </a:r>
            <a:r>
              <a:rPr lang="en-US" sz="2800" i="1" smtClean="0">
                <a:latin typeface="Calibri" panose="020F0502020204030204" pitchFamily="34" charset="0"/>
              </a:rPr>
              <a:t>Infection Thread</a:t>
            </a:r>
            <a:endParaRPr lang="en-US" sz="2800" smtClean="0">
              <a:latin typeface="Calibri" panose="020F0502020204030204" pitchFamily="34" charset="0"/>
            </a:endParaRPr>
          </a:p>
          <a:p>
            <a:pPr lvl="1" eaLnBrk="1" hangingPunct="1">
              <a:lnSpc>
                <a:spcPct val="90000"/>
              </a:lnSpc>
              <a:buClr>
                <a:schemeClr val="hlink"/>
              </a:buClr>
              <a:buFont typeface="Comic Sans MS" panose="030F0702030302020204" pitchFamily="66" charset="0"/>
              <a:buChar char="›"/>
            </a:pPr>
            <a:endParaRPr lang="en-US" sz="2800" smtClean="0">
              <a:latin typeface="Calibri" panose="020F0502020204030204" pitchFamily="34" charset="0"/>
            </a:endParaRPr>
          </a:p>
          <a:p>
            <a:pPr eaLnBrk="1" hangingPunct="1">
              <a:lnSpc>
                <a:spcPct val="90000"/>
              </a:lnSpc>
              <a:buClr>
                <a:schemeClr val="folHlink"/>
              </a:buClr>
              <a:buFont typeface="Wingdings" panose="05000000000000000000" pitchFamily="2" charset="2"/>
              <a:buNone/>
            </a:pPr>
            <a:endParaRPr lang="en-US" sz="2800" smtClean="0">
              <a:latin typeface="Calibri" panose="020F0502020204030204" pitchFamily="34" charset="0"/>
            </a:endParaRPr>
          </a:p>
        </p:txBody>
      </p:sp>
    </p:spTree>
    <p:extLst>
      <p:ext uri="{BB962C8B-B14F-4D97-AF65-F5344CB8AC3E}">
        <p14:creationId xmlns:p14="http://schemas.microsoft.com/office/powerpoint/2010/main" val="2657516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idx="1"/>
          </p:nvPr>
        </p:nvSpPr>
        <p:spPr>
          <a:xfrm>
            <a:off x="304800" y="762000"/>
            <a:ext cx="8382000" cy="4724400"/>
          </a:xfrm>
        </p:spPr>
        <p:txBody>
          <a:bodyPr/>
          <a:lstStyle/>
          <a:p>
            <a:pPr lvl="1" eaLnBrk="1" hangingPunct="1">
              <a:spcBef>
                <a:spcPct val="0"/>
              </a:spcBef>
              <a:buClr>
                <a:schemeClr val="hlink"/>
              </a:buClr>
              <a:buFont typeface="Comic Sans MS" panose="030F0702030302020204" pitchFamily="66" charset="0"/>
              <a:buChar char="›"/>
            </a:pPr>
            <a:r>
              <a:rPr lang="en-US" sz="2800" smtClean="0">
                <a:latin typeface="Calibri" panose="020F0502020204030204" pitchFamily="34" charset="0"/>
              </a:rPr>
              <a:t>Berada dalam sel kortex, bakteri diselubungi oleh membran yang dihasilkan tanaman (</a:t>
            </a:r>
            <a:r>
              <a:rPr lang="en-US" sz="2800" i="1" smtClean="0">
                <a:latin typeface="Calibri" panose="020F0502020204030204" pitchFamily="34" charset="0"/>
              </a:rPr>
              <a:t>plant membran envelope)</a:t>
            </a:r>
          </a:p>
          <a:p>
            <a:pPr lvl="1" eaLnBrk="1" hangingPunct="1">
              <a:spcBef>
                <a:spcPct val="0"/>
              </a:spcBef>
              <a:buClr>
                <a:schemeClr val="hlink"/>
              </a:buClr>
              <a:buFont typeface="Comic Sans MS" panose="030F0702030302020204" pitchFamily="66" charset="0"/>
              <a:buChar char="›"/>
            </a:pPr>
            <a:r>
              <a:rPr lang="en-US" sz="2800" smtClean="0">
                <a:latin typeface="Calibri" panose="020F0502020204030204" pitchFamily="34" charset="0"/>
              </a:rPr>
              <a:t>Dalam membran aktivitas bakteri terhenti.</a:t>
            </a:r>
          </a:p>
          <a:p>
            <a:pPr lvl="1" eaLnBrk="1" hangingPunct="1">
              <a:spcBef>
                <a:spcPct val="0"/>
              </a:spcBef>
              <a:buClr>
                <a:schemeClr val="hlink"/>
              </a:buClr>
              <a:buFont typeface="Comic Sans MS" panose="030F0702030302020204" pitchFamily="66" charset="0"/>
              <a:buChar char="›"/>
            </a:pPr>
            <a:r>
              <a:rPr lang="en-US" sz="2800" smtClean="0">
                <a:latin typeface="Calibri" panose="020F0502020204030204" pitchFamily="34" charset="0"/>
              </a:rPr>
              <a:t>Sel bakteri membesar dan DNA content meningkat</a:t>
            </a:r>
          </a:p>
          <a:p>
            <a:pPr lvl="1" eaLnBrk="1" hangingPunct="1">
              <a:spcBef>
                <a:spcPct val="0"/>
              </a:spcBef>
              <a:buClr>
                <a:schemeClr val="hlink"/>
              </a:buClr>
              <a:buFont typeface="Comic Sans MS" panose="030F0702030302020204" pitchFamily="66" charset="0"/>
              <a:buChar char="›"/>
            </a:pPr>
            <a:r>
              <a:rPr lang="en-US" sz="2800" smtClean="0">
                <a:latin typeface="Calibri" panose="020F0502020204030204" pitchFamily="34" charset="0"/>
              </a:rPr>
              <a:t>Sel bakteri menjadi pleomorfik dan bercabang</a:t>
            </a:r>
          </a:p>
          <a:p>
            <a:pPr lvl="1" eaLnBrk="1" hangingPunct="1">
              <a:spcBef>
                <a:spcPct val="0"/>
              </a:spcBef>
              <a:buClr>
                <a:schemeClr val="hlink"/>
              </a:buClr>
              <a:buFont typeface="Comic Sans MS" panose="030F0702030302020204" pitchFamily="66" charset="0"/>
              <a:buChar char="›"/>
            </a:pPr>
            <a:r>
              <a:rPr lang="en-US" sz="2800" smtClean="0">
                <a:latin typeface="Calibri" panose="020F0502020204030204" pitchFamily="34" charset="0"/>
              </a:rPr>
              <a:t>Sel bakteri menghasilkan hormon yang memacu aktivitas dan pembelahan sel kortek</a:t>
            </a:r>
          </a:p>
          <a:p>
            <a:pPr lvl="1" eaLnBrk="1" hangingPunct="1">
              <a:spcBef>
                <a:spcPct val="0"/>
              </a:spcBef>
              <a:buClr>
                <a:schemeClr val="hlink"/>
              </a:buClr>
              <a:buFont typeface="Comic Sans MS" panose="030F0702030302020204" pitchFamily="66" charset="0"/>
              <a:buChar char="›"/>
            </a:pPr>
            <a:r>
              <a:rPr lang="en-US" sz="2800" smtClean="0">
                <a:latin typeface="Calibri" panose="020F0502020204030204" pitchFamily="34" charset="0"/>
              </a:rPr>
              <a:t>Aktivitas sel bakteri mengakibatkan akar menggelembung dan membentuk bintil akar</a:t>
            </a:r>
          </a:p>
        </p:txBody>
      </p:sp>
    </p:spTree>
    <p:extLst>
      <p:ext uri="{BB962C8B-B14F-4D97-AF65-F5344CB8AC3E}">
        <p14:creationId xmlns:p14="http://schemas.microsoft.com/office/powerpoint/2010/main" val="2136930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idx="1"/>
          </p:nvPr>
        </p:nvSpPr>
        <p:spPr>
          <a:xfrm>
            <a:off x="457200" y="685800"/>
            <a:ext cx="8077200" cy="5592763"/>
          </a:xfrm>
        </p:spPr>
        <p:txBody>
          <a:bodyPr/>
          <a:lstStyle/>
          <a:p>
            <a:pPr eaLnBrk="1" hangingPunct="1">
              <a:buFont typeface="Wingdings" panose="05000000000000000000" pitchFamily="2" charset="2"/>
              <a:buNone/>
            </a:pPr>
            <a:r>
              <a:rPr lang="en-US" sz="2800" dirty="0" smtClean="0">
                <a:latin typeface="Calibri" panose="020F0502020204030204" pitchFamily="34" charset="0"/>
              </a:rPr>
              <a:t>2.2.2 Non </a:t>
            </a:r>
            <a:r>
              <a:rPr lang="en-US" sz="2800" dirty="0" err="1" smtClean="0">
                <a:latin typeface="Calibri" panose="020F0502020204030204" pitchFamily="34" charset="0"/>
              </a:rPr>
              <a:t>simbiotik</a:t>
            </a:r>
            <a:endParaRPr lang="en-US" sz="2800" dirty="0" smtClean="0">
              <a:latin typeface="Calibri" panose="020F0502020204030204" pitchFamily="34" charset="0"/>
            </a:endParaRPr>
          </a:p>
          <a:p>
            <a:pPr lvl="1" eaLnBrk="1" hangingPunct="1">
              <a:buClrTx/>
              <a:buFont typeface="Comic Sans MS" panose="030F0702030302020204" pitchFamily="66" charset="0"/>
              <a:buChar char="›"/>
            </a:pPr>
            <a:r>
              <a:rPr lang="en-US" sz="2800" dirty="0" err="1" smtClean="0">
                <a:latin typeface="Calibri" panose="020F0502020204030204" pitchFamily="34" charset="0"/>
              </a:rPr>
              <a:t>Berupa</a:t>
            </a:r>
            <a:r>
              <a:rPr lang="en-US" sz="2800" dirty="0" smtClean="0">
                <a:latin typeface="Calibri" panose="020F0502020204030204" pitchFamily="34" charset="0"/>
              </a:rPr>
              <a:t> </a:t>
            </a:r>
            <a:r>
              <a:rPr lang="en-US" sz="2800" dirty="0" err="1" smtClean="0">
                <a:latin typeface="Calibri" panose="020F0502020204030204" pitchFamily="34" charset="0"/>
              </a:rPr>
              <a:t>bakteri</a:t>
            </a:r>
            <a:r>
              <a:rPr lang="en-US" sz="2800" dirty="0" smtClean="0">
                <a:latin typeface="Calibri" panose="020F0502020204030204" pitchFamily="34" charset="0"/>
              </a:rPr>
              <a:t> </a:t>
            </a:r>
            <a:r>
              <a:rPr lang="en-US" sz="2800" dirty="0" err="1" smtClean="0">
                <a:latin typeface="Calibri" panose="020F0502020204030204" pitchFamily="34" charset="0"/>
              </a:rPr>
              <a:t>saprofitik</a:t>
            </a:r>
            <a:r>
              <a:rPr lang="en-US" sz="2800" dirty="0" smtClean="0">
                <a:latin typeface="Calibri" panose="020F0502020204030204" pitchFamily="34" charset="0"/>
              </a:rPr>
              <a:t> </a:t>
            </a:r>
            <a:r>
              <a:rPr lang="en-US" sz="2800" dirty="0" err="1" smtClean="0">
                <a:latin typeface="Calibri" panose="020F0502020204030204" pitchFamily="34" charset="0"/>
              </a:rPr>
              <a:t>seperti</a:t>
            </a:r>
            <a:r>
              <a:rPr lang="en-US" sz="2800" dirty="0" smtClean="0">
                <a:latin typeface="Calibri" panose="020F0502020204030204" pitchFamily="34" charset="0"/>
              </a:rPr>
              <a:t> </a:t>
            </a:r>
            <a:r>
              <a:rPr lang="en-US" sz="2800" i="1" dirty="0" err="1" smtClean="0">
                <a:latin typeface="Calibri" panose="020F0502020204030204" pitchFamily="34" charset="0"/>
              </a:rPr>
              <a:t>Azotobacter</a:t>
            </a:r>
            <a:r>
              <a:rPr lang="en-US" sz="2800" i="1" dirty="0" smtClean="0">
                <a:latin typeface="Calibri" panose="020F0502020204030204" pitchFamily="34" charset="0"/>
              </a:rPr>
              <a:t> </a:t>
            </a:r>
            <a:r>
              <a:rPr lang="en-US" sz="2800" dirty="0" err="1" smtClean="0">
                <a:latin typeface="Calibri" panose="020F0502020204030204" pitchFamily="34" charset="0"/>
              </a:rPr>
              <a:t>dan</a:t>
            </a:r>
            <a:r>
              <a:rPr lang="en-US" sz="2800" i="1" dirty="0" smtClean="0">
                <a:latin typeface="Calibri" panose="020F0502020204030204" pitchFamily="34" charset="0"/>
              </a:rPr>
              <a:t> Clostridium</a:t>
            </a:r>
          </a:p>
          <a:p>
            <a:pPr lvl="1" eaLnBrk="1" hangingPunct="1">
              <a:buClrTx/>
              <a:buFont typeface="Comic Sans MS" panose="030F0702030302020204" pitchFamily="66" charset="0"/>
              <a:buChar char="›"/>
            </a:pPr>
            <a:r>
              <a:rPr lang="en-US" sz="2800" dirty="0" err="1" smtClean="0">
                <a:latin typeface="Calibri" panose="020F0502020204030204" pitchFamily="34" charset="0"/>
              </a:rPr>
              <a:t>Beberapa</a:t>
            </a:r>
            <a:r>
              <a:rPr lang="en-US" sz="2800" dirty="0" smtClean="0">
                <a:latin typeface="Calibri" panose="020F0502020204030204" pitchFamily="34" charset="0"/>
              </a:rPr>
              <a:t> algae</a:t>
            </a:r>
            <a:r>
              <a:rPr lang="en-US" sz="2800" i="1" dirty="0" smtClean="0">
                <a:latin typeface="Calibri" panose="020F0502020204030204" pitchFamily="34" charset="0"/>
              </a:rPr>
              <a:t> </a:t>
            </a:r>
            <a:r>
              <a:rPr lang="en-US" sz="2800" dirty="0" smtClean="0">
                <a:latin typeface="Calibri" panose="020F0502020204030204" pitchFamily="34" charset="0"/>
              </a:rPr>
              <a:t>(Cyanobacteria = blue green algae)</a:t>
            </a:r>
            <a:endParaRPr lang="en-US" sz="2800" i="1" dirty="0" smtClean="0">
              <a:latin typeface="Calibri" panose="020F0502020204030204" pitchFamily="34" charset="0"/>
            </a:endParaRPr>
          </a:p>
          <a:p>
            <a:pPr lvl="1" eaLnBrk="1" hangingPunct="1">
              <a:buClrTx/>
              <a:buFont typeface="Comic Sans MS" panose="030F0702030302020204" pitchFamily="66" charset="0"/>
              <a:buChar char="›"/>
            </a:pPr>
            <a:r>
              <a:rPr lang="en-US" sz="2800" dirty="0" err="1" smtClean="0">
                <a:latin typeface="Calibri" panose="020F0502020204030204" pitchFamily="34" charset="0"/>
              </a:rPr>
              <a:t>Tumbuh</a:t>
            </a:r>
            <a:r>
              <a:rPr lang="en-US" sz="2800" dirty="0" smtClean="0">
                <a:latin typeface="Calibri" panose="020F0502020204030204" pitchFamily="34" charset="0"/>
              </a:rPr>
              <a:t> di </a:t>
            </a:r>
            <a:r>
              <a:rPr lang="en-US" sz="2800" dirty="0" err="1" smtClean="0">
                <a:latin typeface="Calibri" panose="020F0502020204030204" pitchFamily="34" charset="0"/>
              </a:rPr>
              <a:t>tanah-tanah</a:t>
            </a:r>
            <a:r>
              <a:rPr lang="en-US" sz="2800" dirty="0" smtClean="0">
                <a:latin typeface="Calibri" panose="020F0502020204030204" pitchFamily="34" charset="0"/>
              </a:rPr>
              <a:t> </a:t>
            </a:r>
            <a:r>
              <a:rPr lang="en-US" sz="2800" dirty="0" err="1" smtClean="0">
                <a:latin typeface="Calibri" panose="020F0502020204030204" pitchFamily="34" charset="0"/>
              </a:rPr>
              <a:t>netral</a:t>
            </a:r>
            <a:r>
              <a:rPr lang="en-US" sz="2800" dirty="0" smtClean="0">
                <a:latin typeface="Calibri" panose="020F0502020204030204" pitchFamily="34" charset="0"/>
              </a:rPr>
              <a:t> </a:t>
            </a:r>
            <a:r>
              <a:rPr lang="en-US" sz="2800" dirty="0" err="1" smtClean="0">
                <a:latin typeface="Calibri" panose="020F0502020204030204" pitchFamily="34" charset="0"/>
              </a:rPr>
              <a:t>dan</a:t>
            </a:r>
            <a:r>
              <a:rPr lang="en-US" sz="2800" dirty="0" smtClean="0">
                <a:latin typeface="Calibri" panose="020F0502020204030204" pitchFamily="34" charset="0"/>
              </a:rPr>
              <a:t> </a:t>
            </a:r>
            <a:r>
              <a:rPr lang="en-US" sz="2800" dirty="0" err="1" smtClean="0">
                <a:latin typeface="Calibri" panose="020F0502020204030204" pitchFamily="34" charset="0"/>
              </a:rPr>
              <a:t>alkalin</a:t>
            </a:r>
            <a:r>
              <a:rPr lang="en-US" sz="2800" dirty="0" smtClean="0">
                <a:latin typeface="Calibri" panose="020F0502020204030204" pitchFamily="34" charset="0"/>
              </a:rPr>
              <a:t> </a:t>
            </a:r>
            <a:r>
              <a:rPr lang="en-US" sz="2800" dirty="0" err="1" smtClean="0">
                <a:latin typeface="Calibri" panose="020F0502020204030204" pitchFamily="34" charset="0"/>
              </a:rPr>
              <a:t>dalam</a:t>
            </a:r>
            <a:r>
              <a:rPr lang="en-US" sz="2800" dirty="0" smtClean="0">
                <a:latin typeface="Calibri" panose="020F0502020204030204" pitchFamily="34" charset="0"/>
              </a:rPr>
              <a:t> </a:t>
            </a:r>
            <a:r>
              <a:rPr lang="en-US" sz="2800" dirty="0" err="1" smtClean="0">
                <a:latin typeface="Calibri" panose="020F0502020204030204" pitchFamily="34" charset="0"/>
              </a:rPr>
              <a:t>jumlah</a:t>
            </a:r>
            <a:r>
              <a:rPr lang="en-US" sz="2800" dirty="0" smtClean="0">
                <a:latin typeface="Calibri" panose="020F0502020204030204" pitchFamily="34" charset="0"/>
              </a:rPr>
              <a:t> </a:t>
            </a:r>
            <a:r>
              <a:rPr lang="en-US" sz="2800" dirty="0" err="1" smtClean="0">
                <a:latin typeface="Calibri" panose="020F0502020204030204" pitchFamily="34" charset="0"/>
              </a:rPr>
              <a:t>kecil</a:t>
            </a:r>
            <a:endParaRPr lang="en-US" sz="2800" dirty="0" smtClean="0">
              <a:latin typeface="Calibri" panose="020F0502020204030204" pitchFamily="34" charset="0"/>
            </a:endParaRPr>
          </a:p>
          <a:p>
            <a:pPr lvl="1" eaLnBrk="1" hangingPunct="1">
              <a:buClrTx/>
              <a:buFont typeface="Comic Sans MS" panose="030F0702030302020204" pitchFamily="66" charset="0"/>
              <a:buChar char="›"/>
            </a:pPr>
            <a:r>
              <a:rPr lang="en-US" sz="2800" dirty="0" err="1" smtClean="0">
                <a:latin typeface="Calibri" panose="020F0502020204030204" pitchFamily="34" charset="0"/>
              </a:rPr>
              <a:t>Terdapat</a:t>
            </a:r>
            <a:r>
              <a:rPr lang="en-US" sz="2800" dirty="0" smtClean="0">
                <a:latin typeface="Calibri" panose="020F0502020204030204" pitchFamily="34" charset="0"/>
              </a:rPr>
              <a:t> 2 </a:t>
            </a:r>
            <a:r>
              <a:rPr lang="en-US" sz="2800" dirty="0" err="1" smtClean="0">
                <a:latin typeface="Calibri" panose="020F0502020204030204" pitchFamily="34" charset="0"/>
              </a:rPr>
              <a:t>jenis</a:t>
            </a:r>
            <a:r>
              <a:rPr lang="en-US" sz="2800" dirty="0" smtClean="0">
                <a:latin typeface="Calibri" panose="020F0502020204030204" pitchFamily="34" charset="0"/>
              </a:rPr>
              <a:t> </a:t>
            </a:r>
            <a:r>
              <a:rPr lang="en-US" sz="2800" dirty="0" err="1" smtClean="0">
                <a:latin typeface="Calibri" panose="020F0502020204030204" pitchFamily="34" charset="0"/>
              </a:rPr>
              <a:t>yaitu</a:t>
            </a:r>
            <a:r>
              <a:rPr lang="en-US" sz="2800" dirty="0" smtClean="0">
                <a:latin typeface="Calibri" panose="020F0502020204030204" pitchFamily="34" charset="0"/>
              </a:rPr>
              <a:t> :</a:t>
            </a:r>
          </a:p>
          <a:p>
            <a:pPr lvl="1" eaLnBrk="1" hangingPunct="1">
              <a:buClr>
                <a:srgbClr val="FFFF00"/>
              </a:buClr>
              <a:buFont typeface="Comic Sans MS" panose="030F0702030302020204" pitchFamily="66" charset="0"/>
              <a:buNone/>
            </a:pPr>
            <a:r>
              <a:rPr lang="en-US" sz="2800" dirty="0" smtClean="0">
                <a:latin typeface="Calibri" panose="020F0502020204030204" pitchFamily="34" charset="0"/>
              </a:rPr>
              <a:t>		- Non </a:t>
            </a:r>
            <a:r>
              <a:rPr lang="en-US" sz="2800" dirty="0" err="1" smtClean="0">
                <a:latin typeface="Calibri" panose="020F0502020204030204" pitchFamily="34" charset="0"/>
              </a:rPr>
              <a:t>heterocystous</a:t>
            </a:r>
            <a:r>
              <a:rPr lang="en-US" sz="2800" dirty="0" smtClean="0">
                <a:latin typeface="Calibri" panose="020F0502020204030204" pitchFamily="34" charset="0"/>
              </a:rPr>
              <a:t> (</a:t>
            </a:r>
            <a:r>
              <a:rPr lang="en-US" sz="2800" dirty="0" err="1" smtClean="0">
                <a:latin typeface="Calibri" panose="020F0502020204030204" pitchFamily="34" charset="0"/>
              </a:rPr>
              <a:t>Gleocapsa</a:t>
            </a:r>
            <a:r>
              <a:rPr lang="en-US" sz="2800" dirty="0" smtClean="0">
                <a:latin typeface="Calibri" panose="020F0502020204030204" pitchFamily="34" charset="0"/>
              </a:rPr>
              <a:t> &amp; </a:t>
            </a:r>
            <a:r>
              <a:rPr lang="en-US" sz="2800" dirty="0" err="1" smtClean="0">
                <a:latin typeface="Calibri" panose="020F0502020204030204" pitchFamily="34" charset="0"/>
              </a:rPr>
              <a:t>Oscilatoria</a:t>
            </a:r>
            <a:r>
              <a:rPr lang="en-US" sz="2800" dirty="0" smtClean="0">
                <a:latin typeface="Calibri" panose="020F0502020204030204" pitchFamily="34" charset="0"/>
              </a:rPr>
              <a:t>)</a:t>
            </a:r>
          </a:p>
          <a:p>
            <a:pPr lvl="1" eaLnBrk="1" hangingPunct="1">
              <a:buClr>
                <a:srgbClr val="FFFF00"/>
              </a:buClr>
              <a:buFont typeface="Comic Sans MS" panose="030F0702030302020204" pitchFamily="66" charset="0"/>
              <a:buNone/>
            </a:pPr>
            <a:r>
              <a:rPr lang="en-US" sz="2800" dirty="0" smtClean="0">
                <a:latin typeface="Calibri" panose="020F0502020204030204" pitchFamily="34" charset="0"/>
              </a:rPr>
              <a:t>		- </a:t>
            </a:r>
            <a:r>
              <a:rPr lang="en-US" sz="2800" dirty="0" err="1" smtClean="0">
                <a:latin typeface="Calibri" panose="020F0502020204030204" pitchFamily="34" charset="0"/>
              </a:rPr>
              <a:t>Heterocystous</a:t>
            </a:r>
            <a:r>
              <a:rPr lang="en-US" sz="2800" dirty="0" smtClean="0">
                <a:latin typeface="Calibri" panose="020F0502020204030204" pitchFamily="34" charset="0"/>
              </a:rPr>
              <a:t> (</a:t>
            </a:r>
            <a:r>
              <a:rPr lang="en-US" sz="2800" i="1" dirty="0" smtClean="0">
                <a:latin typeface="Calibri" panose="020F0502020204030204" pitchFamily="34" charset="0"/>
              </a:rPr>
              <a:t>Anabaena</a:t>
            </a:r>
            <a:r>
              <a:rPr lang="en-US" sz="2800" dirty="0" smtClean="0">
                <a:latin typeface="Calibri" panose="020F0502020204030204" pitchFamily="34" charset="0"/>
              </a:rPr>
              <a:t> &amp; </a:t>
            </a:r>
            <a:r>
              <a:rPr lang="en-US" sz="2800" i="1" dirty="0" err="1" smtClean="0">
                <a:latin typeface="Calibri" panose="020F0502020204030204" pitchFamily="34" charset="0"/>
              </a:rPr>
              <a:t>Nostoc</a:t>
            </a:r>
            <a:r>
              <a:rPr lang="en-US" sz="2800" dirty="0" smtClean="0">
                <a:latin typeface="Calibri" panose="020F0502020204030204" pitchFamily="34" charset="0"/>
              </a:rPr>
              <a:t>)</a:t>
            </a:r>
          </a:p>
          <a:p>
            <a:pPr eaLnBrk="1" hangingPunct="1">
              <a:buFont typeface="Wingdings" panose="05000000000000000000" pitchFamily="2" charset="2"/>
              <a:buNone/>
            </a:pPr>
            <a:endParaRPr lang="en-US" sz="2800" dirty="0" smtClean="0">
              <a:latin typeface="Calibri" panose="020F0502020204030204" pitchFamily="34" charset="0"/>
            </a:endParaRPr>
          </a:p>
        </p:txBody>
      </p:sp>
    </p:spTree>
    <p:extLst>
      <p:ext uri="{BB962C8B-B14F-4D97-AF65-F5344CB8AC3E}">
        <p14:creationId xmlns:p14="http://schemas.microsoft.com/office/powerpoint/2010/main" val="911815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idx="1"/>
          </p:nvPr>
        </p:nvSpPr>
        <p:spPr>
          <a:xfrm>
            <a:off x="457200" y="609600"/>
            <a:ext cx="8229600" cy="5516563"/>
          </a:xfrm>
        </p:spPr>
        <p:txBody>
          <a:bodyPr/>
          <a:lstStyle/>
          <a:p>
            <a:pPr eaLnBrk="1" hangingPunct="1">
              <a:spcAft>
                <a:spcPts val="600"/>
              </a:spcAft>
              <a:buFont typeface="Wingdings" panose="05000000000000000000" pitchFamily="2" charset="2"/>
              <a:buNone/>
            </a:pPr>
            <a:r>
              <a:rPr lang="en-US" sz="2800" b="1" dirty="0" smtClean="0">
                <a:solidFill>
                  <a:srgbClr val="FF0000"/>
                </a:solidFill>
                <a:latin typeface="Calibri" panose="020F0502020204030204" pitchFamily="34" charset="0"/>
              </a:rPr>
              <a:t>3. </a:t>
            </a:r>
            <a:r>
              <a:rPr lang="en-US" sz="2800" b="1" dirty="0" err="1" smtClean="0">
                <a:solidFill>
                  <a:srgbClr val="FF0000"/>
                </a:solidFill>
                <a:latin typeface="Calibri" panose="020F0502020204030204" pitchFamily="34" charset="0"/>
              </a:rPr>
              <a:t>Hasil</a:t>
            </a:r>
            <a:r>
              <a:rPr lang="en-US" sz="2800" b="1" dirty="0" smtClean="0">
                <a:solidFill>
                  <a:srgbClr val="FF0000"/>
                </a:solidFill>
                <a:latin typeface="Calibri" panose="020F0502020204030204" pitchFamily="34" charset="0"/>
              </a:rPr>
              <a:t> </a:t>
            </a:r>
            <a:r>
              <a:rPr lang="en-US" sz="2800" b="1" dirty="0" err="1" smtClean="0">
                <a:solidFill>
                  <a:srgbClr val="FF0000"/>
                </a:solidFill>
                <a:latin typeface="Calibri" panose="020F0502020204030204" pitchFamily="34" charset="0"/>
              </a:rPr>
              <a:t>dekomposisi</a:t>
            </a:r>
            <a:r>
              <a:rPr lang="en-US" sz="2800" b="1" dirty="0" smtClean="0">
                <a:solidFill>
                  <a:srgbClr val="FF0000"/>
                </a:solidFill>
                <a:latin typeface="Calibri" panose="020F0502020204030204" pitchFamily="34" charset="0"/>
              </a:rPr>
              <a:t> </a:t>
            </a:r>
            <a:r>
              <a:rPr lang="id-ID" sz="2800" b="1" dirty="0" smtClean="0">
                <a:solidFill>
                  <a:srgbClr val="FF0000"/>
                </a:solidFill>
                <a:latin typeface="Calibri" panose="020F0502020204030204" pitchFamily="34" charset="0"/>
              </a:rPr>
              <a:t>sampah-sampah organik</a:t>
            </a:r>
            <a:endParaRPr lang="en-US" sz="2800" b="1" dirty="0" smtClean="0">
              <a:solidFill>
                <a:srgbClr val="FF0000"/>
              </a:solidFill>
              <a:latin typeface="Calibri" panose="020F0502020204030204" pitchFamily="34" charset="0"/>
            </a:endParaRPr>
          </a:p>
          <a:p>
            <a:pPr eaLnBrk="1" hangingPunct="1">
              <a:buFont typeface="Arial" panose="020B0604020202020204" pitchFamily="34" charset="0"/>
              <a:buChar char="•"/>
            </a:pPr>
            <a:r>
              <a:rPr lang="en-US" sz="2800" dirty="0" smtClean="0">
                <a:latin typeface="Calibri" panose="020F0502020204030204" pitchFamily="34" charset="0"/>
              </a:rPr>
              <a:t>Nitrogen </a:t>
            </a:r>
            <a:r>
              <a:rPr lang="en-US" sz="2800" dirty="0" err="1" smtClean="0">
                <a:latin typeface="Calibri" panose="020F0502020204030204" pitchFamily="34" charset="0"/>
              </a:rPr>
              <a:t>tanaman</a:t>
            </a:r>
            <a:r>
              <a:rPr lang="en-US" sz="2800" dirty="0" smtClean="0">
                <a:latin typeface="Calibri" panose="020F0502020204030204" pitchFamily="34" charset="0"/>
              </a:rPr>
              <a:t> </a:t>
            </a:r>
            <a:r>
              <a:rPr lang="en-US" sz="2800" dirty="0" err="1" smtClean="0">
                <a:latin typeface="Calibri" panose="020F0502020204030204" pitchFamily="34" charset="0"/>
              </a:rPr>
              <a:t>sebagian</a:t>
            </a:r>
            <a:r>
              <a:rPr lang="en-US" sz="2800" dirty="0" smtClean="0">
                <a:latin typeface="Calibri" panose="020F0502020204030204" pitchFamily="34" charset="0"/>
              </a:rPr>
              <a:t> </a:t>
            </a:r>
            <a:r>
              <a:rPr lang="en-US" sz="2800" dirty="0" err="1" smtClean="0">
                <a:latin typeface="Calibri" panose="020F0502020204030204" pitchFamily="34" charset="0"/>
              </a:rPr>
              <a:t>dikembalikan</a:t>
            </a:r>
            <a:r>
              <a:rPr lang="en-US" sz="2800" dirty="0" smtClean="0">
                <a:latin typeface="Calibri" panose="020F0502020204030204" pitchFamily="34" charset="0"/>
              </a:rPr>
              <a:t> </a:t>
            </a:r>
            <a:r>
              <a:rPr lang="en-US" sz="2800" dirty="0" err="1" smtClean="0">
                <a:latin typeface="Calibri" panose="020F0502020204030204" pitchFamily="34" charset="0"/>
              </a:rPr>
              <a:t>ke</a:t>
            </a:r>
            <a:r>
              <a:rPr lang="en-US" sz="2800" dirty="0" smtClean="0">
                <a:latin typeface="Calibri" panose="020F0502020204030204" pitchFamily="34" charset="0"/>
              </a:rPr>
              <a:t> </a:t>
            </a:r>
            <a:r>
              <a:rPr lang="en-US" sz="2800" dirty="0" err="1" smtClean="0">
                <a:latin typeface="Calibri" panose="020F0502020204030204" pitchFamily="34" charset="0"/>
              </a:rPr>
              <a:t>tanah</a:t>
            </a:r>
            <a:r>
              <a:rPr lang="en-US" sz="2800" dirty="0" smtClean="0">
                <a:latin typeface="Calibri" panose="020F0502020204030204" pitchFamily="34" charset="0"/>
              </a:rPr>
              <a:t> </a:t>
            </a:r>
            <a:r>
              <a:rPr lang="en-US" sz="2800" dirty="0" err="1" smtClean="0">
                <a:latin typeface="Calibri" panose="020F0502020204030204" pitchFamily="34" charset="0"/>
              </a:rPr>
              <a:t>dalam</a:t>
            </a:r>
            <a:r>
              <a:rPr lang="en-US" sz="2800" dirty="0" smtClean="0">
                <a:latin typeface="Calibri" panose="020F0502020204030204" pitchFamily="34" charset="0"/>
              </a:rPr>
              <a:t> </a:t>
            </a:r>
            <a:r>
              <a:rPr lang="en-US" sz="2800" dirty="0" err="1" smtClean="0">
                <a:latin typeface="Calibri" panose="020F0502020204030204" pitchFamily="34" charset="0"/>
              </a:rPr>
              <a:t>bentuk</a:t>
            </a:r>
            <a:r>
              <a:rPr lang="en-US" sz="2800" dirty="0" smtClean="0">
                <a:latin typeface="Calibri" panose="020F0502020204030204" pitchFamily="34" charset="0"/>
              </a:rPr>
              <a:t> </a:t>
            </a:r>
            <a:r>
              <a:rPr lang="id-ID" sz="2800" dirty="0" smtClean="0">
                <a:latin typeface="Calibri" panose="020F0502020204030204" pitchFamily="34" charset="0"/>
              </a:rPr>
              <a:t>sampah organik (seresah)</a:t>
            </a:r>
            <a:endParaRPr lang="en-US" sz="2800" dirty="0" smtClean="0">
              <a:latin typeface="Calibri" panose="020F0502020204030204" pitchFamily="34" charset="0"/>
            </a:endParaRPr>
          </a:p>
          <a:p>
            <a:pPr eaLnBrk="1" hangingPunct="1">
              <a:buFont typeface="Arial" panose="020B0604020202020204" pitchFamily="34" charset="0"/>
              <a:buChar char="•"/>
            </a:pPr>
            <a:r>
              <a:rPr lang="en-US" sz="2800" dirty="0" err="1" smtClean="0">
                <a:latin typeface="Calibri" panose="020F0502020204030204" pitchFamily="34" charset="0"/>
              </a:rPr>
              <a:t>Besar</a:t>
            </a:r>
            <a:r>
              <a:rPr lang="en-US" sz="2800" dirty="0" smtClean="0">
                <a:latin typeface="Calibri" panose="020F0502020204030204" pitchFamily="34" charset="0"/>
              </a:rPr>
              <a:t> </a:t>
            </a:r>
            <a:r>
              <a:rPr lang="en-US" sz="2800" dirty="0" err="1" smtClean="0">
                <a:latin typeface="Calibri" panose="020F0502020204030204" pitchFamily="34" charset="0"/>
              </a:rPr>
              <a:t>seresah</a:t>
            </a:r>
            <a:r>
              <a:rPr lang="en-US" sz="2800" dirty="0" smtClean="0">
                <a:latin typeface="Calibri" panose="020F0502020204030204" pitchFamily="34" charset="0"/>
              </a:rPr>
              <a:t> </a:t>
            </a:r>
            <a:r>
              <a:rPr lang="en-US" sz="2800" dirty="0" err="1" smtClean="0">
                <a:latin typeface="Calibri" panose="020F0502020204030204" pitchFamily="34" charset="0"/>
              </a:rPr>
              <a:t>bervariasi</a:t>
            </a:r>
            <a:r>
              <a:rPr lang="en-US" sz="2800" dirty="0" smtClean="0">
                <a:latin typeface="Calibri" panose="020F0502020204030204" pitchFamily="34" charset="0"/>
              </a:rPr>
              <a:t> </a:t>
            </a:r>
            <a:r>
              <a:rPr lang="en-US" sz="2800" dirty="0" err="1" smtClean="0">
                <a:latin typeface="Calibri" panose="020F0502020204030204" pitchFamily="34" charset="0"/>
              </a:rPr>
              <a:t>tergantung</a:t>
            </a:r>
            <a:r>
              <a:rPr lang="en-US" sz="2800" dirty="0" smtClean="0">
                <a:latin typeface="Calibri" panose="020F0502020204030204" pitchFamily="34" charset="0"/>
              </a:rPr>
              <a:t> </a:t>
            </a:r>
            <a:r>
              <a:rPr lang="en-US" sz="2800" dirty="0" err="1" smtClean="0">
                <a:latin typeface="Calibri" panose="020F0502020204030204" pitchFamily="34" charset="0"/>
              </a:rPr>
              <a:t>beberapa</a:t>
            </a:r>
            <a:r>
              <a:rPr lang="en-US" sz="2800" dirty="0" smtClean="0">
                <a:latin typeface="Calibri" panose="020F0502020204030204" pitchFamily="34" charset="0"/>
              </a:rPr>
              <a:t> </a:t>
            </a:r>
            <a:r>
              <a:rPr lang="en-US" sz="2800" dirty="0" err="1" smtClean="0">
                <a:latin typeface="Calibri" panose="020F0502020204030204" pitchFamily="34" charset="0"/>
              </a:rPr>
              <a:t>faktor</a:t>
            </a:r>
            <a:endParaRPr lang="en-US" sz="2800" dirty="0" smtClean="0">
              <a:latin typeface="Calibri" panose="020F0502020204030204" pitchFamily="34" charset="0"/>
            </a:endParaRPr>
          </a:p>
          <a:p>
            <a:pPr eaLnBrk="1" hangingPunct="1">
              <a:buFont typeface="Arial" panose="020B0604020202020204" pitchFamily="34" charset="0"/>
              <a:buChar char="•"/>
            </a:pPr>
            <a:r>
              <a:rPr lang="en-US" sz="2800" dirty="0" err="1" smtClean="0">
                <a:latin typeface="Calibri" panose="020F0502020204030204" pitchFamily="34" charset="0"/>
              </a:rPr>
              <a:t>Kandungan</a:t>
            </a:r>
            <a:r>
              <a:rPr lang="en-US" sz="2800" dirty="0" smtClean="0">
                <a:latin typeface="Calibri" panose="020F0502020204030204" pitchFamily="34" charset="0"/>
              </a:rPr>
              <a:t> nitrogen </a:t>
            </a:r>
            <a:r>
              <a:rPr lang="en-US" sz="2800" dirty="0" err="1" smtClean="0">
                <a:latin typeface="Calibri" panose="020F0502020204030204" pitchFamily="34" charset="0"/>
              </a:rPr>
              <a:t>dalam</a:t>
            </a:r>
            <a:r>
              <a:rPr lang="en-US" sz="2800" dirty="0" smtClean="0">
                <a:latin typeface="Calibri" panose="020F0502020204030204" pitchFamily="34" charset="0"/>
              </a:rPr>
              <a:t> </a:t>
            </a:r>
            <a:r>
              <a:rPr lang="en-US" sz="2800" dirty="0" err="1" smtClean="0">
                <a:latin typeface="Calibri" panose="020F0502020204030204" pitchFamily="34" charset="0"/>
              </a:rPr>
              <a:t>seresah</a:t>
            </a:r>
            <a:r>
              <a:rPr lang="en-US" sz="2800" dirty="0" smtClean="0">
                <a:latin typeface="Calibri" panose="020F0502020204030204" pitchFamily="34" charset="0"/>
              </a:rPr>
              <a:t> </a:t>
            </a:r>
            <a:r>
              <a:rPr lang="en-US" sz="2800" dirty="0" err="1" smtClean="0">
                <a:latin typeface="Calibri" panose="020F0502020204030204" pitchFamily="34" charset="0"/>
              </a:rPr>
              <a:t>bervariasi</a:t>
            </a:r>
            <a:endParaRPr lang="en-US" sz="2800" dirty="0" smtClean="0">
              <a:latin typeface="Calibri" panose="020F0502020204030204" pitchFamily="34" charset="0"/>
            </a:endParaRPr>
          </a:p>
          <a:p>
            <a:pPr eaLnBrk="1" hangingPunct="1">
              <a:buFont typeface="Arial" panose="020B0604020202020204" pitchFamily="34" charset="0"/>
              <a:buChar char="•"/>
            </a:pPr>
            <a:r>
              <a:rPr lang="en-US" sz="2800" dirty="0" err="1" smtClean="0">
                <a:latin typeface="Calibri" panose="020F0502020204030204" pitchFamily="34" charset="0"/>
              </a:rPr>
              <a:t>contoh</a:t>
            </a:r>
            <a:r>
              <a:rPr lang="en-US" sz="2800" dirty="0" smtClean="0">
                <a:latin typeface="Calibri" panose="020F0502020204030204" pitchFamily="34" charset="0"/>
              </a:rPr>
              <a:t> : </a:t>
            </a:r>
            <a:r>
              <a:rPr lang="en-US" sz="2800" dirty="0" err="1" smtClean="0">
                <a:latin typeface="Calibri" panose="020F0502020204030204" pitchFamily="34" charset="0"/>
              </a:rPr>
              <a:t>daun</a:t>
            </a:r>
            <a:r>
              <a:rPr lang="en-US" sz="2800" dirty="0" smtClean="0">
                <a:latin typeface="Calibri" panose="020F0502020204030204" pitchFamily="34" charset="0"/>
              </a:rPr>
              <a:t> </a:t>
            </a:r>
            <a:r>
              <a:rPr lang="en-US" sz="2800" dirty="0" err="1" smtClean="0">
                <a:latin typeface="Calibri" panose="020F0502020204030204" pitchFamily="34" charset="0"/>
              </a:rPr>
              <a:t>lebar</a:t>
            </a:r>
            <a:r>
              <a:rPr lang="en-US" sz="2800" dirty="0" smtClean="0">
                <a:latin typeface="Calibri" panose="020F0502020204030204" pitchFamily="34" charset="0"/>
              </a:rPr>
              <a:t> 0.8 -2,0%</a:t>
            </a:r>
          </a:p>
          <a:p>
            <a:pPr eaLnBrk="1" hangingPunct="1">
              <a:buFontTx/>
              <a:buNone/>
            </a:pPr>
            <a:r>
              <a:rPr lang="en-US" sz="2800" dirty="0" smtClean="0">
                <a:latin typeface="Calibri" panose="020F0502020204030204" pitchFamily="34" charset="0"/>
              </a:rPr>
              <a:t>		    </a:t>
            </a:r>
            <a:r>
              <a:rPr lang="id-ID" sz="2800" dirty="0" smtClean="0">
                <a:latin typeface="Calibri" panose="020F0502020204030204" pitchFamily="34" charset="0"/>
              </a:rPr>
              <a:t>   </a:t>
            </a:r>
            <a:r>
              <a:rPr lang="en-US" sz="2800" dirty="0" smtClean="0">
                <a:latin typeface="Calibri" panose="020F0502020204030204" pitchFamily="34" charset="0"/>
              </a:rPr>
              <a:t> </a:t>
            </a:r>
            <a:r>
              <a:rPr lang="en-US" sz="2800" dirty="0" err="1" smtClean="0">
                <a:latin typeface="Calibri" panose="020F0502020204030204" pitchFamily="34" charset="0"/>
              </a:rPr>
              <a:t>daun</a:t>
            </a:r>
            <a:r>
              <a:rPr lang="en-US" sz="2800" dirty="0" smtClean="0">
                <a:latin typeface="Calibri" panose="020F0502020204030204" pitchFamily="34" charset="0"/>
              </a:rPr>
              <a:t> </a:t>
            </a:r>
            <a:r>
              <a:rPr lang="en-US" sz="2800" dirty="0" err="1" smtClean="0">
                <a:latin typeface="Calibri" panose="020F0502020204030204" pitchFamily="34" charset="0"/>
              </a:rPr>
              <a:t>konifer</a:t>
            </a:r>
            <a:r>
              <a:rPr lang="en-US" sz="2800" dirty="0" smtClean="0">
                <a:latin typeface="Calibri" panose="020F0502020204030204" pitchFamily="34" charset="0"/>
              </a:rPr>
              <a:t> 0,6-1,0%</a:t>
            </a:r>
          </a:p>
        </p:txBody>
      </p:sp>
    </p:spTree>
    <p:extLst>
      <p:ext uri="{BB962C8B-B14F-4D97-AF65-F5344CB8AC3E}">
        <p14:creationId xmlns:p14="http://schemas.microsoft.com/office/powerpoint/2010/main" val="148705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idx="1"/>
          </p:nvPr>
        </p:nvSpPr>
        <p:spPr/>
        <p:txBody>
          <a:bodyPr/>
          <a:lstStyle/>
          <a:p>
            <a:pPr eaLnBrk="1" hangingPunct="1"/>
            <a:r>
              <a:rPr lang="en-US" sz="2800" dirty="0" err="1" smtClean="0">
                <a:latin typeface="Calibri" panose="020F0502020204030204" pitchFamily="34" charset="0"/>
              </a:rPr>
              <a:t>Digunakan</a:t>
            </a:r>
            <a:r>
              <a:rPr lang="en-US" sz="2800" dirty="0" smtClean="0">
                <a:latin typeface="Calibri" panose="020F0502020204030204" pitchFamily="34" charset="0"/>
              </a:rPr>
              <a:t> </a:t>
            </a:r>
            <a:r>
              <a:rPr lang="en-US" sz="2800" dirty="0" err="1" smtClean="0">
                <a:latin typeface="Calibri" panose="020F0502020204030204" pitchFamily="34" charset="0"/>
              </a:rPr>
              <a:t>tanaman</a:t>
            </a:r>
            <a:r>
              <a:rPr lang="en-US" sz="2800" dirty="0" smtClean="0">
                <a:latin typeface="Calibri" panose="020F0502020204030204" pitchFamily="34" charset="0"/>
              </a:rPr>
              <a:t> </a:t>
            </a:r>
            <a:r>
              <a:rPr lang="en-US" sz="2800" dirty="0" err="1" smtClean="0">
                <a:latin typeface="Calibri" panose="020F0502020204030204" pitchFamily="34" charset="0"/>
              </a:rPr>
              <a:t>atau</a:t>
            </a:r>
            <a:r>
              <a:rPr lang="en-US" sz="2800" dirty="0" smtClean="0">
                <a:latin typeface="Calibri" panose="020F0502020204030204" pitchFamily="34" charset="0"/>
              </a:rPr>
              <a:t> </a:t>
            </a:r>
            <a:r>
              <a:rPr lang="en-US" sz="2800" dirty="0" err="1" smtClean="0">
                <a:latin typeface="Calibri" panose="020F0502020204030204" pitchFamily="34" charset="0"/>
              </a:rPr>
              <a:t>mikroorganisme</a:t>
            </a:r>
            <a:endParaRPr lang="en-US" sz="2800" dirty="0" smtClean="0">
              <a:latin typeface="Calibri" panose="020F0502020204030204" pitchFamily="34" charset="0"/>
            </a:endParaRPr>
          </a:p>
          <a:p>
            <a:pPr eaLnBrk="1" hangingPunct="1"/>
            <a:r>
              <a:rPr lang="en-US" sz="2800" dirty="0" smtClean="0">
                <a:latin typeface="Calibri" panose="020F0502020204030204" pitchFamily="34" charset="0"/>
              </a:rPr>
              <a:t>NH</a:t>
            </a:r>
            <a:r>
              <a:rPr lang="en-US" sz="2800" baseline="-25000" dirty="0" smtClean="0">
                <a:latin typeface="Calibri" panose="020F0502020204030204" pitchFamily="34" charset="0"/>
              </a:rPr>
              <a:t>4</a:t>
            </a:r>
            <a:r>
              <a:rPr lang="en-US" sz="2800" baseline="30000" dirty="0" smtClean="0">
                <a:latin typeface="Calibri" panose="020F0502020204030204" pitchFamily="34" charset="0"/>
              </a:rPr>
              <a:t>+ </a:t>
            </a:r>
            <a:r>
              <a:rPr lang="en-US" sz="2800" dirty="0" err="1" smtClean="0">
                <a:latin typeface="Calibri" panose="020F0502020204030204" pitchFamily="34" charset="0"/>
              </a:rPr>
              <a:t>diikat</a:t>
            </a:r>
            <a:r>
              <a:rPr lang="en-US" sz="2800" dirty="0" smtClean="0">
                <a:latin typeface="Calibri" panose="020F0502020204030204" pitchFamily="34" charset="0"/>
              </a:rPr>
              <a:t> mineral </a:t>
            </a:r>
            <a:r>
              <a:rPr lang="en-US" sz="2800" dirty="0" err="1" smtClean="0">
                <a:latin typeface="Calibri" panose="020F0502020204030204" pitchFamily="34" charset="0"/>
              </a:rPr>
              <a:t>liat</a:t>
            </a:r>
            <a:r>
              <a:rPr lang="en-US" sz="2800" dirty="0" smtClean="0">
                <a:latin typeface="Calibri" panose="020F0502020204030204" pitchFamily="34" charset="0"/>
              </a:rPr>
              <a:t> </a:t>
            </a:r>
            <a:endParaRPr lang="id-ID" sz="2800" dirty="0" smtClean="0">
              <a:latin typeface="Calibri" panose="020F0502020204030204" pitchFamily="34" charset="0"/>
            </a:endParaRPr>
          </a:p>
          <a:p>
            <a:pPr eaLnBrk="1" hangingPunct="1"/>
            <a:r>
              <a:rPr lang="en-US" sz="2800" dirty="0" smtClean="0">
                <a:latin typeface="Calibri" panose="020F0502020204030204" pitchFamily="34" charset="0"/>
              </a:rPr>
              <a:t>NO</a:t>
            </a:r>
            <a:r>
              <a:rPr lang="en-US" sz="2800" baseline="-25000" dirty="0" smtClean="0">
                <a:latin typeface="Calibri" panose="020F0502020204030204" pitchFamily="34" charset="0"/>
              </a:rPr>
              <a:t>3</a:t>
            </a:r>
            <a:r>
              <a:rPr lang="en-US" sz="2800" baseline="30000" dirty="0" smtClean="0">
                <a:latin typeface="Calibri" panose="020F0502020204030204" pitchFamily="34" charset="0"/>
              </a:rPr>
              <a:t>-</a:t>
            </a:r>
            <a:r>
              <a:rPr lang="en-US" sz="2800" dirty="0" smtClean="0">
                <a:latin typeface="Calibri" panose="020F0502020204030204" pitchFamily="34" charset="0"/>
              </a:rPr>
              <a:t> </a:t>
            </a:r>
            <a:r>
              <a:rPr lang="en-US" sz="2800" dirty="0" err="1" smtClean="0">
                <a:latin typeface="Calibri" panose="020F0502020204030204" pitchFamily="34" charset="0"/>
              </a:rPr>
              <a:t>dicuci</a:t>
            </a:r>
            <a:r>
              <a:rPr lang="en-US" sz="2800" dirty="0" smtClean="0">
                <a:latin typeface="Calibri" panose="020F0502020204030204" pitchFamily="34" charset="0"/>
              </a:rPr>
              <a:t> </a:t>
            </a:r>
            <a:r>
              <a:rPr lang="en-US" sz="2800" dirty="0" err="1" smtClean="0">
                <a:latin typeface="Calibri" panose="020F0502020204030204" pitchFamily="34" charset="0"/>
              </a:rPr>
              <a:t>oleh</a:t>
            </a:r>
            <a:r>
              <a:rPr lang="en-US" sz="2800" dirty="0" smtClean="0">
                <a:latin typeface="Calibri" panose="020F0502020204030204" pitchFamily="34" charset="0"/>
              </a:rPr>
              <a:t> a</a:t>
            </a:r>
            <a:r>
              <a:rPr lang="id-ID" sz="2800" dirty="0" smtClean="0">
                <a:latin typeface="Calibri" panose="020F0502020204030204" pitchFamily="34" charset="0"/>
              </a:rPr>
              <a:t>i</a:t>
            </a:r>
            <a:r>
              <a:rPr lang="en-US" sz="2800" dirty="0" smtClean="0">
                <a:latin typeface="Calibri" panose="020F0502020204030204" pitchFamily="34" charset="0"/>
              </a:rPr>
              <a:t>r </a:t>
            </a:r>
            <a:r>
              <a:rPr lang="en-US" sz="2800" dirty="0" err="1" smtClean="0">
                <a:latin typeface="Calibri" panose="020F0502020204030204" pitchFamily="34" charset="0"/>
              </a:rPr>
              <a:t>hujan</a:t>
            </a:r>
            <a:r>
              <a:rPr lang="en-US" sz="2800" dirty="0" smtClean="0">
                <a:latin typeface="Calibri" panose="020F0502020204030204" pitchFamily="34" charset="0"/>
              </a:rPr>
              <a:t> (</a:t>
            </a:r>
            <a:r>
              <a:rPr lang="en-US" sz="2800" i="1" dirty="0" smtClean="0">
                <a:latin typeface="Calibri" panose="020F0502020204030204" pitchFamily="34" charset="0"/>
              </a:rPr>
              <a:t>leaching</a:t>
            </a:r>
            <a:r>
              <a:rPr lang="en-US" sz="2800" dirty="0" smtClean="0">
                <a:latin typeface="Calibri" panose="020F0502020204030204" pitchFamily="34" charset="0"/>
              </a:rPr>
              <a:t>)</a:t>
            </a:r>
          </a:p>
          <a:p>
            <a:pPr eaLnBrk="1" hangingPunct="1"/>
            <a:r>
              <a:rPr lang="en-US" sz="2800" dirty="0" smtClean="0">
                <a:latin typeface="Calibri" panose="020F0502020204030204" pitchFamily="34" charset="0"/>
              </a:rPr>
              <a:t>Proses </a:t>
            </a:r>
            <a:r>
              <a:rPr lang="en-US" sz="2800" dirty="0" err="1" smtClean="0">
                <a:latin typeface="Calibri" panose="020F0502020204030204" pitchFamily="34" charset="0"/>
              </a:rPr>
              <a:t>denitrifikasi</a:t>
            </a:r>
            <a:endParaRPr lang="en-US" sz="2800" i="1" dirty="0" smtClean="0">
              <a:latin typeface="Calibri" panose="020F0502020204030204" pitchFamily="34" charset="0"/>
            </a:endParaRPr>
          </a:p>
        </p:txBody>
      </p:sp>
      <p:sp>
        <p:nvSpPr>
          <p:cNvPr id="54274" name="Rectangle 2"/>
          <p:cNvSpPr>
            <a:spLocks noGrp="1" noChangeArrowheads="1"/>
          </p:cNvSpPr>
          <p:nvPr>
            <p:ph type="title"/>
          </p:nvPr>
        </p:nvSpPr>
        <p:spPr>
          <a:xfrm>
            <a:off x="457200" y="457200"/>
            <a:ext cx="8229600" cy="1143000"/>
          </a:xfrm>
        </p:spPr>
        <p:txBody>
          <a:bodyPr>
            <a:normAutofit/>
          </a:bodyPr>
          <a:lstStyle/>
          <a:p>
            <a:pPr eaLnBrk="1" fontAlgn="auto" hangingPunct="1">
              <a:spcAft>
                <a:spcPts val="0"/>
              </a:spcAft>
              <a:defRPr/>
            </a:pPr>
            <a:r>
              <a:rPr lang="en-US" b="1" dirty="0" err="1">
                <a:solidFill>
                  <a:schemeClr val="accent6">
                    <a:lumMod val="75000"/>
                  </a:schemeClr>
                </a:solidFill>
                <a:latin typeface="Calibri" pitchFamily="34" charset="0"/>
              </a:rPr>
              <a:t>Hilangnya</a:t>
            </a:r>
            <a:r>
              <a:rPr lang="en-US" b="1" dirty="0">
                <a:solidFill>
                  <a:schemeClr val="accent6">
                    <a:lumMod val="75000"/>
                  </a:schemeClr>
                </a:solidFill>
                <a:latin typeface="Calibri" pitchFamily="34" charset="0"/>
              </a:rPr>
              <a:t> N </a:t>
            </a:r>
            <a:r>
              <a:rPr lang="en-US" b="1" dirty="0" err="1">
                <a:solidFill>
                  <a:schemeClr val="accent6">
                    <a:lumMod val="75000"/>
                  </a:schemeClr>
                </a:solidFill>
                <a:latin typeface="Calibri" pitchFamily="34" charset="0"/>
              </a:rPr>
              <a:t>dari</a:t>
            </a:r>
            <a:r>
              <a:rPr lang="en-US" b="1" dirty="0">
                <a:solidFill>
                  <a:schemeClr val="accent6">
                    <a:lumMod val="75000"/>
                  </a:schemeClr>
                </a:solidFill>
                <a:latin typeface="Calibri" pitchFamily="34" charset="0"/>
              </a:rPr>
              <a:t> </a:t>
            </a:r>
            <a:r>
              <a:rPr lang="en-US" b="1" dirty="0" err="1">
                <a:solidFill>
                  <a:schemeClr val="accent6">
                    <a:lumMod val="75000"/>
                  </a:schemeClr>
                </a:solidFill>
                <a:latin typeface="Calibri" pitchFamily="34" charset="0"/>
              </a:rPr>
              <a:t>dalam</a:t>
            </a:r>
            <a:r>
              <a:rPr lang="en-US" b="1" dirty="0">
                <a:solidFill>
                  <a:schemeClr val="accent6">
                    <a:lumMod val="75000"/>
                  </a:schemeClr>
                </a:solidFill>
                <a:latin typeface="Calibri" pitchFamily="34" charset="0"/>
              </a:rPr>
              <a:t> </a:t>
            </a:r>
            <a:r>
              <a:rPr lang="en-US" b="1" dirty="0" err="1">
                <a:solidFill>
                  <a:schemeClr val="accent6">
                    <a:lumMod val="75000"/>
                  </a:schemeClr>
                </a:solidFill>
                <a:latin typeface="Calibri" pitchFamily="34" charset="0"/>
              </a:rPr>
              <a:t>tanah</a:t>
            </a:r>
            <a:endParaRPr lang="en-US" b="1" dirty="0">
              <a:solidFill>
                <a:schemeClr val="accent6">
                  <a:lumMod val="75000"/>
                </a:schemeClr>
              </a:solidFill>
              <a:latin typeface="Calibri" pitchFamily="34" charset="0"/>
            </a:endParaRPr>
          </a:p>
        </p:txBody>
      </p:sp>
    </p:spTree>
    <p:extLst>
      <p:ext uri="{BB962C8B-B14F-4D97-AF65-F5344CB8AC3E}">
        <p14:creationId xmlns:p14="http://schemas.microsoft.com/office/powerpoint/2010/main" val="1396904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Siklus Nitrogen</a:t>
            </a:r>
            <a:endParaRPr lang="id-ID" b="1" dirty="0">
              <a:solidFill>
                <a:schemeClr val="accent6">
                  <a:lumMod val="75000"/>
                </a:schemeClr>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id-ID" dirty="0" smtClean="0"/>
              <a:t>Fiksasi Nitrogen</a:t>
            </a:r>
          </a:p>
          <a:p>
            <a:pPr marL="514350" indent="-514350">
              <a:buFont typeface="+mj-lt"/>
              <a:buAutoNum type="arabicPeriod"/>
            </a:pPr>
            <a:r>
              <a:rPr lang="id-ID" dirty="0" smtClean="0"/>
              <a:t>Amonifikasi</a:t>
            </a:r>
          </a:p>
          <a:p>
            <a:pPr marL="514350" indent="-514350">
              <a:buFont typeface="+mj-lt"/>
              <a:buAutoNum type="arabicPeriod"/>
            </a:pPr>
            <a:r>
              <a:rPr lang="id-ID" dirty="0" smtClean="0"/>
              <a:t>Nitrifikasi</a:t>
            </a:r>
          </a:p>
          <a:p>
            <a:pPr marL="514350" indent="-514350">
              <a:buFont typeface="+mj-lt"/>
              <a:buAutoNum type="arabicPeriod"/>
            </a:pPr>
            <a:r>
              <a:rPr lang="id-ID" dirty="0" smtClean="0"/>
              <a:t>Denitrifikasi</a:t>
            </a:r>
            <a:endParaRPr lang="id-ID" dirty="0"/>
          </a:p>
        </p:txBody>
      </p:sp>
    </p:spTree>
    <p:extLst>
      <p:ext uri="{BB962C8B-B14F-4D97-AF65-F5344CB8AC3E}">
        <p14:creationId xmlns:p14="http://schemas.microsoft.com/office/powerpoint/2010/main" val="2988927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85800"/>
            <a:ext cx="6858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47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a:xfrm>
            <a:off x="457200" y="1676400"/>
            <a:ext cx="8229600" cy="4572000"/>
          </a:xfrm>
        </p:spPr>
        <p:txBody>
          <a:bodyPr/>
          <a:lstStyle/>
          <a:p>
            <a:pPr marL="609600" indent="-609600" eaLnBrk="1" hangingPunct="1">
              <a:buClr>
                <a:schemeClr val="tx1"/>
              </a:buClr>
              <a:buSzPct val="100000"/>
              <a:buFontTx/>
              <a:buAutoNum type="arabicPeriod"/>
            </a:pPr>
            <a:r>
              <a:rPr lang="en-US" sz="2800" dirty="0" err="1" smtClean="0">
                <a:latin typeface="Calibri" panose="020F0502020204030204" pitchFamily="34" charset="0"/>
              </a:rPr>
              <a:t>Terlibat</a:t>
            </a:r>
            <a:r>
              <a:rPr lang="en-US" sz="2800" dirty="0" smtClean="0">
                <a:latin typeface="Calibri" panose="020F0502020204030204" pitchFamily="34" charset="0"/>
              </a:rPr>
              <a:t> </a:t>
            </a:r>
            <a:r>
              <a:rPr lang="en-US" sz="2800" dirty="0" err="1" smtClean="0">
                <a:latin typeface="Calibri" panose="020F0502020204030204" pitchFamily="34" charset="0"/>
              </a:rPr>
              <a:t>dalam</a:t>
            </a:r>
            <a:r>
              <a:rPr lang="en-US" sz="2800" dirty="0" smtClean="0">
                <a:latin typeface="Calibri" panose="020F0502020204030204" pitchFamily="34" charset="0"/>
              </a:rPr>
              <a:t> </a:t>
            </a:r>
            <a:r>
              <a:rPr lang="en-US" sz="2800" dirty="0" err="1" smtClean="0">
                <a:latin typeface="Calibri" panose="020F0502020204030204" pitchFamily="34" charset="0"/>
              </a:rPr>
              <a:t>metabolisme</a:t>
            </a:r>
            <a:endParaRPr lang="en-US" sz="2800" dirty="0" smtClean="0">
              <a:latin typeface="Calibri" panose="020F0502020204030204" pitchFamily="34" charset="0"/>
            </a:endParaRPr>
          </a:p>
          <a:p>
            <a:pPr marL="609600" indent="-609600" eaLnBrk="1" hangingPunct="1">
              <a:buClr>
                <a:schemeClr val="tx1"/>
              </a:buClr>
              <a:buSzPct val="100000"/>
              <a:buFontTx/>
              <a:buAutoNum type="arabicPeriod"/>
            </a:pPr>
            <a:r>
              <a:rPr lang="en-US" sz="2800" dirty="0" err="1" smtClean="0">
                <a:latin typeface="Calibri" panose="020F0502020204030204" pitchFamily="34" charset="0"/>
              </a:rPr>
              <a:t>Fungsinya</a:t>
            </a:r>
            <a:r>
              <a:rPr lang="en-US" sz="2800" dirty="0" smtClean="0">
                <a:latin typeface="Calibri" panose="020F0502020204030204" pitchFamily="34" charset="0"/>
              </a:rPr>
              <a:t> </a:t>
            </a:r>
            <a:r>
              <a:rPr lang="en-US" sz="2800" dirty="0" err="1" smtClean="0">
                <a:latin typeface="Calibri" panose="020F0502020204030204" pitchFamily="34" charset="0"/>
              </a:rPr>
              <a:t>tidak</a:t>
            </a:r>
            <a:r>
              <a:rPr lang="en-US" sz="2800" dirty="0" smtClean="0">
                <a:latin typeface="Calibri" panose="020F0502020204030204" pitchFamily="34" charset="0"/>
              </a:rPr>
              <a:t> </a:t>
            </a:r>
            <a:r>
              <a:rPr lang="en-US" sz="2800" dirty="0" err="1" smtClean="0">
                <a:latin typeface="Calibri" panose="020F0502020204030204" pitchFamily="34" charset="0"/>
              </a:rPr>
              <a:t>dapat</a:t>
            </a:r>
            <a:r>
              <a:rPr lang="en-US" sz="2800" dirty="0" smtClean="0">
                <a:latin typeface="Calibri" panose="020F0502020204030204" pitchFamily="34" charset="0"/>
              </a:rPr>
              <a:t> </a:t>
            </a:r>
            <a:r>
              <a:rPr lang="en-US" sz="2800" dirty="0" err="1" smtClean="0">
                <a:latin typeface="Calibri" panose="020F0502020204030204" pitchFamily="34" charset="0"/>
              </a:rPr>
              <a:t>digantikan</a:t>
            </a:r>
            <a:r>
              <a:rPr lang="en-US" sz="2800" dirty="0" smtClean="0">
                <a:latin typeface="Calibri" panose="020F0502020204030204" pitchFamily="34" charset="0"/>
              </a:rPr>
              <a:t> </a:t>
            </a:r>
            <a:r>
              <a:rPr lang="en-US" sz="2800" dirty="0" err="1" smtClean="0">
                <a:latin typeface="Calibri" panose="020F0502020204030204" pitchFamily="34" charset="0"/>
              </a:rPr>
              <a:t>oleh</a:t>
            </a:r>
            <a:r>
              <a:rPr lang="en-US" sz="2800" dirty="0" smtClean="0">
                <a:latin typeface="Calibri" panose="020F0502020204030204" pitchFamily="34" charset="0"/>
              </a:rPr>
              <a:t> </a:t>
            </a:r>
            <a:r>
              <a:rPr lang="en-US" sz="2800" dirty="0" err="1" smtClean="0">
                <a:latin typeface="Calibri" panose="020F0502020204030204" pitchFamily="34" charset="0"/>
              </a:rPr>
              <a:t>unsur</a:t>
            </a:r>
            <a:r>
              <a:rPr lang="en-US" sz="2800" dirty="0" smtClean="0">
                <a:latin typeface="Calibri" panose="020F0502020204030204" pitchFamily="34" charset="0"/>
              </a:rPr>
              <a:t> yang lain</a:t>
            </a:r>
          </a:p>
          <a:p>
            <a:pPr marL="609600" indent="-609600" eaLnBrk="1" hangingPunct="1">
              <a:buClr>
                <a:schemeClr val="tx1"/>
              </a:buClr>
              <a:buSzPct val="100000"/>
              <a:buFontTx/>
              <a:buAutoNum type="arabicPeriod"/>
            </a:pPr>
            <a:r>
              <a:rPr lang="en-US" sz="2800" dirty="0" err="1" smtClean="0">
                <a:latin typeface="Calibri" panose="020F0502020204030204" pitchFamily="34" charset="0"/>
              </a:rPr>
              <a:t>Tumbuhan</a:t>
            </a:r>
            <a:r>
              <a:rPr lang="en-US" sz="2800" dirty="0" smtClean="0">
                <a:latin typeface="Calibri" panose="020F0502020204030204" pitchFamily="34" charset="0"/>
              </a:rPr>
              <a:t> </a:t>
            </a:r>
            <a:r>
              <a:rPr lang="en-US" sz="2800" dirty="0" err="1" smtClean="0">
                <a:latin typeface="Calibri" panose="020F0502020204030204" pitchFamily="34" charset="0"/>
              </a:rPr>
              <a:t>tidak</a:t>
            </a:r>
            <a:r>
              <a:rPr lang="en-US" sz="2800" dirty="0" smtClean="0">
                <a:latin typeface="Calibri" panose="020F0502020204030204" pitchFamily="34" charset="0"/>
              </a:rPr>
              <a:t> </a:t>
            </a:r>
            <a:r>
              <a:rPr lang="en-US" sz="2800" dirty="0" err="1" smtClean="0">
                <a:latin typeface="Calibri" panose="020F0502020204030204" pitchFamily="34" charset="0"/>
              </a:rPr>
              <a:t>dapat</a:t>
            </a:r>
            <a:r>
              <a:rPr lang="en-US" sz="2800" dirty="0" smtClean="0">
                <a:latin typeface="Calibri" panose="020F0502020204030204" pitchFamily="34" charset="0"/>
              </a:rPr>
              <a:t> </a:t>
            </a:r>
            <a:r>
              <a:rPr lang="en-US" sz="2800" dirty="0" err="1" smtClean="0">
                <a:latin typeface="Calibri" panose="020F0502020204030204" pitchFamily="34" charset="0"/>
              </a:rPr>
              <a:t>menyelesaikan</a:t>
            </a:r>
            <a:r>
              <a:rPr lang="en-US" sz="2800" dirty="0" smtClean="0">
                <a:latin typeface="Calibri" panose="020F0502020204030204" pitchFamily="34" charset="0"/>
              </a:rPr>
              <a:t> </a:t>
            </a:r>
            <a:r>
              <a:rPr lang="en-US" sz="2800" dirty="0" err="1" smtClean="0">
                <a:latin typeface="Calibri" panose="020F0502020204030204" pitchFamily="34" charset="0"/>
              </a:rPr>
              <a:t>siklus</a:t>
            </a:r>
            <a:r>
              <a:rPr lang="en-US" sz="2800" dirty="0" smtClean="0">
                <a:latin typeface="Calibri" panose="020F0502020204030204" pitchFamily="34" charset="0"/>
              </a:rPr>
              <a:t> </a:t>
            </a:r>
            <a:r>
              <a:rPr lang="en-US" sz="2800" dirty="0" err="1" smtClean="0">
                <a:latin typeface="Calibri" panose="020F0502020204030204" pitchFamily="34" charset="0"/>
              </a:rPr>
              <a:t>hidupnya</a:t>
            </a:r>
            <a:r>
              <a:rPr lang="en-US" sz="2800" dirty="0" smtClean="0">
                <a:latin typeface="Calibri" panose="020F0502020204030204" pitchFamily="34" charset="0"/>
              </a:rPr>
              <a:t> </a:t>
            </a:r>
            <a:r>
              <a:rPr lang="en-US" sz="2800" dirty="0" err="1" smtClean="0">
                <a:latin typeface="Calibri" panose="020F0502020204030204" pitchFamily="34" charset="0"/>
              </a:rPr>
              <a:t>tanpa</a:t>
            </a:r>
            <a:r>
              <a:rPr lang="en-US" sz="2800" dirty="0" smtClean="0">
                <a:latin typeface="Calibri" panose="020F0502020204030204" pitchFamily="34" charset="0"/>
              </a:rPr>
              <a:t> </a:t>
            </a:r>
            <a:r>
              <a:rPr lang="en-US" sz="2800" dirty="0" err="1" smtClean="0">
                <a:latin typeface="Calibri" panose="020F0502020204030204" pitchFamily="34" charset="0"/>
              </a:rPr>
              <a:t>unsur</a:t>
            </a:r>
            <a:r>
              <a:rPr lang="en-US" sz="2800" dirty="0" smtClean="0">
                <a:latin typeface="Calibri" panose="020F0502020204030204" pitchFamily="34" charset="0"/>
              </a:rPr>
              <a:t> </a:t>
            </a:r>
            <a:r>
              <a:rPr lang="en-US" sz="2800" dirty="0" err="1" smtClean="0">
                <a:latin typeface="Calibri" panose="020F0502020204030204" pitchFamily="34" charset="0"/>
              </a:rPr>
              <a:t>tersebut</a:t>
            </a:r>
            <a:endParaRPr lang="en-US" sz="2800" dirty="0" smtClean="0">
              <a:latin typeface="Calibri" panose="020F0502020204030204" pitchFamily="34" charset="0"/>
            </a:endParaRPr>
          </a:p>
          <a:p>
            <a:pPr marL="609600" indent="-609600" eaLnBrk="1" hangingPunct="1">
              <a:buFont typeface="Wingdings" panose="05000000000000000000" pitchFamily="2" charset="2"/>
              <a:buNone/>
            </a:pPr>
            <a:endParaRPr lang="en-US" sz="2800" dirty="0" smtClean="0">
              <a:latin typeface="Calibri" panose="020F0502020204030204" pitchFamily="34" charset="0"/>
            </a:endParaRPr>
          </a:p>
          <a:p>
            <a:pPr marL="609600" indent="-609600" eaLnBrk="1" hangingPunct="1">
              <a:buFont typeface="Wingdings" panose="05000000000000000000" pitchFamily="2" charset="2"/>
              <a:buNone/>
            </a:pPr>
            <a:r>
              <a:rPr lang="en-US" sz="2800" dirty="0" smtClean="0">
                <a:latin typeface="Calibri" panose="020F0502020204030204" pitchFamily="34" charset="0"/>
              </a:rPr>
              <a:t>	* 	</a:t>
            </a:r>
            <a:r>
              <a:rPr lang="en-US" sz="2800" dirty="0" err="1" smtClean="0">
                <a:latin typeface="Calibri" panose="020F0502020204030204" pitchFamily="34" charset="0"/>
              </a:rPr>
              <a:t>Unsur</a:t>
            </a:r>
            <a:r>
              <a:rPr lang="en-US" sz="2800" dirty="0" smtClean="0">
                <a:latin typeface="Calibri" panose="020F0502020204030204" pitchFamily="34" charset="0"/>
              </a:rPr>
              <a:t> Hara </a:t>
            </a:r>
            <a:r>
              <a:rPr lang="en-US" sz="2800" dirty="0" err="1" smtClean="0">
                <a:latin typeface="Calibri" panose="020F0502020204030204" pitchFamily="34" charset="0"/>
              </a:rPr>
              <a:t>Esensial</a:t>
            </a:r>
            <a:r>
              <a:rPr lang="en-US" sz="2800" dirty="0" smtClean="0">
                <a:latin typeface="Calibri" panose="020F0502020204030204" pitchFamily="34" charset="0"/>
              </a:rPr>
              <a:t> </a:t>
            </a:r>
            <a:r>
              <a:rPr lang="en-US" sz="2800" dirty="0" err="1" smtClean="0">
                <a:latin typeface="Calibri" panose="020F0502020204030204" pitchFamily="34" charset="0"/>
              </a:rPr>
              <a:t>ada</a:t>
            </a:r>
            <a:r>
              <a:rPr lang="id-ID" sz="2800" dirty="0" smtClean="0">
                <a:latin typeface="Calibri" panose="020F0502020204030204" pitchFamily="34" charset="0"/>
              </a:rPr>
              <a:t> </a:t>
            </a:r>
            <a:r>
              <a:rPr lang="en-US" sz="2800" dirty="0" smtClean="0">
                <a:latin typeface="Calibri" panose="020F0502020204030204" pitchFamily="34" charset="0"/>
              </a:rPr>
              <a:t>17 </a:t>
            </a:r>
            <a:r>
              <a:rPr lang="en-US" sz="2800" dirty="0" err="1" smtClean="0">
                <a:latin typeface="Calibri" panose="020F0502020204030204" pitchFamily="34" charset="0"/>
              </a:rPr>
              <a:t>unsur</a:t>
            </a:r>
            <a:r>
              <a:rPr lang="en-US" sz="2800" dirty="0" smtClean="0">
                <a:latin typeface="Calibri" panose="020F0502020204030204" pitchFamily="34" charset="0"/>
              </a:rPr>
              <a:t> </a:t>
            </a:r>
            <a:r>
              <a:rPr lang="en-US" sz="2800" dirty="0" err="1" smtClean="0">
                <a:latin typeface="Calibri" panose="020F0502020204030204" pitchFamily="34" charset="0"/>
              </a:rPr>
              <a:t>meliputi</a:t>
            </a:r>
            <a:r>
              <a:rPr lang="en-US" sz="2800" dirty="0" smtClean="0">
                <a:latin typeface="Calibri" panose="020F0502020204030204" pitchFamily="34" charset="0"/>
              </a:rPr>
              <a:t> : 	</a:t>
            </a:r>
            <a:r>
              <a:rPr lang="en-US" sz="2800" dirty="0" err="1" smtClean="0">
                <a:latin typeface="Calibri" panose="020F0502020204030204" pitchFamily="34" charset="0"/>
              </a:rPr>
              <a:t>makro</a:t>
            </a:r>
            <a:r>
              <a:rPr lang="en-US" sz="2800" dirty="0" smtClean="0">
                <a:latin typeface="Calibri" panose="020F0502020204030204" pitchFamily="34" charset="0"/>
              </a:rPr>
              <a:t> </a:t>
            </a:r>
            <a:r>
              <a:rPr lang="en-US" sz="2800" dirty="0" err="1" smtClean="0">
                <a:latin typeface="Calibri" panose="020F0502020204030204" pitchFamily="34" charset="0"/>
              </a:rPr>
              <a:t>nutrien</a:t>
            </a:r>
            <a:r>
              <a:rPr lang="en-US" sz="2800" dirty="0" smtClean="0">
                <a:latin typeface="Calibri" panose="020F0502020204030204" pitchFamily="34" charset="0"/>
              </a:rPr>
              <a:t> </a:t>
            </a:r>
            <a:r>
              <a:rPr lang="en-US" sz="2800" dirty="0" err="1" smtClean="0">
                <a:latin typeface="Calibri" panose="020F0502020204030204" pitchFamily="34" charset="0"/>
              </a:rPr>
              <a:t>dan</a:t>
            </a:r>
            <a:r>
              <a:rPr lang="en-US" sz="2800" dirty="0" smtClean="0">
                <a:latin typeface="Calibri" panose="020F0502020204030204" pitchFamily="34" charset="0"/>
              </a:rPr>
              <a:t> </a:t>
            </a:r>
            <a:r>
              <a:rPr lang="en-US" sz="2800" dirty="0" err="1" smtClean="0">
                <a:latin typeface="Calibri" panose="020F0502020204030204" pitchFamily="34" charset="0"/>
              </a:rPr>
              <a:t>mikro</a:t>
            </a:r>
            <a:r>
              <a:rPr lang="en-US" sz="2800" dirty="0" smtClean="0">
                <a:latin typeface="Calibri" panose="020F0502020204030204" pitchFamily="34" charset="0"/>
              </a:rPr>
              <a:t> </a:t>
            </a:r>
            <a:r>
              <a:rPr lang="en-US" sz="2800" dirty="0" err="1" smtClean="0">
                <a:latin typeface="Calibri" panose="020F0502020204030204" pitchFamily="34" charset="0"/>
              </a:rPr>
              <a:t>nutrien</a:t>
            </a:r>
            <a:endParaRPr lang="en-US" sz="2800" dirty="0" smtClean="0">
              <a:latin typeface="Calibri" panose="020F0502020204030204" pitchFamily="34" charset="0"/>
            </a:endParaRPr>
          </a:p>
        </p:txBody>
      </p:sp>
      <p:sp>
        <p:nvSpPr>
          <p:cNvPr id="8197" name="Rectangle 5"/>
          <p:cNvSpPr>
            <a:spLocks noGrp="1" noChangeArrowheads="1"/>
          </p:cNvSpPr>
          <p:nvPr>
            <p:ph type="title"/>
          </p:nvPr>
        </p:nvSpPr>
        <p:spPr>
          <a:xfrm>
            <a:off x="457200" y="533400"/>
            <a:ext cx="8229600" cy="1143000"/>
          </a:xfrm>
        </p:spPr>
        <p:txBody>
          <a:bodyPr>
            <a:normAutofit/>
          </a:bodyPr>
          <a:lstStyle/>
          <a:p>
            <a:pPr eaLnBrk="1" fontAlgn="auto" hangingPunct="1">
              <a:spcAft>
                <a:spcPts val="0"/>
              </a:spcAft>
              <a:defRPr/>
            </a:pPr>
            <a:r>
              <a:rPr lang="en-US" b="1" dirty="0" err="1">
                <a:solidFill>
                  <a:schemeClr val="accent6">
                    <a:lumMod val="75000"/>
                  </a:schemeClr>
                </a:solidFill>
                <a:latin typeface="Calibri" pitchFamily="34" charset="0"/>
              </a:rPr>
              <a:t>Unsur</a:t>
            </a:r>
            <a:r>
              <a:rPr lang="en-US" b="1" dirty="0">
                <a:solidFill>
                  <a:schemeClr val="accent6">
                    <a:lumMod val="75000"/>
                  </a:schemeClr>
                </a:solidFill>
                <a:latin typeface="Calibri" pitchFamily="34" charset="0"/>
              </a:rPr>
              <a:t> Hara </a:t>
            </a:r>
            <a:r>
              <a:rPr lang="en-US" b="1" dirty="0" err="1">
                <a:solidFill>
                  <a:schemeClr val="accent6">
                    <a:lumMod val="75000"/>
                  </a:schemeClr>
                </a:solidFill>
                <a:latin typeface="Calibri" pitchFamily="34" charset="0"/>
              </a:rPr>
              <a:t>Esensial</a:t>
            </a:r>
            <a:r>
              <a:rPr lang="en-US" b="1" dirty="0">
                <a:solidFill>
                  <a:schemeClr val="accent6">
                    <a:lumMod val="75000"/>
                  </a:schemeClr>
                </a:solidFill>
                <a:latin typeface="Calibri" pitchFamily="34" charset="0"/>
              </a:rPr>
              <a:t> </a:t>
            </a:r>
          </a:p>
        </p:txBody>
      </p:sp>
    </p:spTree>
    <p:extLst>
      <p:ext uri="{BB962C8B-B14F-4D97-AF65-F5344CB8AC3E}">
        <p14:creationId xmlns:p14="http://schemas.microsoft.com/office/powerpoint/2010/main" val="1314413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609600" y="1123950"/>
            <a:ext cx="7543800" cy="5657850"/>
          </a:xfrm>
          <a:noFill/>
        </p:spPr>
      </p:pic>
      <p:sp>
        <p:nvSpPr>
          <p:cNvPr id="5" name="Rectangle 2"/>
          <p:cNvSpPr>
            <a:spLocks noGrp="1" noChangeArrowheads="1"/>
          </p:cNvSpPr>
          <p:nvPr>
            <p:ph type="title"/>
          </p:nvPr>
        </p:nvSpPr>
        <p:spPr>
          <a:xfrm>
            <a:off x="381000" y="457200"/>
            <a:ext cx="8229600" cy="838200"/>
          </a:xfrm>
        </p:spPr>
        <p:txBody>
          <a:bodyPr/>
          <a:lstStyle/>
          <a:p>
            <a:pPr eaLnBrk="1" fontAlgn="auto" hangingPunct="1">
              <a:spcAft>
                <a:spcPts val="0"/>
              </a:spcAft>
              <a:defRPr/>
            </a:pPr>
            <a:r>
              <a:rPr lang="en-US" b="1" dirty="0">
                <a:solidFill>
                  <a:schemeClr val="accent6">
                    <a:lumMod val="75000"/>
                  </a:schemeClr>
                </a:solidFill>
              </a:rPr>
              <a:t>SIKLUS NITROGEN</a:t>
            </a:r>
          </a:p>
        </p:txBody>
      </p:sp>
    </p:spTree>
    <p:extLst>
      <p:ext uri="{BB962C8B-B14F-4D97-AF65-F5344CB8AC3E}">
        <p14:creationId xmlns:p14="http://schemas.microsoft.com/office/powerpoint/2010/main" val="3899951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idx="1"/>
          </p:nvPr>
        </p:nvSpPr>
        <p:spPr>
          <a:xfrm>
            <a:off x="152400" y="1600200"/>
            <a:ext cx="8715375" cy="5257800"/>
          </a:xfrm>
        </p:spPr>
        <p:txBody>
          <a:bodyPr/>
          <a:lstStyle/>
          <a:p>
            <a:pPr eaLnBrk="1" hangingPunct="1"/>
            <a:r>
              <a:rPr lang="en-US" sz="2800" b="1" dirty="0" err="1" smtClean="0">
                <a:solidFill>
                  <a:srgbClr val="FF0000"/>
                </a:solidFill>
                <a:latin typeface="Calibri" panose="020F0502020204030204" pitchFamily="34" charset="0"/>
              </a:rPr>
              <a:t>Aminisasi</a:t>
            </a:r>
            <a:endParaRPr lang="en-US" sz="2800" b="1" dirty="0" smtClean="0">
              <a:solidFill>
                <a:srgbClr val="FF0000"/>
              </a:solidFill>
              <a:latin typeface="Calibri" panose="020F0502020204030204" pitchFamily="34" charset="0"/>
            </a:endParaRPr>
          </a:p>
          <a:p>
            <a:pPr marL="898525" indent="-898525" eaLnBrk="1" hangingPunct="1">
              <a:buFont typeface="Wingdings" panose="05000000000000000000" pitchFamily="2" charset="2"/>
              <a:buNone/>
            </a:pPr>
            <a:r>
              <a:rPr lang="en-US" sz="2800" dirty="0" smtClean="0">
                <a:latin typeface="Calibri" panose="020F0502020204030204" pitchFamily="34" charset="0"/>
              </a:rPr>
              <a:t>	</a:t>
            </a:r>
            <a:r>
              <a:rPr lang="id-ID" sz="2800" dirty="0">
                <a:latin typeface="Calibri" panose="020F0502020204030204" pitchFamily="34" charset="0"/>
              </a:rPr>
              <a:t>	</a:t>
            </a:r>
            <a:r>
              <a:rPr lang="en-US" sz="2800" dirty="0" err="1" smtClean="0">
                <a:latin typeface="Calibri" panose="020F0502020204030204" pitchFamily="34" charset="0"/>
              </a:rPr>
              <a:t>Pembentukan</a:t>
            </a:r>
            <a:r>
              <a:rPr lang="en-US" sz="2800" dirty="0" smtClean="0">
                <a:latin typeface="Calibri" panose="020F0502020204030204" pitchFamily="34" charset="0"/>
              </a:rPr>
              <a:t> </a:t>
            </a:r>
            <a:r>
              <a:rPr lang="en-US" sz="2800" dirty="0" err="1" smtClean="0">
                <a:latin typeface="Calibri" panose="020F0502020204030204" pitchFamily="34" charset="0"/>
              </a:rPr>
              <a:t>senyawa</a:t>
            </a:r>
            <a:r>
              <a:rPr lang="en-US" sz="2800" dirty="0" smtClean="0">
                <a:latin typeface="Calibri" panose="020F0502020204030204" pitchFamily="34" charset="0"/>
              </a:rPr>
              <a:t> amino </a:t>
            </a:r>
            <a:r>
              <a:rPr lang="en-US" sz="2800" dirty="0" err="1" smtClean="0">
                <a:latin typeface="Calibri" panose="020F0502020204030204" pitchFamily="34" charset="0"/>
              </a:rPr>
              <a:t>dari</a:t>
            </a:r>
            <a:r>
              <a:rPr lang="en-US" sz="2800" dirty="0" smtClean="0">
                <a:latin typeface="Calibri" panose="020F0502020204030204" pitchFamily="34" charset="0"/>
              </a:rPr>
              <a:t> </a:t>
            </a:r>
            <a:r>
              <a:rPr lang="en-US" sz="2800" dirty="0" err="1" smtClean="0">
                <a:latin typeface="Calibri" panose="020F0502020204030204" pitchFamily="34" charset="0"/>
              </a:rPr>
              <a:t>bahan</a:t>
            </a:r>
            <a:r>
              <a:rPr lang="en-US" sz="2800" dirty="0" smtClean="0">
                <a:latin typeface="Calibri" panose="020F0502020204030204" pitchFamily="34" charset="0"/>
              </a:rPr>
              <a:t> </a:t>
            </a:r>
            <a:r>
              <a:rPr lang="en-US" sz="2800" dirty="0" err="1" smtClean="0">
                <a:latin typeface="Calibri" panose="020F0502020204030204" pitchFamily="34" charset="0"/>
              </a:rPr>
              <a:t>organik</a:t>
            </a:r>
            <a:r>
              <a:rPr lang="en-US" sz="2800" dirty="0" smtClean="0">
                <a:latin typeface="Calibri" panose="020F0502020204030204" pitchFamily="34" charset="0"/>
              </a:rPr>
              <a:t> </a:t>
            </a:r>
            <a:r>
              <a:rPr lang="en-US" sz="2800" dirty="0" err="1" smtClean="0">
                <a:latin typeface="Calibri" panose="020F0502020204030204" pitchFamily="34" charset="0"/>
              </a:rPr>
              <a:t>oleh</a:t>
            </a:r>
            <a:r>
              <a:rPr lang="en-US" sz="2800" dirty="0" smtClean="0">
                <a:latin typeface="Calibri" panose="020F0502020204030204" pitchFamily="34" charset="0"/>
              </a:rPr>
              <a:t> </a:t>
            </a:r>
            <a:r>
              <a:rPr lang="en-US" sz="2800" dirty="0" err="1" smtClean="0">
                <a:latin typeface="Calibri" panose="020F0502020204030204" pitchFamily="34" charset="0"/>
              </a:rPr>
              <a:t>bermacam</a:t>
            </a:r>
            <a:r>
              <a:rPr lang="en-US" sz="2800" dirty="0" smtClean="0">
                <a:latin typeface="Calibri" panose="020F0502020204030204" pitchFamily="34" charset="0"/>
              </a:rPr>
              <a:t> </a:t>
            </a:r>
            <a:r>
              <a:rPr lang="en-US" sz="2800" dirty="0" err="1" smtClean="0">
                <a:latin typeface="Calibri" panose="020F0502020204030204" pitchFamily="34" charset="0"/>
              </a:rPr>
              <a:t>mikroorganisme</a:t>
            </a:r>
            <a:endParaRPr lang="en-US" sz="2800" dirty="0" smtClean="0">
              <a:latin typeface="Calibri" panose="020F0502020204030204" pitchFamily="34" charset="0"/>
            </a:endParaRPr>
          </a:p>
          <a:p>
            <a:pPr eaLnBrk="1" hangingPunct="1"/>
            <a:r>
              <a:rPr lang="en-US" sz="2800" b="1" dirty="0" err="1" smtClean="0">
                <a:solidFill>
                  <a:srgbClr val="FF0000"/>
                </a:solidFill>
                <a:latin typeface="Calibri" panose="020F0502020204030204" pitchFamily="34" charset="0"/>
              </a:rPr>
              <a:t>Amonifikasi</a:t>
            </a:r>
            <a:endParaRPr lang="en-US" sz="2800" b="1" dirty="0" smtClean="0">
              <a:solidFill>
                <a:srgbClr val="FF0000"/>
              </a:solidFill>
              <a:latin typeface="Calibri" panose="020F0502020204030204" pitchFamily="34" charset="0"/>
            </a:endParaRPr>
          </a:p>
          <a:p>
            <a:pPr marL="898525" indent="-898525" eaLnBrk="1" hangingPunct="1">
              <a:buFont typeface="Wingdings" panose="05000000000000000000" pitchFamily="2" charset="2"/>
              <a:buNone/>
            </a:pPr>
            <a:r>
              <a:rPr lang="en-US" sz="2800" dirty="0" smtClean="0">
                <a:latin typeface="Calibri" panose="020F0502020204030204" pitchFamily="34" charset="0"/>
              </a:rPr>
              <a:t>	</a:t>
            </a:r>
            <a:r>
              <a:rPr lang="id-ID" sz="2800" dirty="0">
                <a:latin typeface="Calibri" panose="020F0502020204030204" pitchFamily="34" charset="0"/>
              </a:rPr>
              <a:t>	</a:t>
            </a:r>
            <a:r>
              <a:rPr lang="en-US" sz="2800" dirty="0" err="1" smtClean="0">
                <a:latin typeface="Calibri" panose="020F0502020204030204" pitchFamily="34" charset="0"/>
              </a:rPr>
              <a:t>Pembentukan</a:t>
            </a:r>
            <a:r>
              <a:rPr lang="en-US" sz="2800" dirty="0" smtClean="0">
                <a:latin typeface="Calibri" panose="020F0502020204030204" pitchFamily="34" charset="0"/>
              </a:rPr>
              <a:t> </a:t>
            </a:r>
            <a:r>
              <a:rPr lang="en-US" sz="2800" dirty="0" err="1" smtClean="0">
                <a:latin typeface="Calibri" panose="020F0502020204030204" pitchFamily="34" charset="0"/>
              </a:rPr>
              <a:t>amonium</a:t>
            </a:r>
            <a:r>
              <a:rPr lang="en-US" sz="2800" dirty="0" smtClean="0">
                <a:latin typeface="Calibri" panose="020F0502020204030204" pitchFamily="34" charset="0"/>
              </a:rPr>
              <a:t> </a:t>
            </a:r>
            <a:r>
              <a:rPr lang="en-US" sz="2800" dirty="0" err="1" smtClean="0">
                <a:latin typeface="Calibri" panose="020F0502020204030204" pitchFamily="34" charset="0"/>
              </a:rPr>
              <a:t>dari</a:t>
            </a:r>
            <a:r>
              <a:rPr lang="en-US" sz="2800" dirty="0" smtClean="0">
                <a:latin typeface="Calibri" panose="020F0502020204030204" pitchFamily="34" charset="0"/>
              </a:rPr>
              <a:t> </a:t>
            </a:r>
            <a:r>
              <a:rPr lang="en-US" sz="2800" dirty="0" err="1" smtClean="0">
                <a:latin typeface="Calibri" panose="020F0502020204030204" pitchFamily="34" charset="0"/>
              </a:rPr>
              <a:t>senyawa</a:t>
            </a:r>
            <a:r>
              <a:rPr lang="en-US" sz="2800" dirty="0" smtClean="0">
                <a:latin typeface="Calibri" panose="020F0502020204030204" pitchFamily="34" charset="0"/>
              </a:rPr>
              <a:t> amino </a:t>
            </a:r>
            <a:r>
              <a:rPr lang="en-US" sz="2800" dirty="0" err="1" smtClean="0">
                <a:latin typeface="Calibri" panose="020F0502020204030204" pitchFamily="34" charset="0"/>
              </a:rPr>
              <a:t>oleh</a:t>
            </a:r>
            <a:r>
              <a:rPr lang="en-US" sz="2800" dirty="0" smtClean="0">
                <a:latin typeface="Calibri" panose="020F0502020204030204" pitchFamily="34" charset="0"/>
              </a:rPr>
              <a:t> </a:t>
            </a:r>
            <a:r>
              <a:rPr lang="en-US" sz="2800" dirty="0" err="1" smtClean="0">
                <a:latin typeface="Calibri" panose="020F0502020204030204" pitchFamily="34" charset="0"/>
              </a:rPr>
              <a:t>mikroorganisme</a:t>
            </a:r>
            <a:endParaRPr lang="en-US" sz="2800" dirty="0" smtClean="0">
              <a:latin typeface="Calibri" panose="020F0502020204030204" pitchFamily="34" charset="0"/>
            </a:endParaRPr>
          </a:p>
          <a:p>
            <a:pPr eaLnBrk="1" hangingPunct="1"/>
            <a:r>
              <a:rPr lang="en-US" sz="2800" b="1" dirty="0" err="1" smtClean="0">
                <a:solidFill>
                  <a:srgbClr val="FF0000"/>
                </a:solidFill>
                <a:latin typeface="Calibri" panose="020F0502020204030204" pitchFamily="34" charset="0"/>
              </a:rPr>
              <a:t>Nitrifikasi</a:t>
            </a:r>
            <a:endParaRPr lang="en-US" sz="2800" b="1" dirty="0" smtClean="0">
              <a:solidFill>
                <a:srgbClr val="FF0000"/>
              </a:solidFill>
              <a:latin typeface="Calibri" panose="020F0502020204030204" pitchFamily="34" charset="0"/>
            </a:endParaRPr>
          </a:p>
          <a:p>
            <a:pPr marL="814388" indent="-814388" eaLnBrk="1" hangingPunct="1">
              <a:buFont typeface="Wingdings" panose="05000000000000000000" pitchFamily="2" charset="2"/>
              <a:buNone/>
            </a:pPr>
            <a:r>
              <a:rPr lang="en-US" sz="2800" dirty="0" smtClean="0">
                <a:latin typeface="Calibri" panose="020F0502020204030204" pitchFamily="34" charset="0"/>
              </a:rPr>
              <a:t>	</a:t>
            </a:r>
            <a:r>
              <a:rPr lang="id-ID" sz="2800" dirty="0">
                <a:latin typeface="Calibri" panose="020F0502020204030204" pitchFamily="34" charset="0"/>
              </a:rPr>
              <a:t>	</a:t>
            </a:r>
            <a:r>
              <a:rPr lang="en-US" sz="2800" dirty="0" err="1" smtClean="0">
                <a:latin typeface="Calibri" panose="020F0502020204030204" pitchFamily="34" charset="0"/>
              </a:rPr>
              <a:t>Perubahan</a:t>
            </a:r>
            <a:r>
              <a:rPr lang="en-US" sz="2800" dirty="0" smtClean="0">
                <a:latin typeface="Calibri" panose="020F0502020204030204" pitchFamily="34" charset="0"/>
              </a:rPr>
              <a:t> </a:t>
            </a:r>
            <a:r>
              <a:rPr lang="en-US" sz="2800" dirty="0" err="1" smtClean="0">
                <a:latin typeface="Calibri" panose="020F0502020204030204" pitchFamily="34" charset="0"/>
              </a:rPr>
              <a:t>amonium</a:t>
            </a:r>
            <a:r>
              <a:rPr lang="en-US" sz="2800" dirty="0" smtClean="0">
                <a:latin typeface="Calibri" panose="020F0502020204030204" pitchFamily="34" charset="0"/>
              </a:rPr>
              <a:t> </a:t>
            </a:r>
            <a:r>
              <a:rPr lang="en-US" sz="2800" dirty="0" err="1" smtClean="0">
                <a:latin typeface="Calibri" panose="020F0502020204030204" pitchFamily="34" charset="0"/>
              </a:rPr>
              <a:t>menjadi</a:t>
            </a:r>
            <a:r>
              <a:rPr lang="en-US" sz="2800" dirty="0" smtClean="0">
                <a:latin typeface="Calibri" panose="020F0502020204030204" pitchFamily="34" charset="0"/>
              </a:rPr>
              <a:t> </a:t>
            </a:r>
            <a:r>
              <a:rPr lang="en-US" sz="2800" dirty="0" err="1" smtClean="0">
                <a:latin typeface="Calibri" panose="020F0502020204030204" pitchFamily="34" charset="0"/>
              </a:rPr>
              <a:t>nitrit</a:t>
            </a:r>
            <a:r>
              <a:rPr lang="en-US" sz="2800" dirty="0" smtClean="0">
                <a:latin typeface="Calibri" panose="020F0502020204030204" pitchFamily="34" charset="0"/>
              </a:rPr>
              <a:t> (</a:t>
            </a:r>
            <a:r>
              <a:rPr lang="en-US" sz="2800" i="1" dirty="0" err="1" smtClean="0">
                <a:latin typeface="Calibri" panose="020F0502020204030204" pitchFamily="34" charset="0"/>
              </a:rPr>
              <a:t>Nitrosomonas</a:t>
            </a:r>
            <a:r>
              <a:rPr lang="en-US" sz="2800" dirty="0" smtClean="0">
                <a:latin typeface="Calibri" panose="020F0502020204030204" pitchFamily="34" charset="0"/>
              </a:rPr>
              <a:t>), </a:t>
            </a:r>
            <a:r>
              <a:rPr lang="en-US" sz="2800" dirty="0" err="1" smtClean="0">
                <a:latin typeface="Calibri" panose="020F0502020204030204" pitchFamily="34" charset="0"/>
              </a:rPr>
              <a:t>kemudian</a:t>
            </a:r>
            <a:r>
              <a:rPr lang="en-US" sz="2800" dirty="0" smtClean="0">
                <a:latin typeface="Calibri" panose="020F0502020204030204" pitchFamily="34" charset="0"/>
              </a:rPr>
              <a:t> </a:t>
            </a:r>
            <a:r>
              <a:rPr lang="en-US" sz="2800" dirty="0" err="1" smtClean="0">
                <a:latin typeface="Calibri" panose="020F0502020204030204" pitchFamily="34" charset="0"/>
              </a:rPr>
              <a:t>menjadi</a:t>
            </a:r>
            <a:r>
              <a:rPr lang="en-US" sz="2800" dirty="0" smtClean="0">
                <a:latin typeface="Calibri" panose="020F0502020204030204" pitchFamily="34" charset="0"/>
              </a:rPr>
              <a:t> </a:t>
            </a:r>
            <a:r>
              <a:rPr lang="en-US" sz="2800" dirty="0" err="1" smtClean="0">
                <a:latin typeface="Calibri" panose="020F0502020204030204" pitchFamily="34" charset="0"/>
              </a:rPr>
              <a:t>nitrat</a:t>
            </a:r>
            <a:r>
              <a:rPr lang="en-US" sz="2800" dirty="0" smtClean="0">
                <a:latin typeface="Calibri" panose="020F0502020204030204" pitchFamily="34" charset="0"/>
              </a:rPr>
              <a:t> (</a:t>
            </a:r>
            <a:r>
              <a:rPr lang="en-US" sz="2800" i="1" dirty="0" err="1" smtClean="0">
                <a:latin typeface="Calibri" panose="020F0502020204030204" pitchFamily="34" charset="0"/>
              </a:rPr>
              <a:t>Nitrobacter</a:t>
            </a:r>
            <a:r>
              <a:rPr lang="en-US" sz="2800" dirty="0" smtClean="0">
                <a:latin typeface="Calibri" panose="020F0502020204030204" pitchFamily="34" charset="0"/>
              </a:rPr>
              <a:t>)</a:t>
            </a:r>
          </a:p>
        </p:txBody>
      </p:sp>
      <p:sp>
        <p:nvSpPr>
          <p:cNvPr id="53250" name="Rectangle 2"/>
          <p:cNvSpPr>
            <a:spLocks noGrp="1" noChangeArrowheads="1"/>
          </p:cNvSpPr>
          <p:nvPr>
            <p:ph type="title"/>
          </p:nvPr>
        </p:nvSpPr>
        <p:spPr>
          <a:xfrm>
            <a:off x="228600" y="384175"/>
            <a:ext cx="8686800" cy="1139825"/>
          </a:xfrm>
        </p:spPr>
        <p:txBody>
          <a:bodyPr/>
          <a:lstStyle/>
          <a:p>
            <a:pPr eaLnBrk="1" fontAlgn="auto" hangingPunct="1">
              <a:spcAft>
                <a:spcPts val="0"/>
              </a:spcAft>
              <a:defRPr/>
            </a:pPr>
            <a:r>
              <a:rPr lang="en-US" sz="3600" b="1" dirty="0" err="1">
                <a:solidFill>
                  <a:schemeClr val="accent6">
                    <a:lumMod val="75000"/>
                  </a:schemeClr>
                </a:solidFill>
                <a:latin typeface="Calibri" pitchFamily="34" charset="0"/>
              </a:rPr>
              <a:t>Perubahan</a:t>
            </a:r>
            <a:r>
              <a:rPr lang="en-US" sz="3600" b="1" dirty="0">
                <a:solidFill>
                  <a:schemeClr val="accent6">
                    <a:lumMod val="75000"/>
                  </a:schemeClr>
                </a:solidFill>
                <a:latin typeface="Calibri" pitchFamily="34" charset="0"/>
              </a:rPr>
              <a:t> </a:t>
            </a:r>
            <a:r>
              <a:rPr lang="en-US" sz="3600" b="1" dirty="0" err="1">
                <a:solidFill>
                  <a:schemeClr val="accent6">
                    <a:lumMod val="75000"/>
                  </a:schemeClr>
                </a:solidFill>
                <a:latin typeface="Calibri" pitchFamily="34" charset="0"/>
              </a:rPr>
              <a:t>bentuk</a:t>
            </a:r>
            <a:r>
              <a:rPr lang="en-US" sz="3600" b="1" dirty="0">
                <a:solidFill>
                  <a:schemeClr val="accent6">
                    <a:lumMod val="75000"/>
                  </a:schemeClr>
                </a:solidFill>
                <a:latin typeface="Calibri" pitchFamily="34" charset="0"/>
              </a:rPr>
              <a:t> nitrogen </a:t>
            </a:r>
            <a:r>
              <a:rPr lang="en-US" sz="3600" b="1" dirty="0" err="1">
                <a:solidFill>
                  <a:schemeClr val="accent6">
                    <a:lumMod val="75000"/>
                  </a:schemeClr>
                </a:solidFill>
                <a:latin typeface="Calibri" pitchFamily="34" charset="0"/>
              </a:rPr>
              <a:t>dalam</a:t>
            </a:r>
            <a:r>
              <a:rPr lang="en-US" sz="3600" b="1" dirty="0">
                <a:solidFill>
                  <a:schemeClr val="accent6">
                    <a:lumMod val="75000"/>
                  </a:schemeClr>
                </a:solidFill>
                <a:latin typeface="Calibri" pitchFamily="34" charset="0"/>
              </a:rPr>
              <a:t> </a:t>
            </a:r>
            <a:r>
              <a:rPr lang="en-US" sz="3600" b="1" dirty="0" err="1">
                <a:solidFill>
                  <a:schemeClr val="accent6">
                    <a:lumMod val="75000"/>
                  </a:schemeClr>
                </a:solidFill>
                <a:latin typeface="Calibri" pitchFamily="34" charset="0"/>
              </a:rPr>
              <a:t>tanah</a:t>
            </a:r>
            <a:endParaRPr lang="en-US" sz="3600" b="1" dirty="0">
              <a:solidFill>
                <a:schemeClr val="accent6">
                  <a:lumMod val="75000"/>
                </a:schemeClr>
              </a:solidFill>
              <a:latin typeface="Calibri" pitchFamily="34" charset="0"/>
            </a:endParaRPr>
          </a:p>
        </p:txBody>
      </p:sp>
    </p:spTree>
    <p:extLst>
      <p:ext uri="{BB962C8B-B14F-4D97-AF65-F5344CB8AC3E}">
        <p14:creationId xmlns:p14="http://schemas.microsoft.com/office/powerpoint/2010/main" val="302400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12" dur="500"/>
                                        <p:tgtEl>
                                          <p:spTgt spid="532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7" dur="500"/>
                                        <p:tgtEl>
                                          <p:spTgt spid="532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22" dur="500"/>
                                        <p:tgtEl>
                                          <p:spTgt spid="532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7" dur="500"/>
                                        <p:tgtEl>
                                          <p:spTgt spid="532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32" dur="500"/>
                                        <p:tgtEl>
                                          <p:spTgt spid="532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37"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4038600"/>
            <a:ext cx="6053110" cy="762000"/>
          </a:xfrm>
        </p:spPr>
        <p:txBody>
          <a:bodyPr>
            <a:normAutofit/>
          </a:bodyPr>
          <a:lstStyle/>
          <a:p>
            <a:r>
              <a:rPr lang="id-ID" b="1" dirty="0" smtClean="0">
                <a:solidFill>
                  <a:schemeClr val="bg1"/>
                </a:solidFill>
              </a:rPr>
              <a:t>METABOLISME SULFUR</a:t>
            </a:r>
            <a:endParaRPr lang="id-ID" b="1" dirty="0">
              <a:solidFill>
                <a:schemeClr val="bg1"/>
              </a:solidFill>
            </a:endParaRPr>
          </a:p>
        </p:txBody>
      </p:sp>
    </p:spTree>
    <p:extLst>
      <p:ext uri="{BB962C8B-B14F-4D97-AF65-F5344CB8AC3E}">
        <p14:creationId xmlns:p14="http://schemas.microsoft.com/office/powerpoint/2010/main" val="6729438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42910" y="577853"/>
            <a:ext cx="7772400" cy="869947"/>
          </a:xfrm>
        </p:spPr>
        <p:txBody>
          <a:bodyPr/>
          <a:lstStyle/>
          <a:p>
            <a:r>
              <a:rPr lang="id-ID" b="1" dirty="0" smtClean="0">
                <a:solidFill>
                  <a:schemeClr val="accent6">
                    <a:lumMod val="75000"/>
                  </a:schemeClr>
                </a:solidFill>
              </a:rPr>
              <a:t>Pengertian Sulfur</a:t>
            </a:r>
            <a:endParaRPr lang="id-ID" b="1" dirty="0">
              <a:solidFill>
                <a:schemeClr val="accent6">
                  <a:lumMod val="75000"/>
                </a:schemeClr>
              </a:solidFill>
            </a:endParaRPr>
          </a:p>
        </p:txBody>
      </p:sp>
      <p:sp>
        <p:nvSpPr>
          <p:cNvPr id="3" name="Subtitle 2"/>
          <p:cNvSpPr>
            <a:spLocks noGrp="1"/>
          </p:cNvSpPr>
          <p:nvPr>
            <p:ph type="subTitle" idx="1"/>
          </p:nvPr>
        </p:nvSpPr>
        <p:spPr>
          <a:xfrm>
            <a:off x="214282" y="1571612"/>
            <a:ext cx="8715436" cy="4067188"/>
          </a:xfrm>
        </p:spPr>
        <p:txBody>
          <a:bodyPr/>
          <a:lstStyle/>
          <a:p>
            <a:r>
              <a:rPr lang="en-US" sz="4000" dirty="0" smtClean="0">
                <a:solidFill>
                  <a:schemeClr val="tx1"/>
                </a:solidFill>
                <a:latin typeface="Arial" charset="0"/>
              </a:rPr>
              <a:t>	</a:t>
            </a:r>
            <a:r>
              <a:rPr lang="en-US" sz="2800" dirty="0" smtClean="0">
                <a:solidFill>
                  <a:schemeClr val="tx1"/>
                </a:solidFill>
                <a:latin typeface="Arial" charset="0"/>
              </a:rPr>
              <a:t>Sulfur diserap dalam </a:t>
            </a:r>
            <a:r>
              <a:rPr lang="en-US" sz="2800" dirty="0" err="1" smtClean="0">
                <a:solidFill>
                  <a:schemeClr val="tx1"/>
                </a:solidFill>
                <a:latin typeface="Arial" charset="0"/>
              </a:rPr>
              <a:t>bentuk</a:t>
            </a:r>
            <a:r>
              <a:rPr lang="en-US" sz="2800" dirty="0" smtClean="0">
                <a:solidFill>
                  <a:schemeClr val="tx1"/>
                </a:solidFill>
                <a:latin typeface="Arial" charset="0"/>
              </a:rPr>
              <a:t> SO</a:t>
            </a:r>
            <a:r>
              <a:rPr lang="en-US" sz="2800" b="1" baseline="-25000" dirty="0" smtClean="0">
                <a:solidFill>
                  <a:schemeClr val="tx1"/>
                </a:solidFill>
                <a:latin typeface="Arial" charset="0"/>
              </a:rPr>
              <a:t>4</a:t>
            </a:r>
            <a:r>
              <a:rPr lang="en-US" sz="2800" dirty="0" smtClean="0">
                <a:solidFill>
                  <a:schemeClr val="tx1"/>
                </a:solidFill>
                <a:latin typeface="Arial" charset="0"/>
              </a:rPr>
              <a:t>, zat ini merupakan bagian dari protein yang terdapat </a:t>
            </a:r>
            <a:r>
              <a:rPr lang="en-US" sz="2800" dirty="0" err="1" smtClean="0">
                <a:solidFill>
                  <a:schemeClr val="tx1"/>
                </a:solidFill>
                <a:latin typeface="Arial" charset="0"/>
              </a:rPr>
              <a:t>dalam</a:t>
            </a:r>
            <a:r>
              <a:rPr lang="en-US" sz="2800" dirty="0" smtClean="0">
                <a:solidFill>
                  <a:schemeClr val="tx1"/>
                </a:solidFill>
                <a:latin typeface="Arial" charset="0"/>
              </a:rPr>
              <a:t> </a:t>
            </a:r>
            <a:r>
              <a:rPr lang="en-US" sz="2800" dirty="0" err="1" smtClean="0">
                <a:solidFill>
                  <a:schemeClr val="tx1"/>
                </a:solidFill>
                <a:latin typeface="Arial" charset="0"/>
              </a:rPr>
              <a:t>bentuk</a:t>
            </a:r>
            <a:r>
              <a:rPr lang="en-US" sz="2800" dirty="0" smtClean="0">
                <a:solidFill>
                  <a:schemeClr val="tx1"/>
                </a:solidFill>
                <a:latin typeface="Arial" charset="0"/>
              </a:rPr>
              <a:t>: </a:t>
            </a:r>
            <a:r>
              <a:rPr lang="en-US" sz="2800" dirty="0" smtClean="0">
                <a:solidFill>
                  <a:schemeClr val="tx1"/>
                </a:solidFill>
                <a:latin typeface="Arial" charset="0"/>
              </a:rPr>
              <a:t>Cystein, methionin dan thiamine.</a:t>
            </a:r>
          </a:p>
          <a:p>
            <a:endParaRPr lang="id-ID" sz="4000" dirty="0">
              <a:solidFill>
                <a:schemeClr val="tx1"/>
              </a:solidFill>
            </a:endParaRPr>
          </a:p>
        </p:txBody>
      </p:sp>
    </p:spTree>
    <p:extLst>
      <p:ext uri="{BB962C8B-B14F-4D97-AF65-F5344CB8AC3E}">
        <p14:creationId xmlns:p14="http://schemas.microsoft.com/office/powerpoint/2010/main" val="161070471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a:spLocks noGrp="1" noChangeArrowheads="1"/>
          </p:cNvSpPr>
          <p:nvPr>
            <p:ph idx="1"/>
          </p:nvPr>
        </p:nvSpPr>
        <p:spPr>
          <a:xfrm>
            <a:off x="304800" y="1106487"/>
            <a:ext cx="8610600" cy="4989513"/>
          </a:xfrm>
        </p:spPr>
        <p:txBody>
          <a:bodyPr>
            <a:normAutofit/>
          </a:bodyPr>
          <a:lstStyle/>
          <a:p>
            <a:pPr eaLnBrk="1" hangingPunct="1">
              <a:buFontTx/>
              <a:buChar char="-"/>
            </a:pPr>
            <a:r>
              <a:rPr lang="en-US" sz="2800" dirty="0" err="1" smtClean="0"/>
              <a:t>Unsur</a:t>
            </a:r>
            <a:r>
              <a:rPr lang="en-US" sz="2800" dirty="0" smtClean="0"/>
              <a:t>  </a:t>
            </a:r>
            <a:r>
              <a:rPr lang="en-US" sz="2800" dirty="0" smtClean="0"/>
              <a:t>S </a:t>
            </a:r>
            <a:r>
              <a:rPr lang="en-US" sz="2800" dirty="0" err="1" smtClean="0"/>
              <a:t>banyak</a:t>
            </a:r>
            <a:r>
              <a:rPr lang="en-US" sz="2800" dirty="0" smtClean="0"/>
              <a:t> </a:t>
            </a:r>
            <a:r>
              <a:rPr lang="en-US" sz="2800" dirty="0" err="1" smtClean="0"/>
              <a:t>terdapat</a:t>
            </a:r>
            <a:r>
              <a:rPr lang="en-US" sz="2800" dirty="0" smtClean="0"/>
              <a:t> di </a:t>
            </a:r>
            <a:r>
              <a:rPr lang="en-US" sz="2800" dirty="0" err="1" smtClean="0"/>
              <a:t>dalam</a:t>
            </a:r>
            <a:r>
              <a:rPr lang="en-US" sz="2800" dirty="0" smtClean="0"/>
              <a:t> </a:t>
            </a:r>
            <a:r>
              <a:rPr lang="en-US" sz="2800" dirty="0" err="1" smtClean="0"/>
              <a:t>tanah</a:t>
            </a:r>
            <a:r>
              <a:rPr lang="id-ID" sz="2800" dirty="0" smtClean="0"/>
              <a:t> </a:t>
            </a:r>
          </a:p>
          <a:p>
            <a:pPr eaLnBrk="1" hangingPunct="1">
              <a:buFontTx/>
              <a:buChar char="-"/>
            </a:pPr>
            <a:r>
              <a:rPr lang="id-ID" sz="2800" dirty="0" smtClean="0"/>
              <a:t>Kelebihan unsur S dapat menimbulkan keracunan pada tanaman</a:t>
            </a:r>
            <a:endParaRPr lang="id-ID" sz="2800" dirty="0"/>
          </a:p>
          <a:p>
            <a:pPr eaLnBrk="1" hangingPunct="1">
              <a:buFont typeface="Wingdings" pitchFamily="2" charset="2"/>
              <a:buNone/>
            </a:pPr>
            <a:endParaRPr lang="en-US" sz="2800" dirty="0" smtClean="0"/>
          </a:p>
          <a:p>
            <a:pPr eaLnBrk="1" hangingPunct="1">
              <a:buFont typeface="Wingdings" pitchFamily="2" charset="2"/>
              <a:buNone/>
            </a:pPr>
            <a:r>
              <a:rPr lang="en-US" sz="2800" dirty="0" err="1" smtClean="0"/>
              <a:t>Sumber-sumber</a:t>
            </a:r>
            <a:r>
              <a:rPr lang="en-US" sz="2800" dirty="0" smtClean="0"/>
              <a:t> Sulfur :</a:t>
            </a:r>
          </a:p>
          <a:p>
            <a:pPr eaLnBrk="1" hangingPunct="1">
              <a:buFont typeface="Wingdings" pitchFamily="2" charset="2"/>
              <a:buNone/>
            </a:pPr>
            <a:r>
              <a:rPr lang="en-US" sz="2800" dirty="0" smtClean="0"/>
              <a:t>1. </a:t>
            </a:r>
            <a:r>
              <a:rPr lang="en-US" sz="2800" dirty="0" err="1" smtClean="0"/>
              <a:t>Sisa-sisa</a:t>
            </a:r>
            <a:r>
              <a:rPr lang="en-US" sz="2800" dirty="0" smtClean="0"/>
              <a:t> </a:t>
            </a:r>
            <a:r>
              <a:rPr lang="en-US" sz="2800" dirty="0" err="1" smtClean="0"/>
              <a:t>tanaman</a:t>
            </a:r>
            <a:r>
              <a:rPr lang="en-US" sz="2800" dirty="0" smtClean="0"/>
              <a:t> </a:t>
            </a:r>
            <a:r>
              <a:rPr lang="en-US" sz="2800" dirty="0" err="1" smtClean="0"/>
              <a:t>dan</a:t>
            </a:r>
            <a:r>
              <a:rPr lang="en-US" sz="2800" dirty="0" smtClean="0"/>
              <a:t> </a:t>
            </a:r>
            <a:r>
              <a:rPr lang="en-US" sz="2800" dirty="0" err="1" smtClean="0"/>
              <a:t>jasad</a:t>
            </a:r>
            <a:r>
              <a:rPr lang="en-US" sz="2800" dirty="0" smtClean="0"/>
              <a:t> </a:t>
            </a:r>
            <a:r>
              <a:rPr lang="en-US" sz="2800" dirty="0" err="1" smtClean="0"/>
              <a:t>renik</a:t>
            </a:r>
            <a:r>
              <a:rPr lang="en-US" sz="2800" dirty="0" smtClean="0"/>
              <a:t>/</a:t>
            </a:r>
            <a:r>
              <a:rPr lang="en-US" sz="2800" dirty="0" err="1" smtClean="0"/>
              <a:t>serangga</a:t>
            </a:r>
            <a:r>
              <a:rPr lang="en-US" sz="2800" dirty="0" smtClean="0"/>
              <a:t> yang </a:t>
            </a:r>
            <a:r>
              <a:rPr lang="en-US" sz="2800" dirty="0" err="1" smtClean="0"/>
              <a:t>telah</a:t>
            </a:r>
            <a:r>
              <a:rPr lang="en-US" sz="2800" dirty="0" smtClean="0"/>
              <a:t> </a:t>
            </a:r>
            <a:r>
              <a:rPr lang="en-US" sz="2800" dirty="0" err="1" smtClean="0"/>
              <a:t>melapuk</a:t>
            </a:r>
            <a:r>
              <a:rPr lang="en-US" sz="2800" dirty="0" smtClean="0"/>
              <a:t> </a:t>
            </a:r>
            <a:r>
              <a:rPr lang="en-US" sz="2800" dirty="0" err="1" smtClean="0"/>
              <a:t>khususnya</a:t>
            </a:r>
            <a:r>
              <a:rPr lang="en-US" sz="2800" dirty="0" smtClean="0"/>
              <a:t> </a:t>
            </a:r>
            <a:r>
              <a:rPr lang="en-US" sz="2800" dirty="0" err="1" smtClean="0"/>
              <a:t>dari</a:t>
            </a:r>
            <a:r>
              <a:rPr lang="en-US" sz="2800" dirty="0" smtClean="0"/>
              <a:t> </a:t>
            </a:r>
            <a:r>
              <a:rPr lang="en-US" sz="2800" dirty="0" err="1" smtClean="0"/>
              <a:t>zat</a:t>
            </a:r>
            <a:r>
              <a:rPr lang="en-US" sz="2800" dirty="0" smtClean="0"/>
              <a:t> protein.</a:t>
            </a:r>
          </a:p>
          <a:p>
            <a:pPr eaLnBrk="1" hangingPunct="1">
              <a:buFont typeface="Wingdings" pitchFamily="2" charset="2"/>
              <a:buNone/>
            </a:pPr>
            <a:r>
              <a:rPr lang="en-US" sz="2800" dirty="0" smtClean="0"/>
              <a:t>2. </a:t>
            </a:r>
            <a:r>
              <a:rPr lang="en-US" sz="2800" dirty="0" err="1" smtClean="0"/>
              <a:t>Berasal</a:t>
            </a:r>
            <a:r>
              <a:rPr lang="en-US" sz="2800" dirty="0" smtClean="0"/>
              <a:t> </a:t>
            </a:r>
            <a:r>
              <a:rPr lang="en-US" sz="2800" dirty="0" err="1" smtClean="0"/>
              <a:t>dari</a:t>
            </a:r>
            <a:r>
              <a:rPr lang="en-US" sz="2800" dirty="0" smtClean="0"/>
              <a:t> </a:t>
            </a:r>
            <a:r>
              <a:rPr lang="en-US" sz="2800" dirty="0" err="1" smtClean="0"/>
              <a:t>pupuk</a:t>
            </a:r>
            <a:r>
              <a:rPr lang="en-US" sz="2800" dirty="0" smtClean="0"/>
              <a:t> </a:t>
            </a:r>
            <a:r>
              <a:rPr lang="en-US" sz="2800" dirty="0" err="1" smtClean="0"/>
              <a:t>amonium</a:t>
            </a:r>
            <a:r>
              <a:rPr lang="en-US" sz="2800" dirty="0" smtClean="0"/>
              <a:t> </a:t>
            </a:r>
            <a:r>
              <a:rPr lang="en-US" sz="2800" dirty="0" err="1" smtClean="0"/>
              <a:t>sulfat</a:t>
            </a:r>
            <a:r>
              <a:rPr lang="en-US" sz="2800" dirty="0" smtClean="0"/>
              <a:t>, </a:t>
            </a:r>
            <a:r>
              <a:rPr lang="en-US" sz="2800" dirty="0" err="1" smtClean="0"/>
              <a:t>lebih</a:t>
            </a:r>
            <a:r>
              <a:rPr lang="en-US" sz="2800" dirty="0" smtClean="0"/>
              <a:t> </a:t>
            </a:r>
            <a:r>
              <a:rPr lang="en-US" sz="2800" dirty="0" err="1" smtClean="0"/>
              <a:t>banyak</a:t>
            </a:r>
            <a:r>
              <a:rPr lang="en-US" sz="2800" dirty="0" smtClean="0"/>
              <a:t> </a:t>
            </a:r>
            <a:r>
              <a:rPr lang="en-US" sz="2800" dirty="0" err="1" smtClean="0"/>
              <a:t>mengandung</a:t>
            </a:r>
            <a:r>
              <a:rPr lang="en-US" sz="2800" dirty="0" smtClean="0"/>
              <a:t> sulfur </a:t>
            </a:r>
            <a:r>
              <a:rPr lang="en-US" sz="2800" dirty="0" err="1" smtClean="0"/>
              <a:t>dibandingkan</a:t>
            </a:r>
            <a:r>
              <a:rPr lang="en-US" sz="2800" dirty="0" smtClean="0"/>
              <a:t> </a:t>
            </a:r>
            <a:r>
              <a:rPr lang="en-US" sz="2800" dirty="0" err="1" smtClean="0"/>
              <a:t>dengan</a:t>
            </a:r>
            <a:r>
              <a:rPr lang="en-US" sz="2800" dirty="0" smtClean="0"/>
              <a:t> N </a:t>
            </a:r>
            <a:r>
              <a:rPr lang="en-US" sz="2800" dirty="0" err="1" smtClean="0"/>
              <a:t>nya</a:t>
            </a:r>
            <a:r>
              <a:rPr lang="en-US" sz="2800" dirty="0" smtClean="0"/>
              <a:t>.</a:t>
            </a:r>
          </a:p>
          <a:p>
            <a:pPr eaLnBrk="1" hangingPunct="1">
              <a:buFont typeface="Wingdings" pitchFamily="2" charset="2"/>
              <a:buNone/>
            </a:pPr>
            <a:r>
              <a:rPr lang="en-US" sz="2800" dirty="0" smtClean="0"/>
              <a:t>3. </a:t>
            </a:r>
            <a:r>
              <a:rPr lang="en-US" sz="2800" dirty="0" err="1" smtClean="0"/>
              <a:t>Superfosfat</a:t>
            </a:r>
            <a:r>
              <a:rPr lang="en-US" sz="2800" dirty="0" smtClean="0"/>
              <a:t>, </a:t>
            </a:r>
            <a:r>
              <a:rPr lang="en-US" sz="2800" dirty="0" err="1" smtClean="0"/>
              <a:t>kandungan</a:t>
            </a:r>
            <a:r>
              <a:rPr lang="en-US" sz="2800" dirty="0" smtClean="0"/>
              <a:t> </a:t>
            </a:r>
            <a:r>
              <a:rPr lang="en-US" sz="2800" dirty="0" err="1" smtClean="0"/>
              <a:t>fosfat</a:t>
            </a:r>
            <a:r>
              <a:rPr lang="en-US" sz="2800" dirty="0" smtClean="0"/>
              <a:t> </a:t>
            </a:r>
            <a:r>
              <a:rPr lang="en-US" sz="2800" dirty="0" err="1" smtClean="0"/>
              <a:t>dan</a:t>
            </a:r>
            <a:r>
              <a:rPr lang="en-US" sz="2800" dirty="0" smtClean="0"/>
              <a:t> </a:t>
            </a:r>
            <a:r>
              <a:rPr lang="en-US" sz="2800" dirty="0" err="1" smtClean="0"/>
              <a:t>sulfurnya</a:t>
            </a:r>
            <a:r>
              <a:rPr lang="en-US" sz="2800" dirty="0" smtClean="0"/>
              <a:t> </a:t>
            </a:r>
            <a:r>
              <a:rPr lang="en-US" sz="2800" dirty="0" err="1" smtClean="0"/>
              <a:t>seimbang</a:t>
            </a:r>
            <a:r>
              <a:rPr lang="en-US" sz="2800" dirty="0" smtClean="0"/>
              <a:t>.</a:t>
            </a:r>
          </a:p>
        </p:txBody>
      </p:sp>
      <p:sp>
        <p:nvSpPr>
          <p:cNvPr id="6" name="Slide Number Placeholder 5"/>
          <p:cNvSpPr>
            <a:spLocks noGrp="1"/>
          </p:cNvSpPr>
          <p:nvPr>
            <p:ph type="sldNum" sz="quarter" idx="12"/>
          </p:nvPr>
        </p:nvSpPr>
        <p:spPr>
          <a:xfrm>
            <a:off x="7010400" y="6245225"/>
            <a:ext cx="2133600" cy="476250"/>
          </a:xfrm>
          <a:prstGeom prst="rect">
            <a:avLst/>
          </a:prstGeom>
        </p:spPr>
        <p:txBody>
          <a:bodyPr/>
          <a:lstStyle/>
          <a:p>
            <a:pPr>
              <a:defRPr/>
            </a:pPr>
            <a:fld id="{8B83C9A1-CEE9-49B9-B1E0-F765490F5074}" type="slidenum">
              <a:rPr lang="en-US"/>
              <a:pPr>
                <a:defRPr/>
              </a:pPr>
              <a:t>34</a:t>
            </a:fld>
            <a:endParaRPr lang="en-US"/>
          </a:p>
        </p:txBody>
      </p:sp>
    </p:spTree>
    <p:extLst>
      <p:ext uri="{BB962C8B-B14F-4D97-AF65-F5344CB8AC3E}">
        <p14:creationId xmlns:p14="http://schemas.microsoft.com/office/powerpoint/2010/main" val="25388454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85799" y="1066800"/>
            <a:ext cx="8486775" cy="4724400"/>
          </a:xfrm>
        </p:spPr>
        <p:txBody>
          <a:bodyPr>
            <a:normAutofit lnSpcReduction="10000"/>
          </a:bodyPr>
          <a:lstStyle/>
          <a:p>
            <a:r>
              <a:rPr lang="id-ID" dirty="0" smtClean="0">
                <a:solidFill>
                  <a:schemeClr val="tx1"/>
                </a:solidFill>
              </a:rPr>
              <a:t>Sulfur terdapat dalam bentuk sulfat anorganik.</a:t>
            </a:r>
          </a:p>
          <a:p>
            <a:r>
              <a:rPr lang="id-ID" dirty="0" smtClean="0">
                <a:solidFill>
                  <a:schemeClr val="tx1"/>
                </a:solidFill>
              </a:rPr>
              <a:t>Sulfur direduksi oleh bakteri menjadi sulfida dan kadang-kadang terdapat dalam bentuk sulfur dioksida atau hidrogen sulfida.</a:t>
            </a:r>
            <a:r>
              <a:rPr lang="en-US" dirty="0" smtClean="0">
                <a:solidFill>
                  <a:schemeClr val="tx1"/>
                </a:solidFill>
              </a:rPr>
              <a:t> </a:t>
            </a:r>
          </a:p>
          <a:p>
            <a:r>
              <a:rPr lang="en-US" dirty="0" err="1" smtClean="0">
                <a:solidFill>
                  <a:schemeClr val="tx1"/>
                </a:solidFill>
              </a:rPr>
              <a:t>Contoh</a:t>
            </a:r>
            <a:r>
              <a:rPr lang="en-US" dirty="0" smtClean="0">
                <a:solidFill>
                  <a:schemeClr val="tx1"/>
                </a:solidFill>
              </a:rPr>
              <a:t> </a:t>
            </a:r>
            <a:r>
              <a:rPr lang="en-US" dirty="0" err="1" smtClean="0">
                <a:solidFill>
                  <a:schemeClr val="tx1"/>
                </a:solidFill>
              </a:rPr>
              <a:t>bakteri</a:t>
            </a:r>
            <a:r>
              <a:rPr lang="en-US" dirty="0" smtClean="0">
                <a:solidFill>
                  <a:schemeClr val="tx1"/>
                </a:solidFill>
              </a:rPr>
              <a:t> : </a:t>
            </a:r>
          </a:p>
          <a:p>
            <a:pPr marL="814388" indent="-449263">
              <a:buFont typeface="+mj-lt"/>
              <a:buAutoNum type="alphaLcParenR"/>
            </a:pPr>
            <a:r>
              <a:rPr lang="id-ID" dirty="0" smtClean="0">
                <a:solidFill>
                  <a:schemeClr val="tx1"/>
                </a:solidFill>
              </a:rPr>
              <a:t>Desulfomaculum</a:t>
            </a:r>
            <a:endParaRPr lang="en-US" dirty="0" smtClean="0">
              <a:solidFill>
                <a:schemeClr val="tx1"/>
              </a:solidFill>
            </a:endParaRPr>
          </a:p>
          <a:p>
            <a:pPr marL="814388" indent="-449263">
              <a:buFont typeface="+mj-lt"/>
              <a:buAutoNum type="alphaLcParenR"/>
            </a:pPr>
            <a:r>
              <a:rPr lang="id-ID" dirty="0" smtClean="0">
                <a:solidFill>
                  <a:schemeClr val="tx1"/>
                </a:solidFill>
              </a:rPr>
              <a:t>Desulfibrio</a:t>
            </a:r>
            <a:r>
              <a:rPr lang="en-US" dirty="0" smtClean="0">
                <a:solidFill>
                  <a:schemeClr val="tx1"/>
                </a:solidFill>
              </a:rPr>
              <a:t> </a:t>
            </a:r>
            <a:endParaRPr lang="id-ID" dirty="0" smtClean="0">
              <a:solidFill>
                <a:schemeClr val="tx1"/>
              </a:solidFill>
            </a:endParaRPr>
          </a:p>
          <a:p>
            <a:pPr marL="365125" indent="0">
              <a:buNone/>
            </a:pPr>
            <a:r>
              <a:rPr lang="id-ID" dirty="0" smtClean="0"/>
              <a:t>Keduanya akan </a:t>
            </a:r>
            <a:r>
              <a:rPr lang="id-ID" dirty="0"/>
              <a:t>mereduksi sulfat menjadi sulfida dalam bentuk hidrogen sulfida (H2S)</a:t>
            </a:r>
            <a:endParaRPr lang="en-US" i="1" dirty="0">
              <a:latin typeface="Arial" charset="0"/>
            </a:endParaRPr>
          </a:p>
          <a:p>
            <a:pPr marL="365125" indent="0">
              <a:buNone/>
            </a:pPr>
            <a:endParaRPr lang="en-US" dirty="0">
              <a:solidFill>
                <a:schemeClr val="tx1"/>
              </a:solidFill>
            </a:endParaRPr>
          </a:p>
        </p:txBody>
      </p:sp>
    </p:spTree>
    <p:extLst>
      <p:ext uri="{BB962C8B-B14F-4D97-AF65-F5344CB8AC3E}">
        <p14:creationId xmlns:p14="http://schemas.microsoft.com/office/powerpoint/2010/main" val="25254284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id-ID"/>
          </a:p>
        </p:txBody>
      </p:sp>
      <p:pic>
        <p:nvPicPr>
          <p:cNvPr id="1028" name="Picture 4" descr="http://4.bp.blogspot.com/-KTdtF7PR474/Urt1mBwoEvI/AAAAAAAAAZY/09PsQcEzR0Q/s1600/daur+sulf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55" y="685800"/>
            <a:ext cx="786666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44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idx="1"/>
          </p:nvPr>
        </p:nvSpPr>
        <p:spPr>
          <a:xfrm>
            <a:off x="228600" y="1143000"/>
            <a:ext cx="8610600" cy="5638800"/>
          </a:xfrm>
        </p:spPr>
        <p:txBody>
          <a:bodyPr>
            <a:normAutofit/>
          </a:bodyPr>
          <a:lstStyle/>
          <a:p>
            <a:pPr marL="365760" indent="-256032" eaLnBrk="1" fontAlgn="auto" hangingPunct="1">
              <a:lnSpc>
                <a:spcPct val="90000"/>
              </a:lnSpc>
              <a:spcAft>
                <a:spcPts val="0"/>
              </a:spcAft>
              <a:buFont typeface="Wingdings" pitchFamily="2" charset="2"/>
              <a:buNone/>
              <a:defRPr/>
            </a:pPr>
            <a:endParaRPr lang="en-US" dirty="0" smtClean="0">
              <a:latin typeface="Calibri" pitchFamily="34" charset="0"/>
            </a:endParaRPr>
          </a:p>
          <a:p>
            <a:pPr marL="365760" indent="-256032" eaLnBrk="1" fontAlgn="auto" hangingPunct="1">
              <a:lnSpc>
                <a:spcPct val="90000"/>
              </a:lnSpc>
              <a:spcAft>
                <a:spcPts val="0"/>
              </a:spcAft>
              <a:buFont typeface="Wingdings" pitchFamily="2" charset="2"/>
              <a:buNone/>
              <a:defRPr/>
            </a:pPr>
            <a:r>
              <a:rPr lang="en-US" u="sng" dirty="0" err="1" smtClean="0">
                <a:latin typeface="Calibri" pitchFamily="34" charset="0"/>
              </a:rPr>
              <a:t>Unsur</a:t>
            </a:r>
            <a:r>
              <a:rPr lang="en-US" u="sng" dirty="0" smtClean="0">
                <a:latin typeface="Calibri" pitchFamily="34" charset="0"/>
              </a:rPr>
              <a:t> </a:t>
            </a:r>
            <a:r>
              <a:rPr lang="en-US" u="sng" dirty="0">
                <a:latin typeface="Calibri" pitchFamily="34" charset="0"/>
              </a:rPr>
              <a:t>Hara</a:t>
            </a:r>
          </a:p>
          <a:p>
            <a:pPr marL="365760" indent="-256032" eaLnBrk="1" fontAlgn="auto" hangingPunct="1">
              <a:lnSpc>
                <a:spcPct val="90000"/>
              </a:lnSpc>
              <a:spcAft>
                <a:spcPts val="0"/>
              </a:spcAft>
              <a:buFont typeface="Wingdings 3"/>
              <a:buChar char=""/>
              <a:defRPr/>
            </a:pPr>
            <a:endParaRPr lang="en-US" u="sng" dirty="0">
              <a:latin typeface="Calibri" pitchFamily="34" charset="0"/>
            </a:endParaRPr>
          </a:p>
          <a:p>
            <a:pPr marL="365760" indent="-256032" eaLnBrk="1" fontAlgn="auto" hangingPunct="1">
              <a:lnSpc>
                <a:spcPct val="90000"/>
              </a:lnSpc>
              <a:spcAft>
                <a:spcPts val="0"/>
              </a:spcAft>
              <a:buFont typeface="Wingdings" pitchFamily="2" charset="2"/>
              <a:buNone/>
              <a:defRPr/>
            </a:pPr>
            <a:endParaRPr lang="en-US" sz="2400" dirty="0">
              <a:latin typeface="Calibri" pitchFamily="34" charset="0"/>
            </a:endParaRPr>
          </a:p>
          <a:p>
            <a:pPr marL="365760" indent="-256032" eaLnBrk="1" fontAlgn="auto" hangingPunct="1">
              <a:lnSpc>
                <a:spcPct val="90000"/>
              </a:lnSpc>
              <a:spcAft>
                <a:spcPts val="0"/>
              </a:spcAft>
              <a:buFont typeface="Wingdings" pitchFamily="2" charset="2"/>
              <a:buNone/>
              <a:defRPr/>
            </a:pPr>
            <a:endParaRPr lang="en-US" sz="2400" dirty="0">
              <a:latin typeface="Calibri" pitchFamily="34" charset="0"/>
            </a:endParaRPr>
          </a:p>
          <a:p>
            <a:pPr marL="365760" indent="-256032" eaLnBrk="1" fontAlgn="auto" hangingPunct="1">
              <a:lnSpc>
                <a:spcPct val="90000"/>
              </a:lnSpc>
              <a:spcAft>
                <a:spcPts val="0"/>
              </a:spcAft>
              <a:buFont typeface="Wingdings" pitchFamily="2" charset="2"/>
              <a:buNone/>
              <a:defRPr/>
            </a:pPr>
            <a:endParaRPr lang="en-US" sz="2400" dirty="0" smtClean="0">
              <a:latin typeface="Calibri" pitchFamily="34" charset="0"/>
            </a:endParaRPr>
          </a:p>
          <a:p>
            <a:pPr marL="365760" indent="-256032" eaLnBrk="1" fontAlgn="auto" hangingPunct="1">
              <a:lnSpc>
                <a:spcPct val="90000"/>
              </a:lnSpc>
              <a:spcAft>
                <a:spcPts val="0"/>
              </a:spcAft>
              <a:buFont typeface="Wingdings" pitchFamily="2" charset="2"/>
              <a:buNone/>
              <a:defRPr/>
            </a:pPr>
            <a:endParaRPr lang="en-US" sz="2400" dirty="0" smtClean="0">
              <a:latin typeface="Calibri" pitchFamily="34" charset="0"/>
            </a:endParaRPr>
          </a:p>
          <a:p>
            <a:pPr marL="2168525" indent="-2168525" eaLnBrk="1" fontAlgn="auto" hangingPunct="1">
              <a:spcAft>
                <a:spcPts val="0"/>
              </a:spcAft>
              <a:buFont typeface="Wingdings 3"/>
              <a:buNone/>
              <a:defRPr/>
            </a:pPr>
            <a:r>
              <a:rPr lang="en-US" sz="2400" dirty="0" err="1" smtClean="0">
                <a:latin typeface="Calibri" pitchFamily="34" charset="0"/>
              </a:rPr>
              <a:t>Makronutrients</a:t>
            </a:r>
            <a:r>
              <a:rPr lang="en-US" sz="2400" dirty="0" smtClean="0">
                <a:latin typeface="Calibri" pitchFamily="34" charset="0"/>
              </a:rPr>
              <a:t> </a:t>
            </a:r>
            <a:r>
              <a:rPr lang="en-US" sz="2400" dirty="0">
                <a:latin typeface="Calibri" pitchFamily="34" charset="0"/>
              </a:rPr>
              <a:t>: </a:t>
            </a:r>
            <a:r>
              <a:rPr lang="en-US" sz="2400" dirty="0" err="1">
                <a:latin typeface="Calibri" pitchFamily="34" charset="0"/>
              </a:rPr>
              <a:t>Diperlukan</a:t>
            </a:r>
            <a:r>
              <a:rPr lang="en-US" sz="2400" dirty="0">
                <a:latin typeface="Calibri" pitchFamily="34" charset="0"/>
              </a:rPr>
              <a:t> </a:t>
            </a:r>
            <a:r>
              <a:rPr lang="en-US" sz="2400" dirty="0" err="1">
                <a:latin typeface="Calibri" pitchFamily="34" charset="0"/>
              </a:rPr>
              <a:t>tanaman</a:t>
            </a:r>
            <a:r>
              <a:rPr lang="en-US" sz="2400" dirty="0">
                <a:latin typeface="Calibri" pitchFamily="34" charset="0"/>
              </a:rPr>
              <a:t> </a:t>
            </a:r>
            <a:r>
              <a:rPr lang="en-US" sz="2400" dirty="0" err="1">
                <a:latin typeface="Calibri" pitchFamily="34" charset="0"/>
              </a:rPr>
              <a:t>dalam</a:t>
            </a:r>
            <a:r>
              <a:rPr lang="en-US" sz="2400" dirty="0">
                <a:latin typeface="Calibri" pitchFamily="34" charset="0"/>
              </a:rPr>
              <a:t> </a:t>
            </a:r>
            <a:r>
              <a:rPr lang="en-US" sz="2400" dirty="0" err="1" smtClean="0">
                <a:latin typeface="Calibri" pitchFamily="34" charset="0"/>
              </a:rPr>
              <a:t>jumlah</a:t>
            </a:r>
            <a:r>
              <a:rPr lang="en-US" sz="2400" dirty="0" smtClean="0">
                <a:latin typeface="Calibri" pitchFamily="34" charset="0"/>
              </a:rPr>
              <a:t> yang </a:t>
            </a:r>
            <a:r>
              <a:rPr lang="en-US" sz="2400" dirty="0" err="1" smtClean="0">
                <a:latin typeface="Calibri" pitchFamily="34" charset="0"/>
              </a:rPr>
              <a:t>besar</a:t>
            </a:r>
            <a:endParaRPr lang="en-US" sz="2400" dirty="0">
              <a:latin typeface="Calibri" pitchFamily="34" charset="0"/>
            </a:endParaRPr>
          </a:p>
          <a:p>
            <a:pPr marL="2168525" indent="-2168525" eaLnBrk="1" fontAlgn="auto" hangingPunct="1">
              <a:spcAft>
                <a:spcPts val="0"/>
              </a:spcAft>
              <a:buFont typeface="Wingdings 3"/>
              <a:buNone/>
              <a:defRPr/>
            </a:pPr>
            <a:r>
              <a:rPr lang="en-US" sz="2400" dirty="0" err="1" smtClean="0">
                <a:latin typeface="Calibri" pitchFamily="34" charset="0"/>
              </a:rPr>
              <a:t>Mikronutrients</a:t>
            </a:r>
            <a:r>
              <a:rPr lang="en-US" sz="2400" dirty="0" smtClean="0">
                <a:latin typeface="Calibri" pitchFamily="34" charset="0"/>
              </a:rPr>
              <a:t> : </a:t>
            </a:r>
            <a:r>
              <a:rPr lang="en-US" sz="2400" dirty="0" err="1">
                <a:latin typeface="Calibri" pitchFamily="34" charset="0"/>
              </a:rPr>
              <a:t>Diperlukan</a:t>
            </a:r>
            <a:r>
              <a:rPr lang="en-US" sz="2400" dirty="0">
                <a:latin typeface="Calibri" pitchFamily="34" charset="0"/>
              </a:rPr>
              <a:t> </a:t>
            </a:r>
            <a:r>
              <a:rPr lang="en-US" sz="2400" dirty="0" err="1">
                <a:latin typeface="Calibri" pitchFamily="34" charset="0"/>
              </a:rPr>
              <a:t>tanaman</a:t>
            </a:r>
            <a:r>
              <a:rPr lang="en-US" sz="2400" dirty="0">
                <a:latin typeface="Calibri" pitchFamily="34" charset="0"/>
              </a:rPr>
              <a:t> </a:t>
            </a:r>
            <a:r>
              <a:rPr lang="en-US" sz="2400" dirty="0" err="1">
                <a:latin typeface="Calibri" pitchFamily="34" charset="0"/>
              </a:rPr>
              <a:t>dalam</a:t>
            </a:r>
            <a:r>
              <a:rPr lang="en-US" sz="2400" dirty="0">
                <a:latin typeface="Calibri" pitchFamily="34" charset="0"/>
              </a:rPr>
              <a:t> </a:t>
            </a:r>
            <a:r>
              <a:rPr lang="en-US" sz="2400" dirty="0" err="1" smtClean="0">
                <a:latin typeface="Calibri" pitchFamily="34" charset="0"/>
              </a:rPr>
              <a:t>jumlah</a:t>
            </a:r>
            <a:r>
              <a:rPr lang="en-US" sz="2400" dirty="0" smtClean="0">
                <a:latin typeface="Calibri" pitchFamily="34" charset="0"/>
              </a:rPr>
              <a:t> </a:t>
            </a:r>
            <a:r>
              <a:rPr lang="en-US" sz="2400" dirty="0" err="1" smtClean="0">
                <a:latin typeface="Calibri" pitchFamily="34" charset="0"/>
              </a:rPr>
              <a:t>kecil</a:t>
            </a:r>
            <a:endParaRPr lang="en-US" sz="2400" dirty="0" smtClean="0">
              <a:latin typeface="Calibri" pitchFamily="34" charset="0"/>
            </a:endParaRPr>
          </a:p>
        </p:txBody>
      </p:sp>
      <p:sp>
        <p:nvSpPr>
          <p:cNvPr id="4106" name="Text Box 10"/>
          <p:cNvSpPr txBox="1">
            <a:spLocks noChangeArrowheads="1"/>
          </p:cNvSpPr>
          <p:nvPr/>
        </p:nvSpPr>
        <p:spPr bwMode="auto">
          <a:xfrm>
            <a:off x="4343400" y="990600"/>
            <a:ext cx="4114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sz="2400" i="1" dirty="0" err="1">
                <a:latin typeface="Arial" panose="020B0604020202020204" pitchFamily="34" charset="0"/>
              </a:rPr>
              <a:t>Makronutrients</a:t>
            </a:r>
            <a:endParaRPr lang="en-US" sz="2400" i="1" dirty="0">
              <a:latin typeface="Arial" panose="020B0604020202020204" pitchFamily="34" charset="0"/>
            </a:endParaRPr>
          </a:p>
          <a:p>
            <a:pPr eaLnBrk="1" hangingPunct="1">
              <a:spcBef>
                <a:spcPct val="50000"/>
              </a:spcBef>
            </a:pPr>
            <a:r>
              <a:rPr lang="en-US" sz="2400" i="1" dirty="0">
                <a:latin typeface="Arial" panose="020B0604020202020204" pitchFamily="34" charset="0"/>
              </a:rPr>
              <a:t>(C, H, O, </a:t>
            </a:r>
            <a:r>
              <a:rPr lang="en-US" sz="2400" i="1" dirty="0">
                <a:solidFill>
                  <a:srgbClr val="FF0000"/>
                </a:solidFill>
                <a:latin typeface="Arial" panose="020B0604020202020204" pitchFamily="34" charset="0"/>
              </a:rPr>
              <a:t>N</a:t>
            </a:r>
            <a:r>
              <a:rPr lang="en-US" sz="2400" i="1" dirty="0">
                <a:latin typeface="Arial" panose="020B0604020202020204" pitchFamily="34" charset="0"/>
              </a:rPr>
              <a:t>, P, K, </a:t>
            </a:r>
            <a:r>
              <a:rPr lang="en-US" sz="2400" i="1" dirty="0" err="1">
                <a:latin typeface="Arial" panose="020B0604020202020204" pitchFamily="34" charset="0"/>
              </a:rPr>
              <a:t>Ca</a:t>
            </a:r>
            <a:r>
              <a:rPr lang="en-US" sz="2400" i="1" dirty="0">
                <a:latin typeface="Arial" panose="020B0604020202020204" pitchFamily="34" charset="0"/>
              </a:rPr>
              <a:t>, Mg, S)</a:t>
            </a:r>
          </a:p>
        </p:txBody>
      </p:sp>
      <p:sp>
        <p:nvSpPr>
          <p:cNvPr id="4107" name="Text Box 11"/>
          <p:cNvSpPr txBox="1">
            <a:spLocks noChangeArrowheads="1"/>
          </p:cNvSpPr>
          <p:nvPr/>
        </p:nvSpPr>
        <p:spPr bwMode="auto">
          <a:xfrm>
            <a:off x="4343400" y="2514600"/>
            <a:ext cx="4800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sz="2400" i="1" dirty="0" err="1">
                <a:latin typeface="Arial" panose="020B0604020202020204" pitchFamily="34" charset="0"/>
              </a:rPr>
              <a:t>Mikronutrients</a:t>
            </a:r>
            <a:endParaRPr lang="en-US" sz="2400" i="1" dirty="0">
              <a:latin typeface="Arial" panose="020B0604020202020204" pitchFamily="34" charset="0"/>
            </a:endParaRPr>
          </a:p>
          <a:p>
            <a:pPr eaLnBrk="1" hangingPunct="1">
              <a:spcBef>
                <a:spcPct val="50000"/>
              </a:spcBef>
            </a:pPr>
            <a:r>
              <a:rPr lang="en-US" sz="2400" i="1" dirty="0" smtClean="0">
                <a:latin typeface="Arial" panose="020B0604020202020204" pitchFamily="34" charset="0"/>
              </a:rPr>
              <a:t>(Fe</a:t>
            </a:r>
            <a:r>
              <a:rPr lang="en-US" sz="2400" i="1" dirty="0">
                <a:latin typeface="Arial" panose="020B0604020202020204" pitchFamily="34" charset="0"/>
              </a:rPr>
              <a:t>, </a:t>
            </a:r>
            <a:r>
              <a:rPr lang="en-US" sz="2400" i="1" dirty="0" err="1">
                <a:latin typeface="Arial" panose="020B0604020202020204" pitchFamily="34" charset="0"/>
              </a:rPr>
              <a:t>Mn</a:t>
            </a:r>
            <a:r>
              <a:rPr lang="en-US" sz="2400" i="1" dirty="0">
                <a:latin typeface="Arial" panose="020B0604020202020204" pitchFamily="34" charset="0"/>
              </a:rPr>
              <a:t>, Zn, Cu, </a:t>
            </a:r>
            <a:r>
              <a:rPr lang="en-US" sz="2400" i="1" dirty="0" smtClean="0">
                <a:latin typeface="Arial" panose="020B0604020202020204" pitchFamily="34" charset="0"/>
              </a:rPr>
              <a:t>Bo,</a:t>
            </a:r>
            <a:r>
              <a:rPr lang="id-ID" sz="2400" i="1" dirty="0" smtClean="0">
                <a:latin typeface="Arial" panose="020B0604020202020204" pitchFamily="34" charset="0"/>
              </a:rPr>
              <a:t> </a:t>
            </a:r>
            <a:r>
              <a:rPr lang="en-US" sz="2400" i="1" dirty="0" smtClean="0">
                <a:latin typeface="Arial" panose="020B0604020202020204" pitchFamily="34" charset="0"/>
              </a:rPr>
              <a:t>Mo,</a:t>
            </a:r>
            <a:r>
              <a:rPr lang="id-ID" sz="2400" i="1" dirty="0" smtClean="0">
                <a:latin typeface="Arial" panose="020B0604020202020204" pitchFamily="34" charset="0"/>
              </a:rPr>
              <a:t> </a:t>
            </a:r>
            <a:r>
              <a:rPr lang="en-US" sz="2400" i="1" dirty="0" err="1" smtClean="0">
                <a:latin typeface="Arial" panose="020B0604020202020204" pitchFamily="34" charset="0"/>
              </a:rPr>
              <a:t>Cl</a:t>
            </a:r>
            <a:r>
              <a:rPr lang="en-US" sz="2400" i="1" dirty="0">
                <a:latin typeface="Arial" panose="020B0604020202020204" pitchFamily="34" charset="0"/>
              </a:rPr>
              <a:t>, Co)</a:t>
            </a:r>
          </a:p>
        </p:txBody>
      </p:sp>
      <p:sp>
        <p:nvSpPr>
          <p:cNvPr id="14341" name="Freeform 9"/>
          <p:cNvSpPr>
            <a:spLocks/>
          </p:cNvSpPr>
          <p:nvPr/>
        </p:nvSpPr>
        <p:spPr bwMode="auto">
          <a:xfrm>
            <a:off x="2667000" y="1295400"/>
            <a:ext cx="1676400" cy="1447800"/>
          </a:xfrm>
          <a:custGeom>
            <a:avLst/>
            <a:gdLst>
              <a:gd name="T0" fmla="*/ 2147483647 w 720"/>
              <a:gd name="T1" fmla="*/ 0 h 1680"/>
              <a:gd name="T2" fmla="*/ 2147483647 w 720"/>
              <a:gd name="T3" fmla="*/ 0 h 1680"/>
              <a:gd name="T4" fmla="*/ 2147483647 w 720"/>
              <a:gd name="T5" fmla="*/ 2147483647 h 1680"/>
              <a:gd name="T6" fmla="*/ 0 w 720"/>
              <a:gd name="T7" fmla="*/ 2147483647 h 1680"/>
              <a:gd name="T8" fmla="*/ 2147483647 w 720"/>
              <a:gd name="T9" fmla="*/ 2147483647 h 1680"/>
              <a:gd name="T10" fmla="*/ 2147483647 w 720"/>
              <a:gd name="T11" fmla="*/ 2147483647 h 1680"/>
              <a:gd name="T12" fmla="*/ 2147483647 w 720"/>
              <a:gd name="T13" fmla="*/ 2147483647 h 1680"/>
              <a:gd name="T14" fmla="*/ 0 60000 65536"/>
              <a:gd name="T15" fmla="*/ 0 60000 65536"/>
              <a:gd name="T16" fmla="*/ 0 60000 65536"/>
              <a:gd name="T17" fmla="*/ 0 60000 65536"/>
              <a:gd name="T18" fmla="*/ 0 60000 65536"/>
              <a:gd name="T19" fmla="*/ 0 60000 65536"/>
              <a:gd name="T20" fmla="*/ 0 60000 65536"/>
              <a:gd name="T21" fmla="*/ 0 w 720"/>
              <a:gd name="T22" fmla="*/ 0 h 1680"/>
              <a:gd name="T23" fmla="*/ 720 w 720"/>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1680">
                <a:moveTo>
                  <a:pt x="720" y="0"/>
                </a:moveTo>
                <a:lnTo>
                  <a:pt x="96" y="0"/>
                </a:lnTo>
                <a:lnTo>
                  <a:pt x="96" y="768"/>
                </a:lnTo>
                <a:lnTo>
                  <a:pt x="0" y="816"/>
                </a:lnTo>
                <a:lnTo>
                  <a:pt x="96" y="960"/>
                </a:lnTo>
                <a:lnTo>
                  <a:pt x="96" y="1680"/>
                </a:lnTo>
                <a:lnTo>
                  <a:pt x="720" y="1680"/>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d-ID"/>
          </a:p>
        </p:txBody>
      </p:sp>
    </p:spTree>
    <p:extLst>
      <p:ext uri="{BB962C8B-B14F-4D97-AF65-F5344CB8AC3E}">
        <p14:creationId xmlns:p14="http://schemas.microsoft.com/office/powerpoint/2010/main" val="212028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idx="1"/>
          </p:nvPr>
        </p:nvSpPr>
        <p:spPr>
          <a:xfrm>
            <a:off x="457200" y="1600200"/>
            <a:ext cx="8229600" cy="4800600"/>
          </a:xfrm>
        </p:spPr>
        <p:txBody>
          <a:bodyPr>
            <a:normAutofit/>
          </a:bodyPr>
          <a:lstStyle/>
          <a:p>
            <a:pPr marL="365760" indent="-256032" eaLnBrk="1" fontAlgn="auto" hangingPunct="1">
              <a:spcAft>
                <a:spcPts val="0"/>
              </a:spcAft>
              <a:buFont typeface="Wingdings 3"/>
              <a:buChar char=""/>
              <a:defRPr/>
            </a:pPr>
            <a:r>
              <a:rPr lang="en-US" sz="2800" dirty="0" err="1">
                <a:latin typeface="Calibri" pitchFamily="34" charset="0"/>
              </a:rPr>
              <a:t>Unsur</a:t>
            </a:r>
            <a:r>
              <a:rPr lang="en-US" sz="2800" dirty="0">
                <a:latin typeface="Calibri" pitchFamily="34" charset="0"/>
              </a:rPr>
              <a:t> </a:t>
            </a:r>
            <a:r>
              <a:rPr lang="en-US" sz="2800" dirty="0" err="1">
                <a:latin typeface="Calibri" pitchFamily="34" charset="0"/>
              </a:rPr>
              <a:t>hara</a:t>
            </a:r>
            <a:r>
              <a:rPr lang="en-US" sz="2800" dirty="0">
                <a:latin typeface="Calibri" pitchFamily="34" charset="0"/>
              </a:rPr>
              <a:t> </a:t>
            </a:r>
            <a:r>
              <a:rPr lang="en-US" sz="2800" dirty="0" err="1">
                <a:latin typeface="Calibri" pitchFamily="34" charset="0"/>
              </a:rPr>
              <a:t>makro</a:t>
            </a:r>
            <a:r>
              <a:rPr lang="en-US" sz="2800" dirty="0">
                <a:latin typeface="Calibri" pitchFamily="34" charset="0"/>
              </a:rPr>
              <a:t> </a:t>
            </a:r>
            <a:r>
              <a:rPr lang="en-US" sz="2800" dirty="0" err="1">
                <a:latin typeface="Calibri" pitchFamily="34" charset="0"/>
              </a:rPr>
              <a:t>terpenting</a:t>
            </a:r>
            <a:r>
              <a:rPr lang="en-US" sz="2800" dirty="0">
                <a:latin typeface="Calibri" pitchFamily="34" charset="0"/>
              </a:rPr>
              <a:t> </a:t>
            </a:r>
            <a:r>
              <a:rPr lang="en-US" sz="2800" dirty="0" err="1">
                <a:latin typeface="Calibri" pitchFamily="34" charset="0"/>
              </a:rPr>
              <a:t>bagi</a:t>
            </a:r>
            <a:r>
              <a:rPr lang="en-US" sz="2800" dirty="0">
                <a:latin typeface="Calibri" pitchFamily="34" charset="0"/>
              </a:rPr>
              <a:t> </a:t>
            </a:r>
            <a:r>
              <a:rPr lang="en-US" sz="2800" dirty="0" err="1">
                <a:latin typeface="Calibri" pitchFamily="34" charset="0"/>
              </a:rPr>
              <a:t>tanaman</a:t>
            </a:r>
            <a:endParaRPr lang="en-US" sz="2800" dirty="0">
              <a:latin typeface="Calibri" pitchFamily="34" charset="0"/>
            </a:endParaRPr>
          </a:p>
          <a:p>
            <a:pPr marL="365760" indent="-256032" eaLnBrk="1" fontAlgn="auto" hangingPunct="1">
              <a:spcAft>
                <a:spcPts val="0"/>
              </a:spcAft>
              <a:buFont typeface="Wingdings 3"/>
              <a:buChar char=""/>
              <a:defRPr/>
            </a:pPr>
            <a:r>
              <a:rPr lang="en-US" sz="2800" dirty="0" err="1">
                <a:latin typeface="Calibri" pitchFamily="34" charset="0"/>
              </a:rPr>
              <a:t>Dalam</a:t>
            </a:r>
            <a:r>
              <a:rPr lang="en-US" sz="2800" dirty="0">
                <a:latin typeface="Calibri" pitchFamily="34" charset="0"/>
              </a:rPr>
              <a:t> </a:t>
            </a:r>
            <a:r>
              <a:rPr lang="en-US" sz="2800" dirty="0" err="1" smtClean="0">
                <a:latin typeface="Calibri" pitchFamily="34" charset="0"/>
              </a:rPr>
              <a:t>tumbuhan</a:t>
            </a:r>
            <a:r>
              <a:rPr lang="en-US" sz="2800" dirty="0" smtClean="0">
                <a:latin typeface="Calibri" pitchFamily="34" charset="0"/>
              </a:rPr>
              <a:t> </a:t>
            </a:r>
            <a:r>
              <a:rPr lang="en-US" sz="2800" dirty="0" err="1">
                <a:latin typeface="Calibri" pitchFamily="34" charset="0"/>
              </a:rPr>
              <a:t>hanya</a:t>
            </a:r>
            <a:r>
              <a:rPr lang="en-US" sz="2800" dirty="0">
                <a:latin typeface="Calibri" pitchFamily="34" charset="0"/>
              </a:rPr>
              <a:t> </a:t>
            </a:r>
            <a:r>
              <a:rPr lang="en-US" sz="2800" dirty="0" err="1">
                <a:latin typeface="Calibri" pitchFamily="34" charset="0"/>
              </a:rPr>
              <a:t>karbon</a:t>
            </a:r>
            <a:r>
              <a:rPr lang="en-US" sz="2800" dirty="0">
                <a:latin typeface="Calibri" pitchFamily="34" charset="0"/>
              </a:rPr>
              <a:t>, </a:t>
            </a:r>
            <a:r>
              <a:rPr lang="en-US" sz="2800" dirty="0" err="1">
                <a:latin typeface="Calibri" pitchFamily="34" charset="0"/>
              </a:rPr>
              <a:t>oksigen</a:t>
            </a:r>
            <a:r>
              <a:rPr lang="en-US" sz="2800" dirty="0">
                <a:latin typeface="Calibri" pitchFamily="34" charset="0"/>
              </a:rPr>
              <a:t> </a:t>
            </a:r>
            <a:r>
              <a:rPr lang="en-US" sz="2800" dirty="0" err="1">
                <a:latin typeface="Calibri" pitchFamily="34" charset="0"/>
              </a:rPr>
              <a:t>dan</a:t>
            </a:r>
            <a:r>
              <a:rPr lang="en-US" sz="2800" dirty="0">
                <a:latin typeface="Calibri" pitchFamily="34" charset="0"/>
              </a:rPr>
              <a:t> </a:t>
            </a:r>
            <a:r>
              <a:rPr lang="en-US" sz="2800" dirty="0" err="1">
                <a:latin typeface="Calibri" pitchFamily="34" charset="0"/>
              </a:rPr>
              <a:t>hidrogen</a:t>
            </a:r>
            <a:r>
              <a:rPr lang="en-US" sz="2800" dirty="0">
                <a:latin typeface="Calibri" pitchFamily="34" charset="0"/>
              </a:rPr>
              <a:t> yang </a:t>
            </a:r>
            <a:r>
              <a:rPr lang="en-US" sz="2800" dirty="0" err="1" smtClean="0">
                <a:latin typeface="Calibri" pitchFamily="34" charset="0"/>
              </a:rPr>
              <a:t>jumlahnya</a:t>
            </a:r>
            <a:r>
              <a:rPr lang="en-US" sz="2800" dirty="0" smtClean="0">
                <a:latin typeface="Calibri" pitchFamily="34" charset="0"/>
              </a:rPr>
              <a:t> </a:t>
            </a:r>
            <a:r>
              <a:rPr lang="en-US" sz="2800" dirty="0">
                <a:latin typeface="Calibri" pitchFamily="34" charset="0"/>
              </a:rPr>
              <a:t>paling </a:t>
            </a:r>
            <a:r>
              <a:rPr lang="en-US" sz="2800" dirty="0" err="1">
                <a:latin typeface="Calibri" pitchFamily="34" charset="0"/>
              </a:rPr>
              <a:t>banyak</a:t>
            </a:r>
            <a:endParaRPr lang="en-US" sz="2800" dirty="0">
              <a:latin typeface="Calibri" pitchFamily="34" charset="0"/>
            </a:endParaRPr>
          </a:p>
          <a:p>
            <a:pPr marL="365760" indent="-256032" eaLnBrk="1" fontAlgn="auto" hangingPunct="1">
              <a:spcAft>
                <a:spcPts val="0"/>
              </a:spcAft>
              <a:buFont typeface="Wingdings 3"/>
              <a:buChar char=""/>
              <a:defRPr/>
            </a:pPr>
            <a:r>
              <a:rPr lang="en-US" sz="2800" dirty="0" err="1">
                <a:latin typeface="Calibri" pitchFamily="34" charset="0"/>
              </a:rPr>
              <a:t>Dalam</a:t>
            </a:r>
            <a:r>
              <a:rPr lang="en-US" sz="2800" dirty="0">
                <a:latin typeface="Calibri" pitchFamily="34" charset="0"/>
              </a:rPr>
              <a:t> proses </a:t>
            </a:r>
            <a:r>
              <a:rPr lang="en-US" sz="2800" dirty="0" err="1">
                <a:latin typeface="Calibri" pitchFamily="34" charset="0"/>
              </a:rPr>
              <a:t>fisiologis</a:t>
            </a:r>
            <a:r>
              <a:rPr lang="en-US" sz="2800" dirty="0">
                <a:latin typeface="Calibri" pitchFamily="34" charset="0"/>
              </a:rPr>
              <a:t> </a:t>
            </a:r>
            <a:r>
              <a:rPr lang="en-US" sz="2800" dirty="0" err="1">
                <a:latin typeface="Calibri" pitchFamily="34" charset="0"/>
              </a:rPr>
              <a:t>memegang</a:t>
            </a:r>
            <a:r>
              <a:rPr lang="en-US" sz="2800" dirty="0">
                <a:latin typeface="Calibri" pitchFamily="34" charset="0"/>
              </a:rPr>
              <a:t> </a:t>
            </a:r>
            <a:r>
              <a:rPr lang="en-US" sz="2800" dirty="0" err="1">
                <a:latin typeface="Calibri" pitchFamily="34" charset="0"/>
              </a:rPr>
              <a:t>peranan</a:t>
            </a:r>
            <a:r>
              <a:rPr lang="en-US" sz="2800" dirty="0">
                <a:latin typeface="Calibri" pitchFamily="34" charset="0"/>
              </a:rPr>
              <a:t> </a:t>
            </a:r>
            <a:r>
              <a:rPr lang="en-US" sz="2800" dirty="0" err="1">
                <a:latin typeface="Calibri" pitchFamily="34" charset="0"/>
              </a:rPr>
              <a:t>penting</a:t>
            </a:r>
            <a:r>
              <a:rPr lang="en-US" sz="2800" dirty="0">
                <a:latin typeface="Calibri" pitchFamily="34" charset="0"/>
              </a:rPr>
              <a:t> </a:t>
            </a:r>
            <a:r>
              <a:rPr lang="en-US" sz="2800" dirty="0" err="1">
                <a:latin typeface="Calibri" pitchFamily="34" charset="0"/>
              </a:rPr>
              <a:t>yaitu</a:t>
            </a:r>
            <a:r>
              <a:rPr lang="en-US" sz="2800" dirty="0">
                <a:latin typeface="Calibri" pitchFamily="34" charset="0"/>
              </a:rPr>
              <a:t>:</a:t>
            </a:r>
          </a:p>
          <a:p>
            <a:pPr marL="693738" indent="-354013" eaLnBrk="1" fontAlgn="auto" hangingPunct="1">
              <a:spcAft>
                <a:spcPts val="0"/>
              </a:spcAft>
              <a:buFont typeface="Wingdings" pitchFamily="2" charset="2"/>
              <a:buNone/>
              <a:defRPr/>
            </a:pPr>
            <a:r>
              <a:rPr lang="en-US" sz="2800" dirty="0" smtClean="0">
                <a:latin typeface="Calibri" pitchFamily="34" charset="0"/>
              </a:rPr>
              <a:t>- </a:t>
            </a:r>
            <a:r>
              <a:rPr lang="en-US" sz="2800" dirty="0" err="1" smtClean="0">
                <a:latin typeface="Calibri" pitchFamily="34" charset="0"/>
              </a:rPr>
              <a:t>Bagian</a:t>
            </a:r>
            <a:r>
              <a:rPr lang="en-US" sz="2800" dirty="0" smtClean="0">
                <a:latin typeface="Calibri" pitchFamily="34" charset="0"/>
              </a:rPr>
              <a:t> </a:t>
            </a:r>
            <a:r>
              <a:rPr lang="en-US" sz="2800" dirty="0" err="1">
                <a:latin typeface="Calibri" pitchFamily="34" charset="0"/>
              </a:rPr>
              <a:t>dari</a:t>
            </a:r>
            <a:r>
              <a:rPr lang="en-US" sz="2800" dirty="0">
                <a:latin typeface="Calibri" pitchFamily="34" charset="0"/>
              </a:rPr>
              <a:t> </a:t>
            </a:r>
            <a:r>
              <a:rPr lang="en-US" sz="2800" dirty="0" smtClean="0">
                <a:latin typeface="Calibri" pitchFamily="34" charset="0"/>
              </a:rPr>
              <a:t>protein: </a:t>
            </a:r>
            <a:r>
              <a:rPr lang="en-US" sz="2800" dirty="0" err="1">
                <a:latin typeface="Calibri" pitchFamily="34" charset="0"/>
              </a:rPr>
              <a:t>protoplasma</a:t>
            </a:r>
            <a:r>
              <a:rPr lang="en-US" sz="2800" dirty="0">
                <a:latin typeface="Calibri" pitchFamily="34" charset="0"/>
              </a:rPr>
              <a:t> </a:t>
            </a:r>
            <a:r>
              <a:rPr lang="en-US" sz="2800" dirty="0" err="1">
                <a:latin typeface="Calibri" pitchFamily="34" charset="0"/>
              </a:rPr>
              <a:t>dan</a:t>
            </a:r>
            <a:r>
              <a:rPr lang="en-US" sz="2800" dirty="0">
                <a:latin typeface="Calibri" pitchFamily="34" charset="0"/>
              </a:rPr>
              <a:t> </a:t>
            </a:r>
            <a:r>
              <a:rPr lang="en-US" sz="2800" dirty="0" err="1">
                <a:latin typeface="Calibri" pitchFamily="34" charset="0"/>
              </a:rPr>
              <a:t>enzim</a:t>
            </a:r>
            <a:endParaRPr lang="en-US" sz="2800" dirty="0">
              <a:latin typeface="Calibri" pitchFamily="34" charset="0"/>
            </a:endParaRPr>
          </a:p>
          <a:p>
            <a:pPr marL="365760" indent="-256032" eaLnBrk="1" fontAlgn="auto" hangingPunct="1">
              <a:spcAft>
                <a:spcPts val="0"/>
              </a:spcAft>
              <a:buFont typeface="Wingdings" pitchFamily="2" charset="2"/>
              <a:buNone/>
              <a:defRPr/>
            </a:pPr>
            <a:r>
              <a:rPr lang="en-US" sz="2800" dirty="0">
                <a:latin typeface="Calibri" pitchFamily="34" charset="0"/>
              </a:rPr>
              <a:t>	- </a:t>
            </a:r>
            <a:r>
              <a:rPr lang="en-US" sz="2800" dirty="0" err="1" smtClean="0">
                <a:latin typeface="Calibri" pitchFamily="34" charset="0"/>
              </a:rPr>
              <a:t>Penyusun</a:t>
            </a:r>
            <a:r>
              <a:rPr lang="en-US" sz="2800" dirty="0" smtClean="0">
                <a:latin typeface="Calibri" pitchFamily="34" charset="0"/>
              </a:rPr>
              <a:t> </a:t>
            </a:r>
            <a:r>
              <a:rPr lang="en-US" sz="2800" dirty="0" err="1" smtClean="0">
                <a:latin typeface="Calibri" pitchFamily="34" charset="0"/>
              </a:rPr>
              <a:t>klorofil</a:t>
            </a:r>
            <a:r>
              <a:rPr lang="en-US" sz="2800" dirty="0" smtClean="0">
                <a:latin typeface="Calibri" pitchFamily="34" charset="0"/>
              </a:rPr>
              <a:t> </a:t>
            </a:r>
            <a:r>
              <a:rPr lang="en-US" sz="2800" dirty="0" err="1">
                <a:latin typeface="Calibri" pitchFamily="34" charset="0"/>
              </a:rPr>
              <a:t>dan</a:t>
            </a:r>
            <a:r>
              <a:rPr lang="en-US" sz="2800" dirty="0">
                <a:latin typeface="Calibri" pitchFamily="34" charset="0"/>
              </a:rPr>
              <a:t> </a:t>
            </a:r>
            <a:r>
              <a:rPr lang="en-US" sz="2800" dirty="0" err="1" smtClean="0">
                <a:latin typeface="Calibri" pitchFamily="34" charset="0"/>
              </a:rPr>
              <a:t>sitokrom</a:t>
            </a:r>
            <a:endParaRPr lang="en-US" sz="2800" dirty="0" smtClean="0">
              <a:latin typeface="Calibri" pitchFamily="34" charset="0"/>
            </a:endParaRPr>
          </a:p>
          <a:p>
            <a:pPr marL="515938" indent="-176213" eaLnBrk="1" fontAlgn="auto" hangingPunct="1">
              <a:spcAft>
                <a:spcPts val="0"/>
              </a:spcAft>
              <a:buFont typeface="Wingdings" pitchFamily="2" charset="2"/>
              <a:buNone/>
              <a:defRPr/>
            </a:pPr>
            <a:r>
              <a:rPr lang="en-US" sz="2800" dirty="0" smtClean="0">
                <a:latin typeface="Calibri" pitchFamily="34" charset="0"/>
              </a:rPr>
              <a:t>- </a:t>
            </a:r>
            <a:r>
              <a:rPr lang="id-ID" sz="2800" dirty="0" smtClean="0">
                <a:latin typeface="Calibri" pitchFamily="34" charset="0"/>
              </a:rPr>
              <a:t>Pembentukan a</a:t>
            </a:r>
            <a:r>
              <a:rPr lang="en-US" sz="2800" dirty="0" err="1" smtClean="0">
                <a:latin typeface="Calibri" pitchFamily="34" charset="0"/>
              </a:rPr>
              <a:t>mida</a:t>
            </a:r>
            <a:r>
              <a:rPr lang="en-US" sz="2800" dirty="0">
                <a:latin typeface="Calibri" pitchFamily="34" charset="0"/>
              </a:rPr>
              <a:t>, </a:t>
            </a:r>
            <a:r>
              <a:rPr lang="en-US" sz="2800" dirty="0" err="1">
                <a:latin typeface="Calibri" pitchFamily="34" charset="0"/>
              </a:rPr>
              <a:t>asam</a:t>
            </a:r>
            <a:r>
              <a:rPr lang="en-US" sz="2800" dirty="0">
                <a:latin typeface="Calibri" pitchFamily="34" charset="0"/>
              </a:rPr>
              <a:t> amino, </a:t>
            </a:r>
            <a:r>
              <a:rPr lang="en-US" sz="2800" dirty="0" err="1">
                <a:latin typeface="Calibri" pitchFamily="34" charset="0"/>
              </a:rPr>
              <a:t>asam</a:t>
            </a:r>
            <a:r>
              <a:rPr lang="en-US" sz="2800" dirty="0">
                <a:latin typeface="Calibri" pitchFamily="34" charset="0"/>
              </a:rPr>
              <a:t> </a:t>
            </a:r>
            <a:r>
              <a:rPr lang="en-US" sz="2800" dirty="0" err="1">
                <a:latin typeface="Calibri" pitchFamily="34" charset="0"/>
              </a:rPr>
              <a:t>nukleat</a:t>
            </a:r>
            <a:r>
              <a:rPr lang="en-US" sz="2800" dirty="0">
                <a:latin typeface="Calibri" pitchFamily="34" charset="0"/>
              </a:rPr>
              <a:t>, </a:t>
            </a:r>
            <a:r>
              <a:rPr lang="en-US" sz="2800" dirty="0" err="1">
                <a:latin typeface="Calibri" pitchFamily="34" charset="0"/>
              </a:rPr>
              <a:t>nukleotida</a:t>
            </a:r>
            <a:r>
              <a:rPr lang="en-US" sz="2800" dirty="0">
                <a:latin typeface="Calibri" pitchFamily="34" charset="0"/>
              </a:rPr>
              <a:t>, </a:t>
            </a:r>
            <a:r>
              <a:rPr lang="en-US" sz="2800" dirty="0" err="1">
                <a:latin typeface="Calibri" pitchFamily="34" charset="0"/>
              </a:rPr>
              <a:t>hormon</a:t>
            </a:r>
            <a:r>
              <a:rPr lang="en-US" sz="2800" dirty="0">
                <a:latin typeface="Calibri" pitchFamily="34" charset="0"/>
              </a:rPr>
              <a:t>, vitamin </a:t>
            </a:r>
            <a:r>
              <a:rPr lang="en-US" sz="2800" dirty="0" err="1">
                <a:latin typeface="Calibri" pitchFamily="34" charset="0"/>
              </a:rPr>
              <a:t>dan</a:t>
            </a:r>
            <a:r>
              <a:rPr lang="en-US" sz="2800" dirty="0">
                <a:latin typeface="Calibri" pitchFamily="34" charset="0"/>
              </a:rPr>
              <a:t> alkaloid </a:t>
            </a:r>
          </a:p>
        </p:txBody>
      </p:sp>
      <p:sp>
        <p:nvSpPr>
          <p:cNvPr id="12290"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b="1" dirty="0" err="1">
                <a:solidFill>
                  <a:schemeClr val="accent6">
                    <a:lumMod val="75000"/>
                  </a:schemeClr>
                </a:solidFill>
                <a:latin typeface="Calibri" pitchFamily="34" charset="0"/>
              </a:rPr>
              <a:t>Pentingnya</a:t>
            </a:r>
            <a:r>
              <a:rPr lang="en-US" b="1" dirty="0">
                <a:solidFill>
                  <a:schemeClr val="accent6">
                    <a:lumMod val="75000"/>
                  </a:schemeClr>
                </a:solidFill>
                <a:latin typeface="Calibri" pitchFamily="34" charset="0"/>
              </a:rPr>
              <a:t> Nitrogen</a:t>
            </a:r>
          </a:p>
        </p:txBody>
      </p:sp>
    </p:spTree>
    <p:extLst>
      <p:ext uri="{BB962C8B-B14F-4D97-AF65-F5344CB8AC3E}">
        <p14:creationId xmlns:p14="http://schemas.microsoft.com/office/powerpoint/2010/main" val="2470974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idx="1"/>
          </p:nvPr>
        </p:nvSpPr>
        <p:spPr/>
        <p:txBody>
          <a:bodyPr>
            <a:normAutofit/>
          </a:bodyPr>
          <a:lstStyle/>
          <a:p>
            <a:pPr marL="439738" lvl="1" indent="-355600">
              <a:lnSpc>
                <a:spcPct val="150000"/>
              </a:lnSpc>
              <a:buFont typeface="+mj-lt"/>
              <a:buAutoNum type="arabicPeriod"/>
            </a:pP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Meningkatkan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pertumbuhan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tanama</a:t>
            </a:r>
            <a:r>
              <a:rPr lang="id-ID" sz="2400" dirty="0">
                <a:latin typeface="Arial" panose="020B0604020202020204" pitchFamily="34" charset="0"/>
                <a:cs typeface="Arial" panose="020B0604020202020204" pitchFamily="34" charset="0"/>
              </a:rPr>
              <a:t>n</a:t>
            </a:r>
          </a:p>
          <a:p>
            <a:pPr marL="439738" lvl="1" indent="-355600">
              <a:lnSpc>
                <a:spcPct val="150000"/>
              </a:lnSpc>
              <a:buFont typeface="+mj-lt"/>
              <a:buAutoNum type="arabicPeriod"/>
            </a:pPr>
            <a:r>
              <a:rPr lang="en-US" sz="2400" dirty="0" err="1">
                <a:latin typeface="Arial" panose="020B0604020202020204" pitchFamily="34" charset="0"/>
                <a:cs typeface="Arial" panose="020B0604020202020204" pitchFamily="34" charset="0"/>
              </a:rPr>
              <a:t>Dapat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menyehatkan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pertumbuhan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daun</a:t>
            </a:r>
            <a:r>
              <a:rPr lang="id-ID"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tanaman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lebar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dengan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warna</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lebih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hijau</a:t>
            </a:r>
            <a:r>
              <a:rPr lang="en-US" sz="2400" dirty="0">
                <a:latin typeface="Arial" panose="020B0604020202020204" pitchFamily="34" charset="0"/>
                <a:cs typeface="Arial" panose="020B0604020202020204" pitchFamily="34" charset="0"/>
              </a:rPr>
              <a:t>)</a:t>
            </a:r>
            <a:endParaRPr lang="id-ID" sz="2400" dirty="0">
              <a:latin typeface="Arial" panose="020B0604020202020204" pitchFamily="34" charset="0"/>
              <a:cs typeface="Arial" panose="020B0604020202020204" pitchFamily="34" charset="0"/>
            </a:endParaRPr>
          </a:p>
          <a:p>
            <a:pPr marL="439738" lvl="1" indent="-355600">
              <a:lnSpc>
                <a:spcPct val="150000"/>
              </a:lnSpc>
              <a:buFont typeface="+mj-lt"/>
              <a:buAutoNum type="arabicPeriod"/>
            </a:pPr>
            <a:r>
              <a:rPr lang="en-US" sz="2400" dirty="0" err="1">
                <a:latin typeface="Arial" panose="020B0604020202020204" pitchFamily="34" charset="0"/>
                <a:cs typeface="Arial" panose="020B0604020202020204" pitchFamily="34" charset="0"/>
              </a:rPr>
              <a:t>Meningkatkan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kadar</a:t>
            </a:r>
            <a:r>
              <a:rPr lang="en-US" sz="2400" dirty="0">
                <a:latin typeface="Arial" panose="020B0604020202020204" pitchFamily="34" charset="0"/>
                <a:cs typeface="Arial" panose="020B0604020202020204" pitchFamily="34" charset="0"/>
              </a:rPr>
              <a:t> protein </a:t>
            </a:r>
            <a:r>
              <a:rPr lang="en-US" sz="2400" dirty="0" err="1">
                <a:latin typeface="Arial" panose="020B0604020202020204" pitchFamily="34" charset="0"/>
                <a:cs typeface="Arial" panose="020B0604020202020204" pitchFamily="34" charset="0"/>
              </a:rPr>
              <a:t>dalam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tubuh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tanaman</a:t>
            </a:r>
            <a:endParaRPr lang="id-ID" sz="2400" dirty="0">
              <a:latin typeface="Arial" panose="020B0604020202020204" pitchFamily="34" charset="0"/>
              <a:cs typeface="Arial" panose="020B0604020202020204" pitchFamily="34" charset="0"/>
            </a:endParaRPr>
          </a:p>
          <a:p>
            <a:pPr marL="439738" lvl="1" indent="-355600">
              <a:lnSpc>
                <a:spcPct val="150000"/>
              </a:lnSpc>
              <a:buFont typeface="+mj-lt"/>
              <a:buAutoNum type="arabicPeriod"/>
            </a:pPr>
            <a:r>
              <a:rPr lang="en-US" sz="2400" dirty="0" err="1">
                <a:latin typeface="Arial" panose="020B0604020202020204" pitchFamily="34" charset="0"/>
                <a:cs typeface="Arial" panose="020B0604020202020204" pitchFamily="34" charset="0"/>
              </a:rPr>
              <a:t>Meningkatkan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kualitas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tanaman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penghasil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daun-daunan</a:t>
            </a:r>
            <a:endParaRPr lang="id-ID" sz="2400" dirty="0">
              <a:latin typeface="Arial" panose="020B0604020202020204" pitchFamily="34" charset="0"/>
              <a:cs typeface="Arial" panose="020B0604020202020204" pitchFamily="34" charset="0"/>
            </a:endParaRPr>
          </a:p>
          <a:p>
            <a:pPr marL="439738" lvl="1" indent="-355600">
              <a:lnSpc>
                <a:spcPct val="150000"/>
              </a:lnSpc>
              <a:buFont typeface="+mj-lt"/>
              <a:buAutoNum type="arabicPeriod"/>
            </a:pPr>
            <a:r>
              <a:rPr lang="en-US" sz="2400" dirty="0" err="1">
                <a:latin typeface="Arial" panose="020B0604020202020204" pitchFamily="34" charset="0"/>
                <a:cs typeface="Arial" panose="020B0604020202020204" pitchFamily="34" charset="0"/>
              </a:rPr>
              <a:t>Meningkatkan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berkembangbiaknya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mikroorganisme</a:t>
            </a:r>
            <a:r>
              <a:rPr lang="en-US" sz="2400" dirty="0">
                <a:latin typeface="Arial" panose="020B0604020202020204" pitchFamily="34" charset="0"/>
                <a:cs typeface="Arial" panose="020B0604020202020204" pitchFamily="34" charset="0"/>
              </a:rPr>
              <a:t> di </a:t>
            </a:r>
            <a:r>
              <a:rPr lang="en-US" sz="2400" dirty="0" err="1">
                <a:latin typeface="Arial" panose="020B0604020202020204" pitchFamily="34" charset="0"/>
                <a:cs typeface="Arial" panose="020B0604020202020204" pitchFamily="34" charset="0"/>
              </a:rPr>
              <a:t>dalam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tanah</a:t>
            </a:r>
            <a:r>
              <a:rPr lang="en-US" sz="2400" dirty="0">
                <a:latin typeface="Arial" panose="020B0604020202020204" pitchFamily="34" charset="0"/>
                <a:cs typeface="Arial" panose="020B0604020202020204" pitchFamily="34" charset="0"/>
              </a:rPr>
              <a:t>	</a:t>
            </a:r>
            <a:endParaRPr lang="id-ID" sz="2400" dirty="0">
              <a:latin typeface="Arial" panose="020B0604020202020204" pitchFamily="34" charset="0"/>
              <a:cs typeface="Arial" panose="020B0604020202020204" pitchFamily="34" charset="0"/>
            </a:endParaRPr>
          </a:p>
          <a:p>
            <a:pPr eaLnBrk="1" hangingPunct="1">
              <a:buFontTx/>
              <a:buChar char="-"/>
            </a:pPr>
            <a:endParaRPr lang="en-US" sz="2800" dirty="0" smtClean="0">
              <a:latin typeface="Calibri" panose="020F0502020204030204" pitchFamily="34" charset="0"/>
            </a:endParaRPr>
          </a:p>
        </p:txBody>
      </p:sp>
      <p:sp>
        <p:nvSpPr>
          <p:cNvPr id="9218" name="Rectangle 2"/>
          <p:cNvSpPr>
            <a:spLocks noGrp="1" noChangeArrowheads="1"/>
          </p:cNvSpPr>
          <p:nvPr>
            <p:ph type="title"/>
          </p:nvPr>
        </p:nvSpPr>
        <p:spPr>
          <a:xfrm>
            <a:off x="457200" y="609600"/>
            <a:ext cx="8229600" cy="1143000"/>
          </a:xfrm>
        </p:spPr>
        <p:txBody>
          <a:bodyPr/>
          <a:lstStyle/>
          <a:p>
            <a:pPr eaLnBrk="1" fontAlgn="auto" hangingPunct="1">
              <a:spcAft>
                <a:spcPts val="0"/>
              </a:spcAft>
              <a:defRPr/>
            </a:pPr>
            <a:r>
              <a:rPr lang="en-US" sz="3600" b="1" dirty="0" err="1">
                <a:solidFill>
                  <a:schemeClr val="accent6">
                    <a:lumMod val="75000"/>
                  </a:schemeClr>
                </a:solidFill>
                <a:latin typeface="Calibri" pitchFamily="34" charset="0"/>
              </a:rPr>
              <a:t>Fungsi</a:t>
            </a:r>
            <a:r>
              <a:rPr lang="en-US" sz="3600" b="1" dirty="0">
                <a:solidFill>
                  <a:schemeClr val="accent6">
                    <a:lumMod val="75000"/>
                  </a:schemeClr>
                </a:solidFill>
                <a:latin typeface="Calibri" pitchFamily="34" charset="0"/>
              </a:rPr>
              <a:t> Nitrogen</a:t>
            </a:r>
          </a:p>
        </p:txBody>
      </p:sp>
    </p:spTree>
    <p:extLst>
      <p:ext uri="{BB962C8B-B14F-4D97-AF65-F5344CB8AC3E}">
        <p14:creationId xmlns:p14="http://schemas.microsoft.com/office/powerpoint/2010/main" val="69018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29" name="Group 89"/>
          <p:cNvGraphicFramePr>
            <a:graphicFrameLocks noGrp="1"/>
          </p:cNvGraphicFramePr>
          <p:nvPr>
            <p:ph/>
            <p:extLst>
              <p:ext uri="{D42A27DB-BD31-4B8C-83A1-F6EECF244321}">
                <p14:modId xmlns:p14="http://schemas.microsoft.com/office/powerpoint/2010/main" val="2553194253"/>
              </p:ext>
            </p:extLst>
          </p:nvPr>
        </p:nvGraphicFramePr>
        <p:xfrm>
          <a:off x="762000" y="1727204"/>
          <a:ext cx="7772400" cy="4597396"/>
        </p:xfrm>
        <a:graphic>
          <a:graphicData uri="http://schemas.openxmlformats.org/drawingml/2006/table">
            <a:tbl>
              <a:tblPr/>
              <a:tblGrid>
                <a:gridCol w="1943100"/>
                <a:gridCol w="1583266"/>
                <a:gridCol w="2302934"/>
                <a:gridCol w="1943100"/>
              </a:tblGrid>
              <a:tr h="811368">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1" i="0" u="none" strike="noStrike" cap="none" normalizeH="0" baseline="0" dirty="0" err="1" smtClean="0">
                          <a:ln>
                            <a:noFill/>
                          </a:ln>
                          <a:solidFill>
                            <a:schemeClr val="tx1"/>
                          </a:solidFill>
                          <a:effectLst/>
                          <a:latin typeface="Calibri" pitchFamily="34" charset="0"/>
                        </a:rPr>
                        <a:t>Unsur</a:t>
                      </a:r>
                      <a:endParaRPr kumimoji="0" lang="en-US" sz="2200" b="1" i="0" u="none" strike="noStrike" cap="none" normalizeH="0" baseline="0" dirty="0" smtClean="0">
                        <a:ln>
                          <a:noFill/>
                        </a:ln>
                        <a:solidFill>
                          <a:schemeClr val="tx1"/>
                        </a:solidFill>
                        <a:effectLst/>
                        <a:latin typeface="Calibri"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1" i="0" u="none" strike="noStrike" cap="none" normalizeH="0" baseline="0" smtClean="0">
                          <a:ln>
                            <a:noFill/>
                          </a:ln>
                          <a:solidFill>
                            <a:schemeClr val="tx1"/>
                          </a:solidFill>
                          <a:effectLst/>
                          <a:latin typeface="Calibri" pitchFamily="34" charset="0"/>
                        </a:rPr>
                        <a:t>Berat Atom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1" i="0" u="none" strike="noStrike" cap="none" normalizeH="0" baseline="0" smtClean="0">
                          <a:ln>
                            <a:noFill/>
                          </a:ln>
                          <a:solidFill>
                            <a:schemeClr val="tx1"/>
                          </a:solidFill>
                          <a:effectLst/>
                          <a:latin typeface="Calibri" pitchFamily="34" charset="0"/>
                        </a:rPr>
                        <a:t>Konsentrasi dalam bahan kering.   </a:t>
                      </a:r>
                    </a:p>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1" i="0" u="none" strike="noStrike" cap="none" normalizeH="0" baseline="0" smtClean="0">
                          <a:ln>
                            <a:noFill/>
                          </a:ln>
                          <a:solidFill>
                            <a:schemeClr val="tx1"/>
                          </a:solidFill>
                          <a:effectLst/>
                          <a:latin typeface="Calibri" pitchFamily="34" charset="0"/>
                          <a:cs typeface="Arial" charset="0"/>
                        </a:rPr>
                        <a:t>µ mol. g</a:t>
                      </a:r>
                      <a:r>
                        <a:rPr kumimoji="0" lang="en-US" sz="2200" b="1" i="0" u="none" strike="noStrike" cap="none" normalizeH="0" baseline="30000" smtClean="0">
                          <a:ln>
                            <a:noFill/>
                          </a:ln>
                          <a:solidFill>
                            <a:schemeClr val="tx1"/>
                          </a:solidFill>
                          <a:effectLst/>
                          <a:latin typeface="Calibri" pitchFamily="34" charset="0"/>
                          <a:cs typeface="Arial" charset="0"/>
                        </a:rPr>
                        <a:t>-1               </a:t>
                      </a:r>
                      <a:r>
                        <a:rPr kumimoji="0" lang="en-US" sz="2200" b="1" i="0" u="none" strike="noStrike" cap="none" normalizeH="0" baseline="0" smtClean="0">
                          <a:ln>
                            <a:noFill/>
                          </a:ln>
                          <a:solidFill>
                            <a:schemeClr val="tx1"/>
                          </a:solidFill>
                          <a:effectLst/>
                          <a:latin typeface="Calibri" pitchFamily="34" charset="0"/>
                          <a:cs typeface="Arial" charset="0"/>
                        </a:rPr>
                        <a:t>Jumlah (</a:t>
                      </a:r>
                      <a:r>
                        <a:rPr kumimoji="0" lang="en-US" sz="2200" b="1" i="1" u="none" strike="noStrike" cap="none" normalizeH="0" baseline="0" smtClean="0">
                          <a:ln>
                            <a:noFill/>
                          </a:ln>
                          <a:solidFill>
                            <a:schemeClr val="tx1"/>
                          </a:solidFill>
                          <a:effectLst/>
                          <a:latin typeface="Calibri" pitchFamily="34" charset="0"/>
                          <a:cs typeface="Arial" charset="0"/>
                        </a:rPr>
                        <a:t>ppm</a:t>
                      </a:r>
                      <a:r>
                        <a:rPr kumimoji="0" lang="en-US" sz="2200" b="1" i="0" u="none" strike="noStrike" cap="none" normalizeH="0" baseline="0" smtClean="0">
                          <a:ln>
                            <a:noFill/>
                          </a:ln>
                          <a:solidFill>
                            <a:schemeClr val="tx1"/>
                          </a:solidFill>
                          <a:effectLst/>
                          <a:latin typeface="Calibri" pitchFamily="34" charset="0"/>
                          <a:cs typeface="Arial"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05954">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Magnesium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24,32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80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0,2</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5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Kalsium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40,08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125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0,5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5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Kalium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39,10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Calibri" pitchFamily="34" charset="0"/>
                        </a:rPr>
                        <a:t>250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1,0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5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Belerang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32,07</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30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0,1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5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rgbClr val="FF0000"/>
                          </a:solidFill>
                          <a:effectLst/>
                          <a:latin typeface="Calibri" pitchFamily="34" charset="0"/>
                        </a:rPr>
                        <a:t>Nitrogen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14,01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1.000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1,5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5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Oksigen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16,00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30.000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45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5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Karbon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12,01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35.000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43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582">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Hidrogen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1,01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Calibri" pitchFamily="34" charset="0"/>
                        </a:rPr>
                        <a:t>60.000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Calibri" pitchFamily="34" charset="0"/>
                        </a:rPr>
                        <a:t>6</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2" name="Rectangle 2"/>
          <p:cNvSpPr>
            <a:spLocks noGrp="1" noChangeArrowheads="1"/>
          </p:cNvSpPr>
          <p:nvPr>
            <p:ph type="title" idx="4294967295"/>
          </p:nvPr>
        </p:nvSpPr>
        <p:spPr>
          <a:xfrm>
            <a:off x="228600" y="655638"/>
            <a:ext cx="8686800" cy="944562"/>
          </a:xfrm>
        </p:spPr>
        <p:txBody>
          <a:bodyPr>
            <a:normAutofit fontScale="90000"/>
          </a:bodyPr>
          <a:lstStyle/>
          <a:p>
            <a:pPr eaLnBrk="1" fontAlgn="auto" hangingPunct="1">
              <a:spcAft>
                <a:spcPts val="0"/>
              </a:spcAft>
              <a:defRPr/>
            </a:pPr>
            <a:r>
              <a:rPr lang="en-US" sz="2800" b="1" dirty="0" err="1">
                <a:solidFill>
                  <a:schemeClr val="accent6">
                    <a:lumMod val="75000"/>
                  </a:schemeClr>
                </a:solidFill>
              </a:rPr>
              <a:t>Tabel</a:t>
            </a:r>
            <a:r>
              <a:rPr lang="en-US" sz="2800" b="1" dirty="0">
                <a:solidFill>
                  <a:schemeClr val="accent6">
                    <a:lumMod val="75000"/>
                  </a:schemeClr>
                </a:solidFill>
              </a:rPr>
              <a:t> </a:t>
            </a:r>
            <a:r>
              <a:rPr lang="en-US" sz="2800" b="1" dirty="0" err="1">
                <a:solidFill>
                  <a:schemeClr val="accent6">
                    <a:lumMod val="75000"/>
                  </a:schemeClr>
                </a:solidFill>
              </a:rPr>
              <a:t>konsentrasi</a:t>
            </a:r>
            <a:r>
              <a:rPr lang="en-US" sz="2800" b="1" dirty="0">
                <a:solidFill>
                  <a:schemeClr val="accent6">
                    <a:lumMod val="75000"/>
                  </a:schemeClr>
                </a:solidFill>
              </a:rPr>
              <a:t> </a:t>
            </a:r>
            <a:r>
              <a:rPr lang="en-US" sz="2800" b="1" dirty="0" err="1" smtClean="0">
                <a:solidFill>
                  <a:schemeClr val="accent6">
                    <a:lumMod val="75000"/>
                  </a:schemeClr>
                </a:solidFill>
              </a:rPr>
              <a:t>unsur</a:t>
            </a:r>
            <a:r>
              <a:rPr lang="en-US" sz="2800" b="1" dirty="0" smtClean="0">
                <a:solidFill>
                  <a:schemeClr val="accent6">
                    <a:lumMod val="75000"/>
                  </a:schemeClr>
                </a:solidFill>
              </a:rPr>
              <a:t> </a:t>
            </a:r>
            <a:r>
              <a:rPr lang="en-US" sz="2800" b="1" dirty="0" err="1">
                <a:solidFill>
                  <a:schemeClr val="accent6">
                    <a:lumMod val="75000"/>
                  </a:schemeClr>
                </a:solidFill>
              </a:rPr>
              <a:t>nutrisi</a:t>
            </a:r>
            <a:r>
              <a:rPr lang="en-US" sz="2800" b="1" dirty="0">
                <a:solidFill>
                  <a:schemeClr val="accent6">
                    <a:lumMod val="75000"/>
                  </a:schemeClr>
                </a:solidFill>
              </a:rPr>
              <a:t> </a:t>
            </a:r>
            <a:r>
              <a:rPr lang="en-US" sz="2800" b="1" dirty="0" err="1">
                <a:solidFill>
                  <a:schemeClr val="accent6">
                    <a:lumMod val="75000"/>
                  </a:schemeClr>
                </a:solidFill>
              </a:rPr>
              <a:t>dalam</a:t>
            </a:r>
            <a:r>
              <a:rPr lang="en-US" sz="2800" b="1" dirty="0">
                <a:solidFill>
                  <a:schemeClr val="accent6">
                    <a:lumMod val="75000"/>
                  </a:schemeClr>
                </a:solidFill>
              </a:rPr>
              <a:t> </a:t>
            </a:r>
            <a:r>
              <a:rPr lang="en-US" sz="2800" b="1" dirty="0" err="1">
                <a:solidFill>
                  <a:schemeClr val="accent6">
                    <a:lumMod val="75000"/>
                  </a:schemeClr>
                </a:solidFill>
              </a:rPr>
              <a:t>materi</a:t>
            </a:r>
            <a:r>
              <a:rPr lang="en-US" sz="2800" b="1" dirty="0">
                <a:solidFill>
                  <a:schemeClr val="accent6">
                    <a:lumMod val="75000"/>
                  </a:schemeClr>
                </a:solidFill>
              </a:rPr>
              <a:t> </a:t>
            </a:r>
            <a:r>
              <a:rPr lang="en-US" sz="2800" b="1" dirty="0" err="1">
                <a:solidFill>
                  <a:schemeClr val="accent6">
                    <a:lumMod val="75000"/>
                  </a:schemeClr>
                </a:solidFill>
              </a:rPr>
              <a:t>tumbuhan</a:t>
            </a:r>
            <a:r>
              <a:rPr lang="en-US" sz="2800" b="1" dirty="0">
                <a:solidFill>
                  <a:schemeClr val="accent6">
                    <a:lumMod val="75000"/>
                  </a:schemeClr>
                </a:solidFill>
              </a:rPr>
              <a:t> yang </a:t>
            </a:r>
            <a:r>
              <a:rPr lang="en-US" sz="2800" b="1" dirty="0" err="1">
                <a:solidFill>
                  <a:schemeClr val="accent6">
                    <a:lumMod val="75000"/>
                  </a:schemeClr>
                </a:solidFill>
              </a:rPr>
              <a:t>dianggap</a:t>
            </a:r>
            <a:r>
              <a:rPr lang="en-US" sz="2800" b="1" dirty="0">
                <a:solidFill>
                  <a:schemeClr val="accent6">
                    <a:lumMod val="75000"/>
                  </a:schemeClr>
                </a:solidFill>
              </a:rPr>
              <a:t> </a:t>
            </a:r>
            <a:r>
              <a:rPr lang="en-US" sz="2800" b="1" dirty="0" err="1">
                <a:solidFill>
                  <a:schemeClr val="accent6">
                    <a:lumMod val="75000"/>
                  </a:schemeClr>
                </a:solidFill>
              </a:rPr>
              <a:t>cukup</a:t>
            </a:r>
            <a:endParaRPr lang="en-US" sz="2800" b="1" dirty="0">
              <a:solidFill>
                <a:schemeClr val="accent6">
                  <a:lumMod val="75000"/>
                </a:schemeClr>
              </a:solidFill>
            </a:endParaRPr>
          </a:p>
        </p:txBody>
      </p:sp>
    </p:spTree>
    <p:extLst>
      <p:ext uri="{BB962C8B-B14F-4D97-AF65-F5344CB8AC3E}">
        <p14:creationId xmlns:p14="http://schemas.microsoft.com/office/powerpoint/2010/main" val="2482942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Grp="1" noChangeArrowheads="1"/>
          </p:cNvSpPr>
          <p:nvPr>
            <p:ph sz="half" idx="1"/>
          </p:nvPr>
        </p:nvSpPr>
        <p:spPr>
          <a:xfrm>
            <a:off x="457200" y="1524000"/>
            <a:ext cx="4038600" cy="5181600"/>
          </a:xfrm>
        </p:spPr>
        <p:txBody>
          <a:bodyPr>
            <a:normAutofit/>
          </a:bodyPr>
          <a:lstStyle/>
          <a:p>
            <a:pPr eaLnBrk="1" hangingPunct="1"/>
            <a:r>
              <a:rPr lang="en-US" b="1" dirty="0" err="1" smtClean="0">
                <a:latin typeface="Arial" panose="020B0604020202020204" pitchFamily="34" charset="0"/>
                <a:cs typeface="Arial" panose="020B0604020202020204" pitchFamily="34" charset="0"/>
              </a:rPr>
              <a:t>Kelebihan</a:t>
            </a:r>
            <a:r>
              <a:rPr lang="en-US" b="1" dirty="0" smtClean="0">
                <a:latin typeface="Arial" panose="020B0604020202020204" pitchFamily="34" charset="0"/>
                <a:cs typeface="Arial" panose="020B0604020202020204" pitchFamily="34" charset="0"/>
              </a:rPr>
              <a:t> Nitrogen</a:t>
            </a:r>
          </a:p>
          <a:p>
            <a:pPr eaLnBrk="1" hangingPunct="1">
              <a:buFontTx/>
              <a:buChar char="-"/>
            </a:pPr>
            <a:r>
              <a:rPr lang="en-US" sz="2600" dirty="0" err="1" smtClean="0">
                <a:latin typeface="Arial" panose="020B0604020202020204" pitchFamily="34" charset="0"/>
                <a:cs typeface="Arial" panose="020B0604020202020204" pitchFamily="34" charset="0"/>
              </a:rPr>
              <a:t>memperlambat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kematangan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tanaman</a:t>
            </a:r>
            <a:endParaRPr lang="id-ID" sz="2600" dirty="0" smtClean="0">
              <a:latin typeface="Arial" panose="020B0604020202020204" pitchFamily="34" charset="0"/>
              <a:cs typeface="Arial" panose="020B0604020202020204" pitchFamily="34" charset="0"/>
            </a:endParaRPr>
          </a:p>
          <a:p>
            <a:pPr>
              <a:buFontTx/>
              <a:buChar char="-"/>
            </a:pPr>
            <a:r>
              <a:rPr lang="en-US" sz="2600" dirty="0" err="1">
                <a:latin typeface="Arial" panose="020B0604020202020204" pitchFamily="34" charset="0"/>
                <a:cs typeface="Arial" panose="020B0604020202020204" pitchFamily="34" charset="0"/>
              </a:rPr>
              <a:t>Kurang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menghasilkan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buah</a:t>
            </a:r>
            <a:endParaRPr lang="en-US" sz="2600" dirty="0">
              <a:latin typeface="Arial" panose="020B0604020202020204" pitchFamily="34" charset="0"/>
              <a:cs typeface="Arial" panose="020B0604020202020204" pitchFamily="34" charset="0"/>
            </a:endParaRPr>
          </a:p>
          <a:p>
            <a:pPr eaLnBrk="1" hangingPunct="1">
              <a:buFontTx/>
              <a:buChar char="-"/>
            </a:pPr>
            <a:r>
              <a:rPr lang="en-US" sz="2600" dirty="0" err="1" smtClean="0">
                <a:latin typeface="Arial" panose="020B0604020202020204" pitchFamily="34" charset="0"/>
                <a:cs typeface="Arial" panose="020B0604020202020204" pitchFamily="34" charset="0"/>
              </a:rPr>
              <a:t>Batang-batang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lemah</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mudah</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roboh</a:t>
            </a:r>
            <a:endParaRPr lang="en-US" sz="2600" dirty="0" smtClean="0">
              <a:latin typeface="Arial" panose="020B0604020202020204" pitchFamily="34" charset="0"/>
              <a:cs typeface="Arial" panose="020B0604020202020204" pitchFamily="34" charset="0"/>
            </a:endParaRPr>
          </a:p>
          <a:p>
            <a:pPr eaLnBrk="1" hangingPunct="1">
              <a:buFontTx/>
              <a:buChar char="-"/>
            </a:pPr>
            <a:r>
              <a:rPr lang="en-US" sz="2600" dirty="0" err="1" smtClean="0">
                <a:latin typeface="Arial" panose="020B0604020202020204" pitchFamily="34" charset="0"/>
                <a:cs typeface="Arial" panose="020B0604020202020204" pitchFamily="34" charset="0"/>
              </a:rPr>
              <a:t>Mengurangi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daya</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tahan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tanaman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terhadap</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penyakit</a:t>
            </a:r>
            <a:endParaRPr lang="id-ID" sz="2600" dirty="0" smtClean="0">
              <a:latin typeface="Arial" panose="020B0604020202020204" pitchFamily="34" charset="0"/>
              <a:cs typeface="Arial" panose="020B0604020202020204" pitchFamily="34" charset="0"/>
            </a:endParaRPr>
          </a:p>
        </p:txBody>
      </p:sp>
      <p:sp>
        <p:nvSpPr>
          <p:cNvPr id="6150" name="Rectangle 6"/>
          <p:cNvSpPr>
            <a:spLocks noGrp="1" noChangeArrowheads="1"/>
          </p:cNvSpPr>
          <p:nvPr>
            <p:ph sz="half" idx="2"/>
          </p:nvPr>
        </p:nvSpPr>
        <p:spPr>
          <a:xfrm>
            <a:off x="4648200" y="1493838"/>
            <a:ext cx="4267200" cy="5059362"/>
          </a:xfrm>
        </p:spPr>
        <p:txBody>
          <a:bodyPr>
            <a:normAutofit/>
          </a:bodyPr>
          <a:lstStyle/>
          <a:p>
            <a:pPr eaLnBrk="1" hangingPunct="1"/>
            <a:r>
              <a:rPr lang="en-US" b="1" dirty="0" smtClean="0">
                <a:latin typeface="Arial" panose="020B0604020202020204" pitchFamily="34" charset="0"/>
                <a:cs typeface="Arial" panose="020B0604020202020204" pitchFamily="34" charset="0"/>
              </a:rPr>
              <a:t>K</a:t>
            </a:r>
            <a:r>
              <a:rPr lang="id-ID" b="1" dirty="0" smtClean="0">
                <a:latin typeface="Arial" panose="020B0604020202020204" pitchFamily="34" charset="0"/>
                <a:cs typeface="Arial" panose="020B0604020202020204" pitchFamily="34" charset="0"/>
              </a:rPr>
              <a:t>ekurangan</a:t>
            </a:r>
            <a:r>
              <a:rPr lang="en-US" b="1" dirty="0" smtClean="0">
                <a:latin typeface="Arial" panose="020B0604020202020204" pitchFamily="34" charset="0"/>
                <a:cs typeface="Arial" panose="020B0604020202020204" pitchFamily="34" charset="0"/>
              </a:rPr>
              <a:t> Nitrogen</a:t>
            </a:r>
          </a:p>
          <a:p>
            <a:pPr eaLnBrk="1" hangingPunct="1">
              <a:buFontTx/>
              <a:buChar char="-"/>
            </a:pPr>
            <a:r>
              <a:rPr lang="en-US" sz="2600" dirty="0" err="1" smtClean="0">
                <a:latin typeface="Arial" panose="020B0604020202020204" pitchFamily="34" charset="0"/>
                <a:cs typeface="Arial" panose="020B0604020202020204" pitchFamily="34" charset="0"/>
              </a:rPr>
              <a:t>Tanaman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kerdil</a:t>
            </a:r>
            <a:endParaRPr lang="en-US" sz="2600" dirty="0" smtClean="0">
              <a:latin typeface="Arial" panose="020B0604020202020204" pitchFamily="34" charset="0"/>
              <a:cs typeface="Arial" panose="020B0604020202020204" pitchFamily="34" charset="0"/>
            </a:endParaRPr>
          </a:p>
          <a:p>
            <a:pPr eaLnBrk="1" hangingPunct="1">
              <a:buFontTx/>
              <a:buChar char="-"/>
            </a:pPr>
            <a:r>
              <a:rPr lang="en-US" sz="2600" dirty="0" err="1" smtClean="0">
                <a:latin typeface="Arial" panose="020B0604020202020204" pitchFamily="34" charset="0"/>
                <a:cs typeface="Arial" panose="020B0604020202020204" pitchFamily="34" charset="0"/>
              </a:rPr>
              <a:t>Daun-daun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kuning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dan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gugur</a:t>
            </a:r>
            <a:r>
              <a:rPr lang="en-US" sz="2600" dirty="0" smtClean="0">
                <a:latin typeface="Arial" panose="020B0604020202020204" pitchFamily="34" charset="0"/>
                <a:cs typeface="Arial" panose="020B0604020202020204" pitchFamily="34" charset="0"/>
              </a:rPr>
              <a:t> ( </a:t>
            </a:r>
            <a:r>
              <a:rPr lang="en-US" sz="2600" dirty="0" err="1" smtClean="0">
                <a:latin typeface="Arial" panose="020B0604020202020204" pitchFamily="34" charset="0"/>
                <a:cs typeface="Arial" panose="020B0604020202020204" pitchFamily="34" charset="0"/>
              </a:rPr>
              <a:t>klorosis</a:t>
            </a:r>
            <a:r>
              <a:rPr lang="en-US" sz="2600" dirty="0" smtClean="0">
                <a:latin typeface="Arial" panose="020B0604020202020204" pitchFamily="34" charset="0"/>
                <a:cs typeface="Arial" panose="020B0604020202020204" pitchFamily="34" charset="0"/>
              </a:rPr>
              <a:t> )</a:t>
            </a:r>
          </a:p>
          <a:p>
            <a:pPr eaLnBrk="1" hangingPunct="1">
              <a:buFontTx/>
              <a:buChar char="-"/>
            </a:pPr>
            <a:r>
              <a:rPr lang="en-US" sz="2600" dirty="0" err="1" smtClean="0">
                <a:latin typeface="Arial" panose="020B0604020202020204" pitchFamily="34" charset="0"/>
                <a:cs typeface="Arial" panose="020B0604020202020204" pitchFamily="34" charset="0"/>
              </a:rPr>
              <a:t>Pertumbuhan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akar</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terbatas</a:t>
            </a:r>
            <a:endParaRPr lang="en-US" sz="2600" dirty="0" smtClean="0">
              <a:latin typeface="Arial" panose="020B0604020202020204" pitchFamily="34" charset="0"/>
              <a:cs typeface="Arial" panose="020B0604020202020204" pitchFamily="34" charset="0"/>
            </a:endParaRPr>
          </a:p>
          <a:p>
            <a:pPr eaLnBrk="1" hangingPunct="1">
              <a:buFontTx/>
              <a:buChar char="-"/>
            </a:pPr>
            <a:endParaRPr lang="en-US" dirty="0" smtClean="0">
              <a:latin typeface="Calibri" panose="020F0502020204030204" pitchFamily="34" charset="0"/>
            </a:endParaRPr>
          </a:p>
        </p:txBody>
      </p:sp>
      <p:sp>
        <p:nvSpPr>
          <p:cNvPr id="6148" name="Rectangle 4"/>
          <p:cNvSpPr>
            <a:spLocks noGrp="1" noChangeArrowheads="1"/>
          </p:cNvSpPr>
          <p:nvPr>
            <p:ph type="title"/>
          </p:nvPr>
        </p:nvSpPr>
        <p:spPr>
          <a:xfrm>
            <a:off x="228600" y="503238"/>
            <a:ext cx="8458200" cy="944562"/>
          </a:xfrm>
        </p:spPr>
        <p:txBody>
          <a:bodyPr>
            <a:normAutofit/>
          </a:bodyPr>
          <a:lstStyle/>
          <a:p>
            <a:pPr eaLnBrk="1" fontAlgn="auto" hangingPunct="1">
              <a:spcAft>
                <a:spcPts val="0"/>
              </a:spcAft>
              <a:defRPr/>
            </a:pPr>
            <a:r>
              <a:rPr lang="en-US" sz="4000" b="1" dirty="0" err="1">
                <a:solidFill>
                  <a:schemeClr val="accent6">
                    <a:lumMod val="75000"/>
                  </a:schemeClr>
                </a:solidFill>
                <a:latin typeface="Calibri" pitchFamily="34" charset="0"/>
              </a:rPr>
              <a:t>Gejala</a:t>
            </a:r>
            <a:r>
              <a:rPr lang="en-US" sz="4000" b="1" dirty="0">
                <a:solidFill>
                  <a:schemeClr val="accent6">
                    <a:lumMod val="75000"/>
                  </a:schemeClr>
                </a:solidFill>
                <a:latin typeface="Calibri" pitchFamily="34" charset="0"/>
              </a:rPr>
              <a:t> </a:t>
            </a:r>
            <a:r>
              <a:rPr lang="en-US" sz="4000" b="1" dirty="0" smtClean="0">
                <a:solidFill>
                  <a:schemeClr val="accent6">
                    <a:lumMod val="75000"/>
                  </a:schemeClr>
                </a:solidFill>
                <a:latin typeface="Calibri" pitchFamily="34" charset="0"/>
              </a:rPr>
              <a:t>K</a:t>
            </a:r>
            <a:r>
              <a:rPr lang="id-ID" sz="4000" b="1" dirty="0" smtClean="0">
                <a:solidFill>
                  <a:schemeClr val="accent6">
                    <a:lumMod val="75000"/>
                  </a:schemeClr>
                </a:solidFill>
                <a:latin typeface="Calibri" pitchFamily="34" charset="0"/>
              </a:rPr>
              <a:t>ekurangan</a:t>
            </a:r>
            <a:r>
              <a:rPr lang="en-US" sz="4000" b="1" dirty="0" smtClean="0">
                <a:solidFill>
                  <a:schemeClr val="accent6">
                    <a:lumMod val="75000"/>
                  </a:schemeClr>
                </a:solidFill>
                <a:latin typeface="Calibri" pitchFamily="34" charset="0"/>
              </a:rPr>
              <a:t> </a:t>
            </a:r>
            <a:r>
              <a:rPr lang="en-US" sz="4000" b="1" dirty="0">
                <a:solidFill>
                  <a:schemeClr val="accent6">
                    <a:lumMod val="75000"/>
                  </a:schemeClr>
                </a:solidFill>
                <a:latin typeface="Calibri" pitchFamily="34" charset="0"/>
              </a:rPr>
              <a:t>&amp; </a:t>
            </a:r>
            <a:r>
              <a:rPr lang="en-US" sz="4000" b="1" dirty="0" err="1">
                <a:solidFill>
                  <a:schemeClr val="accent6">
                    <a:lumMod val="75000"/>
                  </a:schemeClr>
                </a:solidFill>
                <a:latin typeface="Calibri" pitchFamily="34" charset="0"/>
              </a:rPr>
              <a:t>Kelebihan</a:t>
            </a:r>
            <a:r>
              <a:rPr lang="en-US" sz="4000" b="1" dirty="0">
                <a:solidFill>
                  <a:schemeClr val="accent6">
                    <a:lumMod val="75000"/>
                  </a:schemeClr>
                </a:solidFill>
                <a:latin typeface="Calibri" pitchFamily="34" charset="0"/>
              </a:rPr>
              <a:t> N</a:t>
            </a:r>
          </a:p>
        </p:txBody>
      </p:sp>
    </p:spTree>
    <p:extLst>
      <p:ext uri="{BB962C8B-B14F-4D97-AF65-F5344CB8AC3E}">
        <p14:creationId xmlns:p14="http://schemas.microsoft.com/office/powerpoint/2010/main" val="83308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idx="1"/>
          </p:nvPr>
        </p:nvSpPr>
        <p:spPr/>
        <p:txBody>
          <a:bodyPr/>
          <a:lstStyle/>
          <a:p>
            <a:pPr eaLnBrk="1" hangingPunct="1">
              <a:lnSpc>
                <a:spcPct val="80000"/>
              </a:lnSpc>
            </a:pPr>
            <a:r>
              <a:rPr lang="en-US" sz="2800" dirty="0" err="1" smtClean="0"/>
              <a:t>Dalam</a:t>
            </a:r>
            <a:r>
              <a:rPr lang="en-US" sz="2800" dirty="0" smtClean="0"/>
              <a:t> proses </a:t>
            </a:r>
            <a:r>
              <a:rPr lang="en-US" sz="2800" dirty="0" err="1" smtClean="0"/>
              <a:t>fisiologis</a:t>
            </a:r>
            <a:r>
              <a:rPr lang="id-ID" sz="2800" dirty="0" smtClean="0"/>
              <a:t>,</a:t>
            </a:r>
            <a:r>
              <a:rPr lang="en-US" sz="2800" dirty="0" smtClean="0"/>
              <a:t> </a:t>
            </a:r>
            <a:r>
              <a:rPr lang="en-US" sz="2800" dirty="0" err="1" smtClean="0"/>
              <a:t>sebagian</a:t>
            </a:r>
            <a:r>
              <a:rPr lang="en-US" sz="2800" dirty="0" smtClean="0"/>
              <a:t> </a:t>
            </a:r>
            <a:r>
              <a:rPr lang="en-US" sz="2800" dirty="0" err="1" smtClean="0"/>
              <a:t>besar</a:t>
            </a:r>
            <a:r>
              <a:rPr lang="en-US" sz="2800" dirty="0" smtClean="0"/>
              <a:t> </a:t>
            </a:r>
            <a:r>
              <a:rPr lang="en-US" sz="2800" dirty="0" err="1" smtClean="0"/>
              <a:t>berasal</a:t>
            </a:r>
            <a:r>
              <a:rPr lang="en-US" sz="2800" dirty="0" smtClean="0"/>
              <a:t> </a:t>
            </a:r>
            <a:r>
              <a:rPr lang="en-US" sz="2800" dirty="0" err="1" smtClean="0"/>
              <a:t>dari</a:t>
            </a:r>
            <a:r>
              <a:rPr lang="en-US" sz="2800" dirty="0" smtClean="0"/>
              <a:t> </a:t>
            </a:r>
            <a:r>
              <a:rPr lang="en-US" sz="2800" dirty="0" err="1" smtClean="0"/>
              <a:t>cadangan</a:t>
            </a:r>
            <a:r>
              <a:rPr lang="en-US" sz="2800" dirty="0" smtClean="0"/>
              <a:t> N yang </a:t>
            </a:r>
            <a:r>
              <a:rPr lang="en-US" sz="2800" dirty="0" err="1" smtClean="0"/>
              <a:t>terdapat</a:t>
            </a:r>
            <a:r>
              <a:rPr lang="en-US" sz="2800" dirty="0" smtClean="0"/>
              <a:t> </a:t>
            </a:r>
            <a:r>
              <a:rPr lang="en-US" sz="2800" dirty="0" err="1" smtClean="0"/>
              <a:t>pada</a:t>
            </a:r>
            <a:r>
              <a:rPr lang="en-US" sz="2800" dirty="0" smtClean="0"/>
              <a:t> </a:t>
            </a:r>
            <a:r>
              <a:rPr lang="en-US" sz="2800" dirty="0" err="1" smtClean="0"/>
              <a:t>tanaman</a:t>
            </a:r>
            <a:r>
              <a:rPr lang="en-US" sz="2800" dirty="0" smtClean="0"/>
              <a:t> </a:t>
            </a:r>
            <a:r>
              <a:rPr lang="en-US" sz="2800" dirty="0" err="1" smtClean="0"/>
              <a:t>tersebut</a:t>
            </a:r>
            <a:r>
              <a:rPr lang="en-US" sz="2800" dirty="0" smtClean="0"/>
              <a:t> </a:t>
            </a:r>
            <a:r>
              <a:rPr lang="en-US" sz="2800" dirty="0" err="1" smtClean="0"/>
              <a:t>atau</a:t>
            </a:r>
            <a:r>
              <a:rPr lang="en-US" sz="2800" dirty="0" smtClean="0"/>
              <a:t> </a:t>
            </a:r>
            <a:r>
              <a:rPr lang="en-US" sz="2800" dirty="0" err="1" smtClean="0"/>
              <a:t>jaringan</a:t>
            </a:r>
            <a:r>
              <a:rPr lang="en-US" sz="2800" dirty="0" smtClean="0"/>
              <a:t> </a:t>
            </a:r>
            <a:r>
              <a:rPr lang="en-US" sz="2800" dirty="0" err="1" smtClean="0"/>
              <a:t>tanaman</a:t>
            </a:r>
            <a:r>
              <a:rPr lang="en-US" sz="2800" dirty="0" smtClean="0"/>
              <a:t> yang </a:t>
            </a:r>
            <a:r>
              <a:rPr lang="en-US" sz="2800" dirty="0" err="1" smtClean="0"/>
              <a:t>tidak</a:t>
            </a:r>
            <a:r>
              <a:rPr lang="en-US" sz="2800" dirty="0" smtClean="0"/>
              <a:t> </a:t>
            </a:r>
            <a:r>
              <a:rPr lang="en-US" sz="2800" dirty="0" err="1" smtClean="0"/>
              <a:t>aktif</a:t>
            </a:r>
            <a:endParaRPr lang="en-US" sz="2800" dirty="0" smtClean="0"/>
          </a:p>
          <a:p>
            <a:pPr eaLnBrk="1" hangingPunct="1">
              <a:lnSpc>
                <a:spcPct val="80000"/>
              </a:lnSpc>
              <a:buFont typeface="Wingdings" panose="05000000000000000000" pitchFamily="2" charset="2"/>
              <a:buNone/>
            </a:pPr>
            <a:endParaRPr lang="en-US" sz="2800" dirty="0" smtClean="0"/>
          </a:p>
          <a:p>
            <a:pPr eaLnBrk="1" hangingPunct="1">
              <a:lnSpc>
                <a:spcPct val="80000"/>
              </a:lnSpc>
            </a:pPr>
            <a:r>
              <a:rPr lang="en-US" sz="2800" dirty="0" err="1" smtClean="0"/>
              <a:t>Pada</a:t>
            </a:r>
            <a:r>
              <a:rPr lang="en-US" sz="2800" dirty="0" smtClean="0"/>
              <a:t> </a:t>
            </a:r>
            <a:r>
              <a:rPr lang="en-US" sz="2800" dirty="0" err="1" smtClean="0"/>
              <a:t>kondisi</a:t>
            </a:r>
            <a:r>
              <a:rPr lang="en-US" sz="2800" dirty="0" smtClean="0"/>
              <a:t> </a:t>
            </a:r>
            <a:r>
              <a:rPr lang="en-US" sz="2800" dirty="0" err="1" smtClean="0"/>
              <a:t>klorosis</a:t>
            </a:r>
            <a:r>
              <a:rPr lang="en-US" sz="2800" dirty="0" smtClean="0"/>
              <a:t> </a:t>
            </a:r>
            <a:r>
              <a:rPr lang="en-US" sz="2800" dirty="0" err="1" smtClean="0"/>
              <a:t>daun</a:t>
            </a:r>
            <a:r>
              <a:rPr lang="en-US" sz="2800" dirty="0" smtClean="0"/>
              <a:t> </a:t>
            </a:r>
            <a:r>
              <a:rPr lang="en-US" sz="2800" dirty="0" err="1" smtClean="0"/>
              <a:t>muda</a:t>
            </a:r>
            <a:r>
              <a:rPr lang="en-US" sz="2800" dirty="0" smtClean="0"/>
              <a:t> </a:t>
            </a:r>
            <a:r>
              <a:rPr lang="en-US" sz="2800" dirty="0" err="1" smtClean="0"/>
              <a:t>tetap</a:t>
            </a:r>
            <a:r>
              <a:rPr lang="en-US" sz="2800" dirty="0" smtClean="0"/>
              <a:t> </a:t>
            </a:r>
            <a:r>
              <a:rPr lang="en-US" sz="2800" dirty="0" err="1" smtClean="0"/>
              <a:t>hijau</a:t>
            </a:r>
            <a:r>
              <a:rPr lang="en-US" sz="2800" dirty="0" smtClean="0"/>
              <a:t> </a:t>
            </a:r>
            <a:r>
              <a:rPr lang="en-US" sz="2800" dirty="0" err="1" smtClean="0"/>
              <a:t>lebih</a:t>
            </a:r>
            <a:r>
              <a:rPr lang="en-US" sz="2800" dirty="0" smtClean="0"/>
              <a:t> lama </a:t>
            </a:r>
            <a:r>
              <a:rPr lang="en-US" sz="2800" dirty="0" err="1" smtClean="0"/>
              <a:t>karena</a:t>
            </a:r>
            <a:r>
              <a:rPr lang="en-US" sz="2800" dirty="0" smtClean="0"/>
              <a:t> </a:t>
            </a:r>
            <a:r>
              <a:rPr lang="en-US" sz="2800" dirty="0" err="1" smtClean="0"/>
              <a:t>mereka</a:t>
            </a:r>
            <a:r>
              <a:rPr lang="en-US" sz="2800" dirty="0" smtClean="0"/>
              <a:t> </a:t>
            </a:r>
            <a:r>
              <a:rPr lang="en-US" sz="2800" dirty="0" err="1" smtClean="0"/>
              <a:t>mendapat</a:t>
            </a:r>
            <a:r>
              <a:rPr lang="en-US" sz="2800" dirty="0" smtClean="0"/>
              <a:t> nitrogen </a:t>
            </a:r>
            <a:r>
              <a:rPr lang="en-US" sz="2800" dirty="0" err="1" smtClean="0"/>
              <a:t>larut</a:t>
            </a:r>
            <a:r>
              <a:rPr lang="en-US" sz="2800" dirty="0" smtClean="0"/>
              <a:t> yang </a:t>
            </a:r>
            <a:r>
              <a:rPr lang="en-US" sz="2800" dirty="0" err="1" smtClean="0"/>
              <a:t>berasal</a:t>
            </a:r>
            <a:r>
              <a:rPr lang="en-US" sz="2800" dirty="0" smtClean="0"/>
              <a:t> </a:t>
            </a:r>
            <a:r>
              <a:rPr lang="en-US" sz="2800" dirty="0" err="1" smtClean="0"/>
              <a:t>dari</a:t>
            </a:r>
            <a:r>
              <a:rPr lang="en-US" sz="2800" dirty="0" smtClean="0"/>
              <a:t> </a:t>
            </a:r>
            <a:r>
              <a:rPr lang="en-US" sz="2800" dirty="0" err="1" smtClean="0"/>
              <a:t>daun</a:t>
            </a:r>
            <a:r>
              <a:rPr lang="en-US" sz="2800" dirty="0" smtClean="0"/>
              <a:t> </a:t>
            </a:r>
            <a:r>
              <a:rPr lang="en-US" sz="2800" dirty="0" err="1" smtClean="0"/>
              <a:t>tua</a:t>
            </a:r>
            <a:endParaRPr lang="en-US" sz="2800" dirty="0" smtClean="0"/>
          </a:p>
          <a:p>
            <a:pPr eaLnBrk="1" hangingPunct="1">
              <a:lnSpc>
                <a:spcPct val="80000"/>
              </a:lnSpc>
              <a:buFont typeface="Wingdings" panose="05000000000000000000" pitchFamily="2" charset="2"/>
              <a:buNone/>
            </a:pPr>
            <a:r>
              <a:rPr lang="en-US" sz="2800" dirty="0" smtClean="0"/>
              <a:t>	</a:t>
            </a:r>
          </a:p>
          <a:p>
            <a:pPr eaLnBrk="1" hangingPunct="1">
              <a:lnSpc>
                <a:spcPct val="80000"/>
              </a:lnSpc>
              <a:buFont typeface="Wingdings" panose="05000000000000000000" pitchFamily="2" charset="2"/>
              <a:buNone/>
            </a:pPr>
            <a:r>
              <a:rPr lang="en-US" sz="2800" dirty="0" smtClean="0"/>
              <a:t>	</a:t>
            </a:r>
            <a:r>
              <a:rPr lang="en-US" sz="2800" dirty="0" err="1" smtClean="0"/>
              <a:t>Daun</a:t>
            </a:r>
            <a:r>
              <a:rPr lang="en-US" sz="2800" dirty="0" smtClean="0"/>
              <a:t> </a:t>
            </a:r>
            <a:r>
              <a:rPr lang="en-US" sz="2800" dirty="0" err="1" smtClean="0"/>
              <a:t>tua</a:t>
            </a:r>
            <a:r>
              <a:rPr lang="en-US" sz="2800" dirty="0" smtClean="0"/>
              <a:t> 	</a:t>
            </a:r>
            <a:r>
              <a:rPr lang="en-US" sz="2800" dirty="0" smtClean="0">
                <a:latin typeface="Garamond" panose="02020404030301010803" pitchFamily="18" charset="0"/>
              </a:rPr>
              <a:t>→</a:t>
            </a:r>
            <a:r>
              <a:rPr lang="id-ID" sz="2800" dirty="0" smtClean="0">
                <a:latin typeface="Garamond" panose="02020404030301010803" pitchFamily="18" charset="0"/>
              </a:rPr>
              <a:t> </a:t>
            </a:r>
            <a:r>
              <a:rPr lang="en-US" sz="2800" dirty="0" err="1" smtClean="0"/>
              <a:t>Daun</a:t>
            </a:r>
            <a:r>
              <a:rPr lang="en-US" sz="2800" dirty="0" smtClean="0"/>
              <a:t> </a:t>
            </a:r>
            <a:r>
              <a:rPr lang="en-US" sz="2800" dirty="0" err="1" smtClean="0"/>
              <a:t>muda</a:t>
            </a:r>
            <a:endParaRPr lang="en-US" sz="2800" dirty="0" smtClean="0"/>
          </a:p>
          <a:p>
            <a:pPr eaLnBrk="1" hangingPunct="1">
              <a:lnSpc>
                <a:spcPct val="80000"/>
              </a:lnSpc>
              <a:buFont typeface="Wingdings" panose="05000000000000000000" pitchFamily="2" charset="2"/>
              <a:buNone/>
            </a:pPr>
            <a:r>
              <a:rPr lang="en-US" sz="2800" dirty="0" smtClean="0"/>
              <a:t>	Dari </a:t>
            </a:r>
            <a:r>
              <a:rPr lang="en-US" sz="2800" dirty="0" err="1" smtClean="0"/>
              <a:t>batang</a:t>
            </a:r>
            <a:r>
              <a:rPr lang="id-ID" sz="2800" dirty="0"/>
              <a:t> </a:t>
            </a:r>
            <a:r>
              <a:rPr lang="id-ID" sz="2800" dirty="0" smtClean="0">
                <a:latin typeface="Garamond" panose="02020404030301010803" pitchFamily="18" charset="0"/>
              </a:rPr>
              <a:t>→ </a:t>
            </a:r>
            <a:r>
              <a:rPr lang="en-US" sz="2800" dirty="0" smtClean="0"/>
              <a:t>Meristem </a:t>
            </a:r>
            <a:r>
              <a:rPr lang="en-US" sz="2800" dirty="0" err="1" smtClean="0"/>
              <a:t>batang</a:t>
            </a:r>
            <a:endParaRPr lang="en-US" sz="2800" dirty="0" smtClean="0"/>
          </a:p>
        </p:txBody>
      </p:sp>
      <p:sp>
        <p:nvSpPr>
          <p:cNvPr id="13314"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b="1" dirty="0">
                <a:solidFill>
                  <a:schemeClr val="accent6">
                    <a:lumMod val="75000"/>
                  </a:schemeClr>
                </a:solidFill>
              </a:rPr>
              <a:t>DISTRIBUSI NITROGEN</a:t>
            </a:r>
          </a:p>
        </p:txBody>
      </p:sp>
    </p:spTree>
    <p:extLst>
      <p:ext uri="{BB962C8B-B14F-4D97-AF65-F5344CB8AC3E}">
        <p14:creationId xmlns:p14="http://schemas.microsoft.com/office/powerpoint/2010/main" val="233839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1479</Words>
  <Application>Microsoft Office PowerPoint</Application>
  <PresentationFormat>On-screen Show (4:3)</PresentationFormat>
  <Paragraphs>319</Paragraphs>
  <Slides>36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Comic Sans MS</vt:lpstr>
      <vt:lpstr>Garamond</vt:lpstr>
      <vt:lpstr>Times New Roman</vt:lpstr>
      <vt:lpstr>Verdana</vt:lpstr>
      <vt:lpstr>Wingdings</vt:lpstr>
      <vt:lpstr>Wingdings 3</vt:lpstr>
      <vt:lpstr>Office Theme</vt:lpstr>
      <vt:lpstr>PowerPoint Presentation</vt:lpstr>
      <vt:lpstr>PowerPoint Presentation</vt:lpstr>
      <vt:lpstr>Unsur Hara Esensial </vt:lpstr>
      <vt:lpstr>PowerPoint Presentation</vt:lpstr>
      <vt:lpstr>Pentingnya Nitrogen</vt:lpstr>
      <vt:lpstr>Fungsi Nitrogen</vt:lpstr>
      <vt:lpstr>Tabel konsentrasi unsur nutrisi dalam materi tumbuhan yang dianggap cukup</vt:lpstr>
      <vt:lpstr>Gejala Kekurangan &amp; Kelebihan N</vt:lpstr>
      <vt:lpstr>DISTRIBUSI NITROGEN</vt:lpstr>
      <vt:lpstr>PowerPoint Presentation</vt:lpstr>
      <vt:lpstr>Kandungan Nitrogen pada Berbagai Bagian Tumbuhan Dewasa</vt:lpstr>
      <vt:lpstr>Senyawa nitrogen penting dalam tanaman</vt:lpstr>
      <vt:lpstr>PowerPoint Presentation</vt:lpstr>
      <vt:lpstr>PowerPoint Presentation</vt:lpstr>
      <vt:lpstr>SUMBER NITROGEN</vt:lpstr>
      <vt:lpstr>PowerPoint Presentation</vt:lpstr>
      <vt:lpstr>Sumber nitrogen tanaman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Hilangnya N dari dalam tanah</vt:lpstr>
      <vt:lpstr>Siklus Nitrogen</vt:lpstr>
      <vt:lpstr>PowerPoint Presentation</vt:lpstr>
      <vt:lpstr>SIKLUS NITROGEN</vt:lpstr>
      <vt:lpstr>Perubahan bentuk nitrogen dalam tanah</vt:lpstr>
      <vt:lpstr>METABOLISME SULFUR</vt:lpstr>
      <vt:lpstr>Pengertian Sulfur</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36</cp:revision>
  <dcterms:created xsi:type="dcterms:W3CDTF">2017-03-06T01:48:25Z</dcterms:created>
  <dcterms:modified xsi:type="dcterms:W3CDTF">2017-12-07T06:11:16Z</dcterms:modified>
</cp:coreProperties>
</file>