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63" r:id="rId3"/>
    <p:sldId id="264" r:id="rId4"/>
    <p:sldId id="265" r:id="rId5"/>
    <p:sldId id="267" r:id="rId6"/>
    <p:sldId id="269" r:id="rId7"/>
    <p:sldId id="270" r:id="rId8"/>
    <p:sldId id="271" r:id="rId9"/>
    <p:sldId id="272" r:id="rId10"/>
    <p:sldId id="274" r:id="rId11"/>
    <p:sldId id="275" r:id="rId12"/>
    <p:sldId id="276" r:id="rId13"/>
    <p:sldId id="277" r:id="rId14"/>
    <p:sldId id="278" r:id="rId15"/>
    <p:sldId id="279" r:id="rId16"/>
    <p:sldId id="280" r:id="rId17"/>
    <p:sldId id="281" r:id="rId18"/>
    <p:sldId id="282" r:id="rId19"/>
    <p:sldId id="283" r:id="rId20"/>
    <p:sldId id="284" r:id="rId21"/>
    <p:sldId id="286" r:id="rId22"/>
    <p:sldId id="287" r:id="rId23"/>
    <p:sldId id="288" r:id="rId24"/>
    <p:sldId id="289" r:id="rId25"/>
    <p:sldId id="290" r:id="rId26"/>
    <p:sldId id="291" r:id="rId27"/>
    <p:sldId id="292"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90" autoAdjust="0"/>
  </p:normalViewPr>
  <p:slideViewPr>
    <p:cSldViewPr>
      <p:cViewPr varScale="1">
        <p:scale>
          <a:sx n="56" d="100"/>
          <a:sy n="56" d="100"/>
        </p:scale>
        <p:origin x="169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t>12/21/2017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Spasial artinya</a:t>
            </a:r>
            <a:r>
              <a:rPr lang="id-ID" baseline="0" dirty="0" smtClean="0"/>
              <a:t> di tempat-tempat tertentu, </a:t>
            </a:r>
            <a:r>
              <a:rPr lang="id-ID" dirty="0" smtClean="0"/>
              <a:t>Temporal artinya waktu-waktu tertentu</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3</a:t>
            </a:fld>
            <a:endParaRPr lang="en-US"/>
          </a:p>
        </p:txBody>
      </p:sp>
    </p:spTree>
    <p:extLst>
      <p:ext uri="{BB962C8B-B14F-4D97-AF65-F5344CB8AC3E}">
        <p14:creationId xmlns:p14="http://schemas.microsoft.com/office/powerpoint/2010/main" val="186305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d-ID" sz="1200" b="1" i="0" kern="1200" dirty="0" smtClean="0">
                <a:solidFill>
                  <a:schemeClr val="tx1"/>
                </a:solidFill>
                <a:effectLst/>
                <a:latin typeface="+mn-lt"/>
                <a:ea typeface="+mn-ea"/>
                <a:cs typeface="+mn-cs"/>
              </a:rPr>
              <a:t>Xerofit</a:t>
            </a:r>
            <a:r>
              <a:rPr lang="id-ID" sz="1200" b="0" i="0" kern="1200" dirty="0" smtClean="0">
                <a:solidFill>
                  <a:schemeClr val="tx1"/>
                </a:solidFill>
                <a:effectLst/>
                <a:latin typeface="+mn-lt"/>
                <a:ea typeface="+mn-ea"/>
                <a:cs typeface="+mn-cs"/>
              </a:rPr>
              <a:t> adalah tumbuhan yang telah beradaptasi terhadap kehidupan di daerah kering. Xerophyta (Xerofit), yaitu tumbuhan yang sangat tahan terhadap lingkungan kering atau kondisi kelembaban udara yang sangat rendah.Tumbuhan jenis ini dapat bertahan hidup  pada daerah yang sangat panas dan kering, walaupun hanya mendapat sedikit air. Contoh khas tumbuhan jenis xerofit adalah kaktus, lili gurun, pohon kurma, aloevera, setawar, sp senseveria). Tumbuhan xerofit memiliki struktur fisik yang sesuai untuk bertahan hidup pada suhu yang ekstrim panas dan kekurangan air. </a:t>
            </a:r>
          </a:p>
          <a:p>
            <a:r>
              <a:rPr lang="id-ID" dirty="0" smtClean="0"/>
              <a:t/>
            </a:r>
            <a:br>
              <a:rPr lang="id-ID" dirty="0" smtClean="0"/>
            </a:br>
            <a:r>
              <a:rPr lang="id-ID" sz="1200" b="0" i="0" kern="1200" dirty="0" smtClean="0">
                <a:solidFill>
                  <a:schemeClr val="tx1"/>
                </a:solidFill>
                <a:effectLst/>
                <a:latin typeface="+mn-lt"/>
                <a:ea typeface="+mn-ea"/>
                <a:cs typeface="+mn-cs"/>
              </a:rPr>
              <a:t>Tumbuhan xerofit beradaptasi terhadap kekurangan air dengan menutup stomata, menggunakan lapisan kutikula yang tebal memperkecil bidang penguapan dan menyimpan air (Levitt,1980). Bentuk adaptasinya yaitu daun tidak berbentuk lembaran sebagaimana tumbuhan lainnya, tetapi mengalami modifikasi menjadi duri atau sisik. Tumbuhan yang hidup di daerah gurun umumnya tumbuhan yang mempunyai daun yang kecil seperti duri dan berakar panjang. Daun yang kecil berfungsi untuk mengurangi penguapan Akar panjang berfungsi untuk mengambil air dari tempat yang dalam dan kemudian disimpan dalam jaringan spons.</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22</a:t>
            </a:fld>
            <a:endParaRPr lang="en-US"/>
          </a:p>
        </p:txBody>
      </p:sp>
    </p:spTree>
    <p:extLst>
      <p:ext uri="{BB962C8B-B14F-4D97-AF65-F5344CB8AC3E}">
        <p14:creationId xmlns:p14="http://schemas.microsoft.com/office/powerpoint/2010/main" val="354618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Ephemeral gurun adalah tumbuhan setahun yang lolos dari kekeringan dengan hidup hanya sebagai biji dorman selama musim kering. Ketika curah hujan cukup membasahi tanah sampai kedalaman tertentu, biji itu sering bekecambah, mungkin sebagai respon terhadap adanya pencucian yang menghayutkan penghambat perkecambahan. Ephemeral membentuk suatu kelas yang terdiri dari banyak spesies, masing-masing dengan sifat yang khusus dan cara menanggapi jumlah air atau hara yang berbeda-beda.</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23</a:t>
            </a:fld>
            <a:endParaRPr lang="en-US"/>
          </a:p>
        </p:txBody>
      </p:sp>
    </p:spTree>
    <p:extLst>
      <p:ext uri="{BB962C8B-B14F-4D97-AF65-F5344CB8AC3E}">
        <p14:creationId xmlns:p14="http://schemas.microsoft.com/office/powerpoint/2010/main" val="297442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err="1" smtClean="0"/>
              <a:t>Dampak</a:t>
            </a:r>
            <a:r>
              <a:rPr lang="en-US" sz="1200" dirty="0" smtClean="0"/>
              <a:t> </a:t>
            </a:r>
            <a:r>
              <a:rPr lang="en-US" sz="1200" dirty="0" err="1" smtClean="0"/>
              <a:t>genangan</a:t>
            </a:r>
            <a:r>
              <a:rPr lang="en-US" sz="1200" dirty="0" smtClean="0"/>
              <a:t> air </a:t>
            </a:r>
            <a:r>
              <a:rPr lang="en-US" sz="1200" dirty="0" err="1" smtClean="0"/>
              <a:t>adalah</a:t>
            </a:r>
            <a:r>
              <a:rPr lang="en-US" sz="1200" dirty="0" smtClean="0"/>
              <a:t> </a:t>
            </a:r>
            <a:r>
              <a:rPr lang="en-US" sz="1200" dirty="0" err="1" smtClean="0"/>
              <a:t>menurunkan</a:t>
            </a:r>
            <a:r>
              <a:rPr lang="en-US" sz="1200" dirty="0" smtClean="0"/>
              <a:t> </a:t>
            </a:r>
            <a:r>
              <a:rPr lang="en-US" sz="1200" dirty="0" err="1" smtClean="0"/>
              <a:t>pertukaran</a:t>
            </a:r>
            <a:r>
              <a:rPr lang="en-US" sz="1200" dirty="0" smtClean="0"/>
              <a:t> gas </a:t>
            </a:r>
            <a:r>
              <a:rPr lang="en-US" sz="1200" dirty="0" err="1" smtClean="0"/>
              <a:t>antara</a:t>
            </a:r>
            <a:r>
              <a:rPr lang="en-US" sz="1200" dirty="0" smtClean="0"/>
              <a:t> </a:t>
            </a:r>
            <a:r>
              <a:rPr lang="en-US" sz="1200" dirty="0" err="1" smtClean="0"/>
              <a:t>tanah</a:t>
            </a:r>
            <a:r>
              <a:rPr lang="en-US" sz="1200" dirty="0" smtClean="0"/>
              <a:t> </a:t>
            </a:r>
            <a:r>
              <a:rPr lang="en-US" sz="1200" dirty="0" err="1" smtClean="0"/>
              <a:t>dan</a:t>
            </a:r>
            <a:r>
              <a:rPr lang="en-US" sz="1200" dirty="0" smtClean="0"/>
              <a:t> </a:t>
            </a:r>
            <a:r>
              <a:rPr lang="en-US" sz="1200" dirty="0" err="1" smtClean="0"/>
              <a:t>udara</a:t>
            </a:r>
            <a:r>
              <a:rPr lang="en-US" sz="1200" dirty="0" smtClean="0"/>
              <a:t> yang </a:t>
            </a:r>
            <a:r>
              <a:rPr lang="en-US" sz="1200" dirty="0" err="1" smtClean="0"/>
              <a:t>mengakibatkan</a:t>
            </a:r>
            <a:r>
              <a:rPr lang="en-US" sz="1200" dirty="0" smtClean="0"/>
              <a:t> </a:t>
            </a:r>
            <a:r>
              <a:rPr lang="en-US" sz="1200" dirty="0" err="1" smtClean="0"/>
              <a:t>menurunnya</a:t>
            </a:r>
            <a:r>
              <a:rPr lang="en-US" sz="1200" dirty="0" smtClean="0"/>
              <a:t> </a:t>
            </a:r>
            <a:r>
              <a:rPr lang="en-US" sz="1200" dirty="0" err="1" smtClean="0"/>
              <a:t>ketersediaan</a:t>
            </a:r>
            <a:r>
              <a:rPr lang="en-US" sz="1200" dirty="0" smtClean="0"/>
              <a:t> O</a:t>
            </a:r>
            <a:r>
              <a:rPr lang="en-US" sz="1200" baseline="-25000" dirty="0" smtClean="0"/>
              <a:t>2</a:t>
            </a:r>
            <a:r>
              <a:rPr lang="en-US" sz="1200" dirty="0" smtClean="0"/>
              <a:t> </a:t>
            </a:r>
            <a:r>
              <a:rPr lang="en-US" sz="1200" dirty="0" err="1" smtClean="0"/>
              <a:t>bagi</a:t>
            </a:r>
            <a:r>
              <a:rPr lang="en-US" sz="1200" dirty="0" smtClean="0"/>
              <a:t> </a:t>
            </a:r>
            <a:r>
              <a:rPr lang="en-US" sz="1200" dirty="0" err="1" smtClean="0"/>
              <a:t>akar</a:t>
            </a:r>
            <a:r>
              <a:rPr lang="en-US" sz="1200" dirty="0" smtClean="0"/>
              <a:t>, </a:t>
            </a:r>
            <a:r>
              <a:rPr lang="en-US" sz="1200" dirty="0" err="1" smtClean="0"/>
              <a:t>menghambat</a:t>
            </a:r>
            <a:r>
              <a:rPr lang="en-US" sz="1200" dirty="0" smtClean="0"/>
              <a:t> </a:t>
            </a:r>
            <a:r>
              <a:rPr lang="en-US" sz="1200" dirty="0" err="1" smtClean="0"/>
              <a:t>pasokan</a:t>
            </a:r>
            <a:r>
              <a:rPr lang="en-US" sz="1200" dirty="0" smtClean="0"/>
              <a:t> O</a:t>
            </a:r>
            <a:r>
              <a:rPr lang="en-US" sz="1200" baseline="-25000" dirty="0" smtClean="0"/>
              <a:t>2</a:t>
            </a:r>
            <a:r>
              <a:rPr lang="en-US" sz="1200" dirty="0" smtClean="0"/>
              <a:t> </a:t>
            </a:r>
            <a:r>
              <a:rPr lang="en-US" sz="1200" dirty="0" err="1" smtClean="0"/>
              <a:t>bagi</a:t>
            </a:r>
            <a:r>
              <a:rPr lang="en-US" sz="1200" dirty="0" smtClean="0"/>
              <a:t> </a:t>
            </a:r>
            <a:r>
              <a:rPr lang="en-US" sz="1200" dirty="0" err="1" smtClean="0"/>
              <a:t>akar</a:t>
            </a:r>
            <a:r>
              <a:rPr lang="en-US" sz="1200" dirty="0" smtClean="0"/>
              <a:t> </a:t>
            </a:r>
            <a:r>
              <a:rPr lang="en-US" sz="1200" dirty="0" err="1" smtClean="0"/>
              <a:t>dan</a:t>
            </a:r>
            <a:r>
              <a:rPr lang="en-US" sz="1200" dirty="0" smtClean="0"/>
              <a:t> </a:t>
            </a:r>
            <a:r>
              <a:rPr lang="en-US" sz="1200" dirty="0" err="1" smtClean="0"/>
              <a:t>mikroorganisme</a:t>
            </a:r>
            <a:r>
              <a:rPr lang="en-US" sz="1200" dirty="0" smtClean="0"/>
              <a:t> (</a:t>
            </a:r>
            <a:r>
              <a:rPr lang="en-US" sz="1200" dirty="0" err="1" smtClean="0"/>
              <a:t>mendorong</a:t>
            </a:r>
            <a:r>
              <a:rPr lang="en-US" sz="1200" dirty="0" smtClean="0"/>
              <a:t> </a:t>
            </a:r>
            <a:r>
              <a:rPr lang="en-US" sz="1200" dirty="0" err="1" smtClean="0"/>
              <a:t>udara</a:t>
            </a:r>
            <a:r>
              <a:rPr lang="en-US" sz="1200" dirty="0" smtClean="0"/>
              <a:t> </a:t>
            </a:r>
            <a:r>
              <a:rPr lang="en-US" sz="1200" dirty="0" err="1" smtClean="0"/>
              <a:t>keluar</a:t>
            </a:r>
            <a:r>
              <a:rPr lang="en-US" sz="1200" dirty="0" smtClean="0"/>
              <a:t> </a:t>
            </a:r>
            <a:r>
              <a:rPr lang="en-US" sz="1200" dirty="0" err="1" smtClean="0"/>
              <a:t>dari</a:t>
            </a:r>
            <a:r>
              <a:rPr lang="en-US" sz="1200" dirty="0" smtClean="0"/>
              <a:t> </a:t>
            </a:r>
            <a:r>
              <a:rPr lang="en-US" sz="1200" dirty="0" err="1" smtClean="0"/>
              <a:t>pori</a:t>
            </a:r>
            <a:r>
              <a:rPr lang="en-US" sz="1200" dirty="0" smtClean="0"/>
              <a:t> </a:t>
            </a:r>
            <a:r>
              <a:rPr lang="en-US" sz="1200" dirty="0" err="1" smtClean="0"/>
              <a:t>tanah</a:t>
            </a:r>
            <a:r>
              <a:rPr lang="en-US" sz="1200" dirty="0" smtClean="0"/>
              <a:t> </a:t>
            </a:r>
            <a:r>
              <a:rPr lang="en-US" sz="1200" dirty="0" err="1" smtClean="0"/>
              <a:t>maupun</a:t>
            </a:r>
            <a:r>
              <a:rPr lang="en-US" sz="1200" dirty="0" smtClean="0"/>
              <a:t> </a:t>
            </a:r>
            <a:r>
              <a:rPr lang="en-US" sz="1200" dirty="0" err="1" smtClean="0"/>
              <a:t>menghambat</a:t>
            </a:r>
            <a:r>
              <a:rPr lang="en-US" sz="1200" dirty="0" smtClean="0"/>
              <a:t> </a:t>
            </a:r>
            <a:r>
              <a:rPr lang="en-US" sz="1200" dirty="0" err="1" smtClean="0"/>
              <a:t>laju</a:t>
            </a:r>
            <a:r>
              <a:rPr lang="en-US" sz="1200" dirty="0" smtClean="0"/>
              <a:t> </a:t>
            </a:r>
            <a:r>
              <a:rPr lang="en-US" sz="1200" dirty="0" err="1" smtClean="0"/>
              <a:t>difusi</a:t>
            </a:r>
            <a:r>
              <a:rPr lang="en-US" sz="1200" dirty="0" smtClean="0"/>
              <a:t>). </a:t>
            </a:r>
            <a:endParaRPr lang="id-ID" sz="120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err="1" smtClean="0"/>
              <a:t>Genangan</a:t>
            </a:r>
            <a:r>
              <a:rPr lang="en-US" sz="1200" dirty="0" smtClean="0"/>
              <a:t> </a:t>
            </a:r>
            <a:r>
              <a:rPr lang="en-US" sz="1200" dirty="0" err="1" smtClean="0"/>
              <a:t>menyebabkan</a:t>
            </a:r>
            <a:r>
              <a:rPr lang="en-US" sz="1200" dirty="0" smtClean="0"/>
              <a:t> </a:t>
            </a:r>
            <a:r>
              <a:rPr lang="en-US" sz="1200" dirty="0" err="1" smtClean="0"/>
              <a:t>kematian</a:t>
            </a:r>
            <a:r>
              <a:rPr lang="en-US" sz="1200" dirty="0" smtClean="0"/>
              <a:t> </a:t>
            </a:r>
            <a:r>
              <a:rPr lang="en-US" sz="1200" dirty="0" err="1" smtClean="0"/>
              <a:t>akar</a:t>
            </a:r>
            <a:r>
              <a:rPr lang="en-US" sz="1200" dirty="0" smtClean="0"/>
              <a:t> di </a:t>
            </a:r>
            <a:r>
              <a:rPr lang="en-US" sz="1200" dirty="0" err="1" smtClean="0"/>
              <a:t>kedalaman</a:t>
            </a:r>
            <a:r>
              <a:rPr lang="en-US" sz="1200" dirty="0" smtClean="0"/>
              <a:t> </a:t>
            </a:r>
            <a:r>
              <a:rPr lang="en-US" sz="1200" dirty="0" err="1" smtClean="0"/>
              <a:t>tertentu</a:t>
            </a:r>
            <a:r>
              <a:rPr lang="en-US" sz="1200" dirty="0" smtClean="0"/>
              <a:t> </a:t>
            </a:r>
            <a:r>
              <a:rPr lang="en-US" sz="1200" dirty="0" err="1" smtClean="0"/>
              <a:t>dan</a:t>
            </a:r>
            <a:r>
              <a:rPr lang="en-US" sz="1200" dirty="0" smtClean="0"/>
              <a:t> </a:t>
            </a:r>
            <a:r>
              <a:rPr lang="en-US" sz="1200" dirty="0" err="1" smtClean="0"/>
              <a:t>hal</a:t>
            </a:r>
            <a:r>
              <a:rPr lang="en-US" sz="1200" dirty="0" smtClean="0"/>
              <a:t> </a:t>
            </a:r>
            <a:r>
              <a:rPr lang="en-US" sz="1200" dirty="0" err="1" smtClean="0"/>
              <a:t>ini</a:t>
            </a:r>
            <a:r>
              <a:rPr lang="en-US" sz="1200" dirty="0" smtClean="0"/>
              <a:t> </a:t>
            </a:r>
            <a:r>
              <a:rPr lang="en-US" sz="1200" dirty="0" err="1" smtClean="0"/>
              <a:t>akan</a:t>
            </a:r>
            <a:r>
              <a:rPr lang="en-US" sz="1200" dirty="0" smtClean="0"/>
              <a:t> </a:t>
            </a:r>
            <a:r>
              <a:rPr lang="en-US" sz="1200" dirty="0" err="1" smtClean="0"/>
              <a:t>memacu</a:t>
            </a:r>
            <a:r>
              <a:rPr lang="en-US" sz="1200" dirty="0" smtClean="0"/>
              <a:t> </a:t>
            </a:r>
            <a:r>
              <a:rPr lang="en-US" sz="1200" dirty="0" err="1" smtClean="0"/>
              <a:t>pembentukan</a:t>
            </a:r>
            <a:r>
              <a:rPr lang="en-US" sz="1200" dirty="0" smtClean="0"/>
              <a:t> </a:t>
            </a:r>
            <a:r>
              <a:rPr lang="en-US" sz="1200" dirty="0" err="1" smtClean="0"/>
              <a:t>akar</a:t>
            </a:r>
            <a:r>
              <a:rPr lang="en-US" sz="1200" dirty="0" smtClean="0"/>
              <a:t> </a:t>
            </a:r>
            <a:r>
              <a:rPr lang="en-US" sz="1200" dirty="0" err="1" smtClean="0"/>
              <a:t>adventif</a:t>
            </a:r>
            <a:r>
              <a:rPr lang="en-US" sz="1200" dirty="0" smtClean="0"/>
              <a:t> </a:t>
            </a:r>
            <a:r>
              <a:rPr lang="en-US" sz="1200" dirty="0" err="1" smtClean="0"/>
              <a:t>pada</a:t>
            </a:r>
            <a:r>
              <a:rPr lang="en-US" sz="1200" dirty="0" smtClean="0"/>
              <a:t> </a:t>
            </a:r>
            <a:r>
              <a:rPr lang="en-US" sz="1200" dirty="0" err="1" smtClean="0"/>
              <a:t>bagian</a:t>
            </a:r>
            <a:r>
              <a:rPr lang="en-US" sz="1200" dirty="0" smtClean="0"/>
              <a:t> di </a:t>
            </a:r>
            <a:r>
              <a:rPr lang="en-US" sz="1200" dirty="0" err="1" smtClean="0"/>
              <a:t>dekat</a:t>
            </a:r>
            <a:r>
              <a:rPr lang="en-US" sz="1200" dirty="0" smtClean="0"/>
              <a:t> </a:t>
            </a:r>
            <a:r>
              <a:rPr lang="en-US" sz="1200" dirty="0" err="1" smtClean="0"/>
              <a:t>permukaan</a:t>
            </a:r>
            <a:r>
              <a:rPr lang="en-US" sz="1200" dirty="0" smtClean="0"/>
              <a:t> </a:t>
            </a:r>
            <a:r>
              <a:rPr lang="en-US" sz="1200" dirty="0" err="1" smtClean="0"/>
              <a:t>tanah</a:t>
            </a:r>
            <a:r>
              <a:rPr lang="en-US" sz="1200" dirty="0" smtClean="0"/>
              <a:t> </a:t>
            </a:r>
            <a:r>
              <a:rPr lang="en-US" sz="1200" dirty="0" err="1" smtClean="0"/>
              <a:t>pada</a:t>
            </a:r>
            <a:r>
              <a:rPr lang="en-US" sz="1200" dirty="0" smtClean="0"/>
              <a:t> </a:t>
            </a:r>
            <a:r>
              <a:rPr lang="en-US" sz="1200" dirty="0" err="1" smtClean="0"/>
              <a:t>tanaman</a:t>
            </a:r>
            <a:r>
              <a:rPr lang="en-US" sz="1200" dirty="0" smtClean="0"/>
              <a:t> yang </a:t>
            </a:r>
            <a:r>
              <a:rPr lang="en-US" sz="1200" dirty="0" err="1" smtClean="0"/>
              <a:t>tahan</a:t>
            </a:r>
            <a:r>
              <a:rPr lang="en-US" sz="1200" dirty="0" smtClean="0"/>
              <a:t> </a:t>
            </a:r>
            <a:r>
              <a:rPr lang="en-US" sz="1200" dirty="0" err="1" smtClean="0"/>
              <a:t>genangan</a:t>
            </a:r>
            <a:r>
              <a:rPr lang="en-US" sz="1200" dirty="0" smtClean="0"/>
              <a:t>. </a:t>
            </a:r>
            <a:r>
              <a:rPr lang="en-US" sz="1200" dirty="0" err="1" smtClean="0"/>
              <a:t>Kematian</a:t>
            </a:r>
            <a:r>
              <a:rPr lang="en-US" sz="1200" dirty="0" smtClean="0"/>
              <a:t> </a:t>
            </a:r>
            <a:r>
              <a:rPr lang="en-US" sz="1200" dirty="0" err="1" smtClean="0"/>
              <a:t>akar</a:t>
            </a:r>
            <a:r>
              <a:rPr lang="en-US" sz="1200" dirty="0" smtClean="0"/>
              <a:t> </a:t>
            </a:r>
            <a:r>
              <a:rPr lang="en-US" sz="1200" dirty="0" err="1" smtClean="0"/>
              <a:t>menjadi</a:t>
            </a:r>
            <a:r>
              <a:rPr lang="en-US" sz="1200" dirty="0" smtClean="0"/>
              <a:t> </a:t>
            </a:r>
            <a:r>
              <a:rPr lang="en-US" sz="1200" dirty="0" err="1" smtClean="0"/>
              <a:t>penyebab</a:t>
            </a:r>
            <a:r>
              <a:rPr lang="en-US" sz="1200" dirty="0" smtClean="0"/>
              <a:t> </a:t>
            </a:r>
            <a:r>
              <a:rPr lang="en-US" sz="1200" dirty="0" err="1" smtClean="0"/>
              <a:t>kekahatan</a:t>
            </a:r>
            <a:r>
              <a:rPr lang="en-US" sz="1200" dirty="0" smtClean="0"/>
              <a:t> N </a:t>
            </a:r>
            <a:r>
              <a:rPr lang="en-US" sz="1200" dirty="0" err="1" smtClean="0"/>
              <a:t>dan</a:t>
            </a:r>
            <a:r>
              <a:rPr lang="en-US" sz="1200" dirty="0" smtClean="0"/>
              <a:t> </a:t>
            </a:r>
            <a:r>
              <a:rPr lang="en-US" sz="1200" dirty="0" err="1" smtClean="0"/>
              <a:t>cekaman</a:t>
            </a:r>
            <a:r>
              <a:rPr lang="en-US" sz="1200" dirty="0" smtClean="0"/>
              <a:t> </a:t>
            </a:r>
            <a:r>
              <a:rPr lang="en-US" sz="1200" dirty="0" err="1" smtClean="0"/>
              <a:t>kekeringan</a:t>
            </a:r>
            <a:r>
              <a:rPr lang="en-US" sz="1200" dirty="0" smtClean="0"/>
              <a:t> </a:t>
            </a:r>
            <a:r>
              <a:rPr lang="en-US" sz="1200" dirty="0" err="1" smtClean="0"/>
              <a:t>fisiologis</a:t>
            </a:r>
            <a:endParaRPr lang="en-US" sz="1200" dirty="0" smtClean="0"/>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25</a:t>
            </a:fld>
            <a:endParaRPr lang="en-US"/>
          </a:p>
        </p:txBody>
      </p:sp>
    </p:spTree>
    <p:extLst>
      <p:ext uri="{BB962C8B-B14F-4D97-AF65-F5344CB8AC3E}">
        <p14:creationId xmlns:p14="http://schemas.microsoft.com/office/powerpoint/2010/main" val="245807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dirty="0" smtClean="0"/>
              <a:t>Berkurangnya produksi ATP di akar</a:t>
            </a:r>
          </a:p>
          <a:p>
            <a:r>
              <a:rPr lang="id-ID" sz="1200" dirty="0" smtClean="0"/>
              <a:t>pH turun di sekitar ujung akar</a:t>
            </a:r>
          </a:p>
          <a:p>
            <a:r>
              <a:rPr lang="id-ID" sz="1200" i="1" dirty="0" smtClean="0"/>
              <a:t>Fe toxicity</a:t>
            </a:r>
          </a:p>
          <a:p>
            <a:r>
              <a:rPr lang="id-ID" sz="1200" dirty="0" smtClean="0"/>
              <a:t>Ketersediaan N dan S rendah</a:t>
            </a:r>
          </a:p>
          <a:p>
            <a:r>
              <a:rPr lang="id-ID" sz="1200" dirty="0" smtClean="0"/>
              <a:t>Penyerapan nutrient berkurang</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26</a:t>
            </a:fld>
            <a:endParaRPr lang="en-US"/>
          </a:p>
        </p:txBody>
      </p:sp>
    </p:spTree>
    <p:extLst>
      <p:ext uri="{BB962C8B-B14F-4D97-AF65-F5344CB8AC3E}">
        <p14:creationId xmlns:p14="http://schemas.microsoft.com/office/powerpoint/2010/main" val="196063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Kondisi Hipoksia terjadi jika hanya bagian akar tanaman yang tergenang (bagian tajuk tidak) atau tanaman tergenang dalam periode yang panjang tetapi akar dekat dengan permukaan tanah. Kondisi ini menstimulasi sintesis hormon etilen yang merangsang terbentuknya aerenkima (jaringan parenkim yang  rongga antarselnya besar dan sebagai penyimpan udara , munculnya akar-akar dan tunas baru sebagai mekanisme adaptasi tanaman terhadap genangan. </a:t>
            </a:r>
          </a:p>
          <a:p>
            <a:pPr marL="171450" indent="-171450">
              <a:buFontTx/>
              <a:buChar char="-"/>
            </a:pPr>
            <a:r>
              <a:rPr lang="id-ID" dirty="0" smtClean="0"/>
              <a:t>Kondisi Anoksia yaitu jika tanaman tergenang seluruhnya. Akar tanaman jauh berada di dalam permukaan tanah dan mengalami pergenangan lebih panjang. Kondisi ini tercapai 6-8 jam setelah pergenangan karena oksigen terdesak oleh air dan sisa oksigen dimanfaatkan oleh mikroorganisme. </a:t>
            </a:r>
          </a:p>
          <a:p>
            <a:pPr marL="171450" indent="-171450">
              <a:buFontTx/>
              <a:buChar char="-"/>
            </a:pPr>
            <a:r>
              <a:rPr lang="id-ID" dirty="0" smtClean="0"/>
              <a:t>Kondisi tersebut menghambat fiksasi dan distribusi N dan mineral sehingga menghambat pertumbuhan akar, akibat transportasi N dan mineral ke bagian tajuk  tidak mencukupi maka daun menguning dan gugur </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27</a:t>
            </a:fld>
            <a:endParaRPr lang="en-US"/>
          </a:p>
        </p:txBody>
      </p:sp>
    </p:spTree>
    <p:extLst>
      <p:ext uri="{BB962C8B-B14F-4D97-AF65-F5344CB8AC3E}">
        <p14:creationId xmlns:p14="http://schemas.microsoft.com/office/powerpoint/2010/main" val="280169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Sinar</a:t>
            </a:r>
            <a:r>
              <a:rPr lang="en-US" dirty="0" smtClean="0"/>
              <a:t> infrared </a:t>
            </a:r>
            <a:r>
              <a:rPr lang="en-US" dirty="0" err="1" smtClean="0"/>
              <a:t>ini</a:t>
            </a:r>
            <a:r>
              <a:rPr lang="en-US" dirty="0" smtClean="0"/>
              <a:t> </a:t>
            </a:r>
            <a:r>
              <a:rPr lang="en-US" dirty="0" err="1" smtClean="0"/>
              <a:t>berfungsi</a:t>
            </a:r>
            <a:r>
              <a:rPr lang="en-US" dirty="0" smtClean="0"/>
              <a:t> </a:t>
            </a:r>
            <a:r>
              <a:rPr lang="en-US" dirty="0" err="1" smtClean="0"/>
              <a:t>pada</a:t>
            </a:r>
            <a:r>
              <a:rPr lang="en-US" dirty="0" smtClean="0"/>
              <a:t> proses </a:t>
            </a:r>
            <a:r>
              <a:rPr lang="en-US" dirty="0" err="1" smtClean="0"/>
              <a:t>perbungaan</a:t>
            </a:r>
            <a:r>
              <a:rPr lang="en-US" dirty="0" smtClean="0"/>
              <a:t> </a:t>
            </a:r>
            <a:r>
              <a:rPr lang="en-US" dirty="0" err="1" smtClean="0"/>
              <a:t>karena</a:t>
            </a:r>
            <a:r>
              <a:rPr lang="en-US" dirty="0" smtClean="0"/>
              <a:t> </a:t>
            </a:r>
            <a:r>
              <a:rPr lang="en-US" dirty="0" err="1" smtClean="0"/>
              <a:t>membantu</a:t>
            </a:r>
            <a:r>
              <a:rPr lang="en-US" dirty="0" smtClean="0"/>
              <a:t> </a:t>
            </a:r>
            <a:r>
              <a:rPr lang="en-US" dirty="0" err="1" smtClean="0"/>
              <a:t>mengaktifkan</a:t>
            </a:r>
            <a:r>
              <a:rPr lang="en-US" dirty="0" smtClean="0"/>
              <a:t> </a:t>
            </a:r>
            <a:r>
              <a:rPr lang="en-US" dirty="0" err="1" smtClean="0"/>
              <a:t>fitokrom</a:t>
            </a:r>
            <a:r>
              <a:rPr lang="en-US" dirty="0" smtClean="0"/>
              <a:t>.</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34</a:t>
            </a:fld>
            <a:endParaRPr lang="en-US"/>
          </a:p>
        </p:txBody>
      </p:sp>
    </p:spTree>
    <p:extLst>
      <p:ext uri="{BB962C8B-B14F-4D97-AF65-F5344CB8AC3E}">
        <p14:creationId xmlns:p14="http://schemas.microsoft.com/office/powerpoint/2010/main" val="238986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Ion toxicity</a:t>
            </a:r>
            <a:endParaRPr lang="id-ID" i="1" dirty="0" smtClean="0"/>
          </a:p>
          <a:p>
            <a:r>
              <a:rPr lang="en-US" dirty="0" err="1" smtClean="0"/>
              <a:t>Cekaman</a:t>
            </a:r>
            <a:r>
              <a:rPr lang="en-US" dirty="0" smtClean="0"/>
              <a:t> </a:t>
            </a:r>
            <a:r>
              <a:rPr lang="en-US" dirty="0" err="1" smtClean="0"/>
              <a:t>garam</a:t>
            </a:r>
            <a:r>
              <a:rPr lang="en-US" dirty="0" smtClean="0"/>
              <a:t> </a:t>
            </a:r>
            <a:r>
              <a:rPr lang="en-US" dirty="0" err="1" smtClean="0"/>
              <a:t>juga</a:t>
            </a:r>
            <a:r>
              <a:rPr lang="en-US" dirty="0" smtClean="0"/>
              <a:t> </a:t>
            </a:r>
            <a:r>
              <a:rPr lang="en-US" dirty="0" err="1" smtClean="0"/>
              <a:t>menginduksi</a:t>
            </a:r>
            <a:r>
              <a:rPr lang="en-US" dirty="0" smtClean="0"/>
              <a:t> </a:t>
            </a:r>
            <a:r>
              <a:rPr lang="en-US" dirty="0" err="1" smtClean="0"/>
              <a:t>ekspresi</a:t>
            </a:r>
            <a:r>
              <a:rPr lang="en-US" dirty="0" smtClean="0"/>
              <a:t> gen </a:t>
            </a:r>
            <a:r>
              <a:rPr lang="en-US" dirty="0" err="1" smtClean="0"/>
              <a:t>tertentu</a:t>
            </a:r>
            <a:endParaRPr lang="en-US" dirty="0" smtClean="0"/>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38</a:t>
            </a:fld>
            <a:endParaRPr lang="en-US"/>
          </a:p>
        </p:txBody>
      </p:sp>
    </p:spTree>
    <p:extLst>
      <p:ext uri="{BB962C8B-B14F-4D97-AF65-F5344CB8AC3E}">
        <p14:creationId xmlns:p14="http://schemas.microsoft.com/office/powerpoint/2010/main" val="462898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40</a:t>
            </a:fld>
            <a:endParaRPr lang="en-US"/>
          </a:p>
        </p:txBody>
      </p:sp>
    </p:spTree>
    <p:extLst>
      <p:ext uri="{BB962C8B-B14F-4D97-AF65-F5344CB8AC3E}">
        <p14:creationId xmlns:p14="http://schemas.microsoft.com/office/powerpoint/2010/main" val="2966142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amino </a:t>
            </a:r>
            <a:r>
              <a:rPr lang="en-US" dirty="0" err="1" smtClean="0">
                <a:solidFill>
                  <a:schemeClr val="tx1"/>
                </a:solidFill>
              </a:rPr>
              <a:t>mengandung</a:t>
            </a:r>
            <a:r>
              <a:rPr lang="en-US" dirty="0" smtClean="0">
                <a:solidFill>
                  <a:schemeClr val="tx1"/>
                </a:solidFill>
              </a:rPr>
              <a:t> sulfur (</a:t>
            </a:r>
            <a:r>
              <a:rPr lang="en-US" dirty="0" err="1" smtClean="0">
                <a:solidFill>
                  <a:schemeClr val="tx1"/>
                </a:solidFill>
              </a:rPr>
              <a:t>sistein</a:t>
            </a:r>
            <a:r>
              <a:rPr lang="en-US" dirty="0" smtClean="0">
                <a:solidFill>
                  <a:schemeClr val="tx1"/>
                </a:solidFill>
              </a:rPr>
              <a:t>, </a:t>
            </a:r>
            <a:r>
              <a:rPr lang="en-US" dirty="0" err="1" smtClean="0">
                <a:solidFill>
                  <a:schemeClr val="tx1"/>
                </a:solidFill>
              </a:rPr>
              <a:t>metionin</a:t>
            </a:r>
            <a:r>
              <a:rPr lang="en-US" dirty="0" smtClean="0">
                <a:solidFill>
                  <a:schemeClr val="tx1"/>
                </a:solidFill>
              </a:rPr>
              <a:t>).</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43</a:t>
            </a:fld>
            <a:endParaRPr lang="en-US"/>
          </a:p>
        </p:txBody>
      </p:sp>
    </p:spTree>
    <p:extLst>
      <p:ext uri="{BB962C8B-B14F-4D97-AF65-F5344CB8AC3E}">
        <p14:creationId xmlns:p14="http://schemas.microsoft.com/office/powerpoint/2010/main" val="179805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latin typeface="Arial" panose="020B0604020202020204" pitchFamily="34" charset="0"/>
                <a:cs typeface="Arial" panose="020B0604020202020204" pitchFamily="34" charset="0"/>
              </a:rPr>
              <a:t>Gurun yang paling luas ditemukan di wilayah yang dinamakan lintang kuda.</a:t>
            </a:r>
          </a:p>
          <a:p>
            <a:r>
              <a:rPr lang="id-ID" dirty="0" smtClean="0"/>
              <a:t>Pengaruh kadar garam tinggi bagi tanaman:</a:t>
            </a:r>
          </a:p>
          <a:p>
            <a:pPr marL="171450" indent="-171450">
              <a:buFontTx/>
              <a:buChar char="-"/>
            </a:pPr>
            <a:r>
              <a:rPr lang="id-ID" dirty="0" smtClean="0"/>
              <a:t>Pengaruh osmotik</a:t>
            </a:r>
            <a:r>
              <a:rPr lang="id-ID" baseline="0" dirty="0" smtClean="0"/>
              <a:t> yang timbul dari konsentrasi larutan berlebih</a:t>
            </a:r>
          </a:p>
          <a:p>
            <a:pPr marL="171450" indent="-171450">
              <a:buFontTx/>
              <a:buChar char="-"/>
            </a:pPr>
            <a:r>
              <a:rPr lang="id-ID" baseline="0" dirty="0" smtClean="0"/>
              <a:t>Menghambat pembelahan sel, mengurangi pertumbuhan akar</a:t>
            </a:r>
          </a:p>
          <a:p>
            <a:pPr marL="171450" indent="-171450">
              <a:buFontTx/>
              <a:buChar char="-"/>
            </a:pPr>
            <a:r>
              <a:rPr lang="id-ID" baseline="0" dirty="0" smtClean="0"/>
              <a:t>Kerusakan membran</a:t>
            </a:r>
          </a:p>
        </p:txBody>
      </p:sp>
      <p:sp>
        <p:nvSpPr>
          <p:cNvPr id="4" name="Slide Number Placeholder 3"/>
          <p:cNvSpPr>
            <a:spLocks noGrp="1"/>
          </p:cNvSpPr>
          <p:nvPr>
            <p:ph type="sldNum" sz="quarter" idx="10"/>
          </p:nvPr>
        </p:nvSpPr>
        <p:spPr/>
        <p:txBody>
          <a:bodyPr/>
          <a:lstStyle/>
          <a:p>
            <a:fld id="{51A729ED-F335-4EFB-8D4A-327BECD878F4}" type="slidenum">
              <a:rPr lang="en-US" smtClean="0"/>
              <a:t>9</a:t>
            </a:fld>
            <a:endParaRPr lang="en-US"/>
          </a:p>
        </p:txBody>
      </p:sp>
    </p:spTree>
    <p:extLst>
      <p:ext uri="{BB962C8B-B14F-4D97-AF65-F5344CB8AC3E}">
        <p14:creationId xmlns:p14="http://schemas.microsoft.com/office/powerpoint/2010/main" val="105180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Adaptasi tanaman</a:t>
            </a:r>
            <a:r>
              <a:rPr lang="id-ID" baseline="0" dirty="0" smtClean="0"/>
              <a:t> pada bioma tundra</a:t>
            </a:r>
          </a:p>
          <a:p>
            <a:pPr marL="171450" indent="-171450">
              <a:buFontTx/>
              <a:buChar char="-"/>
            </a:pPr>
            <a:r>
              <a:rPr lang="id-ID" baseline="0" dirty="0" smtClean="0"/>
              <a:t>pohon-pohon berukuran kecil, yang mengurangi kerusakan yg disebabkan oleh angin dan memungkinkan pepohonan tertutup salju selama musim dingin. Meskipun terlihat bahwa yang tertutup salju akan membuat pohon-pohon dingin, tapi pada kenyataannya salju bertindak sebagai isolasi untuk pohon-pohon dan membantu mereka tetap hangat selama musim dingin</a:t>
            </a:r>
          </a:p>
          <a:p>
            <a:pPr marL="171450" indent="-171450">
              <a:buFontTx/>
              <a:buChar char="-"/>
            </a:pPr>
            <a:endParaRPr lang="id-ID" baseline="0" dirty="0" smtClean="0"/>
          </a:p>
          <a:p>
            <a:pPr marL="171450" indent="-171450">
              <a:buFontTx/>
              <a:buChar char="-"/>
            </a:pP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10</a:t>
            </a:fld>
            <a:endParaRPr lang="en-US"/>
          </a:p>
        </p:txBody>
      </p:sp>
    </p:spTree>
    <p:extLst>
      <p:ext uri="{BB962C8B-B14F-4D97-AF65-F5344CB8AC3E}">
        <p14:creationId xmlns:p14="http://schemas.microsoft.com/office/powerpoint/2010/main" val="45810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Respon defensif, yaitu upaya</a:t>
            </a:r>
            <a:r>
              <a:rPr lang="id-ID" baseline="0" dirty="0" smtClean="0"/>
              <a:t> untuk mempertahankan diri</a:t>
            </a:r>
          </a:p>
          <a:p>
            <a:pPr marL="171450" indent="-171450">
              <a:buFontTx/>
              <a:buChar char="-"/>
            </a:pPr>
            <a:r>
              <a:rPr lang="id-ID" baseline="0" dirty="0" smtClean="0"/>
              <a:t>Respon adaptif, menyesuaikan diri dengan lingkungan</a:t>
            </a:r>
          </a:p>
          <a:p>
            <a:pPr marL="171450" indent="-171450">
              <a:buFontTx/>
              <a:buChar char="-"/>
            </a:pPr>
            <a:r>
              <a:rPr lang="id-ID" baseline="0" dirty="0" smtClean="0"/>
              <a:t>Biomassa: </a:t>
            </a:r>
            <a:r>
              <a:rPr lang="id-ID" sz="1200" b="1" i="0" kern="1200" dirty="0" smtClean="0">
                <a:solidFill>
                  <a:schemeClr val="tx1"/>
                </a:solidFill>
                <a:effectLst/>
                <a:latin typeface="+mn-lt"/>
                <a:ea typeface="+mn-ea"/>
                <a:cs typeface="+mn-cs"/>
              </a:rPr>
              <a:t>Biomassa</a:t>
            </a:r>
            <a:r>
              <a:rPr lang="id-ID" sz="1200" b="0" i="0" kern="1200" dirty="0" smtClean="0">
                <a:solidFill>
                  <a:schemeClr val="tx1"/>
                </a:solidFill>
                <a:effectLst/>
                <a:latin typeface="+mn-lt"/>
                <a:ea typeface="+mn-ea"/>
                <a:cs typeface="+mn-cs"/>
              </a:rPr>
              <a:t> juga didefinisikan adalah total jumlah materi hidup diatas permukaan </a:t>
            </a:r>
            <a:r>
              <a:rPr lang="id-ID" sz="1200" b="1" i="0" kern="1200" dirty="0" smtClean="0">
                <a:solidFill>
                  <a:schemeClr val="tx1"/>
                </a:solidFill>
                <a:effectLst/>
                <a:latin typeface="+mn-lt"/>
                <a:ea typeface="+mn-ea"/>
                <a:cs typeface="+mn-cs"/>
              </a:rPr>
              <a:t>pada</a:t>
            </a:r>
            <a:r>
              <a:rPr lang="id-ID" sz="1200" b="0" i="0" kern="1200" dirty="0" smtClean="0">
                <a:solidFill>
                  <a:schemeClr val="tx1"/>
                </a:solidFill>
                <a:effectLst/>
                <a:latin typeface="+mn-lt"/>
                <a:ea typeface="+mn-ea"/>
                <a:cs typeface="+mn-cs"/>
              </a:rPr>
              <a:t> suatu pohon dan dinyatakan dengan satuan ton berat kering per satuan luas.</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12</a:t>
            </a:fld>
            <a:endParaRPr lang="en-US"/>
          </a:p>
        </p:txBody>
      </p:sp>
    </p:spTree>
    <p:extLst>
      <p:ext uri="{BB962C8B-B14F-4D97-AF65-F5344CB8AC3E}">
        <p14:creationId xmlns:p14="http://schemas.microsoft.com/office/powerpoint/2010/main" val="152472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Perception</a:t>
            </a:r>
            <a:r>
              <a:rPr lang="id-ID" sz="1200" b="1" i="0" kern="1200" baseline="0" dirty="0" smtClean="0">
                <a:solidFill>
                  <a:schemeClr val="tx1"/>
                </a:solidFill>
                <a:effectLst/>
                <a:latin typeface="+mn-lt"/>
                <a:ea typeface="+mn-ea"/>
                <a:cs typeface="+mn-cs"/>
              </a:rPr>
              <a:t> : </a:t>
            </a:r>
            <a:r>
              <a:rPr lang="id-ID" sz="1200" b="0" i="0" kern="1200" baseline="0" dirty="0" smtClean="0">
                <a:solidFill>
                  <a:schemeClr val="tx1"/>
                </a:solidFill>
                <a:effectLst/>
                <a:latin typeface="+mn-lt"/>
                <a:ea typeface="+mn-ea"/>
                <a:cs typeface="+mn-cs"/>
              </a:rPr>
              <a:t>tanggapan</a:t>
            </a:r>
          </a:p>
          <a:p>
            <a:r>
              <a:rPr lang="id-ID" sz="1200" b="1" i="0" kern="1200" baseline="0" dirty="0" smtClean="0">
                <a:solidFill>
                  <a:schemeClr val="tx1"/>
                </a:solidFill>
                <a:effectLst/>
                <a:latin typeface="+mn-lt"/>
                <a:ea typeface="+mn-ea"/>
                <a:cs typeface="+mn-cs"/>
              </a:rPr>
              <a:t>Rantai transduksi sinyal</a:t>
            </a:r>
            <a:r>
              <a:rPr lang="id-ID" sz="1200" b="0" i="0" kern="1200" baseline="0" dirty="0" smtClean="0">
                <a:solidFill>
                  <a:schemeClr val="tx1"/>
                </a:solidFill>
                <a:effectLst/>
                <a:latin typeface="+mn-lt"/>
                <a:ea typeface="+mn-ea"/>
                <a:cs typeface="+mn-cs"/>
              </a:rPr>
              <a:t>: proses penyampaian pesan. Jadi ada pesan dari luar sel terus di membran sel ia ketemu reseptornya dan mengakibatkan ada suatu tanggapan dari dalam sel</a:t>
            </a:r>
          </a:p>
          <a:p>
            <a:r>
              <a:rPr lang="id-ID" sz="1200" b="1" i="0" kern="1200" baseline="0" dirty="0" smtClean="0">
                <a:solidFill>
                  <a:schemeClr val="tx1"/>
                </a:solidFill>
                <a:effectLst/>
                <a:latin typeface="+mn-lt"/>
                <a:ea typeface="+mn-ea"/>
                <a:cs typeface="+mn-cs"/>
              </a:rPr>
              <a:t>Perubahan Aktivitas gen:</a:t>
            </a:r>
          </a:p>
          <a:p>
            <a:r>
              <a:rPr lang="id-ID" sz="1200" b="1" i="0" kern="1200" baseline="0" dirty="0" smtClean="0">
                <a:solidFill>
                  <a:schemeClr val="tx1"/>
                </a:solidFill>
                <a:effectLst/>
                <a:latin typeface="+mn-lt"/>
                <a:ea typeface="+mn-ea"/>
                <a:cs typeface="+mn-cs"/>
              </a:rPr>
              <a:t>Deleterious effects: </a:t>
            </a:r>
            <a:r>
              <a:rPr lang="id-ID" sz="1200" b="0" i="0" kern="1200" baseline="0" dirty="0" smtClean="0">
                <a:solidFill>
                  <a:schemeClr val="tx1"/>
                </a:solidFill>
                <a:effectLst/>
                <a:latin typeface="+mn-lt"/>
                <a:ea typeface="+mn-ea"/>
                <a:cs typeface="+mn-cs"/>
              </a:rPr>
              <a:t>efek gangguan:</a:t>
            </a:r>
          </a:p>
          <a:p>
            <a:r>
              <a:rPr lang="id-ID" sz="1200" b="1" i="0" kern="1200" dirty="0" smtClean="0">
                <a:solidFill>
                  <a:schemeClr val="tx1"/>
                </a:solidFill>
                <a:effectLst/>
                <a:latin typeface="+mn-lt"/>
                <a:ea typeface="+mn-ea"/>
                <a:cs typeface="+mn-cs"/>
              </a:rPr>
              <a:t>Hardening: </a:t>
            </a:r>
            <a:r>
              <a:rPr lang="id-ID" sz="1200" b="0" i="0" kern="1200" dirty="0" smtClean="0">
                <a:solidFill>
                  <a:schemeClr val="tx1"/>
                </a:solidFill>
                <a:effectLst/>
                <a:latin typeface="+mn-lt"/>
                <a:ea typeface="+mn-ea"/>
                <a:cs typeface="+mn-cs"/>
              </a:rPr>
              <a:t>mengeraskan</a:t>
            </a:r>
            <a:endParaRPr lang="id-ID" sz="1200" b="1" i="0" kern="1200" dirty="0" smtClean="0">
              <a:solidFill>
                <a:schemeClr val="tx1"/>
              </a:solidFill>
              <a:effectLst/>
              <a:latin typeface="+mn-lt"/>
              <a:ea typeface="+mn-ea"/>
              <a:cs typeface="+mn-cs"/>
            </a:endParaRPr>
          </a:p>
          <a:p>
            <a:r>
              <a:rPr lang="id-ID" sz="1200" b="1" i="0" kern="1200" dirty="0" smtClean="0">
                <a:solidFill>
                  <a:schemeClr val="tx1"/>
                </a:solidFill>
                <a:effectLst/>
                <a:latin typeface="+mn-lt"/>
                <a:ea typeface="+mn-ea"/>
                <a:cs typeface="+mn-cs"/>
              </a:rPr>
              <a:t>Aklimatisasi</a:t>
            </a:r>
            <a:r>
              <a:rPr lang="id-ID" sz="1200" b="0" i="0" kern="1200" dirty="0" smtClean="0">
                <a:solidFill>
                  <a:schemeClr val="tx1"/>
                </a:solidFill>
                <a:effectLst/>
                <a:latin typeface="+mn-lt"/>
                <a:ea typeface="+mn-ea"/>
                <a:cs typeface="+mn-cs"/>
              </a:rPr>
              <a:t> merupakan suatu upaya penyesuaian fisiologis atau adaptasi dari suatu organisme terhadap suatu lingkungan baru yang akan dimasukinya</a:t>
            </a:r>
            <a:r>
              <a:rPr lang="id-ID" sz="1200" b="0" i="0" kern="1200" dirty="0" smtClean="0">
                <a:solidFill>
                  <a:schemeClr val="tx1"/>
                </a:solidFill>
                <a:effectLst/>
                <a:latin typeface="+mn-lt"/>
                <a:ea typeface="+mn-ea"/>
                <a:cs typeface="+mn-cs"/>
              </a:rPr>
              <a:t>.</a:t>
            </a:r>
            <a:endParaRPr lang="id-ID"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729ED-F335-4EFB-8D4A-327BECD878F4}" type="slidenum">
              <a:rPr lang="en-US" smtClean="0"/>
              <a:t>13</a:t>
            </a:fld>
            <a:endParaRPr lang="en-US"/>
          </a:p>
        </p:txBody>
      </p:sp>
    </p:spTree>
    <p:extLst>
      <p:ext uri="{BB962C8B-B14F-4D97-AF65-F5344CB8AC3E}">
        <p14:creationId xmlns:p14="http://schemas.microsoft.com/office/powerpoint/2010/main" val="385846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Oksigen yang terbatas akan</a:t>
            </a:r>
            <a:r>
              <a:rPr lang="id-ID" baseline="0" dirty="0" smtClean="0"/>
              <a:t> mempengaruhi pertumbuhan, perkembangan dan kelangsungan hidup tanaman</a:t>
            </a:r>
            <a:endParaRPr lang="id-ID" dirty="0"/>
          </a:p>
        </p:txBody>
      </p:sp>
      <p:sp>
        <p:nvSpPr>
          <p:cNvPr id="4" name="Slide Number Placeholder 3"/>
          <p:cNvSpPr>
            <a:spLocks noGrp="1"/>
          </p:cNvSpPr>
          <p:nvPr>
            <p:ph type="sldNum" sz="quarter" idx="10"/>
          </p:nvPr>
        </p:nvSpPr>
        <p:spPr/>
        <p:txBody>
          <a:bodyPr/>
          <a:lstStyle/>
          <a:p>
            <a:fld id="{90AF48F5-5E6A-4CDE-A198-99116E897E78}" type="slidenum">
              <a:rPr lang="id-ID" smtClean="0"/>
              <a:pPr/>
              <a:t>15</a:t>
            </a:fld>
            <a:endParaRPr lang="id-ID"/>
          </a:p>
        </p:txBody>
      </p:sp>
    </p:spTree>
    <p:extLst>
      <p:ext uri="{BB962C8B-B14F-4D97-AF65-F5344CB8AC3E}">
        <p14:creationId xmlns:p14="http://schemas.microsoft.com/office/powerpoint/2010/main" val="217356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Titik Layu</a:t>
            </a:r>
            <a:r>
              <a:rPr lang="id-ID" sz="1200" b="0" i="0" kern="1200" dirty="0" smtClean="0">
                <a:solidFill>
                  <a:schemeClr val="tx1"/>
                </a:solidFill>
                <a:effectLst/>
                <a:latin typeface="+mn-lt"/>
                <a:ea typeface="+mn-ea"/>
                <a:cs typeface="+mn-cs"/>
              </a:rPr>
              <a:t> Permanen /Tepi(Permanent Wilting Point) adalah kandungan air tanah dimana akar-akar tanaman mulai tidak mampu lagi menyerap air dari tanah, sehingga tanaman menjadi layu.</a:t>
            </a:r>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17</a:t>
            </a:fld>
            <a:endParaRPr lang="en-US"/>
          </a:p>
        </p:txBody>
      </p:sp>
    </p:spTree>
    <p:extLst>
      <p:ext uri="{BB962C8B-B14F-4D97-AF65-F5344CB8AC3E}">
        <p14:creationId xmlns:p14="http://schemas.microsoft.com/office/powerpoint/2010/main" val="83457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Asam abisat dihasilkan dari proses metabolisme tanaman ketika berkembang. Hormone --- ini mempunyai fungsi dalam proses penuaan daun. Asam abisat juga memicu dormansi biji dan menjaga tunas bisa berkecambah pada musim yang direncanakan. </a:t>
            </a:r>
          </a:p>
          <a:p>
            <a:pPr marL="171450" indent="-171450">
              <a:buFontTx/>
              <a:buChar char="-"/>
            </a:pPr>
            <a:r>
              <a:rPr lang="id-ID" sz="1200" b="0" i="0" kern="1200" dirty="0" smtClean="0">
                <a:solidFill>
                  <a:schemeClr val="tx1"/>
                </a:solidFill>
                <a:effectLst/>
                <a:latin typeface="+mn-lt"/>
                <a:ea typeface="+mn-ea"/>
                <a:cs typeface="+mn-cs"/>
              </a:rPr>
              <a:t>Pada </a:t>
            </a:r>
            <a:r>
              <a:rPr lang="id-ID" sz="1200" b="0" i="0" kern="1200" dirty="0" smtClean="0">
                <a:solidFill>
                  <a:schemeClr val="tx1"/>
                </a:solidFill>
                <a:effectLst/>
                <a:latin typeface="+mn-lt"/>
                <a:ea typeface="+mn-ea"/>
                <a:cs typeface="+mn-cs"/>
              </a:rPr>
              <a:t>daun biasanya terdapat rongga untuk terjadinya proses transpirasi, yaitu stomata. Membuka</a:t>
            </a:r>
            <a:r>
              <a:rPr lang="id-ID" sz="1200" b="0" i="0" kern="1200" baseline="0" dirty="0" smtClean="0">
                <a:solidFill>
                  <a:schemeClr val="tx1"/>
                </a:solidFill>
                <a:effectLst/>
                <a:latin typeface="+mn-lt"/>
                <a:ea typeface="+mn-ea"/>
                <a:cs typeface="+mn-cs"/>
              </a:rPr>
              <a:t> dan menutupnya stomata sangat dipengaruhi oleh kondisi di dalam sel dan diluar sel (faktor lingkungan seperti suhu, kelembaban, cahaya matahari, pH,dll). Pada saat malam hari, stomata menutup, sebab tidak ada cahaya yang cukup. Menutupnya stomata ini dipengaruhi oleh homon </a:t>
            </a:r>
            <a:r>
              <a:rPr lang="id-ID" sz="1200" b="0" i="0" kern="1200" baseline="0" dirty="0" smtClean="0">
                <a:solidFill>
                  <a:schemeClr val="tx1"/>
                </a:solidFill>
                <a:effectLst/>
                <a:latin typeface="+mn-lt"/>
                <a:ea typeface="+mn-ea"/>
                <a:cs typeface="+mn-cs"/>
              </a:rPr>
              <a:t>ABA</a:t>
            </a:r>
          </a:p>
          <a:p>
            <a:pPr marL="171450" indent="-171450">
              <a:buFontTx/>
              <a:buChar char="-"/>
            </a:pPr>
            <a:r>
              <a:rPr lang="id-ID" sz="1200" b="1" i="0" kern="1200" baseline="0" dirty="0" smtClean="0">
                <a:solidFill>
                  <a:schemeClr val="tx1"/>
                </a:solidFill>
                <a:effectLst/>
                <a:latin typeface="+mn-lt"/>
                <a:ea typeface="+mn-ea"/>
                <a:cs typeface="+mn-cs"/>
              </a:rPr>
              <a:t>Tekanan turgor adalah </a:t>
            </a:r>
            <a:r>
              <a:rPr lang="id-ID" sz="1200" b="0" i="0" kern="1200" baseline="0" dirty="0" smtClean="0">
                <a:solidFill>
                  <a:schemeClr val="tx1"/>
                </a:solidFill>
                <a:effectLst/>
                <a:latin typeface="+mn-lt"/>
                <a:ea typeface="+mn-ea"/>
                <a:cs typeface="+mn-cs"/>
              </a:rPr>
              <a:t>tekanan membran sel terhadap dinding sel, tekanan ini berfungsi untuk mempertahankan bentuk pada tumbuhan</a:t>
            </a:r>
          </a:p>
          <a:p>
            <a:pPr marL="171450" indent="-171450">
              <a:buFontTx/>
              <a:buChar char="-"/>
            </a:pPr>
            <a:endParaRPr lang="id-ID" b="1" dirty="0"/>
          </a:p>
        </p:txBody>
      </p:sp>
      <p:sp>
        <p:nvSpPr>
          <p:cNvPr id="4" name="Slide Number Placeholder 3"/>
          <p:cNvSpPr>
            <a:spLocks noGrp="1"/>
          </p:cNvSpPr>
          <p:nvPr>
            <p:ph type="sldNum" sz="quarter" idx="10"/>
          </p:nvPr>
        </p:nvSpPr>
        <p:spPr/>
        <p:txBody>
          <a:bodyPr/>
          <a:lstStyle/>
          <a:p>
            <a:fld id="{51A729ED-F335-4EFB-8D4A-327BECD878F4}" type="slidenum">
              <a:rPr lang="en-US" smtClean="0"/>
              <a:t>19</a:t>
            </a:fld>
            <a:endParaRPr lang="en-US"/>
          </a:p>
        </p:txBody>
      </p:sp>
    </p:spTree>
    <p:extLst>
      <p:ext uri="{BB962C8B-B14F-4D97-AF65-F5344CB8AC3E}">
        <p14:creationId xmlns:p14="http://schemas.microsoft.com/office/powerpoint/2010/main" val="426656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id-ID" dirty="0" smtClean="0"/>
              <a:t>Sifat morfologis lain yang dianggap menyokong kemampuan hidup tanaman di iklim kering, yaitu : rambut daun, berputarnya daun, penyimpangan air dalam bulb, umbi dan akar (Fitter dan Hay, 1991). </a:t>
            </a:r>
          </a:p>
          <a:p>
            <a:pPr marL="0" indent="0" eaLnBrk="1" hangingPunct="1">
              <a:lnSpc>
                <a:spcPct val="80000"/>
              </a:lnSpc>
              <a:buFontTx/>
              <a:buNone/>
            </a:pPr>
            <a:endParaRPr lang="id-ID" sz="1200" b="1" dirty="0" smtClean="0">
              <a:solidFill>
                <a:schemeClr val="accent6">
                  <a:lumMod val="75000"/>
                </a:schemeClr>
              </a:solidFill>
            </a:endParaRPr>
          </a:p>
          <a:p>
            <a:pPr marL="0" indent="0" eaLnBrk="1" hangingPunct="1">
              <a:lnSpc>
                <a:spcPct val="80000"/>
              </a:lnSpc>
              <a:buFontTx/>
              <a:buNone/>
            </a:pPr>
            <a:r>
              <a:rPr lang="en-US" sz="1200" b="1" dirty="0" smtClean="0">
                <a:solidFill>
                  <a:schemeClr val="accent6">
                    <a:lumMod val="75000"/>
                  </a:schemeClr>
                </a:solidFill>
              </a:rPr>
              <a:t>KAHAT AIR DAN RESISTENSI TERHADAP KEKERINGAN</a:t>
            </a:r>
            <a:endParaRPr lang="id-ID" sz="1200" dirty="0" smtClean="0"/>
          </a:p>
          <a:p>
            <a:pPr marL="609600" indent="-609600" eaLnBrk="1" hangingPunct="1">
              <a:lnSpc>
                <a:spcPct val="80000"/>
              </a:lnSpc>
              <a:buFontTx/>
              <a:buAutoNum type="arabicPeriod"/>
            </a:pPr>
            <a:r>
              <a:rPr lang="en-US" sz="1200" dirty="0" err="1" smtClean="0"/>
              <a:t>Strategi</a:t>
            </a:r>
            <a:r>
              <a:rPr lang="en-US" sz="1200" dirty="0" smtClean="0"/>
              <a:t> </a:t>
            </a:r>
            <a:r>
              <a:rPr lang="en-US" sz="1200" dirty="0" err="1" smtClean="0"/>
              <a:t>resistensi</a:t>
            </a:r>
            <a:r>
              <a:rPr lang="en-US" sz="1200" dirty="0" smtClean="0"/>
              <a:t> </a:t>
            </a:r>
            <a:r>
              <a:rPr lang="en-US" sz="1200" dirty="0" err="1" smtClean="0"/>
              <a:t>thd</a:t>
            </a:r>
            <a:r>
              <a:rPr lang="en-US" sz="1200" dirty="0" smtClean="0"/>
              <a:t> </a:t>
            </a:r>
            <a:r>
              <a:rPr lang="en-US" sz="1200" dirty="0" err="1" smtClean="0"/>
              <a:t>kekeringan</a:t>
            </a:r>
            <a:r>
              <a:rPr lang="en-US" sz="1200" dirty="0" smtClean="0"/>
              <a:t> </a:t>
            </a:r>
            <a:r>
              <a:rPr lang="en-US" sz="1200" dirty="0" err="1" smtClean="0"/>
              <a:t>bervariasi</a:t>
            </a:r>
            <a:r>
              <a:rPr lang="en-US" sz="1200" dirty="0" smtClean="0"/>
              <a:t> </a:t>
            </a:r>
            <a:r>
              <a:rPr lang="en-US" sz="1200" dirty="0" err="1" smtClean="0"/>
              <a:t>dng</a:t>
            </a:r>
            <a:r>
              <a:rPr lang="en-US" sz="1200" dirty="0" smtClean="0"/>
              <a:t> </a:t>
            </a:r>
            <a:r>
              <a:rPr lang="en-US" sz="1200" dirty="0" err="1" smtClean="0"/>
              <a:t>ikilim</a:t>
            </a:r>
            <a:r>
              <a:rPr lang="en-US" sz="1200" dirty="0" smtClean="0"/>
              <a:t> </a:t>
            </a:r>
            <a:r>
              <a:rPr lang="en-US" sz="1200" dirty="0" err="1" smtClean="0"/>
              <a:t>dan</a:t>
            </a:r>
            <a:r>
              <a:rPr lang="en-US" sz="1200" dirty="0" smtClean="0"/>
              <a:t> </a:t>
            </a:r>
            <a:r>
              <a:rPr lang="en-US" sz="1200" dirty="0" err="1" smtClean="0"/>
              <a:t>kondisi</a:t>
            </a:r>
            <a:r>
              <a:rPr lang="en-US" sz="1200" dirty="0" smtClean="0"/>
              <a:t> </a:t>
            </a:r>
            <a:r>
              <a:rPr lang="en-US" sz="1200" dirty="0" err="1" smtClean="0"/>
              <a:t>tanah</a:t>
            </a:r>
            <a:endParaRPr lang="en-US" sz="1200" dirty="0" smtClean="0"/>
          </a:p>
          <a:p>
            <a:pPr marL="609600" indent="-609600" eaLnBrk="1" hangingPunct="1">
              <a:lnSpc>
                <a:spcPct val="80000"/>
              </a:lnSpc>
              <a:buFontTx/>
              <a:buAutoNum type="arabicPeriod"/>
            </a:pPr>
            <a:r>
              <a:rPr lang="en-US" sz="1200" dirty="0" err="1" smtClean="0"/>
              <a:t>Berkurangnya</a:t>
            </a:r>
            <a:r>
              <a:rPr lang="en-US" sz="1200" dirty="0" smtClean="0"/>
              <a:t> </a:t>
            </a:r>
            <a:r>
              <a:rPr lang="en-US" sz="1200" dirty="0" err="1" smtClean="0"/>
              <a:t>luas</a:t>
            </a:r>
            <a:r>
              <a:rPr lang="en-US" sz="1200" dirty="0" smtClean="0"/>
              <a:t> </a:t>
            </a:r>
            <a:r>
              <a:rPr lang="en-US" sz="1200" dirty="0" err="1" smtClean="0"/>
              <a:t>permukaan</a:t>
            </a:r>
            <a:r>
              <a:rPr lang="en-US" sz="1200" dirty="0" smtClean="0"/>
              <a:t> </a:t>
            </a:r>
            <a:r>
              <a:rPr lang="en-US" sz="1200" dirty="0" err="1" smtClean="0"/>
              <a:t>daun</a:t>
            </a:r>
            <a:r>
              <a:rPr lang="en-US" sz="1200" dirty="0" smtClean="0"/>
              <a:t> </a:t>
            </a:r>
            <a:r>
              <a:rPr lang="en-US" sz="1200" dirty="0" err="1" smtClean="0"/>
              <a:t>adalah</a:t>
            </a:r>
            <a:r>
              <a:rPr lang="en-US" sz="1200" dirty="0" smtClean="0"/>
              <a:t> </a:t>
            </a:r>
            <a:r>
              <a:rPr lang="en-US" sz="1200" dirty="0" err="1" smtClean="0"/>
              <a:t>respon</a:t>
            </a:r>
            <a:r>
              <a:rPr lang="en-US" sz="1200" dirty="0" smtClean="0"/>
              <a:t> </a:t>
            </a:r>
            <a:r>
              <a:rPr lang="en-US" sz="1200" dirty="0" err="1" smtClean="0"/>
              <a:t>penyesuaian</a:t>
            </a:r>
            <a:r>
              <a:rPr lang="en-US" sz="1200" dirty="0" smtClean="0"/>
              <a:t> </a:t>
            </a:r>
            <a:r>
              <a:rPr lang="en-US" sz="1200" dirty="0" err="1" smtClean="0"/>
              <a:t>awal</a:t>
            </a:r>
            <a:r>
              <a:rPr lang="en-US" sz="1200" dirty="0" smtClean="0"/>
              <a:t> </a:t>
            </a:r>
            <a:r>
              <a:rPr lang="en-US" sz="1200" dirty="0" err="1" smtClean="0"/>
              <a:t>terhadap</a:t>
            </a:r>
            <a:r>
              <a:rPr lang="id-ID" sz="1200" dirty="0" smtClean="0"/>
              <a:t> </a:t>
            </a:r>
            <a:r>
              <a:rPr lang="en-US" sz="1200" dirty="0" err="1" smtClean="0"/>
              <a:t>kahat</a:t>
            </a:r>
            <a:r>
              <a:rPr lang="en-US" sz="1200" dirty="0" smtClean="0"/>
              <a:t> air.</a:t>
            </a:r>
          </a:p>
          <a:p>
            <a:pPr marL="609600" indent="-609600" eaLnBrk="1" hangingPunct="1">
              <a:lnSpc>
                <a:spcPct val="80000"/>
              </a:lnSpc>
              <a:buFontTx/>
              <a:buAutoNum type="arabicPeriod"/>
            </a:pPr>
            <a:r>
              <a:rPr lang="en-US" sz="1200" dirty="0" err="1" smtClean="0"/>
              <a:t>Kahat</a:t>
            </a:r>
            <a:r>
              <a:rPr lang="en-US" sz="1200" dirty="0" smtClean="0"/>
              <a:t> air </a:t>
            </a:r>
            <a:r>
              <a:rPr lang="en-US" sz="1200" dirty="0" err="1" smtClean="0"/>
              <a:t>memacu</a:t>
            </a:r>
            <a:r>
              <a:rPr lang="en-US" sz="1200" dirty="0" smtClean="0"/>
              <a:t> </a:t>
            </a:r>
            <a:r>
              <a:rPr lang="en-US" sz="1200" dirty="0" err="1" smtClean="0"/>
              <a:t>gugur</a:t>
            </a:r>
            <a:r>
              <a:rPr lang="en-US" sz="1200" dirty="0" smtClean="0"/>
              <a:t> </a:t>
            </a:r>
            <a:r>
              <a:rPr lang="en-US" sz="1200" dirty="0" err="1" smtClean="0"/>
              <a:t>daun</a:t>
            </a:r>
            <a:endParaRPr lang="en-US" sz="1200" dirty="0" smtClean="0"/>
          </a:p>
          <a:p>
            <a:pPr marL="609600" indent="-609600" eaLnBrk="1" hangingPunct="1">
              <a:lnSpc>
                <a:spcPct val="80000"/>
              </a:lnSpc>
              <a:buFontTx/>
              <a:buAutoNum type="arabicPeriod"/>
            </a:pPr>
            <a:r>
              <a:rPr lang="en-US" sz="1200" dirty="0" err="1" smtClean="0"/>
              <a:t>Kahat</a:t>
            </a:r>
            <a:r>
              <a:rPr lang="en-US" sz="1200" dirty="0" smtClean="0"/>
              <a:t> air </a:t>
            </a:r>
            <a:r>
              <a:rPr lang="en-US" sz="1200" dirty="0" err="1" smtClean="0"/>
              <a:t>mendorong</a:t>
            </a:r>
            <a:r>
              <a:rPr lang="en-US" sz="1200" dirty="0" smtClean="0"/>
              <a:t> </a:t>
            </a:r>
            <a:r>
              <a:rPr lang="en-US" sz="1200" dirty="0" err="1" smtClean="0"/>
              <a:t>perpanjangan</a:t>
            </a:r>
            <a:r>
              <a:rPr lang="en-US" sz="1200" dirty="0" smtClean="0"/>
              <a:t> </a:t>
            </a:r>
            <a:r>
              <a:rPr lang="en-US" sz="1200" dirty="0" err="1" smtClean="0"/>
              <a:t>akar</a:t>
            </a:r>
            <a:r>
              <a:rPr lang="en-US" sz="1200" dirty="0" smtClean="0"/>
              <a:t> </a:t>
            </a:r>
            <a:r>
              <a:rPr lang="en-US" sz="1200" dirty="0" err="1" smtClean="0"/>
              <a:t>kedalam</a:t>
            </a:r>
            <a:r>
              <a:rPr lang="en-US" sz="1200" dirty="0" smtClean="0"/>
              <a:t> </a:t>
            </a:r>
            <a:r>
              <a:rPr lang="en-US" sz="1200" dirty="0" err="1" smtClean="0"/>
              <a:t>tanah</a:t>
            </a:r>
            <a:r>
              <a:rPr lang="en-US" sz="1200" dirty="0" smtClean="0"/>
              <a:t> yang </a:t>
            </a:r>
            <a:r>
              <a:rPr lang="en-US" sz="1200" dirty="0" err="1" smtClean="0"/>
              <a:t>lebih</a:t>
            </a:r>
            <a:r>
              <a:rPr lang="en-US" sz="1200" dirty="0" smtClean="0"/>
              <a:t> </a:t>
            </a:r>
            <a:r>
              <a:rPr lang="en-US" sz="1200" dirty="0" err="1" smtClean="0"/>
              <a:t>dalam</a:t>
            </a:r>
            <a:r>
              <a:rPr lang="en-US" sz="1200" dirty="0" smtClean="0"/>
              <a:t> </a:t>
            </a:r>
            <a:r>
              <a:rPr lang="en-US" sz="1200" dirty="0" err="1" smtClean="0"/>
              <a:t>dan</a:t>
            </a:r>
            <a:r>
              <a:rPr lang="en-US" sz="1200" dirty="0" smtClean="0"/>
              <a:t> </a:t>
            </a:r>
            <a:r>
              <a:rPr lang="en-US" sz="1200" dirty="0" err="1" smtClean="0"/>
              <a:t>lebih</a:t>
            </a:r>
            <a:r>
              <a:rPr lang="en-US" sz="1200" dirty="0" smtClean="0"/>
              <a:t> </a:t>
            </a:r>
            <a:r>
              <a:rPr lang="en-US" sz="1200" dirty="0" err="1" smtClean="0"/>
              <a:t>lembab</a:t>
            </a:r>
            <a:endParaRPr lang="en-US" sz="1200" dirty="0" smtClean="0"/>
          </a:p>
          <a:p>
            <a:pPr marL="609600" indent="-609600" eaLnBrk="1" hangingPunct="1">
              <a:lnSpc>
                <a:spcPct val="80000"/>
              </a:lnSpc>
              <a:buFontTx/>
              <a:buAutoNum type="arabicPeriod"/>
            </a:pPr>
            <a:r>
              <a:rPr lang="en-US" sz="1200" dirty="0" smtClean="0"/>
              <a:t>Stomata </a:t>
            </a:r>
            <a:r>
              <a:rPr lang="en-US" sz="1200" dirty="0" err="1" smtClean="0"/>
              <a:t>tertutup</a:t>
            </a:r>
            <a:r>
              <a:rPr lang="en-US" sz="1200" dirty="0" smtClean="0"/>
              <a:t> </a:t>
            </a:r>
            <a:r>
              <a:rPr lang="en-US" sz="1200" dirty="0" err="1" smtClean="0"/>
              <a:t>kahat</a:t>
            </a:r>
            <a:r>
              <a:rPr lang="en-US" sz="1200" dirty="0" smtClean="0"/>
              <a:t> air </a:t>
            </a:r>
            <a:r>
              <a:rPr lang="en-US" sz="1200" dirty="0" err="1" smtClean="0"/>
              <a:t>sebagai</a:t>
            </a:r>
            <a:r>
              <a:rPr lang="en-US" sz="1200" dirty="0" smtClean="0"/>
              <a:t> </a:t>
            </a:r>
            <a:r>
              <a:rPr lang="en-US" sz="1200" dirty="0" err="1" smtClean="0"/>
              <a:t>respon</a:t>
            </a:r>
            <a:r>
              <a:rPr lang="en-US" sz="1200" dirty="0" smtClean="0"/>
              <a:t> </a:t>
            </a:r>
            <a:r>
              <a:rPr lang="en-US" sz="1200" dirty="0" err="1" smtClean="0"/>
              <a:t>terhadap</a:t>
            </a:r>
            <a:r>
              <a:rPr lang="en-US" sz="1200" dirty="0" smtClean="0"/>
              <a:t> </a:t>
            </a:r>
            <a:r>
              <a:rPr lang="en-US" sz="1200" dirty="0" err="1" smtClean="0"/>
              <a:t>asam</a:t>
            </a:r>
            <a:r>
              <a:rPr lang="en-US" sz="1200" dirty="0" smtClean="0"/>
              <a:t> </a:t>
            </a:r>
            <a:r>
              <a:rPr lang="en-US" sz="1200" dirty="0" err="1" smtClean="0"/>
              <a:t>absisat</a:t>
            </a:r>
            <a:endParaRPr lang="en-US" sz="1200" dirty="0" smtClean="0"/>
          </a:p>
          <a:p>
            <a:pPr marL="609600" indent="-609600" eaLnBrk="1" hangingPunct="1">
              <a:lnSpc>
                <a:spcPct val="80000"/>
              </a:lnSpc>
              <a:buFontTx/>
              <a:buAutoNum type="arabicPeriod"/>
            </a:pPr>
            <a:r>
              <a:rPr lang="en-US" sz="1200" dirty="0" err="1" smtClean="0"/>
              <a:t>Kahat</a:t>
            </a:r>
            <a:r>
              <a:rPr lang="en-US" sz="1200" dirty="0" smtClean="0"/>
              <a:t> air </a:t>
            </a:r>
            <a:r>
              <a:rPr lang="en-US" sz="1200" dirty="0" err="1" smtClean="0"/>
              <a:t>membatasi</a:t>
            </a:r>
            <a:r>
              <a:rPr lang="en-US" sz="1200" dirty="0" smtClean="0"/>
              <a:t> </a:t>
            </a:r>
            <a:r>
              <a:rPr lang="en-US" sz="1200" dirty="0" err="1" smtClean="0"/>
              <a:t>fotosintesis</a:t>
            </a:r>
            <a:r>
              <a:rPr lang="en-US" sz="1200" dirty="0" smtClean="0"/>
              <a:t> </a:t>
            </a:r>
            <a:r>
              <a:rPr lang="en-US" sz="1200" dirty="0" err="1" smtClean="0"/>
              <a:t>dalam</a:t>
            </a:r>
            <a:r>
              <a:rPr lang="en-US" sz="1200" dirty="0" smtClean="0"/>
              <a:t> </a:t>
            </a:r>
            <a:r>
              <a:rPr lang="en-US" sz="1200" dirty="0" err="1" smtClean="0"/>
              <a:t>kloroplas</a:t>
            </a:r>
            <a:endParaRPr lang="en-US" sz="1200" dirty="0" smtClean="0"/>
          </a:p>
          <a:p>
            <a:pPr marL="609600" indent="-609600" eaLnBrk="1" hangingPunct="1">
              <a:lnSpc>
                <a:spcPct val="80000"/>
              </a:lnSpc>
              <a:buFontTx/>
              <a:buAutoNum type="arabicPeriod"/>
            </a:pPr>
            <a:r>
              <a:rPr lang="en-US" sz="1200" dirty="0" err="1" smtClean="0"/>
              <a:t>Pengaturan</a:t>
            </a:r>
            <a:r>
              <a:rPr lang="en-US" sz="1200" dirty="0" smtClean="0"/>
              <a:t> osmosis </a:t>
            </a:r>
            <a:r>
              <a:rPr lang="en-US" sz="1200" dirty="0" err="1" smtClean="0"/>
              <a:t>sel</a:t>
            </a:r>
            <a:r>
              <a:rPr lang="en-US" sz="1200" dirty="0" smtClean="0"/>
              <a:t> </a:t>
            </a:r>
            <a:r>
              <a:rPr lang="en-US" sz="1200" dirty="0" err="1" smtClean="0"/>
              <a:t>membantu</a:t>
            </a:r>
            <a:r>
              <a:rPr lang="en-US" sz="1200" dirty="0" smtClean="0"/>
              <a:t> </a:t>
            </a:r>
            <a:r>
              <a:rPr lang="en-US" sz="1200" dirty="0" err="1" smtClean="0"/>
              <a:t>tumbuhan</a:t>
            </a:r>
            <a:r>
              <a:rPr lang="en-US" sz="1200" dirty="0" smtClean="0"/>
              <a:t> </a:t>
            </a:r>
            <a:r>
              <a:rPr lang="en-US" sz="1200" dirty="0" err="1" smtClean="0"/>
              <a:t>menjaga</a:t>
            </a:r>
            <a:r>
              <a:rPr lang="en-US" sz="1200" dirty="0" smtClean="0"/>
              <a:t> </a:t>
            </a:r>
            <a:r>
              <a:rPr lang="en-US" sz="1200" dirty="0" err="1" smtClean="0"/>
              <a:t>keseimbangan</a:t>
            </a:r>
            <a:r>
              <a:rPr lang="en-US" sz="1200" dirty="0" smtClean="0"/>
              <a:t> </a:t>
            </a:r>
            <a:r>
              <a:rPr lang="id-ID" sz="1200" dirty="0" smtClean="0"/>
              <a:t>a</a:t>
            </a:r>
            <a:r>
              <a:rPr lang="en-US" sz="1200" dirty="0" err="1" smtClean="0"/>
              <a:t>ir.</a:t>
            </a:r>
            <a:endParaRPr lang="en-US" sz="1200" dirty="0" smtClean="0"/>
          </a:p>
          <a:p>
            <a:pPr marL="609600" indent="-609600" eaLnBrk="1" hangingPunct="1">
              <a:lnSpc>
                <a:spcPct val="80000"/>
              </a:lnSpc>
              <a:buFontTx/>
              <a:buAutoNum type="arabicPeriod"/>
            </a:pPr>
            <a:r>
              <a:rPr lang="en-US" sz="1200" b="1" dirty="0" err="1" smtClean="0"/>
              <a:t>Kahat</a:t>
            </a:r>
            <a:r>
              <a:rPr lang="en-US" sz="1200" b="1" dirty="0" smtClean="0"/>
              <a:t> air </a:t>
            </a:r>
            <a:r>
              <a:rPr lang="en-US" sz="1200" b="1" dirty="0" err="1" smtClean="0"/>
              <a:t>meningkatkan</a:t>
            </a:r>
            <a:r>
              <a:rPr lang="en-US" sz="1200" b="1" dirty="0" smtClean="0"/>
              <a:t> </a:t>
            </a:r>
            <a:r>
              <a:rPr lang="en-US" sz="1200" b="1" dirty="0" err="1" smtClean="0"/>
              <a:t>resistensi</a:t>
            </a:r>
            <a:r>
              <a:rPr lang="en-US" sz="1200" b="1" dirty="0" smtClean="0"/>
              <a:t> </a:t>
            </a:r>
            <a:r>
              <a:rPr lang="en-US" sz="1200" b="1" dirty="0" err="1" smtClean="0"/>
              <a:t>aliran</a:t>
            </a:r>
            <a:r>
              <a:rPr lang="en-US" sz="1200" b="1" dirty="0" smtClean="0"/>
              <a:t> air </a:t>
            </a:r>
            <a:r>
              <a:rPr lang="en-US" sz="1200" b="1" dirty="0" err="1" smtClean="0"/>
              <a:t>fase</a:t>
            </a:r>
            <a:r>
              <a:rPr lang="en-US" sz="1200" b="1" dirty="0" smtClean="0"/>
              <a:t> liquid</a:t>
            </a:r>
          </a:p>
          <a:p>
            <a:pPr marL="609600" indent="-609600" eaLnBrk="1" hangingPunct="1">
              <a:lnSpc>
                <a:spcPct val="80000"/>
              </a:lnSpc>
              <a:buFontTx/>
              <a:buAutoNum type="arabicPeriod"/>
            </a:pPr>
            <a:r>
              <a:rPr lang="en-US" sz="1200" b="1" dirty="0" err="1" smtClean="0"/>
              <a:t>Kahat</a:t>
            </a:r>
            <a:r>
              <a:rPr lang="en-US" sz="1200" b="1" dirty="0" smtClean="0"/>
              <a:t> air </a:t>
            </a:r>
            <a:r>
              <a:rPr lang="en-US" sz="1200" b="1" dirty="0" err="1" smtClean="0"/>
              <a:t>meningkatkan</a:t>
            </a:r>
            <a:r>
              <a:rPr lang="en-US" sz="1200" b="1" dirty="0" smtClean="0"/>
              <a:t> </a:t>
            </a:r>
            <a:r>
              <a:rPr lang="en-US" sz="1200" b="1" dirty="0" err="1" smtClean="0"/>
              <a:t>timbunan</a:t>
            </a:r>
            <a:r>
              <a:rPr lang="en-US" sz="1200" b="1" dirty="0" smtClean="0"/>
              <a:t> </a:t>
            </a:r>
            <a:r>
              <a:rPr lang="en-US" sz="1200" b="1" dirty="0" err="1" smtClean="0"/>
              <a:t>lilin</a:t>
            </a:r>
            <a:r>
              <a:rPr lang="en-US" sz="1200" b="1" dirty="0" smtClean="0"/>
              <a:t> </a:t>
            </a:r>
            <a:r>
              <a:rPr lang="en-US" sz="1200" b="1" dirty="0" err="1" smtClean="0"/>
              <a:t>permukaan</a:t>
            </a:r>
            <a:r>
              <a:rPr lang="en-US" sz="1200" b="1" dirty="0" smtClean="0"/>
              <a:t> </a:t>
            </a:r>
            <a:r>
              <a:rPr lang="en-US" sz="1200" b="1" dirty="0" err="1" smtClean="0"/>
              <a:t>daun</a:t>
            </a:r>
            <a:endParaRPr lang="en-US" sz="1200" b="1" dirty="0" smtClean="0"/>
          </a:p>
          <a:p>
            <a:pPr marL="609600" indent="-609600" eaLnBrk="1" hangingPunct="1">
              <a:lnSpc>
                <a:spcPct val="80000"/>
              </a:lnSpc>
              <a:buFontTx/>
              <a:buAutoNum type="arabicPeriod"/>
            </a:pPr>
            <a:r>
              <a:rPr lang="en-US" sz="1200" b="1" dirty="0" err="1" smtClean="0"/>
              <a:t>Kahat</a:t>
            </a:r>
            <a:r>
              <a:rPr lang="en-US" sz="1200" b="1" dirty="0" smtClean="0"/>
              <a:t> air </a:t>
            </a:r>
            <a:r>
              <a:rPr lang="en-US" sz="1200" b="1" dirty="0" err="1" smtClean="0"/>
              <a:t>merubah</a:t>
            </a:r>
            <a:r>
              <a:rPr lang="en-US" sz="1200" b="1" dirty="0" smtClean="0"/>
              <a:t> </a:t>
            </a:r>
            <a:r>
              <a:rPr lang="en-US" sz="1200" b="1" dirty="0" err="1" smtClean="0"/>
              <a:t>pelepasan</a:t>
            </a:r>
            <a:r>
              <a:rPr lang="en-US" sz="1200" b="1" dirty="0" smtClean="0"/>
              <a:t> </a:t>
            </a:r>
            <a:r>
              <a:rPr lang="en-US" sz="1200" b="1" dirty="0" err="1" smtClean="0"/>
              <a:t>energi</a:t>
            </a:r>
            <a:r>
              <a:rPr lang="en-US" sz="1200" b="1" dirty="0" smtClean="0"/>
              <a:t> </a:t>
            </a:r>
            <a:r>
              <a:rPr lang="en-US" sz="1200" b="1" dirty="0" err="1" smtClean="0"/>
              <a:t>daun</a:t>
            </a:r>
            <a:endParaRPr lang="en-US" sz="1200" b="1" dirty="0" smtClean="0"/>
          </a:p>
          <a:p>
            <a:pPr marL="609600" indent="-609600" eaLnBrk="1" hangingPunct="1">
              <a:lnSpc>
                <a:spcPct val="80000"/>
              </a:lnSpc>
              <a:buFontTx/>
              <a:buAutoNum type="arabicPeriod"/>
            </a:pPr>
            <a:r>
              <a:rPr lang="en-US" sz="1200" b="1" dirty="0" err="1" smtClean="0"/>
              <a:t>Cekaman</a:t>
            </a:r>
            <a:r>
              <a:rPr lang="en-US" sz="1200" b="1" dirty="0" smtClean="0"/>
              <a:t> osmosis </a:t>
            </a:r>
            <a:r>
              <a:rPr lang="en-US" sz="1200" b="1" dirty="0" err="1" smtClean="0"/>
              <a:t>menginduksi</a:t>
            </a:r>
            <a:r>
              <a:rPr lang="en-US" sz="1200" b="1" dirty="0" smtClean="0"/>
              <a:t> </a:t>
            </a:r>
            <a:r>
              <a:rPr lang="en-US" sz="1200" b="1" dirty="0" err="1" smtClean="0"/>
              <a:t>metabolisme</a:t>
            </a:r>
            <a:r>
              <a:rPr lang="en-US" sz="1200" b="1" dirty="0" smtClean="0"/>
              <a:t> CAM </a:t>
            </a:r>
            <a:r>
              <a:rPr lang="en-US" sz="1200" b="1" dirty="0" err="1" smtClean="0"/>
              <a:t>pada</a:t>
            </a:r>
            <a:r>
              <a:rPr lang="en-US" sz="1200" b="1" dirty="0" smtClean="0"/>
              <a:t> </a:t>
            </a:r>
            <a:r>
              <a:rPr lang="en-US" sz="1200" b="1" dirty="0" err="1" smtClean="0"/>
              <a:t>beberapa</a:t>
            </a:r>
            <a:r>
              <a:rPr lang="en-US" sz="1200" b="1" dirty="0" smtClean="0"/>
              <a:t> </a:t>
            </a:r>
            <a:r>
              <a:rPr lang="en-US" sz="1200" b="1" dirty="0" err="1" smtClean="0"/>
              <a:t>tumbuhan</a:t>
            </a:r>
            <a:endParaRPr lang="en-US" sz="1200" b="1" dirty="0" smtClean="0"/>
          </a:p>
          <a:p>
            <a:pPr marL="609600" indent="-609600" eaLnBrk="1" hangingPunct="1">
              <a:lnSpc>
                <a:spcPct val="80000"/>
              </a:lnSpc>
              <a:buFontTx/>
              <a:buAutoNum type="arabicPeriod"/>
            </a:pPr>
            <a:r>
              <a:rPr lang="en-US" sz="1200" dirty="0" smtClean="0"/>
              <a:t> </a:t>
            </a:r>
            <a:r>
              <a:rPr lang="en-US" sz="1200" dirty="0" err="1" smtClean="0"/>
              <a:t>Cekaman</a:t>
            </a:r>
            <a:r>
              <a:rPr lang="en-US" sz="1200" dirty="0" smtClean="0"/>
              <a:t> osmosis </a:t>
            </a:r>
            <a:r>
              <a:rPr lang="en-US" sz="1200" dirty="0" err="1" smtClean="0"/>
              <a:t>merubah</a:t>
            </a:r>
            <a:r>
              <a:rPr lang="en-US" sz="1200" dirty="0" smtClean="0"/>
              <a:t> </a:t>
            </a:r>
            <a:r>
              <a:rPr lang="en-US" sz="1200" dirty="0" err="1" smtClean="0"/>
              <a:t>ekspresi</a:t>
            </a:r>
            <a:r>
              <a:rPr lang="en-US" sz="1200" dirty="0" smtClean="0"/>
              <a:t> gen</a:t>
            </a:r>
          </a:p>
          <a:p>
            <a:pPr marL="609600" indent="-609600" eaLnBrk="1" hangingPunct="1">
              <a:lnSpc>
                <a:spcPct val="80000"/>
              </a:lnSpc>
              <a:buFontTx/>
              <a:buAutoNum type="arabicPeriod"/>
            </a:pPr>
            <a:r>
              <a:rPr lang="en-US" sz="1200" dirty="0" smtClean="0"/>
              <a:t>Gen yang </a:t>
            </a:r>
            <a:r>
              <a:rPr lang="en-US" sz="1200" dirty="0" err="1" smtClean="0"/>
              <a:t>responsif</a:t>
            </a:r>
            <a:r>
              <a:rPr lang="en-US" sz="1200" dirty="0" smtClean="0"/>
              <a:t> </a:t>
            </a:r>
            <a:r>
              <a:rPr lang="en-US" sz="1200" dirty="0" err="1" smtClean="0"/>
              <a:t>terhadap</a:t>
            </a:r>
            <a:r>
              <a:rPr lang="en-US" sz="1200" dirty="0" smtClean="0"/>
              <a:t> </a:t>
            </a:r>
            <a:r>
              <a:rPr lang="en-US" sz="1200" dirty="0" err="1" smtClean="0"/>
              <a:t>cekaman</a:t>
            </a:r>
            <a:r>
              <a:rPr lang="en-US" sz="1200" dirty="0" smtClean="0"/>
              <a:t> </a:t>
            </a:r>
            <a:r>
              <a:rPr lang="en-US" sz="1200" dirty="0" err="1" smtClean="0"/>
              <a:t>diregulasi</a:t>
            </a:r>
            <a:r>
              <a:rPr lang="en-US" sz="1200" dirty="0" smtClean="0"/>
              <a:t> </a:t>
            </a:r>
            <a:r>
              <a:rPr lang="en-US" sz="1200" dirty="0" err="1" smtClean="0"/>
              <a:t>oleh</a:t>
            </a:r>
            <a:r>
              <a:rPr lang="en-US" sz="1200" dirty="0" smtClean="0"/>
              <a:t> proses yang </a:t>
            </a:r>
            <a:r>
              <a:rPr lang="en-US" sz="1200" dirty="0" err="1" smtClean="0"/>
              <a:t>tergantung</a:t>
            </a:r>
            <a:r>
              <a:rPr lang="en-US" sz="1200" dirty="0" smtClean="0"/>
              <a:t> </a:t>
            </a:r>
            <a:r>
              <a:rPr lang="en-US" sz="1200" dirty="0" err="1" smtClean="0"/>
              <a:t>pada</a:t>
            </a:r>
            <a:r>
              <a:rPr lang="en-US" sz="1200" dirty="0" smtClean="0"/>
              <a:t> ABA </a:t>
            </a:r>
            <a:r>
              <a:rPr lang="en-US" sz="1200" dirty="0" err="1" smtClean="0"/>
              <a:t>dan</a:t>
            </a:r>
            <a:r>
              <a:rPr lang="en-US" sz="1200" dirty="0" smtClean="0"/>
              <a:t> yang </a:t>
            </a:r>
            <a:r>
              <a:rPr lang="en-US" sz="1200" dirty="0" err="1" smtClean="0"/>
              <a:t>tidak</a:t>
            </a:r>
            <a:r>
              <a:rPr lang="en-US" sz="1200" dirty="0" smtClean="0"/>
              <a:t> </a:t>
            </a:r>
            <a:r>
              <a:rPr lang="en-US" sz="1200" dirty="0" err="1" smtClean="0"/>
              <a:t>tergantung</a:t>
            </a:r>
            <a:r>
              <a:rPr lang="en-US" sz="1200" dirty="0" smtClean="0"/>
              <a:t> </a:t>
            </a:r>
            <a:r>
              <a:rPr lang="en-US" sz="1200" dirty="0" err="1" smtClean="0"/>
              <a:t>pada</a:t>
            </a:r>
            <a:r>
              <a:rPr lang="en-US" sz="1200" dirty="0" smtClean="0"/>
              <a:t> ABA</a:t>
            </a:r>
          </a:p>
          <a:p>
            <a:endParaRPr lang="id-ID" dirty="0"/>
          </a:p>
        </p:txBody>
      </p:sp>
      <p:sp>
        <p:nvSpPr>
          <p:cNvPr id="4" name="Slide Number Placeholder 3"/>
          <p:cNvSpPr>
            <a:spLocks noGrp="1"/>
          </p:cNvSpPr>
          <p:nvPr>
            <p:ph type="sldNum" sz="quarter" idx="10"/>
          </p:nvPr>
        </p:nvSpPr>
        <p:spPr/>
        <p:txBody>
          <a:bodyPr/>
          <a:lstStyle/>
          <a:p>
            <a:fld id="{51A729ED-F335-4EFB-8D4A-327BECD878F4}" type="slidenum">
              <a:rPr lang="en-US" smtClean="0"/>
              <a:t>21</a:t>
            </a:fld>
            <a:endParaRPr lang="en-US"/>
          </a:p>
        </p:txBody>
      </p:sp>
    </p:spTree>
    <p:extLst>
      <p:ext uri="{BB962C8B-B14F-4D97-AF65-F5344CB8AC3E}">
        <p14:creationId xmlns:p14="http://schemas.microsoft.com/office/powerpoint/2010/main" val="297470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t>12/21/2017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t>12/21/2017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t>12/21/2017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t>12/21/2017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t>12/21/2017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2819400" y="3733800"/>
            <a:ext cx="6400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4400" b="1" dirty="0" smtClean="0">
                <a:solidFill>
                  <a:schemeClr val="bg1"/>
                </a:solidFill>
              </a:rPr>
              <a:t>FISIOLOGI CEKAMAN</a:t>
            </a:r>
            <a:endParaRPr lang="en-US" sz="4400" b="1" dirty="0">
              <a:solidFill>
                <a:schemeClr val="bg1"/>
              </a:solidFill>
            </a:endParaRPr>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1"/>
          </p:nvPr>
        </p:nvSpPr>
        <p:spPr>
          <a:xfrm>
            <a:off x="4724400" y="1928018"/>
            <a:ext cx="4343400" cy="4525963"/>
          </a:xfrm>
        </p:spPr>
        <p:txBody>
          <a:bodyPr>
            <a:normAutofit/>
          </a:bodyPr>
          <a:lstStyle/>
          <a:p>
            <a:r>
              <a:rPr lang="id-ID" dirty="0" smtClean="0"/>
              <a:t>Merupakan daerah dimuka bumi yang suhunya sangat rendah, sehingga pepohonan tidak dapat tumbuh.</a:t>
            </a:r>
          </a:p>
          <a:p>
            <a:r>
              <a:rPr lang="id-ID" dirty="0" smtClean="0"/>
              <a:t>Terdapat di puncak gunung (tundra alpin) dan di wilayah utara (tundra kutub utara)</a:t>
            </a:r>
            <a:endParaRPr lang="id-ID" dirty="0"/>
          </a:p>
        </p:txBody>
      </p:sp>
      <p:sp>
        <p:nvSpPr>
          <p:cNvPr id="4" name="Title 3"/>
          <p:cNvSpPr>
            <a:spLocks noGrp="1"/>
          </p:cNvSpPr>
          <p:nvPr>
            <p:ph type="title"/>
          </p:nvPr>
        </p:nvSpPr>
        <p:spPr>
          <a:xfrm>
            <a:off x="457200" y="381000"/>
            <a:ext cx="8229600" cy="1143000"/>
          </a:xfrm>
        </p:spPr>
        <p:txBody>
          <a:bodyPr>
            <a:normAutofit/>
          </a:bodyPr>
          <a:lstStyle/>
          <a:p>
            <a:r>
              <a:rPr lang="id-ID" b="1" dirty="0" smtClean="0">
                <a:solidFill>
                  <a:schemeClr val="accent6">
                    <a:lumMod val="75000"/>
                  </a:schemeClr>
                </a:solidFill>
              </a:rPr>
              <a:t>Tundra dan daerah Dingin </a:t>
            </a:r>
            <a:endParaRPr lang="id-ID" b="1" dirty="0">
              <a:solidFill>
                <a:schemeClr val="accent6">
                  <a:lumMod val="75000"/>
                </a:schemeClr>
              </a:solidFill>
            </a:endParaRPr>
          </a:p>
        </p:txBody>
      </p:sp>
      <p:pic>
        <p:nvPicPr>
          <p:cNvPr id="3074" name="Picture 2" descr="http://budisma.net/wp-content/uploads/2015/03/tundra-artik-4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4" y="20574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114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p:txBody>
          <a:bodyPr/>
          <a:lstStyle/>
          <a:p>
            <a:r>
              <a:rPr lang="id-ID" dirty="0" smtClean="0"/>
              <a:t>Terdapat bermacam-macam lingkungan rawan di bumi.</a:t>
            </a:r>
          </a:p>
          <a:p>
            <a:pPr indent="100013">
              <a:buFont typeface="Wingdings" panose="05000000000000000000" pitchFamily="2" charset="2"/>
              <a:buChar char="ü"/>
            </a:pPr>
            <a:r>
              <a:rPr lang="id-ID" dirty="0" smtClean="0"/>
              <a:t>Banjir </a:t>
            </a:r>
          </a:p>
          <a:p>
            <a:pPr indent="100013">
              <a:buFont typeface="Wingdings" panose="05000000000000000000" pitchFamily="2" charset="2"/>
              <a:buChar char="ü"/>
            </a:pPr>
            <a:r>
              <a:rPr lang="id-ID" dirty="0" smtClean="0"/>
              <a:t>Suhu tinggi</a:t>
            </a:r>
          </a:p>
          <a:p>
            <a:pPr indent="100013">
              <a:buFont typeface="Wingdings" panose="05000000000000000000" pitchFamily="2" charset="2"/>
              <a:buChar char="ü"/>
            </a:pPr>
            <a:r>
              <a:rPr lang="id-ID" dirty="0" smtClean="0"/>
              <a:t>Keadaan tanah yang sangat asam dan basa</a:t>
            </a:r>
            <a:endParaRPr lang="id-ID" dirty="0"/>
          </a:p>
        </p:txBody>
      </p:sp>
      <p:sp>
        <p:nvSpPr>
          <p:cNvPr id="5" name="Title 4"/>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Lingkungan rawan lainnya</a:t>
            </a:r>
            <a:endParaRPr lang="id-ID" b="1" dirty="0">
              <a:solidFill>
                <a:schemeClr val="accent6">
                  <a:lumMod val="75000"/>
                </a:schemeClr>
              </a:solidFill>
            </a:endParaRPr>
          </a:p>
        </p:txBody>
      </p:sp>
    </p:spTree>
    <p:extLst>
      <p:ext uri="{BB962C8B-B14F-4D97-AF65-F5344CB8AC3E}">
        <p14:creationId xmlns:p14="http://schemas.microsoft.com/office/powerpoint/2010/main" val="2699767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52400" y="1828800"/>
            <a:ext cx="8915400" cy="4525963"/>
          </a:xfrm>
        </p:spPr>
        <p:txBody>
          <a:bodyPr>
            <a:normAutofit/>
          </a:bodyPr>
          <a:lstStyle/>
          <a:p>
            <a:r>
              <a:rPr lang="id-ID" dirty="0" smtClean="0"/>
              <a:t>Cekaman adalah perubahan fisiologi yang terjadi apabila suatu spesies dihadapkan pada kondisi yang tidak menguntungkan dan menginduksi </a:t>
            </a:r>
            <a:r>
              <a:rPr lang="id-ID" i="1" dirty="0" smtClean="0"/>
              <a:t>alarm response </a:t>
            </a:r>
            <a:r>
              <a:rPr lang="id-ID" dirty="0" smtClean="0"/>
              <a:t>berupa respon defensif maupun respon adaptif terhadap stimulus. </a:t>
            </a:r>
          </a:p>
          <a:p>
            <a:r>
              <a:rPr lang="id-ID" dirty="0" smtClean="0"/>
              <a:t>Indikator yang paling peka terhadap cekaman adalah gangguan terhadap fotosintesis dan alokasi biomassa.</a:t>
            </a:r>
            <a:endParaRPr lang="id-ID" dirty="0"/>
          </a:p>
        </p:txBody>
      </p:sp>
      <p:sp>
        <p:nvSpPr>
          <p:cNvPr id="5" name="Title 4"/>
          <p:cNvSpPr>
            <a:spLocks noGrp="1"/>
          </p:cNvSpPr>
          <p:nvPr>
            <p:ph type="title"/>
          </p:nvPr>
        </p:nvSpPr>
        <p:spPr>
          <a:xfrm>
            <a:off x="228600" y="685800"/>
            <a:ext cx="8763000" cy="1143000"/>
          </a:xfrm>
        </p:spPr>
        <p:txBody>
          <a:bodyPr>
            <a:normAutofit fontScale="90000"/>
          </a:bodyPr>
          <a:lstStyle/>
          <a:p>
            <a:r>
              <a:rPr lang="id-ID" b="1" dirty="0" smtClean="0">
                <a:solidFill>
                  <a:schemeClr val="accent6">
                    <a:lumMod val="75000"/>
                  </a:schemeClr>
                </a:solidFill>
              </a:rPr>
              <a:t>Tanggapan </a:t>
            </a:r>
            <a:r>
              <a:rPr lang="id-ID" b="1" dirty="0">
                <a:solidFill>
                  <a:schemeClr val="accent6">
                    <a:lumMod val="75000"/>
                  </a:schemeClr>
                </a:solidFill>
              </a:rPr>
              <a:t>T</a:t>
            </a:r>
            <a:r>
              <a:rPr lang="id-ID" b="1" dirty="0" smtClean="0">
                <a:solidFill>
                  <a:schemeClr val="accent6">
                    <a:lumMod val="75000"/>
                  </a:schemeClr>
                </a:solidFill>
              </a:rPr>
              <a:t>anaman </a:t>
            </a:r>
            <a:r>
              <a:rPr lang="id-ID" b="1" dirty="0">
                <a:solidFill>
                  <a:schemeClr val="accent6">
                    <a:lumMod val="75000"/>
                  </a:schemeClr>
                </a:solidFill>
              </a:rPr>
              <a:t>T</a:t>
            </a:r>
            <a:r>
              <a:rPr lang="id-ID" b="1" dirty="0" smtClean="0">
                <a:solidFill>
                  <a:schemeClr val="accent6">
                    <a:lumMod val="75000"/>
                  </a:schemeClr>
                </a:solidFill>
              </a:rPr>
              <a:t>erhadap Cekaman</a:t>
            </a:r>
            <a:endParaRPr lang="id-ID" b="1" dirty="0">
              <a:solidFill>
                <a:schemeClr val="accent6">
                  <a:lumMod val="75000"/>
                </a:schemeClr>
              </a:solidFill>
            </a:endParaRPr>
          </a:p>
        </p:txBody>
      </p:sp>
    </p:spTree>
    <p:extLst>
      <p:ext uri="{BB962C8B-B14F-4D97-AF65-F5344CB8AC3E}">
        <p14:creationId xmlns:p14="http://schemas.microsoft.com/office/powerpoint/2010/main" val="3893669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Grp="1" noChangeAspect="1" noChangeArrowheads="1"/>
          </p:cNvPicPr>
          <p:nvPr>
            <p:ph idx="1"/>
          </p:nvPr>
        </p:nvPicPr>
        <p:blipFill>
          <a:blip r:embed="rId4"/>
          <a:srcRect/>
          <a:stretch>
            <a:fillRect/>
          </a:stretch>
        </p:blipFill>
        <p:spPr bwMode="auto">
          <a:xfrm>
            <a:off x="272274" y="433366"/>
            <a:ext cx="8663745" cy="6348434"/>
          </a:xfrm>
          <a:prstGeom prst="rect">
            <a:avLst/>
          </a:prstGeom>
          <a:noFill/>
          <a:ln w="9525">
            <a:noFill/>
            <a:miter lim="800000"/>
            <a:headEnd/>
            <a:tailEnd/>
          </a:ln>
          <a:effectLst/>
        </p:spPr>
      </p:pic>
    </p:spTree>
    <p:extLst>
      <p:ext uri="{BB962C8B-B14F-4D97-AF65-F5344CB8AC3E}">
        <p14:creationId xmlns:p14="http://schemas.microsoft.com/office/powerpoint/2010/main" val="988707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r>
              <a:rPr lang="id-ID" sz="3200" dirty="0" smtClean="0"/>
              <a:t>Cekaman kekeringan </a:t>
            </a:r>
          </a:p>
          <a:p>
            <a:r>
              <a:rPr lang="id-ID" sz="3200" dirty="0" smtClean="0"/>
              <a:t>Cekaman kelebihan Air</a:t>
            </a:r>
          </a:p>
          <a:p>
            <a:r>
              <a:rPr lang="id-ID" dirty="0" smtClean="0"/>
              <a:t>Cekaman Suhu </a:t>
            </a:r>
            <a:r>
              <a:rPr lang="id-ID" sz="3200" dirty="0" smtClean="0"/>
              <a:t> </a:t>
            </a:r>
          </a:p>
          <a:p>
            <a:r>
              <a:rPr lang="id-ID" sz="3200" dirty="0" smtClean="0"/>
              <a:t>Cekaman Garam</a:t>
            </a:r>
          </a:p>
          <a:p>
            <a:r>
              <a:rPr lang="id-ID" sz="3200" dirty="0" smtClean="0"/>
              <a:t>Cekaman </a:t>
            </a:r>
            <a:r>
              <a:rPr lang="id-ID" dirty="0" smtClean="0"/>
              <a:t>Polusi</a:t>
            </a:r>
            <a:endParaRPr lang="id-ID" sz="3200" dirty="0"/>
          </a:p>
        </p:txBody>
      </p:sp>
      <p:sp>
        <p:nvSpPr>
          <p:cNvPr id="2" name="Title 1"/>
          <p:cNvSpPr>
            <a:spLocks noGrp="1"/>
          </p:cNvSpPr>
          <p:nvPr>
            <p:ph type="title"/>
          </p:nvPr>
        </p:nvSpPr>
        <p:spPr>
          <a:xfrm>
            <a:off x="457200" y="533400"/>
            <a:ext cx="8229600" cy="1143000"/>
          </a:xfrm>
        </p:spPr>
        <p:txBody>
          <a:bodyPr/>
          <a:lstStyle/>
          <a:p>
            <a:r>
              <a:rPr lang="id-ID" b="1" dirty="0" smtClean="0">
                <a:solidFill>
                  <a:schemeClr val="accent6">
                    <a:lumMod val="75000"/>
                  </a:schemeClr>
                </a:solidFill>
              </a:rPr>
              <a:t>Macam-macam cekaman </a:t>
            </a:r>
            <a:endParaRPr lang="id-ID" b="1" dirty="0">
              <a:solidFill>
                <a:schemeClr val="accent6">
                  <a:lumMod val="75000"/>
                </a:schemeClr>
              </a:solidFill>
            </a:endParaRPr>
          </a:p>
        </p:txBody>
      </p:sp>
    </p:spTree>
    <p:extLst>
      <p:ext uri="{BB962C8B-B14F-4D97-AF65-F5344CB8AC3E}">
        <p14:creationId xmlns:p14="http://schemas.microsoft.com/office/powerpoint/2010/main" val="503698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8596" y="457200"/>
            <a:ext cx="8229600" cy="1143000"/>
          </a:xfrm>
        </p:spPr>
        <p:txBody>
          <a:bodyPr>
            <a:normAutofit fontScale="90000"/>
          </a:bodyPr>
          <a:lstStyle/>
          <a:p>
            <a:r>
              <a:rPr lang="id-ID" b="1" dirty="0" smtClean="0">
                <a:solidFill>
                  <a:schemeClr val="accent6">
                    <a:lumMod val="75000"/>
                  </a:schemeClr>
                </a:solidFill>
                <a:latin typeface="Arial" panose="020B0604020202020204" pitchFamily="34" charset="0"/>
                <a:cs typeface="Arial" panose="020B0604020202020204" pitchFamily="34" charset="0"/>
              </a:rPr>
              <a:t>CEKAMAN AIR (WATER STRESS) </a:t>
            </a:r>
            <a:endParaRPr lang="id-ID" b="1" dirty="0">
              <a:solidFill>
                <a:schemeClr val="accent6">
                  <a:lumMod val="75000"/>
                </a:schemeClr>
              </a:solidFill>
              <a:latin typeface="Arial" panose="020B0604020202020204" pitchFamily="34" charset="0"/>
              <a:cs typeface="Arial" panose="020B0604020202020204" pitchFamily="34" charset="0"/>
            </a:endParaRPr>
          </a:p>
        </p:txBody>
      </p:sp>
      <p:sp>
        <p:nvSpPr>
          <p:cNvPr id="5" name="Oval 4"/>
          <p:cNvSpPr/>
          <p:nvPr/>
        </p:nvSpPr>
        <p:spPr>
          <a:xfrm>
            <a:off x="2571736" y="1600200"/>
            <a:ext cx="3857652" cy="1042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smtClean="0"/>
              <a:t>Cekaman air</a:t>
            </a:r>
          </a:p>
          <a:p>
            <a:pPr algn="ctr"/>
            <a:endParaRPr lang="id-ID" dirty="0"/>
          </a:p>
        </p:txBody>
      </p:sp>
      <p:sp>
        <p:nvSpPr>
          <p:cNvPr id="9" name="Left-Right-Up Arrow 8"/>
          <p:cNvSpPr/>
          <p:nvPr/>
        </p:nvSpPr>
        <p:spPr>
          <a:xfrm>
            <a:off x="3643306" y="2643182"/>
            <a:ext cx="1714512" cy="1214446"/>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000100" y="3071810"/>
            <a:ext cx="250033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Kelebihan air</a:t>
            </a:r>
            <a:endParaRPr lang="id-ID" sz="2800" dirty="0"/>
          </a:p>
        </p:txBody>
      </p:sp>
      <p:sp>
        <p:nvSpPr>
          <p:cNvPr id="11" name="Rounded Rectangle 10"/>
          <p:cNvSpPr/>
          <p:nvPr/>
        </p:nvSpPr>
        <p:spPr>
          <a:xfrm>
            <a:off x="5572132" y="3071810"/>
            <a:ext cx="250033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Kekurangan air</a:t>
            </a:r>
            <a:endParaRPr lang="id-ID" sz="2800" dirty="0"/>
          </a:p>
        </p:txBody>
      </p:sp>
      <p:sp>
        <p:nvSpPr>
          <p:cNvPr id="12" name="Down Arrow 11"/>
          <p:cNvSpPr/>
          <p:nvPr/>
        </p:nvSpPr>
        <p:spPr>
          <a:xfrm>
            <a:off x="2214546" y="4214818"/>
            <a:ext cx="142876"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Down Arrow 12"/>
          <p:cNvSpPr/>
          <p:nvPr/>
        </p:nvSpPr>
        <p:spPr>
          <a:xfrm>
            <a:off x="6858016" y="4143380"/>
            <a:ext cx="142876"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Heart 15"/>
          <p:cNvSpPr/>
          <p:nvPr/>
        </p:nvSpPr>
        <p:spPr>
          <a:xfrm>
            <a:off x="1357290" y="4786322"/>
            <a:ext cx="1857388" cy="14287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t>flooding stress</a:t>
            </a:r>
            <a:endParaRPr lang="id-ID" sz="2400" dirty="0"/>
          </a:p>
        </p:txBody>
      </p:sp>
      <p:sp>
        <p:nvSpPr>
          <p:cNvPr id="17" name="Heart 16"/>
          <p:cNvSpPr/>
          <p:nvPr/>
        </p:nvSpPr>
        <p:spPr>
          <a:xfrm>
            <a:off x="5893602" y="4656734"/>
            <a:ext cx="2178859" cy="182880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300" dirty="0" smtClean="0"/>
              <a:t>water deficit stress</a:t>
            </a:r>
            <a:endParaRPr lang="id-ID" sz="2300" dirty="0"/>
          </a:p>
        </p:txBody>
      </p:sp>
      <p:sp>
        <p:nvSpPr>
          <p:cNvPr id="18" name="Curved Up Arrow 17"/>
          <p:cNvSpPr/>
          <p:nvPr/>
        </p:nvSpPr>
        <p:spPr>
          <a:xfrm>
            <a:off x="1714480" y="6215082"/>
            <a:ext cx="2000264" cy="42862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9" name="Teardrop 18"/>
          <p:cNvSpPr/>
          <p:nvPr/>
        </p:nvSpPr>
        <p:spPr>
          <a:xfrm>
            <a:off x="3428992" y="5286388"/>
            <a:ext cx="1500166" cy="928694"/>
          </a:xfrm>
          <a:prstGeom prst="teardrop">
            <a:avLst>
              <a:gd name="adj" fmla="val 110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t>oxygen stress</a:t>
            </a:r>
            <a:endParaRPr lang="id-ID" sz="2400" dirty="0"/>
          </a:p>
        </p:txBody>
      </p:sp>
    </p:spTree>
    <p:extLst>
      <p:ext uri="{BB962C8B-B14F-4D97-AF65-F5344CB8AC3E}">
        <p14:creationId xmlns:p14="http://schemas.microsoft.com/office/powerpoint/2010/main" val="1555256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ctrTitle"/>
          </p:nvPr>
        </p:nvSpPr>
        <p:spPr/>
        <p:txBody>
          <a:bodyPr/>
          <a:lstStyle/>
          <a:p>
            <a:endParaRPr lang="id-ID"/>
          </a:p>
        </p:txBody>
      </p:sp>
      <p:sp>
        <p:nvSpPr>
          <p:cNvPr id="7" name="Subtitle 6"/>
          <p:cNvSpPr>
            <a:spLocks noGrp="1"/>
          </p:cNvSpPr>
          <p:nvPr>
            <p:ph type="subTitle" idx="1"/>
          </p:nvPr>
        </p:nvSpPr>
        <p:spPr>
          <a:xfrm>
            <a:off x="2819400" y="4191000"/>
            <a:ext cx="6400800" cy="762000"/>
          </a:xfrm>
        </p:spPr>
        <p:txBody>
          <a:bodyPr/>
          <a:lstStyle/>
          <a:p>
            <a:r>
              <a:rPr lang="id-ID" dirty="0" smtClean="0">
                <a:solidFill>
                  <a:schemeClr val="bg1"/>
                </a:solidFill>
                <a:latin typeface="Arial Black" pitchFamily="34" charset="0"/>
              </a:rPr>
              <a:t>CEKAMAN KEKERINGAN </a:t>
            </a:r>
            <a:endParaRPr lang="id-ID" dirty="0">
              <a:solidFill>
                <a:schemeClr val="bg1"/>
              </a:solidFill>
              <a:latin typeface="Arial Black" pitchFamily="34" charset="0"/>
            </a:endParaRPr>
          </a:p>
        </p:txBody>
      </p:sp>
    </p:spTree>
    <p:extLst>
      <p:ext uri="{BB962C8B-B14F-4D97-AF65-F5344CB8AC3E}">
        <p14:creationId xmlns:p14="http://schemas.microsoft.com/office/powerpoint/2010/main" val="2810769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id-ID" dirty="0" smtClean="0">
                <a:latin typeface="Matura MT Script Capitals" pitchFamily="66" charset="0"/>
              </a:rPr>
              <a:t>Kekeringan </a:t>
            </a:r>
            <a:endParaRPr lang="en-US" dirty="0">
              <a:latin typeface="Matura MT Script Capitals" pitchFamily="66" charset="0"/>
            </a:endParaRPr>
          </a:p>
        </p:txBody>
      </p:sp>
      <p:sp>
        <p:nvSpPr>
          <p:cNvPr id="3" name="Content Placeholder 2"/>
          <p:cNvSpPr>
            <a:spLocks noGrp="1"/>
          </p:cNvSpPr>
          <p:nvPr>
            <p:ph sz="half" idx="1"/>
          </p:nvPr>
        </p:nvSpPr>
        <p:spPr>
          <a:xfrm>
            <a:off x="152400" y="1600200"/>
            <a:ext cx="4343400" cy="4525963"/>
          </a:xfrm>
        </p:spPr>
        <p:txBody>
          <a:bodyPr>
            <a:normAutofit fontScale="92500" lnSpcReduction="20000"/>
          </a:bodyPr>
          <a:lstStyle/>
          <a:p>
            <a:r>
              <a:rPr lang="en-US" dirty="0" err="1" smtClean="0"/>
              <a:t>Kekeringan</a:t>
            </a:r>
            <a:r>
              <a:rPr lang="en-US" dirty="0" smtClean="0"/>
              <a:t> </a:t>
            </a:r>
            <a:r>
              <a:rPr lang="en-US" dirty="0" err="1" smtClean="0"/>
              <a:t>menimbulkan</a:t>
            </a:r>
            <a:r>
              <a:rPr lang="en-US" dirty="0" smtClean="0"/>
              <a:t> </a:t>
            </a:r>
            <a:r>
              <a:rPr lang="en-US" dirty="0" err="1" smtClean="0"/>
              <a:t>cekaman</a:t>
            </a:r>
            <a:r>
              <a:rPr lang="en-US" dirty="0" smtClean="0"/>
              <a:t> </a:t>
            </a:r>
            <a:r>
              <a:rPr lang="en-US" dirty="0" err="1" smtClean="0"/>
              <a:t>bagi</a:t>
            </a:r>
            <a:r>
              <a:rPr lang="en-US" dirty="0" smtClean="0"/>
              <a:t> </a:t>
            </a:r>
            <a:r>
              <a:rPr lang="en-US" dirty="0" err="1" smtClean="0"/>
              <a:t>tanaman</a:t>
            </a:r>
            <a:r>
              <a:rPr lang="en-US" dirty="0" smtClean="0"/>
              <a:t> yang </a:t>
            </a:r>
            <a:r>
              <a:rPr lang="en-US" dirty="0" err="1" smtClean="0"/>
              <a:t>tidak</a:t>
            </a:r>
            <a:r>
              <a:rPr lang="en-US" dirty="0" smtClean="0"/>
              <a:t> </a:t>
            </a:r>
            <a:r>
              <a:rPr lang="en-US" dirty="0" err="1" smtClean="0"/>
              <a:t>tahan</a:t>
            </a:r>
            <a:r>
              <a:rPr lang="en-US" dirty="0" smtClean="0"/>
              <a:t> </a:t>
            </a:r>
            <a:r>
              <a:rPr lang="en-US" dirty="0" err="1" smtClean="0"/>
              <a:t>kering</a:t>
            </a:r>
            <a:endParaRPr lang="en-US" dirty="0" smtClean="0"/>
          </a:p>
          <a:p>
            <a:r>
              <a:rPr lang="en-US" dirty="0" err="1" smtClean="0"/>
              <a:t>Kekeringan</a:t>
            </a:r>
            <a:r>
              <a:rPr lang="en-US" dirty="0" smtClean="0"/>
              <a:t> </a:t>
            </a:r>
            <a:r>
              <a:rPr lang="en-US" dirty="0" err="1" smtClean="0"/>
              <a:t>terjadi</a:t>
            </a:r>
            <a:r>
              <a:rPr lang="en-US" dirty="0" smtClean="0"/>
              <a:t> </a:t>
            </a:r>
            <a:r>
              <a:rPr lang="en-US" dirty="0" err="1" smtClean="0"/>
              <a:t>jika</a:t>
            </a:r>
            <a:r>
              <a:rPr lang="en-US" dirty="0" smtClean="0"/>
              <a:t> </a:t>
            </a:r>
            <a:r>
              <a:rPr lang="id-ID" dirty="0" smtClean="0"/>
              <a:t>kelembaban</a:t>
            </a:r>
            <a:r>
              <a:rPr lang="en-US" dirty="0" smtClean="0"/>
              <a:t> </a:t>
            </a:r>
            <a:r>
              <a:rPr lang="en-US" dirty="0" err="1" smtClean="0"/>
              <a:t>tanah</a:t>
            </a:r>
            <a:r>
              <a:rPr lang="en-US" dirty="0" smtClean="0"/>
              <a:t> </a:t>
            </a:r>
            <a:r>
              <a:rPr lang="en-US" dirty="0" err="1" smtClean="0"/>
              <a:t>lebih</a:t>
            </a:r>
            <a:r>
              <a:rPr lang="en-US" dirty="0" smtClean="0"/>
              <a:t> </a:t>
            </a:r>
            <a:r>
              <a:rPr lang="en-US" dirty="0" err="1" smtClean="0"/>
              <a:t>rendah</a:t>
            </a:r>
            <a:r>
              <a:rPr lang="en-US" dirty="0" smtClean="0"/>
              <a:t> </a:t>
            </a:r>
            <a:r>
              <a:rPr lang="en-US" dirty="0" err="1" smtClean="0"/>
              <a:t>dari</a:t>
            </a:r>
            <a:r>
              <a:rPr lang="en-US" dirty="0" smtClean="0"/>
              <a:t> </a:t>
            </a:r>
            <a:r>
              <a:rPr lang="en-US" dirty="0" err="1" smtClean="0"/>
              <a:t>titik</a:t>
            </a:r>
            <a:r>
              <a:rPr lang="en-US" dirty="0" smtClean="0"/>
              <a:t> </a:t>
            </a:r>
            <a:r>
              <a:rPr lang="en-US" dirty="0" err="1" smtClean="0"/>
              <a:t>layu</a:t>
            </a:r>
            <a:r>
              <a:rPr lang="en-US" dirty="0" smtClean="0"/>
              <a:t> </a:t>
            </a:r>
            <a:r>
              <a:rPr lang="en-US" dirty="0" err="1" smtClean="0"/>
              <a:t>tetap</a:t>
            </a:r>
            <a:endParaRPr lang="en-US" dirty="0" smtClean="0"/>
          </a:p>
          <a:p>
            <a:r>
              <a:rPr lang="en-US" dirty="0" err="1" smtClean="0"/>
              <a:t>Kondisi</a:t>
            </a:r>
            <a:r>
              <a:rPr lang="en-US" dirty="0" smtClean="0"/>
              <a:t> di </a:t>
            </a:r>
            <a:r>
              <a:rPr lang="en-US" dirty="0" err="1" smtClean="0"/>
              <a:t>atas</a:t>
            </a:r>
            <a:r>
              <a:rPr lang="en-US" dirty="0" smtClean="0"/>
              <a:t> </a:t>
            </a:r>
            <a:r>
              <a:rPr lang="en-US" dirty="0" err="1" smtClean="0"/>
              <a:t>timbul</a:t>
            </a:r>
            <a:r>
              <a:rPr lang="en-US" dirty="0" smtClean="0"/>
              <a:t> </a:t>
            </a:r>
            <a:r>
              <a:rPr lang="en-US" dirty="0" err="1" smtClean="0"/>
              <a:t>karena</a:t>
            </a:r>
            <a:r>
              <a:rPr lang="en-US" dirty="0" smtClean="0"/>
              <a:t> </a:t>
            </a:r>
            <a:r>
              <a:rPr lang="en-US" dirty="0" err="1" smtClean="0"/>
              <a:t>tidak</a:t>
            </a:r>
            <a:r>
              <a:rPr lang="en-US" dirty="0" smtClean="0"/>
              <a:t> </a:t>
            </a:r>
            <a:r>
              <a:rPr lang="en-US" dirty="0" err="1" smtClean="0"/>
              <a:t>adanya</a:t>
            </a:r>
            <a:r>
              <a:rPr lang="en-US" dirty="0" smtClean="0"/>
              <a:t> </a:t>
            </a:r>
            <a:r>
              <a:rPr lang="en-US" dirty="0" err="1" smtClean="0"/>
              <a:t>tambahan</a:t>
            </a:r>
            <a:r>
              <a:rPr lang="en-US" dirty="0" smtClean="0"/>
              <a:t> </a:t>
            </a:r>
            <a:r>
              <a:rPr lang="id-ID" dirty="0" smtClean="0"/>
              <a:t>kelembaban</a:t>
            </a:r>
            <a:r>
              <a:rPr lang="en-US" dirty="0" smtClean="0"/>
              <a:t> </a:t>
            </a:r>
            <a:r>
              <a:rPr lang="en-US" dirty="0" err="1" smtClean="0"/>
              <a:t>baik</a:t>
            </a:r>
            <a:r>
              <a:rPr lang="en-US" dirty="0" smtClean="0"/>
              <a:t> </a:t>
            </a:r>
            <a:r>
              <a:rPr lang="en-US" dirty="0" err="1" smtClean="0"/>
              <a:t>dari</a:t>
            </a:r>
            <a:r>
              <a:rPr lang="en-US" dirty="0" smtClean="0"/>
              <a:t> air </a:t>
            </a:r>
            <a:r>
              <a:rPr lang="en-US" dirty="0" err="1" smtClean="0"/>
              <a:t>hujan</a:t>
            </a:r>
            <a:r>
              <a:rPr lang="en-US" dirty="0" smtClean="0"/>
              <a:t> </a:t>
            </a:r>
            <a:r>
              <a:rPr lang="en-US" dirty="0" err="1" smtClean="0"/>
              <a:t>maupun</a:t>
            </a:r>
            <a:r>
              <a:rPr lang="en-US" dirty="0" smtClean="0"/>
              <a:t> </a:t>
            </a:r>
            <a:r>
              <a:rPr lang="en-US" dirty="0" err="1" smtClean="0"/>
              <a:t>irigasi</a:t>
            </a:r>
            <a:r>
              <a:rPr lang="en-US" dirty="0" smtClean="0"/>
              <a:t> </a:t>
            </a:r>
            <a:r>
              <a:rPr lang="en-US" dirty="0" err="1" smtClean="0"/>
              <a:t>sementara</a:t>
            </a:r>
            <a:r>
              <a:rPr lang="en-US" dirty="0" smtClean="0"/>
              <a:t> </a:t>
            </a:r>
            <a:r>
              <a:rPr lang="en-US" dirty="0" err="1" smtClean="0"/>
              <a:t>evapotranspirasi</a:t>
            </a:r>
            <a:r>
              <a:rPr lang="en-US" dirty="0" smtClean="0"/>
              <a:t> </a:t>
            </a:r>
            <a:r>
              <a:rPr lang="en-US" dirty="0" err="1" smtClean="0"/>
              <a:t>tetap</a:t>
            </a:r>
            <a:r>
              <a:rPr lang="en-US" dirty="0" smtClean="0"/>
              <a:t> </a:t>
            </a:r>
            <a:r>
              <a:rPr lang="en-US" dirty="0" err="1" smtClean="0"/>
              <a:t>berlangsung</a:t>
            </a:r>
            <a:endParaRPr lang="en-US" dirty="0" smtClean="0"/>
          </a:p>
          <a:p>
            <a:endParaRPr lang="en-US" dirty="0" smtClean="0"/>
          </a:p>
          <a:p>
            <a:endParaRPr lang="en-US" dirty="0"/>
          </a:p>
        </p:txBody>
      </p:sp>
      <p:pic>
        <p:nvPicPr>
          <p:cNvPr id="2050" name="Picture 2"/>
          <p:cNvPicPr>
            <a:picLocks noGrp="1" noChangeAspect="1" noChangeArrowheads="1"/>
          </p:cNvPicPr>
          <p:nvPr>
            <p:ph sz="half" idx="2"/>
          </p:nvPr>
        </p:nvPicPr>
        <p:blipFill>
          <a:blip r:embed="rId4"/>
          <a:srcRect/>
          <a:stretch>
            <a:fillRect/>
          </a:stretch>
        </p:blipFill>
        <p:spPr bwMode="auto">
          <a:xfrm>
            <a:off x="4929190" y="1643050"/>
            <a:ext cx="3214710" cy="4643470"/>
          </a:xfrm>
          <a:prstGeom prst="rect">
            <a:avLst/>
          </a:prstGeom>
          <a:noFill/>
          <a:ln w="9525">
            <a:noFill/>
            <a:miter lim="800000"/>
            <a:headEnd/>
            <a:tailEnd/>
          </a:ln>
          <a:effectLst/>
        </p:spPr>
      </p:pic>
    </p:spTree>
    <p:extLst>
      <p:ext uri="{BB962C8B-B14F-4D97-AF65-F5344CB8AC3E}">
        <p14:creationId xmlns:p14="http://schemas.microsoft.com/office/powerpoint/2010/main" val="2674129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4282" y="304800"/>
            <a:ext cx="8715436" cy="1143000"/>
          </a:xfrm>
        </p:spPr>
        <p:txBody>
          <a:bodyPr>
            <a:noAutofit/>
          </a:bodyPr>
          <a:lstStyle/>
          <a:p>
            <a:r>
              <a:rPr lang="id-ID" sz="3600" b="1" dirty="0" smtClean="0">
                <a:solidFill>
                  <a:schemeClr val="accent6">
                    <a:lumMod val="75000"/>
                  </a:schemeClr>
                </a:solidFill>
              </a:rPr>
              <a:t>Sensitivitas Umum Terhadap Kekurangan Air </a:t>
            </a:r>
            <a:endParaRPr lang="id-ID" sz="3600" b="1" dirty="0">
              <a:solidFill>
                <a:schemeClr val="accent6">
                  <a:lumMod val="75000"/>
                </a:schemeClr>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214282" y="1357298"/>
            <a:ext cx="8715436" cy="5286411"/>
          </a:xfrm>
          <a:prstGeom prst="rect">
            <a:avLst/>
          </a:prstGeom>
          <a:noFill/>
          <a:ln w="9525">
            <a:noFill/>
            <a:miter lim="800000"/>
            <a:headEnd/>
            <a:tailEnd/>
          </a:ln>
          <a:effectLst/>
        </p:spPr>
      </p:pic>
    </p:spTree>
    <p:extLst>
      <p:ext uri="{BB962C8B-B14F-4D97-AF65-F5344CB8AC3E}">
        <p14:creationId xmlns:p14="http://schemas.microsoft.com/office/powerpoint/2010/main" val="3220039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dirty="0"/>
          </a:p>
        </p:txBody>
      </p:sp>
      <p:pic>
        <p:nvPicPr>
          <p:cNvPr id="8194" name="Picture 2"/>
          <p:cNvPicPr>
            <a:picLocks noGrp="1" noChangeAspect="1" noChangeArrowheads="1"/>
          </p:cNvPicPr>
          <p:nvPr>
            <p:ph idx="1"/>
          </p:nvPr>
        </p:nvPicPr>
        <p:blipFill rotWithShape="1">
          <a:blip r:embed="rId4" cstate="print"/>
          <a:srcRect t="4816" b="50"/>
          <a:stretch/>
        </p:blipFill>
        <p:spPr bwMode="auto">
          <a:xfrm>
            <a:off x="457200" y="609600"/>
            <a:ext cx="8507288" cy="6019799"/>
          </a:xfrm>
          <a:prstGeom prst="rect">
            <a:avLst/>
          </a:prstGeom>
          <a:noFill/>
          <a:ln w="9525">
            <a:noFill/>
            <a:miter lim="800000"/>
            <a:headEnd/>
            <a:tailEnd/>
          </a:ln>
        </p:spPr>
      </p:pic>
    </p:spTree>
    <p:extLst>
      <p:ext uri="{BB962C8B-B14F-4D97-AF65-F5344CB8AC3E}">
        <p14:creationId xmlns:p14="http://schemas.microsoft.com/office/powerpoint/2010/main" val="3872620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85720" y="1600200"/>
            <a:ext cx="8643998" cy="4419600"/>
          </a:xfrm>
        </p:spPr>
        <p:txBody>
          <a:bodyPr>
            <a:normAutofit/>
          </a:bodyPr>
          <a:lstStyle/>
          <a:p>
            <a:r>
              <a:rPr lang="id-ID" sz="2800" dirty="0" smtClean="0"/>
              <a:t>Tumbuhan sering menghadapi kondisi ekstrim atau </a:t>
            </a:r>
            <a:r>
              <a:rPr lang="id-ID" sz="2800" dirty="0" smtClean="0">
                <a:solidFill>
                  <a:srgbClr val="FF0000"/>
                </a:solidFill>
              </a:rPr>
              <a:t>kondisi yang tidak  menguntungkan</a:t>
            </a:r>
            <a:r>
              <a:rPr lang="id-ID" sz="2800" dirty="0" smtClean="0"/>
              <a:t> untuk pertumbuhan dan perkembangannya ⇒ </a:t>
            </a:r>
            <a:r>
              <a:rPr lang="id-ID" sz="2800" b="1" dirty="0" smtClean="0">
                <a:solidFill>
                  <a:srgbClr val="FF0000"/>
                </a:solidFill>
              </a:rPr>
              <a:t>cekaman</a:t>
            </a:r>
            <a:r>
              <a:rPr lang="id-ID" sz="2800" dirty="0" smtClean="0"/>
              <a:t> (stress)</a:t>
            </a:r>
          </a:p>
          <a:p>
            <a:r>
              <a:rPr lang="id-ID" sz="2800" dirty="0" smtClean="0"/>
              <a:t>Cekaman Biologis ialah segala perubahan kondisi lingkungan yang mungkin akan menurunkan atau merugikan pertumbuhan atau perkembangan tumbuhan (fungsi normalnya) </a:t>
            </a:r>
          </a:p>
          <a:p>
            <a:r>
              <a:rPr lang="id-ID" sz="2800" b="1" dirty="0" smtClean="0">
                <a:solidFill>
                  <a:srgbClr val="FF0000"/>
                </a:solidFill>
              </a:rPr>
              <a:t>Regangan</a:t>
            </a:r>
            <a:r>
              <a:rPr lang="id-ID" sz="2800" dirty="0" smtClean="0"/>
              <a:t> Biologis ialah fungsi yang menurun atau berubah. </a:t>
            </a:r>
          </a:p>
        </p:txBody>
      </p:sp>
      <p:sp>
        <p:nvSpPr>
          <p:cNvPr id="2" name="Title 1"/>
          <p:cNvSpPr>
            <a:spLocks noGrp="1"/>
          </p:cNvSpPr>
          <p:nvPr>
            <p:ph type="title"/>
          </p:nvPr>
        </p:nvSpPr>
        <p:spPr>
          <a:xfrm>
            <a:off x="457200" y="533400"/>
            <a:ext cx="8229600" cy="1143000"/>
          </a:xfrm>
        </p:spPr>
        <p:txBody>
          <a:bodyPr>
            <a:normAutofit/>
          </a:bodyPr>
          <a:lstStyle/>
          <a:p>
            <a:r>
              <a:rPr lang="id-ID" b="1" dirty="0" smtClean="0">
                <a:solidFill>
                  <a:schemeClr val="accent6">
                    <a:lumMod val="75000"/>
                  </a:schemeClr>
                </a:solidFill>
              </a:rPr>
              <a:t>FISIOLOGI CEKAMAN </a:t>
            </a:r>
            <a:endParaRPr lang="id-ID" b="1" dirty="0">
              <a:solidFill>
                <a:schemeClr val="accent6">
                  <a:lumMod val="75000"/>
                </a:schemeClr>
              </a:solidFill>
            </a:endParaRPr>
          </a:p>
        </p:txBody>
      </p:sp>
    </p:spTree>
    <p:extLst>
      <p:ext uri="{BB962C8B-B14F-4D97-AF65-F5344CB8AC3E}">
        <p14:creationId xmlns:p14="http://schemas.microsoft.com/office/powerpoint/2010/main" val="326847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noAutofit/>
          </a:bodyPr>
          <a:lstStyle/>
          <a:p>
            <a:r>
              <a:rPr lang="id-ID" sz="3600" b="1" dirty="0" smtClean="0">
                <a:solidFill>
                  <a:schemeClr val="accent6">
                    <a:lumMod val="75000"/>
                  </a:schemeClr>
                </a:solidFill>
              </a:rPr>
              <a:t>Perbandingan Struktur Morfologi Akar pada cekaman kekeringan </a:t>
            </a:r>
            <a:endParaRPr lang="en-US" sz="3600" b="1" dirty="0">
              <a:solidFill>
                <a:schemeClr val="accent6">
                  <a:lumMod val="75000"/>
                </a:schemeClr>
              </a:solidFill>
            </a:endParaRPr>
          </a:p>
        </p:txBody>
      </p:sp>
      <p:pic>
        <p:nvPicPr>
          <p:cNvPr id="9219" name="Picture 3"/>
          <p:cNvPicPr>
            <a:picLocks noChangeAspect="1" noChangeArrowheads="1"/>
          </p:cNvPicPr>
          <p:nvPr/>
        </p:nvPicPr>
        <p:blipFill>
          <a:blip r:embed="rId3" cstate="print"/>
          <a:srcRect/>
          <a:stretch>
            <a:fillRect/>
          </a:stretch>
        </p:blipFill>
        <p:spPr bwMode="auto">
          <a:xfrm>
            <a:off x="323528" y="1756630"/>
            <a:ext cx="8568952" cy="5025170"/>
          </a:xfrm>
          <a:prstGeom prst="rect">
            <a:avLst/>
          </a:prstGeom>
          <a:noFill/>
          <a:ln w="9525">
            <a:noFill/>
            <a:miter lim="800000"/>
            <a:headEnd/>
            <a:tailEnd/>
          </a:ln>
        </p:spPr>
      </p:pic>
    </p:spTree>
    <p:extLst>
      <p:ext uri="{BB962C8B-B14F-4D97-AF65-F5344CB8AC3E}">
        <p14:creationId xmlns:p14="http://schemas.microsoft.com/office/powerpoint/2010/main" val="1321955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533400"/>
            <a:ext cx="8839200" cy="1143000"/>
          </a:xfrm>
        </p:spPr>
        <p:txBody>
          <a:bodyPr>
            <a:normAutofit/>
          </a:bodyPr>
          <a:lstStyle/>
          <a:p>
            <a:r>
              <a:rPr lang="id-ID" sz="3600" b="1" dirty="0" smtClean="0">
                <a:solidFill>
                  <a:schemeClr val="accent6">
                    <a:lumMod val="75000"/>
                  </a:schemeClr>
                </a:solidFill>
              </a:rPr>
              <a:t>Adaptasi </a:t>
            </a:r>
            <a:r>
              <a:rPr lang="id-ID" sz="3600" b="1" dirty="0" smtClean="0">
                <a:solidFill>
                  <a:schemeClr val="accent6">
                    <a:lumMod val="75000"/>
                  </a:schemeClr>
                </a:solidFill>
              </a:rPr>
              <a:t>Tanaman </a:t>
            </a:r>
            <a:r>
              <a:rPr lang="id-ID" sz="3600" b="1" dirty="0">
                <a:solidFill>
                  <a:schemeClr val="accent6">
                    <a:lumMod val="75000"/>
                  </a:schemeClr>
                </a:solidFill>
              </a:rPr>
              <a:t>T</a:t>
            </a:r>
            <a:r>
              <a:rPr lang="id-ID" sz="3600" b="1" dirty="0" smtClean="0">
                <a:solidFill>
                  <a:schemeClr val="accent6">
                    <a:lumMod val="75000"/>
                  </a:schemeClr>
                </a:solidFill>
              </a:rPr>
              <a:t>erhadap </a:t>
            </a:r>
            <a:r>
              <a:rPr lang="id-ID" sz="3600" b="1" dirty="0">
                <a:solidFill>
                  <a:schemeClr val="accent6">
                    <a:lumMod val="75000"/>
                  </a:schemeClr>
                </a:solidFill>
              </a:rPr>
              <a:t>K</a:t>
            </a:r>
            <a:r>
              <a:rPr lang="id-ID" sz="3600" b="1" dirty="0" smtClean="0">
                <a:solidFill>
                  <a:schemeClr val="accent6">
                    <a:lumMod val="75000"/>
                  </a:schemeClr>
                </a:solidFill>
              </a:rPr>
              <a:t>ekurangan </a:t>
            </a:r>
            <a:r>
              <a:rPr lang="id-ID" sz="3600" b="1" dirty="0">
                <a:solidFill>
                  <a:schemeClr val="accent6">
                    <a:lumMod val="75000"/>
                  </a:schemeClr>
                </a:solidFill>
              </a:rPr>
              <a:t>A</a:t>
            </a:r>
            <a:r>
              <a:rPr lang="id-ID" sz="3600" b="1" dirty="0" smtClean="0">
                <a:solidFill>
                  <a:schemeClr val="accent6">
                    <a:lumMod val="75000"/>
                  </a:schemeClr>
                </a:solidFill>
              </a:rPr>
              <a:t>ir </a:t>
            </a:r>
            <a:endParaRPr lang="id-ID" sz="3600" b="1" dirty="0">
              <a:solidFill>
                <a:schemeClr val="accent6">
                  <a:lumMod val="75000"/>
                </a:schemeClr>
              </a:solidFill>
            </a:endParaRPr>
          </a:p>
        </p:txBody>
      </p:sp>
      <p:sp>
        <p:nvSpPr>
          <p:cNvPr id="6" name="Text Placeholder 5"/>
          <p:cNvSpPr>
            <a:spLocks noGrp="1"/>
          </p:cNvSpPr>
          <p:nvPr>
            <p:ph type="body" idx="1"/>
          </p:nvPr>
        </p:nvSpPr>
        <p:spPr>
          <a:xfrm>
            <a:off x="119062" y="1443038"/>
            <a:ext cx="4040188" cy="498475"/>
          </a:xfrm>
        </p:spPr>
        <p:txBody>
          <a:bodyPr>
            <a:normAutofit/>
          </a:bodyPr>
          <a:lstStyle/>
          <a:p>
            <a:r>
              <a:rPr lang="id-ID" dirty="0" smtClean="0">
                <a:solidFill>
                  <a:srgbClr val="FF0000"/>
                </a:solidFill>
              </a:rPr>
              <a:t>Adaptasi Morfologi </a:t>
            </a:r>
            <a:endParaRPr lang="id-ID" dirty="0">
              <a:solidFill>
                <a:srgbClr val="FF0000"/>
              </a:solidFill>
            </a:endParaRPr>
          </a:p>
        </p:txBody>
      </p:sp>
      <p:sp>
        <p:nvSpPr>
          <p:cNvPr id="4" name="Content Placeholder 3"/>
          <p:cNvSpPr>
            <a:spLocks noGrp="1"/>
          </p:cNvSpPr>
          <p:nvPr>
            <p:ph sz="half" idx="2"/>
          </p:nvPr>
        </p:nvSpPr>
        <p:spPr>
          <a:xfrm>
            <a:off x="0" y="1981200"/>
            <a:ext cx="4621402" cy="3951288"/>
          </a:xfrm>
        </p:spPr>
        <p:txBody>
          <a:bodyPr>
            <a:noAutofit/>
          </a:bodyPr>
          <a:lstStyle/>
          <a:p>
            <a:r>
              <a:rPr lang="id-ID" sz="2600" dirty="0"/>
              <a:t>P</a:t>
            </a:r>
            <a:r>
              <a:rPr lang="id-ID" sz="2600" dirty="0" smtClean="0"/>
              <a:t>ada tumbuhan gurun </a:t>
            </a:r>
            <a:r>
              <a:rPr lang="id-ID" sz="2600" dirty="0" smtClean="0"/>
              <a:t>mempunyai </a:t>
            </a:r>
            <a:r>
              <a:rPr lang="id-ID" sz="2600" dirty="0" smtClean="0"/>
              <a:t>bentuk perakaran yang dalam yang memungkinkan pengambilan cadangan air di bawah tanah, membantu menahan air bila ada dari sumber-sumber dalam udara (misalnya embun) (Polunin, 1990).</a:t>
            </a:r>
          </a:p>
        </p:txBody>
      </p:sp>
      <p:sp>
        <p:nvSpPr>
          <p:cNvPr id="7" name="Text Placeholder 6"/>
          <p:cNvSpPr>
            <a:spLocks noGrp="1"/>
          </p:cNvSpPr>
          <p:nvPr>
            <p:ph type="body" sz="quarter" idx="3"/>
          </p:nvPr>
        </p:nvSpPr>
        <p:spPr/>
        <p:txBody>
          <a:bodyPr/>
          <a:lstStyle/>
          <a:p>
            <a:r>
              <a:rPr lang="id-ID" dirty="0" smtClean="0"/>
              <a:t>Contoh tanaman Gurun </a:t>
            </a:r>
            <a:endParaRPr lang="id-ID" dirty="0"/>
          </a:p>
        </p:txBody>
      </p:sp>
      <p:sp>
        <p:nvSpPr>
          <p:cNvPr id="8" name="Content Placeholder 7"/>
          <p:cNvSpPr>
            <a:spLocks noGrp="1"/>
          </p:cNvSpPr>
          <p:nvPr>
            <p:ph sz="quarter" idx="4"/>
          </p:nvPr>
        </p:nvSpPr>
        <p:spPr/>
        <p:txBody>
          <a:bodyPr/>
          <a:lstStyle/>
          <a:p>
            <a:endParaRPr lang="id-ID" dirty="0"/>
          </a:p>
        </p:txBody>
      </p:sp>
      <p:pic>
        <p:nvPicPr>
          <p:cNvPr id="4098" name="Picture 2" descr="http://gurupintar.com/attachments/kaktus-jpg.2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801" y="2203859"/>
            <a:ext cx="4348076" cy="289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545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212904" y="1142554"/>
            <a:ext cx="4040188" cy="639762"/>
          </a:xfrm>
        </p:spPr>
        <p:txBody>
          <a:bodyPr/>
          <a:lstStyle/>
          <a:p>
            <a:r>
              <a:rPr lang="id-ID" dirty="0" smtClean="0">
                <a:solidFill>
                  <a:srgbClr val="FF0000"/>
                </a:solidFill>
              </a:rPr>
              <a:t>Adaptasi Anatomis  </a:t>
            </a:r>
            <a:endParaRPr lang="id-ID" dirty="0">
              <a:solidFill>
                <a:srgbClr val="FF0000"/>
              </a:solidFill>
            </a:endParaRPr>
          </a:p>
        </p:txBody>
      </p:sp>
      <p:sp>
        <p:nvSpPr>
          <p:cNvPr id="4" name="Content Placeholder 3"/>
          <p:cNvSpPr>
            <a:spLocks noGrp="1"/>
          </p:cNvSpPr>
          <p:nvPr>
            <p:ph sz="half" idx="2"/>
          </p:nvPr>
        </p:nvSpPr>
        <p:spPr>
          <a:xfrm>
            <a:off x="162674" y="1933832"/>
            <a:ext cx="4214842" cy="3948130"/>
          </a:xfrm>
        </p:spPr>
        <p:txBody>
          <a:bodyPr/>
          <a:lstStyle/>
          <a:p>
            <a:r>
              <a:rPr lang="id-ID" dirty="0" smtClean="0"/>
              <a:t>Sebagai contoh suatu tanaman rumput yang memiliki anatomi daun yang spesifik, dapat mengikat CO</a:t>
            </a:r>
            <a:r>
              <a:rPr lang="id-ID" baseline="-25000" dirty="0" smtClean="0"/>
              <a:t>2</a:t>
            </a:r>
            <a:r>
              <a:rPr lang="id-ID" dirty="0" smtClean="0"/>
              <a:t>.</a:t>
            </a:r>
          </a:p>
          <a:p>
            <a:r>
              <a:rPr lang="id-ID" dirty="0" smtClean="0"/>
              <a:t>Stomata tanaman CAM menutup di siang hari untuk mengurangi kehilangan air akibat transpirasi ( Fitter dan Hay, 1991). </a:t>
            </a:r>
            <a:endParaRPr lang="id-ID" dirty="0"/>
          </a:p>
        </p:txBody>
      </p:sp>
      <p:sp>
        <p:nvSpPr>
          <p:cNvPr id="5" name="Text Placeholder 4"/>
          <p:cNvSpPr>
            <a:spLocks noGrp="1"/>
          </p:cNvSpPr>
          <p:nvPr>
            <p:ph type="body" sz="quarter" idx="3"/>
          </p:nvPr>
        </p:nvSpPr>
        <p:spPr>
          <a:xfrm>
            <a:off x="4429124" y="500042"/>
            <a:ext cx="4041775" cy="639762"/>
          </a:xfrm>
        </p:spPr>
        <p:txBody>
          <a:bodyPr/>
          <a:lstStyle/>
          <a:p>
            <a:r>
              <a:rPr lang="id-ID" dirty="0" smtClean="0"/>
              <a:t> </a:t>
            </a:r>
            <a:endParaRPr lang="id-ID" dirty="0"/>
          </a:p>
        </p:txBody>
      </p:sp>
      <p:sp>
        <p:nvSpPr>
          <p:cNvPr id="6" name="Content Placeholder 5"/>
          <p:cNvSpPr>
            <a:spLocks noGrp="1"/>
          </p:cNvSpPr>
          <p:nvPr>
            <p:ph sz="quarter" idx="4"/>
          </p:nvPr>
        </p:nvSpPr>
        <p:spPr>
          <a:xfrm>
            <a:off x="4429124" y="1285860"/>
            <a:ext cx="4041775" cy="3951288"/>
          </a:xfrm>
        </p:spPr>
        <p:txBody>
          <a:bodyPr/>
          <a:lstStyle/>
          <a:p>
            <a:endParaRPr lang="id-ID" dirty="0"/>
          </a:p>
        </p:txBody>
      </p:sp>
      <p:pic>
        <p:nvPicPr>
          <p:cNvPr id="5122" name="Picture 2" descr="https://4.bp.blogspot.com/-E4n1lXAB0hc/UyJouTNo1UI/AAAAAAAALgw/B39WUW_KGKg/s1600/20140303_1057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5995" y="1120139"/>
            <a:ext cx="4634443" cy="347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224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285720" y="731838"/>
            <a:ext cx="4040188" cy="639762"/>
          </a:xfrm>
        </p:spPr>
        <p:txBody>
          <a:bodyPr>
            <a:normAutofit/>
          </a:bodyPr>
          <a:lstStyle/>
          <a:p>
            <a:r>
              <a:rPr lang="id-ID" sz="2800" dirty="0" smtClean="0">
                <a:solidFill>
                  <a:srgbClr val="FF0000"/>
                </a:solidFill>
              </a:rPr>
              <a:t>Adaptasi Biokimia </a:t>
            </a:r>
            <a:endParaRPr lang="id-ID" sz="2800" dirty="0">
              <a:solidFill>
                <a:srgbClr val="FF0000"/>
              </a:solidFill>
            </a:endParaRPr>
          </a:p>
        </p:txBody>
      </p:sp>
      <p:sp>
        <p:nvSpPr>
          <p:cNvPr id="4" name="Content Placeholder 3"/>
          <p:cNvSpPr>
            <a:spLocks noGrp="1"/>
          </p:cNvSpPr>
          <p:nvPr>
            <p:ph sz="half" idx="2"/>
          </p:nvPr>
        </p:nvSpPr>
        <p:spPr>
          <a:xfrm>
            <a:off x="361920" y="1504912"/>
            <a:ext cx="8401080" cy="5429288"/>
          </a:xfrm>
        </p:spPr>
        <p:txBody>
          <a:bodyPr>
            <a:normAutofit/>
          </a:bodyPr>
          <a:lstStyle/>
          <a:p>
            <a:r>
              <a:rPr lang="id-ID" sz="2600" dirty="0" smtClean="0">
                <a:latin typeface="Arial" panose="020B0604020202020204" pitchFamily="34" charset="0"/>
                <a:cs typeface="Arial" panose="020B0604020202020204" pitchFamily="34" charset="0"/>
              </a:rPr>
              <a:t>Adaptasi biokimia bertujuan untuk melindungi sel-sel dan jaringan dari kerusakan dan kematian selama keadaan kering yang berat. </a:t>
            </a:r>
          </a:p>
          <a:p>
            <a:r>
              <a:rPr lang="id-ID" sz="2600" dirty="0" smtClean="0">
                <a:latin typeface="Arial" panose="020B0604020202020204" pitchFamily="34" charset="0"/>
                <a:cs typeface="Arial" panose="020B0604020202020204" pitchFamily="34" charset="0"/>
              </a:rPr>
              <a:t>Contohnya biji-biji tanaman dari species ephemeral mendukung </a:t>
            </a:r>
            <a:r>
              <a:rPr lang="id-ID" sz="2600" dirty="0">
                <a:latin typeface="Arial" panose="020B0604020202020204" pitchFamily="34" charset="0"/>
                <a:cs typeface="Arial" panose="020B0604020202020204" pitchFamily="34" charset="0"/>
              </a:rPr>
              <a:t>untuk perkecambahannya (mengandung cukup air). </a:t>
            </a:r>
          </a:p>
        </p:txBody>
      </p:sp>
    </p:spTree>
    <p:extLst>
      <p:ext uri="{BB962C8B-B14F-4D97-AF65-F5344CB8AC3E}">
        <p14:creationId xmlns:p14="http://schemas.microsoft.com/office/powerpoint/2010/main" val="1961141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a:p>
        </p:txBody>
      </p:sp>
      <p:pic>
        <p:nvPicPr>
          <p:cNvPr id="6"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idx="1"/>
          </p:nvPr>
        </p:nvSpPr>
        <p:spPr>
          <a:xfrm>
            <a:off x="3276600" y="3657600"/>
            <a:ext cx="5864226" cy="749300"/>
          </a:xfrm>
        </p:spPr>
        <p:txBody>
          <a:bodyPr>
            <a:noAutofit/>
          </a:bodyPr>
          <a:lstStyle/>
          <a:p>
            <a:r>
              <a:rPr lang="id-ID" sz="3200" b="1" dirty="0" smtClean="0">
                <a:solidFill>
                  <a:schemeClr val="bg1"/>
                </a:solidFill>
                <a:latin typeface="Arial" panose="020B0604020202020204" pitchFamily="34" charset="0"/>
                <a:cs typeface="Arial" panose="020B0604020202020204" pitchFamily="34" charset="0"/>
              </a:rPr>
              <a:t>CEKAMAN KELEBIHAN AIR </a:t>
            </a:r>
            <a:endParaRPr lang="id-ID"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203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512" y="457200"/>
            <a:ext cx="8784976" cy="1143000"/>
          </a:xfrm>
        </p:spPr>
        <p:txBody>
          <a:bodyPr>
            <a:normAutofit/>
          </a:bodyPr>
          <a:lstStyle/>
          <a:p>
            <a:r>
              <a:rPr lang="en-US" sz="3400" b="1" dirty="0" err="1" smtClean="0">
                <a:solidFill>
                  <a:schemeClr val="accent6">
                    <a:lumMod val="75000"/>
                  </a:schemeClr>
                </a:solidFill>
                <a:latin typeface="Arial" panose="020B0604020202020204" pitchFamily="34" charset="0"/>
                <a:cs typeface="Arial" panose="020B0604020202020204" pitchFamily="34" charset="0"/>
              </a:rPr>
              <a:t>Respon</a:t>
            </a:r>
            <a:r>
              <a:rPr lang="en-US" sz="3400" b="1" dirty="0" smtClean="0">
                <a:solidFill>
                  <a:schemeClr val="accent6">
                    <a:lumMod val="75000"/>
                  </a:schemeClr>
                </a:solidFill>
                <a:latin typeface="Arial" panose="020B0604020202020204" pitchFamily="34" charset="0"/>
                <a:cs typeface="Arial" panose="020B0604020202020204" pitchFamily="34" charset="0"/>
              </a:rPr>
              <a:t> </a:t>
            </a:r>
            <a:r>
              <a:rPr lang="en-US" sz="3400" b="1" dirty="0" err="1" smtClean="0">
                <a:solidFill>
                  <a:schemeClr val="accent6">
                    <a:lumMod val="75000"/>
                  </a:schemeClr>
                </a:solidFill>
                <a:latin typeface="Arial" panose="020B0604020202020204" pitchFamily="34" charset="0"/>
                <a:cs typeface="Arial" panose="020B0604020202020204" pitchFamily="34" charset="0"/>
              </a:rPr>
              <a:t>Terhadap</a:t>
            </a:r>
            <a:r>
              <a:rPr lang="en-US" sz="3400" b="1" dirty="0" smtClean="0">
                <a:solidFill>
                  <a:schemeClr val="accent6">
                    <a:lumMod val="75000"/>
                  </a:schemeClr>
                </a:solidFill>
                <a:latin typeface="Arial" panose="020B0604020202020204" pitchFamily="34" charset="0"/>
                <a:cs typeface="Arial" panose="020B0604020202020204" pitchFamily="34" charset="0"/>
              </a:rPr>
              <a:t> </a:t>
            </a:r>
            <a:r>
              <a:rPr lang="en-US" sz="3400" b="1" dirty="0" err="1" smtClean="0">
                <a:solidFill>
                  <a:schemeClr val="accent6">
                    <a:lumMod val="75000"/>
                  </a:schemeClr>
                </a:solidFill>
                <a:latin typeface="Arial" panose="020B0604020202020204" pitchFamily="34" charset="0"/>
                <a:cs typeface="Arial" panose="020B0604020202020204" pitchFamily="34" charset="0"/>
              </a:rPr>
              <a:t>Cekaman</a:t>
            </a:r>
            <a:r>
              <a:rPr lang="en-US" sz="3400" b="1" dirty="0" smtClean="0">
                <a:solidFill>
                  <a:schemeClr val="accent6">
                    <a:lumMod val="75000"/>
                  </a:schemeClr>
                </a:solidFill>
                <a:latin typeface="Arial" panose="020B0604020202020204" pitchFamily="34" charset="0"/>
                <a:cs typeface="Arial" panose="020B0604020202020204" pitchFamily="34" charset="0"/>
              </a:rPr>
              <a:t> </a:t>
            </a:r>
            <a:r>
              <a:rPr lang="en-US" sz="3400" b="1" dirty="0" err="1" smtClean="0">
                <a:solidFill>
                  <a:schemeClr val="accent6">
                    <a:lumMod val="75000"/>
                  </a:schemeClr>
                </a:solidFill>
                <a:latin typeface="Arial" panose="020B0604020202020204" pitchFamily="34" charset="0"/>
                <a:cs typeface="Arial" panose="020B0604020202020204" pitchFamily="34" charset="0"/>
              </a:rPr>
              <a:t>Kelebihan</a:t>
            </a:r>
            <a:r>
              <a:rPr lang="en-US" sz="3400" b="1" dirty="0" smtClean="0">
                <a:solidFill>
                  <a:schemeClr val="accent6">
                    <a:lumMod val="75000"/>
                  </a:schemeClr>
                </a:solidFill>
                <a:latin typeface="Arial" panose="020B0604020202020204" pitchFamily="34" charset="0"/>
                <a:cs typeface="Arial" panose="020B0604020202020204" pitchFamily="34" charset="0"/>
              </a:rPr>
              <a:t> Air</a:t>
            </a:r>
            <a:endParaRPr lang="en-US" sz="3400" b="1" dirty="0">
              <a:solidFill>
                <a:schemeClr val="accent6">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251520" y="1406381"/>
            <a:ext cx="8640960" cy="4493538"/>
          </a:xfrm>
          <a:prstGeom prst="rect">
            <a:avLst/>
          </a:prstGeom>
        </p:spPr>
        <p:txBody>
          <a:bodyPr wrap="square">
            <a:spAutoFit/>
          </a:bodyPr>
          <a:lstStyle/>
          <a:p>
            <a:pPr marL="342900" indent="-342900" algn="just">
              <a:buFontTx/>
              <a:buChar char="-"/>
            </a:pPr>
            <a:r>
              <a:rPr lang="en-US" sz="2600" dirty="0" err="1" smtClean="0"/>
              <a:t>Dampak</a:t>
            </a:r>
            <a:r>
              <a:rPr lang="en-US" sz="2600" dirty="0" smtClean="0"/>
              <a:t> </a:t>
            </a:r>
            <a:r>
              <a:rPr lang="en-US" sz="2600" dirty="0" err="1" smtClean="0"/>
              <a:t>genangan</a:t>
            </a:r>
            <a:r>
              <a:rPr lang="en-US" sz="2600" dirty="0" smtClean="0"/>
              <a:t> air </a:t>
            </a:r>
            <a:r>
              <a:rPr lang="en-US" sz="2600" dirty="0" err="1" smtClean="0"/>
              <a:t>adalah</a:t>
            </a:r>
            <a:r>
              <a:rPr lang="en-US" sz="2600" dirty="0" smtClean="0"/>
              <a:t> </a:t>
            </a:r>
            <a:r>
              <a:rPr lang="en-US" sz="2600" dirty="0" err="1" smtClean="0"/>
              <a:t>menurunkan</a:t>
            </a:r>
            <a:r>
              <a:rPr lang="en-US" sz="2600" dirty="0" smtClean="0"/>
              <a:t> </a:t>
            </a:r>
            <a:r>
              <a:rPr lang="en-US" sz="2600" dirty="0" err="1" smtClean="0"/>
              <a:t>pertukaran</a:t>
            </a:r>
            <a:r>
              <a:rPr lang="en-US" sz="2600" dirty="0" smtClean="0"/>
              <a:t> gas </a:t>
            </a:r>
            <a:r>
              <a:rPr lang="en-US" sz="2600" dirty="0" err="1" smtClean="0"/>
              <a:t>antara</a:t>
            </a:r>
            <a:r>
              <a:rPr lang="en-US" sz="2600" dirty="0" smtClean="0"/>
              <a:t> </a:t>
            </a:r>
            <a:r>
              <a:rPr lang="en-US" sz="2600" dirty="0" err="1" smtClean="0"/>
              <a:t>tanah</a:t>
            </a:r>
            <a:r>
              <a:rPr lang="en-US" sz="2600" dirty="0" smtClean="0"/>
              <a:t> </a:t>
            </a:r>
            <a:r>
              <a:rPr lang="en-US" sz="2600" dirty="0" err="1" smtClean="0"/>
              <a:t>dan</a:t>
            </a:r>
            <a:r>
              <a:rPr lang="en-US" sz="2600" dirty="0" smtClean="0"/>
              <a:t> </a:t>
            </a:r>
            <a:r>
              <a:rPr lang="en-US" sz="2600" dirty="0" err="1" smtClean="0"/>
              <a:t>udara</a:t>
            </a:r>
            <a:r>
              <a:rPr lang="en-US" sz="2600" dirty="0" smtClean="0"/>
              <a:t> yang </a:t>
            </a:r>
            <a:r>
              <a:rPr lang="en-US" sz="2600" dirty="0" err="1" smtClean="0"/>
              <a:t>mengakibatkan</a:t>
            </a:r>
            <a:r>
              <a:rPr lang="en-US" sz="2600" dirty="0" smtClean="0"/>
              <a:t> </a:t>
            </a:r>
            <a:r>
              <a:rPr lang="en-US" sz="2600" dirty="0" err="1" smtClean="0"/>
              <a:t>menurunnya</a:t>
            </a:r>
            <a:r>
              <a:rPr lang="en-US" sz="2600" dirty="0" smtClean="0"/>
              <a:t> </a:t>
            </a:r>
            <a:r>
              <a:rPr lang="en-US" sz="2600" dirty="0" err="1" smtClean="0"/>
              <a:t>ketersediaan</a:t>
            </a:r>
            <a:r>
              <a:rPr lang="en-US" sz="2600" dirty="0" smtClean="0"/>
              <a:t> O</a:t>
            </a:r>
            <a:r>
              <a:rPr lang="en-US" sz="2600" baseline="-25000" dirty="0" smtClean="0"/>
              <a:t>2</a:t>
            </a:r>
            <a:r>
              <a:rPr lang="en-US" sz="2600" dirty="0" smtClean="0"/>
              <a:t> </a:t>
            </a:r>
            <a:r>
              <a:rPr lang="en-US" sz="2600" dirty="0" err="1" smtClean="0"/>
              <a:t>bagi</a:t>
            </a:r>
            <a:r>
              <a:rPr lang="en-US" sz="2600" dirty="0" smtClean="0"/>
              <a:t> </a:t>
            </a:r>
            <a:r>
              <a:rPr lang="en-US" sz="2600" dirty="0" err="1" smtClean="0"/>
              <a:t>akar</a:t>
            </a:r>
            <a:r>
              <a:rPr lang="en-US" sz="2600" dirty="0" smtClean="0"/>
              <a:t>, </a:t>
            </a:r>
            <a:r>
              <a:rPr lang="en-US" sz="2600" dirty="0" err="1" smtClean="0"/>
              <a:t>menghambat</a:t>
            </a:r>
            <a:r>
              <a:rPr lang="en-US" sz="2600" dirty="0" smtClean="0"/>
              <a:t> </a:t>
            </a:r>
            <a:r>
              <a:rPr lang="en-US" sz="2600" dirty="0" err="1" smtClean="0"/>
              <a:t>pasokan</a:t>
            </a:r>
            <a:r>
              <a:rPr lang="en-US" sz="2600" dirty="0" smtClean="0"/>
              <a:t> O</a:t>
            </a:r>
            <a:r>
              <a:rPr lang="en-US" sz="2600" baseline="-25000" dirty="0" smtClean="0"/>
              <a:t>2</a:t>
            </a:r>
            <a:r>
              <a:rPr lang="en-US" sz="2600" dirty="0" smtClean="0"/>
              <a:t> </a:t>
            </a:r>
            <a:r>
              <a:rPr lang="en-US" sz="2600" dirty="0" err="1" smtClean="0"/>
              <a:t>bagi</a:t>
            </a:r>
            <a:r>
              <a:rPr lang="en-US" sz="2600" dirty="0" smtClean="0"/>
              <a:t> </a:t>
            </a:r>
            <a:r>
              <a:rPr lang="en-US" sz="2600" dirty="0" err="1" smtClean="0"/>
              <a:t>akar</a:t>
            </a:r>
            <a:r>
              <a:rPr lang="en-US" sz="2600" dirty="0" smtClean="0"/>
              <a:t> </a:t>
            </a:r>
            <a:r>
              <a:rPr lang="en-US" sz="2600" dirty="0" err="1" smtClean="0"/>
              <a:t>dan</a:t>
            </a:r>
            <a:r>
              <a:rPr lang="en-US" sz="2600" dirty="0" smtClean="0"/>
              <a:t> </a:t>
            </a:r>
            <a:r>
              <a:rPr lang="en-US" sz="2600" dirty="0" err="1" smtClean="0"/>
              <a:t>mikroorganisme</a:t>
            </a:r>
            <a:r>
              <a:rPr lang="en-US" sz="2600" dirty="0" smtClean="0"/>
              <a:t>. </a:t>
            </a:r>
            <a:endParaRPr lang="id-ID" sz="2600" dirty="0"/>
          </a:p>
          <a:p>
            <a:pPr marL="342900" indent="-342900" algn="just">
              <a:buFontTx/>
              <a:buChar char="-"/>
            </a:pPr>
            <a:r>
              <a:rPr lang="en-US" sz="2600" dirty="0" err="1" smtClean="0"/>
              <a:t>Genangan</a:t>
            </a:r>
            <a:r>
              <a:rPr lang="en-US" sz="2600" dirty="0" smtClean="0"/>
              <a:t> </a:t>
            </a:r>
            <a:r>
              <a:rPr lang="en-US" sz="2600" dirty="0" err="1" smtClean="0"/>
              <a:t>berpengaruh</a:t>
            </a:r>
            <a:r>
              <a:rPr lang="en-US" sz="2600" dirty="0" smtClean="0"/>
              <a:t> </a:t>
            </a:r>
            <a:r>
              <a:rPr lang="en-US" sz="2600" dirty="0" err="1" smtClean="0"/>
              <a:t>terhadap</a:t>
            </a:r>
            <a:r>
              <a:rPr lang="en-US" sz="2600" dirty="0" smtClean="0"/>
              <a:t> proses </a:t>
            </a:r>
            <a:r>
              <a:rPr lang="en-US" sz="2600" dirty="0" err="1" smtClean="0"/>
              <a:t>fisiologis</a:t>
            </a:r>
            <a:r>
              <a:rPr lang="en-US" sz="2600" dirty="0" smtClean="0"/>
              <a:t> </a:t>
            </a:r>
            <a:r>
              <a:rPr lang="en-US" sz="2600" dirty="0" err="1" smtClean="0"/>
              <a:t>dan</a:t>
            </a:r>
            <a:r>
              <a:rPr lang="en-US" sz="2600" dirty="0" smtClean="0"/>
              <a:t> </a:t>
            </a:r>
            <a:r>
              <a:rPr lang="en-US" sz="2600" dirty="0" err="1" smtClean="0"/>
              <a:t>biokimiawi</a:t>
            </a:r>
            <a:r>
              <a:rPr lang="en-US" sz="2600" dirty="0" smtClean="0"/>
              <a:t> </a:t>
            </a:r>
            <a:r>
              <a:rPr lang="en-US" sz="2600" dirty="0" err="1" smtClean="0"/>
              <a:t>antara</a:t>
            </a:r>
            <a:r>
              <a:rPr lang="en-US" sz="2600" dirty="0" smtClean="0"/>
              <a:t> lain </a:t>
            </a:r>
            <a:r>
              <a:rPr lang="en-US" sz="2600" dirty="0" err="1" smtClean="0"/>
              <a:t>respirasi</a:t>
            </a:r>
            <a:r>
              <a:rPr lang="en-US" sz="2600" dirty="0" smtClean="0"/>
              <a:t>, </a:t>
            </a:r>
            <a:r>
              <a:rPr lang="en-US" sz="2600" dirty="0" err="1" smtClean="0"/>
              <a:t>permeabilitas</a:t>
            </a:r>
            <a:r>
              <a:rPr lang="en-US" sz="2600" dirty="0" smtClean="0"/>
              <a:t> </a:t>
            </a:r>
            <a:r>
              <a:rPr lang="en-US" sz="2600" dirty="0" err="1" smtClean="0"/>
              <a:t>akar</a:t>
            </a:r>
            <a:r>
              <a:rPr lang="en-US" sz="2600" dirty="0" smtClean="0"/>
              <a:t>, </a:t>
            </a:r>
            <a:r>
              <a:rPr lang="en-US" sz="2600" dirty="0" err="1" smtClean="0"/>
              <a:t>penyerapan</a:t>
            </a:r>
            <a:r>
              <a:rPr lang="en-US" sz="2600" dirty="0" smtClean="0"/>
              <a:t> air </a:t>
            </a:r>
            <a:r>
              <a:rPr lang="en-US" sz="2600" dirty="0" err="1" smtClean="0"/>
              <a:t>dan</a:t>
            </a:r>
            <a:r>
              <a:rPr lang="en-US" sz="2600" dirty="0" smtClean="0"/>
              <a:t> </a:t>
            </a:r>
            <a:r>
              <a:rPr lang="en-US" sz="2600" dirty="0" err="1" smtClean="0"/>
              <a:t>hara</a:t>
            </a:r>
            <a:r>
              <a:rPr lang="en-US" sz="2600" dirty="0" smtClean="0"/>
              <a:t>, </a:t>
            </a:r>
            <a:r>
              <a:rPr lang="en-US" sz="2600" dirty="0" smtClean="0"/>
              <a:t>p</a:t>
            </a:r>
            <a:r>
              <a:rPr lang="id-ID" sz="2600" dirty="0" smtClean="0"/>
              <a:t>engikata</a:t>
            </a:r>
            <a:r>
              <a:rPr lang="en-US" sz="2600" dirty="0" smtClean="0"/>
              <a:t>n </a:t>
            </a:r>
            <a:r>
              <a:rPr lang="en-US" sz="2600" dirty="0" smtClean="0"/>
              <a:t>N</a:t>
            </a:r>
            <a:r>
              <a:rPr lang="id-ID" sz="2600" dirty="0" smtClean="0"/>
              <a:t>itrogen</a:t>
            </a:r>
            <a:r>
              <a:rPr lang="en-US" sz="2600" dirty="0" smtClean="0"/>
              <a:t>. </a:t>
            </a:r>
            <a:endParaRPr lang="id-ID" sz="2600" dirty="0" smtClean="0"/>
          </a:p>
          <a:p>
            <a:pPr marL="342900" indent="-342900" algn="just">
              <a:buFontTx/>
              <a:buChar char="-"/>
            </a:pPr>
            <a:r>
              <a:rPr lang="en-US" sz="2600" dirty="0" err="1" smtClean="0"/>
              <a:t>Genangan</a:t>
            </a:r>
            <a:r>
              <a:rPr lang="en-US" sz="2600" dirty="0" smtClean="0"/>
              <a:t> </a:t>
            </a:r>
            <a:r>
              <a:rPr lang="en-US" sz="2600" dirty="0" err="1" smtClean="0"/>
              <a:t>menyebabkan</a:t>
            </a:r>
            <a:r>
              <a:rPr lang="en-US" sz="2600" dirty="0" smtClean="0"/>
              <a:t> </a:t>
            </a:r>
            <a:r>
              <a:rPr lang="en-US" sz="2600" dirty="0" err="1" smtClean="0"/>
              <a:t>kematian</a:t>
            </a:r>
            <a:r>
              <a:rPr lang="en-US" sz="2600" dirty="0" smtClean="0"/>
              <a:t> </a:t>
            </a:r>
            <a:r>
              <a:rPr lang="en-US" sz="2600" dirty="0" err="1" smtClean="0"/>
              <a:t>akar</a:t>
            </a:r>
            <a:r>
              <a:rPr lang="en-US" sz="2600" dirty="0" smtClean="0"/>
              <a:t> di </a:t>
            </a:r>
            <a:r>
              <a:rPr lang="en-US" sz="2600" dirty="0" err="1" smtClean="0"/>
              <a:t>kedalaman</a:t>
            </a:r>
            <a:r>
              <a:rPr lang="en-US" sz="2600" dirty="0" smtClean="0"/>
              <a:t> </a:t>
            </a:r>
            <a:r>
              <a:rPr lang="en-US" sz="2600" dirty="0" err="1" smtClean="0"/>
              <a:t>tertentu</a:t>
            </a:r>
            <a:r>
              <a:rPr lang="en-US" sz="2600" dirty="0" smtClean="0"/>
              <a:t> </a:t>
            </a:r>
            <a:r>
              <a:rPr lang="en-US" sz="2600" dirty="0" err="1" smtClean="0"/>
              <a:t>dan</a:t>
            </a:r>
            <a:r>
              <a:rPr lang="en-US" sz="2600" dirty="0" smtClean="0"/>
              <a:t> </a:t>
            </a:r>
            <a:r>
              <a:rPr lang="en-US" sz="2600" dirty="0" err="1" smtClean="0"/>
              <a:t>hal</a:t>
            </a:r>
            <a:r>
              <a:rPr lang="en-US" sz="2600" dirty="0" smtClean="0"/>
              <a:t> </a:t>
            </a:r>
            <a:r>
              <a:rPr lang="en-US" sz="2600" dirty="0" err="1" smtClean="0"/>
              <a:t>ini</a:t>
            </a:r>
            <a:r>
              <a:rPr lang="en-US" sz="2600" dirty="0" smtClean="0"/>
              <a:t> </a:t>
            </a:r>
            <a:r>
              <a:rPr lang="en-US" sz="2600" dirty="0" err="1" smtClean="0"/>
              <a:t>akan</a:t>
            </a:r>
            <a:r>
              <a:rPr lang="en-US" sz="2600" dirty="0" smtClean="0"/>
              <a:t> </a:t>
            </a:r>
            <a:r>
              <a:rPr lang="en-US" sz="2600" dirty="0" err="1" smtClean="0"/>
              <a:t>memacu</a:t>
            </a:r>
            <a:r>
              <a:rPr lang="en-US" sz="2600" dirty="0" smtClean="0"/>
              <a:t> </a:t>
            </a:r>
            <a:r>
              <a:rPr lang="en-US" sz="2600" dirty="0" err="1" smtClean="0"/>
              <a:t>pembentukan</a:t>
            </a:r>
            <a:r>
              <a:rPr lang="en-US" sz="2600" dirty="0" smtClean="0"/>
              <a:t> </a:t>
            </a:r>
            <a:r>
              <a:rPr lang="en-US" sz="2600" dirty="0" err="1" smtClean="0"/>
              <a:t>akar</a:t>
            </a:r>
            <a:r>
              <a:rPr lang="en-US" sz="2600" dirty="0" smtClean="0"/>
              <a:t> </a:t>
            </a:r>
            <a:r>
              <a:rPr lang="en-US" sz="2600" dirty="0" err="1" smtClean="0"/>
              <a:t>adventif</a:t>
            </a:r>
            <a:r>
              <a:rPr lang="en-US" sz="2600" dirty="0" smtClean="0"/>
              <a:t> </a:t>
            </a:r>
            <a:r>
              <a:rPr lang="en-US" sz="2600" dirty="0" err="1" smtClean="0"/>
              <a:t>pada</a:t>
            </a:r>
            <a:r>
              <a:rPr lang="en-US" sz="2600" dirty="0" smtClean="0"/>
              <a:t> </a:t>
            </a:r>
            <a:r>
              <a:rPr lang="en-US" sz="2600" dirty="0" err="1" smtClean="0"/>
              <a:t>bagian</a:t>
            </a:r>
            <a:r>
              <a:rPr lang="en-US" sz="2600" dirty="0" smtClean="0"/>
              <a:t> di </a:t>
            </a:r>
            <a:r>
              <a:rPr lang="en-US" sz="2600" dirty="0" err="1" smtClean="0"/>
              <a:t>dekat</a:t>
            </a:r>
            <a:r>
              <a:rPr lang="en-US" sz="2600" dirty="0" smtClean="0"/>
              <a:t> </a:t>
            </a:r>
            <a:r>
              <a:rPr lang="en-US" sz="2600" dirty="0" err="1" smtClean="0"/>
              <a:t>permukaan</a:t>
            </a:r>
            <a:r>
              <a:rPr lang="en-US" sz="2600" dirty="0" smtClean="0"/>
              <a:t> </a:t>
            </a:r>
            <a:r>
              <a:rPr lang="en-US" sz="2600" dirty="0" err="1" smtClean="0"/>
              <a:t>tanah</a:t>
            </a:r>
            <a:r>
              <a:rPr lang="en-US" sz="2600" dirty="0" smtClean="0"/>
              <a:t> </a:t>
            </a:r>
            <a:r>
              <a:rPr lang="en-US" sz="2600" dirty="0" err="1" smtClean="0"/>
              <a:t>pada</a:t>
            </a:r>
            <a:r>
              <a:rPr lang="en-US" sz="2600" dirty="0" smtClean="0"/>
              <a:t> </a:t>
            </a:r>
            <a:r>
              <a:rPr lang="en-US" sz="2600" dirty="0" err="1" smtClean="0"/>
              <a:t>tanaman</a:t>
            </a:r>
            <a:r>
              <a:rPr lang="en-US" sz="2600" dirty="0" smtClean="0"/>
              <a:t> yang </a:t>
            </a:r>
            <a:r>
              <a:rPr lang="en-US" sz="2600" dirty="0" err="1" smtClean="0"/>
              <a:t>tahan</a:t>
            </a:r>
            <a:r>
              <a:rPr lang="en-US" sz="2600" dirty="0" smtClean="0"/>
              <a:t> </a:t>
            </a:r>
            <a:r>
              <a:rPr lang="en-US" sz="2600" dirty="0" err="1" smtClean="0"/>
              <a:t>genangan</a:t>
            </a:r>
            <a:r>
              <a:rPr lang="en-US" sz="2600" dirty="0" smtClean="0"/>
              <a:t>. </a:t>
            </a:r>
            <a:endParaRPr lang="en-US" sz="2600" dirty="0"/>
          </a:p>
        </p:txBody>
      </p:sp>
    </p:spTree>
    <p:extLst>
      <p:ext uri="{BB962C8B-B14F-4D97-AF65-F5344CB8AC3E}">
        <p14:creationId xmlns:p14="http://schemas.microsoft.com/office/powerpoint/2010/main" val="904032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Kelebihan air (Flooding)</a:t>
            </a:r>
            <a:endParaRPr lang="id-ID" b="1" dirty="0">
              <a:solidFill>
                <a:schemeClr val="accent6">
                  <a:lumMod val="75000"/>
                </a:schemeClr>
              </a:solidFill>
            </a:endParaRPr>
          </a:p>
        </p:txBody>
      </p:sp>
      <p:sp>
        <p:nvSpPr>
          <p:cNvPr id="8" name="Text Placeholder 7"/>
          <p:cNvSpPr>
            <a:spLocks noGrp="1"/>
          </p:cNvSpPr>
          <p:nvPr>
            <p:ph type="body" idx="1"/>
          </p:nvPr>
        </p:nvSpPr>
        <p:spPr>
          <a:xfrm>
            <a:off x="228600" y="1905000"/>
            <a:ext cx="4724400" cy="762000"/>
          </a:xfrm>
        </p:spPr>
        <p:txBody>
          <a:bodyPr>
            <a:noAutofit/>
          </a:bodyPr>
          <a:lstStyle/>
          <a:p>
            <a:endParaRPr lang="id-ID" dirty="0" smtClean="0">
              <a:solidFill>
                <a:srgbClr val="FF0000"/>
              </a:solidFill>
              <a:latin typeface="Arial" panose="020B0604020202020204" pitchFamily="34" charset="0"/>
              <a:cs typeface="Arial" panose="020B0604020202020204" pitchFamily="34" charset="0"/>
            </a:endParaRPr>
          </a:p>
          <a:p>
            <a:r>
              <a:rPr lang="id-ID" dirty="0" smtClean="0">
                <a:solidFill>
                  <a:srgbClr val="FF0000"/>
                </a:solidFill>
                <a:latin typeface="Arial" panose="020B0604020202020204" pitchFamily="34" charset="0"/>
                <a:cs typeface="Arial" panose="020B0604020202020204" pitchFamily="34" charset="0"/>
              </a:rPr>
              <a:t>Kondisi tanah yang anaerob menyebabkan:</a:t>
            </a:r>
          </a:p>
        </p:txBody>
      </p:sp>
      <p:sp>
        <p:nvSpPr>
          <p:cNvPr id="6" name="Content Placeholder 5"/>
          <p:cNvSpPr>
            <a:spLocks noGrp="1"/>
          </p:cNvSpPr>
          <p:nvPr>
            <p:ph sz="half" idx="2"/>
          </p:nvPr>
        </p:nvSpPr>
        <p:spPr>
          <a:xfrm>
            <a:off x="76200" y="2782908"/>
            <a:ext cx="4724400" cy="3541692"/>
          </a:xfrm>
        </p:spPr>
        <p:txBody>
          <a:bodyPr>
            <a:noAutofit/>
          </a:bodyPr>
          <a:lstStyle/>
          <a:p>
            <a:r>
              <a:rPr lang="id-ID" sz="2600" dirty="0" smtClean="0"/>
              <a:t>Berkurangnya produksi ATP di akar</a:t>
            </a:r>
          </a:p>
          <a:p>
            <a:r>
              <a:rPr lang="id-ID" sz="2600" dirty="0" smtClean="0"/>
              <a:t>pH turun di sekitar ujung akar</a:t>
            </a:r>
          </a:p>
          <a:p>
            <a:r>
              <a:rPr lang="id-ID" sz="2600" i="1" dirty="0" smtClean="0"/>
              <a:t>Fe toxicity</a:t>
            </a:r>
          </a:p>
          <a:p>
            <a:r>
              <a:rPr lang="id-ID" sz="2600" dirty="0" smtClean="0"/>
              <a:t>Ketersediaan </a:t>
            </a:r>
            <a:r>
              <a:rPr lang="id-ID" sz="2600" dirty="0" smtClean="0"/>
              <a:t>N dan S rendah</a:t>
            </a:r>
          </a:p>
          <a:p>
            <a:r>
              <a:rPr lang="id-ID" sz="2600" dirty="0" smtClean="0"/>
              <a:t>Penyerapan nutrient berkurang</a:t>
            </a:r>
            <a:endParaRPr lang="id-ID" sz="2600" dirty="0"/>
          </a:p>
        </p:txBody>
      </p:sp>
      <p:pic>
        <p:nvPicPr>
          <p:cNvPr id="4098" name="Picture 2"/>
          <p:cNvPicPr>
            <a:picLocks noGrp="1" noChangeAspect="1" noChangeArrowheads="1"/>
          </p:cNvPicPr>
          <p:nvPr>
            <p:ph sz="quarter" idx="4"/>
          </p:nvPr>
        </p:nvPicPr>
        <p:blipFill>
          <a:blip r:embed="rId4"/>
          <a:srcRect/>
          <a:stretch>
            <a:fillRect/>
          </a:stretch>
        </p:blipFill>
        <p:spPr bwMode="auto">
          <a:xfrm>
            <a:off x="4819641" y="2000240"/>
            <a:ext cx="4324359" cy="4324360"/>
          </a:xfrm>
          <a:prstGeom prst="rect">
            <a:avLst/>
          </a:prstGeom>
          <a:noFill/>
          <a:ln w="9525">
            <a:noFill/>
            <a:miter lim="800000"/>
            <a:headEnd/>
            <a:tailEnd/>
          </a:ln>
          <a:effectLst/>
        </p:spPr>
      </p:pic>
    </p:spTree>
    <p:extLst>
      <p:ext uri="{BB962C8B-B14F-4D97-AF65-F5344CB8AC3E}">
        <p14:creationId xmlns:p14="http://schemas.microsoft.com/office/powerpoint/2010/main" val="318835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endParaRPr lang="id-ID"/>
          </a:p>
        </p:txBody>
      </p:sp>
      <p:pic>
        <p:nvPicPr>
          <p:cNvPr id="5122" name="Picture 2"/>
          <p:cNvPicPr>
            <a:picLocks noGrp="1" noChangeAspect="1" noChangeArrowheads="1"/>
          </p:cNvPicPr>
          <p:nvPr>
            <p:ph idx="1"/>
          </p:nvPr>
        </p:nvPicPr>
        <p:blipFill>
          <a:blip r:embed="rId4"/>
          <a:srcRect/>
          <a:stretch>
            <a:fillRect/>
          </a:stretch>
        </p:blipFill>
        <p:spPr bwMode="auto">
          <a:xfrm>
            <a:off x="642910" y="1872456"/>
            <a:ext cx="8358246" cy="3981450"/>
          </a:xfrm>
          <a:prstGeom prst="rect">
            <a:avLst/>
          </a:prstGeom>
          <a:noFill/>
          <a:ln w="9525">
            <a:noFill/>
            <a:miter lim="800000"/>
            <a:headEnd/>
            <a:tailEnd/>
          </a:ln>
          <a:effectLst/>
        </p:spPr>
      </p:pic>
    </p:spTree>
    <p:extLst>
      <p:ext uri="{BB962C8B-B14F-4D97-AF65-F5344CB8AC3E}">
        <p14:creationId xmlns:p14="http://schemas.microsoft.com/office/powerpoint/2010/main" val="2988031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9600"/>
            <a:ext cx="8229600" cy="1143000"/>
          </a:xfrm>
        </p:spPr>
        <p:txBody>
          <a:bodyPr>
            <a:noAutofit/>
          </a:bodyPr>
          <a:lstStyle/>
          <a:p>
            <a:r>
              <a:rPr lang="id-ID" sz="3600" b="1" dirty="0" smtClean="0">
                <a:solidFill>
                  <a:schemeClr val="accent6">
                    <a:lumMod val="75000"/>
                  </a:schemeClr>
                </a:solidFill>
              </a:rPr>
              <a:t>Perbandingan pertumbuhan tanaman pada cekaman kelebihan Air </a:t>
            </a:r>
            <a:endParaRPr lang="id-ID" sz="3600" b="1" dirty="0">
              <a:solidFill>
                <a:schemeClr val="accent6">
                  <a:lumMod val="75000"/>
                </a:schemeClr>
              </a:solidFill>
            </a:endParaRPr>
          </a:p>
        </p:txBody>
      </p:sp>
      <p:pic>
        <p:nvPicPr>
          <p:cNvPr id="6146" name="Picture 2"/>
          <p:cNvPicPr>
            <a:picLocks noGrp="1" noChangeAspect="1" noChangeArrowheads="1"/>
          </p:cNvPicPr>
          <p:nvPr>
            <p:ph idx="1"/>
          </p:nvPr>
        </p:nvPicPr>
        <p:blipFill>
          <a:blip r:embed="rId3"/>
          <a:srcRect/>
          <a:stretch>
            <a:fillRect/>
          </a:stretch>
        </p:blipFill>
        <p:spPr bwMode="auto">
          <a:xfrm>
            <a:off x="785786" y="1752600"/>
            <a:ext cx="7715303" cy="5000659"/>
          </a:xfrm>
          <a:prstGeom prst="rect">
            <a:avLst/>
          </a:prstGeom>
          <a:noFill/>
          <a:ln w="9525">
            <a:noFill/>
            <a:miter lim="800000"/>
            <a:headEnd/>
            <a:tailEnd/>
          </a:ln>
          <a:effectLst/>
        </p:spPr>
      </p:pic>
    </p:spTree>
    <p:extLst>
      <p:ext uri="{BB962C8B-B14F-4D97-AF65-F5344CB8AC3E}">
        <p14:creationId xmlns:p14="http://schemas.microsoft.com/office/powerpoint/2010/main" val="2356602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2600" y="3292475"/>
            <a:ext cx="7772400" cy="1470025"/>
          </a:xfrm>
        </p:spPr>
        <p:txBody>
          <a:bodyPr/>
          <a:lstStyle/>
          <a:p>
            <a:r>
              <a:rPr lang="en-US" b="1" dirty="0" smtClean="0">
                <a:solidFill>
                  <a:schemeClr val="bg1"/>
                </a:solidFill>
              </a:rPr>
              <a:t>CEKAMAN SUHU</a:t>
            </a:r>
            <a:endParaRPr lang="en-US" b="1" dirty="0">
              <a:solidFill>
                <a:schemeClr val="bg1"/>
              </a:solidFill>
            </a:endParaRPr>
          </a:p>
        </p:txBody>
      </p:sp>
    </p:spTree>
    <p:extLst>
      <p:ext uri="{BB962C8B-B14F-4D97-AF65-F5344CB8AC3E}">
        <p14:creationId xmlns:p14="http://schemas.microsoft.com/office/powerpoint/2010/main" val="2935368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04800" y="1219200"/>
            <a:ext cx="8686800" cy="4525963"/>
          </a:xfrm>
        </p:spPr>
        <p:txBody>
          <a:bodyPr>
            <a:normAutofit/>
          </a:bodyPr>
          <a:lstStyle/>
          <a:p>
            <a:r>
              <a:rPr lang="id-ID" sz="2800" dirty="0" smtClean="0"/>
              <a:t>Akibat yang ditimbulkan oleh cekaman bervariasi, tergantung pada:</a:t>
            </a:r>
          </a:p>
          <a:p>
            <a:pPr marL="900113" indent="-357188">
              <a:buFont typeface="Wingdings" panose="05000000000000000000" pitchFamily="2" charset="2"/>
              <a:buChar char="ü"/>
            </a:pPr>
            <a:r>
              <a:rPr lang="id-ID" sz="2800" dirty="0" smtClean="0"/>
              <a:t>intensitas cekaman </a:t>
            </a:r>
          </a:p>
          <a:p>
            <a:pPr marL="900113" indent="-357188">
              <a:buFont typeface="Wingdings" panose="05000000000000000000" pitchFamily="2" charset="2"/>
              <a:buChar char="ü"/>
            </a:pPr>
            <a:r>
              <a:rPr lang="id-ID" sz="2800" dirty="0" smtClean="0"/>
              <a:t>lama perlakuan</a:t>
            </a:r>
            <a:endParaRPr lang="id-ID" sz="2800" dirty="0"/>
          </a:p>
          <a:p>
            <a:pPr marL="900113" indent="-357188">
              <a:buFont typeface="Wingdings" panose="05000000000000000000" pitchFamily="2" charset="2"/>
              <a:buChar char="ü"/>
            </a:pPr>
            <a:r>
              <a:rPr lang="id-ID" sz="2800" dirty="0" smtClean="0"/>
              <a:t>jenis tumbuhan</a:t>
            </a:r>
          </a:p>
          <a:p>
            <a:pPr marL="900113" indent="-357188">
              <a:buFont typeface="Wingdings" panose="05000000000000000000" pitchFamily="2" charset="2"/>
              <a:buChar char="ü"/>
            </a:pPr>
            <a:r>
              <a:rPr lang="id-ID" sz="2800" dirty="0" smtClean="0"/>
              <a:t>perkembangan tumbuhan saat menerima cekaman</a:t>
            </a:r>
          </a:p>
          <a:p>
            <a:pPr>
              <a:buNone/>
            </a:pPr>
            <a:endParaRPr lang="id-ID" sz="2800" dirty="0" smtClean="0"/>
          </a:p>
          <a:p>
            <a:r>
              <a:rPr lang="id-ID" sz="2800" dirty="0" smtClean="0"/>
              <a:t>Cekaman fisiologi pada tanaman dapat bersifat spasial ataupun temporal.</a:t>
            </a:r>
          </a:p>
          <a:p>
            <a:endParaRPr lang="id-ID" dirty="0"/>
          </a:p>
        </p:txBody>
      </p:sp>
      <p:sp>
        <p:nvSpPr>
          <p:cNvPr id="3" name="Title 2"/>
          <p:cNvSpPr>
            <a:spLocks noGrp="1"/>
          </p:cNvSpPr>
          <p:nvPr>
            <p:ph type="title"/>
          </p:nvPr>
        </p:nvSpPr>
        <p:spPr/>
        <p:txBody>
          <a:bodyPr/>
          <a:lstStyle/>
          <a:p>
            <a:endParaRPr lang="id-ID" dirty="0"/>
          </a:p>
        </p:txBody>
      </p:sp>
    </p:spTree>
    <p:extLst>
      <p:ext uri="{BB962C8B-B14F-4D97-AF65-F5344CB8AC3E}">
        <p14:creationId xmlns:p14="http://schemas.microsoft.com/office/powerpoint/2010/main" val="3486533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Kebanyakan</a:t>
            </a:r>
            <a:r>
              <a:rPr lang="en-US" dirty="0" smtClean="0"/>
              <a:t> </a:t>
            </a:r>
            <a:r>
              <a:rPr lang="en-US" dirty="0" err="1" smtClean="0"/>
              <a:t>jaringan</a:t>
            </a:r>
            <a:r>
              <a:rPr lang="en-US" dirty="0" smtClean="0"/>
              <a:t> </a:t>
            </a:r>
            <a:r>
              <a:rPr lang="en-US" dirty="0" err="1" smtClean="0"/>
              <a:t>pada</a:t>
            </a:r>
            <a:r>
              <a:rPr lang="en-US" dirty="0" smtClean="0"/>
              <a:t> </a:t>
            </a:r>
            <a:r>
              <a:rPr lang="en-US" dirty="0" err="1" smtClean="0"/>
              <a:t>tumbuhan</a:t>
            </a:r>
            <a:r>
              <a:rPr lang="en-US" dirty="0" smtClean="0"/>
              <a:t> </a:t>
            </a:r>
            <a:r>
              <a:rPr lang="en-US" dirty="0" err="1" smtClean="0"/>
              <a:t>mampu</a:t>
            </a:r>
            <a:r>
              <a:rPr lang="en-US" dirty="0" smtClean="0"/>
              <a:t> </a:t>
            </a:r>
            <a:r>
              <a:rPr lang="en-US" dirty="0" err="1" smtClean="0"/>
              <a:t>mempertahankan</a:t>
            </a:r>
            <a:r>
              <a:rPr lang="en-US" dirty="0" smtClean="0"/>
              <a:t> </a:t>
            </a:r>
            <a:r>
              <a:rPr lang="en-US" dirty="0" err="1" smtClean="0"/>
              <a:t>keseimbangan</a:t>
            </a:r>
            <a:r>
              <a:rPr lang="en-US" dirty="0" smtClean="0"/>
              <a:t> </a:t>
            </a:r>
            <a:r>
              <a:rPr lang="en-US" dirty="0" err="1" smtClean="0"/>
              <a:t>konsentarasi</a:t>
            </a:r>
            <a:r>
              <a:rPr lang="en-US" dirty="0" smtClean="0"/>
              <a:t> </a:t>
            </a:r>
            <a:r>
              <a:rPr lang="en-US" dirty="0" err="1" smtClean="0"/>
              <a:t>atau</a:t>
            </a:r>
            <a:r>
              <a:rPr lang="en-US" dirty="0" smtClean="0"/>
              <a:t> </a:t>
            </a:r>
            <a:r>
              <a:rPr lang="en-US" dirty="0" err="1" smtClean="0"/>
              <a:t>homeostatis</a:t>
            </a:r>
            <a:r>
              <a:rPr lang="en-US" dirty="0" smtClean="0"/>
              <a:t> </a:t>
            </a:r>
            <a:r>
              <a:rPr lang="en-US" dirty="0" err="1" smtClean="0"/>
              <a:t>tubuhnya</a:t>
            </a:r>
            <a:r>
              <a:rPr lang="en-US" dirty="0" smtClean="0"/>
              <a:t> </a:t>
            </a:r>
            <a:r>
              <a:rPr lang="en-US" dirty="0" err="1" smtClean="0"/>
              <a:t>pada</a:t>
            </a:r>
            <a:r>
              <a:rPr lang="en-US" dirty="0" smtClean="0"/>
              <a:t> </a:t>
            </a:r>
            <a:r>
              <a:rPr lang="en-US" dirty="0" err="1" smtClean="0"/>
              <a:t>suhu</a:t>
            </a:r>
            <a:r>
              <a:rPr lang="en-US" dirty="0" smtClean="0"/>
              <a:t> 45</a:t>
            </a:r>
            <a:r>
              <a:rPr lang="en-US" baseline="30000" dirty="0" smtClean="0"/>
              <a:t>o</a:t>
            </a:r>
            <a:r>
              <a:rPr lang="en-US" dirty="0" smtClean="0"/>
              <a:t>C.</a:t>
            </a:r>
            <a:endParaRPr lang="id-ID" dirty="0" smtClean="0"/>
          </a:p>
          <a:p>
            <a:r>
              <a:rPr lang="id-ID" dirty="0" smtClean="0"/>
              <a:t>A</a:t>
            </a:r>
            <a:r>
              <a:rPr lang="en-US" dirty="0" err="1" smtClean="0"/>
              <a:t>pabila</a:t>
            </a:r>
            <a:r>
              <a:rPr lang="en-US" dirty="0" smtClean="0"/>
              <a:t> </a:t>
            </a:r>
            <a:r>
              <a:rPr lang="en-US" dirty="0" err="1" smtClean="0"/>
              <a:t>kisaran</a:t>
            </a:r>
            <a:r>
              <a:rPr lang="en-US" dirty="0" smtClean="0"/>
              <a:t> </a:t>
            </a:r>
            <a:r>
              <a:rPr lang="en-US" dirty="0" err="1" smtClean="0"/>
              <a:t>suhu</a:t>
            </a:r>
            <a:r>
              <a:rPr lang="en-US" dirty="0" smtClean="0"/>
              <a:t> </a:t>
            </a:r>
            <a:r>
              <a:rPr lang="en-US" dirty="0" err="1" smtClean="0"/>
              <a:t>kurang</a:t>
            </a:r>
            <a:r>
              <a:rPr lang="en-US" dirty="0" smtClean="0"/>
              <a:t> </a:t>
            </a:r>
            <a:r>
              <a:rPr lang="en-US" dirty="0" err="1" smtClean="0"/>
              <a:t>atau</a:t>
            </a:r>
            <a:r>
              <a:rPr lang="en-US" dirty="0" smtClean="0"/>
              <a:t> </a:t>
            </a:r>
            <a:r>
              <a:rPr lang="en-US" dirty="0" err="1" smtClean="0"/>
              <a:t>lebih</a:t>
            </a:r>
            <a:r>
              <a:rPr lang="en-US" dirty="0" smtClean="0"/>
              <a:t> </a:t>
            </a:r>
            <a:r>
              <a:rPr lang="en-US" dirty="0" err="1" smtClean="0"/>
              <a:t>dari</a:t>
            </a:r>
            <a:r>
              <a:rPr lang="en-US" dirty="0" smtClean="0"/>
              <a:t> </a:t>
            </a:r>
            <a:r>
              <a:rPr lang="en-US" dirty="0" err="1" smtClean="0"/>
              <a:t>itu</a:t>
            </a:r>
            <a:r>
              <a:rPr lang="en-US" dirty="0" smtClean="0"/>
              <a:t> </a:t>
            </a:r>
            <a:r>
              <a:rPr lang="en-US" dirty="0" err="1" smtClean="0"/>
              <a:t>maka</a:t>
            </a:r>
            <a:r>
              <a:rPr lang="en-US" dirty="0" smtClean="0"/>
              <a:t> </a:t>
            </a:r>
            <a:r>
              <a:rPr lang="en-US" dirty="0" err="1" smtClean="0"/>
              <a:t>jaringan</a:t>
            </a:r>
            <a:r>
              <a:rPr lang="en-US" dirty="0" smtClean="0"/>
              <a:t> </a:t>
            </a:r>
            <a:r>
              <a:rPr lang="en-US" dirty="0" err="1" smtClean="0"/>
              <a:t>pada</a:t>
            </a:r>
            <a:r>
              <a:rPr lang="en-US" dirty="0" smtClean="0"/>
              <a:t> </a:t>
            </a:r>
            <a:r>
              <a:rPr lang="en-US" dirty="0" err="1" smtClean="0"/>
              <a:t>tumbuhan</a:t>
            </a:r>
            <a:r>
              <a:rPr lang="en-US" dirty="0" smtClean="0"/>
              <a:t> </a:t>
            </a:r>
            <a:r>
              <a:rPr lang="en-US" dirty="0" err="1" smtClean="0"/>
              <a:t>akan</a:t>
            </a:r>
            <a:r>
              <a:rPr lang="en-US" dirty="0" smtClean="0"/>
              <a:t> </a:t>
            </a:r>
            <a:r>
              <a:rPr lang="en-US" dirty="0" err="1" smtClean="0"/>
              <a:t>mengalami</a:t>
            </a:r>
            <a:r>
              <a:rPr lang="en-US" dirty="0" smtClean="0"/>
              <a:t> </a:t>
            </a:r>
            <a:r>
              <a:rPr lang="en-US" dirty="0" err="1" smtClean="0"/>
              <a:t>dehidrasi</a:t>
            </a:r>
            <a:r>
              <a:rPr lang="en-US" dirty="0"/>
              <a:t> </a:t>
            </a:r>
            <a:r>
              <a:rPr lang="en-US" dirty="0" err="1" smtClean="0"/>
              <a:t>tetapi</a:t>
            </a:r>
            <a:r>
              <a:rPr lang="en-US" dirty="0" smtClean="0"/>
              <a:t> </a:t>
            </a:r>
            <a:r>
              <a:rPr lang="en-US" dirty="0" err="1" smtClean="0"/>
              <a:t>untuk</a:t>
            </a:r>
            <a:r>
              <a:rPr lang="en-US" dirty="0" smtClean="0"/>
              <a:t> </a:t>
            </a:r>
            <a:r>
              <a:rPr lang="en-US" dirty="0" err="1" smtClean="0"/>
              <a:t>biji</a:t>
            </a:r>
            <a:r>
              <a:rPr lang="en-US" dirty="0" smtClean="0"/>
              <a:t> </a:t>
            </a:r>
            <a:r>
              <a:rPr lang="en-US" dirty="0" err="1" smtClean="0"/>
              <a:t>dan</a:t>
            </a:r>
            <a:r>
              <a:rPr lang="en-US" dirty="0" smtClean="0"/>
              <a:t> </a:t>
            </a:r>
            <a:r>
              <a:rPr lang="en-US" dirty="0" err="1" smtClean="0"/>
              <a:t>serbuk</a:t>
            </a:r>
            <a:r>
              <a:rPr lang="en-US" dirty="0" smtClean="0"/>
              <a:t> sari </a:t>
            </a:r>
            <a:r>
              <a:rPr lang="en-US" dirty="0" err="1" smtClean="0"/>
              <a:t>pada</a:t>
            </a:r>
            <a:r>
              <a:rPr lang="en-US" dirty="0" smtClean="0"/>
              <a:t> </a:t>
            </a:r>
            <a:r>
              <a:rPr lang="en-US" dirty="0" err="1" smtClean="0"/>
              <a:t>beberapa</a:t>
            </a:r>
            <a:r>
              <a:rPr lang="en-US" dirty="0" smtClean="0"/>
              <a:t> </a:t>
            </a:r>
            <a:r>
              <a:rPr lang="en-US" dirty="0" err="1" smtClean="0"/>
              <a:t>tumbuhan</a:t>
            </a:r>
            <a:r>
              <a:rPr lang="en-US" dirty="0" smtClean="0"/>
              <a:t> </a:t>
            </a:r>
            <a:r>
              <a:rPr lang="en-US" dirty="0" err="1" smtClean="0"/>
              <a:t>masih</a:t>
            </a:r>
            <a:r>
              <a:rPr lang="en-US" dirty="0" smtClean="0"/>
              <a:t> </a:t>
            </a:r>
            <a:r>
              <a:rPr lang="en-US" dirty="0" err="1" smtClean="0"/>
              <a:t>dapat</a:t>
            </a:r>
            <a:r>
              <a:rPr lang="en-US" dirty="0" smtClean="0"/>
              <a:t> </a:t>
            </a:r>
            <a:r>
              <a:rPr lang="en-US" dirty="0" err="1" smtClean="0"/>
              <a:t>berkembang</a:t>
            </a:r>
            <a:endParaRPr lang="en-US" dirty="0"/>
          </a:p>
        </p:txBody>
      </p:sp>
    </p:spTree>
    <p:extLst>
      <p:ext uri="{BB962C8B-B14F-4D97-AF65-F5344CB8AC3E}">
        <p14:creationId xmlns:p14="http://schemas.microsoft.com/office/powerpoint/2010/main" val="1531547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smtClean="0"/>
              <a:t>Biji</a:t>
            </a:r>
            <a:r>
              <a:rPr lang="en-US" dirty="0" smtClean="0"/>
              <a:t> </a:t>
            </a:r>
            <a:r>
              <a:rPr lang="en-US" dirty="0" err="1" smtClean="0"/>
              <a:t>dapat</a:t>
            </a:r>
            <a:r>
              <a:rPr lang="en-US" dirty="0" smtClean="0"/>
              <a:t> </a:t>
            </a:r>
            <a:r>
              <a:rPr lang="en-US" dirty="0" err="1" smtClean="0"/>
              <a:t>terus</a:t>
            </a:r>
            <a:r>
              <a:rPr lang="en-US" dirty="0" smtClean="0"/>
              <a:t> </a:t>
            </a:r>
            <a:r>
              <a:rPr lang="en-US" dirty="0" err="1" smtClean="0"/>
              <a:t>berkembang</a:t>
            </a:r>
            <a:r>
              <a:rPr lang="en-US" dirty="0" smtClean="0"/>
              <a:t> </a:t>
            </a:r>
            <a:r>
              <a:rPr lang="en-US" dirty="0" err="1" smtClean="0"/>
              <a:t>hingga</a:t>
            </a:r>
            <a:r>
              <a:rPr lang="en-US" dirty="0" smtClean="0"/>
              <a:t> </a:t>
            </a:r>
            <a:r>
              <a:rPr lang="en-US" dirty="0" err="1" smtClean="0"/>
              <a:t>suhu</a:t>
            </a:r>
            <a:r>
              <a:rPr lang="en-US" dirty="0" smtClean="0"/>
              <a:t> 120</a:t>
            </a:r>
            <a:r>
              <a:rPr lang="en-US" baseline="30000" dirty="0" smtClean="0"/>
              <a:t>o</a:t>
            </a:r>
            <a:r>
              <a:rPr lang="en-US" dirty="0" smtClean="0"/>
              <a:t>C</a:t>
            </a:r>
          </a:p>
          <a:p>
            <a:r>
              <a:rPr lang="en-US" dirty="0" err="1" smtClean="0"/>
              <a:t>Sedangkan</a:t>
            </a:r>
            <a:r>
              <a:rPr lang="en-US" dirty="0" smtClean="0"/>
              <a:t> </a:t>
            </a:r>
            <a:r>
              <a:rPr lang="en-US" dirty="0" err="1" smtClean="0"/>
              <a:t>untuk</a:t>
            </a:r>
            <a:r>
              <a:rPr lang="en-US" dirty="0" smtClean="0"/>
              <a:t> </a:t>
            </a:r>
            <a:r>
              <a:rPr lang="en-US" dirty="0" smtClean="0"/>
              <a:t>pollen</a:t>
            </a:r>
            <a:r>
              <a:rPr lang="id-ID" dirty="0" smtClean="0"/>
              <a:t> </a:t>
            </a:r>
            <a:r>
              <a:rPr lang="en-US" dirty="0" smtClean="0"/>
              <a:t>(</a:t>
            </a:r>
            <a:r>
              <a:rPr lang="en-US" dirty="0" err="1" smtClean="0"/>
              <a:t>serbuk</a:t>
            </a:r>
            <a:r>
              <a:rPr lang="en-US" dirty="0" smtClean="0"/>
              <a:t> sari) </a:t>
            </a:r>
            <a:r>
              <a:rPr lang="en-US" dirty="0" err="1" smtClean="0"/>
              <a:t>dapat</a:t>
            </a:r>
            <a:r>
              <a:rPr lang="en-US" dirty="0" smtClean="0"/>
              <a:t> </a:t>
            </a:r>
            <a:r>
              <a:rPr lang="en-US" dirty="0" err="1" smtClean="0"/>
              <a:t>terus</a:t>
            </a:r>
            <a:r>
              <a:rPr lang="en-US" dirty="0" smtClean="0"/>
              <a:t> </a:t>
            </a:r>
            <a:r>
              <a:rPr lang="en-US" dirty="0" err="1" smtClean="0"/>
              <a:t>berkembang</a:t>
            </a:r>
            <a:r>
              <a:rPr lang="en-US" dirty="0" smtClean="0"/>
              <a:t> </a:t>
            </a:r>
            <a:r>
              <a:rPr lang="en-US" dirty="0" err="1" smtClean="0"/>
              <a:t>hingga</a:t>
            </a:r>
            <a:r>
              <a:rPr lang="en-US" dirty="0" smtClean="0"/>
              <a:t> </a:t>
            </a:r>
            <a:r>
              <a:rPr lang="en-US" dirty="0" err="1" smtClean="0"/>
              <a:t>suhu</a:t>
            </a:r>
            <a:r>
              <a:rPr lang="en-US" dirty="0" smtClean="0"/>
              <a:t> 70</a:t>
            </a:r>
            <a:r>
              <a:rPr lang="en-US" baseline="30000" dirty="0" smtClean="0"/>
              <a:t>o</a:t>
            </a:r>
            <a:r>
              <a:rPr lang="en-US" dirty="0" smtClean="0"/>
              <a:t>C </a:t>
            </a:r>
          </a:p>
          <a:p>
            <a:r>
              <a:rPr lang="en-US" dirty="0" err="1" smtClean="0"/>
              <a:t>Pada</a:t>
            </a:r>
            <a:r>
              <a:rPr lang="en-US" dirty="0" smtClean="0"/>
              <a:t> </a:t>
            </a:r>
            <a:r>
              <a:rPr lang="en-US" dirty="0" err="1" smtClean="0"/>
              <a:t>eukariotik</a:t>
            </a:r>
            <a:r>
              <a:rPr lang="en-US" dirty="0" smtClean="0"/>
              <a:t> </a:t>
            </a:r>
            <a:r>
              <a:rPr lang="en-US" dirty="0" err="1" smtClean="0"/>
              <a:t>membutuhkan</a:t>
            </a:r>
            <a:r>
              <a:rPr lang="en-US" dirty="0" smtClean="0"/>
              <a:t> </a:t>
            </a:r>
            <a:r>
              <a:rPr lang="en-US" dirty="0" err="1" smtClean="0"/>
              <a:t>kisaran</a:t>
            </a:r>
            <a:r>
              <a:rPr lang="en-US" dirty="0" smtClean="0"/>
              <a:t> </a:t>
            </a:r>
            <a:r>
              <a:rPr lang="en-US" dirty="0" err="1" smtClean="0"/>
              <a:t>suhu</a:t>
            </a:r>
            <a:r>
              <a:rPr lang="en-US" dirty="0" smtClean="0"/>
              <a:t> 50</a:t>
            </a:r>
            <a:r>
              <a:rPr lang="en-US" baseline="30000" dirty="0" smtClean="0"/>
              <a:t>o</a:t>
            </a:r>
            <a:r>
              <a:rPr lang="en-US" dirty="0" smtClean="0"/>
              <a:t>C  </a:t>
            </a:r>
            <a:r>
              <a:rPr lang="en-US" dirty="0" err="1" smtClean="0"/>
              <a:t>dalam</a:t>
            </a:r>
            <a:r>
              <a:rPr lang="en-US" dirty="0" smtClean="0"/>
              <a:t> </a:t>
            </a:r>
            <a:r>
              <a:rPr lang="en-US" dirty="0" err="1" smtClean="0"/>
              <a:t>menjaga</a:t>
            </a:r>
            <a:r>
              <a:rPr lang="en-US" dirty="0" smtClean="0"/>
              <a:t> </a:t>
            </a:r>
            <a:r>
              <a:rPr lang="en-US" dirty="0" err="1" smtClean="0"/>
              <a:t>keseimbangan</a:t>
            </a:r>
            <a:r>
              <a:rPr lang="en-US" dirty="0" smtClean="0"/>
              <a:t> </a:t>
            </a:r>
            <a:r>
              <a:rPr lang="en-US" dirty="0" err="1" smtClean="0"/>
              <a:t>atau</a:t>
            </a:r>
            <a:r>
              <a:rPr lang="en-US" dirty="0" smtClean="0"/>
              <a:t> </a:t>
            </a:r>
            <a:r>
              <a:rPr lang="en-US" dirty="0" err="1" smtClean="0"/>
              <a:t>siklus</a:t>
            </a:r>
            <a:r>
              <a:rPr lang="en-US" dirty="0" smtClean="0"/>
              <a:t> </a:t>
            </a:r>
            <a:r>
              <a:rPr lang="en-US" dirty="0" err="1" smtClean="0"/>
              <a:t>hidupnya</a:t>
            </a:r>
            <a:endParaRPr lang="en-US" dirty="0" smtClean="0"/>
          </a:p>
          <a:p>
            <a:r>
              <a:rPr lang="en-US" dirty="0" err="1" smtClean="0"/>
              <a:t>Hanya</a:t>
            </a:r>
            <a:r>
              <a:rPr lang="en-US" dirty="0" smtClean="0"/>
              <a:t> </a:t>
            </a:r>
            <a:r>
              <a:rPr lang="en-US" dirty="0" err="1" smtClean="0"/>
              <a:t>pada</a:t>
            </a:r>
            <a:r>
              <a:rPr lang="en-US" dirty="0" smtClean="0"/>
              <a:t> </a:t>
            </a:r>
            <a:r>
              <a:rPr lang="en-US" dirty="0" err="1" smtClean="0"/>
              <a:t>Prokariotik</a:t>
            </a:r>
            <a:r>
              <a:rPr lang="en-US" dirty="0" smtClean="0"/>
              <a:t> </a:t>
            </a:r>
            <a:r>
              <a:rPr lang="en-US" dirty="0" err="1" smtClean="0"/>
              <a:t>dapat</a:t>
            </a:r>
            <a:r>
              <a:rPr lang="en-US" dirty="0" smtClean="0"/>
              <a:t> </a:t>
            </a:r>
            <a:r>
              <a:rPr lang="en-US" dirty="0" err="1" smtClean="0"/>
              <a:t>tumbuh</a:t>
            </a:r>
            <a:r>
              <a:rPr lang="en-US" dirty="0" smtClean="0"/>
              <a:t> </a:t>
            </a:r>
            <a:r>
              <a:rPr lang="en-US" dirty="0" err="1" smtClean="0"/>
              <a:t>dan</a:t>
            </a:r>
            <a:r>
              <a:rPr lang="en-US" dirty="0" smtClean="0"/>
              <a:t> </a:t>
            </a:r>
            <a:r>
              <a:rPr lang="en-US" dirty="0" err="1" smtClean="0"/>
              <a:t>berkembang</a:t>
            </a:r>
            <a:r>
              <a:rPr lang="id-ID" dirty="0"/>
              <a:t> </a:t>
            </a:r>
            <a:r>
              <a:rPr lang="en-US" dirty="0" err="1" smtClean="0"/>
              <a:t>pada</a:t>
            </a:r>
            <a:r>
              <a:rPr lang="en-US" dirty="0" smtClean="0"/>
              <a:t> </a:t>
            </a:r>
            <a:r>
              <a:rPr lang="en-US" dirty="0" err="1" smtClean="0"/>
              <a:t>suhu</a:t>
            </a:r>
            <a:r>
              <a:rPr lang="en-US" dirty="0" smtClean="0"/>
              <a:t> 60</a:t>
            </a:r>
            <a:r>
              <a:rPr lang="en-US" baseline="30000" dirty="0" smtClean="0"/>
              <a:t>o</a:t>
            </a:r>
            <a:r>
              <a:rPr lang="en-US" dirty="0" smtClean="0"/>
              <a:t>C </a:t>
            </a:r>
            <a:endParaRPr lang="en-US" dirty="0"/>
          </a:p>
        </p:txBody>
      </p:sp>
    </p:spTree>
    <p:extLst>
      <p:ext uri="{BB962C8B-B14F-4D97-AF65-F5344CB8AC3E}">
        <p14:creationId xmlns:p14="http://schemas.microsoft.com/office/powerpoint/2010/main" val="2295694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Tumbuhan</a:t>
            </a:r>
            <a:r>
              <a:rPr lang="en-US" dirty="0" smtClean="0"/>
              <a:t> </a:t>
            </a:r>
            <a:r>
              <a:rPr lang="en-US" dirty="0" err="1" smtClean="0"/>
              <a:t>dapat</a:t>
            </a:r>
            <a:r>
              <a:rPr lang="en-US" dirty="0" smtClean="0"/>
              <a:t> </a:t>
            </a:r>
            <a:r>
              <a:rPr lang="en-US" dirty="0" err="1" smtClean="0"/>
              <a:t>mendekati</a:t>
            </a:r>
            <a:r>
              <a:rPr lang="en-US" dirty="0" smtClean="0"/>
              <a:t> </a:t>
            </a:r>
            <a:r>
              <a:rPr lang="en-US" dirty="0" err="1" smtClean="0"/>
              <a:t>kematian</a:t>
            </a:r>
            <a:r>
              <a:rPr lang="id-ID" dirty="0" smtClean="0"/>
              <a:t> </a:t>
            </a:r>
            <a:r>
              <a:rPr lang="en-US" dirty="0" err="1" smtClean="0"/>
              <a:t>Sublethal</a:t>
            </a:r>
            <a:r>
              <a:rPr lang="en-US" dirty="0" smtClean="0"/>
              <a:t>) </a:t>
            </a:r>
            <a:r>
              <a:rPr lang="en-US" dirty="0" err="1" smtClean="0"/>
              <a:t>apabila</a:t>
            </a:r>
            <a:r>
              <a:rPr lang="en-US" dirty="0" smtClean="0"/>
              <a:t> </a:t>
            </a:r>
            <a:r>
              <a:rPr lang="en-US" dirty="0" err="1" smtClean="0"/>
              <a:t>suhu</a:t>
            </a:r>
            <a:r>
              <a:rPr lang="en-US" dirty="0" smtClean="0"/>
              <a:t> </a:t>
            </a:r>
            <a:r>
              <a:rPr lang="en-US" dirty="0" err="1" smtClean="0"/>
              <a:t>terlalu</a:t>
            </a:r>
            <a:r>
              <a:rPr lang="en-US" dirty="0" smtClean="0"/>
              <a:t> </a:t>
            </a:r>
            <a:r>
              <a:rPr lang="en-US" dirty="0" err="1" smtClean="0"/>
              <a:t>panas,sehingga</a:t>
            </a:r>
            <a:r>
              <a:rPr lang="en-US" dirty="0" smtClean="0"/>
              <a:t> </a:t>
            </a:r>
            <a:r>
              <a:rPr lang="en-US" dirty="0" err="1" smtClean="0"/>
              <a:t>perlu</a:t>
            </a:r>
            <a:r>
              <a:rPr lang="en-US" dirty="0" smtClean="0"/>
              <a:t> </a:t>
            </a:r>
            <a:r>
              <a:rPr lang="en-US" dirty="0" err="1" smtClean="0"/>
              <a:t>adanya</a:t>
            </a:r>
            <a:r>
              <a:rPr lang="en-US" dirty="0" smtClean="0"/>
              <a:t> </a:t>
            </a:r>
            <a:r>
              <a:rPr lang="en-US" dirty="0" err="1" smtClean="0"/>
              <a:t>induksi</a:t>
            </a:r>
            <a:r>
              <a:rPr lang="en-US" dirty="0" smtClean="0"/>
              <a:t> </a:t>
            </a:r>
            <a:r>
              <a:rPr lang="en-US" dirty="0" err="1" smtClean="0"/>
              <a:t>toleransi</a:t>
            </a:r>
            <a:r>
              <a:rPr lang="en-US" dirty="0" smtClean="0"/>
              <a:t> </a:t>
            </a:r>
            <a:r>
              <a:rPr lang="en-US" dirty="0" err="1" smtClean="0"/>
              <a:t>untuk</a:t>
            </a:r>
            <a:r>
              <a:rPr lang="en-US" dirty="0" smtClean="0"/>
              <a:t> </a:t>
            </a:r>
            <a:r>
              <a:rPr lang="en-US" dirty="0" err="1" smtClean="0"/>
              <a:t>menyeimbangkan</a:t>
            </a:r>
            <a:r>
              <a:rPr lang="en-US" dirty="0" smtClean="0"/>
              <a:t> </a:t>
            </a:r>
            <a:r>
              <a:rPr lang="en-US" dirty="0" err="1" smtClean="0"/>
              <a:t>antara</a:t>
            </a:r>
            <a:r>
              <a:rPr lang="en-US" dirty="0" smtClean="0"/>
              <a:t> </a:t>
            </a:r>
            <a:r>
              <a:rPr lang="en-US" dirty="0" err="1" smtClean="0"/>
              <a:t>suhu</a:t>
            </a:r>
            <a:r>
              <a:rPr lang="en-US" dirty="0" smtClean="0"/>
              <a:t> </a:t>
            </a:r>
            <a:r>
              <a:rPr lang="en-US" dirty="0" err="1" smtClean="0"/>
              <a:t>dalam</a:t>
            </a:r>
            <a:r>
              <a:rPr lang="en-US" dirty="0" smtClean="0"/>
              <a:t> </a:t>
            </a:r>
            <a:r>
              <a:rPr lang="en-US" dirty="0" err="1" smtClean="0"/>
              <a:t>dan</a:t>
            </a:r>
            <a:r>
              <a:rPr lang="en-US" dirty="0" smtClean="0"/>
              <a:t> </a:t>
            </a:r>
            <a:r>
              <a:rPr lang="en-US" dirty="0" err="1" smtClean="0"/>
              <a:t>suhu</a:t>
            </a:r>
            <a:r>
              <a:rPr lang="en-US" dirty="0" smtClean="0"/>
              <a:t> </a:t>
            </a:r>
            <a:r>
              <a:rPr lang="en-US" dirty="0" err="1" smtClean="0"/>
              <a:t>luar</a:t>
            </a:r>
            <a:r>
              <a:rPr lang="en-US" dirty="0" smtClean="0"/>
              <a:t> </a:t>
            </a:r>
            <a:r>
              <a:rPr lang="en-US" dirty="0" err="1" smtClean="0"/>
              <a:t>tumbuhan</a:t>
            </a:r>
            <a:r>
              <a:rPr lang="en-US" dirty="0" smtClean="0"/>
              <a:t> proses </a:t>
            </a:r>
            <a:r>
              <a:rPr lang="en-US" dirty="0" err="1" smtClean="0"/>
              <a:t>ini</a:t>
            </a:r>
            <a:r>
              <a:rPr lang="en-US" dirty="0" smtClean="0"/>
              <a:t> </a:t>
            </a:r>
            <a:r>
              <a:rPr lang="en-US" dirty="0" err="1" smtClean="0"/>
              <a:t>disebut</a:t>
            </a:r>
            <a:r>
              <a:rPr lang="en-US" dirty="0" smtClean="0"/>
              <a:t> </a:t>
            </a:r>
            <a:r>
              <a:rPr lang="en-US" i="1" dirty="0" err="1" smtClean="0">
                <a:solidFill>
                  <a:srgbClr val="FF0000"/>
                </a:solidFill>
              </a:rPr>
              <a:t>Induksi</a:t>
            </a:r>
            <a:r>
              <a:rPr lang="en-US" i="1" dirty="0" smtClean="0">
                <a:solidFill>
                  <a:srgbClr val="FF0000"/>
                </a:solidFill>
              </a:rPr>
              <a:t> </a:t>
            </a:r>
            <a:r>
              <a:rPr lang="en-US" i="1" dirty="0" err="1" smtClean="0">
                <a:solidFill>
                  <a:srgbClr val="FF0000"/>
                </a:solidFill>
              </a:rPr>
              <a:t>Termotoleran</a:t>
            </a:r>
            <a:endParaRPr lang="en-US" i="1" dirty="0">
              <a:solidFill>
                <a:srgbClr val="FF0000"/>
              </a:solidFill>
            </a:endParaRPr>
          </a:p>
        </p:txBody>
      </p:sp>
    </p:spTree>
    <p:extLst>
      <p:ext uri="{BB962C8B-B14F-4D97-AF65-F5344CB8AC3E}">
        <p14:creationId xmlns:p14="http://schemas.microsoft.com/office/powerpoint/2010/main" val="4121033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en-US" dirty="0" err="1" smtClean="0"/>
              <a:t>Cekaman</a:t>
            </a:r>
            <a:r>
              <a:rPr lang="en-US" dirty="0" smtClean="0"/>
              <a:t> air </a:t>
            </a:r>
            <a:r>
              <a:rPr lang="en-US" dirty="0" err="1" smtClean="0"/>
              <a:t>dan</a:t>
            </a:r>
            <a:r>
              <a:rPr lang="en-US" dirty="0" smtClean="0"/>
              <a:t> </a:t>
            </a:r>
            <a:r>
              <a:rPr lang="en-US" dirty="0" err="1" smtClean="0"/>
              <a:t>cekaman</a:t>
            </a:r>
            <a:r>
              <a:rPr lang="en-US" dirty="0" smtClean="0"/>
              <a:t> </a:t>
            </a:r>
            <a:r>
              <a:rPr lang="en-US" dirty="0" err="1" smtClean="0"/>
              <a:t>suhu</a:t>
            </a:r>
            <a:r>
              <a:rPr lang="en-US" dirty="0" smtClean="0"/>
              <a:t> </a:t>
            </a:r>
            <a:r>
              <a:rPr lang="en-US" dirty="0" err="1" smtClean="0"/>
              <a:t>hampir</a:t>
            </a:r>
            <a:r>
              <a:rPr lang="en-US" dirty="0" smtClean="0"/>
              <a:t> </a:t>
            </a:r>
            <a:r>
              <a:rPr lang="en-US" dirty="0" err="1" smtClean="0"/>
              <a:t>sebagian</a:t>
            </a:r>
            <a:r>
              <a:rPr lang="en-US" dirty="0" smtClean="0"/>
              <a:t> </a:t>
            </a:r>
            <a:r>
              <a:rPr lang="en-US" dirty="0" err="1" smtClean="0"/>
              <a:t>besar</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tumbuhan</a:t>
            </a:r>
            <a:r>
              <a:rPr lang="en-US" dirty="0" smtClean="0"/>
              <a:t> </a:t>
            </a:r>
            <a:r>
              <a:rPr lang="en-US" dirty="0" err="1" smtClean="0"/>
              <a:t>golongan</a:t>
            </a:r>
            <a:r>
              <a:rPr lang="en-US" dirty="0" smtClean="0"/>
              <a:t> C</a:t>
            </a:r>
            <a:r>
              <a:rPr lang="en-US" baseline="-25000" dirty="0" smtClean="0"/>
              <a:t>3</a:t>
            </a:r>
            <a:r>
              <a:rPr lang="en-US" dirty="0" smtClean="0"/>
              <a:t> </a:t>
            </a:r>
            <a:r>
              <a:rPr lang="en-US" dirty="0" err="1" smtClean="0"/>
              <a:t>dan</a:t>
            </a:r>
            <a:r>
              <a:rPr lang="en-US" dirty="0" smtClean="0"/>
              <a:t> C</a:t>
            </a:r>
            <a:r>
              <a:rPr lang="en-US" baseline="-25000" dirty="0" smtClean="0"/>
              <a:t>4.</a:t>
            </a:r>
            <a:r>
              <a:rPr lang="en-US" dirty="0"/>
              <a:t>D</a:t>
            </a:r>
            <a:r>
              <a:rPr lang="en-US" dirty="0" smtClean="0"/>
              <a:t>engan </a:t>
            </a:r>
            <a:r>
              <a:rPr lang="en-US" dirty="0" err="1" smtClean="0"/>
              <a:t>terjadinya</a:t>
            </a:r>
            <a:r>
              <a:rPr lang="en-US" dirty="0" smtClean="0"/>
              <a:t> </a:t>
            </a:r>
            <a:r>
              <a:rPr lang="en-US" dirty="0" err="1" smtClean="0"/>
              <a:t>proses</a:t>
            </a:r>
            <a:r>
              <a:rPr lang="en-US" dirty="0" smtClean="0"/>
              <a:t> </a:t>
            </a:r>
            <a:r>
              <a:rPr lang="en-US" dirty="0" err="1" smtClean="0"/>
              <a:t>evaporasi</a:t>
            </a:r>
            <a:r>
              <a:rPr lang="en-US" dirty="0" smtClean="0"/>
              <a:t> </a:t>
            </a:r>
            <a:r>
              <a:rPr lang="en-US" dirty="0" err="1" smtClean="0"/>
              <a:t>akibat</a:t>
            </a:r>
            <a:r>
              <a:rPr lang="en-US" dirty="0" smtClean="0"/>
              <a:t> </a:t>
            </a:r>
            <a:r>
              <a:rPr lang="en-US" dirty="0" err="1" smtClean="0"/>
              <a:t>suhu</a:t>
            </a:r>
            <a:r>
              <a:rPr lang="en-US" dirty="0" smtClean="0"/>
              <a:t> yang </a:t>
            </a:r>
            <a:r>
              <a:rPr lang="en-US" dirty="0" err="1" smtClean="0"/>
              <a:t>tinggi</a:t>
            </a:r>
            <a:r>
              <a:rPr lang="en-US" dirty="0" smtClean="0"/>
              <a:t> </a:t>
            </a:r>
            <a:r>
              <a:rPr lang="en-US" dirty="0" err="1" smtClean="0"/>
              <a:t>suplai</a:t>
            </a:r>
            <a:r>
              <a:rPr lang="en-US" dirty="0" smtClean="0"/>
              <a:t> air </a:t>
            </a:r>
            <a:r>
              <a:rPr lang="en-US" dirty="0" err="1" smtClean="0"/>
              <a:t>pada</a:t>
            </a:r>
            <a:r>
              <a:rPr lang="en-US" dirty="0" smtClean="0"/>
              <a:t> </a:t>
            </a:r>
            <a:r>
              <a:rPr lang="en-US" dirty="0" err="1" smtClean="0"/>
              <a:t>jaringan</a:t>
            </a:r>
            <a:r>
              <a:rPr lang="en-US" dirty="0" smtClean="0"/>
              <a:t> </a:t>
            </a:r>
            <a:r>
              <a:rPr lang="en-US" dirty="0" err="1" smtClean="0"/>
              <a:t>berkurang</a:t>
            </a:r>
            <a:r>
              <a:rPr lang="en-US" dirty="0" smtClean="0"/>
              <a:t>.</a:t>
            </a:r>
          </a:p>
          <a:p>
            <a:r>
              <a:rPr lang="en-US" dirty="0" err="1" smtClean="0"/>
              <a:t>Biji</a:t>
            </a:r>
            <a:r>
              <a:rPr lang="en-US" dirty="0" smtClean="0"/>
              <a:t> </a:t>
            </a:r>
            <a:r>
              <a:rPr lang="en-US" dirty="0" err="1" smtClean="0"/>
              <a:t>pada</a:t>
            </a:r>
            <a:r>
              <a:rPr lang="en-US" dirty="0" smtClean="0"/>
              <a:t> </a:t>
            </a:r>
            <a:r>
              <a:rPr lang="en-US" dirty="0" err="1" smtClean="0"/>
              <a:t>tanaman</a:t>
            </a:r>
            <a:r>
              <a:rPr lang="en-US" dirty="0" smtClean="0"/>
              <a:t> </a:t>
            </a:r>
            <a:r>
              <a:rPr lang="en-US" dirty="0" err="1" smtClean="0"/>
              <a:t>tergantung</a:t>
            </a:r>
            <a:r>
              <a:rPr lang="en-US" dirty="0" smtClean="0"/>
              <a:t> </a:t>
            </a:r>
            <a:r>
              <a:rPr lang="en-US" dirty="0" err="1" smtClean="0"/>
              <a:t>pada</a:t>
            </a:r>
            <a:r>
              <a:rPr lang="en-US" dirty="0" smtClean="0"/>
              <a:t> proses </a:t>
            </a:r>
            <a:r>
              <a:rPr lang="en-US" dirty="0" err="1" smtClean="0"/>
              <a:t>evaporasi</a:t>
            </a:r>
            <a:r>
              <a:rPr lang="en-US" dirty="0" smtClean="0"/>
              <a:t> </a:t>
            </a:r>
            <a:r>
              <a:rPr lang="en-US" dirty="0" err="1" smtClean="0"/>
              <a:t>dan</a:t>
            </a:r>
            <a:r>
              <a:rPr lang="en-US" dirty="0" smtClean="0"/>
              <a:t> </a:t>
            </a:r>
            <a:r>
              <a:rPr lang="en-US" dirty="0" err="1" smtClean="0"/>
              <a:t>perkembangan</a:t>
            </a:r>
            <a:r>
              <a:rPr lang="en-US" dirty="0" smtClean="0"/>
              <a:t> </a:t>
            </a:r>
            <a:r>
              <a:rPr lang="en-US" dirty="0" err="1" smtClean="0"/>
              <a:t>suhu</a:t>
            </a:r>
            <a:r>
              <a:rPr lang="en-US" dirty="0" smtClean="0"/>
              <a:t>.</a:t>
            </a:r>
            <a:endParaRPr lang="id-ID" dirty="0" smtClean="0"/>
          </a:p>
          <a:p>
            <a:r>
              <a:rPr lang="en-US" dirty="0" err="1" smtClean="0"/>
              <a:t>Biji</a:t>
            </a:r>
            <a:r>
              <a:rPr lang="en-US" dirty="0" smtClean="0"/>
              <a:t> </a:t>
            </a:r>
            <a:r>
              <a:rPr lang="en-US" dirty="0" err="1" smtClean="0"/>
              <a:t>masih</a:t>
            </a:r>
            <a:r>
              <a:rPr lang="en-US" dirty="0" smtClean="0"/>
              <a:t> </a:t>
            </a:r>
            <a:r>
              <a:rPr lang="en-US" dirty="0" err="1" smtClean="0"/>
              <a:t>dapat</a:t>
            </a:r>
            <a:r>
              <a:rPr lang="en-US" dirty="0" smtClean="0"/>
              <a:t> </a:t>
            </a:r>
            <a:r>
              <a:rPr lang="en-US" dirty="0" err="1" smtClean="0"/>
              <a:t>berkembang</a:t>
            </a:r>
            <a:r>
              <a:rPr lang="en-US" dirty="0" smtClean="0"/>
              <a:t> </a:t>
            </a:r>
            <a:r>
              <a:rPr lang="en-US" dirty="0" err="1" smtClean="0"/>
              <a:t>pada</a:t>
            </a:r>
            <a:r>
              <a:rPr lang="en-US" dirty="0" smtClean="0"/>
              <a:t> </a:t>
            </a:r>
            <a:r>
              <a:rPr lang="en-US" dirty="0" err="1" smtClean="0"/>
              <a:t>suhu</a:t>
            </a:r>
            <a:r>
              <a:rPr lang="en-US" dirty="0" smtClean="0"/>
              <a:t> </a:t>
            </a:r>
            <a:r>
              <a:rPr lang="en-US" dirty="0" err="1" smtClean="0"/>
              <a:t>atau</a:t>
            </a:r>
            <a:r>
              <a:rPr lang="en-US" dirty="0" smtClean="0"/>
              <a:t> </a:t>
            </a:r>
            <a:r>
              <a:rPr lang="en-US" dirty="0" err="1" smtClean="0"/>
              <a:t>temperatur</a:t>
            </a:r>
            <a:r>
              <a:rPr lang="en-US" dirty="0" smtClean="0"/>
              <a:t> </a:t>
            </a:r>
            <a:r>
              <a:rPr lang="en-US" dirty="0" err="1" smtClean="0"/>
              <a:t>tinggi</a:t>
            </a:r>
            <a:r>
              <a:rPr lang="en-US" dirty="0" smtClean="0"/>
              <a:t> </a:t>
            </a:r>
            <a:r>
              <a:rPr lang="en-US" dirty="0" err="1" smtClean="0"/>
              <a:t>tapi</a:t>
            </a:r>
            <a:r>
              <a:rPr lang="en-US" dirty="0" smtClean="0"/>
              <a:t> </a:t>
            </a:r>
            <a:r>
              <a:rPr lang="en-US" dirty="0" err="1" smtClean="0"/>
              <a:t>tidak</a:t>
            </a:r>
            <a:r>
              <a:rPr lang="en-US" dirty="0" smtClean="0"/>
              <a:t> </a:t>
            </a:r>
            <a:r>
              <a:rPr lang="en-US" dirty="0" err="1" smtClean="0"/>
              <a:t>pada</a:t>
            </a:r>
            <a:r>
              <a:rPr lang="en-US" dirty="0" smtClean="0"/>
              <a:t> </a:t>
            </a:r>
            <a:r>
              <a:rPr lang="en-US" dirty="0" err="1" smtClean="0"/>
              <a:t>tanah</a:t>
            </a:r>
            <a:r>
              <a:rPr lang="en-US" dirty="0" smtClean="0"/>
              <a:t> yang </a:t>
            </a:r>
            <a:r>
              <a:rPr lang="en-US" dirty="0" err="1" smtClean="0"/>
              <a:t>basah</a:t>
            </a:r>
            <a:r>
              <a:rPr lang="en-US" dirty="0" smtClean="0"/>
              <a:t> </a:t>
            </a:r>
            <a:r>
              <a:rPr lang="en-US" dirty="0" err="1" smtClean="0"/>
              <a:t>atau</a:t>
            </a:r>
            <a:r>
              <a:rPr lang="en-US" dirty="0" smtClean="0"/>
              <a:t> </a:t>
            </a:r>
            <a:r>
              <a:rPr lang="en-US" dirty="0" err="1" smtClean="0"/>
              <a:t>lembab</a:t>
            </a:r>
            <a:r>
              <a:rPr lang="en-US" dirty="0" smtClean="0"/>
              <a:t>.</a:t>
            </a:r>
          </a:p>
          <a:p>
            <a:endParaRPr lang="en-US" dirty="0"/>
          </a:p>
        </p:txBody>
      </p:sp>
    </p:spTree>
    <p:extLst>
      <p:ext uri="{BB962C8B-B14F-4D97-AF65-F5344CB8AC3E}">
        <p14:creationId xmlns:p14="http://schemas.microsoft.com/office/powerpoint/2010/main" val="249411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en-US" b="1" dirty="0" err="1" smtClean="0">
                <a:solidFill>
                  <a:schemeClr val="accent6">
                    <a:lumMod val="75000"/>
                  </a:schemeClr>
                </a:solidFill>
              </a:rPr>
              <a:t>Pengaruh</a:t>
            </a:r>
            <a:r>
              <a:rPr lang="en-US" b="1" dirty="0" smtClean="0">
                <a:solidFill>
                  <a:schemeClr val="accent6">
                    <a:lumMod val="75000"/>
                  </a:schemeClr>
                </a:solidFill>
              </a:rPr>
              <a:t> </a:t>
            </a:r>
            <a:r>
              <a:rPr lang="id-ID" b="1" dirty="0" smtClean="0">
                <a:solidFill>
                  <a:schemeClr val="accent6">
                    <a:lumMod val="75000"/>
                  </a:schemeClr>
                </a:solidFill>
              </a:rPr>
              <a:t>S</a:t>
            </a:r>
            <a:r>
              <a:rPr lang="en-US" b="1" dirty="0" err="1" smtClean="0">
                <a:solidFill>
                  <a:schemeClr val="accent6">
                    <a:lumMod val="75000"/>
                  </a:schemeClr>
                </a:solidFill>
              </a:rPr>
              <a:t>uhu</a:t>
            </a:r>
            <a:r>
              <a:rPr lang="en-US" b="1" dirty="0" smtClean="0">
                <a:solidFill>
                  <a:schemeClr val="accent6">
                    <a:lumMod val="75000"/>
                  </a:schemeClr>
                </a:solidFill>
              </a:rPr>
              <a:t> </a:t>
            </a:r>
            <a:r>
              <a:rPr lang="id-ID" b="1" dirty="0" err="1">
                <a:solidFill>
                  <a:schemeClr val="accent6">
                    <a:lumMod val="75000"/>
                  </a:schemeClr>
                </a:solidFill>
              </a:rPr>
              <a:t>T</a:t>
            </a:r>
            <a:r>
              <a:rPr lang="en-US" b="1" dirty="0" err="1" smtClean="0">
                <a:solidFill>
                  <a:schemeClr val="accent6">
                    <a:lumMod val="75000"/>
                  </a:schemeClr>
                </a:solidFill>
              </a:rPr>
              <a:t>erhadap</a:t>
            </a:r>
            <a:r>
              <a:rPr lang="en-US" b="1" dirty="0" smtClean="0">
                <a:solidFill>
                  <a:schemeClr val="accent6">
                    <a:lumMod val="75000"/>
                  </a:schemeClr>
                </a:solidFill>
              </a:rPr>
              <a:t> </a:t>
            </a:r>
            <a:r>
              <a:rPr lang="en-US" b="1" dirty="0" err="1" smtClean="0">
                <a:solidFill>
                  <a:schemeClr val="accent6">
                    <a:lumMod val="75000"/>
                  </a:schemeClr>
                </a:solidFill>
              </a:rPr>
              <a:t>Daun</a:t>
            </a:r>
            <a:endParaRPr lang="en-US" b="1" dirty="0">
              <a:solidFill>
                <a:schemeClr val="accent6">
                  <a:lumMod val="75000"/>
                </a:schemeClr>
              </a:solidFill>
            </a:endParaRPr>
          </a:p>
        </p:txBody>
      </p:sp>
      <p:sp>
        <p:nvSpPr>
          <p:cNvPr id="3" name="Content Placeholder 2"/>
          <p:cNvSpPr>
            <a:spLocks noGrp="1"/>
          </p:cNvSpPr>
          <p:nvPr>
            <p:ph idx="1"/>
          </p:nvPr>
        </p:nvSpPr>
        <p:spPr>
          <a:xfrm>
            <a:off x="457200" y="1676400"/>
            <a:ext cx="8229600" cy="4800600"/>
          </a:xfrm>
        </p:spPr>
        <p:txBody>
          <a:bodyPr>
            <a:normAutofit/>
          </a:bodyPr>
          <a:lstStyle/>
          <a:p>
            <a:r>
              <a:rPr lang="en-US" dirty="0" err="1" smtClean="0"/>
              <a:t>Pada</a:t>
            </a:r>
            <a:r>
              <a:rPr lang="en-US" dirty="0" smtClean="0"/>
              <a:t> </a:t>
            </a:r>
            <a:r>
              <a:rPr lang="en-US" dirty="0" err="1" smtClean="0"/>
              <a:t>tumbuhan</a:t>
            </a:r>
            <a:r>
              <a:rPr lang="en-US" dirty="0" smtClean="0"/>
              <a:t> CAM </a:t>
            </a:r>
            <a:r>
              <a:rPr lang="en-US" dirty="0" err="1" smtClean="0"/>
              <a:t>dapat</a:t>
            </a:r>
            <a:r>
              <a:rPr lang="en-US" dirty="0" smtClean="0"/>
              <a:t> </a:t>
            </a:r>
            <a:r>
              <a:rPr lang="en-US" dirty="0" err="1" smtClean="0"/>
              <a:t>membuka</a:t>
            </a:r>
            <a:r>
              <a:rPr lang="en-US" dirty="0" smtClean="0"/>
              <a:t> </a:t>
            </a:r>
            <a:r>
              <a:rPr lang="en-US" dirty="0" err="1" smtClean="0"/>
              <a:t>stomatanya</a:t>
            </a:r>
            <a:r>
              <a:rPr lang="en-US" dirty="0" smtClean="0"/>
              <a:t> </a:t>
            </a:r>
            <a:r>
              <a:rPr lang="en-US" dirty="0" err="1" smtClean="0"/>
              <a:t>pada</a:t>
            </a:r>
            <a:r>
              <a:rPr lang="en-US" dirty="0" smtClean="0"/>
              <a:t> </a:t>
            </a:r>
            <a:r>
              <a:rPr lang="en-US" dirty="0" err="1" smtClean="0"/>
              <a:t>suhu</a:t>
            </a:r>
            <a:r>
              <a:rPr lang="en-US" dirty="0" smtClean="0"/>
              <a:t> </a:t>
            </a:r>
            <a:r>
              <a:rPr lang="en-US" dirty="0" err="1" smtClean="0"/>
              <a:t>atau</a:t>
            </a:r>
            <a:r>
              <a:rPr lang="en-US" dirty="0" smtClean="0"/>
              <a:t> </a:t>
            </a:r>
            <a:r>
              <a:rPr lang="en-US" dirty="0" err="1" smtClean="0"/>
              <a:t>keadaan</a:t>
            </a:r>
            <a:r>
              <a:rPr lang="en-US" dirty="0" smtClean="0"/>
              <a:t> yang </a:t>
            </a:r>
            <a:r>
              <a:rPr lang="en-US" dirty="0" err="1" smtClean="0"/>
              <a:t>kering</a:t>
            </a:r>
            <a:r>
              <a:rPr lang="en-US" dirty="0" smtClean="0"/>
              <a:t> </a:t>
            </a:r>
            <a:r>
              <a:rPr lang="en-US" dirty="0" err="1" smtClean="0"/>
              <a:t>tetapi</a:t>
            </a:r>
            <a:r>
              <a:rPr lang="en-US" dirty="0" smtClean="0"/>
              <a:t> </a:t>
            </a:r>
            <a:r>
              <a:rPr lang="en-US" dirty="0" err="1" smtClean="0"/>
              <a:t>tidak</a:t>
            </a:r>
            <a:r>
              <a:rPr lang="en-US" dirty="0" smtClean="0"/>
              <a:t> </a:t>
            </a:r>
            <a:r>
              <a:rPr lang="en-US" dirty="0" err="1" smtClean="0"/>
              <a:t>pada</a:t>
            </a:r>
            <a:r>
              <a:rPr lang="en-US" dirty="0" smtClean="0"/>
              <a:t> </a:t>
            </a:r>
            <a:r>
              <a:rPr lang="en-US" dirty="0" err="1" smtClean="0"/>
              <a:t>suhu</a:t>
            </a:r>
            <a:r>
              <a:rPr lang="en-US" dirty="0" smtClean="0"/>
              <a:t> yang </a:t>
            </a:r>
            <a:r>
              <a:rPr lang="en-US" dirty="0" err="1" smtClean="0"/>
              <a:t>dingin</a:t>
            </a:r>
            <a:r>
              <a:rPr lang="en-US" dirty="0" smtClean="0"/>
              <a:t>,</a:t>
            </a:r>
            <a:r>
              <a:rPr lang="id-ID" dirty="0" smtClean="0"/>
              <a:t> </a:t>
            </a:r>
            <a:r>
              <a:rPr lang="en-US" dirty="0" err="1" smtClean="0"/>
              <a:t>hal</a:t>
            </a:r>
            <a:r>
              <a:rPr lang="en-US" dirty="0" smtClean="0"/>
              <a:t> </a:t>
            </a:r>
            <a:r>
              <a:rPr lang="en-US" dirty="0" err="1" smtClean="0"/>
              <a:t>ini</a:t>
            </a:r>
            <a:r>
              <a:rPr lang="en-US" dirty="0" smtClean="0"/>
              <a:t> </a:t>
            </a:r>
            <a:r>
              <a:rPr lang="en-US" dirty="0" err="1" smtClean="0"/>
              <a:t>karena</a:t>
            </a:r>
            <a:r>
              <a:rPr lang="en-US" dirty="0" smtClean="0"/>
              <a:t> </a:t>
            </a:r>
            <a:r>
              <a:rPr lang="en-US" dirty="0" err="1" smtClean="0"/>
              <a:t>pada</a:t>
            </a:r>
            <a:r>
              <a:rPr lang="en-US" dirty="0" smtClean="0"/>
              <a:t> </a:t>
            </a:r>
            <a:r>
              <a:rPr lang="en-US" dirty="0" err="1" smtClean="0"/>
              <a:t>suhu</a:t>
            </a:r>
            <a:r>
              <a:rPr lang="en-US" dirty="0" smtClean="0"/>
              <a:t> </a:t>
            </a:r>
            <a:r>
              <a:rPr lang="en-US" dirty="0" err="1" smtClean="0"/>
              <a:t>dingin</a:t>
            </a:r>
            <a:r>
              <a:rPr lang="en-US" dirty="0" smtClean="0"/>
              <a:t> </a:t>
            </a:r>
            <a:r>
              <a:rPr lang="en-US" dirty="0" err="1" smtClean="0"/>
              <a:t>tumbuhan</a:t>
            </a:r>
            <a:r>
              <a:rPr lang="en-US" dirty="0" smtClean="0"/>
              <a:t> CAM </a:t>
            </a:r>
            <a:r>
              <a:rPr lang="en-US" dirty="0" err="1" smtClean="0"/>
              <a:t>tidak</a:t>
            </a:r>
            <a:r>
              <a:rPr lang="en-US" dirty="0" smtClean="0"/>
              <a:t> </a:t>
            </a:r>
            <a:r>
              <a:rPr lang="en-US" dirty="0" err="1" smtClean="0"/>
              <a:t>dapat</a:t>
            </a:r>
            <a:r>
              <a:rPr lang="en-US" dirty="0" smtClean="0"/>
              <a:t> </a:t>
            </a:r>
            <a:r>
              <a:rPr lang="en-US" dirty="0" err="1" smtClean="0"/>
              <a:t>melakukan</a:t>
            </a:r>
            <a:r>
              <a:rPr lang="en-US" dirty="0" smtClean="0"/>
              <a:t> </a:t>
            </a:r>
            <a:r>
              <a:rPr lang="en-US" dirty="0" err="1" smtClean="0"/>
              <a:t>transpirasi</a:t>
            </a:r>
            <a:r>
              <a:rPr lang="en-US" dirty="0" smtClean="0"/>
              <a:t>.</a:t>
            </a:r>
          </a:p>
          <a:p>
            <a:r>
              <a:rPr lang="en-US" dirty="0" err="1" smtClean="0"/>
              <a:t>Pada</a:t>
            </a:r>
            <a:r>
              <a:rPr lang="en-US" dirty="0" smtClean="0"/>
              <a:t> </a:t>
            </a:r>
            <a:r>
              <a:rPr lang="en-US" dirty="0" err="1" smtClean="0"/>
              <a:t>suhu</a:t>
            </a:r>
            <a:r>
              <a:rPr lang="en-US" dirty="0" smtClean="0"/>
              <a:t> yang </a:t>
            </a:r>
            <a:r>
              <a:rPr lang="en-US" dirty="0" err="1" smtClean="0"/>
              <a:t>tinggi</a:t>
            </a:r>
            <a:r>
              <a:rPr lang="en-US" dirty="0" smtClean="0"/>
              <a:t> </a:t>
            </a:r>
            <a:r>
              <a:rPr lang="en-US" dirty="0" err="1" smtClean="0"/>
              <a:t>tumbuhan</a:t>
            </a:r>
            <a:r>
              <a:rPr lang="en-US" dirty="0" smtClean="0"/>
              <a:t> CAM </a:t>
            </a:r>
            <a:r>
              <a:rPr lang="en-US" dirty="0" err="1" smtClean="0"/>
              <a:t>dapat</a:t>
            </a:r>
            <a:r>
              <a:rPr lang="en-US" dirty="0" smtClean="0"/>
              <a:t> </a:t>
            </a:r>
            <a:r>
              <a:rPr lang="en-US" dirty="0" err="1" smtClean="0"/>
              <a:t>mengikat</a:t>
            </a:r>
            <a:r>
              <a:rPr lang="en-US" dirty="0" smtClean="0"/>
              <a:t> </a:t>
            </a:r>
            <a:r>
              <a:rPr lang="en-US" dirty="0" err="1" smtClean="0"/>
              <a:t>sinar</a:t>
            </a:r>
            <a:r>
              <a:rPr lang="en-US" dirty="0" smtClean="0"/>
              <a:t> </a:t>
            </a:r>
            <a:r>
              <a:rPr lang="en-US" i="1" dirty="0" smtClean="0"/>
              <a:t>infrared</a:t>
            </a:r>
            <a:r>
              <a:rPr lang="en-US" dirty="0" smtClean="0"/>
              <a:t> </a:t>
            </a:r>
            <a:r>
              <a:rPr lang="en-US" dirty="0" err="1" smtClean="0"/>
              <a:t>dengan</a:t>
            </a:r>
            <a:r>
              <a:rPr lang="en-US" dirty="0" smtClean="0"/>
              <a:t> </a:t>
            </a:r>
            <a:r>
              <a:rPr lang="en-US" dirty="0" err="1" smtClean="0"/>
              <a:t>panjang</a:t>
            </a:r>
            <a:r>
              <a:rPr lang="en-US" dirty="0" smtClean="0"/>
              <a:t> </a:t>
            </a:r>
            <a:r>
              <a:rPr lang="en-US" dirty="0" err="1" smtClean="0"/>
              <a:t>gelombang</a:t>
            </a:r>
            <a:r>
              <a:rPr lang="en-US" dirty="0" smtClean="0"/>
              <a:t> yang </a:t>
            </a:r>
            <a:r>
              <a:rPr lang="en-US" dirty="0" err="1" smtClean="0"/>
              <a:t>lebih</a:t>
            </a:r>
            <a:r>
              <a:rPr lang="en-US" dirty="0" smtClean="0"/>
              <a:t> </a:t>
            </a:r>
            <a:r>
              <a:rPr lang="en-US" dirty="0" err="1" smtClean="0"/>
              <a:t>panjang</a:t>
            </a:r>
            <a:r>
              <a:rPr lang="id-ID" dirty="0" smtClean="0"/>
              <a:t> </a:t>
            </a:r>
            <a:r>
              <a:rPr lang="en-US" dirty="0" smtClean="0"/>
              <a:t>(</a:t>
            </a:r>
            <a:r>
              <a:rPr lang="en-US" dirty="0" err="1" smtClean="0"/>
              <a:t>tinggi</a:t>
            </a:r>
            <a:r>
              <a:rPr lang="en-US" dirty="0" smtClean="0"/>
              <a:t>).</a:t>
            </a:r>
            <a:endParaRPr lang="id-ID" dirty="0" smtClean="0"/>
          </a:p>
        </p:txBody>
      </p:sp>
    </p:spTree>
    <p:extLst>
      <p:ext uri="{BB962C8B-B14F-4D97-AF65-F5344CB8AC3E}">
        <p14:creationId xmlns:p14="http://schemas.microsoft.com/office/powerpoint/2010/main" val="3666504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normAutofit fontScale="90000"/>
          </a:bodyPr>
          <a:lstStyle/>
          <a:p>
            <a:r>
              <a:rPr lang="en-US" b="1" dirty="0" err="1" smtClean="0">
                <a:solidFill>
                  <a:schemeClr val="accent6">
                    <a:lumMod val="75000"/>
                  </a:schemeClr>
                </a:solidFill>
              </a:rPr>
              <a:t>Pengaruh</a:t>
            </a:r>
            <a:r>
              <a:rPr lang="en-US" b="1" dirty="0" smtClean="0">
                <a:solidFill>
                  <a:schemeClr val="accent6">
                    <a:lumMod val="75000"/>
                  </a:schemeClr>
                </a:solidFill>
              </a:rPr>
              <a:t> </a:t>
            </a:r>
            <a:r>
              <a:rPr lang="en-US" b="1" dirty="0" err="1" smtClean="0">
                <a:solidFill>
                  <a:schemeClr val="accent6">
                    <a:lumMod val="75000"/>
                  </a:schemeClr>
                </a:solidFill>
              </a:rPr>
              <a:t>suhu</a:t>
            </a:r>
            <a:r>
              <a:rPr lang="en-US" b="1" dirty="0" smtClean="0">
                <a:solidFill>
                  <a:schemeClr val="accent6">
                    <a:lumMod val="75000"/>
                  </a:schemeClr>
                </a:solidFill>
              </a:rPr>
              <a:t> </a:t>
            </a:r>
            <a:r>
              <a:rPr lang="en-US" b="1" dirty="0" err="1" smtClean="0">
                <a:solidFill>
                  <a:schemeClr val="accent6">
                    <a:lumMod val="75000"/>
                  </a:schemeClr>
                </a:solidFill>
              </a:rPr>
              <a:t>terhadap</a:t>
            </a:r>
            <a:r>
              <a:rPr lang="en-US" b="1" dirty="0" smtClean="0">
                <a:solidFill>
                  <a:schemeClr val="accent6">
                    <a:lumMod val="75000"/>
                  </a:schemeClr>
                </a:solidFill>
              </a:rPr>
              <a:t> </a:t>
            </a:r>
            <a:r>
              <a:rPr lang="en-US" b="1" dirty="0" err="1" smtClean="0">
                <a:solidFill>
                  <a:schemeClr val="accent6">
                    <a:lumMod val="75000"/>
                  </a:schemeClr>
                </a:solidFill>
              </a:rPr>
              <a:t>fotosintesis</a:t>
            </a:r>
            <a:endParaRPr lang="en-US" b="1" dirty="0">
              <a:solidFill>
                <a:schemeClr val="accent6">
                  <a:lumMod val="75000"/>
                </a:schemeClr>
              </a:solidFill>
            </a:endParaRPr>
          </a:p>
        </p:txBody>
      </p:sp>
      <p:sp>
        <p:nvSpPr>
          <p:cNvPr id="3" name="Content Placeholder 2"/>
          <p:cNvSpPr>
            <a:spLocks noGrp="1"/>
          </p:cNvSpPr>
          <p:nvPr>
            <p:ph idx="1"/>
          </p:nvPr>
        </p:nvSpPr>
        <p:spPr/>
        <p:txBody>
          <a:bodyPr/>
          <a:lstStyle/>
          <a:p>
            <a:r>
              <a:rPr lang="en-US" dirty="0" err="1" smtClean="0"/>
              <a:t>Pada</a:t>
            </a:r>
            <a:r>
              <a:rPr lang="en-US" dirty="0" smtClean="0"/>
              <a:t> </a:t>
            </a:r>
            <a:r>
              <a:rPr lang="en-US" dirty="0" err="1" smtClean="0"/>
              <a:t>suhu</a:t>
            </a:r>
            <a:r>
              <a:rPr lang="en-US" dirty="0" smtClean="0"/>
              <a:t> </a:t>
            </a:r>
            <a:r>
              <a:rPr lang="en-US" dirty="0" err="1" smtClean="0"/>
              <a:t>tinggi</a:t>
            </a:r>
            <a:r>
              <a:rPr lang="en-US" dirty="0" smtClean="0"/>
              <a:t> </a:t>
            </a:r>
            <a:r>
              <a:rPr lang="en-US" dirty="0" err="1" smtClean="0"/>
              <a:t>fotosintesis</a:t>
            </a:r>
            <a:r>
              <a:rPr lang="en-US" dirty="0" smtClean="0"/>
              <a:t> </a:t>
            </a:r>
            <a:r>
              <a:rPr lang="en-US" dirty="0" err="1" smtClean="0"/>
              <a:t>terjadi</a:t>
            </a:r>
            <a:r>
              <a:rPr lang="en-US" dirty="0" smtClean="0"/>
              <a:t> </a:t>
            </a:r>
            <a:r>
              <a:rPr lang="en-US" dirty="0" err="1" smtClean="0"/>
              <a:t>sebelum</a:t>
            </a:r>
            <a:r>
              <a:rPr lang="en-US" dirty="0" smtClean="0"/>
              <a:t> </a:t>
            </a:r>
            <a:r>
              <a:rPr lang="en-US" dirty="0" err="1" smtClean="0"/>
              <a:t>transpirasi</a:t>
            </a:r>
            <a:r>
              <a:rPr lang="en-US" dirty="0" smtClean="0"/>
              <a:t>.</a:t>
            </a:r>
          </a:p>
          <a:p>
            <a:r>
              <a:rPr lang="en-US" dirty="0" err="1" smtClean="0"/>
              <a:t>Temperatur</a:t>
            </a:r>
            <a:r>
              <a:rPr lang="en-US" dirty="0" smtClean="0"/>
              <a:t> </a:t>
            </a:r>
            <a:r>
              <a:rPr lang="en-US" dirty="0" err="1" smtClean="0"/>
              <a:t>atau</a:t>
            </a:r>
            <a:r>
              <a:rPr lang="en-US" dirty="0" smtClean="0"/>
              <a:t> </a:t>
            </a:r>
            <a:r>
              <a:rPr lang="en-US" dirty="0" err="1" smtClean="0"/>
              <a:t>suhu</a:t>
            </a:r>
            <a:r>
              <a:rPr lang="en-US" dirty="0" smtClean="0"/>
              <a:t> </a:t>
            </a:r>
            <a:r>
              <a:rPr lang="en-US" dirty="0" err="1" smtClean="0"/>
              <a:t>berpengaruh</a:t>
            </a:r>
            <a:r>
              <a:rPr lang="en-US" dirty="0" smtClean="0"/>
              <a:t> </a:t>
            </a:r>
            <a:r>
              <a:rPr lang="en-US" dirty="0" err="1" smtClean="0"/>
              <a:t>terhadap</a:t>
            </a:r>
            <a:r>
              <a:rPr lang="en-US" dirty="0" smtClean="0"/>
              <a:t> </a:t>
            </a:r>
            <a:r>
              <a:rPr lang="en-US" dirty="0" err="1" smtClean="0"/>
              <a:t>fiksasi</a:t>
            </a:r>
            <a:r>
              <a:rPr lang="en-US" dirty="0" smtClean="0"/>
              <a:t> CO</a:t>
            </a:r>
            <a:r>
              <a:rPr lang="en-US" baseline="-25000" dirty="0" smtClean="0"/>
              <a:t>2 </a:t>
            </a:r>
            <a:r>
              <a:rPr lang="en-US" dirty="0" err="1" smtClean="0"/>
              <a:t>dan</a:t>
            </a:r>
            <a:r>
              <a:rPr lang="en-US" dirty="0" smtClean="0"/>
              <a:t> </a:t>
            </a:r>
            <a:r>
              <a:rPr lang="en-US" dirty="0" err="1" smtClean="0"/>
              <a:t>memberikan</a:t>
            </a:r>
            <a:r>
              <a:rPr lang="en-US" dirty="0" smtClean="0"/>
              <a:t> </a:t>
            </a:r>
            <a:r>
              <a:rPr lang="en-US" dirty="0" err="1" smtClean="0"/>
              <a:t>waktu</a:t>
            </a:r>
            <a:r>
              <a:rPr lang="en-US" dirty="0" smtClean="0"/>
              <a:t> interval </a:t>
            </a:r>
            <a:r>
              <a:rPr lang="en-US" dirty="0" err="1" smtClean="0"/>
              <a:t>pada</a:t>
            </a:r>
            <a:r>
              <a:rPr lang="en-US" dirty="0" smtClean="0"/>
              <a:t> </a:t>
            </a:r>
            <a:r>
              <a:rPr lang="en-US" dirty="0" err="1" smtClean="0"/>
              <a:t>saat</a:t>
            </a:r>
            <a:r>
              <a:rPr lang="en-US" dirty="0" smtClean="0"/>
              <a:t> CO</a:t>
            </a:r>
            <a:r>
              <a:rPr lang="en-US" baseline="-25000" dirty="0" smtClean="0"/>
              <a:t>2</a:t>
            </a:r>
            <a:r>
              <a:rPr lang="en-US" dirty="0" smtClean="0"/>
              <a:t> </a:t>
            </a:r>
            <a:r>
              <a:rPr lang="en-US" dirty="0" err="1"/>
              <a:t>k</a:t>
            </a:r>
            <a:r>
              <a:rPr lang="en-US" dirty="0" err="1" smtClean="0"/>
              <a:t>eluar</a:t>
            </a:r>
            <a:r>
              <a:rPr lang="en-US" dirty="0" smtClean="0"/>
              <a:t> </a:t>
            </a:r>
            <a:r>
              <a:rPr lang="en-US" dirty="0" err="1" smtClean="0"/>
              <a:t>melalui</a:t>
            </a:r>
            <a:r>
              <a:rPr lang="en-US" dirty="0" smtClean="0"/>
              <a:t> </a:t>
            </a:r>
            <a:r>
              <a:rPr lang="en-US" dirty="0" err="1" smtClean="0"/>
              <a:t>respirasi</a:t>
            </a:r>
            <a:r>
              <a:rPr lang="en-US" dirty="0" smtClean="0"/>
              <a:t> </a:t>
            </a:r>
            <a:r>
              <a:rPr lang="en-US" dirty="0" err="1" smtClean="0"/>
              <a:t>tanaman</a:t>
            </a:r>
            <a:r>
              <a:rPr lang="en-US" dirty="0" smtClean="0"/>
              <a:t> yang </a:t>
            </a:r>
            <a:r>
              <a:rPr lang="en-US" dirty="0" err="1" smtClean="0"/>
              <a:t>disebut</a:t>
            </a:r>
            <a:r>
              <a:rPr lang="en-US" dirty="0" smtClean="0"/>
              <a:t> </a:t>
            </a:r>
            <a:r>
              <a:rPr lang="en-US" dirty="0" err="1" smtClean="0"/>
              <a:t>dengan</a:t>
            </a:r>
            <a:r>
              <a:rPr lang="en-US" dirty="0" smtClean="0"/>
              <a:t> 	</a:t>
            </a:r>
            <a:r>
              <a:rPr lang="en-US" i="1" dirty="0" smtClean="0">
                <a:solidFill>
                  <a:srgbClr val="FF0000"/>
                </a:solidFill>
              </a:rPr>
              <a:t>Point </a:t>
            </a:r>
            <a:r>
              <a:rPr lang="en-US" i="1" dirty="0" err="1" smtClean="0">
                <a:solidFill>
                  <a:srgbClr val="FF0000"/>
                </a:solidFill>
              </a:rPr>
              <a:t>Temperatur</a:t>
            </a:r>
            <a:r>
              <a:rPr lang="en-US" i="1" dirty="0" smtClean="0">
                <a:solidFill>
                  <a:srgbClr val="FF0000"/>
                </a:solidFill>
              </a:rPr>
              <a:t> </a:t>
            </a:r>
            <a:r>
              <a:rPr lang="en-US" i="1" dirty="0" err="1" smtClean="0">
                <a:solidFill>
                  <a:srgbClr val="FF0000"/>
                </a:solidFill>
              </a:rPr>
              <a:t>Kompensasi</a:t>
            </a:r>
            <a:endParaRPr lang="en-US" i="1" dirty="0">
              <a:solidFill>
                <a:srgbClr val="FF0000"/>
              </a:solidFill>
            </a:endParaRPr>
          </a:p>
        </p:txBody>
      </p:sp>
    </p:spTree>
    <p:extLst>
      <p:ext uri="{BB962C8B-B14F-4D97-AF65-F5344CB8AC3E}">
        <p14:creationId xmlns:p14="http://schemas.microsoft.com/office/powerpoint/2010/main" val="1851595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1981200" y="3410744"/>
            <a:ext cx="7772400" cy="1470025"/>
          </a:xfrm>
        </p:spPr>
        <p:txBody>
          <a:bodyPr/>
          <a:lstStyle/>
          <a:p>
            <a:r>
              <a:rPr lang="id-ID" b="1" dirty="0" smtClean="0">
                <a:solidFill>
                  <a:schemeClr val="bg1"/>
                </a:solidFill>
              </a:rPr>
              <a:t>Cekaman Garam </a:t>
            </a:r>
            <a:endParaRPr lang="id-ID" b="1" dirty="0">
              <a:solidFill>
                <a:schemeClr val="bg1"/>
              </a:solidFill>
            </a:endParaRPr>
          </a:p>
        </p:txBody>
      </p:sp>
    </p:spTree>
    <p:extLst>
      <p:ext uri="{BB962C8B-B14F-4D97-AF65-F5344CB8AC3E}">
        <p14:creationId xmlns:p14="http://schemas.microsoft.com/office/powerpoint/2010/main" val="2338001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normAutofit/>
          </a:bodyPr>
          <a:lstStyle/>
          <a:p>
            <a:r>
              <a:rPr lang="en-US" b="1" dirty="0">
                <a:solidFill>
                  <a:schemeClr val="accent6">
                    <a:lumMod val="75000"/>
                  </a:schemeClr>
                </a:solidFill>
              </a:rPr>
              <a:t>CEKAMAN GARAM (SALT STRESS)</a:t>
            </a:r>
          </a:p>
        </p:txBody>
      </p:sp>
      <p:sp>
        <p:nvSpPr>
          <p:cNvPr id="3" name="Content Placeholder 2"/>
          <p:cNvSpPr>
            <a:spLocks noGrp="1"/>
          </p:cNvSpPr>
          <p:nvPr>
            <p:ph idx="1"/>
          </p:nvPr>
        </p:nvSpPr>
        <p:spPr>
          <a:xfrm>
            <a:off x="304800" y="1447800"/>
            <a:ext cx="8839200" cy="4953000"/>
          </a:xfrm>
        </p:spPr>
        <p:txBody>
          <a:bodyPr>
            <a:normAutofit/>
          </a:bodyPr>
          <a:lstStyle/>
          <a:p>
            <a:pPr marL="265113" indent="-265113"/>
            <a:r>
              <a:rPr lang="nn-NO" sz="2300" dirty="0">
                <a:latin typeface="Arial" panose="020B0604020202020204" pitchFamily="34" charset="0"/>
                <a:cs typeface="Arial" panose="020B0604020202020204" pitchFamily="34" charset="0"/>
              </a:rPr>
              <a:t>Peningkatan konsentrasi garam </a:t>
            </a:r>
            <a:r>
              <a:rPr lang="nn-NO" sz="2300" dirty="0" smtClean="0">
                <a:latin typeface="Arial" panose="020B0604020202020204" pitchFamily="34" charset="0"/>
                <a:cs typeface="Arial" panose="020B0604020202020204" pitchFamily="34" charset="0"/>
              </a:rPr>
              <a:t>→</a:t>
            </a:r>
            <a:r>
              <a:rPr lang="id-ID" sz="2300" dirty="0" smtClean="0">
                <a:latin typeface="Arial" panose="020B0604020202020204" pitchFamily="34" charset="0"/>
                <a:cs typeface="Arial" panose="020B0604020202020204" pitchFamily="34" charset="0"/>
              </a:rPr>
              <a:t> </a:t>
            </a:r>
            <a:r>
              <a:rPr lang="nn-NO" sz="2300" dirty="0" smtClean="0">
                <a:latin typeface="Arial" panose="020B0604020202020204" pitchFamily="34" charset="0"/>
                <a:cs typeface="Arial" panose="020B0604020202020204" pitchFamily="34" charset="0"/>
              </a:rPr>
              <a:t>peningkatan </a:t>
            </a:r>
            <a:r>
              <a:rPr lang="nn-NO" sz="2300" dirty="0">
                <a:latin typeface="Arial" panose="020B0604020202020204" pitchFamily="34" charset="0"/>
                <a:cs typeface="Arial" panose="020B0604020202020204" pitchFamily="34" charset="0"/>
              </a:rPr>
              <a:t>tekanan </a:t>
            </a:r>
            <a:r>
              <a:rPr lang="nn-NO" sz="2300" dirty="0" smtClean="0">
                <a:latin typeface="Arial" panose="020B0604020202020204" pitchFamily="34" charset="0"/>
                <a:cs typeface="Arial" panose="020B0604020202020204" pitchFamily="34" charset="0"/>
              </a:rPr>
              <a:t>osmotik</a:t>
            </a:r>
            <a:endParaRPr lang="id-ID" sz="2300" dirty="0" smtClean="0">
              <a:latin typeface="Arial" panose="020B0604020202020204" pitchFamily="34" charset="0"/>
              <a:cs typeface="Arial" panose="020B0604020202020204" pitchFamily="34" charset="0"/>
            </a:endParaRPr>
          </a:p>
          <a:p>
            <a:pPr marL="265113" indent="-265113"/>
            <a:r>
              <a:rPr lang="en-US" sz="2300" dirty="0" err="1" smtClean="0">
                <a:latin typeface="Arial" panose="020B0604020202020204" pitchFamily="34" charset="0"/>
                <a:cs typeface="Arial" panose="020B0604020202020204" pitchFamily="34" charset="0"/>
              </a:rPr>
              <a:t>Cekaman</a:t>
            </a:r>
            <a:r>
              <a:rPr lang="en-US" sz="2300" dirty="0" smtClean="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garam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merupakan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cekaman</a:t>
            </a:r>
            <a:r>
              <a:rPr lang="en-US" sz="2300" dirty="0">
                <a:latin typeface="Arial" panose="020B0604020202020204" pitchFamily="34" charset="0"/>
                <a:cs typeface="Arial" panose="020B0604020202020204" pitchFamily="34" charset="0"/>
              </a:rPr>
              <a:t> yang </a:t>
            </a:r>
            <a:r>
              <a:rPr lang="en-US" sz="2300" dirty="0" err="1">
                <a:latin typeface="Arial" panose="020B0604020202020204" pitchFamily="34" charset="0"/>
                <a:cs typeface="Arial" panose="020B0604020202020204" pitchFamily="34" charset="0"/>
              </a:rPr>
              <a:t>kompleks</a:t>
            </a:r>
            <a:r>
              <a:rPr lang="en-US" sz="2300" dirty="0">
                <a:latin typeface="Arial" panose="020B0604020202020204" pitchFamily="34" charset="0"/>
                <a:cs typeface="Arial" panose="020B0604020202020204" pitchFamily="34" charset="0"/>
              </a:rPr>
              <a:t>:</a:t>
            </a:r>
          </a:p>
          <a:p>
            <a:pPr marL="722313" indent="-279400">
              <a:buFont typeface="Wingdings" panose="05000000000000000000" pitchFamily="2" charset="2"/>
              <a:buChar char="ü"/>
            </a:pPr>
            <a:r>
              <a:rPr lang="en-US" sz="2300" dirty="0" err="1">
                <a:latin typeface="Arial" panose="020B0604020202020204" pitchFamily="34" charset="0"/>
                <a:cs typeface="Arial" panose="020B0604020202020204" pitchFamily="34" charset="0"/>
              </a:rPr>
              <a:t>Menyebabkan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kekurangan</a:t>
            </a:r>
            <a:r>
              <a:rPr lang="en-US" sz="2300" dirty="0">
                <a:latin typeface="Arial" panose="020B0604020202020204" pitchFamily="34" charset="0"/>
                <a:cs typeface="Arial" panose="020B0604020202020204" pitchFamily="34" charset="0"/>
              </a:rPr>
              <a:t> air </a:t>
            </a:r>
            <a:r>
              <a:rPr lang="en-US" sz="2300" dirty="0" err="1">
                <a:latin typeface="Arial" panose="020B0604020202020204" pitchFamily="34" charset="0"/>
                <a:cs typeface="Arial" panose="020B0604020202020204" pitchFamily="34" charset="0"/>
              </a:rPr>
              <a:t>karena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pengaruh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osmotik</a:t>
            </a:r>
            <a:r>
              <a:rPr lang="en-US" sz="2300" dirty="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garam</a:t>
            </a:r>
            <a:endParaRPr lang="id-ID" sz="2300" dirty="0">
              <a:latin typeface="Arial" panose="020B0604020202020204" pitchFamily="34" charset="0"/>
              <a:cs typeface="Arial" panose="020B0604020202020204" pitchFamily="34" charset="0"/>
            </a:endParaRPr>
          </a:p>
          <a:p>
            <a:pPr marL="722313" indent="-279400">
              <a:buFont typeface="Wingdings" panose="05000000000000000000" pitchFamily="2" charset="2"/>
              <a:buChar char="ü"/>
            </a:pPr>
            <a:r>
              <a:rPr lang="en-US" sz="2300" dirty="0" err="1" smtClean="0">
                <a:latin typeface="Arial" panose="020B0604020202020204" pitchFamily="34" charset="0"/>
                <a:cs typeface="Arial" panose="020B0604020202020204" pitchFamily="34" charset="0"/>
              </a:rPr>
              <a:t>menimbulkan</a:t>
            </a:r>
            <a:r>
              <a:rPr lang="en-US" sz="2300" dirty="0" smtClean="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efek</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toksik</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karena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kelebihan</a:t>
            </a:r>
            <a:r>
              <a:rPr lang="en-US" sz="2300" dirty="0">
                <a:latin typeface="Arial" panose="020B0604020202020204" pitchFamily="34" charset="0"/>
                <a:cs typeface="Arial" panose="020B0604020202020204" pitchFamily="34" charset="0"/>
              </a:rPr>
              <a:t> ion </a:t>
            </a:r>
            <a:r>
              <a:rPr lang="en-US" sz="2300" dirty="0" err="1" smtClean="0">
                <a:latin typeface="Arial" panose="020B0604020202020204" pitchFamily="34" charset="0"/>
                <a:cs typeface="Arial" panose="020B0604020202020204" pitchFamily="34" charset="0"/>
              </a:rPr>
              <a:t>sehingga</a:t>
            </a:r>
            <a:r>
              <a:rPr lang="id-ID" sz="2300" dirty="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mempengaruhi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metabolisme</a:t>
            </a:r>
            <a:r>
              <a:rPr lang="en-US" sz="2300" dirty="0" smtClean="0">
                <a:latin typeface="Arial" panose="020B0604020202020204" pitchFamily="34" charset="0"/>
                <a:cs typeface="Arial" panose="020B0604020202020204" pitchFamily="34" charset="0"/>
              </a:rPr>
              <a:t>.</a:t>
            </a:r>
            <a:endParaRPr lang="id-ID" sz="2300" dirty="0" smtClean="0">
              <a:latin typeface="Arial" panose="020B0604020202020204" pitchFamily="34" charset="0"/>
              <a:cs typeface="Arial" panose="020B0604020202020204" pitchFamily="34" charset="0"/>
            </a:endParaRPr>
          </a:p>
          <a:p>
            <a:pPr marL="722313" indent="-279400">
              <a:buFont typeface="Wingdings" panose="05000000000000000000" pitchFamily="2" charset="2"/>
              <a:buChar char="ü"/>
            </a:pPr>
            <a:r>
              <a:rPr lang="en-US" sz="2300" dirty="0" err="1" smtClean="0">
                <a:latin typeface="Arial" panose="020B0604020202020204" pitchFamily="34" charset="0"/>
                <a:cs typeface="Arial" panose="020B0604020202020204" pitchFamily="34" charset="0"/>
              </a:rPr>
              <a:t>Secara</a:t>
            </a:r>
            <a:r>
              <a:rPr lang="en-US" sz="2300" dirty="0" smtClean="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langsung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pengaruh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garam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terhadap</a:t>
            </a:r>
            <a:r>
              <a:rPr lang="en-US" sz="2300" dirty="0">
                <a:latin typeface="Arial" panose="020B0604020202020204" pitchFamily="34" charset="0"/>
                <a:cs typeface="Arial" panose="020B0604020202020204" pitchFamily="34" charset="0"/>
              </a:rPr>
              <a:t> organ </a:t>
            </a:r>
            <a:r>
              <a:rPr lang="en-US" sz="2300" dirty="0" err="1" smtClean="0">
                <a:latin typeface="Arial" panose="020B0604020202020204" pitchFamily="34" charset="0"/>
                <a:cs typeface="Arial" panose="020B0604020202020204" pitchFamily="34" charset="0"/>
              </a:rPr>
              <a:t>fotosintesis</a:t>
            </a:r>
            <a:r>
              <a:rPr lang="en-US" sz="2300" dirty="0" smtClean="0">
                <a:latin typeface="Arial" panose="020B0604020202020204" pitchFamily="34" charset="0"/>
                <a:cs typeface="Arial" panose="020B0604020202020204" pitchFamily="34" charset="0"/>
              </a:rPr>
              <a:t>.</a:t>
            </a:r>
            <a:endParaRPr lang="id-ID" sz="2300" dirty="0" smtClean="0">
              <a:latin typeface="Arial" panose="020B0604020202020204" pitchFamily="34" charset="0"/>
              <a:cs typeface="Arial" panose="020B0604020202020204" pitchFamily="34" charset="0"/>
            </a:endParaRPr>
          </a:p>
          <a:p>
            <a:pPr marL="722313" indent="-279400">
              <a:buFont typeface="Wingdings" panose="05000000000000000000" pitchFamily="2" charset="2"/>
              <a:buChar char="ü"/>
            </a:pPr>
            <a:r>
              <a:rPr lang="en-US" sz="2300" dirty="0" err="1" smtClean="0">
                <a:latin typeface="Arial" panose="020B0604020202020204" pitchFamily="34" charset="0"/>
                <a:cs typeface="Arial" panose="020B0604020202020204" pitchFamily="34" charset="0"/>
              </a:rPr>
              <a:t>Secara</a:t>
            </a:r>
            <a:r>
              <a:rPr lang="en-US" sz="2300" dirty="0" smtClean="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tidak</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langsung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penurunan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kecepatan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fotosintesis</a:t>
            </a:r>
            <a:r>
              <a:rPr lang="en-US" sz="2300" dirty="0">
                <a:latin typeface="Arial" panose="020B0604020202020204" pitchFamily="34" charset="0"/>
                <a:cs typeface="Arial" panose="020B0604020202020204" pitchFamily="34" charset="0"/>
              </a:rPr>
              <a:t>.</a:t>
            </a:r>
          </a:p>
          <a:p>
            <a:r>
              <a:rPr lang="fi-FI" sz="2300" dirty="0">
                <a:latin typeface="Arial" panose="020B0604020202020204" pitchFamily="34" charset="0"/>
                <a:cs typeface="Arial" panose="020B0604020202020204" pitchFamily="34" charset="0"/>
              </a:rPr>
              <a:t>Mekanisme adaptasi tanaman karena adanya cekaman </a:t>
            </a:r>
            <a:r>
              <a:rPr lang="fi-FI" sz="2300" dirty="0" smtClean="0">
                <a:latin typeface="Arial" panose="020B0604020202020204" pitchFamily="34" charset="0"/>
                <a:cs typeface="Arial" panose="020B0604020202020204" pitchFamily="34" charset="0"/>
              </a:rPr>
              <a:t>osmotik</a:t>
            </a:r>
            <a:r>
              <a:rPr lang="id-ID"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untuk</a:t>
            </a:r>
            <a:r>
              <a:rPr lang="en-US" sz="2300" dirty="0" smtClean="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mencegah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dehidrasi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sel</a:t>
            </a: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a:t>
            </a:r>
            <a:r>
              <a:rPr lang="id-ID"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osmoregulasi</a:t>
            </a:r>
            <a:endParaRPr lang="en-US" sz="2300" dirty="0">
              <a:latin typeface="Arial" panose="020B0604020202020204" pitchFamily="34" charset="0"/>
              <a:cs typeface="Arial" panose="020B0604020202020204" pitchFamily="34" charset="0"/>
            </a:endParaRPr>
          </a:p>
        </p:txBody>
      </p:sp>
      <p:sp>
        <p:nvSpPr>
          <p:cNvPr id="5" name="Left-Right Arrow 4"/>
          <p:cNvSpPr/>
          <p:nvPr/>
        </p:nvSpPr>
        <p:spPr>
          <a:xfrm>
            <a:off x="4800600" y="5562600"/>
            <a:ext cx="533400" cy="76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81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en-US" b="1" dirty="0" err="1">
                <a:solidFill>
                  <a:schemeClr val="accent6">
                    <a:lumMod val="75000"/>
                  </a:schemeClr>
                </a:solidFill>
              </a:rPr>
              <a:t>Efek</a:t>
            </a:r>
            <a:r>
              <a:rPr lang="en-US" b="1" dirty="0">
                <a:solidFill>
                  <a:schemeClr val="accent6">
                    <a:lumMod val="75000"/>
                  </a:schemeClr>
                </a:solidFill>
              </a:rPr>
              <a:t> </a:t>
            </a:r>
            <a:r>
              <a:rPr lang="id-ID" b="1" dirty="0" err="1">
                <a:solidFill>
                  <a:schemeClr val="accent6">
                    <a:lumMod val="75000"/>
                  </a:schemeClr>
                </a:solidFill>
              </a:rPr>
              <a:t>C</a:t>
            </a:r>
            <a:r>
              <a:rPr lang="en-US" b="1" dirty="0" err="1" smtClean="0">
                <a:solidFill>
                  <a:schemeClr val="accent6">
                    <a:lumMod val="75000"/>
                  </a:schemeClr>
                </a:solidFill>
              </a:rPr>
              <a:t>ekaman</a:t>
            </a:r>
            <a:r>
              <a:rPr lang="en-US" b="1" dirty="0" smtClean="0">
                <a:solidFill>
                  <a:schemeClr val="accent6">
                    <a:lumMod val="75000"/>
                  </a:schemeClr>
                </a:solidFill>
              </a:rPr>
              <a:t> </a:t>
            </a:r>
            <a:r>
              <a:rPr lang="id-ID" b="1" dirty="0" err="1">
                <a:solidFill>
                  <a:schemeClr val="accent6">
                    <a:lumMod val="75000"/>
                  </a:schemeClr>
                </a:solidFill>
              </a:rPr>
              <a:t>G</a:t>
            </a:r>
            <a:r>
              <a:rPr lang="en-US" b="1" dirty="0" err="1" smtClean="0">
                <a:solidFill>
                  <a:schemeClr val="accent6">
                    <a:lumMod val="75000"/>
                  </a:schemeClr>
                </a:solidFill>
              </a:rPr>
              <a:t>aram</a:t>
            </a:r>
            <a:endParaRPr lang="en-US" b="1" dirty="0">
              <a:solidFill>
                <a:schemeClr val="accent6">
                  <a:lumMod val="75000"/>
                </a:schemeClr>
              </a:solidFill>
            </a:endParaRPr>
          </a:p>
        </p:txBody>
      </p:sp>
      <p:sp>
        <p:nvSpPr>
          <p:cNvPr id="3" name="Content Placeholder 2"/>
          <p:cNvSpPr>
            <a:spLocks noGrp="1"/>
          </p:cNvSpPr>
          <p:nvPr>
            <p:ph idx="1"/>
          </p:nvPr>
        </p:nvSpPr>
        <p:spPr>
          <a:xfrm>
            <a:off x="457200" y="1600200"/>
            <a:ext cx="8458200" cy="4525963"/>
          </a:xfrm>
        </p:spPr>
        <p:txBody>
          <a:bodyPr>
            <a:normAutofit/>
          </a:bodyPr>
          <a:lstStyle/>
          <a:p>
            <a:r>
              <a:rPr lang="en-US" dirty="0" err="1"/>
              <a:t>Berpengaruh</a:t>
            </a:r>
            <a:r>
              <a:rPr lang="en-US" dirty="0"/>
              <a:t> </a:t>
            </a:r>
            <a:r>
              <a:rPr lang="en-US" dirty="0" err="1"/>
              <a:t>pada</a:t>
            </a:r>
            <a:r>
              <a:rPr lang="en-US" dirty="0"/>
              <a:t> </a:t>
            </a:r>
            <a:r>
              <a:rPr lang="en-US" dirty="0" err="1"/>
              <a:t>struktur</a:t>
            </a:r>
            <a:r>
              <a:rPr lang="en-US" dirty="0"/>
              <a:t> </a:t>
            </a:r>
            <a:r>
              <a:rPr lang="en-US" dirty="0" err="1"/>
              <a:t>tanah</a:t>
            </a:r>
            <a:r>
              <a:rPr lang="en-US" dirty="0"/>
              <a:t> (</a:t>
            </a:r>
            <a:r>
              <a:rPr lang="en-US" dirty="0" err="1"/>
              <a:t>porositas</a:t>
            </a:r>
            <a:r>
              <a:rPr lang="en-US" dirty="0"/>
              <a:t> </a:t>
            </a:r>
            <a:r>
              <a:rPr lang="en-US" dirty="0" err="1" smtClean="0"/>
              <a:t>turun</a:t>
            </a:r>
            <a:r>
              <a:rPr lang="en-US" dirty="0" smtClean="0"/>
              <a:t>)</a:t>
            </a:r>
            <a:endParaRPr lang="id-ID" dirty="0" smtClean="0"/>
          </a:p>
          <a:p>
            <a:r>
              <a:rPr lang="en-US" dirty="0" err="1" smtClean="0"/>
              <a:t>Menyebabkan</a:t>
            </a:r>
            <a:r>
              <a:rPr lang="en-US" dirty="0" smtClean="0"/>
              <a:t> </a:t>
            </a:r>
            <a:r>
              <a:rPr lang="en-US" dirty="0"/>
              <a:t>“</a:t>
            </a:r>
            <a:r>
              <a:rPr lang="en-US" dirty="0" err="1"/>
              <a:t>kering</a:t>
            </a:r>
            <a:r>
              <a:rPr lang="en-US" dirty="0"/>
              <a:t> </a:t>
            </a:r>
            <a:r>
              <a:rPr lang="en-US" dirty="0" err="1"/>
              <a:t>fisiologis</a:t>
            </a:r>
            <a:r>
              <a:rPr lang="en-US" dirty="0"/>
              <a:t>” (</a:t>
            </a:r>
            <a:r>
              <a:rPr lang="en-US" i="1" dirty="0" smtClean="0"/>
              <a:t>physiological</a:t>
            </a:r>
            <a:r>
              <a:rPr lang="id-ID" i="1" dirty="0" smtClean="0"/>
              <a:t> </a:t>
            </a:r>
            <a:r>
              <a:rPr lang="en-US" i="1" dirty="0" smtClean="0"/>
              <a:t>drought</a:t>
            </a:r>
            <a:r>
              <a:rPr lang="en-US" i="1" dirty="0"/>
              <a:t>) </a:t>
            </a:r>
            <a:r>
              <a:rPr lang="en-US" dirty="0" err="1"/>
              <a:t>sehingga</a:t>
            </a:r>
            <a:r>
              <a:rPr lang="en-US" dirty="0"/>
              <a:t> </a:t>
            </a:r>
            <a:r>
              <a:rPr lang="en-US" dirty="0" err="1"/>
              <a:t>tumbuhan</a:t>
            </a:r>
            <a:r>
              <a:rPr lang="en-US" dirty="0"/>
              <a:t> </a:t>
            </a:r>
            <a:r>
              <a:rPr lang="en-US" dirty="0" err="1"/>
              <a:t>sulit</a:t>
            </a:r>
            <a:r>
              <a:rPr lang="en-US" dirty="0"/>
              <a:t> </a:t>
            </a:r>
            <a:r>
              <a:rPr lang="id-ID" dirty="0" smtClean="0"/>
              <a:t>m</a:t>
            </a:r>
            <a:r>
              <a:rPr lang="en-US" dirty="0" err="1" smtClean="0"/>
              <a:t>emperoleh</a:t>
            </a:r>
            <a:r>
              <a:rPr lang="en-US" dirty="0" smtClean="0"/>
              <a:t> air &amp; </a:t>
            </a:r>
            <a:r>
              <a:rPr lang="en-US" dirty="0" smtClean="0"/>
              <a:t>nutrient</a:t>
            </a:r>
            <a:endParaRPr lang="id-ID" dirty="0"/>
          </a:p>
        </p:txBody>
      </p:sp>
    </p:spTree>
    <p:extLst>
      <p:ext uri="{BB962C8B-B14F-4D97-AF65-F5344CB8AC3E}">
        <p14:creationId xmlns:p14="http://schemas.microsoft.com/office/powerpoint/2010/main" val="2175521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533401"/>
            <a:ext cx="7772400" cy="1142999"/>
          </a:xfrm>
        </p:spPr>
        <p:txBody>
          <a:bodyPr>
            <a:normAutofit fontScale="90000"/>
          </a:bodyPr>
          <a:lstStyle/>
          <a:p>
            <a:r>
              <a:rPr lang="en-US" sz="4000" b="1" dirty="0" err="1">
                <a:solidFill>
                  <a:schemeClr val="accent6">
                    <a:lumMod val="75000"/>
                  </a:schemeClr>
                </a:solidFill>
              </a:rPr>
              <a:t>Tanggapan</a:t>
            </a:r>
            <a:r>
              <a:rPr lang="en-US" sz="4000" b="1" dirty="0">
                <a:solidFill>
                  <a:schemeClr val="accent6">
                    <a:lumMod val="75000"/>
                  </a:schemeClr>
                </a:solidFill>
              </a:rPr>
              <a:t> </a:t>
            </a:r>
            <a:r>
              <a:rPr lang="en-US" sz="4000" b="1" dirty="0" err="1">
                <a:solidFill>
                  <a:schemeClr val="accent6">
                    <a:lumMod val="75000"/>
                  </a:schemeClr>
                </a:solidFill>
              </a:rPr>
              <a:t>Tanaman</a:t>
            </a:r>
            <a:r>
              <a:rPr lang="en-US" sz="4000" b="1" dirty="0">
                <a:solidFill>
                  <a:schemeClr val="accent6">
                    <a:lumMod val="75000"/>
                  </a:schemeClr>
                </a:solidFill>
              </a:rPr>
              <a:t> </a:t>
            </a:r>
            <a:r>
              <a:rPr lang="en-US" sz="4000" b="1" dirty="0" err="1">
                <a:solidFill>
                  <a:schemeClr val="accent6">
                    <a:lumMod val="75000"/>
                  </a:schemeClr>
                </a:solidFill>
              </a:rPr>
              <a:t>terhadap</a:t>
            </a:r>
            <a:r>
              <a:rPr lang="en-US" sz="4000" b="1" dirty="0">
                <a:solidFill>
                  <a:schemeClr val="accent6">
                    <a:lumMod val="75000"/>
                  </a:schemeClr>
                </a:solidFill>
              </a:rPr>
              <a:t/>
            </a:r>
            <a:br>
              <a:rPr lang="en-US" sz="4000" b="1" dirty="0">
                <a:solidFill>
                  <a:schemeClr val="accent6">
                    <a:lumMod val="75000"/>
                  </a:schemeClr>
                </a:solidFill>
              </a:rPr>
            </a:br>
            <a:r>
              <a:rPr lang="en-US" sz="4000" b="1" dirty="0" err="1">
                <a:solidFill>
                  <a:schemeClr val="accent6">
                    <a:lumMod val="75000"/>
                  </a:schemeClr>
                </a:solidFill>
              </a:rPr>
              <a:t>cekaman</a:t>
            </a:r>
            <a:r>
              <a:rPr lang="en-US" sz="4000" b="1" dirty="0">
                <a:solidFill>
                  <a:schemeClr val="accent6">
                    <a:lumMod val="75000"/>
                  </a:schemeClr>
                </a:solidFill>
              </a:rPr>
              <a:t> </a:t>
            </a:r>
            <a:r>
              <a:rPr lang="en-US" sz="4000" b="1" dirty="0" err="1">
                <a:solidFill>
                  <a:schemeClr val="accent6">
                    <a:lumMod val="75000"/>
                  </a:schemeClr>
                </a:solidFill>
              </a:rPr>
              <a:t>garam</a:t>
            </a:r>
            <a:endParaRPr lang="en-US" sz="4000" b="1" dirty="0">
              <a:solidFill>
                <a:schemeClr val="accent6">
                  <a:lumMod val="75000"/>
                </a:schemeClr>
              </a:solidFill>
            </a:endParaRPr>
          </a:p>
        </p:txBody>
      </p:sp>
      <p:sp>
        <p:nvSpPr>
          <p:cNvPr id="3" name="Subtitle 2"/>
          <p:cNvSpPr>
            <a:spLocks noGrp="1"/>
          </p:cNvSpPr>
          <p:nvPr>
            <p:ph type="subTitle" idx="1"/>
          </p:nvPr>
        </p:nvSpPr>
        <p:spPr>
          <a:xfrm>
            <a:off x="228600" y="1600200"/>
            <a:ext cx="8686800" cy="5029200"/>
          </a:xfrm>
        </p:spPr>
        <p:txBody>
          <a:bodyPr/>
          <a:lstStyle/>
          <a:p>
            <a:pPr algn="l"/>
            <a:endParaRPr lang="en-US" dirty="0"/>
          </a:p>
        </p:txBody>
      </p:sp>
      <p:pic>
        <p:nvPicPr>
          <p:cNvPr id="1026" name="Picture 2"/>
          <p:cNvPicPr>
            <a:picLocks noChangeAspect="1" noChangeArrowheads="1"/>
          </p:cNvPicPr>
          <p:nvPr/>
        </p:nvPicPr>
        <p:blipFill rotWithShape="1">
          <a:blip r:embed="rId3"/>
          <a:srcRect t="2985" b="4478"/>
          <a:stretch/>
        </p:blipFill>
        <p:spPr bwMode="auto">
          <a:xfrm>
            <a:off x="335487" y="1981200"/>
            <a:ext cx="8732313" cy="4724400"/>
          </a:xfrm>
          <a:prstGeom prst="rect">
            <a:avLst/>
          </a:prstGeom>
          <a:noFill/>
          <a:ln w="9525">
            <a:noFill/>
            <a:miter lim="800000"/>
            <a:headEnd/>
            <a:tailEnd/>
          </a:ln>
          <a:effectLst/>
        </p:spPr>
      </p:pic>
    </p:spTree>
    <p:extLst>
      <p:ext uri="{BB962C8B-B14F-4D97-AF65-F5344CB8AC3E}">
        <p14:creationId xmlns:p14="http://schemas.microsoft.com/office/powerpoint/2010/main" val="649794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62382"/>
          </a:xfrm>
        </p:spPr>
        <p:txBody>
          <a:bodyPr/>
          <a:lstStyle/>
          <a:p>
            <a:endParaRPr lang="id-ID" dirty="0"/>
          </a:p>
        </p:txBody>
      </p:sp>
      <p:pic>
        <p:nvPicPr>
          <p:cNvPr id="11"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457200"/>
            <a:ext cx="8229600" cy="1143000"/>
          </a:xfrm>
        </p:spPr>
        <p:txBody>
          <a:bodyPr/>
          <a:lstStyle/>
          <a:p>
            <a:r>
              <a:rPr lang="id-ID" dirty="0" smtClean="0"/>
              <a:t>Contoh </a:t>
            </a:r>
            <a:endParaRPr lang="id-ID" dirty="0"/>
          </a:p>
        </p:txBody>
      </p:sp>
      <p:sp>
        <p:nvSpPr>
          <p:cNvPr id="5" name="Rounded Rectangle 4"/>
          <p:cNvSpPr/>
          <p:nvPr/>
        </p:nvSpPr>
        <p:spPr>
          <a:xfrm>
            <a:off x="4929190" y="1928802"/>
            <a:ext cx="3286148"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t>Laju Fotosintesis Menurun   </a:t>
            </a:r>
            <a:endParaRPr lang="id-ID" sz="2400" b="1" dirty="0"/>
          </a:p>
        </p:txBody>
      </p:sp>
      <p:sp>
        <p:nvSpPr>
          <p:cNvPr id="6" name="Down Arrow 5"/>
          <p:cNvSpPr/>
          <p:nvPr/>
        </p:nvSpPr>
        <p:spPr>
          <a:xfrm>
            <a:off x="2214546" y="3357562"/>
            <a:ext cx="428628" cy="1214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Down Arrow 6"/>
          <p:cNvSpPr/>
          <p:nvPr/>
        </p:nvSpPr>
        <p:spPr>
          <a:xfrm>
            <a:off x="6500826" y="3357562"/>
            <a:ext cx="428628" cy="1214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ounded Rectangle 11"/>
          <p:cNvSpPr/>
          <p:nvPr/>
        </p:nvSpPr>
        <p:spPr>
          <a:xfrm>
            <a:off x="785786" y="1928802"/>
            <a:ext cx="3286148"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t>Intensitas Cahaya Rendah    </a:t>
            </a:r>
            <a:endParaRPr lang="id-ID" sz="2400" b="1" dirty="0"/>
          </a:p>
        </p:txBody>
      </p:sp>
      <p:sp>
        <p:nvSpPr>
          <p:cNvPr id="13" name="Teardrop 12"/>
          <p:cNvSpPr/>
          <p:nvPr/>
        </p:nvSpPr>
        <p:spPr>
          <a:xfrm>
            <a:off x="1142976" y="4643446"/>
            <a:ext cx="2428892" cy="142876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t>Cekaman</a:t>
            </a:r>
            <a:r>
              <a:rPr lang="id-ID" dirty="0" smtClean="0"/>
              <a:t> </a:t>
            </a:r>
            <a:endParaRPr lang="id-ID" dirty="0"/>
          </a:p>
        </p:txBody>
      </p:sp>
      <p:sp>
        <p:nvSpPr>
          <p:cNvPr id="14" name="Teardrop 13"/>
          <p:cNvSpPr/>
          <p:nvPr/>
        </p:nvSpPr>
        <p:spPr>
          <a:xfrm>
            <a:off x="5429256" y="4643446"/>
            <a:ext cx="2428892" cy="142876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t>Regangan </a:t>
            </a:r>
            <a:endParaRPr lang="id-ID" sz="2400" b="1" dirty="0"/>
          </a:p>
        </p:txBody>
      </p:sp>
      <p:sp>
        <p:nvSpPr>
          <p:cNvPr id="15" name="Curved Down Arrow 14"/>
          <p:cNvSpPr/>
          <p:nvPr/>
        </p:nvSpPr>
        <p:spPr>
          <a:xfrm>
            <a:off x="2214546" y="642918"/>
            <a:ext cx="4500594" cy="9286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1398762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jpg"/>
          <p:cNvPicPr>
            <a:picLocks noChangeAspect="1" noChangeArrowheads="1"/>
          </p:cNvPicPr>
          <p:nvPr/>
        </p:nvPicPr>
        <p:blipFill>
          <a:blip r:embed="rId3">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2057400" y="3420269"/>
            <a:ext cx="7772400" cy="1470025"/>
          </a:xfrm>
        </p:spPr>
        <p:txBody>
          <a:bodyPr/>
          <a:lstStyle/>
          <a:p>
            <a:r>
              <a:rPr lang="en-US" b="1" dirty="0" smtClean="0">
                <a:solidFill>
                  <a:schemeClr val="bg1"/>
                </a:solidFill>
              </a:rPr>
              <a:t>CEKAMAN POLUSI</a:t>
            </a:r>
            <a:endParaRPr lang="id-ID" b="1" dirty="0">
              <a:solidFill>
                <a:schemeClr val="bg1"/>
              </a:solidFill>
            </a:endParaRPr>
          </a:p>
        </p:txBody>
      </p:sp>
    </p:spTree>
    <p:extLst>
      <p:ext uri="{BB962C8B-B14F-4D97-AF65-F5344CB8AC3E}">
        <p14:creationId xmlns:p14="http://schemas.microsoft.com/office/powerpoint/2010/main" val="4125297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600"/>
            <a:ext cx="7772400" cy="993775"/>
          </a:xfrm>
        </p:spPr>
        <p:txBody>
          <a:bodyPr/>
          <a:lstStyle/>
          <a:p>
            <a:endParaRPr lang="en-US" dirty="0"/>
          </a:p>
        </p:txBody>
      </p:sp>
      <p:sp>
        <p:nvSpPr>
          <p:cNvPr id="3" name="Subtitle 2"/>
          <p:cNvSpPr>
            <a:spLocks noGrp="1"/>
          </p:cNvSpPr>
          <p:nvPr>
            <p:ph type="subTitle" idx="1"/>
          </p:nvPr>
        </p:nvSpPr>
        <p:spPr>
          <a:xfrm>
            <a:off x="609600" y="1524000"/>
            <a:ext cx="8001000" cy="4953000"/>
          </a:xfrm>
        </p:spPr>
        <p:txBody>
          <a:bodyPr/>
          <a:lstStyle/>
          <a:p>
            <a:pPr marL="271463" indent="-271463" algn="l">
              <a:buFont typeface="Wingdings" pitchFamily="2" charset="2"/>
              <a:buChar char="§"/>
            </a:pPr>
            <a:r>
              <a:rPr lang="fi-FI" dirty="0" smtClean="0">
                <a:solidFill>
                  <a:schemeClr val="tx1"/>
                </a:solidFill>
              </a:rPr>
              <a:t>Kualitas </a:t>
            </a:r>
            <a:r>
              <a:rPr lang="fi-FI" dirty="0">
                <a:solidFill>
                  <a:schemeClr val="tx1"/>
                </a:solidFill>
              </a:rPr>
              <a:t>lingkungan semakin menurun </a:t>
            </a:r>
            <a:r>
              <a:rPr lang="fi-FI" dirty="0" smtClean="0">
                <a:solidFill>
                  <a:schemeClr val="tx1"/>
                </a:solidFill>
              </a:rPr>
              <a:t>akibat</a:t>
            </a:r>
            <a:r>
              <a:rPr lang="id-ID" dirty="0" smtClean="0">
                <a:solidFill>
                  <a:schemeClr val="tx1"/>
                </a:solidFill>
              </a:rPr>
              <a:t> </a:t>
            </a:r>
            <a:r>
              <a:rPr lang="es-ES" dirty="0" err="1" smtClean="0">
                <a:solidFill>
                  <a:schemeClr val="tx1"/>
                </a:solidFill>
              </a:rPr>
              <a:t>pencemaran</a:t>
            </a:r>
            <a:r>
              <a:rPr lang="es-ES" dirty="0" smtClean="0">
                <a:solidFill>
                  <a:schemeClr val="tx1"/>
                </a:solidFill>
              </a:rPr>
              <a:t> </a:t>
            </a:r>
            <a:r>
              <a:rPr lang="es-ES" dirty="0">
                <a:solidFill>
                  <a:schemeClr val="tx1"/>
                </a:solidFill>
              </a:rPr>
              <a:t>pada </a:t>
            </a:r>
            <a:r>
              <a:rPr lang="es-ES" dirty="0" err="1" smtClean="0">
                <a:solidFill>
                  <a:schemeClr val="tx1"/>
                </a:solidFill>
              </a:rPr>
              <a:t>udara</a:t>
            </a:r>
            <a:r>
              <a:rPr lang="id-ID" dirty="0" smtClean="0">
                <a:solidFill>
                  <a:schemeClr val="tx1"/>
                </a:solidFill>
              </a:rPr>
              <a:t> dan terhadap</a:t>
            </a:r>
            <a:r>
              <a:rPr lang="id-ID" dirty="0">
                <a:solidFill>
                  <a:schemeClr val="tx1"/>
                </a:solidFill>
              </a:rPr>
              <a:t> </a:t>
            </a:r>
            <a:r>
              <a:rPr lang="en-US" dirty="0" err="1" smtClean="0">
                <a:solidFill>
                  <a:schemeClr val="tx1"/>
                </a:solidFill>
              </a:rPr>
              <a:t>kelangsungan</a:t>
            </a:r>
            <a:r>
              <a:rPr lang="en-US" dirty="0" smtClean="0">
                <a:solidFill>
                  <a:schemeClr val="tx1"/>
                </a:solidFill>
              </a:rPr>
              <a:t> </a:t>
            </a:r>
            <a:r>
              <a:rPr lang="en-US" dirty="0" err="1">
                <a:solidFill>
                  <a:schemeClr val="tx1"/>
                </a:solidFill>
              </a:rPr>
              <a:t>kehidupan</a:t>
            </a:r>
            <a:r>
              <a:rPr lang="en-US" dirty="0">
                <a:solidFill>
                  <a:schemeClr val="tx1"/>
                </a:solidFill>
              </a:rPr>
              <a:t> </a:t>
            </a:r>
            <a:r>
              <a:rPr lang="en-US" dirty="0" err="1">
                <a:solidFill>
                  <a:schemeClr val="tx1"/>
                </a:solidFill>
              </a:rPr>
              <a:t>makhluk</a:t>
            </a:r>
            <a:r>
              <a:rPr lang="en-US" dirty="0">
                <a:solidFill>
                  <a:schemeClr val="tx1"/>
                </a:solidFill>
              </a:rPr>
              <a:t> </a:t>
            </a:r>
            <a:r>
              <a:rPr lang="en-US" dirty="0" err="1">
                <a:solidFill>
                  <a:schemeClr val="tx1"/>
                </a:solidFill>
              </a:rPr>
              <a:t>hidup</a:t>
            </a:r>
            <a:r>
              <a:rPr lang="en-US" dirty="0">
                <a:solidFill>
                  <a:schemeClr val="tx1"/>
                </a:solidFill>
              </a:rPr>
              <a:t>.</a:t>
            </a:r>
          </a:p>
          <a:p>
            <a:pPr algn="l">
              <a:buFont typeface="Wingdings" pitchFamily="2" charset="2"/>
              <a:buChar char="§"/>
            </a:pPr>
            <a:r>
              <a:rPr lang="en-US" dirty="0" smtClean="0">
                <a:solidFill>
                  <a:schemeClr val="tx1"/>
                </a:solidFill>
              </a:rPr>
              <a:t> </a:t>
            </a:r>
            <a:r>
              <a:rPr lang="en-US" dirty="0" err="1" smtClean="0">
                <a:solidFill>
                  <a:schemeClr val="tx1"/>
                </a:solidFill>
              </a:rPr>
              <a:t>Jenis</a:t>
            </a:r>
            <a:r>
              <a:rPr lang="en-US" dirty="0" smtClean="0">
                <a:solidFill>
                  <a:schemeClr val="tx1"/>
                </a:solidFill>
              </a:rPr>
              <a:t> </a:t>
            </a:r>
            <a:r>
              <a:rPr lang="en-US" dirty="0" err="1">
                <a:solidFill>
                  <a:schemeClr val="tx1"/>
                </a:solidFill>
              </a:rPr>
              <a:t>polutan</a:t>
            </a:r>
            <a:r>
              <a:rPr lang="en-US" dirty="0">
                <a:solidFill>
                  <a:schemeClr val="tx1"/>
                </a:solidFill>
              </a:rPr>
              <a:t>/</a:t>
            </a:r>
            <a:r>
              <a:rPr lang="en-US" dirty="0" err="1">
                <a:solidFill>
                  <a:schemeClr val="tx1"/>
                </a:solidFill>
              </a:rPr>
              <a:t>pencemar</a:t>
            </a:r>
            <a:endParaRPr lang="en-US" dirty="0">
              <a:solidFill>
                <a:schemeClr val="tx1"/>
              </a:solidFill>
            </a:endParaRPr>
          </a:p>
          <a:p>
            <a:pPr indent="442913" algn="l"/>
            <a:r>
              <a:rPr lang="en-US" dirty="0">
                <a:solidFill>
                  <a:schemeClr val="tx1"/>
                </a:solidFill>
              </a:rPr>
              <a:t>a. gas </a:t>
            </a:r>
            <a:r>
              <a:rPr lang="en-US" dirty="0" err="1">
                <a:solidFill>
                  <a:schemeClr val="tx1"/>
                </a:solidFill>
              </a:rPr>
              <a:t>beracun</a:t>
            </a:r>
            <a:endParaRPr lang="en-US" dirty="0">
              <a:solidFill>
                <a:schemeClr val="tx1"/>
              </a:solidFill>
            </a:endParaRPr>
          </a:p>
          <a:p>
            <a:pPr indent="442913" algn="l"/>
            <a:r>
              <a:rPr lang="en-US" dirty="0">
                <a:solidFill>
                  <a:schemeClr val="tx1"/>
                </a:solidFill>
              </a:rPr>
              <a:t>b. </a:t>
            </a:r>
            <a:r>
              <a:rPr lang="en-US" dirty="0" err="1">
                <a:solidFill>
                  <a:schemeClr val="tx1"/>
                </a:solidFill>
              </a:rPr>
              <a:t>logam</a:t>
            </a:r>
            <a:r>
              <a:rPr lang="en-US" dirty="0">
                <a:solidFill>
                  <a:schemeClr val="tx1"/>
                </a:solidFill>
              </a:rPr>
              <a:t> </a:t>
            </a:r>
            <a:r>
              <a:rPr lang="en-US" dirty="0" err="1">
                <a:solidFill>
                  <a:schemeClr val="tx1"/>
                </a:solidFill>
              </a:rPr>
              <a:t>berat</a:t>
            </a:r>
            <a:endParaRPr lang="en-US" dirty="0">
              <a:solidFill>
                <a:schemeClr val="tx1"/>
              </a:solidFill>
            </a:endParaRPr>
          </a:p>
          <a:p>
            <a:pPr indent="442913" algn="l"/>
            <a:r>
              <a:rPr lang="en-US" dirty="0">
                <a:solidFill>
                  <a:schemeClr val="tx1"/>
                </a:solidFill>
              </a:rPr>
              <a:t>c. </a:t>
            </a:r>
            <a:r>
              <a:rPr lang="en-US" dirty="0" err="1">
                <a:solidFill>
                  <a:schemeClr val="tx1"/>
                </a:solidFill>
              </a:rPr>
              <a:t>pestisida</a:t>
            </a:r>
            <a:endParaRPr lang="en-US" dirty="0">
              <a:solidFill>
                <a:schemeClr val="tx1"/>
              </a:solidFill>
            </a:endParaRPr>
          </a:p>
        </p:txBody>
      </p:sp>
    </p:spTree>
    <p:extLst>
      <p:ext uri="{BB962C8B-B14F-4D97-AF65-F5344CB8AC3E}">
        <p14:creationId xmlns:p14="http://schemas.microsoft.com/office/powerpoint/2010/main" val="14558505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30225"/>
            <a:ext cx="7772400" cy="841375"/>
          </a:xfrm>
        </p:spPr>
        <p:txBody>
          <a:bodyPr/>
          <a:lstStyle/>
          <a:p>
            <a:r>
              <a:rPr lang="en-US" b="1" dirty="0">
                <a:solidFill>
                  <a:schemeClr val="accent6">
                    <a:lumMod val="75000"/>
                  </a:schemeClr>
                </a:solidFill>
              </a:rPr>
              <a:t>CEKAMAN GAS BERACUN</a:t>
            </a:r>
          </a:p>
        </p:txBody>
      </p:sp>
      <p:sp>
        <p:nvSpPr>
          <p:cNvPr id="3" name="Subtitle 2"/>
          <p:cNvSpPr>
            <a:spLocks noGrp="1"/>
          </p:cNvSpPr>
          <p:nvPr>
            <p:ph type="subTitle" idx="1"/>
          </p:nvPr>
        </p:nvSpPr>
        <p:spPr>
          <a:xfrm>
            <a:off x="381000" y="1371600"/>
            <a:ext cx="8610600" cy="5181600"/>
          </a:xfrm>
        </p:spPr>
        <p:txBody>
          <a:bodyPr>
            <a:normAutofit fontScale="85000" lnSpcReduction="10000"/>
          </a:bodyPr>
          <a:lstStyle/>
          <a:p>
            <a:pPr marL="271463" indent="-271463" algn="l">
              <a:buFont typeface="Wingdings" pitchFamily="2" charset="2"/>
              <a:buChar char="§"/>
            </a:pPr>
            <a:r>
              <a:rPr lang="es-ES" dirty="0" err="1" smtClean="0">
                <a:solidFill>
                  <a:schemeClr val="tx1"/>
                </a:solidFill>
              </a:rPr>
              <a:t>Sumber</a:t>
            </a:r>
            <a:r>
              <a:rPr lang="es-ES" dirty="0" smtClean="0">
                <a:solidFill>
                  <a:schemeClr val="tx1"/>
                </a:solidFill>
              </a:rPr>
              <a:t> </a:t>
            </a:r>
            <a:r>
              <a:rPr lang="es-ES" dirty="0" err="1">
                <a:solidFill>
                  <a:schemeClr val="tx1"/>
                </a:solidFill>
              </a:rPr>
              <a:t>pencemar</a:t>
            </a:r>
            <a:r>
              <a:rPr lang="es-ES" dirty="0">
                <a:solidFill>
                  <a:schemeClr val="tx1"/>
                </a:solidFill>
              </a:rPr>
              <a:t> </a:t>
            </a:r>
            <a:r>
              <a:rPr lang="es-ES" dirty="0" err="1">
                <a:solidFill>
                  <a:schemeClr val="tx1"/>
                </a:solidFill>
              </a:rPr>
              <a:t>udara</a:t>
            </a:r>
            <a:r>
              <a:rPr lang="es-ES" dirty="0">
                <a:solidFill>
                  <a:schemeClr val="tx1"/>
                </a:solidFill>
              </a:rPr>
              <a:t> : CO</a:t>
            </a:r>
            <a:r>
              <a:rPr lang="es-ES" baseline="-25000" dirty="0">
                <a:solidFill>
                  <a:schemeClr val="tx1"/>
                </a:solidFill>
              </a:rPr>
              <a:t>2</a:t>
            </a:r>
            <a:r>
              <a:rPr lang="es-ES" dirty="0">
                <a:solidFill>
                  <a:schemeClr val="tx1"/>
                </a:solidFill>
              </a:rPr>
              <a:t>, CO, SO</a:t>
            </a:r>
            <a:r>
              <a:rPr lang="es-ES" baseline="-25000" dirty="0">
                <a:solidFill>
                  <a:schemeClr val="tx1"/>
                </a:solidFill>
              </a:rPr>
              <a:t>2</a:t>
            </a:r>
            <a:r>
              <a:rPr lang="es-ES" dirty="0">
                <a:solidFill>
                  <a:schemeClr val="tx1"/>
                </a:solidFill>
              </a:rPr>
              <a:t>, </a:t>
            </a:r>
            <a:r>
              <a:rPr lang="es-ES" dirty="0" err="1">
                <a:solidFill>
                  <a:schemeClr val="tx1"/>
                </a:solidFill>
              </a:rPr>
              <a:t>NOx</a:t>
            </a:r>
            <a:r>
              <a:rPr lang="es-ES" dirty="0">
                <a:solidFill>
                  <a:schemeClr val="tx1"/>
                </a:solidFill>
              </a:rPr>
              <a:t> (NO </a:t>
            </a:r>
            <a:r>
              <a:rPr lang="es-ES" dirty="0" smtClean="0">
                <a:solidFill>
                  <a:schemeClr val="tx1"/>
                </a:solidFill>
              </a:rPr>
              <a:t>dan</a:t>
            </a:r>
            <a:r>
              <a:rPr lang="id-ID" dirty="0" smtClean="0">
                <a:solidFill>
                  <a:schemeClr val="tx1"/>
                </a:solidFill>
              </a:rPr>
              <a:t> </a:t>
            </a:r>
            <a:r>
              <a:rPr lang="es-ES" dirty="0" smtClean="0">
                <a:solidFill>
                  <a:schemeClr val="tx1"/>
                </a:solidFill>
              </a:rPr>
              <a:t>NO</a:t>
            </a:r>
            <a:r>
              <a:rPr lang="es-ES" baseline="-25000" dirty="0" smtClean="0">
                <a:solidFill>
                  <a:schemeClr val="tx1"/>
                </a:solidFill>
              </a:rPr>
              <a:t>2</a:t>
            </a:r>
            <a:r>
              <a:rPr lang="es-ES" dirty="0">
                <a:solidFill>
                  <a:schemeClr val="tx1"/>
                </a:solidFill>
              </a:rPr>
              <a:t>) dan </a:t>
            </a:r>
            <a:r>
              <a:rPr lang="es-ES" dirty="0" err="1">
                <a:solidFill>
                  <a:schemeClr val="tx1"/>
                </a:solidFill>
              </a:rPr>
              <a:t>ozon</a:t>
            </a:r>
            <a:endParaRPr lang="es-ES" dirty="0">
              <a:solidFill>
                <a:schemeClr val="tx1"/>
              </a:solidFill>
            </a:endParaRPr>
          </a:p>
          <a:p>
            <a:pPr algn="l">
              <a:buFont typeface="Wingdings" pitchFamily="2" charset="2"/>
              <a:buChar char="§"/>
            </a:pPr>
            <a:r>
              <a:rPr lang="en-US" dirty="0">
                <a:solidFill>
                  <a:schemeClr val="tx1"/>
                </a:solidFill>
              </a:rPr>
              <a:t> </a:t>
            </a:r>
            <a:r>
              <a:rPr lang="en-US" dirty="0" err="1">
                <a:solidFill>
                  <a:schemeClr val="tx1"/>
                </a:solidFill>
              </a:rPr>
              <a:t>Efek</a:t>
            </a:r>
            <a:r>
              <a:rPr lang="en-US" dirty="0">
                <a:solidFill>
                  <a:schemeClr val="tx1"/>
                </a:solidFill>
              </a:rPr>
              <a:t> </a:t>
            </a:r>
            <a:r>
              <a:rPr lang="en-US" dirty="0" err="1">
                <a:solidFill>
                  <a:schemeClr val="tx1"/>
                </a:solidFill>
              </a:rPr>
              <a:t>polutan</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tanaman</a:t>
            </a:r>
            <a:endParaRPr lang="en-US" dirty="0">
              <a:solidFill>
                <a:schemeClr val="tx1"/>
              </a:solidFill>
            </a:endParaRPr>
          </a:p>
          <a:p>
            <a:pPr indent="357188" algn="l"/>
            <a:r>
              <a:rPr lang="en-US" dirty="0">
                <a:solidFill>
                  <a:schemeClr val="tx1"/>
                </a:solidFill>
              </a:rPr>
              <a:t>a. </a:t>
            </a:r>
            <a:r>
              <a:rPr lang="en-US" dirty="0" err="1">
                <a:solidFill>
                  <a:schemeClr val="tx1"/>
                </a:solidFill>
              </a:rPr>
              <a:t>sensitivitas</a:t>
            </a:r>
            <a:r>
              <a:rPr lang="en-US" dirty="0">
                <a:solidFill>
                  <a:schemeClr val="tx1"/>
                </a:solidFill>
              </a:rPr>
              <a:t> </a:t>
            </a:r>
            <a:r>
              <a:rPr lang="en-US" dirty="0" err="1">
                <a:solidFill>
                  <a:schemeClr val="tx1"/>
                </a:solidFill>
              </a:rPr>
              <a:t>spesies</a:t>
            </a:r>
            <a:r>
              <a:rPr lang="en-US" dirty="0">
                <a:solidFill>
                  <a:schemeClr val="tx1"/>
                </a:solidFill>
              </a:rPr>
              <a:t> </a:t>
            </a:r>
            <a:r>
              <a:rPr lang="en-US" dirty="0" err="1">
                <a:solidFill>
                  <a:schemeClr val="tx1"/>
                </a:solidFill>
              </a:rPr>
              <a:t>tanaman</a:t>
            </a:r>
            <a:endParaRPr lang="en-US" dirty="0">
              <a:solidFill>
                <a:schemeClr val="tx1"/>
              </a:solidFill>
            </a:endParaRPr>
          </a:p>
          <a:p>
            <a:pPr indent="357188" algn="l"/>
            <a:r>
              <a:rPr lang="en-US" dirty="0">
                <a:solidFill>
                  <a:schemeClr val="tx1"/>
                </a:solidFill>
              </a:rPr>
              <a:t>b. </a:t>
            </a:r>
            <a:r>
              <a:rPr lang="en-US" dirty="0" err="1">
                <a:solidFill>
                  <a:schemeClr val="tx1"/>
                </a:solidFill>
              </a:rPr>
              <a:t>intensitas</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durasi</a:t>
            </a:r>
            <a:endParaRPr lang="en-US" dirty="0">
              <a:solidFill>
                <a:schemeClr val="tx1"/>
              </a:solidFill>
            </a:endParaRPr>
          </a:p>
          <a:p>
            <a:pPr indent="357188" algn="l"/>
            <a:r>
              <a:rPr lang="en-US" dirty="0">
                <a:solidFill>
                  <a:schemeClr val="tx1"/>
                </a:solidFill>
              </a:rPr>
              <a:t>c. </a:t>
            </a:r>
            <a:r>
              <a:rPr lang="en-US" dirty="0" err="1">
                <a:solidFill>
                  <a:schemeClr val="tx1"/>
                </a:solidFill>
              </a:rPr>
              <a:t>angin</a:t>
            </a:r>
            <a:endParaRPr lang="en-US" dirty="0">
              <a:solidFill>
                <a:schemeClr val="tx1"/>
              </a:solidFill>
            </a:endParaRPr>
          </a:p>
          <a:p>
            <a:pPr indent="357188" algn="l"/>
            <a:r>
              <a:rPr lang="en-US" dirty="0">
                <a:solidFill>
                  <a:schemeClr val="tx1"/>
                </a:solidFill>
              </a:rPr>
              <a:t>d. </a:t>
            </a:r>
            <a:r>
              <a:rPr lang="en-US" dirty="0" err="1">
                <a:solidFill>
                  <a:schemeClr val="tx1"/>
                </a:solidFill>
              </a:rPr>
              <a:t>hujan</a:t>
            </a:r>
            <a:endParaRPr lang="en-US" dirty="0">
              <a:solidFill>
                <a:schemeClr val="tx1"/>
              </a:solidFill>
            </a:endParaRPr>
          </a:p>
          <a:p>
            <a:pPr algn="l">
              <a:buFont typeface="Wingdings" pitchFamily="2" charset="2"/>
              <a:buChar char="§"/>
            </a:pPr>
            <a:r>
              <a:rPr lang="en-US" dirty="0">
                <a:solidFill>
                  <a:schemeClr val="tx1"/>
                </a:solidFill>
              </a:rPr>
              <a:t> </a:t>
            </a:r>
            <a:r>
              <a:rPr lang="en-US" dirty="0" err="1">
                <a:solidFill>
                  <a:schemeClr val="tx1"/>
                </a:solidFill>
              </a:rPr>
              <a:t>Pencemar</a:t>
            </a:r>
            <a:r>
              <a:rPr lang="en-US" dirty="0">
                <a:solidFill>
                  <a:schemeClr val="tx1"/>
                </a:solidFill>
              </a:rPr>
              <a:t> </a:t>
            </a:r>
            <a:r>
              <a:rPr lang="en-US" dirty="0" err="1">
                <a:solidFill>
                  <a:schemeClr val="tx1"/>
                </a:solidFill>
              </a:rPr>
              <a:t>masuk</a:t>
            </a:r>
            <a:r>
              <a:rPr lang="en-US" dirty="0">
                <a:solidFill>
                  <a:schemeClr val="tx1"/>
                </a:solidFill>
              </a:rPr>
              <a:t> </a:t>
            </a:r>
            <a:r>
              <a:rPr lang="en-US" dirty="0" err="1">
                <a:solidFill>
                  <a:schemeClr val="tx1"/>
                </a:solidFill>
              </a:rPr>
              <a:t>ke</a:t>
            </a:r>
            <a:r>
              <a:rPr lang="en-US" dirty="0">
                <a:solidFill>
                  <a:schemeClr val="tx1"/>
                </a:solidFill>
              </a:rPr>
              <a:t> </a:t>
            </a:r>
            <a:r>
              <a:rPr lang="en-US" dirty="0" err="1">
                <a:solidFill>
                  <a:schemeClr val="tx1"/>
                </a:solidFill>
              </a:rPr>
              <a:t>dalam</a:t>
            </a:r>
            <a:r>
              <a:rPr lang="en-US" dirty="0">
                <a:solidFill>
                  <a:schemeClr val="tx1"/>
                </a:solidFill>
              </a:rPr>
              <a:t> </a:t>
            </a:r>
            <a:r>
              <a:rPr lang="en-US" dirty="0" err="1">
                <a:solidFill>
                  <a:schemeClr val="tx1"/>
                </a:solidFill>
              </a:rPr>
              <a:t>sel</a:t>
            </a:r>
            <a:r>
              <a:rPr lang="en-US" dirty="0">
                <a:solidFill>
                  <a:schemeClr val="tx1"/>
                </a:solidFill>
              </a:rPr>
              <a:t> </a:t>
            </a:r>
            <a:r>
              <a:rPr lang="en-US" dirty="0" err="1">
                <a:solidFill>
                  <a:schemeClr val="tx1"/>
                </a:solidFill>
              </a:rPr>
              <a:t>tumbuhan</a:t>
            </a:r>
            <a:r>
              <a:rPr lang="en-US" dirty="0">
                <a:solidFill>
                  <a:schemeClr val="tx1"/>
                </a:solidFill>
              </a:rPr>
              <a:t> </a:t>
            </a:r>
            <a:r>
              <a:rPr lang="en-US" dirty="0" err="1">
                <a:solidFill>
                  <a:schemeClr val="tx1"/>
                </a:solidFill>
              </a:rPr>
              <a:t>melalui</a:t>
            </a:r>
            <a:r>
              <a:rPr lang="en-US" dirty="0">
                <a:solidFill>
                  <a:schemeClr val="tx1"/>
                </a:solidFill>
              </a:rPr>
              <a:t> stomata</a:t>
            </a:r>
          </a:p>
          <a:p>
            <a:pPr algn="l">
              <a:buFont typeface="Wingdings" pitchFamily="2" charset="2"/>
              <a:buChar char="§"/>
            </a:pPr>
            <a:r>
              <a:rPr lang="en-US" dirty="0">
                <a:solidFill>
                  <a:schemeClr val="tx1"/>
                </a:solidFill>
              </a:rPr>
              <a:t> </a:t>
            </a:r>
            <a:r>
              <a:rPr lang="en-US" dirty="0" err="1">
                <a:solidFill>
                  <a:schemeClr val="tx1"/>
                </a:solidFill>
              </a:rPr>
              <a:t>Konsentrasi</a:t>
            </a:r>
            <a:r>
              <a:rPr lang="en-US" dirty="0">
                <a:solidFill>
                  <a:schemeClr val="tx1"/>
                </a:solidFill>
              </a:rPr>
              <a:t> gas </a:t>
            </a:r>
            <a:r>
              <a:rPr lang="en-US" dirty="0" err="1">
                <a:solidFill>
                  <a:schemeClr val="tx1"/>
                </a:solidFill>
              </a:rPr>
              <a:t>beracun</a:t>
            </a:r>
            <a:r>
              <a:rPr lang="en-US" dirty="0">
                <a:solidFill>
                  <a:schemeClr val="tx1"/>
                </a:solidFill>
              </a:rPr>
              <a:t> </a:t>
            </a:r>
            <a:r>
              <a:rPr lang="en-US" dirty="0" err="1">
                <a:solidFill>
                  <a:schemeClr val="tx1"/>
                </a:solidFill>
              </a:rPr>
              <a:t>tinggi</a:t>
            </a:r>
            <a:endParaRPr lang="en-US" dirty="0">
              <a:solidFill>
                <a:schemeClr val="tx1"/>
              </a:solidFill>
            </a:endParaRPr>
          </a:p>
          <a:p>
            <a:pPr indent="357188" algn="l"/>
            <a:r>
              <a:rPr lang="id-ID" dirty="0" smtClean="0">
                <a:solidFill>
                  <a:schemeClr val="tx1"/>
                </a:solidFill>
              </a:rPr>
              <a:t>a</a:t>
            </a:r>
            <a:r>
              <a:rPr lang="en-US" dirty="0" smtClean="0">
                <a:solidFill>
                  <a:schemeClr val="tx1"/>
                </a:solidFill>
              </a:rPr>
              <a:t>. </a:t>
            </a:r>
            <a:r>
              <a:rPr lang="en-US" dirty="0" err="1">
                <a:solidFill>
                  <a:schemeClr val="tx1"/>
                </a:solidFill>
              </a:rPr>
              <a:t>menghambat</a:t>
            </a:r>
            <a:r>
              <a:rPr lang="en-US" dirty="0">
                <a:solidFill>
                  <a:schemeClr val="tx1"/>
                </a:solidFill>
              </a:rPr>
              <a:t> </a:t>
            </a:r>
            <a:r>
              <a:rPr lang="en-US" dirty="0" err="1">
                <a:solidFill>
                  <a:schemeClr val="tx1"/>
                </a:solidFill>
              </a:rPr>
              <a:t>aktivitas</a:t>
            </a:r>
            <a:r>
              <a:rPr lang="en-US" dirty="0">
                <a:solidFill>
                  <a:schemeClr val="tx1"/>
                </a:solidFill>
              </a:rPr>
              <a:t> </a:t>
            </a:r>
            <a:r>
              <a:rPr lang="en-US" dirty="0" err="1">
                <a:solidFill>
                  <a:schemeClr val="tx1"/>
                </a:solidFill>
              </a:rPr>
              <a:t>enzim</a:t>
            </a:r>
            <a:endParaRPr lang="en-US" dirty="0">
              <a:solidFill>
                <a:schemeClr val="tx1"/>
              </a:solidFill>
            </a:endParaRPr>
          </a:p>
          <a:p>
            <a:pPr indent="357188" algn="l"/>
            <a:r>
              <a:rPr lang="id-ID" dirty="0">
                <a:solidFill>
                  <a:schemeClr val="tx1"/>
                </a:solidFill>
              </a:rPr>
              <a:t>b</a:t>
            </a:r>
            <a:r>
              <a:rPr lang="en-US" dirty="0" smtClean="0">
                <a:solidFill>
                  <a:schemeClr val="tx1"/>
                </a:solidFill>
              </a:rPr>
              <a:t>. </a:t>
            </a:r>
            <a:r>
              <a:rPr lang="en-US" dirty="0" err="1">
                <a:solidFill>
                  <a:schemeClr val="tx1"/>
                </a:solidFill>
              </a:rPr>
              <a:t>merusak</a:t>
            </a:r>
            <a:r>
              <a:rPr lang="en-US" dirty="0">
                <a:solidFill>
                  <a:schemeClr val="tx1"/>
                </a:solidFill>
              </a:rPr>
              <a:t> </a:t>
            </a:r>
            <a:r>
              <a:rPr lang="en-US" dirty="0" err="1">
                <a:solidFill>
                  <a:schemeClr val="tx1"/>
                </a:solidFill>
              </a:rPr>
              <a:t>membran</a:t>
            </a:r>
            <a:r>
              <a:rPr lang="en-US" dirty="0">
                <a:solidFill>
                  <a:schemeClr val="tx1"/>
                </a:solidFill>
              </a:rPr>
              <a:t> </a:t>
            </a:r>
            <a:r>
              <a:rPr lang="en-US" dirty="0" err="1" smtClean="0">
                <a:solidFill>
                  <a:schemeClr val="tx1"/>
                </a:solidFill>
              </a:rPr>
              <a:t>kloroplas</a:t>
            </a:r>
            <a:endParaRPr lang="en-US" dirty="0" smtClean="0">
              <a:solidFill>
                <a:schemeClr val="tx1"/>
              </a:solidFill>
            </a:endParaRPr>
          </a:p>
        </p:txBody>
      </p:sp>
    </p:spTree>
    <p:extLst>
      <p:ext uri="{BB962C8B-B14F-4D97-AF65-F5344CB8AC3E}">
        <p14:creationId xmlns:p14="http://schemas.microsoft.com/office/powerpoint/2010/main" val="3241771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30225"/>
            <a:ext cx="7772400" cy="841375"/>
          </a:xfrm>
        </p:spPr>
        <p:txBody>
          <a:bodyPr/>
          <a:lstStyle/>
          <a:p>
            <a:r>
              <a:rPr lang="en-US" b="1" dirty="0">
                <a:solidFill>
                  <a:schemeClr val="accent6">
                    <a:lumMod val="75000"/>
                  </a:schemeClr>
                </a:solidFill>
              </a:rPr>
              <a:t>CEKAMAN LOGAM BERAT</a:t>
            </a:r>
          </a:p>
        </p:txBody>
      </p:sp>
      <p:sp>
        <p:nvSpPr>
          <p:cNvPr id="3" name="Subtitle 2"/>
          <p:cNvSpPr>
            <a:spLocks noGrp="1"/>
          </p:cNvSpPr>
          <p:nvPr>
            <p:ph type="subTitle" idx="1"/>
          </p:nvPr>
        </p:nvSpPr>
        <p:spPr>
          <a:xfrm>
            <a:off x="304800" y="1371600"/>
            <a:ext cx="8534400" cy="5029200"/>
          </a:xfrm>
        </p:spPr>
        <p:txBody>
          <a:bodyPr>
            <a:normAutofit fontScale="92500" lnSpcReduction="10000"/>
          </a:bodyPr>
          <a:lstStyle/>
          <a:p>
            <a:pPr marL="357188" indent="-357188" algn="l">
              <a:buFont typeface="Wingdings" pitchFamily="2" charset="2"/>
              <a:buChar char="Ø"/>
            </a:pPr>
            <a:r>
              <a:rPr lang="en-US" dirty="0" err="1">
                <a:solidFill>
                  <a:schemeClr val="tx1"/>
                </a:solidFill>
              </a:rPr>
              <a:t>Polutan</a:t>
            </a:r>
            <a:r>
              <a:rPr lang="en-US" dirty="0">
                <a:solidFill>
                  <a:schemeClr val="tx1"/>
                </a:solidFill>
              </a:rPr>
              <a:t> </a:t>
            </a:r>
            <a:r>
              <a:rPr lang="en-US" dirty="0" err="1">
                <a:solidFill>
                  <a:schemeClr val="tx1"/>
                </a:solidFill>
              </a:rPr>
              <a:t>logam</a:t>
            </a:r>
            <a:r>
              <a:rPr lang="en-US" dirty="0">
                <a:solidFill>
                  <a:schemeClr val="tx1"/>
                </a:solidFill>
              </a:rPr>
              <a:t> </a:t>
            </a:r>
            <a:r>
              <a:rPr lang="en-US" dirty="0" err="1">
                <a:solidFill>
                  <a:schemeClr val="tx1"/>
                </a:solidFill>
              </a:rPr>
              <a:t>berat</a:t>
            </a:r>
            <a:r>
              <a:rPr lang="en-US" dirty="0">
                <a:solidFill>
                  <a:schemeClr val="tx1"/>
                </a:solidFill>
              </a:rPr>
              <a:t> 	</a:t>
            </a:r>
            <a:r>
              <a:rPr lang="en-US" dirty="0" smtClean="0">
                <a:solidFill>
                  <a:schemeClr val="tx1"/>
                </a:solidFill>
                <a:latin typeface="Garamond" panose="02020404030301010803" pitchFamily="18" charset="0"/>
              </a:rPr>
              <a:t>→</a:t>
            </a:r>
            <a:r>
              <a:rPr lang="id-ID" dirty="0" smtClean="0">
                <a:solidFill>
                  <a:schemeClr val="tx1"/>
                </a:solidFill>
                <a:latin typeface="Garamond" panose="02020404030301010803" pitchFamily="18" charset="0"/>
              </a:rPr>
              <a:t> </a:t>
            </a:r>
            <a:r>
              <a:rPr lang="en-US" dirty="0" err="1" smtClean="0">
                <a:solidFill>
                  <a:schemeClr val="tx1"/>
                </a:solidFill>
              </a:rPr>
              <a:t>hambatan</a:t>
            </a:r>
            <a:r>
              <a:rPr lang="id-ID" dirty="0" smtClean="0">
                <a:solidFill>
                  <a:schemeClr val="tx1"/>
                </a:solidFill>
              </a:rPr>
              <a:t> </a:t>
            </a:r>
            <a:r>
              <a:rPr lang="en-US" dirty="0" err="1" smtClean="0">
                <a:solidFill>
                  <a:schemeClr val="tx1"/>
                </a:solidFill>
              </a:rPr>
              <a:t>pertumbuhan</a:t>
            </a:r>
            <a:r>
              <a:rPr lang="en-US" dirty="0" smtClean="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produktivitas</a:t>
            </a:r>
            <a:r>
              <a:rPr lang="en-US" dirty="0">
                <a:solidFill>
                  <a:schemeClr val="tx1"/>
                </a:solidFill>
              </a:rPr>
              <a:t> </a:t>
            </a:r>
            <a:r>
              <a:rPr lang="en-US" dirty="0" err="1">
                <a:solidFill>
                  <a:schemeClr val="tx1"/>
                </a:solidFill>
              </a:rPr>
              <a:t>tanaman</a:t>
            </a:r>
            <a:endParaRPr lang="en-US" dirty="0">
              <a:solidFill>
                <a:schemeClr val="tx1"/>
              </a:solidFill>
            </a:endParaRPr>
          </a:p>
          <a:p>
            <a:pPr algn="l">
              <a:buFont typeface="Wingdings" pitchFamily="2" charset="2"/>
              <a:buChar char="Ø"/>
            </a:pPr>
            <a:r>
              <a:rPr lang="pt-BR" dirty="0">
                <a:solidFill>
                  <a:schemeClr val="tx1"/>
                </a:solidFill>
              </a:rPr>
              <a:t>Adaptasi terhadap cekaman logam </a:t>
            </a:r>
            <a:r>
              <a:rPr lang="pt-BR" dirty="0" smtClean="0">
                <a:solidFill>
                  <a:schemeClr val="tx1"/>
                </a:solidFill>
              </a:rPr>
              <a:t>berat</a:t>
            </a:r>
          </a:p>
          <a:p>
            <a:pPr algn="l"/>
            <a:r>
              <a:rPr lang="pt-BR" dirty="0" smtClean="0">
                <a:solidFill>
                  <a:schemeClr val="tx1"/>
                </a:solidFill>
              </a:rPr>
              <a:t>    1.</a:t>
            </a:r>
            <a:r>
              <a:rPr lang="id-ID" dirty="0" smtClean="0">
                <a:solidFill>
                  <a:schemeClr val="tx1"/>
                </a:solidFill>
              </a:rPr>
              <a:t> </a:t>
            </a:r>
            <a:r>
              <a:rPr lang="id-ID" dirty="0">
                <a:solidFill>
                  <a:schemeClr val="tx1"/>
                </a:solidFill>
              </a:rPr>
              <a:t>A</a:t>
            </a:r>
            <a:r>
              <a:rPr lang="en-US" dirty="0" smtClean="0">
                <a:solidFill>
                  <a:schemeClr val="tx1"/>
                </a:solidFill>
              </a:rPr>
              <a:t>voidance </a:t>
            </a:r>
            <a:r>
              <a:rPr lang="en-US" dirty="0">
                <a:solidFill>
                  <a:schemeClr val="tx1"/>
                </a:solidFill>
              </a:rPr>
              <a:t>: </a:t>
            </a:r>
            <a:r>
              <a:rPr lang="en-US" dirty="0" err="1">
                <a:solidFill>
                  <a:schemeClr val="tx1"/>
                </a:solidFill>
              </a:rPr>
              <a:t>selektivitas</a:t>
            </a:r>
            <a:r>
              <a:rPr lang="en-US" dirty="0">
                <a:solidFill>
                  <a:schemeClr val="tx1"/>
                </a:solidFill>
              </a:rPr>
              <a:t> </a:t>
            </a:r>
            <a:r>
              <a:rPr lang="en-US" dirty="0" err="1">
                <a:solidFill>
                  <a:schemeClr val="tx1"/>
                </a:solidFill>
              </a:rPr>
              <a:t>membran</a:t>
            </a:r>
            <a:r>
              <a:rPr lang="en-US" dirty="0">
                <a:solidFill>
                  <a:schemeClr val="tx1"/>
                </a:solidFill>
              </a:rPr>
              <a:t> </a:t>
            </a:r>
            <a:r>
              <a:rPr lang="en-US" dirty="0" err="1">
                <a:solidFill>
                  <a:schemeClr val="tx1"/>
                </a:solidFill>
              </a:rPr>
              <a:t>sel</a:t>
            </a:r>
            <a:r>
              <a:rPr lang="en-US" dirty="0">
                <a:solidFill>
                  <a:schemeClr val="tx1"/>
                </a:solidFill>
              </a:rPr>
              <a:t> </a:t>
            </a:r>
            <a:r>
              <a:rPr lang="en-US" dirty="0" err="1" smtClean="0">
                <a:solidFill>
                  <a:schemeClr val="tx1"/>
                </a:solidFill>
              </a:rPr>
              <a:t>akar</a:t>
            </a:r>
            <a:endParaRPr lang="en-US" dirty="0" smtClean="0">
              <a:solidFill>
                <a:schemeClr val="tx1"/>
              </a:solidFill>
            </a:endParaRPr>
          </a:p>
          <a:p>
            <a:pPr algn="l"/>
            <a:r>
              <a:rPr lang="en-US" dirty="0" smtClean="0">
                <a:solidFill>
                  <a:schemeClr val="tx1"/>
                </a:solidFill>
              </a:rPr>
              <a:t>    2.</a:t>
            </a:r>
            <a:r>
              <a:rPr lang="id-ID" dirty="0" smtClean="0">
                <a:solidFill>
                  <a:schemeClr val="tx1"/>
                </a:solidFill>
              </a:rPr>
              <a:t> </a:t>
            </a:r>
            <a:r>
              <a:rPr lang="id-ID" dirty="0">
                <a:solidFill>
                  <a:schemeClr val="tx1"/>
                </a:solidFill>
              </a:rPr>
              <a:t>T</a:t>
            </a:r>
            <a:r>
              <a:rPr lang="en-US" dirty="0" err="1" smtClean="0">
                <a:solidFill>
                  <a:schemeClr val="tx1"/>
                </a:solidFill>
              </a:rPr>
              <a:t>olerance</a:t>
            </a:r>
            <a:r>
              <a:rPr lang="en-US" dirty="0" smtClean="0">
                <a:solidFill>
                  <a:schemeClr val="tx1"/>
                </a:solidFill>
              </a:rPr>
              <a:t> : </a:t>
            </a:r>
            <a:r>
              <a:rPr lang="en-US" dirty="0" err="1">
                <a:solidFill>
                  <a:schemeClr val="tx1"/>
                </a:solidFill>
              </a:rPr>
              <a:t>bagaimana</a:t>
            </a:r>
            <a:r>
              <a:rPr lang="en-US" dirty="0">
                <a:solidFill>
                  <a:schemeClr val="tx1"/>
                </a:solidFill>
              </a:rPr>
              <a:t> </a:t>
            </a:r>
            <a:r>
              <a:rPr lang="en-US" dirty="0" err="1">
                <a:solidFill>
                  <a:schemeClr val="tx1"/>
                </a:solidFill>
              </a:rPr>
              <a:t>tanaman</a:t>
            </a:r>
            <a:r>
              <a:rPr lang="en-US" dirty="0">
                <a:solidFill>
                  <a:schemeClr val="tx1"/>
                </a:solidFill>
              </a:rPr>
              <a:t> </a:t>
            </a:r>
            <a:r>
              <a:rPr lang="en-US" dirty="0" err="1">
                <a:solidFill>
                  <a:schemeClr val="tx1"/>
                </a:solidFill>
              </a:rPr>
              <a:t>dapat</a:t>
            </a:r>
            <a:r>
              <a:rPr lang="en-US" dirty="0">
                <a:solidFill>
                  <a:schemeClr val="tx1"/>
                </a:solidFill>
              </a:rPr>
              <a:t> </a:t>
            </a:r>
            <a:r>
              <a:rPr lang="en-US" dirty="0" err="1">
                <a:solidFill>
                  <a:schemeClr val="tx1"/>
                </a:solidFill>
              </a:rPr>
              <a:t>toleran</a:t>
            </a:r>
            <a:r>
              <a:rPr lang="en-US" dirty="0">
                <a:solidFill>
                  <a:schemeClr val="tx1"/>
                </a:solidFill>
              </a:rPr>
              <a:t> </a:t>
            </a:r>
            <a:r>
              <a:rPr lang="en-US" dirty="0" smtClean="0">
                <a:solidFill>
                  <a:schemeClr val="tx1"/>
                </a:solidFill>
              </a:rPr>
              <a:t>	   		   </a:t>
            </a:r>
            <a:r>
              <a:rPr lang="en-US" dirty="0" err="1" smtClean="0">
                <a:solidFill>
                  <a:schemeClr val="tx1"/>
                </a:solidFill>
              </a:rPr>
              <a:t>terhadap</a:t>
            </a:r>
            <a:r>
              <a:rPr lang="en-US" dirty="0" smtClean="0">
                <a:solidFill>
                  <a:schemeClr val="tx1"/>
                </a:solidFill>
              </a:rPr>
              <a:t> </a:t>
            </a:r>
            <a:r>
              <a:rPr lang="en-US" dirty="0" err="1">
                <a:solidFill>
                  <a:schemeClr val="tx1"/>
                </a:solidFill>
              </a:rPr>
              <a:t>logam</a:t>
            </a:r>
            <a:r>
              <a:rPr lang="en-US" dirty="0">
                <a:solidFill>
                  <a:schemeClr val="tx1"/>
                </a:solidFill>
              </a:rPr>
              <a:t> </a:t>
            </a:r>
            <a:r>
              <a:rPr lang="en-US" dirty="0" err="1" smtClean="0">
                <a:solidFill>
                  <a:schemeClr val="tx1"/>
                </a:solidFill>
              </a:rPr>
              <a:t>berat</a:t>
            </a:r>
            <a:r>
              <a:rPr lang="en-US" dirty="0" smtClean="0">
                <a:solidFill>
                  <a:schemeClr val="tx1"/>
                </a:solidFill>
              </a:rPr>
              <a:t>?</a:t>
            </a:r>
            <a:endParaRPr lang="id-ID" dirty="0" smtClean="0">
              <a:solidFill>
                <a:schemeClr val="tx1"/>
              </a:solidFill>
            </a:endParaRPr>
          </a:p>
          <a:p>
            <a:pPr marL="1325562" indent="-514350" algn="l">
              <a:buAutoNum type="alphaLcPeriod"/>
            </a:pPr>
            <a:r>
              <a:rPr lang="en-US" dirty="0" err="1" smtClean="0">
                <a:solidFill>
                  <a:schemeClr val="tx1"/>
                </a:solidFill>
              </a:rPr>
              <a:t>detoksifikasi</a:t>
            </a:r>
            <a:r>
              <a:rPr lang="en-US" dirty="0" smtClean="0">
                <a:solidFill>
                  <a:schemeClr val="tx1"/>
                </a:solidFill>
              </a:rPr>
              <a:t> </a:t>
            </a:r>
            <a:r>
              <a:rPr lang="en-US" dirty="0" err="1">
                <a:solidFill>
                  <a:schemeClr val="tx1"/>
                </a:solidFill>
              </a:rPr>
              <a:t>logam</a:t>
            </a:r>
            <a:r>
              <a:rPr lang="en-US" dirty="0">
                <a:solidFill>
                  <a:schemeClr val="tx1"/>
                </a:solidFill>
              </a:rPr>
              <a:t> </a:t>
            </a:r>
            <a:r>
              <a:rPr lang="en-US" dirty="0" err="1">
                <a:solidFill>
                  <a:schemeClr val="tx1"/>
                </a:solidFill>
              </a:rPr>
              <a:t>berat</a:t>
            </a:r>
            <a:r>
              <a:rPr lang="en-US" dirty="0">
                <a:solidFill>
                  <a:schemeClr val="tx1"/>
                </a:solidFill>
              </a:rPr>
              <a:t> </a:t>
            </a:r>
            <a:r>
              <a:rPr lang="en-US" dirty="0" err="1">
                <a:solidFill>
                  <a:schemeClr val="tx1"/>
                </a:solidFill>
              </a:rPr>
              <a:t>melalui</a:t>
            </a:r>
            <a:r>
              <a:rPr lang="en-US" dirty="0">
                <a:solidFill>
                  <a:schemeClr val="tx1"/>
                </a:solidFill>
              </a:rPr>
              <a:t> </a:t>
            </a:r>
            <a:r>
              <a:rPr lang="en-US" dirty="0" err="1" smtClean="0">
                <a:solidFill>
                  <a:schemeClr val="tx1"/>
                </a:solidFill>
              </a:rPr>
              <a:t>kombinasi</a:t>
            </a:r>
            <a:r>
              <a:rPr lang="id-ID" dirty="0">
                <a:solidFill>
                  <a:schemeClr val="tx1"/>
                </a:solidFill>
              </a:rPr>
              <a:t> </a:t>
            </a:r>
            <a:r>
              <a:rPr lang="en-US" dirty="0" err="1" smtClean="0">
                <a:solidFill>
                  <a:schemeClr val="tx1"/>
                </a:solidFill>
              </a:rPr>
              <a:t>unsur</a:t>
            </a:r>
            <a:r>
              <a:rPr lang="en-US" dirty="0" smtClean="0">
                <a:solidFill>
                  <a:schemeClr val="tx1"/>
                </a:solidFill>
              </a:rPr>
              <a:t> </a:t>
            </a:r>
            <a:r>
              <a:rPr lang="en-US" dirty="0" err="1">
                <a:solidFill>
                  <a:schemeClr val="tx1"/>
                </a:solidFill>
              </a:rPr>
              <a:t>toksik</a:t>
            </a:r>
            <a:r>
              <a:rPr lang="en-US" dirty="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molekul</a:t>
            </a:r>
            <a:r>
              <a:rPr lang="en-US" dirty="0" smtClean="0">
                <a:solidFill>
                  <a:schemeClr val="tx1"/>
                </a:solidFill>
              </a:rPr>
              <a:t> </a:t>
            </a:r>
            <a:r>
              <a:rPr lang="en-US" dirty="0" err="1" smtClean="0">
                <a:solidFill>
                  <a:schemeClr val="tx1"/>
                </a:solidFill>
              </a:rPr>
              <a:t>anorganik</a:t>
            </a:r>
            <a:r>
              <a:rPr lang="en-US" dirty="0" smtClean="0">
                <a:solidFill>
                  <a:schemeClr val="tx1"/>
                </a:solidFill>
              </a:rPr>
              <a:t>.</a:t>
            </a:r>
            <a:endParaRPr lang="id-ID" dirty="0" smtClean="0">
              <a:solidFill>
                <a:schemeClr val="tx1"/>
              </a:solidFill>
            </a:endParaRPr>
          </a:p>
          <a:p>
            <a:pPr marL="1325562" indent="-514350" algn="l">
              <a:buAutoNum type="alphaLcPeriod"/>
            </a:pPr>
            <a:r>
              <a:rPr lang="id-ID" dirty="0" smtClean="0">
                <a:solidFill>
                  <a:schemeClr val="tx1"/>
                </a:solidFill>
              </a:rPr>
              <a:t>d</a:t>
            </a:r>
            <a:r>
              <a:rPr lang="en-US" dirty="0" err="1" smtClean="0">
                <a:solidFill>
                  <a:schemeClr val="tx1"/>
                </a:solidFill>
              </a:rPr>
              <a:t>etoksifikasi</a:t>
            </a:r>
            <a:r>
              <a:rPr lang="en-US" dirty="0" smtClean="0">
                <a:solidFill>
                  <a:schemeClr val="tx1"/>
                </a:solidFill>
              </a:rPr>
              <a:t> </a:t>
            </a:r>
            <a:r>
              <a:rPr lang="en-US" dirty="0" err="1">
                <a:solidFill>
                  <a:schemeClr val="tx1"/>
                </a:solidFill>
              </a:rPr>
              <a:t>logam</a:t>
            </a:r>
            <a:r>
              <a:rPr lang="en-US" dirty="0">
                <a:solidFill>
                  <a:schemeClr val="tx1"/>
                </a:solidFill>
              </a:rPr>
              <a:t> </a:t>
            </a:r>
            <a:r>
              <a:rPr lang="en-US" dirty="0" err="1">
                <a:solidFill>
                  <a:schemeClr val="tx1"/>
                </a:solidFill>
              </a:rPr>
              <a:t>berat</a:t>
            </a:r>
            <a:r>
              <a:rPr lang="en-US" dirty="0">
                <a:solidFill>
                  <a:schemeClr val="tx1"/>
                </a:solidFill>
              </a:rPr>
              <a:t> </a:t>
            </a:r>
            <a:r>
              <a:rPr lang="en-US" dirty="0" err="1">
                <a:solidFill>
                  <a:schemeClr val="tx1"/>
                </a:solidFill>
              </a:rPr>
              <a:t>melalui</a:t>
            </a:r>
            <a:r>
              <a:rPr lang="en-US" dirty="0">
                <a:solidFill>
                  <a:schemeClr val="tx1"/>
                </a:solidFill>
              </a:rPr>
              <a:t> </a:t>
            </a:r>
            <a:r>
              <a:rPr lang="en-US" dirty="0" err="1" smtClean="0">
                <a:solidFill>
                  <a:schemeClr val="tx1"/>
                </a:solidFill>
              </a:rPr>
              <a:t>kombinasi</a:t>
            </a:r>
            <a:r>
              <a:rPr lang="id-ID" dirty="0">
                <a:solidFill>
                  <a:schemeClr val="tx1"/>
                </a:solidFill>
              </a:rPr>
              <a:t> </a:t>
            </a:r>
            <a:r>
              <a:rPr lang="en-US" dirty="0" err="1" smtClean="0">
                <a:solidFill>
                  <a:schemeClr val="tx1"/>
                </a:solidFill>
              </a:rPr>
              <a:t>unsur</a:t>
            </a:r>
            <a:r>
              <a:rPr lang="en-US" dirty="0" smtClean="0">
                <a:solidFill>
                  <a:schemeClr val="tx1"/>
                </a:solidFill>
              </a:rPr>
              <a:t> </a:t>
            </a:r>
            <a:r>
              <a:rPr lang="en-US" dirty="0" err="1">
                <a:solidFill>
                  <a:schemeClr val="tx1"/>
                </a:solidFill>
              </a:rPr>
              <a:t>toksik</a:t>
            </a:r>
            <a:r>
              <a:rPr lang="en-US" dirty="0">
                <a:solidFill>
                  <a:schemeClr val="tx1"/>
                </a:solidFill>
              </a:rPr>
              <a:t> </a:t>
            </a:r>
            <a:r>
              <a:rPr lang="en-US" dirty="0" err="1">
                <a:solidFill>
                  <a:schemeClr val="tx1"/>
                </a:solidFill>
              </a:rPr>
              <a:t>dengan</a:t>
            </a:r>
            <a:r>
              <a:rPr lang="en-US" dirty="0">
                <a:solidFill>
                  <a:schemeClr val="tx1"/>
                </a:solidFill>
              </a:rPr>
              <a:t> </a:t>
            </a:r>
            <a:r>
              <a:rPr lang="en-US" dirty="0" err="1" smtClean="0">
                <a:solidFill>
                  <a:schemeClr val="tx1"/>
                </a:solidFill>
              </a:rPr>
              <a:t>asam</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121806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025"/>
            <a:ext cx="7772400" cy="841375"/>
          </a:xfrm>
        </p:spPr>
        <p:txBody>
          <a:bodyPr/>
          <a:lstStyle/>
          <a:p>
            <a:r>
              <a:rPr lang="en-US" b="1" dirty="0">
                <a:solidFill>
                  <a:schemeClr val="accent6">
                    <a:lumMod val="75000"/>
                  </a:schemeClr>
                </a:solidFill>
              </a:rPr>
              <a:t>FITOREMEDIASI</a:t>
            </a:r>
          </a:p>
        </p:txBody>
      </p:sp>
      <p:sp>
        <p:nvSpPr>
          <p:cNvPr id="3" name="Subtitle 2"/>
          <p:cNvSpPr>
            <a:spLocks noGrp="1"/>
          </p:cNvSpPr>
          <p:nvPr>
            <p:ph type="subTitle" idx="1"/>
          </p:nvPr>
        </p:nvSpPr>
        <p:spPr>
          <a:xfrm>
            <a:off x="457200" y="1295400"/>
            <a:ext cx="8534400" cy="5181600"/>
          </a:xfrm>
        </p:spPr>
        <p:txBody>
          <a:bodyPr>
            <a:normAutofit fontScale="92500" lnSpcReduction="10000"/>
          </a:bodyPr>
          <a:lstStyle/>
          <a:p>
            <a:pPr algn="l"/>
            <a:r>
              <a:rPr lang="en-US" dirty="0" err="1">
                <a:solidFill>
                  <a:schemeClr val="tx1"/>
                </a:solidFill>
              </a:rPr>
              <a:t>Teknologi</a:t>
            </a:r>
            <a:r>
              <a:rPr lang="en-US" dirty="0">
                <a:solidFill>
                  <a:schemeClr val="tx1"/>
                </a:solidFill>
              </a:rPr>
              <a:t> </a:t>
            </a:r>
            <a:r>
              <a:rPr lang="en-US" dirty="0" err="1">
                <a:solidFill>
                  <a:schemeClr val="tx1"/>
                </a:solidFill>
              </a:rPr>
              <a:t>pembersihan</a:t>
            </a:r>
            <a:r>
              <a:rPr lang="en-US" dirty="0">
                <a:solidFill>
                  <a:schemeClr val="tx1"/>
                </a:solidFill>
              </a:rPr>
              <a:t>, </a:t>
            </a:r>
            <a:r>
              <a:rPr lang="en-US" dirty="0" err="1">
                <a:solidFill>
                  <a:schemeClr val="tx1"/>
                </a:solidFill>
              </a:rPr>
              <a:t>penghilangan</a:t>
            </a:r>
            <a:r>
              <a:rPr lang="en-US" dirty="0">
                <a:solidFill>
                  <a:schemeClr val="tx1"/>
                </a:solidFill>
              </a:rPr>
              <a:t> </a:t>
            </a:r>
            <a:r>
              <a:rPr lang="en-US" dirty="0" err="1">
                <a:solidFill>
                  <a:schemeClr val="tx1"/>
                </a:solidFill>
              </a:rPr>
              <a:t>atau</a:t>
            </a:r>
            <a:r>
              <a:rPr lang="en-US" dirty="0">
                <a:solidFill>
                  <a:schemeClr val="tx1"/>
                </a:solidFill>
              </a:rPr>
              <a:t> </a:t>
            </a:r>
            <a:r>
              <a:rPr lang="en-US" dirty="0" err="1">
                <a:solidFill>
                  <a:schemeClr val="tx1"/>
                </a:solidFill>
              </a:rPr>
              <a:t>pengurangan</a:t>
            </a:r>
            <a:r>
              <a:rPr lang="en-US" dirty="0">
                <a:solidFill>
                  <a:schemeClr val="tx1"/>
                </a:solidFill>
              </a:rPr>
              <a:t> </a:t>
            </a:r>
            <a:r>
              <a:rPr lang="en-US" dirty="0" err="1" smtClean="0">
                <a:solidFill>
                  <a:schemeClr val="tx1"/>
                </a:solidFill>
              </a:rPr>
              <a:t>polutan</a:t>
            </a:r>
            <a:r>
              <a:rPr lang="en-US" dirty="0" smtClean="0">
                <a:solidFill>
                  <a:schemeClr val="tx1"/>
                </a:solidFill>
              </a:rPr>
              <a:t> </a:t>
            </a:r>
            <a:r>
              <a:rPr lang="en-US" dirty="0" err="1" smtClean="0">
                <a:solidFill>
                  <a:schemeClr val="tx1"/>
                </a:solidFill>
              </a:rPr>
              <a:t>berbahaya</a:t>
            </a:r>
            <a:r>
              <a:rPr lang="en-US" dirty="0" smtClean="0">
                <a:solidFill>
                  <a:schemeClr val="tx1"/>
                </a:solidFill>
              </a:rPr>
              <a:t> </a:t>
            </a:r>
            <a:r>
              <a:rPr lang="en-US" dirty="0">
                <a:solidFill>
                  <a:schemeClr val="tx1"/>
                </a:solidFill>
              </a:rPr>
              <a:t>(</a:t>
            </a:r>
            <a:r>
              <a:rPr lang="en-US" dirty="0" err="1">
                <a:solidFill>
                  <a:schemeClr val="tx1"/>
                </a:solidFill>
              </a:rPr>
              <a:t>logam</a:t>
            </a:r>
            <a:r>
              <a:rPr lang="en-US" dirty="0">
                <a:solidFill>
                  <a:schemeClr val="tx1"/>
                </a:solidFill>
              </a:rPr>
              <a:t> </a:t>
            </a:r>
            <a:r>
              <a:rPr lang="en-US" dirty="0" err="1">
                <a:solidFill>
                  <a:schemeClr val="tx1"/>
                </a:solidFill>
              </a:rPr>
              <a:t>berat</a:t>
            </a:r>
            <a:r>
              <a:rPr lang="en-US" dirty="0">
                <a:solidFill>
                  <a:schemeClr val="tx1"/>
                </a:solidFill>
              </a:rPr>
              <a:t>, </a:t>
            </a:r>
            <a:r>
              <a:rPr lang="id-ID" dirty="0" smtClean="0">
                <a:solidFill>
                  <a:schemeClr val="tx1"/>
                </a:solidFill>
              </a:rPr>
              <a:t> p</a:t>
            </a:r>
            <a:r>
              <a:rPr lang="en-US" dirty="0" err="1" smtClean="0">
                <a:solidFill>
                  <a:schemeClr val="tx1"/>
                </a:solidFill>
              </a:rPr>
              <a:t>estisida</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senyawa</a:t>
            </a:r>
            <a:r>
              <a:rPr lang="en-US" dirty="0">
                <a:solidFill>
                  <a:schemeClr val="tx1"/>
                </a:solidFill>
              </a:rPr>
              <a:t> </a:t>
            </a:r>
            <a:r>
              <a:rPr lang="en-US" dirty="0" err="1">
                <a:solidFill>
                  <a:schemeClr val="tx1"/>
                </a:solidFill>
              </a:rPr>
              <a:t>organik</a:t>
            </a:r>
            <a:r>
              <a:rPr lang="en-US" dirty="0">
                <a:solidFill>
                  <a:schemeClr val="tx1"/>
                </a:solidFill>
              </a:rPr>
              <a:t> </a:t>
            </a:r>
            <a:r>
              <a:rPr lang="en-US" dirty="0" err="1" smtClean="0">
                <a:solidFill>
                  <a:schemeClr val="tx1"/>
                </a:solidFill>
              </a:rPr>
              <a:t>beracun</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a:solidFill>
                  <a:schemeClr val="tx1"/>
                </a:solidFill>
              </a:rPr>
              <a:t>tanah</a:t>
            </a:r>
            <a:r>
              <a:rPr lang="en-US" dirty="0">
                <a:solidFill>
                  <a:schemeClr val="tx1"/>
                </a:solidFill>
              </a:rPr>
              <a:t> </a:t>
            </a:r>
            <a:r>
              <a:rPr lang="en-US" dirty="0" err="1">
                <a:solidFill>
                  <a:schemeClr val="tx1"/>
                </a:solidFill>
              </a:rPr>
              <a:t>atau</a:t>
            </a:r>
            <a:r>
              <a:rPr lang="en-US" dirty="0">
                <a:solidFill>
                  <a:schemeClr val="tx1"/>
                </a:solidFill>
              </a:rPr>
              <a:t> air </a:t>
            </a:r>
            <a:r>
              <a:rPr lang="en-US" dirty="0" err="1">
                <a:solidFill>
                  <a:schemeClr val="tx1"/>
                </a:solidFill>
              </a:rPr>
              <a:t>dengan</a:t>
            </a:r>
            <a:r>
              <a:rPr lang="en-US" dirty="0">
                <a:solidFill>
                  <a:schemeClr val="tx1"/>
                </a:solidFill>
              </a:rPr>
              <a:t> </a:t>
            </a:r>
            <a:r>
              <a:rPr lang="en-US" dirty="0" err="1">
                <a:solidFill>
                  <a:schemeClr val="tx1"/>
                </a:solidFill>
              </a:rPr>
              <a:t>bantuan</a:t>
            </a:r>
            <a:r>
              <a:rPr lang="en-US" dirty="0">
                <a:solidFill>
                  <a:schemeClr val="tx1"/>
                </a:solidFill>
              </a:rPr>
              <a:t> </a:t>
            </a:r>
            <a:r>
              <a:rPr lang="en-US" dirty="0" err="1">
                <a:solidFill>
                  <a:schemeClr val="tx1"/>
                </a:solidFill>
              </a:rPr>
              <a:t>tanaman</a:t>
            </a:r>
            <a:endParaRPr lang="en-US" dirty="0">
              <a:solidFill>
                <a:schemeClr val="tx1"/>
              </a:solidFill>
            </a:endParaRPr>
          </a:p>
          <a:p>
            <a:pPr algn="l"/>
            <a:r>
              <a:rPr lang="en-US" dirty="0">
                <a:solidFill>
                  <a:schemeClr val="tx1"/>
                </a:solidFill>
              </a:rPr>
              <a:t>- </a:t>
            </a:r>
            <a:r>
              <a:rPr lang="en-US" dirty="0" err="1">
                <a:solidFill>
                  <a:srgbClr val="FF0000"/>
                </a:solidFill>
              </a:rPr>
              <a:t>Fitoekstraksi</a:t>
            </a:r>
            <a:endParaRPr lang="en-US" dirty="0">
              <a:solidFill>
                <a:srgbClr val="FF0000"/>
              </a:solidFill>
            </a:endParaRPr>
          </a:p>
          <a:p>
            <a:pPr algn="l"/>
            <a:r>
              <a:rPr lang="en-US" dirty="0">
                <a:solidFill>
                  <a:schemeClr val="tx1"/>
                </a:solidFill>
              </a:rPr>
              <a:t>- </a:t>
            </a:r>
            <a:r>
              <a:rPr lang="en-US" dirty="0" err="1">
                <a:solidFill>
                  <a:srgbClr val="FF0000"/>
                </a:solidFill>
              </a:rPr>
              <a:t>Rhizofiltrasi</a:t>
            </a:r>
            <a:endParaRPr lang="en-US" dirty="0">
              <a:solidFill>
                <a:srgbClr val="FF0000"/>
              </a:solidFill>
            </a:endParaRPr>
          </a:p>
          <a:p>
            <a:pPr algn="l">
              <a:buFontTx/>
              <a:buChar char="-"/>
            </a:pPr>
            <a:r>
              <a:rPr lang="id-ID" dirty="0" smtClean="0">
                <a:solidFill>
                  <a:schemeClr val="tx1"/>
                </a:solidFill>
              </a:rPr>
              <a:t> </a:t>
            </a:r>
            <a:r>
              <a:rPr lang="en-US" dirty="0" err="1" smtClean="0">
                <a:solidFill>
                  <a:srgbClr val="FF0000"/>
                </a:solidFill>
              </a:rPr>
              <a:t>Fitostabilisasi</a:t>
            </a:r>
            <a:endParaRPr lang="en-US" dirty="0" smtClean="0">
              <a:solidFill>
                <a:srgbClr val="FF0000"/>
              </a:solidFill>
            </a:endParaRPr>
          </a:p>
          <a:p>
            <a:pPr algn="l"/>
            <a:endParaRPr lang="en-US" dirty="0">
              <a:solidFill>
                <a:schemeClr val="tx1"/>
              </a:solidFill>
            </a:endParaRPr>
          </a:p>
          <a:p>
            <a:pPr algn="l"/>
            <a:r>
              <a:rPr lang="en-US" dirty="0" err="1">
                <a:solidFill>
                  <a:schemeClr val="tx1"/>
                </a:solidFill>
              </a:rPr>
              <a:t>Beberapa</a:t>
            </a:r>
            <a:r>
              <a:rPr lang="en-US" dirty="0">
                <a:solidFill>
                  <a:schemeClr val="tx1"/>
                </a:solidFill>
              </a:rPr>
              <a:t> </a:t>
            </a:r>
            <a:r>
              <a:rPr lang="en-US" dirty="0" err="1">
                <a:solidFill>
                  <a:schemeClr val="tx1"/>
                </a:solidFill>
              </a:rPr>
              <a:t>tumbuhan</a:t>
            </a:r>
            <a:r>
              <a:rPr lang="en-US" dirty="0">
                <a:solidFill>
                  <a:schemeClr val="tx1"/>
                </a:solidFill>
              </a:rPr>
              <a:t> yang </a:t>
            </a:r>
            <a:r>
              <a:rPr lang="en-US" dirty="0" err="1">
                <a:solidFill>
                  <a:schemeClr val="tx1"/>
                </a:solidFill>
              </a:rPr>
              <a:t>dapat</a:t>
            </a:r>
            <a:r>
              <a:rPr lang="en-US" dirty="0">
                <a:solidFill>
                  <a:schemeClr val="tx1"/>
                </a:solidFill>
              </a:rPr>
              <a:t> </a:t>
            </a:r>
            <a:r>
              <a:rPr lang="en-US" dirty="0" err="1">
                <a:solidFill>
                  <a:schemeClr val="tx1"/>
                </a:solidFill>
              </a:rPr>
              <a:t>digunakan</a:t>
            </a:r>
            <a:r>
              <a:rPr lang="en-US" dirty="0">
                <a:solidFill>
                  <a:schemeClr val="tx1"/>
                </a:solidFill>
              </a:rPr>
              <a:t> </a:t>
            </a:r>
            <a:r>
              <a:rPr lang="en-US" dirty="0" err="1">
                <a:solidFill>
                  <a:schemeClr val="tx1"/>
                </a:solidFill>
              </a:rPr>
              <a:t>sebagai</a:t>
            </a:r>
            <a:r>
              <a:rPr lang="en-US" dirty="0">
                <a:solidFill>
                  <a:schemeClr val="tx1"/>
                </a:solidFill>
              </a:rPr>
              <a:t> </a:t>
            </a:r>
            <a:r>
              <a:rPr lang="en-US" dirty="0" err="1" smtClean="0">
                <a:solidFill>
                  <a:schemeClr val="tx1"/>
                </a:solidFill>
              </a:rPr>
              <a:t>agensia</a:t>
            </a:r>
            <a:r>
              <a:rPr lang="id-ID" dirty="0" smtClean="0">
                <a:solidFill>
                  <a:schemeClr val="tx1"/>
                </a:solidFill>
              </a:rPr>
              <a:t> </a:t>
            </a:r>
            <a:r>
              <a:rPr lang="en-US" dirty="0" err="1" smtClean="0">
                <a:solidFill>
                  <a:schemeClr val="tx1"/>
                </a:solidFill>
              </a:rPr>
              <a:t>remediasi</a:t>
            </a:r>
            <a:r>
              <a:rPr lang="en-US" dirty="0">
                <a:solidFill>
                  <a:schemeClr val="tx1"/>
                </a:solidFill>
              </a:rPr>
              <a:t>: </a:t>
            </a:r>
            <a:r>
              <a:rPr lang="en-US" i="1" dirty="0" err="1">
                <a:solidFill>
                  <a:schemeClr val="tx1"/>
                </a:solidFill>
              </a:rPr>
              <a:t>Eichhornia</a:t>
            </a:r>
            <a:r>
              <a:rPr lang="en-US" i="1" dirty="0">
                <a:solidFill>
                  <a:schemeClr val="tx1"/>
                </a:solidFill>
              </a:rPr>
              <a:t> </a:t>
            </a:r>
            <a:r>
              <a:rPr lang="en-US" i="1" dirty="0" err="1">
                <a:solidFill>
                  <a:schemeClr val="tx1"/>
                </a:solidFill>
              </a:rPr>
              <a:t>crassipes</a:t>
            </a:r>
            <a:r>
              <a:rPr lang="en-US" i="1" dirty="0">
                <a:solidFill>
                  <a:schemeClr val="tx1"/>
                </a:solidFill>
              </a:rPr>
              <a:t>, Brassica </a:t>
            </a:r>
            <a:r>
              <a:rPr lang="en-US" i="1" dirty="0" err="1">
                <a:solidFill>
                  <a:schemeClr val="tx1"/>
                </a:solidFill>
              </a:rPr>
              <a:t>juncea</a:t>
            </a:r>
            <a:r>
              <a:rPr lang="en-US" i="1" dirty="0">
                <a:solidFill>
                  <a:schemeClr val="tx1"/>
                </a:solidFill>
              </a:rPr>
              <a:t>, </a:t>
            </a:r>
            <a:r>
              <a:rPr lang="en-US" i="1" dirty="0" err="1" smtClean="0">
                <a:solidFill>
                  <a:schemeClr val="tx1"/>
                </a:solidFill>
              </a:rPr>
              <a:t>Armeria</a:t>
            </a:r>
            <a:r>
              <a:rPr lang="id-ID" i="1" dirty="0" smtClean="0">
                <a:solidFill>
                  <a:schemeClr val="tx1"/>
                </a:solidFill>
              </a:rPr>
              <a:t> </a:t>
            </a:r>
            <a:r>
              <a:rPr lang="en-US" i="1" dirty="0" err="1" smtClean="0">
                <a:solidFill>
                  <a:schemeClr val="tx1"/>
                </a:solidFill>
              </a:rPr>
              <a:t>maritima</a:t>
            </a:r>
            <a:r>
              <a:rPr lang="en-US" i="1" dirty="0">
                <a:solidFill>
                  <a:schemeClr val="tx1"/>
                </a:solidFill>
              </a:rPr>
              <a:t>, genus </a:t>
            </a:r>
            <a:r>
              <a:rPr lang="en-US" i="1" dirty="0" err="1">
                <a:solidFill>
                  <a:schemeClr val="tx1"/>
                </a:solidFill>
              </a:rPr>
              <a:t>Thlaspi</a:t>
            </a:r>
            <a:endParaRPr lang="en-US" dirty="0">
              <a:solidFill>
                <a:schemeClr val="tx1"/>
              </a:solidFill>
            </a:endParaRPr>
          </a:p>
        </p:txBody>
      </p:sp>
    </p:spTree>
    <p:extLst>
      <p:ext uri="{BB962C8B-B14F-4D97-AF65-F5344CB8AC3E}">
        <p14:creationId xmlns:p14="http://schemas.microsoft.com/office/powerpoint/2010/main" val="1791401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00034" y="714356"/>
            <a:ext cx="8229600" cy="4883153"/>
          </a:xfrm>
        </p:spPr>
        <p:txBody>
          <a:bodyPr>
            <a:normAutofit/>
          </a:bodyPr>
          <a:lstStyle/>
          <a:p>
            <a:pPr algn="just">
              <a:buNone/>
            </a:pPr>
            <a:endParaRPr lang="id-ID" sz="4400" dirty="0"/>
          </a:p>
          <a:p>
            <a:pPr algn="ctr">
              <a:buNone/>
            </a:pPr>
            <a:r>
              <a:rPr lang="id-ID" sz="4400" dirty="0" smtClean="0"/>
              <a:t>	‘’</a:t>
            </a:r>
            <a:r>
              <a:rPr lang="it-IT" sz="4400" dirty="0" smtClean="0"/>
              <a:t>Konsep cekaman secara sangat mudah dihubungkan dengan konsep toleransi terhadap cekaman </a:t>
            </a:r>
            <a:r>
              <a:rPr lang="it-IT" sz="4400" i="1" dirty="0" smtClean="0"/>
              <a:t>(stress tolerance</a:t>
            </a:r>
            <a:r>
              <a:rPr lang="it-IT" sz="4400" dirty="0" smtClean="0"/>
              <a:t>)</a:t>
            </a:r>
            <a:r>
              <a:rPr lang="id-ID" sz="4400" dirty="0" smtClean="0"/>
              <a:t>’’</a:t>
            </a:r>
          </a:p>
          <a:p>
            <a:pPr algn="just">
              <a:buNone/>
            </a:pPr>
            <a:endParaRPr lang="it-IT" sz="4400" dirty="0" smtClean="0"/>
          </a:p>
          <a:p>
            <a:endParaRPr lang="id-ID" sz="4400" dirty="0"/>
          </a:p>
        </p:txBody>
      </p:sp>
    </p:spTree>
    <p:extLst>
      <p:ext uri="{BB962C8B-B14F-4D97-AF65-F5344CB8AC3E}">
        <p14:creationId xmlns:p14="http://schemas.microsoft.com/office/powerpoint/2010/main" val="4194377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2"/>
          </p:nvPr>
        </p:nvSpPr>
        <p:spPr>
          <a:xfrm>
            <a:off x="363925" y="990600"/>
            <a:ext cx="5357818" cy="4559710"/>
          </a:xfrm>
        </p:spPr>
        <p:txBody>
          <a:bodyPr>
            <a:noAutofit/>
          </a:bodyPr>
          <a:lstStyle/>
          <a:p>
            <a:r>
              <a:rPr lang="en-US" sz="2600" dirty="0" err="1" smtClean="0">
                <a:latin typeface="Arial" panose="020B0604020202020204" pitchFamily="34" charset="0"/>
                <a:cs typeface="Arial" panose="020B0604020202020204" pitchFamily="34" charset="0"/>
              </a:rPr>
              <a:t>Misalnya</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buncis</a:t>
            </a:r>
            <a:r>
              <a:rPr lang="en-US" sz="2600" dirty="0" smtClean="0">
                <a:latin typeface="Arial" panose="020B0604020202020204" pitchFamily="34" charset="0"/>
                <a:cs typeface="Arial" panose="020B0604020202020204" pitchFamily="34" charset="0"/>
              </a:rPr>
              <a:t> </a:t>
            </a:r>
            <a:r>
              <a:rPr lang="en-US" sz="2600" i="1" dirty="0" smtClean="0">
                <a:latin typeface="Arial" panose="020B0604020202020204" pitchFamily="34" charset="0"/>
                <a:cs typeface="Arial" panose="020B0604020202020204" pitchFamily="34" charset="0"/>
              </a:rPr>
              <a:t>( </a:t>
            </a:r>
            <a:r>
              <a:rPr lang="en-US" sz="2600" i="1" dirty="0" err="1" smtClean="0">
                <a:latin typeface="Arial" panose="020B0604020202020204" pitchFamily="34" charset="0"/>
                <a:cs typeface="Arial" panose="020B0604020202020204" pitchFamily="34" charset="0"/>
              </a:rPr>
              <a:t>Pisum</a:t>
            </a:r>
            <a:r>
              <a:rPr lang="en-US" sz="2600" i="1" dirty="0" smtClean="0">
                <a:latin typeface="Arial" panose="020B0604020202020204" pitchFamily="34" charset="0"/>
                <a:cs typeface="Arial" panose="020B0604020202020204" pitchFamily="34" charset="0"/>
              </a:rPr>
              <a:t> </a:t>
            </a:r>
            <a:r>
              <a:rPr lang="en-US" sz="2600" i="1" dirty="0" err="1" smtClean="0">
                <a:latin typeface="Arial" panose="020B0604020202020204" pitchFamily="34" charset="0"/>
                <a:cs typeface="Arial" panose="020B0604020202020204" pitchFamily="34" charset="0"/>
              </a:rPr>
              <a:t>sativum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dan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kedelai</a:t>
            </a:r>
            <a:r>
              <a:rPr lang="id-ID"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sz="2600" i="1" dirty="0" smtClean="0">
                <a:latin typeface="Arial" panose="020B0604020202020204" pitchFamily="34" charset="0"/>
                <a:cs typeface="Arial" panose="020B0604020202020204" pitchFamily="34" charset="0"/>
              </a:rPr>
              <a:t>Glycine max</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masing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masing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tumbuh</a:t>
            </a:r>
            <a:r>
              <a:rPr lang="en-US" sz="2600" dirty="0" smtClean="0">
                <a:latin typeface="Arial" panose="020B0604020202020204" pitchFamily="34" charset="0"/>
                <a:cs typeface="Arial" panose="020B0604020202020204" pitchFamily="34" charset="0"/>
              </a:rPr>
              <a:t> paling </a:t>
            </a:r>
            <a:r>
              <a:rPr lang="en-US" sz="2600" dirty="0" err="1" smtClean="0">
                <a:latin typeface="Arial" panose="020B0604020202020204" pitchFamily="34" charset="0"/>
                <a:cs typeface="Arial" panose="020B0604020202020204" pitchFamily="34" charset="0"/>
              </a:rPr>
              <a:t>baik</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pada</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suhu</a:t>
            </a:r>
            <a:r>
              <a:rPr lang="en-US" sz="2600" dirty="0" smtClean="0">
                <a:latin typeface="Arial" panose="020B0604020202020204" pitchFamily="34" charset="0"/>
                <a:cs typeface="Arial" panose="020B0604020202020204" pitchFamily="34" charset="0"/>
              </a:rPr>
              <a:t> 20</a:t>
            </a:r>
            <a:r>
              <a:rPr lang="en-US" sz="2600" baseline="30000" dirty="0" smtClean="0">
                <a:latin typeface="Arial" panose="020B0604020202020204" pitchFamily="34" charset="0"/>
                <a:cs typeface="Arial" panose="020B0604020202020204" pitchFamily="34" charset="0"/>
              </a:rPr>
              <a:t>0</a:t>
            </a:r>
            <a:r>
              <a:rPr lang="en-US" sz="2600" dirty="0" smtClean="0">
                <a:latin typeface="Arial" panose="020B0604020202020204" pitchFamily="34" charset="0"/>
                <a:cs typeface="Arial" panose="020B0604020202020204" pitchFamily="34" charset="0"/>
              </a:rPr>
              <a:t>C </a:t>
            </a:r>
            <a:r>
              <a:rPr lang="en-US" sz="2600" dirty="0" err="1" smtClean="0">
                <a:latin typeface="Arial" panose="020B0604020202020204" pitchFamily="34" charset="0"/>
                <a:cs typeface="Arial" panose="020B0604020202020204" pitchFamily="34" charset="0"/>
              </a:rPr>
              <a:t>dan</a:t>
            </a:r>
            <a:r>
              <a:rPr lang="en-US" sz="2600"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30</a:t>
            </a:r>
            <a:r>
              <a:rPr lang="en-US" sz="2600" baseline="30000" dirty="0" smtClean="0">
                <a:latin typeface="Arial" panose="020B0604020202020204" pitchFamily="34" charset="0"/>
                <a:cs typeface="Arial" panose="020B0604020202020204" pitchFamily="34" charset="0"/>
              </a:rPr>
              <a:t>0</a:t>
            </a:r>
            <a:r>
              <a:rPr lang="en-US" sz="2600" dirty="0" smtClean="0">
                <a:latin typeface="Arial" panose="020B0604020202020204" pitchFamily="34" charset="0"/>
                <a:cs typeface="Arial" panose="020B0604020202020204" pitchFamily="34" charset="0"/>
              </a:rPr>
              <a:t>C</a:t>
            </a:r>
            <a:r>
              <a:rPr lang="en-US" sz="2600" dirty="0" smtClean="0">
                <a:latin typeface="Arial" panose="020B0604020202020204" pitchFamily="34" charset="0"/>
                <a:cs typeface="Arial" panose="020B0604020202020204" pitchFamily="34" charset="0"/>
              </a:rPr>
              <a:t>. </a:t>
            </a:r>
            <a:endParaRPr lang="id-ID" sz="2600" dirty="0" smtClean="0">
              <a:latin typeface="Arial" panose="020B0604020202020204" pitchFamily="34" charset="0"/>
              <a:cs typeface="Arial" panose="020B0604020202020204" pitchFamily="34" charset="0"/>
            </a:endParaRPr>
          </a:p>
          <a:p>
            <a:r>
              <a:rPr lang="en-US" sz="2600" dirty="0" err="1" smtClean="0">
                <a:latin typeface="Arial" panose="020B0604020202020204" pitchFamily="34" charset="0"/>
                <a:cs typeface="Arial" panose="020B0604020202020204" pitchFamily="34" charset="0"/>
              </a:rPr>
              <a:t>Ketika</a:t>
            </a:r>
            <a:r>
              <a:rPr lang="id-ID"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suhu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bertambah</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buncis</a:t>
            </a:r>
            <a:r>
              <a:rPr lang="id-ID"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memperlihatkan</a:t>
            </a:r>
            <a:r>
              <a:rPr lang="id-ID"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tanda</a:t>
            </a:r>
            <a:r>
              <a:rPr lang="id-ID" sz="2600" dirty="0" smtClean="0">
                <a:latin typeface="Arial" panose="020B0604020202020204" pitchFamily="34" charset="0"/>
                <a:cs typeface="Arial" panose="020B0604020202020204" pitchFamily="34" charset="0"/>
              </a:rPr>
              <a:t>-tanda</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tercekam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panas</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lebih</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cepat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daripada</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kedelai</a:t>
            </a:r>
            <a:r>
              <a:rPr lang="en-US" sz="2600" dirty="0" smtClean="0">
                <a:latin typeface="Arial" panose="020B0604020202020204" pitchFamily="34" charset="0"/>
                <a:cs typeface="Arial" panose="020B0604020202020204" pitchFamily="34" charset="0"/>
              </a:rPr>
              <a:t>. </a:t>
            </a:r>
            <a:endParaRPr lang="id-ID" sz="2600" dirty="0" smtClean="0">
              <a:latin typeface="Arial" panose="020B0604020202020204" pitchFamily="34" charset="0"/>
              <a:cs typeface="Arial" panose="020B0604020202020204" pitchFamily="34" charset="0"/>
            </a:endParaRPr>
          </a:p>
          <a:p>
            <a:r>
              <a:rPr lang="en-US" sz="2600" dirty="0" err="1" smtClean="0">
                <a:latin typeface="Arial" panose="020B0604020202020204" pitchFamily="34" charset="0"/>
                <a:cs typeface="Arial" panose="020B0604020202020204" pitchFamily="34" charset="0"/>
              </a:rPr>
              <a:t>Jadi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kedelai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mempunyai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toleransi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terhadap</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cekaman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panas</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lebih</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besar</a:t>
            </a:r>
            <a:r>
              <a:rPr lang="en-US" sz="2600" dirty="0" smtClean="0">
                <a:latin typeface="Arial" panose="020B0604020202020204" pitchFamily="34" charset="0"/>
                <a:cs typeface="Arial" panose="020B0604020202020204" pitchFamily="34" charset="0"/>
              </a:rPr>
              <a:t>.</a:t>
            </a:r>
            <a:endParaRPr lang="id-ID" sz="2600" dirty="0">
              <a:latin typeface="Arial" panose="020B0604020202020204" pitchFamily="34" charset="0"/>
              <a:cs typeface="Arial" panose="020B0604020202020204" pitchFamily="34" charset="0"/>
            </a:endParaRPr>
          </a:p>
        </p:txBody>
      </p:sp>
      <p:sp>
        <p:nvSpPr>
          <p:cNvPr id="8" name="AutoShape 10" descr="Image result for bunc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38" name="Picture 14" descr="http://res.cloudinary.com/dk0z4ums3/image/upload/v1503914354/attached_image/manfaat-buncis-ternyata-lebih-kaya-daripada-sayuran-kacang-sejenis-alodok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326315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3.bp.blogspot.com/-HhPGWKMl2kI/VYlN3ZCh9EI/AAAAAAAABjA/EY_0PA6OwSY/s1600/kedele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429000"/>
            <a:ext cx="2950366" cy="177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724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Grp="1" noChangeAspect="1" noChangeArrowheads="1"/>
          </p:cNvPicPr>
          <p:nvPr>
            <p:ph idx="1"/>
          </p:nvPr>
        </p:nvPicPr>
        <p:blipFill>
          <a:blip r:embed="rId3"/>
          <a:stretch>
            <a:fillRect/>
          </a:stretch>
        </p:blipFill>
        <p:spPr bwMode="auto">
          <a:xfrm>
            <a:off x="714348" y="1285860"/>
            <a:ext cx="7919164" cy="557214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id-ID" b="1" dirty="0" smtClean="0">
                <a:solidFill>
                  <a:schemeClr val="accent6">
                    <a:lumMod val="75000"/>
                  </a:schemeClr>
                </a:solidFill>
              </a:rPr>
              <a:t>Sumber Cekaman (Stressor)</a:t>
            </a:r>
            <a:endParaRPr lang="id-ID" b="1" dirty="0">
              <a:solidFill>
                <a:schemeClr val="accent6">
                  <a:lumMod val="75000"/>
                </a:schemeClr>
              </a:solidFill>
            </a:endParaRPr>
          </a:p>
        </p:txBody>
      </p:sp>
    </p:spTree>
    <p:extLst>
      <p:ext uri="{BB962C8B-B14F-4D97-AF65-F5344CB8AC3E}">
        <p14:creationId xmlns:p14="http://schemas.microsoft.com/office/powerpoint/2010/main" val="1790191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r>
              <a:rPr lang="id-ID" dirty="0" smtClean="0"/>
              <a:t>Lingkungan yang memiliki produktivitas paling rendah sehingga lingkungan tersebut memiliki kemungkinan tertinggi terdapat cekaman.</a:t>
            </a:r>
          </a:p>
          <a:p>
            <a:r>
              <a:rPr lang="id-ID" dirty="0" smtClean="0"/>
              <a:t>Terbagi atas:</a:t>
            </a:r>
          </a:p>
          <a:p>
            <a:pPr>
              <a:buNone/>
            </a:pPr>
            <a:r>
              <a:rPr lang="id-ID" dirty="0" smtClean="0"/>
              <a:t>	a. </a:t>
            </a:r>
            <a:r>
              <a:rPr lang="nl-NL" dirty="0" smtClean="0"/>
              <a:t>Gurun dan daerah kering  lainnya</a:t>
            </a:r>
            <a:endParaRPr lang="id-ID" dirty="0" smtClean="0"/>
          </a:p>
          <a:p>
            <a:pPr marL="714375" indent="-357188">
              <a:buNone/>
            </a:pPr>
            <a:r>
              <a:rPr lang="id-ID" dirty="0" smtClean="0"/>
              <a:t>b. Tundra dan daerah Dingin </a:t>
            </a:r>
            <a:br>
              <a:rPr lang="id-ID" dirty="0" smtClean="0"/>
            </a:br>
            <a:endParaRPr lang="id-ID" dirty="0" smtClean="0"/>
          </a:p>
          <a:p>
            <a:pPr>
              <a:buNone/>
            </a:pPr>
            <a:r>
              <a:rPr lang="id-ID" dirty="0" smtClean="0"/>
              <a:t>	</a:t>
            </a:r>
            <a:endParaRPr lang="id-ID" dirty="0"/>
          </a:p>
        </p:txBody>
      </p:sp>
      <p:sp>
        <p:nvSpPr>
          <p:cNvPr id="3" name="Title 2"/>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Lingkungan Rawan</a:t>
            </a:r>
            <a:endParaRPr lang="id-ID" b="1" dirty="0">
              <a:solidFill>
                <a:schemeClr val="accent6">
                  <a:lumMod val="75000"/>
                </a:schemeClr>
              </a:solidFill>
            </a:endParaRPr>
          </a:p>
        </p:txBody>
      </p:sp>
    </p:spTree>
    <p:extLst>
      <p:ext uri="{BB962C8B-B14F-4D97-AF65-F5344CB8AC3E}">
        <p14:creationId xmlns:p14="http://schemas.microsoft.com/office/powerpoint/2010/main" val="3382484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1"/>
          </p:nvPr>
        </p:nvSpPr>
        <p:spPr>
          <a:xfrm>
            <a:off x="304800" y="1524000"/>
            <a:ext cx="8686800" cy="2514600"/>
          </a:xfrm>
        </p:spPr>
        <p:txBody>
          <a:bodyPr>
            <a:normAutofit/>
          </a:bodyPr>
          <a:lstStyle/>
          <a:p>
            <a:r>
              <a:rPr lang="id-ID" dirty="0" smtClean="0">
                <a:latin typeface="Arial" panose="020B0604020202020204" pitchFamily="34" charset="0"/>
                <a:cs typeface="Arial" panose="020B0604020202020204" pitchFamily="34" charset="0"/>
              </a:rPr>
              <a:t>Gurun: daerah yang curah hujannya </a:t>
            </a:r>
            <a:r>
              <a:rPr lang="id-ID" dirty="0" smtClean="0">
                <a:latin typeface="Arial" panose="020B0604020202020204" pitchFamily="34" charset="0"/>
                <a:cs typeface="Arial" panose="020B0604020202020204" pitchFamily="34" charset="0"/>
              </a:rPr>
              <a:t>rendah (kurang </a:t>
            </a:r>
            <a:r>
              <a:rPr lang="id-ID" dirty="0" smtClean="0">
                <a:latin typeface="Arial" panose="020B0604020202020204" pitchFamily="34" charset="0"/>
                <a:cs typeface="Arial" panose="020B0604020202020204" pitchFamily="34" charset="0"/>
              </a:rPr>
              <a:t>dari 200-400 mm per </a:t>
            </a:r>
            <a:r>
              <a:rPr lang="id-ID" dirty="0" smtClean="0">
                <a:latin typeface="Arial" panose="020B0604020202020204" pitchFamily="34" charset="0"/>
                <a:cs typeface="Arial" panose="020B0604020202020204" pitchFamily="34" charset="0"/>
              </a:rPr>
              <a:t>tahun)</a:t>
            </a:r>
            <a:endParaRPr lang="id-ID" dirty="0" smtClean="0">
              <a:latin typeface="Arial" panose="020B0604020202020204" pitchFamily="34" charset="0"/>
              <a:cs typeface="Arial" panose="020B0604020202020204" pitchFamily="34" charset="0"/>
            </a:endParaRPr>
          </a:p>
          <a:p>
            <a:r>
              <a:rPr lang="id-ID" dirty="0" smtClean="0">
                <a:latin typeface="Arial" panose="020B0604020202020204" pitchFamily="34" charset="0"/>
                <a:cs typeface="Arial" panose="020B0604020202020204" pitchFamily="34" charset="0"/>
              </a:rPr>
              <a:t>Tanah </a:t>
            </a:r>
            <a:r>
              <a:rPr lang="id-ID" dirty="0">
                <a:latin typeface="Arial" panose="020B0604020202020204" pitchFamily="34" charset="0"/>
                <a:cs typeface="Arial" panose="020B0604020202020204" pitchFamily="34" charset="0"/>
              </a:rPr>
              <a:t>gurun sering berkadar garam tinggi karena curah hujan yang rendah</a:t>
            </a:r>
            <a:r>
              <a:rPr lang="id-ID" dirty="0" smtClean="0">
                <a:latin typeface="Arial" panose="020B0604020202020204" pitchFamily="34" charset="0"/>
                <a:cs typeface="Arial" panose="020B0604020202020204" pitchFamily="34" charset="0"/>
              </a:rPr>
              <a:t>.</a:t>
            </a:r>
            <a:endParaRPr lang="id-ID" b="1" dirty="0" smtClean="0">
              <a:latin typeface="Arial" panose="020B0604020202020204" pitchFamily="34" charset="0"/>
              <a:cs typeface="Arial" panose="020B0604020202020204" pitchFamily="34" charset="0"/>
            </a:endParaRPr>
          </a:p>
          <a:p>
            <a:endParaRPr lang="id-ID"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457200"/>
            <a:ext cx="8229600" cy="1143000"/>
          </a:xfrm>
        </p:spPr>
        <p:txBody>
          <a:bodyPr>
            <a:normAutofit/>
          </a:bodyPr>
          <a:lstStyle/>
          <a:p>
            <a:r>
              <a:rPr lang="id-ID" b="1" dirty="0" smtClean="0">
                <a:solidFill>
                  <a:schemeClr val="accent6">
                    <a:lumMod val="75000"/>
                  </a:schemeClr>
                </a:solidFill>
              </a:rPr>
              <a:t>Gurun dan daerah kering  lainnya</a:t>
            </a:r>
            <a:endParaRPr lang="id-ID" b="1" dirty="0">
              <a:solidFill>
                <a:schemeClr val="accent6">
                  <a:lumMod val="75000"/>
                </a:schemeClr>
              </a:solidFill>
            </a:endParaRPr>
          </a:p>
        </p:txBody>
      </p:sp>
      <p:pic>
        <p:nvPicPr>
          <p:cNvPr id="2050" name="Picture 2" descr="http://environment11.pbworks.com/f/organ-pipe-cactus-national-monument74.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600200" y="3581400"/>
            <a:ext cx="607278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03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1949</Words>
  <Application>Microsoft Office PowerPoint</Application>
  <PresentationFormat>On-screen Show (4:3)</PresentationFormat>
  <Paragraphs>222</Paragraphs>
  <Slides>44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Calibri</vt:lpstr>
      <vt:lpstr>Garamond</vt:lpstr>
      <vt:lpstr>Matura MT Script Capitals</vt:lpstr>
      <vt:lpstr>Wingdings</vt:lpstr>
      <vt:lpstr>Office Theme</vt:lpstr>
      <vt:lpstr>PowerPoint Presentation</vt:lpstr>
      <vt:lpstr>FISIOLOGI CEKAMAN </vt:lpstr>
      <vt:lpstr>PowerPoint Presentation</vt:lpstr>
      <vt:lpstr>Contoh </vt:lpstr>
      <vt:lpstr>PowerPoint Presentation</vt:lpstr>
      <vt:lpstr>PowerPoint Presentation</vt:lpstr>
      <vt:lpstr>Sumber Cekaman (Stressor)</vt:lpstr>
      <vt:lpstr>Lingkungan Rawan</vt:lpstr>
      <vt:lpstr>Gurun dan daerah kering  lainnya</vt:lpstr>
      <vt:lpstr>Tundra dan daerah Dingin </vt:lpstr>
      <vt:lpstr>Lingkungan rawan lainnya</vt:lpstr>
      <vt:lpstr>Tanggapan Tanaman Terhadap Cekaman</vt:lpstr>
      <vt:lpstr>PowerPoint Presentation</vt:lpstr>
      <vt:lpstr>Macam-macam cekaman </vt:lpstr>
      <vt:lpstr>CEKAMAN AIR (WATER STRESS) </vt:lpstr>
      <vt:lpstr>PowerPoint Presentation</vt:lpstr>
      <vt:lpstr>Kekeringan </vt:lpstr>
      <vt:lpstr>Sensitivitas Umum Terhadap Kekurangan Air </vt:lpstr>
      <vt:lpstr>PowerPoint Presentation</vt:lpstr>
      <vt:lpstr>Perbandingan Struktur Morfologi Akar pada cekaman kekeringan </vt:lpstr>
      <vt:lpstr>Adaptasi Tanaman Terhadap Kekurangan Air </vt:lpstr>
      <vt:lpstr>PowerPoint Presentation</vt:lpstr>
      <vt:lpstr>PowerPoint Presentation</vt:lpstr>
      <vt:lpstr>PowerPoint Presentation</vt:lpstr>
      <vt:lpstr>Respon Terhadap Cekaman Kelebihan Air</vt:lpstr>
      <vt:lpstr>Kelebihan air (Flooding)</vt:lpstr>
      <vt:lpstr>PowerPoint Presentation</vt:lpstr>
      <vt:lpstr>Perbandingan pertumbuhan tanaman pada cekaman kelebihan Air </vt:lpstr>
      <vt:lpstr>CEKAMAN SUHU</vt:lpstr>
      <vt:lpstr>PowerPoint Presentation</vt:lpstr>
      <vt:lpstr>PowerPoint Presentation</vt:lpstr>
      <vt:lpstr>PowerPoint Presentation</vt:lpstr>
      <vt:lpstr>PowerPoint Presentation</vt:lpstr>
      <vt:lpstr>Pengaruh Suhu Terhadap Daun</vt:lpstr>
      <vt:lpstr>Pengaruh suhu terhadap fotosintesis</vt:lpstr>
      <vt:lpstr>Cekaman Garam </vt:lpstr>
      <vt:lpstr>CEKAMAN GARAM (SALT STRESS)</vt:lpstr>
      <vt:lpstr>Efek Cekaman Garam</vt:lpstr>
      <vt:lpstr>Tanggapan Tanaman terhadap cekaman garam</vt:lpstr>
      <vt:lpstr>CEKAMAN POLUSI</vt:lpstr>
      <vt:lpstr>PowerPoint Presentation</vt:lpstr>
      <vt:lpstr>CEKAMAN GAS BERACUN</vt:lpstr>
      <vt:lpstr>CEKAMAN LOGAM BERAT</vt:lpstr>
      <vt:lpstr>FITOREMEDIASI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45</cp:revision>
  <dcterms:created xsi:type="dcterms:W3CDTF">2017-03-06T01:48:25Z</dcterms:created>
  <dcterms:modified xsi:type="dcterms:W3CDTF">2017-12-21T08:04:27Z</dcterms:modified>
</cp:coreProperties>
</file>