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72" r:id="rId3"/>
    <p:sldId id="273" r:id="rId4"/>
    <p:sldId id="274" r:id="rId5"/>
    <p:sldId id="291" r:id="rId6"/>
    <p:sldId id="275" r:id="rId7"/>
    <p:sldId id="266" r:id="rId8"/>
    <p:sldId id="265" r:id="rId9"/>
    <p:sldId id="278" r:id="rId10"/>
    <p:sldId id="286" r:id="rId11"/>
    <p:sldId id="268" r:id="rId12"/>
    <p:sldId id="267" r:id="rId13"/>
    <p:sldId id="279" r:id="rId14"/>
    <p:sldId id="269" r:id="rId15"/>
    <p:sldId id="270" r:id="rId16"/>
    <p:sldId id="277" r:id="rId17"/>
    <p:sldId id="271" r:id="rId18"/>
    <p:sldId id="276" r:id="rId19"/>
    <p:sldId id="280" r:id="rId20"/>
    <p:sldId id="293" r:id="rId21"/>
    <p:sldId id="281" r:id="rId22"/>
    <p:sldId id="294" r:id="rId23"/>
    <p:sldId id="282" r:id="rId24"/>
    <p:sldId id="283" r:id="rId25"/>
    <p:sldId id="284" r:id="rId26"/>
    <p:sldId id="296" r:id="rId27"/>
    <p:sldId id="287" r:id="rId28"/>
    <p:sldId id="289" r:id="rId29"/>
    <p:sldId id="295" r:id="rId30"/>
    <p:sldId id="290" r:id="rId31"/>
    <p:sldId id="297" r:id="rId32"/>
    <p:sldId id="299" r:id="rId33"/>
    <p:sldId id="298" r:id="rId34"/>
    <p:sldId id="302" r:id="rId35"/>
    <p:sldId id="300" r:id="rId36"/>
    <p:sldId id="301" r:id="rId37"/>
    <p:sldId id="303" r:id="rId38"/>
    <p:sldId id="304" r:id="rId39"/>
    <p:sldId id="305" r:id="rId40"/>
    <p:sldId id="310" r:id="rId41"/>
    <p:sldId id="311" r:id="rId42"/>
    <p:sldId id="309" r:id="rId43"/>
    <p:sldId id="306" r:id="rId44"/>
    <p:sldId id="30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15" autoAdjust="0"/>
  </p:normalViewPr>
  <p:slideViewPr>
    <p:cSldViewPr>
      <p:cViewPr varScale="1">
        <p:scale>
          <a:sx n="55" d="100"/>
          <a:sy n="55" d="100"/>
        </p:scale>
        <p:origin x="172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2C2FE-A695-41B0-ABD6-74F0FAF8529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729ED-F335-4EFB-8D4A-327BECD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sz="1200" dirty="0" smtClean="0"/>
              <a:t>Bertambahnya sel karena adanya pembelahan sel yang terjadi terus menerus, sedangkan pembesaran ukuran sel disebabkan oleh adanya penambahan material sel. </a:t>
            </a:r>
          </a:p>
          <a:p>
            <a:pPr marL="171450" indent="-171450">
              <a:buFontTx/>
              <a:buChar char="-"/>
            </a:pPr>
            <a:r>
              <a:rPr lang="id-ID" sz="1200" dirty="0" smtClean="0"/>
              <a:t>Pertumbuhan dapat diukur dengan alat ukur berat, panjang, dan jumlah yang disebut auksonometer (busur pertumbuhan).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Pertumbuhan adalah proses pertambahan ukuran dan berat, tetapi tidak dapat balik (</a:t>
            </a:r>
            <a:r>
              <a:rPr lang="id-ID" i="1" dirty="0" smtClean="0"/>
              <a:t>irreversible</a:t>
            </a:r>
            <a:r>
              <a:rPr lang="id-ID" dirty="0" smtClean="0"/>
              <a:t>).  Pertumbuhan dapat diukur secara kuantitatif. </a:t>
            </a: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29ED-F335-4EFB-8D4A-327BECD878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8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b="1" dirty="0" smtClean="0"/>
              <a:t>Mekanisme</a:t>
            </a:r>
            <a:r>
              <a:rPr lang="id-ID" b="1" baseline="0" dirty="0" smtClean="0"/>
              <a:t> fisik:</a:t>
            </a:r>
            <a:endParaRPr lang="id-ID" b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="0" dirty="0" smtClean="0"/>
              <a:t>Impermeabilitas kulit biji terhadap air</a:t>
            </a:r>
            <a:r>
              <a:rPr lang="sv-SE" b="0" dirty="0" smtClean="0">
                <a:solidFill>
                  <a:schemeClr val="bg1"/>
                </a:solidFill>
              </a:rPr>
              <a:t> </a:t>
            </a:r>
            <a:endParaRPr lang="id-ID" b="0" dirty="0" smtClean="0">
              <a:solidFill>
                <a:schemeClr val="bg1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i-FI" b="0" dirty="0" smtClean="0"/>
              <a:t>Resistensi mekanis kulit biji terhadap pertumbuhan embrio </a:t>
            </a:r>
            <a:endParaRPr lang="en-US" b="0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29ED-F335-4EFB-8D4A-327BECD878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39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Contoh</a:t>
            </a:r>
            <a:r>
              <a:rPr lang="id-ID" baseline="0" dirty="0" smtClean="0"/>
              <a:t> a : kacang-kacangan, kapas</a:t>
            </a:r>
          </a:p>
          <a:p>
            <a:r>
              <a:rPr lang="id-ID" dirty="0" smtClean="0"/>
              <a:t>Kenapa disebut biji</a:t>
            </a:r>
            <a:r>
              <a:rPr lang="id-ID" baseline="0" dirty="0" smtClean="0"/>
              <a:t> keras?</a:t>
            </a:r>
          </a:p>
          <a:p>
            <a:r>
              <a:rPr lang="id-ID" baseline="0" dirty="0" smtClean="0"/>
              <a:t>Pengambilan air terhalang kulit biji yang mempunyai struktur terdiri dari lapisan sel-sel serupa palisade berdinding tebal terutama di permukaan paling luar dan bagian dalamnya mempunyai lapisan lilin dari bahan kutikula</a:t>
            </a:r>
          </a:p>
          <a:p>
            <a:endParaRPr lang="id-ID" baseline="0" dirty="0" smtClean="0"/>
          </a:p>
          <a:p>
            <a:r>
              <a:rPr lang="id-ID" baseline="0" dirty="0" smtClean="0"/>
              <a:t>Resistensi mekanis kulit biji</a:t>
            </a:r>
          </a:p>
          <a:p>
            <a:r>
              <a:rPr lang="id-ID" baseline="0" dirty="0" smtClean="0"/>
              <a:t>Sebagai contoh pada benih dari pigweed (Amaranthus sp) didapati kulit bijinya bisa dilalui oleh air dan oksigen, tetapi perkembangan embrio terhalang oleh kekuatan mekanis dari kulit biji tersebut</a:t>
            </a:r>
          </a:p>
          <a:p>
            <a:endParaRPr lang="id-ID" baseline="0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29ED-F335-4EFB-8D4A-327BECD878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00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Perlakuan mekanis </a:t>
            </a:r>
          </a:p>
          <a:p>
            <a:pPr marL="228600" indent="-228600">
              <a:buAutoNum type="alphaLcPeriod"/>
            </a:pPr>
            <a:r>
              <a:rPr lang="id-ID" dirty="0" smtClean="0"/>
              <a:t>Skarifikasi mencakup</a:t>
            </a:r>
            <a:r>
              <a:rPr lang="id-ID" baseline="0" dirty="0" smtClean="0"/>
              <a:t> cara-cara seperti mengikir atau menggosok kulit biji dengan kertas ampelas, melubangi kulit biji dengan pisau, perkauan impaction (goncangan) untuk benih-benih yang memiliki sumber gabus. Dimana semuanya bertujuan untuk melemahkan kulit biji yang keras </a:t>
            </a:r>
          </a:p>
          <a:p>
            <a:pPr marL="228600" indent="-228600">
              <a:buAutoNum type="alphaLcPeriod"/>
            </a:pPr>
            <a:r>
              <a:rPr lang="id-ID" baseline="0" dirty="0" smtClean="0"/>
              <a:t>Tekanan,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29ED-F335-4EFB-8D4A-327BECD878F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id-ID" dirty="0" smtClean="0"/>
              <a:t>Perkembangan adalah proses perubahan dalam bentuk </a:t>
            </a:r>
            <a:r>
              <a:rPr lang="id-ID" i="1" dirty="0" smtClean="0"/>
              <a:t>(morfogenesis).</a:t>
            </a:r>
            <a:r>
              <a:rPr lang="id-ID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Perkembangan dapat diartikan sebagai proses menuju tercapainya kedewasaan atau tingkat yang lebih sempurna pada makhluk hidup. </a:t>
            </a:r>
          </a:p>
          <a:p>
            <a:pPr marL="171450" indent="-171450">
              <a:buFontTx/>
              <a:buChar char="-"/>
            </a:pPr>
            <a:r>
              <a:rPr lang="id-ID" dirty="0" smtClean="0"/>
              <a:t>Perkembangan dapat dinyatakan secara kualitatif. 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29ED-F335-4EFB-8D4A-327BECD878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4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5D568A-BBFA-4943-86B4-50A21E1EA067}" type="slidenum">
              <a:rPr lang="en-US">
                <a:latin typeface="Times New Roman" panose="02020603050405020304" pitchFamily="18" charset="0"/>
              </a:rPr>
              <a:pPr/>
              <a:t>6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2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Tumbuhan annual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menyelesaikan siklus hidupnya selama lebih kurang 1 tahun.  </a:t>
            </a:r>
          </a:p>
          <a:p>
            <a:r>
              <a:rPr lang="id-ID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Tumbuhan binnial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menyelesaikan hidupnya lebih kurang 2 tahun.  </a:t>
            </a:r>
          </a:p>
          <a:p>
            <a:r>
              <a:rPr lang="id-ID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Tumbuhan perrennial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 Menyelesaikan siklus hdupnya beberapa tahun.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29ED-F335-4EFB-8D4A-327BECD878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29ED-F335-4EFB-8D4A-327BECD878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59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200" b="1" dirty="0" smtClean="0">
                <a:solidFill>
                  <a:srgbClr val="002060"/>
                </a:solidFill>
              </a:rPr>
              <a:t>f</a:t>
            </a:r>
            <a:r>
              <a:rPr lang="en-US" sz="1200" b="1" dirty="0" smtClean="0">
                <a:solidFill>
                  <a:srgbClr val="002060"/>
                </a:solidFill>
              </a:rPr>
              <a:t>.  </a:t>
            </a:r>
            <a:r>
              <a:rPr lang="en-US" sz="1200" b="1" dirty="0" err="1" smtClean="0">
                <a:solidFill>
                  <a:srgbClr val="002060"/>
                </a:solidFill>
              </a:rPr>
              <a:t>Florigen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srgbClr val="002060"/>
                </a:solidFill>
              </a:rPr>
              <a:t>Kalin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</a:t>
            </a:r>
            <a:r>
              <a:rPr lang="en-US" sz="1200" dirty="0" err="1" smtClean="0"/>
              <a:t>Hormon</a:t>
            </a:r>
            <a:r>
              <a:rPr lang="en-US" sz="1200" dirty="0" smtClean="0"/>
              <a:t> </a:t>
            </a:r>
            <a:r>
              <a:rPr lang="en-US" sz="1200" dirty="0" err="1" smtClean="0"/>
              <a:t>pertumbuhan</a:t>
            </a:r>
            <a:r>
              <a:rPr lang="en-US" sz="1200" dirty="0" smtClean="0"/>
              <a:t> organ, </a:t>
            </a:r>
            <a:r>
              <a:rPr lang="en-US" sz="1200" dirty="0" err="1" smtClean="0"/>
              <a:t>terdiri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:</a:t>
            </a:r>
            <a:br>
              <a:rPr lang="en-US" sz="1200" dirty="0" smtClean="0"/>
            </a:br>
            <a:r>
              <a:rPr lang="en-US" sz="1200" dirty="0" smtClean="0"/>
              <a:t>  - </a:t>
            </a:r>
            <a:r>
              <a:rPr lang="en-US" sz="1200" dirty="0" err="1" smtClean="0"/>
              <a:t>Rhizokalin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 - </a:t>
            </a:r>
            <a:r>
              <a:rPr lang="en-US" sz="1200" dirty="0" err="1" smtClean="0"/>
              <a:t>Kaulokali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 - </a:t>
            </a:r>
            <a:r>
              <a:rPr lang="en-US" sz="1200" dirty="0" err="1" smtClean="0"/>
              <a:t>Filokalin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  - </a:t>
            </a:r>
            <a:r>
              <a:rPr lang="en-US" sz="1200" dirty="0" err="1" smtClean="0"/>
              <a:t>Antokalin</a:t>
            </a:r>
            <a:r>
              <a:rPr lang="en-US" sz="1200" dirty="0" smtClean="0"/>
              <a:t> 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29ED-F335-4EFB-8D4A-327BECD878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0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Dalam hal ini baik tunas vegetatif maupun perakaran akan terhambat pertumbuhannya.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dirty="0" smtClean="0"/>
              <a:t>Dimulainya pembentukan bagian-bagian bunga dan dihentikannya pembentukan organ-organ vegetatif. Terjadi penghambatan (dan akhirnya penghentian) organ-organ vegetatif karena assimilat terutama ditujukan bagi perkembangan organ-organ reproduksi. 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29ED-F335-4EFB-8D4A-327BECD878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d-ID" dirty="0" smtClean="0"/>
              <a:t>Selama proses tersebut berlangsung, terjadi penurunan aktivitas dan fungsi organ-organ yang berperan dalam proses penyusunan bahan organik.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d-ID" dirty="0" smtClean="0"/>
              <a:t>Bahan-bahan yang mengalami deteriorasi adalah khlorofil, protein, RNA, lemak, fotosintesis, respirasi dinding sel, serta organel. 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29ED-F335-4EFB-8D4A-327BECD878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10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Meskipun perkecambahan dan pertumbuhan</a:t>
            </a:r>
            <a:r>
              <a:rPr lang="id-ID" baseline="0" dirty="0" smtClean="0"/>
              <a:t> terhenti namun aktivitas metabolik tetap berjalan walaupun rendah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729ED-F335-4EFB-8D4A-327BECD878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8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93B1F-5454-46AB-9150-FA9B9608CB7D}" type="datetimeFigureOut">
              <a:rPr lang="en-US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DED22-2347-4CC9-9357-014F241832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3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1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6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8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6BFB-E419-4BEF-B019-01A1C6ABEC1D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86200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3600" b="1" dirty="0" smtClean="0">
                <a:solidFill>
                  <a:schemeClr val="bg1"/>
                </a:solidFill>
              </a:rPr>
              <a:t>PERKECAMBAHAN DAN DORMANSI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84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0969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Tahap Perkecambahan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81999" cy="450129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Hidrasi atau imbibisi; selama kedua periode tersebut, air masuk ke dalam embrio dan membasahi protein dan koloid lain.</a:t>
            </a:r>
          </a:p>
          <a:p>
            <a:r>
              <a:rPr lang="id-ID" dirty="0" smtClean="0"/>
              <a:t>Pembentukan atau pengaktifan enzim yang menyebabkan peningkatan aktivitas metabolik.</a:t>
            </a:r>
          </a:p>
          <a:p>
            <a:r>
              <a:rPr lang="id-ID" dirty="0" smtClean="0"/>
              <a:t>Pemanjangan sel radikula, diikuti munculnya radikula dari kulit biji.</a:t>
            </a:r>
          </a:p>
          <a:p>
            <a:r>
              <a:rPr lang="id-ID" dirty="0" smtClean="0"/>
              <a:t>Pertumbuhan kecambah selanjutnya adalah pertumbuhan primer.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9682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5762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08587"/>
          </a:xfrm>
        </p:spPr>
        <p:txBody>
          <a:bodyPr>
            <a:normAutofit fontScale="85000"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id-ID" b="1" i="1" dirty="0" smtClean="0">
                <a:solidFill>
                  <a:srgbClr val="FF0000"/>
                </a:solidFill>
              </a:rPr>
              <a:t>Perkecambahan di atas tanah (Epigeal) </a:t>
            </a:r>
            <a:endParaRPr lang="id-ID" b="1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d-ID" dirty="0" smtClean="0"/>
              <a:t>Perkecambahan epigeal adalah bila terjadi pembentangan ruas batang di bawah daun lembaga atau hipokotil sehingga mengakibatkan daun lembaga dan kotiledon terangkat ke atas tanah, misalnya pada kacang kedelai.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b="1" i="1" dirty="0" smtClean="0">
                <a:solidFill>
                  <a:srgbClr val="FF0000"/>
                </a:solidFill>
              </a:rPr>
              <a:t>Perkecambahan di bawah tanah (Hipogeal)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dirty="0" smtClean="0"/>
              <a:t>Perkecambahan hipogeal adalah bila terjadi pembentangan ruas batang teratas </a:t>
            </a:r>
            <a:r>
              <a:rPr lang="id-ID" i="1" dirty="0" smtClean="0"/>
              <a:t>(epikotil)</a:t>
            </a:r>
            <a:r>
              <a:rPr lang="id-ID" dirty="0" smtClean="0"/>
              <a:t> sehingga daun lembaga ikut tertarik ke atas tanah tetapi kotiledon tetap di dalam tanah, misalnya pada biji jagung (</a:t>
            </a:r>
            <a:r>
              <a:rPr lang="id-ID" i="1" dirty="0" smtClean="0"/>
              <a:t>Zea mays</a:t>
            </a:r>
            <a:r>
              <a:rPr lang="id-ID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72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182880" indent="-182880" fontAlgn="auto">
              <a:spcAft>
                <a:spcPts val="0"/>
              </a:spcAft>
              <a:defRPr/>
            </a:pPr>
            <a:endParaRPr lang="id-ID" dirty="0" smtClean="0"/>
          </a:p>
          <a:p>
            <a:pPr marL="182880" indent="-182880" fontAlgn="auto">
              <a:spcAft>
                <a:spcPts val="0"/>
              </a:spcAft>
              <a:defRPr/>
            </a:pPr>
            <a:endParaRPr lang="id-ID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id-ID" dirty="0" smtClean="0"/>
          </a:p>
          <a:p>
            <a:pPr marL="182880" indent="-182880" fontAlgn="auto">
              <a:spcAft>
                <a:spcPts val="0"/>
              </a:spcAft>
              <a:defRPr/>
            </a:pPr>
            <a:endParaRPr lang="id-ID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id-ID" dirty="0" smtClean="0"/>
          </a:p>
          <a:p>
            <a:pPr marL="182880" indent="-182880" fontAlgn="auto">
              <a:spcAft>
                <a:spcPts val="0"/>
              </a:spcAft>
              <a:defRPr/>
            </a:pPr>
            <a:endParaRPr lang="id-ID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id-ID" dirty="0" smtClean="0"/>
          </a:p>
          <a:p>
            <a:pPr marL="182880" indent="-182880" fontAlgn="auto">
              <a:spcAft>
                <a:spcPts val="0"/>
              </a:spcAft>
              <a:defRPr/>
            </a:pPr>
            <a:endParaRPr lang="id-ID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id-ID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d-ID" b="1" i="1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b="1" i="1" dirty="0" smtClean="0"/>
              <a:t>Tipe </a:t>
            </a:r>
            <a:r>
              <a:rPr lang="id-ID" b="1" i="1" dirty="0"/>
              <a:t>perkecambahan epigeal dan hipogeal</a:t>
            </a:r>
            <a:endParaRPr lang="id-ID" dirty="0"/>
          </a:p>
          <a:p>
            <a:pPr marL="182880" indent="-182880" fontAlgn="auto">
              <a:spcAft>
                <a:spcPts val="0"/>
              </a:spcAft>
              <a:defRPr/>
            </a:pPr>
            <a:endParaRPr lang="id-ID" dirty="0"/>
          </a:p>
        </p:txBody>
      </p:sp>
      <p:pic>
        <p:nvPicPr>
          <p:cNvPr id="11268" name="il_fi" descr="http://4.bp.blogspot.com/_jDjnTCETphg/TLsWwM05iMI/AAAAAAAAAA4/eHuOiwpHfp8/s1600/38-14-SeedGermination-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826928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96200" cy="914400"/>
          </a:xfrm>
        </p:spPr>
        <p:txBody>
          <a:bodyPr>
            <a:normAutofit fontScale="90000"/>
          </a:bodyPr>
          <a:lstStyle/>
          <a:p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</a:rPr>
              <a:t>Macam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d-ID" sz="4400" b="1" dirty="0" smtClean="0">
                <a:solidFill>
                  <a:schemeClr val="accent6">
                    <a:lumMod val="75000"/>
                  </a:schemeClr>
                </a:solidFill>
              </a:rPr>
              <a:t>Pertumbuhan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</a:rPr>
              <a:t>Tumbuhan</a:t>
            </a:r>
            <a:endParaRPr lang="en-US" sz="4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pPr marL="290513" lvl="2" algn="just">
              <a:buFont typeface="Wingdings" panose="05000000000000000000" pitchFamily="2" charset="2"/>
              <a:buNone/>
            </a:pPr>
            <a:r>
              <a:rPr lang="id-ID" sz="3600" dirty="0" smtClean="0">
                <a:solidFill>
                  <a:srgbClr val="FF0000"/>
                </a:solidFill>
              </a:rPr>
              <a:t>1. Pertumbuhan Primer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534988" indent="-534988">
              <a:buFont typeface="Wingdings 2" panose="05020102010507070707" pitchFamily="18" charset="2"/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jaringan</a:t>
            </a:r>
            <a:r>
              <a:rPr lang="en-US" sz="3200" dirty="0" smtClean="0"/>
              <a:t> </a:t>
            </a:r>
            <a:r>
              <a:rPr lang="id-ID" sz="3200" dirty="0" smtClean="0"/>
              <a:t>meristem. Pertumbuhan primer dimulai  dari meristem apikal yang terdapat pada ujung akar  dan pada pucuk tunas.</a:t>
            </a:r>
            <a:r>
              <a:rPr lang="en-US" sz="3200" dirty="0" smtClean="0"/>
              <a:t>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</a:rPr>
              <a:t>Pertumbuhan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id-ID" sz="3600" dirty="0">
                <a:solidFill>
                  <a:srgbClr val="FF0000"/>
                </a:solidFill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</a:rPr>
              <a:t>ekunder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534988" indent="-534988">
              <a:buFont typeface="Wingdings 2" panose="05020102010507070707" pitchFamily="18" charset="2"/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jaringan</a:t>
            </a:r>
            <a:r>
              <a:rPr lang="en-US" sz="3200" dirty="0" smtClean="0"/>
              <a:t> lateral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kambium</a:t>
            </a:r>
            <a:r>
              <a:rPr lang="en-US" sz="3200" dirty="0" smtClean="0"/>
              <a:t>,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pemanjangan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pembesaran</a:t>
            </a:r>
            <a:r>
              <a:rPr lang="en-US" sz="3200" dirty="0" smtClean="0"/>
              <a:t> </a:t>
            </a:r>
            <a:r>
              <a:rPr lang="en-US" sz="3200" dirty="0" err="1" smtClean="0"/>
              <a:t>mahluk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endParaRPr lang="en-US" sz="3600" dirty="0" smtClean="0"/>
          </a:p>
          <a:p>
            <a:pPr>
              <a:buFont typeface="Wingdings 2" panose="05020102010507070707" pitchFamily="18" charset="2"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d-ID" dirty="0"/>
          </a:p>
        </p:txBody>
      </p:sp>
      <p:pic>
        <p:nvPicPr>
          <p:cNvPr id="13315" name="il_fi" descr="http://wandylee.files.wordpress.com/2012/04/daerah-pembelahan-akar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765175"/>
            <a:ext cx="2954338" cy="5640388"/>
          </a:xfrm>
        </p:spPr>
      </p:pic>
    </p:spTree>
    <p:extLst>
      <p:ext uri="{BB962C8B-B14F-4D97-AF65-F5344CB8AC3E}">
        <p14:creationId xmlns:p14="http://schemas.microsoft.com/office/powerpoint/2010/main" val="38024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Pertumbuhan Primer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280025" cy="4872038"/>
          </a:xfr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Pertumbuhan primer merupakan pertumbuhan yang disebabkan oleh kegiatan titik tumbuh primer.  </a:t>
            </a:r>
            <a:r>
              <a:rPr lang="id-ID" dirty="0" smtClean="0">
                <a:solidFill>
                  <a:srgbClr val="FF0000"/>
                </a:solidFill>
              </a:rPr>
              <a:t>Titik tumbuh primer terdapat pada ujung akar atau ujung batang.</a:t>
            </a:r>
          </a:p>
          <a:p>
            <a:r>
              <a:rPr lang="id-ID" dirty="0" smtClean="0"/>
              <a:t>Ujung akar dan ujung batang tempat terjadinya pertumbuhan merupakan daerah meristem apical.  </a:t>
            </a:r>
            <a:r>
              <a:rPr lang="id-ID" dirty="0" smtClean="0">
                <a:solidFill>
                  <a:srgbClr val="FF0000"/>
                </a:solidFill>
              </a:rPr>
              <a:t>Pertumbuhan primer menyebabkan batang dan akar bertambah panjang</a:t>
            </a:r>
            <a:endParaRPr lang="id-ID" dirty="0" smtClean="0"/>
          </a:p>
          <a:p>
            <a:endParaRPr lang="id-ID" dirty="0" smtClean="0"/>
          </a:p>
        </p:txBody>
      </p:sp>
      <p:pic>
        <p:nvPicPr>
          <p:cNvPr id="14340" name="il_fi" descr="http://wandylee.files.wordpress.com/2012/04/pertumbuhan-pri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8082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0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D:\Mr. Jhon\gambar Bio 2\960-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343400" cy="4267200"/>
          </a:xfrm>
          <a:noFill/>
        </p:spPr>
      </p:pic>
      <p:pic>
        <p:nvPicPr>
          <p:cNvPr id="14340" name="Picture 4" descr="D:\Mr. Jhon\gambar Bio 2\0542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4267200" cy="4267200"/>
          </a:xfr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Pertumbuhan Primer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495800"/>
          </a:xfrm>
        </p:spPr>
        <p:txBody>
          <a:bodyPr>
            <a:noAutofit/>
          </a:bodyPr>
          <a:lstStyle/>
          <a:p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Pertumbuhan sekunder terjadi akibat aktivitas sel-sel meristem lateral.  </a:t>
            </a:r>
          </a:p>
          <a:p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Ada dua macam meristem lateral, yaitu kambium vaskular dan kambium gabus. Kambium vaskular terletak diantara </a:t>
            </a:r>
            <a:r>
              <a:rPr lang="id-ID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xylem</a:t>
            </a: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id-ID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floem</a:t>
            </a: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id-ID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Pertumbuhan sekunder merupakan pertumbuhan yang disebabkan oleh kegiatan jaringan kambium</a:t>
            </a: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Aktivitas kambium vaskular menghasilkan sel-sel baru. Kearah dalam membentuk </a:t>
            </a:r>
            <a:r>
              <a:rPr lang="id-ID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xylem sekunder </a:t>
            </a: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dan ke arah luar membentuk </a:t>
            </a:r>
            <a:r>
              <a:rPr lang="id-ID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floem sekunder</a:t>
            </a:r>
            <a:r>
              <a:rPr lang="id-ID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Pertumbuhan Sekunder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D:\Mr. Jhon\Gambar bio 1\Jaringan-Pada-Tumbuha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173288"/>
            <a:ext cx="4038600" cy="3846512"/>
          </a:xfrm>
          <a:noFill/>
        </p:spPr>
      </p:pic>
      <p:pic>
        <p:nvPicPr>
          <p:cNvPr id="15364" name="Picture 3" descr="D:\Mr. Jhon\Gambar bio 1\2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7582" r="11720" b="7967"/>
          <a:stretch>
            <a:fillRect/>
          </a:stretch>
        </p:blipFill>
        <p:spPr>
          <a:xfrm>
            <a:off x="4191000" y="1676400"/>
            <a:ext cx="4724400" cy="4637088"/>
          </a:xfr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Pertumbuhan Sekunder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71487" y="1143000"/>
            <a:ext cx="8229600" cy="4922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3600" b="1" dirty="0" smtClean="0">
                <a:solidFill>
                  <a:srgbClr val="FF0000"/>
                </a:solidFill>
              </a:rPr>
              <a:t>Perbedaan Mendasar antara Pertumbuhan Primer dan Pertumbuhan Sekunder:</a:t>
            </a:r>
          </a:p>
          <a:p>
            <a:r>
              <a:rPr lang="id-ID" sz="3600" dirty="0" smtClean="0"/>
              <a:t>Pertumbuhan primer disebabkan oleh pembelahan sel-sel pada jaringan meristem yang berada pada ujung akar dan pucuk tunas batang (meristem apikal).</a:t>
            </a:r>
          </a:p>
          <a:p>
            <a:r>
              <a:rPr lang="id-ID" sz="3600" dirty="0" smtClean="0"/>
              <a:t>Pertumbuhan sekunder disebabkan oleh pembelahan sel-sel meristem lateral atau kambium yang menyebabkan tanaman tumbuh ke samping</a:t>
            </a:r>
            <a:r>
              <a:rPr lang="en-US" sz="3600" dirty="0" smtClean="0"/>
              <a:t> </a:t>
            </a:r>
            <a:r>
              <a:rPr lang="id-ID" sz="3600" dirty="0" smtClean="0"/>
              <a:t> atau membesar.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5855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414587" y="533400"/>
            <a:ext cx="4343400" cy="8382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Pendahuluan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64820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Coba kamu amati biji jagung yang baru tumbuh sampai berbunga. </a:t>
            </a:r>
            <a:endParaRPr lang="en-US" sz="2800" dirty="0" smtClean="0"/>
          </a:p>
          <a:p>
            <a:r>
              <a:rPr lang="id-ID" sz="2800" dirty="0" smtClean="0"/>
              <a:t>Pertumbuhan dan perkembangan makhluk hidup dapat </a:t>
            </a:r>
            <a:r>
              <a:rPr lang="en-US" sz="2800" dirty="0" smtClean="0"/>
              <a:t>di</a:t>
            </a:r>
            <a:r>
              <a:rPr lang="id-ID" sz="2800" dirty="0" smtClean="0"/>
              <a:t>lihat dari bertambahnya ukuran badan atau ukuran sel.</a:t>
            </a:r>
            <a:endParaRPr lang="en-US" sz="28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636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id-ID" b="1" dirty="0" smtClean="0">
                <a:solidFill>
                  <a:srgbClr val="FF0000"/>
                </a:solidFill>
              </a:rPr>
              <a:t>Faktor Eksternal</a:t>
            </a:r>
          </a:p>
          <a:p>
            <a:pPr marL="0" indent="0">
              <a:buNone/>
            </a:pPr>
            <a:r>
              <a:rPr lang="id-ID" dirty="0" smtClean="0"/>
              <a:t>	</a:t>
            </a:r>
            <a:r>
              <a:rPr lang="id-ID" sz="3000" dirty="0" smtClean="0"/>
              <a:t>1. Air dan Mineral</a:t>
            </a:r>
          </a:p>
          <a:p>
            <a:pPr marL="0" indent="0">
              <a:buNone/>
            </a:pPr>
            <a:r>
              <a:rPr lang="id-ID" sz="3000" dirty="0"/>
              <a:t>	</a:t>
            </a:r>
            <a:r>
              <a:rPr lang="id-ID" sz="3000" dirty="0" smtClean="0"/>
              <a:t>2. Kelembaban</a:t>
            </a:r>
          </a:p>
          <a:p>
            <a:pPr marL="0" indent="0">
              <a:buNone/>
            </a:pPr>
            <a:r>
              <a:rPr lang="id-ID" sz="3000" dirty="0"/>
              <a:t>	</a:t>
            </a:r>
            <a:r>
              <a:rPr lang="id-ID" sz="3000" dirty="0" smtClean="0"/>
              <a:t>3. Suhu</a:t>
            </a:r>
          </a:p>
          <a:p>
            <a:pPr marL="0" indent="0">
              <a:buNone/>
            </a:pPr>
            <a:r>
              <a:rPr lang="id-ID" sz="3000" dirty="0"/>
              <a:t>	4</a:t>
            </a:r>
            <a:r>
              <a:rPr lang="id-ID" sz="3000" dirty="0" smtClean="0"/>
              <a:t>. Cahaya</a:t>
            </a:r>
          </a:p>
          <a:p>
            <a:pPr marL="514350" indent="-514350">
              <a:buAutoNum type="alphaUcPeriod" startAt="2"/>
            </a:pPr>
            <a:r>
              <a:rPr lang="id-ID" b="1" dirty="0" smtClean="0">
                <a:solidFill>
                  <a:srgbClr val="FF0000"/>
                </a:solidFill>
              </a:rPr>
              <a:t>Faktor Internal</a:t>
            </a:r>
          </a:p>
          <a:p>
            <a:pPr marL="0" indent="0">
              <a:buNone/>
            </a:pPr>
            <a:r>
              <a:rPr lang="id-ID" b="1" dirty="0">
                <a:solidFill>
                  <a:srgbClr val="FF0000"/>
                </a:solidFill>
              </a:rPr>
              <a:t>	</a:t>
            </a:r>
            <a:r>
              <a:rPr lang="id-ID" sz="3000" dirty="0" smtClean="0"/>
              <a:t>1. Faktor Hereditas</a:t>
            </a:r>
          </a:p>
          <a:p>
            <a:pPr marL="0" indent="0">
              <a:buNone/>
            </a:pPr>
            <a:r>
              <a:rPr lang="id-ID" sz="3000" b="1" dirty="0">
                <a:solidFill>
                  <a:srgbClr val="FF0000"/>
                </a:solidFill>
              </a:rPr>
              <a:t>	</a:t>
            </a:r>
            <a:r>
              <a:rPr lang="id-ID" sz="3000" dirty="0" smtClean="0"/>
              <a:t>2. Hormon</a:t>
            </a:r>
            <a:endParaRPr lang="id-ID" sz="30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Faktor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Mempengaruhi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Pertumbuhan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Dan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Perkembangan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19087" y="914400"/>
            <a:ext cx="8534400" cy="50292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A. </a:t>
            </a:r>
            <a:r>
              <a:rPr lang="en-US" sz="2800" b="1" dirty="0" err="1" smtClean="0">
                <a:solidFill>
                  <a:srgbClr val="C00000"/>
                </a:solidFill>
              </a:rPr>
              <a:t>Faktor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Luar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36195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d-ID" sz="2800" b="1" dirty="0" smtClean="0">
                <a:solidFill>
                  <a:srgbClr val="FF0000"/>
                </a:solidFill>
              </a:rPr>
              <a:t>1. </a:t>
            </a:r>
            <a:r>
              <a:rPr lang="en-US" sz="2800" b="1" dirty="0" smtClean="0">
                <a:solidFill>
                  <a:srgbClr val="FF0000"/>
                </a:solidFill>
              </a:rPr>
              <a:t>Air </a:t>
            </a:r>
            <a:r>
              <a:rPr lang="en-US" sz="2800" b="1" dirty="0" err="1" smtClean="0">
                <a:solidFill>
                  <a:srgbClr val="FF0000"/>
                </a:solidFill>
              </a:rPr>
              <a:t>dan</a:t>
            </a:r>
            <a:r>
              <a:rPr lang="en-US" sz="2800" b="1" dirty="0" smtClean="0">
                <a:solidFill>
                  <a:srgbClr val="FF0000"/>
                </a:solidFill>
              </a:rPr>
              <a:t> Mineral</a:t>
            </a:r>
            <a:endParaRPr lang="id-ID" sz="2800" b="1" dirty="0"/>
          </a:p>
          <a:p>
            <a:pPr marL="72390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dirty="0" err="1" smtClean="0"/>
              <a:t>Berpengaruh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tajuk</a:t>
            </a:r>
            <a:r>
              <a:rPr lang="en-US" sz="2800" dirty="0" smtClean="0"/>
              <a:t>  </a:t>
            </a:r>
            <a:r>
              <a:rPr lang="en-US" sz="2800" dirty="0" err="1" smtClean="0"/>
              <a:t>akar</a:t>
            </a:r>
            <a:r>
              <a:rPr lang="en-US" sz="2800" dirty="0" smtClean="0"/>
              <a:t>. </a:t>
            </a:r>
            <a:r>
              <a:rPr lang="en-US" sz="2800" dirty="0" err="1" smtClean="0"/>
              <a:t>Diferensiasi</a:t>
            </a:r>
            <a:r>
              <a:rPr lang="en-US" sz="2800" dirty="0" smtClean="0"/>
              <a:t> </a:t>
            </a:r>
            <a:r>
              <a:rPr lang="en-US" sz="2800" dirty="0" err="1" smtClean="0"/>
              <a:t>salah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unsur</a:t>
            </a:r>
            <a:r>
              <a:rPr lang="en-US" sz="2800" dirty="0" smtClean="0"/>
              <a:t> </a:t>
            </a:r>
            <a:r>
              <a:rPr lang="en-US" sz="2800" dirty="0" err="1" smtClean="0"/>
              <a:t>hara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menghambat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menyebabkan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tak</a:t>
            </a:r>
            <a:r>
              <a:rPr lang="en-US" sz="2800" dirty="0" smtClean="0"/>
              <a:t> normal.</a:t>
            </a:r>
          </a:p>
          <a:p>
            <a:pPr marL="36195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id-ID" sz="2800" b="1" dirty="0" smtClean="0">
                <a:solidFill>
                  <a:srgbClr val="FF0000"/>
                </a:solidFill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</a:rPr>
              <a:t>Kelembaban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endParaRPr lang="id-ID" sz="2800" b="1" dirty="0" smtClean="0">
              <a:solidFill>
                <a:srgbClr val="FF0000"/>
              </a:solidFill>
            </a:endParaRPr>
          </a:p>
          <a:p>
            <a:pPr marL="72390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dirty="0" err="1" smtClean="0"/>
              <a:t>Kelembaban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mempercepat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,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perkecambahan</a:t>
            </a:r>
            <a:r>
              <a:rPr lang="en-US" sz="2800" dirty="0" smtClean="0"/>
              <a:t> </a:t>
            </a:r>
            <a:r>
              <a:rPr lang="en-US" sz="2800" dirty="0" err="1" smtClean="0"/>
              <a:t>biji</a:t>
            </a:r>
            <a:r>
              <a:rPr lang="en-US" sz="2800" dirty="0" smtClean="0"/>
              <a:t>,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err="1" smtClean="0"/>
              <a:t>spora</a:t>
            </a:r>
            <a:r>
              <a:rPr lang="en-US" sz="2800" dirty="0" smtClean="0"/>
              <a:t>  </a:t>
            </a:r>
            <a:r>
              <a:rPr lang="en-US" sz="2800" dirty="0" err="1" smtClean="0"/>
              <a:t>jamur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</a:rPr>
              <a:t>Suhu</a:t>
            </a:r>
            <a:endParaRPr lang="id-ID" b="1" dirty="0" smtClean="0"/>
          </a:p>
          <a:p>
            <a:pPr marL="361950" indent="0">
              <a:buNone/>
            </a:pP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. </a:t>
            </a:r>
            <a:r>
              <a:rPr lang="en-US" dirty="0" err="1"/>
              <a:t>Suhu</a:t>
            </a:r>
            <a:r>
              <a:rPr lang="en-US" dirty="0"/>
              <a:t> ideal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yang paling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optimum</a:t>
            </a:r>
            <a:r>
              <a:rPr lang="en-US" dirty="0" smtClean="0"/>
              <a:t>.</a:t>
            </a:r>
            <a:endParaRPr lang="id-ID" dirty="0" smtClean="0"/>
          </a:p>
          <a:p>
            <a:pPr marL="361950" indent="0">
              <a:buNone/>
            </a:pPr>
            <a:endParaRPr lang="id-ID" dirty="0"/>
          </a:p>
          <a:p>
            <a:pPr marL="361950" indent="-36195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4. </a:t>
            </a:r>
            <a:r>
              <a:rPr lang="en-US" b="1" dirty="0" err="1" smtClean="0">
                <a:solidFill>
                  <a:srgbClr val="FF0000"/>
                </a:solidFill>
              </a:rPr>
              <a:t>Cahaya</a:t>
            </a:r>
            <a:r>
              <a:rPr lang="en-US" b="1" dirty="0"/>
              <a:t>. </a:t>
            </a:r>
            <a:endParaRPr lang="id-ID" b="1" dirty="0" smtClean="0"/>
          </a:p>
          <a:p>
            <a:pPr marL="361950" indent="0">
              <a:buNone/>
            </a:pP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/>
              <a:t>fotosintesis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penghambat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.</a:t>
            </a:r>
            <a:br>
              <a:rPr lang="en-US" dirty="0"/>
            </a:br>
            <a:r>
              <a:rPr lang="en-US" i="1" dirty="0" err="1"/>
              <a:t>Etiolasi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gelap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/>
              <a:t>Fotoperiodisme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penyinaran</a:t>
            </a:r>
            <a:r>
              <a:rPr lang="en-US" dirty="0"/>
              <a:t>. </a:t>
            </a:r>
          </a:p>
          <a:p>
            <a:pPr marL="361950" indent="0">
              <a:buNone/>
            </a:pP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63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9436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B</a:t>
            </a:r>
            <a:r>
              <a:rPr lang="id-ID" sz="2800" b="1" dirty="0" smtClean="0">
                <a:solidFill>
                  <a:srgbClr val="C00000"/>
                </a:solidFill>
              </a:rPr>
              <a:t>. </a:t>
            </a:r>
            <a:r>
              <a:rPr lang="en-US" sz="2800" b="1" dirty="0" err="1" smtClean="0">
                <a:solidFill>
                  <a:srgbClr val="C00000"/>
                </a:solidFill>
              </a:rPr>
              <a:t>Faktor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Dalam</a:t>
            </a:r>
            <a:endParaRPr lang="id-ID" sz="2800" b="1" dirty="0" smtClean="0">
              <a:solidFill>
                <a:srgbClr val="C00000"/>
              </a:solidFill>
            </a:endParaRPr>
          </a:p>
          <a:p>
            <a:pPr marL="273050" indent="176213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id-ID" sz="2800" b="1" dirty="0" smtClean="0">
                <a:solidFill>
                  <a:srgbClr val="FF0000"/>
                </a:solidFill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</a:rPr>
              <a:t>Faktor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hereditas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</a:p>
          <a:p>
            <a:pPr marL="811213" indent="-8112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hereditas</a:t>
            </a:r>
            <a:r>
              <a:rPr lang="en-US" sz="2800" dirty="0" smtClean="0"/>
              <a:t> </a:t>
            </a:r>
            <a:r>
              <a:rPr lang="en-US" sz="2800" dirty="0" err="1" smtClean="0"/>
              <a:t>ditentukan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id-ID" sz="2800" dirty="0" smtClean="0">
                <a:solidFill>
                  <a:srgbClr val="FF0000"/>
                </a:solidFill>
              </a:rPr>
              <a:t>Gen</a:t>
            </a:r>
            <a:r>
              <a:rPr lang="en-US" sz="2800" dirty="0" smtClean="0"/>
              <a:t> </a:t>
            </a:r>
            <a:r>
              <a:rPr lang="id-ID" sz="2800" dirty="0" smtClean="0"/>
              <a:t> </a:t>
            </a:r>
            <a:r>
              <a:rPr lang="en-US" sz="2800" dirty="0" smtClean="0"/>
              <a:t>yang </a:t>
            </a:r>
            <a:r>
              <a:rPr lang="id-ID" sz="2800" dirty="0" smtClean="0"/>
              <a:t>terdapat pada kromosom yang berada di dalam inti sel. Gen berfungsi sebagai penentu sifat pada setiap makhluk hidup yang diwariskan dari induk </a:t>
            </a:r>
            <a:r>
              <a:rPr lang="id-ID" sz="2800" dirty="0" smtClean="0"/>
              <a:t>kepada </a:t>
            </a:r>
            <a:r>
              <a:rPr lang="en-US" sz="2800" dirty="0" err="1" smtClean="0"/>
              <a:t>anaknya</a:t>
            </a:r>
            <a:r>
              <a:rPr lang="id-ID" sz="2800" dirty="0" smtClean="0"/>
              <a:t>.</a:t>
            </a:r>
          </a:p>
          <a:p>
            <a:pPr marL="811213" indent="-3619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d-ID" sz="2800" b="1" dirty="0" smtClean="0">
                <a:solidFill>
                  <a:srgbClr val="FF0000"/>
                </a:solidFill>
              </a:rPr>
              <a:t>2. Hormon</a:t>
            </a:r>
          </a:p>
          <a:p>
            <a:pPr marL="1173163" indent="-361950">
              <a:buClr>
                <a:schemeClr val="accent3"/>
              </a:buClr>
              <a:buNone/>
              <a:defRPr/>
            </a:pPr>
            <a:r>
              <a:rPr lang="id-ID" sz="2800" b="1" dirty="0" smtClean="0">
                <a:solidFill>
                  <a:srgbClr val="002060"/>
                </a:solidFill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</a:rPr>
              <a:t>Auksin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/>
              <a:t>: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senyawa</a:t>
            </a:r>
            <a:r>
              <a:rPr lang="en-US" sz="2800" dirty="0"/>
              <a:t> </a:t>
            </a:r>
            <a:r>
              <a:rPr lang="en-US" sz="2800" dirty="0" err="1"/>
              <a:t>asam</a:t>
            </a:r>
            <a:r>
              <a:rPr lang="en-US" sz="2800" dirty="0"/>
              <a:t> </a:t>
            </a:r>
            <a:r>
              <a:rPr lang="en-US" sz="2800" dirty="0" err="1"/>
              <a:t>indol</a:t>
            </a:r>
            <a:r>
              <a:rPr lang="en-US" sz="2800" dirty="0"/>
              <a:t> </a:t>
            </a:r>
            <a:r>
              <a:rPr lang="en-US" sz="2800" dirty="0" err="1"/>
              <a:t>asetat</a:t>
            </a:r>
            <a:r>
              <a:rPr lang="en-US" sz="2800" dirty="0"/>
              <a:t> (IAA) yang </a:t>
            </a:r>
            <a:r>
              <a:rPr lang="en-US" sz="2800" dirty="0" err="1"/>
              <a:t>dihasilkan</a:t>
            </a:r>
            <a:r>
              <a:rPr lang="en-US" sz="2800" dirty="0"/>
              <a:t> di </a:t>
            </a:r>
            <a:r>
              <a:rPr lang="en-US" sz="2800" dirty="0" err="1"/>
              <a:t>ujung</a:t>
            </a:r>
            <a:r>
              <a:rPr lang="en-US" sz="2800" dirty="0"/>
              <a:t> meristem </a:t>
            </a:r>
            <a:r>
              <a:rPr lang="en-US" sz="2800" dirty="0" err="1"/>
              <a:t>apikal</a:t>
            </a:r>
            <a:r>
              <a:rPr lang="en-US" sz="2800" dirty="0"/>
              <a:t> (</a:t>
            </a:r>
            <a:r>
              <a:rPr lang="en-US" sz="2800" dirty="0" err="1"/>
              <a:t>ujung</a:t>
            </a:r>
            <a:r>
              <a:rPr lang="en-US" sz="2800" dirty="0"/>
              <a:t> </a:t>
            </a:r>
            <a:r>
              <a:rPr lang="en-US" sz="2800" dirty="0" err="1"/>
              <a:t>akar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batang</a:t>
            </a:r>
            <a:r>
              <a:rPr lang="en-US" sz="2800" dirty="0"/>
              <a:t>). </a:t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perkecambahan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dominasi</a:t>
            </a:r>
            <a:r>
              <a:rPr lang="en-US" sz="2800" dirty="0"/>
              <a:t> </a:t>
            </a:r>
            <a:r>
              <a:rPr lang="en-US" sz="2800" dirty="0" err="1" smtClean="0"/>
              <a:t>apikal</a:t>
            </a:r>
            <a:r>
              <a:rPr lang="en-US" sz="2800" dirty="0" smtClean="0"/>
              <a:t>.</a:t>
            </a:r>
            <a:endParaRPr lang="en-US" sz="2800" dirty="0"/>
          </a:p>
          <a:p>
            <a:pPr marL="811213" indent="-3619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d-ID" sz="2800" dirty="0" smtClean="0"/>
          </a:p>
          <a:p>
            <a:pPr marL="811213" indent="-3619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22136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1054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id-ID" sz="2800" b="1" dirty="0" smtClean="0">
                <a:solidFill>
                  <a:srgbClr val="002060"/>
                </a:solidFill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</a:rPr>
              <a:t>Giberelin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Senyawa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jamur</a:t>
            </a:r>
            <a:r>
              <a:rPr lang="en-US" sz="2800" dirty="0" smtClean="0"/>
              <a:t> </a:t>
            </a:r>
            <a:r>
              <a:rPr lang="en-US" sz="2800" i="1" dirty="0" err="1" smtClean="0"/>
              <a:t>Giberella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fujikuroi</a:t>
            </a:r>
            <a:r>
              <a:rPr lang="en-US" sz="2800" i="1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i="1" dirty="0" err="1" smtClean="0"/>
              <a:t>Fusarium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moniliformae</a:t>
            </a:r>
            <a:endParaRPr lang="id-ID" sz="2800" i="1" dirty="0" smtClean="0"/>
          </a:p>
          <a:p>
            <a:pPr indent="19050">
              <a:buFont typeface="Wingdings 2" panose="05020102010507070707" pitchFamily="18" charset="2"/>
              <a:buNone/>
            </a:pP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giberelin</a:t>
            </a:r>
            <a:r>
              <a:rPr lang="en-US" sz="2800" dirty="0" smtClean="0"/>
              <a:t> :</a:t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err="1" smtClean="0"/>
              <a:t>pemanjangan</a:t>
            </a:r>
            <a:r>
              <a:rPr lang="en-US" sz="2800" dirty="0" smtClean="0"/>
              <a:t> </a:t>
            </a:r>
            <a:r>
              <a:rPr lang="en-US" sz="2800" dirty="0" err="1" smtClean="0"/>
              <a:t>tumbuhan</a:t>
            </a:r>
            <a:endParaRPr lang="id-ID" sz="2800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id-ID" sz="2800" b="1" dirty="0" smtClean="0">
                <a:solidFill>
                  <a:srgbClr val="002060"/>
                </a:solidFill>
              </a:rPr>
              <a:t>c</a:t>
            </a:r>
            <a:r>
              <a:rPr lang="id-ID" sz="2800" b="1" dirty="0" smtClean="0">
                <a:solidFill>
                  <a:srgbClr val="002060"/>
                </a:solidFill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</a:rPr>
              <a:t>Sitokinin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Pertama</a:t>
            </a:r>
            <a:r>
              <a:rPr lang="en-US" sz="2800" dirty="0" smtClean="0"/>
              <a:t> kali </a:t>
            </a:r>
            <a:r>
              <a:rPr lang="en-US" sz="2800" dirty="0" err="1" smtClean="0"/>
              <a:t>ditemukan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tembakau</a:t>
            </a:r>
            <a:r>
              <a:rPr lang="en-US" sz="2800" dirty="0" smtClean="0"/>
              <a:t>. </a:t>
            </a:r>
            <a:r>
              <a:rPr lang="en-US" sz="2800" dirty="0" err="1" smtClean="0"/>
              <a:t>Hormon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merangsang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pembelahan</a:t>
            </a:r>
            <a:r>
              <a:rPr lang="en-US" sz="2800" dirty="0" smtClean="0"/>
              <a:t> sel.</a:t>
            </a:r>
            <a:endParaRPr lang="id-ID" sz="2800" dirty="0" smtClean="0"/>
          </a:p>
          <a:p>
            <a:pPr>
              <a:buNone/>
            </a:pPr>
            <a:r>
              <a:rPr lang="id-ID" sz="2800" b="1" dirty="0">
                <a:solidFill>
                  <a:srgbClr val="002060"/>
                </a:solidFill>
              </a:rPr>
              <a:t>d.</a:t>
            </a:r>
            <a:r>
              <a:rPr lang="en-US" sz="2800" b="1" dirty="0">
                <a:solidFill>
                  <a:srgbClr val="002060"/>
                </a:solidFill>
              </a:rPr>
              <a:t> Gas </a:t>
            </a:r>
            <a:r>
              <a:rPr lang="en-US" sz="2800" b="1" dirty="0" err="1">
                <a:solidFill>
                  <a:srgbClr val="002060"/>
                </a:solidFill>
              </a:rPr>
              <a:t>etilen</a:t>
            </a:r>
            <a:r>
              <a:rPr lang="en-US" sz="2800" b="1" dirty="0">
                <a:solidFill>
                  <a:srgbClr val="002060"/>
                </a:solidFill>
              </a:rPr>
              <a:t/>
            </a:r>
            <a:br>
              <a:rPr lang="en-US" sz="2800" b="1" dirty="0">
                <a:solidFill>
                  <a:srgbClr val="002060"/>
                </a:solidFill>
              </a:rPr>
            </a:b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ditemukan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buah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tua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90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81600"/>
          </a:xfrm>
        </p:spPr>
        <p:txBody>
          <a:bodyPr>
            <a:noAutofit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id-ID" sz="2800" b="1" dirty="0" smtClean="0">
                <a:solidFill>
                  <a:srgbClr val="002060"/>
                </a:solidFill>
              </a:rPr>
              <a:t>e</a:t>
            </a:r>
            <a:r>
              <a:rPr lang="en-US" sz="2800" b="1" dirty="0" smtClean="0">
                <a:solidFill>
                  <a:srgbClr val="002060"/>
                </a:solidFill>
              </a:rPr>
              <a:t>. </a:t>
            </a:r>
            <a:r>
              <a:rPr lang="id-ID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Asam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absiat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514350" indent="-514350">
              <a:buFont typeface="Wingdings 2" panose="05020102010507070707" pitchFamily="18" charset="2"/>
              <a:buAutoNum type="alphaLcPeriod" startAt="6"/>
            </a:pPr>
            <a:r>
              <a:rPr lang="en-US" sz="2800" b="1" dirty="0" err="1" smtClean="0">
                <a:solidFill>
                  <a:srgbClr val="002060"/>
                </a:solidFill>
              </a:rPr>
              <a:t>Kalin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 err="1" smtClean="0"/>
              <a:t>Hormon</a:t>
            </a:r>
            <a:r>
              <a:rPr lang="en-US" sz="2800" dirty="0" smtClean="0"/>
              <a:t> </a:t>
            </a:r>
            <a:r>
              <a:rPr lang="en-US" sz="2800" dirty="0" err="1" smtClean="0"/>
              <a:t>pertumbuhan</a:t>
            </a:r>
            <a:r>
              <a:rPr lang="en-US" sz="2800" dirty="0" smtClean="0"/>
              <a:t> </a:t>
            </a:r>
            <a:r>
              <a:rPr lang="en-US" sz="2800" dirty="0" smtClean="0"/>
              <a:t>organ</a:t>
            </a:r>
            <a:endParaRPr lang="id-ID" sz="2800" dirty="0" smtClean="0"/>
          </a:p>
          <a:p>
            <a:pPr marL="514350" indent="-514350">
              <a:buFont typeface="Wingdings 2" panose="05020102010507070707" pitchFamily="18" charset="2"/>
              <a:buAutoNum type="alphaLcPeriod" startAt="6"/>
            </a:pPr>
            <a:r>
              <a:rPr lang="en-US" sz="2800" b="1" dirty="0" err="1" smtClean="0">
                <a:solidFill>
                  <a:srgbClr val="002060"/>
                </a:solidFill>
              </a:rPr>
              <a:t>Asam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traumalin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kambium</a:t>
            </a:r>
            <a:r>
              <a:rPr lang="en-US" sz="2800" dirty="0" smtClean="0"/>
              <a:t> </a:t>
            </a:r>
            <a:r>
              <a:rPr lang="en-US" sz="2800" dirty="0" err="1" smtClean="0"/>
              <a:t>luka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Merangsang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pembelahan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di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luka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 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menutupi</a:t>
            </a:r>
            <a:r>
              <a:rPr lang="en-US" sz="2800" dirty="0" smtClean="0"/>
              <a:t> </a:t>
            </a:r>
            <a:r>
              <a:rPr lang="en-US" sz="2800" dirty="0" err="1" smtClean="0"/>
              <a:t>luka</a:t>
            </a:r>
            <a:r>
              <a:rPr lang="en-US" sz="2800" dirty="0" smtClean="0"/>
              <a:t>  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941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Embrionik</a:t>
            </a:r>
          </a:p>
          <a:p>
            <a:pPr marL="514350" indent="-514350">
              <a:buAutoNum type="arabicPeriod"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Muda (Juvenil/Vegetatif)</a:t>
            </a:r>
          </a:p>
          <a:p>
            <a:pPr marL="514350" indent="-514350">
              <a:buAutoNum type="arabicPeriod"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Dewasa (Reproduktif/Generatif)</a:t>
            </a:r>
          </a:p>
          <a:p>
            <a:pPr marL="514350" indent="-514350">
              <a:buAutoNum type="arabicPeriod"/>
            </a:pPr>
            <a:r>
              <a:rPr lang="id-ID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Menua dan </a:t>
            </a:r>
            <a:r>
              <a:rPr lang="id-ID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  <a:endParaRPr lang="id-ID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8965" y="837285"/>
            <a:ext cx="8229600" cy="458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 TUMBUHAN</a:t>
            </a:r>
            <a:endParaRPr lang="id-ID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7285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 TUMBUHAN</a:t>
            </a:r>
            <a:endParaRPr lang="id-ID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42635" cy="465155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id-ID" b="1" dirty="0" smtClean="0">
                <a:solidFill>
                  <a:srgbClr val="FF0000"/>
                </a:solidFill>
              </a:rPr>
              <a:t>Fase Embrionis</a:t>
            </a:r>
            <a:endParaRPr lang="id-ID" dirty="0"/>
          </a:p>
          <a:p>
            <a:pPr marL="992188" indent="-457200">
              <a:buFontTx/>
              <a:buChar char="-"/>
            </a:pPr>
            <a:r>
              <a:rPr lang="id-ID" dirty="0" smtClean="0"/>
              <a:t>Fase embrionis dimulai dari pembentukan zigot sampai terjadinya embrio, yang terjadi di dalam bakal biji (ovule). Dari zigot diikuti dengan pembelahan sel, sesudah itu terjadi pengembangan sel. </a:t>
            </a:r>
          </a:p>
          <a:p>
            <a:pPr marL="992188" indent="-457200">
              <a:buFontTx/>
              <a:buChar char="-"/>
            </a:pPr>
            <a:r>
              <a:rPr lang="id-ID" dirty="0" smtClean="0"/>
              <a:t>Fase embrionis tidak terlihat secara nyata (tidak tergambar dalam kurva) dalam pertumbuhan tanaman, karena berlangsungnya di dalam biji.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63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2. Fase Muda (Juvenil/Vegetatif)</a:t>
            </a:r>
            <a:endParaRPr lang="id-ID" dirty="0"/>
          </a:p>
          <a:p>
            <a:pPr marL="457200" indent="0">
              <a:buNone/>
            </a:pPr>
            <a:r>
              <a:rPr lang="id-ID" dirty="0" smtClean="0"/>
              <a:t>Fase muda dimulai sejak biji mulai berkecambah, tumbuh menjadi bibit dan dicirikan oleh pembentukan daun-daun yang pertama dan berlangsung terus sampai masa berbunga dan atau berbuah yang pertama. 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8965" y="837285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 TUMBUHAN</a:t>
            </a:r>
            <a:endParaRPr lang="id-ID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1365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3. Dewasa (Mature/Reproduktif/Generatif)</a:t>
            </a:r>
          </a:p>
          <a:p>
            <a:pPr marL="819150" indent="-457200">
              <a:buFontTx/>
              <a:buChar char="-"/>
            </a:pPr>
            <a:r>
              <a:rPr lang="id-ID" dirty="0" smtClean="0"/>
              <a:t>Ditunjukkan </a:t>
            </a:r>
            <a:r>
              <a:rPr lang="id-ID" dirty="0"/>
              <a:t>oleh tanda-tanda adanya transisi bertahap pada morfologi, laju tumbuh, dan kapasitas pembungaan. </a:t>
            </a:r>
            <a:endParaRPr lang="id-ID" dirty="0" smtClean="0"/>
          </a:p>
          <a:p>
            <a:pPr marL="819150" indent="-457200">
              <a:buFontTx/>
              <a:buChar char="-"/>
            </a:pPr>
            <a:r>
              <a:rPr lang="id-ID" dirty="0" smtClean="0"/>
              <a:t>Dimulainya </a:t>
            </a:r>
            <a:r>
              <a:rPr lang="id-ID" dirty="0"/>
              <a:t>pembentukan bagian-bagian bunga dan dihentikannya pembentukan organ-organ vegetatif. Terjadi penghambatan (dan akhirnya penghentian) organ-organ </a:t>
            </a:r>
            <a:r>
              <a:rPr lang="id-ID" dirty="0" smtClean="0"/>
              <a:t>vegetatif.</a:t>
            </a:r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8965" y="837285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 TUMBUHAN</a:t>
            </a:r>
            <a:endParaRPr lang="id-ID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Pertumbuhan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id-ID" sz="2800" b="1" i="1" dirty="0" smtClean="0"/>
              <a:t>Pertumbuhan</a:t>
            </a:r>
            <a:r>
              <a:rPr lang="id-ID" sz="2800" dirty="0" smtClean="0"/>
              <a:t> adalah peristiwa perubahan ukuran (volume) pada makhluk hidup yang terjadi selama masa hidupnya sebagai akibat dari perbanyakan sel dan pembesaran ukuran (volume) sel yang tidak dapat kembali (</a:t>
            </a:r>
            <a:r>
              <a:rPr lang="id-ID" sz="2800" i="1" dirty="0" smtClean="0"/>
              <a:t>irreversible</a:t>
            </a:r>
            <a:r>
              <a:rPr lang="id-ID" sz="2800" dirty="0" smtClean="0"/>
              <a:t>), yaitu makhluk hidup yang telah tumbuh besar tidak akan kembali lagi ke ukuran semula. </a:t>
            </a:r>
            <a:endParaRPr lang="en-US" sz="2800" dirty="0" smtClean="0"/>
          </a:p>
          <a:p>
            <a:pPr>
              <a:buFont typeface="Wingdings 2" panose="05020102010507070707" pitchFamily="18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914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94405"/>
            <a:ext cx="8630295" cy="4730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4. Menua dan Aging ( Senil/Senescence )</a:t>
            </a:r>
          </a:p>
          <a:p>
            <a:pPr>
              <a:buFontTx/>
              <a:buChar char="-"/>
            </a:pPr>
            <a:r>
              <a:rPr lang="id-ID" dirty="0" smtClean="0"/>
              <a:t>Pada fase ini terjadi perombakan secara alamiah dari bagian atau keseluruhan tubuh tanaman sehingga kegiatan fungsionalnya hilang. </a:t>
            </a:r>
          </a:p>
          <a:p>
            <a:pPr>
              <a:buFontTx/>
              <a:buChar char="-"/>
            </a:pPr>
            <a:r>
              <a:rPr lang="id-ID" dirty="0" smtClean="0"/>
              <a:t>Karakteristik </a:t>
            </a:r>
            <a:r>
              <a:rPr lang="id-ID" dirty="0"/>
              <a:t>utama yang nampak pada proses penuaan daun adalah perubahan warna daun atau berkurangnya khlorofil.</a:t>
            </a:r>
          </a:p>
          <a:p>
            <a:pPr>
              <a:buFontTx/>
              <a:buChar char="-"/>
            </a:pPr>
            <a:endParaRPr lang="id-ID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8965" y="837285"/>
            <a:ext cx="8229600" cy="458115"/>
          </a:xfrm>
        </p:spPr>
        <p:txBody>
          <a:bodyPr>
            <a:noAutofit/>
          </a:bodyPr>
          <a:lstStyle/>
          <a:p>
            <a:pPr algn="ctr"/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PERKEMBANGAN TUMBUHAN</a:t>
            </a:r>
            <a:endParaRPr lang="id-ID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4154269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3600" b="1" dirty="0" smtClean="0">
                <a:solidFill>
                  <a:schemeClr val="bg1"/>
                </a:solidFill>
              </a:rPr>
              <a:t>DORMANSI BIJI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86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Pengertian Dormansi 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Dormansi adalah keadaan dimana perkecambahan dan pertumbuhan terhenti dalam rentang waktu tertentu.</a:t>
            </a:r>
          </a:p>
          <a:p>
            <a:r>
              <a:rPr lang="id-ID" dirty="0" smtClean="0"/>
              <a:t>Dormansi biji merupakan keadaan dimana biji tidak dapat berkecambah meskipun kondisi untuk berkecambah telah memadai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2230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Faktor Penyebab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Faktor Lingkungan Eksternal </a:t>
            </a:r>
          </a:p>
          <a:p>
            <a:pPr marL="0" indent="357188">
              <a:buNone/>
            </a:pPr>
            <a:r>
              <a:rPr lang="id-ID" dirty="0" smtClean="0"/>
              <a:t>cahaya, temperatur, dan air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Faktor Internal</a:t>
            </a:r>
          </a:p>
          <a:p>
            <a:pPr marL="357188" indent="0">
              <a:buNone/>
            </a:pPr>
            <a:r>
              <a:rPr lang="id-ID" dirty="0" smtClean="0"/>
              <a:t>kulit biji, kematangan embrio, adanya inhibitor, dan rendahnya zat perangsang tumbuh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Faktor Waktu</a:t>
            </a:r>
          </a:p>
          <a:p>
            <a:pPr marL="357188" indent="0">
              <a:buNone/>
            </a:pPr>
            <a:r>
              <a:rPr lang="id-ID" dirty="0" smtClean="0"/>
              <a:t>Waktu setelah pematangan, hilangnya inhibitor, dan sintesis zat perangsang tumbuh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70558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b="1" dirty="0" smtClean="0">
                <a:solidFill>
                  <a:schemeClr val="accent6">
                    <a:lumMod val="75000"/>
                  </a:schemeClr>
                </a:solidFill>
              </a:rPr>
              <a:t>KLASIFIKASI DAN PEMATAHAN DORMANSI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sz="half" idx="1"/>
          </p:nvPr>
        </p:nvSpPr>
        <p:spPr>
          <a:xfrm>
            <a:off x="292100" y="1600200"/>
            <a:ext cx="5803900" cy="4525963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 typeface="Arial" panose="020B0604020202020204" pitchFamily="34" charset="0"/>
              <a:buAutoNum type="alphaUcPeriod"/>
            </a:pPr>
            <a:r>
              <a:rPr lang="sv-S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Berdasarkan faktor penyebab dormansi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/>
            <a:r>
              <a:rPr lang="sv-S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Imposed dormancy (</a:t>
            </a:r>
            <a:r>
              <a:rPr lang="sv-SE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quiscence</a:t>
            </a:r>
            <a:r>
              <a:rPr lang="sv-S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terhalangnya pertumbuhan aktif karena keadaan lingkungan yang tidak menguntungkan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0600" lvl="1" indent="-533400"/>
            <a:r>
              <a:rPr lang="sv-S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Imnate dormancy (</a:t>
            </a:r>
            <a:r>
              <a:rPr lang="sv-SE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sv-S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endParaRPr lang="id-ID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lvl="1" indent="0">
              <a:buNone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dormansi yang disebabkan oleh keadaan atau kondisi di dalam organ-organ biji itu sendiri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6" descr="images_0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524000"/>
            <a:ext cx="2527300" cy="4114800"/>
          </a:xfrm>
        </p:spPr>
      </p:pic>
    </p:spTree>
    <p:extLst>
      <p:ext uri="{BB962C8B-B14F-4D97-AF65-F5344CB8AC3E}">
        <p14:creationId xmlns:p14="http://schemas.microsoft.com/office/powerpoint/2010/main" val="41315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Berdasarkan mekanisme dormansi di dalam biji: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Fisik </a:t>
            </a:r>
            <a:r>
              <a:rPr lang="id-ID" dirty="0" smtClean="0"/>
              <a:t>: penyerapan air terganggu pada kulit biji yang impermeable</a:t>
            </a:r>
          </a:p>
          <a:p>
            <a:r>
              <a:rPr lang="id-ID" b="1" dirty="0" smtClean="0">
                <a:solidFill>
                  <a:srgbClr val="FF0000"/>
                </a:solidFill>
              </a:rPr>
              <a:t>Kimia</a:t>
            </a:r>
            <a:r>
              <a:rPr lang="id-ID" dirty="0" smtClean="0"/>
              <a:t> : bagian biji/benih mengandung zat kimia penghambat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7051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 smtClean="0"/>
              <a:t>Mekanisme fisiologi merupakan dormansi yang disebabkan oleh terjadinya hambatan dalam proses fisiologi, dibagi menjadi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Photodormancy </a:t>
            </a:r>
            <a:r>
              <a:rPr lang="id-ID" dirty="0" smtClean="0"/>
              <a:t>: proses dormansi di dalam biji terhambat oleh keberadaan cahaya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Immature embryo </a:t>
            </a:r>
            <a:r>
              <a:rPr lang="id-ID" dirty="0" smtClean="0"/>
              <a:t>: proses dormansi di dalam biji terhambat oleh kondisi embrio yang belum matang</a:t>
            </a:r>
          </a:p>
          <a:p>
            <a:r>
              <a:rPr lang="id-ID" dirty="0" smtClean="0">
                <a:solidFill>
                  <a:srgbClr val="FF0000"/>
                </a:solidFill>
              </a:rPr>
              <a:t>Thermodormancy</a:t>
            </a:r>
            <a:r>
              <a:rPr lang="id-ID" dirty="0" smtClean="0"/>
              <a:t> : proses dormansi terhambat oleh suhu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451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Tipe-tipe Dormansi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d-ID" dirty="0" smtClean="0"/>
              <a:t>Dormansi Fisik</a:t>
            </a:r>
          </a:p>
          <a:p>
            <a:pPr marL="514350" indent="-514350">
              <a:buAutoNum type="arabicPeriod"/>
            </a:pPr>
            <a:r>
              <a:rPr lang="id-ID" dirty="0" smtClean="0"/>
              <a:t>Dormansi Fisiologis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29760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d-ID" b="1" dirty="0" smtClean="0">
                <a:solidFill>
                  <a:srgbClr val="FF0000"/>
                </a:solidFill>
              </a:rPr>
              <a:t>Dormansi Fisik</a:t>
            </a:r>
          </a:p>
          <a:p>
            <a:pPr marL="544513" indent="0">
              <a:buNone/>
            </a:pPr>
            <a:r>
              <a:rPr lang="id-ID" dirty="0" smtClean="0"/>
              <a:t>Menyebabkan pembatas struktural terhadap perkecambahan seperti kulit biji yang keras</a:t>
            </a:r>
          </a:p>
          <a:p>
            <a:pPr marL="896938" indent="-352425">
              <a:buAutoNum type="alphaLcPeriod"/>
            </a:pPr>
            <a:r>
              <a:rPr lang="id-ID" dirty="0" smtClean="0"/>
              <a:t>Impermeabilitas kulit biji terhadap air (disebut juga sebagai benih beras)</a:t>
            </a:r>
          </a:p>
          <a:p>
            <a:pPr marL="896938" indent="-352425">
              <a:buAutoNum type="alphaLcPeriod"/>
            </a:pPr>
            <a:r>
              <a:rPr lang="id-ID" dirty="0" smtClean="0"/>
              <a:t>Resistensi mekanis kulit biji terhadap pertumbuhan embrio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036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2. Dormansi Fisiologis</a:t>
            </a:r>
          </a:p>
          <a:p>
            <a:pPr marL="439738" indent="0">
              <a:buNone/>
            </a:pPr>
            <a:r>
              <a:rPr lang="id-ID" dirty="0" smtClean="0"/>
              <a:t>Umumnya disebabkan oleh pengaturan tumbuhan baik penghambat atau perangsang tumbuh juga dapat disebabkan oleh faktor dalam atau dari biji itu sendiri</a:t>
            </a:r>
          </a:p>
          <a:p>
            <a:pPr marL="896938" indent="-352425">
              <a:buAutoNum type="alphaLcPeriod"/>
            </a:pPr>
            <a:r>
              <a:rPr lang="id-ID" dirty="0" smtClean="0"/>
              <a:t>Immaturity embrio</a:t>
            </a:r>
          </a:p>
          <a:p>
            <a:pPr marL="896938" indent="0">
              <a:buNone/>
            </a:pPr>
            <a:r>
              <a:rPr lang="id-ID" dirty="0" smtClean="0"/>
              <a:t>Maksudnya benih secara fisiologis belum tua atau cukup umur untuk perkecambahan tetapi sebenarnya benih tersebut sudah tia. Tipe dormansi ini dapat ditemukan pada golongan anggrek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522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34340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000" b="1" i="1" dirty="0" smtClean="0"/>
              <a:t>P</a:t>
            </a:r>
            <a:r>
              <a:rPr lang="id-ID" sz="3000" b="1" i="1" dirty="0" smtClean="0"/>
              <a:t>erkembangan,</a:t>
            </a:r>
            <a:r>
              <a:rPr lang="id-ID" sz="3000" dirty="0" smtClean="0"/>
              <a:t> yaitu suatu proses perkembangan makhluk hidup menuju tingkat kedewasaan yang ditandai dengan adanya perubahan struktur dan fungsi masing-masing organ tubuh hingga perubahan yang terjadi semakin kompleks. </a:t>
            </a:r>
            <a:endParaRPr lang="en-US" sz="3000" dirty="0" smtClean="0"/>
          </a:p>
          <a:p>
            <a:endParaRPr lang="en-US" sz="3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Perkembangan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3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d-ID" dirty="0" smtClean="0"/>
              <a:t>b. After ripening</a:t>
            </a:r>
          </a:p>
          <a:p>
            <a:pPr marL="352425" indent="0">
              <a:buNone/>
            </a:pPr>
            <a:r>
              <a:rPr lang="id-ID" dirty="0" smtClean="0"/>
              <a:t>Maksudnya benih harus diberi perlakuan “penyimpanan” dulu, misalnya bayam dan selada</a:t>
            </a:r>
          </a:p>
          <a:p>
            <a:pPr marL="0" indent="0">
              <a:buNone/>
            </a:pPr>
            <a:r>
              <a:rPr lang="id-ID" dirty="0" smtClean="0"/>
              <a:t>c. Dormansi sekunder</a:t>
            </a:r>
          </a:p>
          <a:p>
            <a:pPr marL="352425" indent="0">
              <a:buNone/>
            </a:pPr>
            <a:r>
              <a:rPr lang="id-ID" dirty="0" smtClean="0"/>
              <a:t>Tidak bisa berkecambah karena lingkungan dari benih ini tidak normal, atau tidak memungkinkan untuk berkecambah, tetapi kalau dalam keadaan normal benih ini mampu berkecambah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8843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9738" indent="-439738">
              <a:buNone/>
            </a:pPr>
            <a:r>
              <a:rPr lang="id-ID" dirty="0" smtClean="0"/>
              <a:t>d. Dormansi yang disebabkan oleh hambatan metabolisme pada embrio</a:t>
            </a:r>
          </a:p>
          <a:p>
            <a:pPr marL="439738" indent="0">
              <a:buNone/>
            </a:pPr>
            <a:r>
              <a:rPr lang="id-ID" dirty="0" smtClean="0"/>
              <a:t>Dormansi ini dapat disebabkan oleh hadirnya zat penghambat perkecambahan dalam embrio, hambatan metabolisme dapat berupa cahaya atau zat lain seperti amonia, etilen dll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61102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Pematahan Dormansi Benih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pt-BR" sz="3600" dirty="0"/>
              <a:t>Cara-cara untuk memecahkan dormansi antara lain dengan :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id-ID" sz="3600" dirty="0" smtClean="0">
                <a:solidFill>
                  <a:srgbClr val="FF0000"/>
                </a:solidFill>
              </a:rPr>
              <a:t>1.  </a:t>
            </a:r>
            <a:r>
              <a:rPr lang="sv-SE" sz="3600" dirty="0" smtClean="0">
                <a:solidFill>
                  <a:srgbClr val="FF0000"/>
                </a:solidFill>
              </a:rPr>
              <a:t>Dengan </a:t>
            </a:r>
            <a:r>
              <a:rPr lang="sv-SE" sz="3600" dirty="0">
                <a:solidFill>
                  <a:srgbClr val="FF0000"/>
                </a:solidFill>
              </a:rPr>
              <a:t>Perlakuan Mekanis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sv-SE" dirty="0"/>
              <a:t>	</a:t>
            </a:r>
            <a:r>
              <a:rPr lang="sv-SE" sz="2800" dirty="0"/>
              <a:t>Diantaranya yaitu dengan skarifikasi dengan tujuan adalah untuk melemahkan kulit biji yang keras sehingga lebih permeabel terhadap air atau gas.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id-ID" sz="3600" dirty="0" smtClean="0">
                <a:solidFill>
                  <a:srgbClr val="FF0000"/>
                </a:solidFill>
              </a:rPr>
              <a:t>2.  </a:t>
            </a:r>
            <a:r>
              <a:rPr lang="sv-SE" sz="3600" dirty="0" smtClean="0">
                <a:solidFill>
                  <a:srgbClr val="FF0000"/>
                </a:solidFill>
              </a:rPr>
              <a:t>Dengan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>
                <a:solidFill>
                  <a:srgbClr val="FF0000"/>
                </a:solidFill>
              </a:rPr>
              <a:t>Perlakuan Kimia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None/>
            </a:pPr>
            <a:r>
              <a:rPr lang="sv-SE" dirty="0"/>
              <a:t>	</a:t>
            </a:r>
            <a:r>
              <a:rPr lang="sv-SE" sz="2800" dirty="0"/>
              <a:t>Tujuan dari perlakuan kimia adalah menjadikan agar kulit biji lebih mudah dimasuki air pada waktu proses imbibisi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sv-SE" sz="2800" dirty="0" smtClean="0"/>
              <a:t>asam </a:t>
            </a:r>
            <a:r>
              <a:rPr lang="sv-SE" sz="2800" dirty="0"/>
              <a:t>sulfat pekat, asam nitrat pekat, Cytokinin</a:t>
            </a:r>
            <a:r>
              <a:rPr lang="sv-SE" sz="2800" dirty="0" smtClean="0"/>
              <a:t>,</a:t>
            </a:r>
            <a:r>
              <a:rPr lang="id-ID" sz="2800" dirty="0" smtClean="0"/>
              <a:t> </a:t>
            </a:r>
            <a:r>
              <a:rPr lang="sv-SE" sz="2800" dirty="0"/>
              <a:t>Gibberelin, IAA )</a:t>
            </a:r>
            <a:r>
              <a:rPr lang="en-US" sz="2800" dirty="0"/>
              <a:t>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044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211763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buNone/>
            </a:pPr>
            <a:r>
              <a:rPr lang="sv-SE" dirty="0">
                <a:solidFill>
                  <a:srgbClr val="FF0000"/>
                </a:solidFill>
              </a:rPr>
              <a:t>3. </a:t>
            </a:r>
            <a:r>
              <a:rPr lang="sv-SE" dirty="0" smtClean="0">
                <a:solidFill>
                  <a:srgbClr val="FF0000"/>
                </a:solidFill>
              </a:rPr>
              <a:t>Perlakuan </a:t>
            </a:r>
            <a:r>
              <a:rPr lang="sv-SE" dirty="0">
                <a:solidFill>
                  <a:srgbClr val="FF0000"/>
                </a:solidFill>
              </a:rPr>
              <a:t>Perendaman Dengan Air</a:t>
            </a:r>
          </a:p>
          <a:p>
            <a:pPr marL="609600" indent="-609600">
              <a:buNone/>
            </a:pPr>
            <a:r>
              <a:rPr lang="sv-SE" dirty="0"/>
              <a:t>	Tujuan memudahkan penyerapan air oleh benih</a:t>
            </a:r>
          </a:p>
          <a:p>
            <a:pPr marL="609600" indent="-609600">
              <a:spcBef>
                <a:spcPct val="0"/>
              </a:spcBef>
              <a:buNone/>
            </a:pPr>
            <a:r>
              <a:rPr lang="sv-SE" dirty="0"/>
              <a:t>	Caranya yaitu : dengan memasukkan benih ke dalam air panas pada suhu 60 - </a:t>
            </a:r>
            <a:r>
              <a:rPr lang="sv-SE" dirty="0" smtClean="0"/>
              <a:t>70</a:t>
            </a:r>
            <a:r>
              <a:rPr lang="sv-SE" baseline="30000" dirty="0" smtClean="0"/>
              <a:t>0</a:t>
            </a:r>
            <a:r>
              <a:rPr lang="sv-SE" dirty="0" smtClean="0"/>
              <a:t>C </a:t>
            </a:r>
            <a:r>
              <a:rPr lang="sv-SE" dirty="0"/>
              <a:t>dan dibiarkan sampai air menjadi dingin, selama beberapa waktu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609600" indent="-609600">
              <a:spcBef>
                <a:spcPct val="0"/>
              </a:spcBef>
              <a:buNone/>
            </a:pPr>
            <a:endParaRPr lang="en-US" sz="2400" dirty="0"/>
          </a:p>
          <a:p>
            <a:pPr marL="609600" indent="-609600">
              <a:buNone/>
            </a:pPr>
            <a:r>
              <a:rPr lang="sv-SE" dirty="0">
                <a:solidFill>
                  <a:srgbClr val="FF0000"/>
                </a:solidFill>
              </a:rPr>
              <a:t>4. Perlakuan Dengan Suhu</a:t>
            </a:r>
          </a:p>
          <a:p>
            <a:pPr marL="609600" indent="-609600">
              <a:buNone/>
            </a:pPr>
            <a:r>
              <a:rPr lang="en-US" sz="2400" dirty="0"/>
              <a:t>	</a:t>
            </a:r>
            <a:r>
              <a:rPr lang="sv-SE" dirty="0"/>
              <a:t>Cara yang sering dipakai adalah dengan memberi temperatur rendah pada keadaan lembab (Stratifikasi).</a:t>
            </a:r>
            <a:r>
              <a:rPr lang="en-US" dirty="0"/>
              <a:t> </a:t>
            </a:r>
            <a:r>
              <a:rPr lang="sv-SE" dirty="0"/>
              <a:t>Selama stratifikasi terjadi sejumlah perubahan dalam benih yang berakibat menghilangkan bahan-bahan penghambat perkecambahan atau terjadi pembentukan bahan-bahan yang merangsang pertumbuhan.</a:t>
            </a:r>
            <a:r>
              <a:rPr lang="en-US" dirty="0"/>
              <a:t>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7897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Arial" panose="020B0604020202020204" pitchFamily="34" charset="0"/>
              <a:buAutoNum type="arabicPeriod" startAt="5"/>
            </a:pPr>
            <a:r>
              <a:rPr lang="sv-SE" sz="3600" dirty="0">
                <a:solidFill>
                  <a:srgbClr val="FF0000"/>
                </a:solidFill>
              </a:rPr>
              <a:t>Perlakuan dengan cahaya</a:t>
            </a:r>
          </a:p>
          <a:p>
            <a:pPr marL="609600" indent="-609600">
              <a:buNone/>
            </a:pPr>
            <a:r>
              <a:rPr lang="sv-SE" sz="3600" dirty="0"/>
              <a:t>	</a:t>
            </a:r>
            <a:r>
              <a:rPr lang="sv-SE" dirty="0"/>
              <a:t>perlakuan cahaya dilakukan untuk benih yang mengalami fotodormansi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468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063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id-ID" dirty="0"/>
              <a:t>Pertumbuhan dan </a:t>
            </a:r>
            <a:r>
              <a:rPr lang="id-ID" dirty="0" smtClean="0"/>
              <a:t>perkembangan terjadi </a:t>
            </a:r>
            <a:r>
              <a:rPr lang="id-ID" dirty="0"/>
              <a:t>secara bersamaan sehingga jika suatu organisme mengalami pertumbuhan, maka organ-organ tubuhnya juga mengalami perkembangan. </a:t>
            </a:r>
            <a:endParaRPr lang="id-ID" dirty="0" smtClean="0"/>
          </a:p>
          <a:p>
            <a:pPr>
              <a:spcBef>
                <a:spcPct val="0"/>
              </a:spcBef>
            </a:pPr>
            <a:r>
              <a:rPr lang="id-ID" dirty="0" smtClean="0"/>
              <a:t>Contoh </a:t>
            </a:r>
            <a:r>
              <a:rPr lang="en-US" dirty="0"/>
              <a:t>:</a:t>
            </a:r>
          </a:p>
          <a:p>
            <a:pPr marL="714375" indent="-1714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dirty="0"/>
              <a:t>	P</a:t>
            </a:r>
            <a:r>
              <a:rPr lang="id-ID" dirty="0"/>
              <a:t>roses pendewasaan dari balita</a:t>
            </a:r>
            <a:r>
              <a:rPr lang="en-US" dirty="0"/>
              <a:t>  -</a:t>
            </a:r>
            <a:r>
              <a:rPr lang="id-ID" dirty="0"/>
              <a:t> </a:t>
            </a:r>
            <a:r>
              <a:rPr lang="id-ID" dirty="0" smtClean="0"/>
              <a:t>manula</a:t>
            </a:r>
          </a:p>
          <a:p>
            <a:pPr marL="714375" indent="-1714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d-ID" dirty="0" smtClean="0"/>
              <a:t>proses </a:t>
            </a:r>
            <a:r>
              <a:rPr lang="id-ID" dirty="0"/>
              <a:t>menetasnya telur </a:t>
            </a:r>
            <a:r>
              <a:rPr lang="en-US" dirty="0"/>
              <a:t> - </a:t>
            </a:r>
            <a:r>
              <a:rPr lang="en-US" dirty="0" err="1" smtClean="0"/>
              <a:t>dewasa</a:t>
            </a:r>
            <a:endParaRPr lang="id-ID" dirty="0" smtClean="0"/>
          </a:p>
          <a:p>
            <a:pPr marL="714375" indent="-1714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d-ID" dirty="0" smtClean="0"/>
              <a:t>keluarnya </a:t>
            </a:r>
            <a:r>
              <a:rPr lang="id-ID" dirty="0"/>
              <a:t>akar dari biji saat berkecambah.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36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914400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accent6">
                    <a:lumMod val="75000"/>
                  </a:schemeClr>
                </a:solidFill>
              </a:rPr>
              <a:t>Perbedaan Pertumbuhan dan Perkembangan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191000" cy="43434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solidFill>
                  <a:schemeClr val="hlink"/>
                </a:solidFill>
              </a:rPr>
              <a:t>Pertumbuhan</a:t>
            </a:r>
            <a:r>
              <a:rPr lang="en-US" sz="3200" dirty="0" smtClean="0">
                <a:solidFill>
                  <a:schemeClr val="hlink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 -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diukur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k</a:t>
            </a:r>
            <a:r>
              <a:rPr lang="id-ID" sz="3200" dirty="0" smtClean="0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antitatif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karena</a:t>
            </a:r>
            <a:r>
              <a:rPr lang="en-US" sz="3200" dirty="0" smtClean="0"/>
              <a:t> </a:t>
            </a:r>
            <a:r>
              <a:rPr lang="en-US" sz="3200" dirty="0" err="1" smtClean="0"/>
              <a:t>mudah</a:t>
            </a:r>
            <a:r>
              <a:rPr lang="en-US" sz="3200" dirty="0" smtClean="0"/>
              <a:t> </a:t>
            </a:r>
            <a:r>
              <a:rPr lang="en-US" sz="3200" dirty="0" err="1" smtClean="0"/>
              <a:t>diamati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 - </a:t>
            </a:r>
            <a:r>
              <a:rPr lang="en-US" sz="3200" dirty="0" err="1" smtClean="0"/>
              <a:t>ada</a:t>
            </a:r>
            <a:r>
              <a:rPr lang="en-US" sz="3200" dirty="0" smtClean="0"/>
              <a:t> </a:t>
            </a:r>
            <a:r>
              <a:rPr lang="en-US" sz="3200" dirty="0" err="1" smtClean="0"/>
              <a:t>perubahan</a:t>
            </a:r>
            <a:r>
              <a:rPr lang="en-US" sz="3200" dirty="0" smtClean="0"/>
              <a:t> </a:t>
            </a:r>
            <a:r>
              <a:rPr lang="en-US" sz="3200" dirty="0" err="1" smtClean="0"/>
              <a:t>jumlah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ukuran</a:t>
            </a:r>
            <a:r>
              <a:rPr lang="en-US" sz="3200" dirty="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/>
              <a:t> -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dinyatakan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angka</a:t>
            </a:r>
            <a:r>
              <a:rPr lang="en-US" sz="3200" dirty="0" smtClean="0"/>
              <a:t>, </a:t>
            </a:r>
            <a:r>
              <a:rPr lang="en-US" sz="3200" dirty="0" err="1" smtClean="0"/>
              <a:t>grafik</a:t>
            </a:r>
            <a:r>
              <a:rPr lang="en-US" sz="3200" dirty="0" smtClean="0"/>
              <a:t>, </a:t>
            </a:r>
            <a:r>
              <a:rPr lang="en-US" sz="3200" dirty="0" err="1" smtClean="0"/>
              <a:t>dsb</a:t>
            </a:r>
            <a:r>
              <a:rPr lang="en-US" sz="3200" dirty="0" smtClean="0"/>
              <a:t>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267200" cy="4343400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dirty="0" err="1" smtClean="0">
                <a:solidFill>
                  <a:schemeClr val="hlink"/>
                </a:solidFill>
              </a:rPr>
              <a:t>Perkembangan</a:t>
            </a:r>
            <a:r>
              <a:rPr lang="en-US" sz="3200" dirty="0" smtClean="0">
                <a:solidFill>
                  <a:schemeClr val="hlink"/>
                </a:solidFill>
              </a:rPr>
              <a:t> </a:t>
            </a:r>
          </a:p>
          <a:p>
            <a:pPr marL="107950" indent="-10795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3200" dirty="0" smtClean="0"/>
              <a:t> 	-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dinyatakan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k</a:t>
            </a:r>
            <a:r>
              <a:rPr lang="id-ID" sz="3200" dirty="0" smtClean="0"/>
              <a:t>u</a:t>
            </a:r>
            <a:r>
              <a:rPr lang="en-US" sz="3200" dirty="0" err="1" smtClean="0"/>
              <a:t>antitatif</a:t>
            </a:r>
            <a:r>
              <a:rPr lang="en-US" sz="3200" dirty="0" smtClean="0">
                <a:solidFill>
                  <a:schemeClr val="folHlink"/>
                </a:solidFill>
              </a:rPr>
              <a:t>,</a:t>
            </a:r>
            <a:r>
              <a:rPr lang="en-US" sz="3200" dirty="0" smtClean="0"/>
              <a:t> </a:t>
            </a:r>
            <a:r>
              <a:rPr lang="en-US" sz="3200" dirty="0" err="1" smtClean="0"/>
              <a:t>melainkan</a:t>
            </a:r>
            <a:r>
              <a:rPr lang="en-US" sz="3200" dirty="0" smtClean="0"/>
              <a:t> 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k</a:t>
            </a:r>
            <a:r>
              <a:rPr lang="id-ID" sz="3200" dirty="0" smtClean="0">
                <a:solidFill>
                  <a:srgbClr val="FF0000"/>
                </a:solidFill>
              </a:rPr>
              <a:t>u</a:t>
            </a:r>
            <a:r>
              <a:rPr lang="en-US" sz="3200" dirty="0" err="1" smtClean="0">
                <a:solidFill>
                  <a:srgbClr val="FF0000"/>
                </a:solidFill>
              </a:rPr>
              <a:t>alitatif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/>
              <a:t>karena</a:t>
            </a:r>
            <a:r>
              <a:rPr lang="en-US" sz="3200" dirty="0" smtClean="0"/>
              <a:t>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perubahan</a:t>
            </a:r>
            <a:r>
              <a:rPr lang="en-US" sz="3200" dirty="0" smtClean="0"/>
              <a:t> </a:t>
            </a:r>
            <a:r>
              <a:rPr lang="en-US" sz="3200" dirty="0" err="1" smtClean="0"/>
              <a:t>menuju</a:t>
            </a:r>
            <a:r>
              <a:rPr lang="en-US" sz="3200" dirty="0" smtClean="0"/>
              <a:t> </a:t>
            </a:r>
            <a:r>
              <a:rPr lang="en-US" sz="3200" dirty="0" err="1" smtClean="0"/>
              <a:t>tingkat</a:t>
            </a:r>
            <a:r>
              <a:rPr lang="en-US" sz="3200" dirty="0" smtClean="0"/>
              <a:t> </a:t>
            </a:r>
            <a:r>
              <a:rPr lang="en-US" sz="3200" dirty="0" err="1" smtClean="0"/>
              <a:t>kedewasaan</a:t>
            </a:r>
            <a:r>
              <a:rPr lang="en-US" sz="3200" dirty="0" smtClean="0"/>
              <a:t> /</a:t>
            </a:r>
            <a:r>
              <a:rPr lang="en-US" sz="3200" dirty="0" err="1" smtClean="0"/>
              <a:t>pematangan</a:t>
            </a:r>
            <a:r>
              <a:rPr lang="en-US" sz="3200" dirty="0" smtClean="0"/>
              <a:t> </a:t>
            </a:r>
            <a:r>
              <a:rPr lang="en-US" sz="3200" dirty="0" err="1" smtClean="0"/>
              <a:t>organisme</a:t>
            </a:r>
            <a:r>
              <a:rPr lang="en-US" sz="3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68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d-ID" dirty="0"/>
          </a:p>
        </p:txBody>
      </p:sp>
      <p:pic>
        <p:nvPicPr>
          <p:cNvPr id="10243" name="il_fi" descr="http://blog.uad.ac.id/ratnapuji/files/2011/11/tanama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1" y="1417638"/>
            <a:ext cx="4059238" cy="2660650"/>
          </a:xfrm>
        </p:spPr>
      </p:pic>
      <p:pic>
        <p:nvPicPr>
          <p:cNvPr id="10244" name="rg_hi" descr="https://encrypted-tbn3.google.com/images?q=tbn:ANd9GcR97WTyuIusaRjn7ky0zyALAaMOtp5Be2-JmgvVkiXyjF7mZw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295400"/>
            <a:ext cx="4484268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27063" y="5202238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 b="1" i="1"/>
              <a:t>(a) Tanaman yang mengalami pertumbuhan, (b) Tanaman yang mengalami perkembangan</a:t>
            </a:r>
            <a:endParaRPr lang="id-ID"/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235700" y="4321175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d-ID"/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5911850" y="4321175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/>
              <a:t>b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1835150" y="4321175"/>
            <a:ext cx="649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d-ID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990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3581400"/>
          </a:xfrm>
        </p:spPr>
        <p:txBody>
          <a:bodyPr>
            <a:noAutofit/>
          </a:bodyPr>
          <a:lstStyle/>
          <a:p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Pertumbuhan pada tumbuhan terjadi sepanjang hidupnya.  </a:t>
            </a:r>
          </a:p>
          <a:p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Berdasarkan lamanya waktu yang digunakan untuk menyelesaikan siklus hidup (berkecambah, berbunga, muda, dewasa).  Maka tumbuhan dikelompokkan menjadi 3 macam, yaitu : </a:t>
            </a:r>
          </a:p>
          <a:p>
            <a:pPr marL="723900" indent="-361950">
              <a:buFont typeface="+mj-lt"/>
              <a:buAutoNum type="arabicPeriod"/>
            </a:pPr>
            <a:r>
              <a:rPr lang="id-ID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Tumbuhan annual</a:t>
            </a: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600" dirty="0" smtClean="0">
                <a:latin typeface="Garamond" panose="02020404030301010803" pitchFamily="18" charset="0"/>
                <a:cs typeface="Arial" panose="020B0604020202020204" pitchFamily="34" charset="0"/>
              </a:rPr>
              <a:t>→</a:t>
            </a: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± 1 tahun.  </a:t>
            </a:r>
          </a:p>
          <a:p>
            <a:pPr marL="723900" indent="-361950">
              <a:buFont typeface="+mj-lt"/>
              <a:buAutoNum type="arabicPeriod"/>
            </a:pPr>
            <a:r>
              <a:rPr lang="id-ID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Tumbuhan binnial</a:t>
            </a:r>
            <a:r>
              <a:rPr lang="id-ID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600" dirty="0" smtClean="0">
                <a:latin typeface="Garamond" panose="02020404030301010803" pitchFamily="18" charset="0"/>
                <a:cs typeface="Arial" panose="020B0604020202020204" pitchFamily="34" charset="0"/>
              </a:rPr>
              <a:t>→</a:t>
            </a: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± 2 tahun.  </a:t>
            </a:r>
          </a:p>
          <a:p>
            <a:pPr marL="723900" indent="-361950">
              <a:buFont typeface="+mj-lt"/>
              <a:buAutoNum type="arabicPeriod"/>
            </a:pPr>
            <a:r>
              <a:rPr lang="id-ID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Tumbuhan perrennial</a:t>
            </a:r>
            <a:r>
              <a:rPr lang="id-ID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600" dirty="0" smtClean="0">
                <a:latin typeface="Garamond" panose="02020404030301010803" pitchFamily="18" charset="0"/>
                <a:cs typeface="Arial" panose="020B0604020202020204" pitchFamily="34" charset="0"/>
              </a:rPr>
              <a:t>→</a:t>
            </a: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beberapa tahun.</a:t>
            </a:r>
          </a:p>
          <a:p>
            <a:endParaRPr lang="id-ID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062"/>
            <a:ext cx="9220200" cy="7191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4000" b="1" dirty="0">
                <a:solidFill>
                  <a:schemeClr val="accent6">
                    <a:lumMod val="75000"/>
                  </a:schemeClr>
                </a:solidFill>
              </a:rPr>
              <a:t>Pertumbuhan dan Perkembangan pada Tumbuhan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2202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</a:rPr>
              <a:t>Pertumbuhan dan Perkembangan pada Tumbuhan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0499" y="1866072"/>
            <a:ext cx="5629275" cy="461092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id-ID" sz="3200" b="1" dirty="0" smtClean="0">
                <a:solidFill>
                  <a:srgbClr val="FF0000"/>
                </a:solidFill>
              </a:rPr>
              <a:t>Perkecambahan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3200" dirty="0" smtClean="0"/>
              <a:t>Perkecambahan merupakan proses awal pertumbuhan dan perkembangan embrio pada tumbuhan.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d-ID" sz="3200" dirty="0" smtClean="0">
                <a:solidFill>
                  <a:srgbClr val="FF0000"/>
                </a:solidFill>
              </a:rPr>
              <a:t>Plumula</a:t>
            </a:r>
            <a:r>
              <a:rPr lang="id-ID" sz="3200" dirty="0" smtClean="0"/>
              <a:t> ujung embrio bagian atas akan tumbuh dan berkembang </a:t>
            </a:r>
            <a:r>
              <a:rPr lang="id-ID" sz="3200" dirty="0" smtClean="0">
                <a:solidFill>
                  <a:srgbClr val="FF0000"/>
                </a:solidFill>
              </a:rPr>
              <a:t>menjadi batang</a:t>
            </a:r>
            <a:r>
              <a:rPr lang="id-ID" sz="3200" dirty="0" smtClean="0"/>
              <a:t>, sedangkan </a:t>
            </a:r>
            <a:r>
              <a:rPr lang="id-ID" sz="3200" dirty="0" smtClean="0">
                <a:solidFill>
                  <a:srgbClr val="FF0000"/>
                </a:solidFill>
              </a:rPr>
              <a:t>radikula</a:t>
            </a:r>
            <a:r>
              <a:rPr lang="id-ID" sz="3200" dirty="0" smtClean="0"/>
              <a:t> ujung embrio bagian bawah akan </a:t>
            </a:r>
            <a:r>
              <a:rPr lang="id-ID" sz="3200" dirty="0" smtClean="0">
                <a:solidFill>
                  <a:srgbClr val="FF0000"/>
                </a:solidFill>
              </a:rPr>
              <a:t>menjadi akar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12292" name="Picture 3" descr="D:\Mr. Jhon\Gambar Bio 3\Pertumbuhan Biji Tana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81934"/>
            <a:ext cx="2842385" cy="22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kuliahnyok.files.wordpress.com/2011/06/300203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0172"/>
            <a:ext cx="3200400" cy="259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0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1635</Words>
  <Application>Microsoft Office PowerPoint</Application>
  <PresentationFormat>On-screen Show (4:3)</PresentationFormat>
  <Paragraphs>218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Garamond</vt:lpstr>
      <vt:lpstr>Times New Roman</vt:lpstr>
      <vt:lpstr>Wingdings</vt:lpstr>
      <vt:lpstr>Wingdings 2</vt:lpstr>
      <vt:lpstr>Office Theme</vt:lpstr>
      <vt:lpstr>PowerPoint Presentation</vt:lpstr>
      <vt:lpstr>Pendahuluan</vt:lpstr>
      <vt:lpstr>Pertumbuhan</vt:lpstr>
      <vt:lpstr>Perkembangan</vt:lpstr>
      <vt:lpstr>PowerPoint Presentation</vt:lpstr>
      <vt:lpstr>Perbedaan Pertumbuhan dan Perkembangan</vt:lpstr>
      <vt:lpstr>PowerPoint Presentation</vt:lpstr>
      <vt:lpstr>Pertumbuhan dan Perkembangan pada Tumbuhan</vt:lpstr>
      <vt:lpstr>Pertumbuhan dan Perkembangan pada Tumbuhan</vt:lpstr>
      <vt:lpstr>Tahap Perkecambahan</vt:lpstr>
      <vt:lpstr>PowerPoint Presentation</vt:lpstr>
      <vt:lpstr>PowerPoint Presentation</vt:lpstr>
      <vt:lpstr>Macam Pertumbuhan Tumbuhan</vt:lpstr>
      <vt:lpstr>PowerPoint Presentation</vt:lpstr>
      <vt:lpstr>Pertumbuhan Primer</vt:lpstr>
      <vt:lpstr>Pertumbuhan Primer</vt:lpstr>
      <vt:lpstr>Pertumbuhan Sekunder</vt:lpstr>
      <vt:lpstr>Pertumbuhan Sekunder</vt:lpstr>
      <vt:lpstr>PowerPoint Presentation</vt:lpstr>
      <vt:lpstr>Faktor Yang Mempengaruhi Pertumbuhan Dan Perkembangan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PERKEMBANGAN TUMBUHAN</vt:lpstr>
      <vt:lpstr>PERKEMBANGAN TUMBUHAN</vt:lpstr>
      <vt:lpstr>PERKEMBANGAN TUMBUHAN</vt:lpstr>
      <vt:lpstr>PERKEMBANGAN TUMBUHAN</vt:lpstr>
      <vt:lpstr>PowerPoint Presentation</vt:lpstr>
      <vt:lpstr>Pengertian Dormansi </vt:lpstr>
      <vt:lpstr>Faktor Penyebab</vt:lpstr>
      <vt:lpstr>KLASIFIKASI DAN PEMATAHAN DORMANSI </vt:lpstr>
      <vt:lpstr>PowerPoint Presentation</vt:lpstr>
      <vt:lpstr>PowerPoint Presentation</vt:lpstr>
      <vt:lpstr>Tipe-tipe Dormansi</vt:lpstr>
      <vt:lpstr>PowerPoint Presentation</vt:lpstr>
      <vt:lpstr>PowerPoint Presentation</vt:lpstr>
      <vt:lpstr>PowerPoint Presentation</vt:lpstr>
      <vt:lpstr>PowerPoint Presentation</vt:lpstr>
      <vt:lpstr>Pematahan Dormansi Benih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user 1</cp:lastModifiedBy>
  <cp:revision>41</cp:revision>
  <dcterms:created xsi:type="dcterms:W3CDTF">2017-03-06T01:48:25Z</dcterms:created>
  <dcterms:modified xsi:type="dcterms:W3CDTF">2017-12-21T06:13:01Z</dcterms:modified>
</cp:coreProperties>
</file>