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63" r:id="rId3"/>
    <p:sldId id="300" r:id="rId4"/>
    <p:sldId id="303" r:id="rId5"/>
    <p:sldId id="302"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99" r:id="rId21"/>
    <p:sldId id="282" r:id="rId22"/>
    <p:sldId id="286" r:id="rId23"/>
    <p:sldId id="287" r:id="rId24"/>
    <p:sldId id="288" r:id="rId25"/>
    <p:sldId id="289" r:id="rId26"/>
    <p:sldId id="290" r:id="rId27"/>
    <p:sldId id="291" r:id="rId28"/>
    <p:sldId id="292" r:id="rId29"/>
    <p:sldId id="293"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5" autoAdjust="0"/>
  </p:normalViewPr>
  <p:slideViewPr>
    <p:cSldViewPr>
      <p:cViewPr varScale="1">
        <p:scale>
          <a:sx n="58" d="100"/>
          <a:sy n="58" d="100"/>
        </p:scale>
        <p:origin x="163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Enzim</a:t>
            </a:r>
            <a:r>
              <a:rPr lang="en-US" dirty="0" smtClean="0"/>
              <a:t> : </a:t>
            </a:r>
            <a:r>
              <a:rPr lang="en-US" dirty="0" err="1" smtClean="0"/>
              <a:t>senyawa</a:t>
            </a:r>
            <a:r>
              <a:rPr lang="en-US" dirty="0" smtClean="0"/>
              <a:t> </a:t>
            </a:r>
            <a:r>
              <a:rPr lang="en-US" dirty="0" err="1" smtClean="0"/>
              <a:t>organik</a:t>
            </a:r>
            <a:r>
              <a:rPr lang="en-US" dirty="0" smtClean="0"/>
              <a:t> yang </a:t>
            </a:r>
            <a:r>
              <a:rPr lang="en-US" dirty="0" err="1" smtClean="0"/>
              <a:t>dalam</a:t>
            </a:r>
            <a:r>
              <a:rPr lang="en-US" dirty="0" smtClean="0"/>
              <a:t> </a:t>
            </a:r>
            <a:r>
              <a:rPr lang="en-US" dirty="0" err="1" smtClean="0"/>
              <a:t>jumlah</a:t>
            </a:r>
            <a:r>
              <a:rPr lang="en-US" dirty="0" smtClean="0"/>
              <a:t> </a:t>
            </a:r>
            <a:r>
              <a:rPr lang="en-US" dirty="0" err="1" smtClean="0"/>
              <a:t>kecil</a:t>
            </a:r>
            <a:r>
              <a:rPr lang="en-US" dirty="0" smtClean="0"/>
              <a:t> </a:t>
            </a:r>
            <a:r>
              <a:rPr lang="en-US" dirty="0" err="1" smtClean="0">
                <a:solidFill>
                  <a:srgbClr val="C00000"/>
                </a:solidFill>
              </a:rPr>
              <a:t>memacu</a:t>
            </a:r>
            <a:r>
              <a:rPr lang="en-US" dirty="0" smtClean="0">
                <a:solidFill>
                  <a:srgbClr val="C00000"/>
                </a:solidFill>
              </a:rPr>
              <a:t> </a:t>
            </a:r>
            <a:r>
              <a:rPr lang="en-US" dirty="0" err="1" smtClean="0">
                <a:solidFill>
                  <a:srgbClr val="C00000"/>
                </a:solidFill>
              </a:rPr>
              <a:t>laju</a:t>
            </a:r>
            <a:r>
              <a:rPr lang="en-US" dirty="0" smtClean="0">
                <a:solidFill>
                  <a:srgbClr val="C00000"/>
                </a:solidFill>
              </a:rPr>
              <a:t> </a:t>
            </a:r>
            <a:r>
              <a:rPr lang="en-US" dirty="0" err="1" smtClean="0">
                <a:solidFill>
                  <a:srgbClr val="C00000"/>
                </a:solidFill>
              </a:rPr>
              <a:t>reaksi</a:t>
            </a:r>
            <a:r>
              <a:rPr lang="en-US" dirty="0" smtClean="0">
                <a:solidFill>
                  <a:srgbClr val="C00000"/>
                </a:solidFill>
              </a:rPr>
              <a:t> </a:t>
            </a:r>
            <a:r>
              <a:rPr lang="en-US" dirty="0" err="1" smtClean="0">
                <a:solidFill>
                  <a:srgbClr val="C00000"/>
                </a:solidFill>
              </a:rPr>
              <a:t>biokimia</a:t>
            </a:r>
            <a:r>
              <a:rPr lang="en-US" dirty="0" smtClean="0">
                <a:solidFill>
                  <a:srgbClr val="C00000"/>
                </a:solidFill>
              </a:rPr>
              <a:t> </a:t>
            </a:r>
            <a:r>
              <a:rPr lang="en-US" dirty="0" err="1" smtClean="0">
                <a:solidFill>
                  <a:srgbClr val="C00000"/>
                </a:solidFill>
              </a:rPr>
              <a:t>tanpa</a:t>
            </a:r>
            <a:r>
              <a:rPr lang="en-US" dirty="0" smtClean="0">
                <a:solidFill>
                  <a:srgbClr val="C00000"/>
                </a:solidFill>
              </a:rPr>
              <a:t> </a:t>
            </a:r>
            <a:r>
              <a:rPr lang="en-US" dirty="0" err="1" smtClean="0">
                <a:solidFill>
                  <a:srgbClr val="C00000"/>
                </a:solidFill>
              </a:rPr>
              <a:t>mempengaruhi</a:t>
            </a:r>
            <a:r>
              <a:rPr lang="en-US" dirty="0" smtClean="0">
                <a:solidFill>
                  <a:srgbClr val="C00000"/>
                </a:solidFill>
              </a:rPr>
              <a:t> </a:t>
            </a:r>
            <a:r>
              <a:rPr lang="en-US" dirty="0" err="1" smtClean="0">
                <a:solidFill>
                  <a:srgbClr val="C00000"/>
                </a:solidFill>
              </a:rPr>
              <a:t>keseimbangan</a:t>
            </a:r>
            <a:r>
              <a:rPr lang="en-US" dirty="0" smtClean="0">
                <a:solidFill>
                  <a:srgbClr val="C00000"/>
                </a:solidFill>
              </a:rPr>
              <a:t> </a:t>
            </a:r>
            <a:r>
              <a:rPr lang="en-US" dirty="0" err="1" smtClean="0">
                <a:solidFill>
                  <a:srgbClr val="C00000"/>
                </a:solidFill>
              </a:rPr>
              <a:t>reaksi</a:t>
            </a:r>
            <a:endParaRPr lang="id-ID" dirty="0" smtClean="0">
              <a:solidFill>
                <a:srgbClr val="C00000"/>
              </a:solidFill>
            </a:endParaRPr>
          </a:p>
          <a:p>
            <a:r>
              <a:rPr lang="id-ID" sz="1200" b="1" i="0" kern="1200" dirty="0" smtClean="0">
                <a:solidFill>
                  <a:schemeClr val="tx1"/>
                </a:solidFill>
                <a:effectLst/>
                <a:latin typeface="+mn-lt"/>
                <a:ea typeface="+mn-ea"/>
                <a:cs typeface="+mn-cs"/>
              </a:rPr>
              <a:t>Fungsi Enzim</a:t>
            </a:r>
            <a:r>
              <a:rPr lang="id-ID" sz="1200" b="0" i="0" kern="1200" dirty="0" smtClean="0">
                <a:solidFill>
                  <a:schemeClr val="tx1"/>
                </a:solidFill>
                <a:effectLst/>
                <a:latin typeface="+mn-lt"/>
                <a:ea typeface="+mn-ea"/>
                <a:cs typeface="+mn-cs"/>
              </a:rPr>
              <a:t> adalah sebagai katalisator yang mempercepat terjadinya laju sebuah reaksi. </a:t>
            </a:r>
            <a:r>
              <a:rPr lang="id-ID" sz="1200" b="1" i="0" kern="1200" dirty="0" smtClean="0">
                <a:solidFill>
                  <a:schemeClr val="tx1"/>
                </a:solidFill>
                <a:effectLst/>
                <a:latin typeface="+mn-lt"/>
                <a:ea typeface="+mn-ea"/>
                <a:cs typeface="+mn-cs"/>
              </a:rPr>
              <a:t>Enzim</a:t>
            </a:r>
            <a:r>
              <a:rPr lang="id-ID" sz="1200" b="0" i="0" kern="1200" dirty="0" smtClean="0">
                <a:solidFill>
                  <a:schemeClr val="tx1"/>
                </a:solidFill>
                <a:effectLst/>
                <a:latin typeface="+mn-lt"/>
                <a:ea typeface="+mn-ea"/>
                <a:cs typeface="+mn-cs"/>
              </a:rPr>
              <a:t> ini akan mengubah senyawa dan mempercepat proses reaksi dengan mengubah molekul awal yang dikenali dan diikat secara spesifik oleh </a:t>
            </a:r>
            <a:r>
              <a:rPr lang="id-ID" sz="1200" b="1" i="0" kern="1200" dirty="0" smtClean="0">
                <a:solidFill>
                  <a:schemeClr val="tx1"/>
                </a:solidFill>
                <a:effectLst/>
                <a:latin typeface="+mn-lt"/>
                <a:ea typeface="+mn-ea"/>
                <a:cs typeface="+mn-cs"/>
              </a:rPr>
              <a:t>enzim</a:t>
            </a:r>
            <a:r>
              <a:rPr lang="id-ID" sz="1200" b="0" i="0" kern="1200" dirty="0" smtClean="0">
                <a:solidFill>
                  <a:schemeClr val="tx1"/>
                </a:solidFill>
                <a:effectLst/>
                <a:latin typeface="+mn-lt"/>
                <a:ea typeface="+mn-ea"/>
                <a:cs typeface="+mn-cs"/>
              </a:rPr>
              <a:t> (substrat) menjadi molekul lain (produk).</a:t>
            </a:r>
            <a:endParaRPr lang="en-US" dirty="0" smtClean="0">
              <a:solidFill>
                <a:srgbClr val="C00000"/>
              </a:solidFill>
            </a:endParaRPr>
          </a:p>
          <a:p>
            <a:r>
              <a:rPr lang="id-ID" sz="1200" b="1" i="0" kern="1200" dirty="0" smtClean="0">
                <a:solidFill>
                  <a:schemeClr val="tx1"/>
                </a:solidFill>
                <a:effectLst/>
                <a:latin typeface="+mn-lt"/>
                <a:ea typeface="+mn-ea"/>
                <a:cs typeface="+mn-cs"/>
              </a:rPr>
              <a:t>Koenzim</a:t>
            </a:r>
            <a:r>
              <a:rPr lang="id-ID" sz="1200" b="0" i="0" kern="1200" dirty="0" smtClean="0">
                <a:solidFill>
                  <a:schemeClr val="tx1"/>
                </a:solidFill>
                <a:effectLst/>
                <a:latin typeface="+mn-lt"/>
                <a:ea typeface="+mn-ea"/>
                <a:cs typeface="+mn-cs"/>
              </a:rPr>
              <a:t> adalah ko-faktor yang berupa molekul organik kecil yang merupakan bagian enzim yang tahan panas, mengandung ribose dan fosfat, larut dalam air dan bisa bersatu dengan apoenzim membentuk holoenzim.</a:t>
            </a:r>
          </a:p>
          <a:p>
            <a:r>
              <a:rPr lang="id-ID" sz="1200" b="1" i="0" kern="1200" dirty="0" smtClean="0">
                <a:solidFill>
                  <a:schemeClr val="tx1"/>
                </a:solidFill>
                <a:effectLst/>
                <a:latin typeface="+mn-lt"/>
                <a:ea typeface="+mn-ea"/>
                <a:cs typeface="+mn-cs"/>
              </a:rPr>
              <a:t>koenzim</a:t>
            </a:r>
            <a:r>
              <a:rPr lang="id-ID" sz="1200" b="0" i="0" kern="1200" dirty="0" smtClean="0">
                <a:solidFill>
                  <a:schemeClr val="tx1"/>
                </a:solidFill>
                <a:effectLst/>
                <a:latin typeface="+mn-lt"/>
                <a:ea typeface="+mn-ea"/>
                <a:cs typeface="+mn-cs"/>
              </a:rPr>
              <a:t> adalah zat yang bekerja dengan enzim untuk memulai atau membantu fungsi enzim. </a:t>
            </a:r>
            <a:r>
              <a:rPr lang="id-ID" sz="1200" b="1" i="0" kern="1200" dirty="0" smtClean="0">
                <a:solidFill>
                  <a:schemeClr val="tx1"/>
                </a:solidFill>
                <a:effectLst/>
                <a:latin typeface="+mn-lt"/>
                <a:ea typeface="+mn-ea"/>
                <a:cs typeface="+mn-cs"/>
              </a:rPr>
              <a:t>Koenzim</a:t>
            </a:r>
            <a:r>
              <a:rPr lang="id-ID" sz="1200" b="0" i="0" kern="1200" dirty="0" smtClean="0">
                <a:solidFill>
                  <a:schemeClr val="tx1"/>
                </a:solidFill>
                <a:effectLst/>
                <a:latin typeface="+mn-lt"/>
                <a:ea typeface="+mn-ea"/>
                <a:cs typeface="+mn-cs"/>
              </a:rPr>
              <a:t> tidak bisa berfungsi sendiri dan membutuhkan kehadiran enzim. </a:t>
            </a:r>
            <a:endParaRPr lang="id-ID" dirty="0" smtClean="0"/>
          </a:p>
          <a:p>
            <a:r>
              <a:rPr lang="en-US" dirty="0" smtClean="0"/>
              <a:t>Tata </a:t>
            </a:r>
            <a:r>
              <a:rPr lang="en-US" dirty="0" err="1" smtClean="0"/>
              <a:t>nama</a:t>
            </a:r>
            <a:r>
              <a:rPr lang="en-US" dirty="0" smtClean="0"/>
              <a:t> </a:t>
            </a:r>
            <a:r>
              <a:rPr lang="en-US" dirty="0" err="1" smtClean="0"/>
              <a:t>enzim</a:t>
            </a:r>
            <a:r>
              <a:rPr lang="en-US" dirty="0" smtClean="0"/>
              <a:t> </a:t>
            </a:r>
            <a:r>
              <a:rPr lang="en-US" dirty="0" err="1" smtClean="0"/>
              <a:t>berdasar</a:t>
            </a:r>
            <a:r>
              <a:rPr lang="en-US" dirty="0" smtClean="0"/>
              <a:t> </a:t>
            </a:r>
            <a:r>
              <a:rPr lang="en-US" dirty="0" err="1" smtClean="0"/>
              <a:t>substrat</a:t>
            </a:r>
            <a:r>
              <a:rPr lang="en-US" dirty="0" smtClean="0"/>
              <a:t> </a:t>
            </a:r>
            <a:r>
              <a:rPr lang="en-US" dirty="0" err="1" smtClean="0"/>
              <a:t>atau</a:t>
            </a:r>
            <a:r>
              <a:rPr lang="en-US" dirty="0" smtClean="0"/>
              <a:t> </a:t>
            </a:r>
            <a:r>
              <a:rPr lang="en-US" dirty="0" err="1" smtClean="0"/>
              <a:t>reaksi</a:t>
            </a:r>
            <a:r>
              <a:rPr lang="en-US" dirty="0" smtClean="0"/>
              <a:t> yang </a:t>
            </a:r>
            <a:r>
              <a:rPr lang="en-US" dirty="0" err="1" smtClean="0"/>
              <a:t>dikatalisir</a:t>
            </a:r>
            <a:r>
              <a:rPr lang="en-US" dirty="0" smtClean="0"/>
              <a:t> + </a:t>
            </a:r>
            <a:r>
              <a:rPr lang="en-US" dirty="0" err="1" smtClean="0"/>
              <a:t>ase</a:t>
            </a:r>
            <a:r>
              <a:rPr lang="en-US" dirty="0" smtClean="0"/>
              <a:t>, </a:t>
            </a:r>
            <a:r>
              <a:rPr lang="en-US" dirty="0" err="1" smtClean="0"/>
              <a:t>terdapat</a:t>
            </a:r>
            <a:r>
              <a:rPr lang="en-US" dirty="0" smtClean="0"/>
              <a:t> 6 </a:t>
            </a:r>
            <a:r>
              <a:rPr lang="en-US" dirty="0" err="1" smtClean="0"/>
              <a:t>golongan</a:t>
            </a:r>
            <a:r>
              <a:rPr lang="en-US" dirty="0" smtClean="0"/>
              <a:t> </a:t>
            </a:r>
            <a:r>
              <a:rPr lang="en-US" dirty="0" err="1" smtClean="0"/>
              <a:t>besar</a:t>
            </a:r>
            <a:r>
              <a:rPr lang="en-US" dirty="0" smtClean="0"/>
              <a:t> </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a:t>
            </a:fld>
            <a:endParaRPr lang="en-US"/>
          </a:p>
        </p:txBody>
      </p:sp>
    </p:spTree>
    <p:extLst>
      <p:ext uri="{BB962C8B-B14F-4D97-AF65-F5344CB8AC3E}">
        <p14:creationId xmlns:p14="http://schemas.microsoft.com/office/powerpoint/2010/main" val="28356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None/>
            </a:pPr>
            <a:r>
              <a:rPr lang="en-US" sz="1200" b="1" dirty="0" smtClean="0">
                <a:solidFill>
                  <a:srgbClr val="002060"/>
                </a:solidFill>
              </a:rPr>
              <a:t>FAKTOR YANG BERPENGARUH PADA AKTIFITAS ENZIM</a:t>
            </a:r>
            <a:endParaRPr lang="id-ID" sz="1200" dirty="0" smtClean="0"/>
          </a:p>
          <a:p>
            <a:pPr eaLnBrk="1" hangingPunct="1">
              <a:buFont typeface="Wingdings" panose="05000000000000000000" pitchFamily="2" charset="2"/>
              <a:buChar char="Ø"/>
            </a:pPr>
            <a:r>
              <a:rPr lang="en-US" sz="1200" dirty="0" err="1" smtClean="0"/>
              <a:t>Temperatur</a:t>
            </a:r>
            <a:r>
              <a:rPr lang="en-US" sz="1200" dirty="0" smtClean="0"/>
              <a:t> </a:t>
            </a:r>
            <a:r>
              <a:rPr lang="en-US" sz="1200" dirty="0" smtClean="0">
                <a:sym typeface="Wingdings" panose="05000000000000000000" pitchFamily="2" charset="2"/>
              </a:rPr>
              <a:t> </a:t>
            </a:r>
            <a:r>
              <a:rPr lang="en-US" sz="1200" dirty="0" err="1" smtClean="0">
                <a:sym typeface="Wingdings" panose="05000000000000000000" pitchFamily="2" charset="2"/>
              </a:rPr>
              <a:t>Suhu</a:t>
            </a:r>
            <a:r>
              <a:rPr lang="en-US" sz="1200" dirty="0" smtClean="0">
                <a:sym typeface="Wingdings" panose="05000000000000000000" pitchFamily="2" charset="2"/>
              </a:rPr>
              <a:t> </a:t>
            </a:r>
            <a:r>
              <a:rPr lang="en-US" sz="1200" dirty="0" err="1" smtClean="0">
                <a:sym typeface="Wingdings" panose="05000000000000000000" pitchFamily="2" charset="2"/>
              </a:rPr>
              <a:t>tinggi</a:t>
            </a:r>
            <a:r>
              <a:rPr lang="en-US" sz="1200" dirty="0" smtClean="0">
                <a:sym typeface="Wingdings" panose="05000000000000000000" pitchFamily="2" charset="2"/>
              </a:rPr>
              <a:t> </a:t>
            </a:r>
            <a:r>
              <a:rPr lang="en-US" sz="1200" dirty="0" err="1" smtClean="0">
                <a:sym typeface="Wingdings" panose="05000000000000000000" pitchFamily="2" charset="2"/>
              </a:rPr>
              <a:t>atau</a:t>
            </a:r>
            <a:r>
              <a:rPr lang="en-US" sz="1200" dirty="0" smtClean="0">
                <a:sym typeface="Wingdings" panose="05000000000000000000" pitchFamily="2" charset="2"/>
              </a:rPr>
              <a:t> </a:t>
            </a:r>
            <a:r>
              <a:rPr lang="en-US" sz="1200" dirty="0" err="1" smtClean="0">
                <a:sym typeface="Wingdings" panose="05000000000000000000" pitchFamily="2" charset="2"/>
              </a:rPr>
              <a:t>rendah</a:t>
            </a:r>
            <a:r>
              <a:rPr lang="en-US" sz="1200" dirty="0" smtClean="0">
                <a:sym typeface="Wingdings" panose="05000000000000000000" pitchFamily="2" charset="2"/>
              </a:rPr>
              <a:t> </a:t>
            </a:r>
            <a:r>
              <a:rPr lang="en-US" sz="1200" dirty="0" err="1" smtClean="0">
                <a:sym typeface="Wingdings" panose="05000000000000000000" pitchFamily="2" charset="2"/>
              </a:rPr>
              <a:t>menghambat</a:t>
            </a:r>
            <a:r>
              <a:rPr lang="en-US" sz="1200" dirty="0" smtClean="0">
                <a:sym typeface="Wingdings" panose="05000000000000000000" pitchFamily="2" charset="2"/>
              </a:rPr>
              <a:t> </a:t>
            </a:r>
            <a:r>
              <a:rPr lang="en-US" sz="1200" dirty="0" err="1" smtClean="0">
                <a:sym typeface="Wingdings" panose="05000000000000000000" pitchFamily="2" charset="2"/>
              </a:rPr>
              <a:t>kerja</a:t>
            </a:r>
            <a:r>
              <a:rPr lang="en-US" sz="1200" dirty="0" smtClean="0">
                <a:sym typeface="Wingdings" panose="05000000000000000000" pitchFamily="2" charset="2"/>
              </a:rPr>
              <a:t> </a:t>
            </a:r>
            <a:r>
              <a:rPr lang="en-US" sz="1200" dirty="0" err="1" smtClean="0">
                <a:sym typeface="Wingdings" panose="05000000000000000000" pitchFamily="2" charset="2"/>
              </a:rPr>
              <a:t>enzim</a:t>
            </a:r>
            <a:endParaRPr lang="en-US" sz="1200" dirty="0" smtClean="0">
              <a:sym typeface="Wingdings" panose="05000000000000000000" pitchFamily="2" charset="2"/>
            </a:endParaRPr>
          </a:p>
          <a:p>
            <a:pPr eaLnBrk="1" hangingPunct="1">
              <a:buFont typeface="Wingdings" panose="05000000000000000000" pitchFamily="2" charset="2"/>
              <a:buChar char="Ø"/>
            </a:pPr>
            <a:r>
              <a:rPr lang="en-US" sz="1200" dirty="0" smtClean="0">
                <a:sym typeface="Wingdings" panose="05000000000000000000" pitchFamily="2" charset="2"/>
              </a:rPr>
              <a:t> </a:t>
            </a:r>
            <a:r>
              <a:rPr lang="en-US" sz="1200" dirty="0" err="1" smtClean="0">
                <a:sym typeface="Wingdings" panose="05000000000000000000" pitchFamily="2" charset="2"/>
              </a:rPr>
              <a:t>Pengaruh</a:t>
            </a:r>
            <a:r>
              <a:rPr lang="en-US" sz="1200" dirty="0" smtClean="0">
                <a:sym typeface="Wingdings" panose="05000000000000000000" pitchFamily="2" charset="2"/>
              </a:rPr>
              <a:t> PH  PH normal = 7  </a:t>
            </a:r>
            <a:r>
              <a:rPr lang="en-US" sz="1200" dirty="0" err="1" smtClean="0">
                <a:sym typeface="Wingdings" panose="05000000000000000000" pitchFamily="2" charset="2"/>
              </a:rPr>
              <a:t>Asam</a:t>
            </a:r>
            <a:r>
              <a:rPr lang="en-US" sz="1200" dirty="0" smtClean="0">
                <a:sym typeface="Wingdings" panose="05000000000000000000" pitchFamily="2" charset="2"/>
              </a:rPr>
              <a:t> </a:t>
            </a:r>
            <a:r>
              <a:rPr lang="en-US" sz="1200" dirty="0" err="1" smtClean="0">
                <a:sym typeface="Wingdings" panose="05000000000000000000" pitchFamily="2" charset="2"/>
              </a:rPr>
              <a:t>atau</a:t>
            </a:r>
            <a:r>
              <a:rPr lang="en-US" sz="1200" dirty="0" smtClean="0">
                <a:sym typeface="Wingdings" panose="05000000000000000000" pitchFamily="2" charset="2"/>
              </a:rPr>
              <a:t> </a:t>
            </a:r>
            <a:r>
              <a:rPr lang="en-US" sz="1200" dirty="0" err="1" smtClean="0">
                <a:sym typeface="Wingdings" panose="05000000000000000000" pitchFamily="2" charset="2"/>
              </a:rPr>
              <a:t>Basa</a:t>
            </a:r>
            <a:r>
              <a:rPr lang="en-US" sz="1200" dirty="0" smtClean="0">
                <a:sym typeface="Wingdings" panose="05000000000000000000" pitchFamily="2" charset="2"/>
              </a:rPr>
              <a:t> </a:t>
            </a:r>
            <a:r>
              <a:rPr lang="en-US" sz="1200" dirty="0" err="1" smtClean="0">
                <a:sym typeface="Wingdings" panose="05000000000000000000" pitchFamily="2" charset="2"/>
              </a:rPr>
              <a:t>tidak</a:t>
            </a:r>
            <a:r>
              <a:rPr lang="en-US" sz="1200" dirty="0" smtClean="0">
                <a:sym typeface="Wingdings" panose="05000000000000000000" pitchFamily="2" charset="2"/>
              </a:rPr>
              <a:t> </a:t>
            </a:r>
            <a:r>
              <a:rPr lang="en-US" sz="1200" dirty="0" err="1" smtClean="0">
                <a:sym typeface="Wingdings" panose="05000000000000000000" pitchFamily="2" charset="2"/>
              </a:rPr>
              <a:t>efektif</a:t>
            </a:r>
            <a:endParaRPr lang="en-US" sz="1200" dirty="0" smtClean="0">
              <a:sym typeface="Wingdings" panose="05000000000000000000" pitchFamily="2" charset="2"/>
            </a:endParaRPr>
          </a:p>
          <a:p>
            <a:pPr eaLnBrk="1" hangingPunct="1">
              <a:buFont typeface="Wingdings" panose="05000000000000000000" pitchFamily="2" charset="2"/>
              <a:buChar char="Ø"/>
            </a:pPr>
            <a:r>
              <a:rPr lang="en-US" sz="1200" dirty="0" smtClean="0">
                <a:sym typeface="Wingdings" panose="05000000000000000000" pitchFamily="2" charset="2"/>
              </a:rPr>
              <a:t> </a:t>
            </a:r>
            <a:r>
              <a:rPr lang="en-US" sz="1200" dirty="0" err="1" smtClean="0">
                <a:sym typeface="Wingdings" panose="05000000000000000000" pitchFamily="2" charset="2"/>
              </a:rPr>
              <a:t>Konsentrasi</a:t>
            </a:r>
            <a:r>
              <a:rPr lang="en-US" sz="1200" dirty="0" smtClean="0">
                <a:sym typeface="Wingdings" panose="05000000000000000000" pitchFamily="2" charset="2"/>
              </a:rPr>
              <a:t> </a:t>
            </a:r>
            <a:r>
              <a:rPr lang="en-US" sz="1200" dirty="0" err="1" smtClean="0">
                <a:sym typeface="Wingdings" panose="05000000000000000000" pitchFamily="2" charset="2"/>
              </a:rPr>
              <a:t>Enzim</a:t>
            </a:r>
            <a:r>
              <a:rPr lang="en-US" sz="1200" dirty="0" smtClean="0">
                <a:sym typeface="Wingdings" panose="05000000000000000000" pitchFamily="2" charset="2"/>
              </a:rPr>
              <a:t>  </a:t>
            </a:r>
            <a:r>
              <a:rPr lang="en-US" sz="1200" dirty="0" err="1" smtClean="0">
                <a:sym typeface="Wingdings" panose="05000000000000000000" pitchFamily="2" charset="2"/>
              </a:rPr>
              <a:t>Perbandingan</a:t>
            </a:r>
            <a:r>
              <a:rPr lang="en-US" sz="1200" dirty="0" smtClean="0">
                <a:sym typeface="Wingdings" panose="05000000000000000000" pitchFamily="2" charset="2"/>
              </a:rPr>
              <a:t> </a:t>
            </a:r>
            <a:r>
              <a:rPr lang="en-US" sz="1200" dirty="0" err="1" smtClean="0">
                <a:sym typeface="Wingdings" panose="05000000000000000000" pitchFamily="2" charset="2"/>
              </a:rPr>
              <a:t>Enzim</a:t>
            </a:r>
            <a:r>
              <a:rPr lang="en-US" sz="1200" dirty="0" smtClean="0">
                <a:sym typeface="Wingdings" panose="05000000000000000000" pitchFamily="2" charset="2"/>
              </a:rPr>
              <a:t> – </a:t>
            </a:r>
            <a:r>
              <a:rPr lang="en-US" sz="1200" dirty="0" err="1" smtClean="0">
                <a:sym typeface="Wingdings" panose="05000000000000000000" pitchFamily="2" charset="2"/>
              </a:rPr>
              <a:t>Substrat</a:t>
            </a:r>
            <a:endParaRPr lang="en-US" sz="1200" dirty="0" smtClean="0">
              <a:sym typeface="Wingdings" panose="05000000000000000000" pitchFamily="2" charset="2"/>
            </a:endParaRPr>
          </a:p>
          <a:p>
            <a:pPr eaLnBrk="1" hangingPunct="1">
              <a:buFont typeface="Wingdings" panose="05000000000000000000" pitchFamily="2" charset="2"/>
              <a:buChar char="Ø"/>
            </a:pPr>
            <a:r>
              <a:rPr lang="en-US" sz="1200" dirty="0" smtClean="0">
                <a:sym typeface="Wingdings" panose="05000000000000000000" pitchFamily="2" charset="2"/>
              </a:rPr>
              <a:t>Air  Media </a:t>
            </a:r>
            <a:r>
              <a:rPr lang="en-US" sz="1200" dirty="0" err="1" smtClean="0">
                <a:sym typeface="Wingdings" panose="05000000000000000000" pitchFamily="2" charset="2"/>
              </a:rPr>
              <a:t>bekerja</a:t>
            </a:r>
            <a:r>
              <a:rPr lang="en-US" sz="1200" dirty="0" smtClean="0">
                <a:sym typeface="Wingdings" panose="05000000000000000000" pitchFamily="2" charset="2"/>
              </a:rPr>
              <a:t> </a:t>
            </a:r>
            <a:r>
              <a:rPr lang="en-US" sz="1200" dirty="0" err="1" smtClean="0">
                <a:sym typeface="Wingdings" panose="05000000000000000000" pitchFamily="2" charset="2"/>
              </a:rPr>
              <a:t>enzim</a:t>
            </a:r>
            <a:r>
              <a:rPr lang="en-US" sz="1200" dirty="0" smtClean="0">
                <a:sym typeface="Wingdings" panose="05000000000000000000" pitchFamily="2" charset="2"/>
              </a:rPr>
              <a:t> / </a:t>
            </a:r>
            <a:r>
              <a:rPr lang="en-US" sz="1200" dirty="0" err="1" smtClean="0">
                <a:sym typeface="Wingdings" panose="05000000000000000000" pitchFamily="2" charset="2"/>
              </a:rPr>
              <a:t>reaksi</a:t>
            </a:r>
            <a:endParaRPr lang="en-US" sz="1200" dirty="0" smtClean="0">
              <a:sym typeface="Wingdings" panose="05000000000000000000" pitchFamily="2" charset="2"/>
            </a:endParaRPr>
          </a:p>
          <a:p>
            <a:pPr eaLnBrk="1" hangingPunct="1">
              <a:buFont typeface="Wingdings" panose="05000000000000000000" pitchFamily="2" charset="2"/>
              <a:buChar char="Ø"/>
            </a:pPr>
            <a:r>
              <a:rPr lang="en-US" sz="1200" dirty="0" err="1" smtClean="0">
                <a:sym typeface="Wingdings" panose="05000000000000000000" pitchFamily="2" charset="2"/>
              </a:rPr>
              <a:t>Hasil</a:t>
            </a:r>
            <a:r>
              <a:rPr lang="en-US" sz="1200" dirty="0" smtClean="0">
                <a:sym typeface="Wingdings" panose="05000000000000000000" pitchFamily="2" charset="2"/>
              </a:rPr>
              <a:t> </a:t>
            </a:r>
            <a:r>
              <a:rPr lang="en-US" sz="1200" dirty="0" err="1" smtClean="0">
                <a:sym typeface="Wingdings" panose="05000000000000000000" pitchFamily="2" charset="2"/>
              </a:rPr>
              <a:t>Akhir</a:t>
            </a:r>
            <a:r>
              <a:rPr lang="en-US" sz="1200" dirty="0" smtClean="0">
                <a:sym typeface="Wingdings" panose="05000000000000000000" pitchFamily="2" charset="2"/>
              </a:rPr>
              <a:t>  </a:t>
            </a:r>
            <a:r>
              <a:rPr lang="en-US" sz="1200" dirty="0" err="1" smtClean="0">
                <a:sym typeface="Wingdings" panose="05000000000000000000" pitchFamily="2" charset="2"/>
              </a:rPr>
              <a:t>Produk</a:t>
            </a:r>
            <a:r>
              <a:rPr lang="en-US" sz="1200" dirty="0" smtClean="0">
                <a:sym typeface="Wingdings" panose="05000000000000000000" pitchFamily="2" charset="2"/>
              </a:rPr>
              <a:t> </a:t>
            </a:r>
            <a:r>
              <a:rPr lang="en-US" sz="1200" dirty="0" err="1" smtClean="0">
                <a:sym typeface="Wingdings" panose="05000000000000000000" pitchFamily="2" charset="2"/>
              </a:rPr>
              <a:t>hasil</a:t>
            </a:r>
            <a:r>
              <a:rPr lang="en-US" sz="1200" dirty="0" smtClean="0">
                <a:sym typeface="Wingdings" panose="05000000000000000000" pitchFamily="2" charset="2"/>
              </a:rPr>
              <a:t> </a:t>
            </a:r>
            <a:r>
              <a:rPr lang="en-US" sz="1200" dirty="0" err="1" smtClean="0">
                <a:sym typeface="Wingdings" panose="05000000000000000000" pitchFamily="2" charset="2"/>
              </a:rPr>
              <a:t>kerja</a:t>
            </a:r>
            <a:r>
              <a:rPr lang="en-US" sz="1200" dirty="0" smtClean="0">
                <a:sym typeface="Wingdings" panose="05000000000000000000" pitchFamily="2" charset="2"/>
              </a:rPr>
              <a:t> </a:t>
            </a:r>
            <a:r>
              <a:rPr lang="en-US" sz="1200" dirty="0" err="1" smtClean="0">
                <a:sym typeface="Wingdings" panose="05000000000000000000" pitchFamily="2" charset="2"/>
              </a:rPr>
              <a:t>enzim</a:t>
            </a:r>
            <a:r>
              <a:rPr lang="en-US" sz="1200" dirty="0" smtClean="0">
                <a:sym typeface="Wingdings" panose="05000000000000000000" pitchFamily="2" charset="2"/>
              </a:rPr>
              <a:t> </a:t>
            </a:r>
            <a:r>
              <a:rPr lang="en-US" sz="1200" dirty="0" err="1" smtClean="0">
                <a:sym typeface="Wingdings" panose="05000000000000000000" pitchFamily="2" charset="2"/>
              </a:rPr>
              <a:t>berpengaruh</a:t>
            </a:r>
            <a:r>
              <a:rPr lang="en-US" sz="1200" dirty="0" smtClean="0">
                <a:sym typeface="Wingdings" panose="05000000000000000000" pitchFamily="2" charset="2"/>
              </a:rPr>
              <a:t> </a:t>
            </a:r>
            <a:r>
              <a:rPr lang="en-US" sz="1200" dirty="0" err="1" smtClean="0">
                <a:sym typeface="Wingdings" panose="05000000000000000000" pitchFamily="2" charset="2"/>
              </a:rPr>
              <a:t>terhadap</a:t>
            </a:r>
            <a:r>
              <a:rPr lang="en-US" sz="1200" dirty="0" smtClean="0">
                <a:sym typeface="Wingdings" panose="05000000000000000000" pitchFamily="2" charset="2"/>
              </a:rPr>
              <a:t> </a:t>
            </a:r>
            <a:r>
              <a:rPr lang="en-US" sz="1200" dirty="0" err="1" smtClean="0">
                <a:sym typeface="Wingdings" panose="05000000000000000000" pitchFamily="2" charset="2"/>
              </a:rPr>
              <a:t>kerja</a:t>
            </a:r>
            <a:r>
              <a:rPr lang="en-US" sz="1200" dirty="0" smtClean="0">
                <a:sym typeface="Wingdings" panose="05000000000000000000" pitchFamily="2" charset="2"/>
              </a:rPr>
              <a:t> </a:t>
            </a:r>
            <a:r>
              <a:rPr lang="en-US" sz="1200" dirty="0" err="1" smtClean="0">
                <a:sym typeface="Wingdings" panose="05000000000000000000" pitchFamily="2" charset="2"/>
              </a:rPr>
              <a:t>enzim</a:t>
            </a:r>
            <a:endParaRPr lang="en-US" sz="1200" dirty="0" smtClean="0">
              <a:sym typeface="Wingdings" panose="05000000000000000000" pitchFamily="2" charset="2"/>
            </a:endParaRPr>
          </a:p>
          <a:p>
            <a:pPr eaLnBrk="1" hangingPunct="1">
              <a:buFont typeface="Wingdings" panose="05000000000000000000" pitchFamily="2" charset="2"/>
              <a:buChar char="Ø"/>
            </a:pPr>
            <a:r>
              <a:rPr lang="en-US" sz="1200" dirty="0" err="1" smtClean="0">
                <a:sym typeface="Wingdings" panose="05000000000000000000" pitchFamily="2" charset="2"/>
              </a:rPr>
              <a:t>Koenzim</a:t>
            </a:r>
            <a:r>
              <a:rPr lang="en-US" sz="1200" dirty="0" smtClean="0">
                <a:sym typeface="Wingdings" panose="05000000000000000000" pitchFamily="2" charset="2"/>
              </a:rPr>
              <a:t>  </a:t>
            </a:r>
            <a:r>
              <a:rPr lang="en-US" sz="1200" dirty="0" err="1" smtClean="0">
                <a:sym typeface="Wingdings" panose="05000000000000000000" pitchFamily="2" charset="2"/>
              </a:rPr>
              <a:t>Sangat</a:t>
            </a:r>
            <a:r>
              <a:rPr lang="en-US" sz="1200" dirty="0" smtClean="0">
                <a:sym typeface="Wingdings" panose="05000000000000000000" pitchFamily="2" charset="2"/>
              </a:rPr>
              <a:t> </a:t>
            </a:r>
            <a:r>
              <a:rPr lang="en-US" sz="1200" dirty="0" err="1" smtClean="0">
                <a:sym typeface="Wingdings" panose="05000000000000000000" pitchFamily="2" charset="2"/>
              </a:rPr>
              <a:t>menentukan</a:t>
            </a:r>
            <a:r>
              <a:rPr lang="en-US" sz="1200" dirty="0" smtClean="0">
                <a:sym typeface="Wingdings" panose="05000000000000000000" pitchFamily="2" charset="2"/>
              </a:rPr>
              <a:t> </a:t>
            </a:r>
            <a:r>
              <a:rPr lang="en-US" sz="1200" dirty="0" err="1" smtClean="0">
                <a:sym typeface="Wingdings" panose="05000000000000000000" pitchFamily="2" charset="2"/>
              </a:rPr>
              <a:t>kerja</a:t>
            </a:r>
            <a:r>
              <a:rPr lang="en-US" sz="1200" dirty="0" smtClean="0">
                <a:sym typeface="Wingdings" panose="05000000000000000000" pitchFamily="2" charset="2"/>
              </a:rPr>
              <a:t> </a:t>
            </a:r>
            <a:r>
              <a:rPr lang="en-US" sz="1200" dirty="0" err="1" smtClean="0">
                <a:sym typeface="Wingdings" panose="05000000000000000000" pitchFamily="2" charset="2"/>
              </a:rPr>
              <a:t>enzim</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Logam</a:t>
            </a:r>
            <a:r>
              <a:rPr lang="en-US" sz="1200" dirty="0" smtClean="0"/>
              <a:t> </a:t>
            </a:r>
            <a:r>
              <a:rPr lang="en-US" sz="1200" dirty="0" err="1" smtClean="0"/>
              <a:t>berat</a:t>
            </a:r>
            <a:r>
              <a:rPr lang="en-US" sz="1200" dirty="0" smtClean="0"/>
              <a:t> </a:t>
            </a:r>
            <a:r>
              <a:rPr lang="en-US" sz="1200" dirty="0" err="1" smtClean="0"/>
              <a:t>dapat</a:t>
            </a:r>
            <a:r>
              <a:rPr lang="en-US" sz="1200" dirty="0" smtClean="0"/>
              <a:t> </a:t>
            </a:r>
            <a:r>
              <a:rPr lang="en-US" sz="1200" dirty="0" err="1" smtClean="0"/>
              <a:t>menurunkan</a:t>
            </a:r>
            <a:r>
              <a:rPr lang="en-US" sz="1200" dirty="0" smtClean="0"/>
              <a:t> </a:t>
            </a:r>
            <a:r>
              <a:rPr lang="en-US" sz="1200" dirty="0" err="1" smtClean="0"/>
              <a:t>aktivitas</a:t>
            </a:r>
            <a:r>
              <a:rPr lang="en-US" sz="1200" dirty="0" smtClean="0"/>
              <a:t> </a:t>
            </a:r>
            <a:r>
              <a:rPr lang="en-US" sz="1200" dirty="0" err="1" smtClean="0"/>
              <a:t>enzim</a:t>
            </a:r>
            <a:r>
              <a:rPr lang="en-US" sz="1200" dirty="0" smtClean="0"/>
              <a:t> : Ag, Zn, Cu, </a:t>
            </a:r>
            <a:r>
              <a:rPr lang="en-US" sz="1200" dirty="0" err="1" smtClean="0"/>
              <a:t>Pb</a:t>
            </a:r>
            <a:r>
              <a:rPr lang="en-US" sz="1200" dirty="0" smtClean="0"/>
              <a:t> </a:t>
            </a:r>
            <a:r>
              <a:rPr lang="en-US" sz="1200" dirty="0" err="1" smtClean="0"/>
              <a:t>dan</a:t>
            </a:r>
            <a:r>
              <a:rPr lang="en-US" sz="1200" dirty="0" smtClean="0"/>
              <a:t> Cd</a:t>
            </a:r>
          </a:p>
          <a:p>
            <a:endParaRPr lang="id-ID" dirty="0" smtClean="0"/>
          </a:p>
          <a:p>
            <a:pPr fontAlgn="base"/>
            <a:r>
              <a:rPr lang="id-ID" sz="1200" b="1" i="0" kern="1200" dirty="0" smtClean="0">
                <a:solidFill>
                  <a:schemeClr val="tx1"/>
                </a:solidFill>
                <a:effectLst/>
                <a:latin typeface="+mn-lt"/>
                <a:ea typeface="+mn-ea"/>
                <a:cs typeface="+mn-cs"/>
              </a:rPr>
              <a:t>Temperatur atau suhu</a:t>
            </a:r>
          </a:p>
          <a:p>
            <a:pPr fontAlgn="base"/>
            <a:r>
              <a:rPr lang="id-ID" sz="1200" b="0" i="0" kern="1200" dirty="0" smtClean="0">
                <a:solidFill>
                  <a:schemeClr val="tx1"/>
                </a:solidFill>
                <a:effectLst/>
                <a:latin typeface="+mn-lt"/>
                <a:ea typeface="+mn-ea"/>
                <a:cs typeface="+mn-cs"/>
              </a:rPr>
              <a:t>Umumnya enzim bekerja pada suhu yang optimum. Apabila suhu turun, maka aktivitas akan terhenti tetapi enzim tidak rusak. Sebaliknya, pada suhu tinggi aktivitas menurun dan enzim menjadi rusak.</a:t>
            </a:r>
          </a:p>
          <a:p>
            <a:pPr fontAlgn="base"/>
            <a:r>
              <a:rPr lang="id-ID" sz="1200" b="1" i="0" kern="1200" dirty="0" smtClean="0">
                <a:solidFill>
                  <a:schemeClr val="tx1"/>
                </a:solidFill>
                <a:effectLst/>
                <a:latin typeface="+mn-lt"/>
                <a:ea typeface="+mn-ea"/>
                <a:cs typeface="+mn-cs"/>
              </a:rPr>
              <a:t>Air</a:t>
            </a:r>
            <a:r>
              <a:rPr lang="id-ID" sz="1200" b="0" i="0" kern="1200" dirty="0" smtClean="0">
                <a:solidFill>
                  <a:schemeClr val="tx1"/>
                </a:solidFill>
                <a:effectLst/>
                <a:latin typeface="+mn-lt"/>
                <a:ea typeface="+mn-ea"/>
                <a:cs typeface="+mn-cs"/>
              </a:rPr>
              <a:t/>
            </a:r>
            <a:br>
              <a:rPr lang="id-ID" sz="1200" b="0" i="0" kern="1200" dirty="0" smtClean="0">
                <a:solidFill>
                  <a:schemeClr val="tx1"/>
                </a:solidFill>
                <a:effectLst/>
                <a:latin typeface="+mn-lt"/>
                <a:ea typeface="+mn-ea"/>
                <a:cs typeface="+mn-cs"/>
              </a:rPr>
            </a:br>
            <a:r>
              <a:rPr lang="id-ID" sz="1200" b="0" i="0" kern="1200" dirty="0" smtClean="0">
                <a:solidFill>
                  <a:schemeClr val="tx1"/>
                </a:solidFill>
                <a:effectLst/>
                <a:latin typeface="+mn-lt"/>
                <a:ea typeface="+mn-ea"/>
                <a:cs typeface="+mn-cs"/>
              </a:rPr>
              <a:t>Air berperan dalam memulai kegiatan enzim. Contoh pada waktu biji dalam keadaan kering kegiatan enzim tidak kelihatan. Baru setelah ada air, melalui imbibisi mu-lailah biji berkecambah.</a:t>
            </a:r>
          </a:p>
          <a:p>
            <a:pPr fontAlgn="base"/>
            <a:r>
              <a:rPr lang="id-ID" sz="1200" b="1" i="0" kern="1200" dirty="0" smtClean="0">
                <a:solidFill>
                  <a:schemeClr val="tx1"/>
                </a:solidFill>
                <a:effectLst/>
                <a:latin typeface="+mn-lt"/>
                <a:ea typeface="+mn-ea"/>
                <a:cs typeface="+mn-cs"/>
              </a:rPr>
              <a:t>pH</a:t>
            </a:r>
          </a:p>
          <a:p>
            <a:pPr fontAlgn="base"/>
            <a:r>
              <a:rPr lang="id-ID" sz="1200" b="0" i="0" kern="1200" dirty="0" smtClean="0">
                <a:solidFill>
                  <a:schemeClr val="tx1"/>
                </a:solidFill>
                <a:effectLst/>
                <a:latin typeface="+mn-lt"/>
                <a:ea typeface="+mn-ea"/>
                <a:cs typeface="+mn-cs"/>
              </a:rPr>
              <a:t>Perubahan pH dapat membalikkan kegiatan enzim, yaitu mengubah hasil akhir kembali menjadi substrat.</a:t>
            </a:r>
          </a:p>
          <a:p>
            <a:pPr fontAlgn="base"/>
            <a:r>
              <a:rPr lang="id-ID" sz="1200" b="1" i="0" kern="1200" dirty="0" smtClean="0">
                <a:solidFill>
                  <a:schemeClr val="tx1"/>
                </a:solidFill>
                <a:effectLst/>
                <a:latin typeface="+mn-lt"/>
                <a:ea typeface="+mn-ea"/>
                <a:cs typeface="+mn-cs"/>
              </a:rPr>
              <a:t>Hasil akhir</a:t>
            </a:r>
          </a:p>
          <a:p>
            <a:pPr fontAlgn="base"/>
            <a:r>
              <a:rPr lang="id-ID" sz="1200" b="0" i="0" kern="1200" dirty="0" smtClean="0">
                <a:solidFill>
                  <a:schemeClr val="tx1"/>
                </a:solidFill>
                <a:effectLst/>
                <a:latin typeface="+mn-lt"/>
                <a:ea typeface="+mn-ea"/>
                <a:cs typeface="+mn-cs"/>
              </a:rPr>
              <a:t>Kecepatan reaksi dalam suatu proses kimia tidak selalu konstan. Misal, kegiatan pada awal reaksi tidak sama dengan kegiatan pada pertengahan atau akhir reaksi. Apabila hasil akhir (banyak), maka akan menghambat aktivitas enzim.</a:t>
            </a:r>
          </a:p>
          <a:p>
            <a:pPr fontAlgn="base"/>
            <a:r>
              <a:rPr lang="id-ID" sz="1200" b="1" i="0" kern="1200" dirty="0" smtClean="0">
                <a:solidFill>
                  <a:schemeClr val="tx1"/>
                </a:solidFill>
                <a:effectLst/>
                <a:latin typeface="+mn-lt"/>
                <a:ea typeface="+mn-ea"/>
                <a:cs typeface="+mn-cs"/>
              </a:rPr>
              <a:t>Substrat</a:t>
            </a:r>
          </a:p>
          <a:p>
            <a:pPr fontAlgn="base"/>
            <a:r>
              <a:rPr lang="id-ID" sz="1200" b="0" i="0" kern="1200" dirty="0" smtClean="0">
                <a:solidFill>
                  <a:schemeClr val="tx1"/>
                </a:solidFill>
                <a:effectLst/>
                <a:latin typeface="+mn-lt"/>
                <a:ea typeface="+mn-ea"/>
                <a:cs typeface="+mn-cs"/>
              </a:rPr>
              <a:t>Substrat adalah zat yang diubah menjadi sesuatu yang baru. Umumnya, terdapat hubungan yang sebanding antara substrat dengan hasil akhir apabila konsentrasi enzim tetap, pH konstan, dan temperatur konstan. Jadi, apabila substrat yang tersedia dua kali lipat, maka hasil akhir juga dua kali lipat.</a:t>
            </a:r>
          </a:p>
          <a:p>
            <a:pPr fontAlgn="base"/>
            <a:r>
              <a:rPr lang="id-ID" sz="1200" b="1" i="0" kern="1200" dirty="0" smtClean="0">
                <a:solidFill>
                  <a:schemeClr val="tx1"/>
                </a:solidFill>
                <a:effectLst/>
                <a:latin typeface="+mn-lt"/>
                <a:ea typeface="+mn-ea"/>
                <a:cs typeface="+mn-cs"/>
              </a:rPr>
              <a:t>Zat-zat penghambat</a:t>
            </a:r>
          </a:p>
          <a:p>
            <a:pPr fontAlgn="base"/>
            <a:r>
              <a:rPr lang="id-ID" sz="1200" b="0" i="0" kern="1200" dirty="0" smtClean="0">
                <a:solidFill>
                  <a:schemeClr val="tx1"/>
                </a:solidFill>
                <a:effectLst/>
                <a:latin typeface="+mn-lt"/>
                <a:ea typeface="+mn-ea"/>
                <a:cs typeface="+mn-cs"/>
              </a:rPr>
              <a:t>Zat-zat penghambat adalah zat-zat kimia yang menghambat aktivitas kerja enzim. Contoh, garam-garam dari logam berat, seperti raksa.</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4</a:t>
            </a:fld>
            <a:endParaRPr lang="en-US"/>
          </a:p>
        </p:txBody>
      </p:sp>
    </p:spTree>
    <p:extLst>
      <p:ext uri="{BB962C8B-B14F-4D97-AF65-F5344CB8AC3E}">
        <p14:creationId xmlns:p14="http://schemas.microsoft.com/office/powerpoint/2010/main" val="25235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Enzim hidrase</a:t>
            </a:r>
            <a:r>
              <a:rPr lang="id-ID" sz="1200" b="0" i="0" kern="1200" dirty="0" smtClean="0">
                <a:solidFill>
                  <a:schemeClr val="tx1"/>
                </a:solidFill>
                <a:effectLst/>
                <a:latin typeface="+mn-lt"/>
                <a:ea typeface="+mn-ea"/>
                <a:cs typeface="+mn-cs"/>
              </a:rPr>
              <a:t> : merupakan enzim yang fungsinya untuk menambah atau mengurangi air (H2O) dari senyawa spesifik tertentu, dengan tidak menyebabkan terurainya senyawa tersebut. Contoh </a:t>
            </a:r>
            <a:r>
              <a:rPr lang="id-ID" sz="1200" b="1" i="0" kern="1200" dirty="0" smtClean="0">
                <a:solidFill>
                  <a:schemeClr val="tx1"/>
                </a:solidFill>
                <a:effectLst/>
                <a:latin typeface="+mn-lt"/>
                <a:ea typeface="+mn-ea"/>
                <a:cs typeface="+mn-cs"/>
              </a:rPr>
              <a:t>enzim hidrase</a:t>
            </a:r>
            <a:r>
              <a:rPr lang="id-ID" sz="1200" b="0" i="0" kern="1200" dirty="0" smtClean="0">
                <a:solidFill>
                  <a:schemeClr val="tx1"/>
                </a:solidFill>
                <a:effectLst/>
                <a:latin typeface="+mn-lt"/>
                <a:ea typeface="+mn-ea"/>
                <a:cs typeface="+mn-cs"/>
              </a:rPr>
              <a:t> seperti akonitase, enolase, dan fumarase</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5</a:t>
            </a:fld>
            <a:endParaRPr lang="en-US"/>
          </a:p>
        </p:txBody>
      </p:sp>
    </p:spTree>
    <p:extLst>
      <p:ext uri="{BB962C8B-B14F-4D97-AF65-F5344CB8AC3E}">
        <p14:creationId xmlns:p14="http://schemas.microsoft.com/office/powerpoint/2010/main" val="365934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i="0" kern="1200" dirty="0" smtClean="0">
                <a:solidFill>
                  <a:schemeClr val="tx1"/>
                </a:solidFill>
                <a:effectLst/>
                <a:latin typeface="+mn-lt"/>
                <a:ea typeface="+mn-ea"/>
                <a:cs typeface="+mn-cs"/>
              </a:rPr>
              <a:t>5. isomerase</a:t>
            </a:r>
            <a:r>
              <a:rPr lang="id-ID" sz="1200" b="0" i="0" kern="1200" dirty="0" smtClean="0">
                <a:solidFill>
                  <a:schemeClr val="tx1"/>
                </a:solidFill>
                <a:effectLst/>
                <a:latin typeface="+mn-lt"/>
                <a:ea typeface="+mn-ea"/>
                <a:cs typeface="+mn-cs"/>
              </a:rPr>
              <a:t> adalah kelompok </a:t>
            </a:r>
            <a:r>
              <a:rPr lang="id-ID" sz="1200" b="1" i="0" kern="1200" dirty="0" smtClean="0">
                <a:solidFill>
                  <a:schemeClr val="tx1"/>
                </a:solidFill>
                <a:effectLst/>
                <a:latin typeface="+mn-lt"/>
                <a:ea typeface="+mn-ea"/>
                <a:cs typeface="+mn-cs"/>
              </a:rPr>
              <a:t>enzim</a:t>
            </a:r>
            <a:r>
              <a:rPr lang="id-ID" sz="1200" b="0" i="0" kern="1200" dirty="0" smtClean="0">
                <a:solidFill>
                  <a:schemeClr val="tx1"/>
                </a:solidFill>
                <a:effectLst/>
                <a:latin typeface="+mn-lt"/>
                <a:ea typeface="+mn-ea"/>
                <a:cs typeface="+mn-cs"/>
              </a:rPr>
              <a:t> yang mengkatalisis reaksi perubahan struktur tanpa mengubah komposisi (jumlah) molekul suatu senyawa kimia.</a:t>
            </a:r>
            <a:endParaRPr lang="id-ID" dirty="0" smtClean="0"/>
          </a:p>
          <a:p>
            <a:r>
              <a:rPr lang="id-ID" sz="1200" b="0" i="0" kern="1200" dirty="0" smtClean="0">
                <a:solidFill>
                  <a:schemeClr val="tx1"/>
                </a:solidFill>
                <a:effectLst/>
                <a:latin typeface="+mn-lt"/>
                <a:ea typeface="+mn-ea"/>
                <a:cs typeface="+mn-cs"/>
              </a:rPr>
              <a:t> Enzim oksidase berfungsi mempergiat penggabungan O</a:t>
            </a:r>
            <a:r>
              <a:rPr lang="id-ID" sz="1200" b="0" i="0" kern="1200" baseline="-25000" dirty="0" smtClean="0">
                <a:solidFill>
                  <a:schemeClr val="tx1"/>
                </a:solidFill>
                <a:effectLst/>
                <a:latin typeface="+mn-lt"/>
                <a:ea typeface="+mn-ea"/>
                <a:cs typeface="+mn-cs"/>
              </a:rPr>
              <a:t>2 </a:t>
            </a:r>
            <a:r>
              <a:rPr lang="id-ID" sz="1200" b="0" i="0" kern="1200" dirty="0" smtClean="0">
                <a:solidFill>
                  <a:schemeClr val="tx1"/>
                </a:solidFill>
                <a:effectLst/>
                <a:latin typeface="+mn-lt"/>
                <a:ea typeface="+mn-ea"/>
                <a:cs typeface="+mn-cs"/>
              </a:rPr>
              <a:t>dengan suatu substrat yang pada saat bersamaan juga mereduksikan O</a:t>
            </a:r>
            <a:r>
              <a:rPr lang="id-ID" sz="1200" b="0" i="0" kern="1200" baseline="-25000" dirty="0" smtClean="0">
                <a:solidFill>
                  <a:schemeClr val="tx1"/>
                </a:solidFill>
                <a:effectLst/>
                <a:latin typeface="+mn-lt"/>
                <a:ea typeface="+mn-ea"/>
                <a:cs typeface="+mn-cs"/>
              </a:rPr>
              <a:t>2</a:t>
            </a:r>
            <a:r>
              <a:rPr lang="id-ID" sz="1200" b="0" i="0" kern="1200" dirty="0" smtClean="0">
                <a:solidFill>
                  <a:schemeClr val="tx1"/>
                </a:solidFill>
                <a:effectLst/>
                <a:latin typeface="+mn-lt"/>
                <a:ea typeface="+mn-ea"/>
                <a:cs typeface="+mn-cs"/>
              </a:rPr>
              <a:t>, sehingga terbentuk H</a:t>
            </a:r>
            <a:r>
              <a:rPr lang="id-ID" sz="1200" b="0" i="0" kern="1200" baseline="-25000" dirty="0" smtClean="0">
                <a:solidFill>
                  <a:schemeClr val="tx1"/>
                </a:solidFill>
                <a:effectLst/>
                <a:latin typeface="+mn-lt"/>
                <a:ea typeface="+mn-ea"/>
                <a:cs typeface="+mn-cs"/>
              </a:rPr>
              <a:t>2</a:t>
            </a:r>
            <a:r>
              <a:rPr lang="id-ID" sz="1200" b="0" i="0" kern="1200" dirty="0" smtClean="0">
                <a:solidFill>
                  <a:schemeClr val="tx1"/>
                </a:solidFill>
                <a:effectLst/>
                <a:latin typeface="+mn-lt"/>
                <a:ea typeface="+mn-ea"/>
                <a:cs typeface="+mn-cs"/>
              </a:rPr>
              <a:t>O.</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6</a:t>
            </a:fld>
            <a:endParaRPr lang="en-US"/>
          </a:p>
        </p:txBody>
      </p:sp>
    </p:spTree>
    <p:extLst>
      <p:ext uri="{BB962C8B-B14F-4D97-AF65-F5344CB8AC3E}">
        <p14:creationId xmlns:p14="http://schemas.microsoft.com/office/powerpoint/2010/main" val="10035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Apoenzim</a:t>
            </a:r>
            <a:r>
              <a:rPr lang="id-ID" sz="1200" b="0" i="0" kern="1200" dirty="0" smtClean="0">
                <a:solidFill>
                  <a:schemeClr val="tx1"/>
                </a:solidFill>
                <a:effectLst/>
                <a:latin typeface="+mn-lt"/>
                <a:ea typeface="+mn-ea"/>
                <a:cs typeface="+mn-cs"/>
              </a:rPr>
              <a:t> adalah bagian protein dari enzim, bersifat tidak tahan panas, dan berfungsi menentukan kekhususan dari enzim. Contoh, dari substrat yang sama dapat menjadi senyawa yang berlainan, tergantung dari enzimnya. </a:t>
            </a:r>
          </a:p>
          <a:p>
            <a:r>
              <a:rPr lang="id-ID" sz="1200" b="1" i="0" kern="1200" dirty="0" smtClean="0">
                <a:solidFill>
                  <a:schemeClr val="tx1"/>
                </a:solidFill>
                <a:effectLst/>
                <a:latin typeface="+mn-lt"/>
                <a:ea typeface="+mn-ea"/>
                <a:cs typeface="+mn-cs"/>
              </a:rPr>
              <a:t>Koenzim. </a:t>
            </a:r>
            <a:r>
              <a:rPr lang="id-ID" sz="1200" b="0" i="0" kern="1200" dirty="0" smtClean="0">
                <a:solidFill>
                  <a:schemeClr val="tx1"/>
                </a:solidFill>
                <a:effectLst/>
                <a:latin typeface="+mn-lt"/>
                <a:ea typeface="+mn-ea"/>
                <a:cs typeface="+mn-cs"/>
              </a:rPr>
              <a:t>Koenzim disebut gugus prostetik apabila terikat sangat erat pada apoenzim. Akan tetapi, koenzim tidak begitu erat dan mudah dipisahkan dari apoenzim. Koenzim bersifattermostabil (tahan panas), mengandung ribose dan fosfat. Fungsinya menentukan sifat dari reaksinya. </a:t>
            </a:r>
          </a:p>
          <a:p>
            <a:endParaRPr lang="id-ID" sz="1200" b="1" i="0"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Apoenzim adalah</a:t>
            </a:r>
            <a:r>
              <a:rPr lang="id-ID" sz="1200" b="0" i="0" kern="1200" dirty="0" smtClean="0">
                <a:solidFill>
                  <a:schemeClr val="tx1"/>
                </a:solidFill>
                <a:effectLst/>
                <a:latin typeface="+mn-lt"/>
                <a:ea typeface="+mn-ea"/>
                <a:cs typeface="+mn-cs"/>
              </a:rPr>
              <a:t> bagian protein yang bersifat termolabil (tidak tahan panas). Sedangkan </a:t>
            </a:r>
            <a:r>
              <a:rPr lang="id-ID" sz="1200" b="1" i="0" kern="1200" dirty="0" smtClean="0">
                <a:solidFill>
                  <a:schemeClr val="tx1"/>
                </a:solidFill>
                <a:effectLst/>
                <a:latin typeface="+mn-lt"/>
                <a:ea typeface="+mn-ea"/>
                <a:cs typeface="+mn-cs"/>
              </a:rPr>
              <a:t>Gugus prostetik</a:t>
            </a:r>
            <a:r>
              <a:rPr lang="id-ID" sz="1200" b="0" i="0" kern="1200" dirty="0" smtClean="0">
                <a:solidFill>
                  <a:schemeClr val="tx1"/>
                </a:solidFill>
                <a:effectLst/>
                <a:latin typeface="+mn-lt"/>
                <a:ea typeface="+mn-ea"/>
                <a:cs typeface="+mn-cs"/>
              </a:rPr>
              <a:t> adalah bagian bukan protein yang bersifat aktif. Gugus prostetik yang berasal dari molekul anorganik disebut kofaktor, misalnya besi, seng, dan tembaga. Gugus prostetik yang terdiri dari senyawa organik kompleks disebut koenzim, misalnya NADH, FADH, koenzim A, dan vitamin (B1, B2, B6, niasin, dan biotin).</a:t>
            </a:r>
          </a:p>
          <a:p>
            <a:endParaRPr lang="id-ID" sz="1200" b="0" i="0" kern="1200" dirty="0" smtClean="0">
              <a:solidFill>
                <a:schemeClr val="tx1"/>
              </a:solidFill>
              <a:effectLst/>
              <a:latin typeface="+mn-lt"/>
              <a:ea typeface="+mn-ea"/>
              <a:cs typeface="+mn-cs"/>
            </a:endParaRPr>
          </a:p>
          <a:p>
            <a:pPr fontAlgn="base"/>
            <a:r>
              <a:rPr lang="id-ID" sz="1200" b="0" i="0" kern="1200" dirty="0" smtClean="0">
                <a:solidFill>
                  <a:schemeClr val="tx1"/>
                </a:solidFill>
                <a:effectLst/>
                <a:latin typeface="+mn-lt"/>
                <a:ea typeface="+mn-ea"/>
                <a:cs typeface="+mn-cs"/>
              </a:rPr>
              <a:t>Apoenzim merupakan penyusun utama enzim, yaitu bagian enzim aktif yang terdiri atas protein yang bersifat tidak stabil dan mudah berubah. Sehingga dibutuhkan kofaktor untuk menjaga fungsi enzim tetap normal. Kofaktor merupakan sebuah komponen berupa molekul yang bersifat nonprotein. Kofaktor bisa mempunyai ikatan yang kuat maupun lemah terhadap protein enzim. Jika kofaktor mempunyai ikatan yang kuat dengan protein enzim, maka disebut dengan </a:t>
            </a:r>
            <a:r>
              <a:rPr lang="id-ID" sz="1200" b="1" i="0" kern="1200" dirty="0" smtClean="0">
                <a:solidFill>
                  <a:schemeClr val="tx1"/>
                </a:solidFill>
                <a:effectLst/>
                <a:latin typeface="+mn-lt"/>
                <a:ea typeface="+mn-ea"/>
                <a:cs typeface="+mn-cs"/>
              </a:rPr>
              <a:t>prostetik</a:t>
            </a:r>
            <a:r>
              <a:rPr lang="id-ID" sz="1200" b="0" i="0" kern="1200" dirty="0" smtClean="0">
                <a:solidFill>
                  <a:schemeClr val="tx1"/>
                </a:solidFill>
                <a:effectLst/>
                <a:latin typeface="+mn-lt"/>
                <a:ea typeface="+mn-ea"/>
                <a:cs typeface="+mn-cs"/>
              </a:rPr>
              <a:t>. Jika kofaktor terdiri atas molekul organik nonprotein yang terikat secara tidak kuat/renggang terhadap protein enzim, maka disebut dengan </a:t>
            </a:r>
            <a:r>
              <a:rPr lang="id-ID" sz="1200" b="1" i="0" kern="1200" dirty="0" smtClean="0">
                <a:solidFill>
                  <a:schemeClr val="tx1"/>
                </a:solidFill>
                <a:effectLst/>
                <a:latin typeface="+mn-lt"/>
                <a:ea typeface="+mn-ea"/>
                <a:cs typeface="+mn-cs"/>
              </a:rPr>
              <a:t>koenzim</a:t>
            </a:r>
            <a:r>
              <a:rPr lang="id-ID" sz="1200" b="0" i="0" kern="1200" dirty="0" smtClean="0">
                <a:solidFill>
                  <a:schemeClr val="tx1"/>
                </a:solidFill>
                <a:effectLst/>
                <a:latin typeface="+mn-lt"/>
                <a:ea typeface="+mn-ea"/>
                <a:cs typeface="+mn-cs"/>
              </a:rPr>
              <a:t>.</a:t>
            </a:r>
          </a:p>
          <a:p>
            <a:pPr fontAlgn="base"/>
            <a:endParaRPr lang="id-ID" sz="1200" b="0" i="0" kern="1200" dirty="0" smtClean="0">
              <a:solidFill>
                <a:schemeClr val="tx1"/>
              </a:solidFill>
              <a:effectLst/>
              <a:latin typeface="+mn-lt"/>
              <a:ea typeface="+mn-ea"/>
              <a:cs typeface="+mn-cs"/>
            </a:endParaRPr>
          </a:p>
          <a:p>
            <a:pPr fontAlgn="base"/>
            <a:r>
              <a:rPr lang="id-ID" sz="1200" b="0" i="0" kern="1200" dirty="0" smtClean="0">
                <a:solidFill>
                  <a:schemeClr val="tx1"/>
                </a:solidFill>
                <a:effectLst/>
                <a:latin typeface="+mn-lt"/>
                <a:ea typeface="+mn-ea"/>
                <a:cs typeface="+mn-cs"/>
              </a:rPr>
              <a:t>Kofaktor terbagi menjadi dua lagi, yaitu molekul organik dan non-organik. Molekul organik (koenzim) contohnya adalah Vitamin. Sedangkan molekul non-organik (ion logam) contohnya adalah Fe+2, Mn+2</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7</a:t>
            </a:fld>
            <a:endParaRPr lang="en-US"/>
          </a:p>
        </p:txBody>
      </p:sp>
    </p:spTree>
    <p:extLst>
      <p:ext uri="{BB962C8B-B14F-4D97-AF65-F5344CB8AC3E}">
        <p14:creationId xmlns:p14="http://schemas.microsoft.com/office/powerpoint/2010/main" val="157151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Sitokrom</a:t>
            </a:r>
            <a:r>
              <a:rPr lang="id-ID" sz="1200" b="0" i="0" kern="1200" dirty="0" smtClean="0">
                <a:solidFill>
                  <a:schemeClr val="tx1"/>
                </a:solidFill>
                <a:effectLst/>
                <a:latin typeface="+mn-lt"/>
                <a:ea typeface="+mn-ea"/>
                <a:cs typeface="+mn-cs"/>
              </a:rPr>
              <a:t>, pada umumnya adalah hemoprotein yang mengandung gugus heme dan berfungsi sebagai pengusung elektron. </a:t>
            </a:r>
            <a:r>
              <a:rPr lang="id-ID" sz="1200" b="1" i="0" kern="1200" dirty="0" smtClean="0">
                <a:solidFill>
                  <a:schemeClr val="tx1"/>
                </a:solidFill>
                <a:effectLst/>
                <a:latin typeface="+mn-lt"/>
                <a:ea typeface="+mn-ea"/>
                <a:cs typeface="+mn-cs"/>
              </a:rPr>
              <a:t>Sitokrom</a:t>
            </a:r>
            <a:r>
              <a:rPr lang="id-ID" sz="1200" b="0" i="0" kern="1200" dirty="0" smtClean="0">
                <a:solidFill>
                  <a:schemeClr val="tx1"/>
                </a:solidFill>
                <a:effectLst/>
                <a:latin typeface="+mn-lt"/>
                <a:ea typeface="+mn-ea"/>
                <a:cs typeface="+mn-cs"/>
              </a:rPr>
              <a:t> dapat dijumpai dalam bentuk monomer, seperti cyt.c atau sebagai sub-unit dari kompleks enzim yang merupakan katalisator reaksi redoks.</a:t>
            </a:r>
          </a:p>
          <a:p>
            <a:r>
              <a:rPr lang="id-ID" sz="1200" b="1" i="0" kern="1200" dirty="0" smtClean="0">
                <a:solidFill>
                  <a:schemeClr val="tx1"/>
                </a:solidFill>
                <a:effectLst/>
                <a:latin typeface="+mn-lt"/>
                <a:ea typeface="+mn-ea"/>
                <a:cs typeface="+mn-cs"/>
              </a:rPr>
              <a:t>Plastoquinon</a:t>
            </a:r>
            <a:r>
              <a:rPr lang="id-ID" sz="1200" b="0" i="0" kern="1200" dirty="0" smtClean="0">
                <a:solidFill>
                  <a:schemeClr val="tx1"/>
                </a:solidFill>
                <a:effectLst/>
                <a:latin typeface="+mn-lt"/>
                <a:ea typeface="+mn-ea"/>
                <a:cs typeface="+mn-cs"/>
              </a:rPr>
              <a:t>, merupakan senyawa yang berperan penting dalam reduksi fotosintesis.</a:t>
            </a:r>
            <a:r>
              <a:rPr lang="id-ID" sz="1200" b="1" i="0" kern="1200" dirty="0" smtClean="0">
                <a:solidFill>
                  <a:schemeClr val="tx1"/>
                </a:solidFill>
                <a:effectLst/>
                <a:latin typeface="+mn-lt"/>
                <a:ea typeface="+mn-ea"/>
                <a:cs typeface="+mn-cs"/>
              </a:rPr>
              <a:t>Plastoquinon</a:t>
            </a:r>
            <a:r>
              <a:rPr lang="id-ID" sz="1200" b="0" i="0" kern="1200" dirty="0" smtClean="0">
                <a:solidFill>
                  <a:schemeClr val="tx1"/>
                </a:solidFill>
                <a:effectLst/>
                <a:latin typeface="+mn-lt"/>
                <a:ea typeface="+mn-ea"/>
                <a:cs typeface="+mn-cs"/>
              </a:rPr>
              <a:t> tidak terikat oleh protein dalam kloroplas. Terdapat beberapa senyawa yang digolongkan</a:t>
            </a:r>
            <a:r>
              <a:rPr lang="id-ID" sz="1200" b="1" i="0" kern="1200" dirty="0" smtClean="0">
                <a:solidFill>
                  <a:schemeClr val="tx1"/>
                </a:solidFill>
                <a:effectLst/>
                <a:latin typeface="+mn-lt"/>
                <a:ea typeface="+mn-ea"/>
                <a:cs typeface="+mn-cs"/>
              </a:rPr>
              <a:t>plastoquinon</a:t>
            </a:r>
            <a:r>
              <a:rPr lang="id-ID" sz="1200" b="0" i="0" kern="1200" dirty="0" smtClean="0">
                <a:solidFill>
                  <a:schemeClr val="tx1"/>
                </a:solidFill>
                <a:effectLst/>
                <a:latin typeface="+mn-lt"/>
                <a:ea typeface="+mn-ea"/>
                <a:cs typeface="+mn-cs"/>
              </a:rPr>
              <a:t> diantaranya adalah ticophleryquinon dan nafthoquinon (Vitamin K).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9</a:t>
            </a:fld>
            <a:endParaRPr lang="en-US"/>
          </a:p>
        </p:txBody>
      </p:sp>
    </p:spTree>
    <p:extLst>
      <p:ext uri="{BB962C8B-B14F-4D97-AF65-F5344CB8AC3E}">
        <p14:creationId xmlns:p14="http://schemas.microsoft.com/office/powerpoint/2010/main" val="181716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Enzim rubisco (</a:t>
            </a:r>
            <a:r>
              <a:rPr lang="id-ID" sz="1200" b="0" i="0" kern="1200" dirty="0" smtClean="0">
                <a:solidFill>
                  <a:schemeClr val="tx1"/>
                </a:solidFill>
                <a:effectLst/>
                <a:latin typeface="+mn-lt"/>
                <a:ea typeface="+mn-ea"/>
                <a:cs typeface="+mn-cs"/>
              </a:rPr>
              <a:t>Ribulosa-1,5-bisfosfat karboksilase-oksigenase) berfungsi membantu RuBP mengikat CO2, juga mampu mengikat O2 meskipun jumlahnya jauh lebih kecil. O2 yang terikat tersebut akan menyebabkan berlangsungnya fotorespirasi, yaitu proses pemecahan glukosa hasil fotosintesis dengan bantuan oksigen dan berlangsung pada siang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11</a:t>
            </a:fld>
            <a:endParaRPr lang="en-US"/>
          </a:p>
        </p:txBody>
      </p:sp>
    </p:spTree>
    <p:extLst>
      <p:ext uri="{BB962C8B-B14F-4D97-AF65-F5344CB8AC3E}">
        <p14:creationId xmlns:p14="http://schemas.microsoft.com/office/powerpoint/2010/main" val="318154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2119142-E3E7-4DCD-8355-082B8DF1C8E5}" type="slidenum">
              <a:rPr lang="en-US"/>
              <a:pPr/>
              <a:t>‹#›</a:t>
            </a:fld>
            <a:endParaRPr lang="en-US"/>
          </a:p>
        </p:txBody>
      </p:sp>
    </p:spTree>
    <p:extLst>
      <p:ext uri="{BB962C8B-B14F-4D97-AF65-F5344CB8AC3E}">
        <p14:creationId xmlns:p14="http://schemas.microsoft.com/office/powerpoint/2010/main" val="256255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D65D600F-7ED0-4845-968A-D4A5F0E1AC54}" type="slidenum">
              <a:rPr lang="en-US"/>
              <a:pPr/>
              <a:t>‹#›</a:t>
            </a:fld>
            <a:endParaRPr lang="en-US"/>
          </a:p>
        </p:txBody>
      </p:sp>
    </p:spTree>
    <p:extLst>
      <p:ext uri="{BB962C8B-B14F-4D97-AF65-F5344CB8AC3E}">
        <p14:creationId xmlns:p14="http://schemas.microsoft.com/office/powerpoint/2010/main" val="315669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048000" y="3954959"/>
            <a:ext cx="6019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4400" b="1" dirty="0" smtClean="0">
                <a:solidFill>
                  <a:schemeClr val="bg1"/>
                </a:solidFill>
              </a:rPr>
              <a:t>ENZIM DAN HORMON</a:t>
            </a:r>
            <a:endParaRPr lang="en-US" sz="44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descr="fistum fotosintesis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48750" b="48546"/>
          <a:stretch>
            <a:fillRect/>
          </a:stretch>
        </p:blipFill>
        <p:spPr>
          <a:xfrm>
            <a:off x="457200" y="1447800"/>
            <a:ext cx="83058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a:spLocks noGrp="1" noChangeArrowheads="1"/>
          </p:cNvSpPr>
          <p:nvPr>
            <p:ph type="title"/>
          </p:nvPr>
        </p:nvSpPr>
        <p:spPr>
          <a:xfrm>
            <a:off x="457200" y="609600"/>
            <a:ext cx="8229600" cy="685800"/>
          </a:xfrm>
        </p:spPr>
        <p:txBody>
          <a:bodyPr>
            <a:noAutofit/>
          </a:bodyPr>
          <a:lstStyle/>
          <a:p>
            <a:r>
              <a:rPr lang="en-US" sz="4000" b="1" dirty="0" smtClean="0">
                <a:solidFill>
                  <a:srgbClr val="002060"/>
                </a:solidFill>
              </a:rPr>
              <a:t>Koen</a:t>
            </a:r>
            <a:r>
              <a:rPr lang="id-ID" sz="4000" b="1" dirty="0" smtClean="0">
                <a:solidFill>
                  <a:srgbClr val="002060"/>
                </a:solidFill>
              </a:rPr>
              <a:t>z</a:t>
            </a:r>
            <a:r>
              <a:rPr lang="en-US" sz="4000" b="1" dirty="0" err="1" smtClean="0">
                <a:solidFill>
                  <a:srgbClr val="002060"/>
                </a:solidFill>
              </a:rPr>
              <a:t>im</a:t>
            </a:r>
            <a:r>
              <a:rPr lang="en-US" sz="4000" b="1" dirty="0" smtClean="0">
                <a:solidFill>
                  <a:srgbClr val="002060"/>
                </a:solidFill>
              </a:rPr>
              <a:t> </a:t>
            </a:r>
            <a:r>
              <a:rPr lang="en-US" sz="4000" b="1" dirty="0" err="1" smtClean="0">
                <a:solidFill>
                  <a:srgbClr val="002060"/>
                </a:solidFill>
              </a:rPr>
              <a:t>Penting</a:t>
            </a:r>
            <a:r>
              <a:rPr lang="id-ID" sz="4000" b="1" dirty="0" smtClean="0">
                <a:solidFill>
                  <a:srgbClr val="002060"/>
                </a:solidFill>
              </a:rPr>
              <a:t> </a:t>
            </a:r>
            <a:r>
              <a:rPr lang="id-ID" sz="2800" b="1" dirty="0" smtClean="0">
                <a:solidFill>
                  <a:srgbClr val="002060"/>
                </a:solidFill>
              </a:rPr>
              <a:t>(lanjutan)</a:t>
            </a:r>
            <a:endParaRPr lang="en-US" sz="4000" b="1" dirty="0">
              <a:solidFill>
                <a:srgbClr val="002060"/>
              </a:solidFill>
            </a:endParaRPr>
          </a:p>
        </p:txBody>
      </p:sp>
    </p:spTree>
    <p:extLst>
      <p:ext uri="{BB962C8B-B14F-4D97-AF65-F5344CB8AC3E}">
        <p14:creationId xmlns:p14="http://schemas.microsoft.com/office/powerpoint/2010/main" val="222119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2" name="Rectangle 2"/>
          <p:cNvSpPr>
            <a:spLocks noGrp="1" noChangeArrowheads="1"/>
          </p:cNvSpPr>
          <p:nvPr>
            <p:ph type="title"/>
          </p:nvPr>
        </p:nvSpPr>
        <p:spPr>
          <a:xfrm>
            <a:off x="457200" y="609600"/>
            <a:ext cx="8229600" cy="533400"/>
          </a:xfrm>
        </p:spPr>
        <p:txBody>
          <a:bodyPr>
            <a:noAutofit/>
          </a:bodyPr>
          <a:lstStyle/>
          <a:p>
            <a:r>
              <a:rPr lang="en-US" sz="4000" b="1" dirty="0" err="1">
                <a:solidFill>
                  <a:srgbClr val="002060"/>
                </a:solidFill>
              </a:rPr>
              <a:t>Enzim</a:t>
            </a:r>
            <a:r>
              <a:rPr lang="en-US" sz="4000" b="1" dirty="0">
                <a:solidFill>
                  <a:srgbClr val="002060"/>
                </a:solidFill>
              </a:rPr>
              <a:t> </a:t>
            </a:r>
            <a:r>
              <a:rPr lang="en-US" sz="4000" b="1" dirty="0" err="1">
                <a:solidFill>
                  <a:srgbClr val="002060"/>
                </a:solidFill>
              </a:rPr>
              <a:t>Penting</a:t>
            </a:r>
            <a:endParaRPr lang="en-US" sz="4000" b="1" dirty="0">
              <a:solidFill>
                <a:srgbClr val="002060"/>
              </a:solidFill>
            </a:endParaRPr>
          </a:p>
        </p:txBody>
      </p:sp>
      <p:pic>
        <p:nvPicPr>
          <p:cNvPr id="240644" name="Picture 4" descr="fistum fotosintesis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19200" y="1327355"/>
            <a:ext cx="6858000" cy="55306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0646" name="Line 6"/>
          <p:cNvSpPr>
            <a:spLocks noChangeShapeType="1"/>
          </p:cNvSpPr>
          <p:nvPr/>
        </p:nvSpPr>
        <p:spPr bwMode="auto">
          <a:xfrm>
            <a:off x="3886200" y="2133600"/>
            <a:ext cx="5334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3215805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fistum fotosintesis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371600"/>
            <a:ext cx="8382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8603" name="Line 11"/>
          <p:cNvSpPr>
            <a:spLocks noChangeShapeType="1"/>
          </p:cNvSpPr>
          <p:nvPr/>
        </p:nvSpPr>
        <p:spPr bwMode="auto">
          <a:xfrm flipH="1">
            <a:off x="6858000" y="1600200"/>
            <a:ext cx="304800" cy="457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7" name="Rectangle 2"/>
          <p:cNvSpPr>
            <a:spLocks noGrp="1" noChangeArrowheads="1"/>
          </p:cNvSpPr>
          <p:nvPr>
            <p:ph type="title"/>
          </p:nvPr>
        </p:nvSpPr>
        <p:spPr>
          <a:xfrm>
            <a:off x="457200" y="609600"/>
            <a:ext cx="8229600" cy="533400"/>
          </a:xfrm>
        </p:spPr>
        <p:txBody>
          <a:bodyPr>
            <a:noAutofit/>
          </a:bodyPr>
          <a:lstStyle/>
          <a:p>
            <a:r>
              <a:rPr lang="en-US" sz="4000" b="1" dirty="0" err="1">
                <a:solidFill>
                  <a:srgbClr val="002060"/>
                </a:solidFill>
              </a:rPr>
              <a:t>Enzim</a:t>
            </a:r>
            <a:r>
              <a:rPr lang="en-US" sz="4000" b="1" dirty="0">
                <a:solidFill>
                  <a:srgbClr val="002060"/>
                </a:solidFill>
              </a:rPr>
              <a:t> </a:t>
            </a:r>
            <a:r>
              <a:rPr lang="en-US" sz="4000" b="1" dirty="0" err="1" smtClean="0">
                <a:solidFill>
                  <a:srgbClr val="002060"/>
                </a:solidFill>
              </a:rPr>
              <a:t>Penting</a:t>
            </a:r>
            <a:endParaRPr lang="en-US" sz="4000" b="1" dirty="0">
              <a:solidFill>
                <a:srgbClr val="002060"/>
              </a:solidFill>
            </a:endParaRPr>
          </a:p>
        </p:txBody>
      </p:sp>
    </p:spTree>
    <p:extLst>
      <p:ext uri="{BB962C8B-B14F-4D97-AF65-F5344CB8AC3E}">
        <p14:creationId xmlns:p14="http://schemas.microsoft.com/office/powerpoint/2010/main" val="60720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spect="1" noChangeArrowheads="1"/>
          </p:cNvSpPr>
          <p:nvPr>
            <p:ph type="body" idx="1"/>
          </p:nvPr>
        </p:nvSpPr>
        <p:spPr/>
        <p:txBody>
          <a:bodyPr/>
          <a:lstStyle/>
          <a:p>
            <a:endParaRPr lang="id-ID"/>
          </a:p>
        </p:txBody>
      </p:sp>
      <p:pic>
        <p:nvPicPr>
          <p:cNvPr id="463876" name="Picture 4" descr="fistum res kreb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457200" y="609600"/>
            <a:ext cx="8229600" cy="533400"/>
          </a:xfrm>
        </p:spPr>
        <p:txBody>
          <a:bodyPr>
            <a:noAutofit/>
          </a:bodyPr>
          <a:lstStyle/>
          <a:p>
            <a:r>
              <a:rPr lang="en-US" sz="4000" b="1" dirty="0" err="1">
                <a:solidFill>
                  <a:srgbClr val="002060"/>
                </a:solidFill>
              </a:rPr>
              <a:t>Enzim</a:t>
            </a:r>
            <a:r>
              <a:rPr lang="en-US" sz="4000" b="1" dirty="0">
                <a:solidFill>
                  <a:srgbClr val="002060"/>
                </a:solidFill>
              </a:rPr>
              <a:t> </a:t>
            </a:r>
            <a:r>
              <a:rPr lang="en-US" sz="4000" b="1" dirty="0" err="1">
                <a:solidFill>
                  <a:srgbClr val="002060"/>
                </a:solidFill>
              </a:rPr>
              <a:t>Penting</a:t>
            </a:r>
            <a:endParaRPr lang="en-US" sz="4000" b="1" dirty="0">
              <a:solidFill>
                <a:srgbClr val="002060"/>
              </a:solidFill>
            </a:endParaRPr>
          </a:p>
        </p:txBody>
      </p:sp>
    </p:spTree>
    <p:extLst>
      <p:ext uri="{BB962C8B-B14F-4D97-AF65-F5344CB8AC3E}">
        <p14:creationId xmlns:p14="http://schemas.microsoft.com/office/powerpoint/2010/main" val="1940662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4" name="Rectangle 2"/>
          <p:cNvSpPr>
            <a:spLocks noGrp="1" noChangeArrowheads="1"/>
          </p:cNvSpPr>
          <p:nvPr>
            <p:ph type="title"/>
          </p:nvPr>
        </p:nvSpPr>
        <p:spPr>
          <a:xfrm>
            <a:off x="457200" y="506413"/>
            <a:ext cx="8229600" cy="865187"/>
          </a:xfrm>
        </p:spPr>
        <p:txBody>
          <a:bodyPr>
            <a:normAutofit/>
          </a:bodyPr>
          <a:lstStyle/>
          <a:p>
            <a:r>
              <a:rPr lang="en-US" b="1" dirty="0" err="1">
                <a:solidFill>
                  <a:srgbClr val="002060"/>
                </a:solidFill>
              </a:rPr>
              <a:t>Sifat</a:t>
            </a:r>
            <a:r>
              <a:rPr lang="en-US" b="1" dirty="0">
                <a:solidFill>
                  <a:srgbClr val="002060"/>
                </a:solidFill>
              </a:rPr>
              <a:t> </a:t>
            </a:r>
            <a:r>
              <a:rPr lang="en-US" b="1" dirty="0" err="1">
                <a:solidFill>
                  <a:srgbClr val="002060"/>
                </a:solidFill>
              </a:rPr>
              <a:t>Enzim</a:t>
            </a:r>
            <a:endParaRPr lang="en-US" b="1" dirty="0">
              <a:solidFill>
                <a:srgbClr val="002060"/>
              </a:solidFill>
            </a:endParaRPr>
          </a:p>
        </p:txBody>
      </p:sp>
      <p:sp>
        <p:nvSpPr>
          <p:cNvPr id="207875" name="Rectangle 3"/>
          <p:cNvSpPr>
            <a:spLocks noGrp="1" noChangeArrowheads="1"/>
          </p:cNvSpPr>
          <p:nvPr>
            <p:ph type="body" sz="half" idx="1"/>
          </p:nvPr>
        </p:nvSpPr>
        <p:spPr>
          <a:xfrm>
            <a:off x="457200" y="1371600"/>
            <a:ext cx="8229600" cy="1371600"/>
          </a:xfrm>
        </p:spPr>
        <p:txBody>
          <a:bodyPr/>
          <a:lstStyle/>
          <a:p>
            <a:pPr>
              <a:lnSpc>
                <a:spcPct val="90000"/>
              </a:lnSpc>
            </a:pPr>
            <a:r>
              <a:rPr lang="en-US" sz="2800" dirty="0" err="1"/>
              <a:t>Katalisator</a:t>
            </a:r>
            <a:r>
              <a:rPr lang="en-US" sz="2800" dirty="0"/>
              <a:t> </a:t>
            </a:r>
            <a:r>
              <a:rPr lang="en-US" sz="2800" dirty="0" err="1"/>
              <a:t>organik</a:t>
            </a:r>
            <a:r>
              <a:rPr lang="en-US" sz="2800" dirty="0"/>
              <a:t> </a:t>
            </a:r>
            <a:r>
              <a:rPr lang="en-US" sz="2800" dirty="0" err="1"/>
              <a:t>dalam</a:t>
            </a:r>
            <a:r>
              <a:rPr lang="en-US" sz="2800" dirty="0"/>
              <a:t> </a:t>
            </a:r>
            <a:r>
              <a:rPr lang="en-US" sz="2800" dirty="0" err="1"/>
              <a:t>jumlah</a:t>
            </a:r>
            <a:r>
              <a:rPr lang="en-US" sz="2800" dirty="0"/>
              <a:t> </a:t>
            </a:r>
            <a:r>
              <a:rPr lang="en-US" sz="2800" dirty="0" err="1"/>
              <a:t>sangat</a:t>
            </a:r>
            <a:r>
              <a:rPr lang="en-US" sz="2800" dirty="0"/>
              <a:t> </a:t>
            </a:r>
            <a:r>
              <a:rPr lang="en-US" sz="2800" dirty="0" err="1"/>
              <a:t>sedikit</a:t>
            </a:r>
            <a:r>
              <a:rPr lang="en-US" sz="2800" dirty="0"/>
              <a:t> </a:t>
            </a:r>
            <a:r>
              <a:rPr lang="en-US" sz="2800" dirty="0" err="1"/>
              <a:t>memacu</a:t>
            </a:r>
            <a:r>
              <a:rPr lang="en-US" sz="2800" dirty="0"/>
              <a:t> </a:t>
            </a:r>
            <a:r>
              <a:rPr lang="en-US" sz="2800" dirty="0" err="1"/>
              <a:t>laju</a:t>
            </a:r>
            <a:r>
              <a:rPr lang="en-US" sz="2800" dirty="0"/>
              <a:t> </a:t>
            </a:r>
            <a:r>
              <a:rPr lang="en-US" sz="2800" dirty="0" err="1"/>
              <a:t>reaksi</a:t>
            </a:r>
            <a:r>
              <a:rPr lang="en-US" sz="2800" dirty="0"/>
              <a:t> </a:t>
            </a:r>
            <a:r>
              <a:rPr lang="en-US" sz="2800" dirty="0" err="1"/>
              <a:t>tetapi</a:t>
            </a:r>
            <a:r>
              <a:rPr lang="en-US" sz="2800" dirty="0"/>
              <a:t> </a:t>
            </a:r>
            <a:r>
              <a:rPr lang="en-US" sz="2800" dirty="0" err="1"/>
              <a:t>tidak</a:t>
            </a:r>
            <a:r>
              <a:rPr lang="en-US" sz="2800" dirty="0"/>
              <a:t> </a:t>
            </a:r>
            <a:r>
              <a:rPr lang="en-US" sz="2800" dirty="0" err="1"/>
              <a:t>mempengaruhi</a:t>
            </a:r>
            <a:r>
              <a:rPr lang="en-US" sz="2800" dirty="0"/>
              <a:t> </a:t>
            </a:r>
            <a:r>
              <a:rPr lang="en-US" sz="2800" dirty="0" err="1"/>
              <a:t>keseimbangan</a:t>
            </a:r>
            <a:r>
              <a:rPr lang="en-US" sz="2800" dirty="0"/>
              <a:t> </a:t>
            </a:r>
            <a:r>
              <a:rPr lang="en-US" sz="2800" dirty="0" err="1"/>
              <a:t>reaksi</a:t>
            </a:r>
            <a:endParaRPr lang="en-US" sz="2800" dirty="0"/>
          </a:p>
        </p:txBody>
      </p:sp>
      <p:pic>
        <p:nvPicPr>
          <p:cNvPr id="207876" name="Picture 4" descr="fistum ensim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2743200"/>
            <a:ext cx="8229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91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Rectangle 3"/>
          <p:cNvSpPr>
            <a:spLocks noGrp="1" noChangeArrowheads="1"/>
          </p:cNvSpPr>
          <p:nvPr>
            <p:ph type="body" sz="half" idx="1"/>
          </p:nvPr>
        </p:nvSpPr>
        <p:spPr>
          <a:xfrm>
            <a:off x="228600" y="1676400"/>
            <a:ext cx="4119563" cy="5181600"/>
          </a:xfrm>
        </p:spPr>
        <p:txBody>
          <a:bodyPr/>
          <a:lstStyle/>
          <a:p>
            <a:r>
              <a:rPr lang="en-US" sz="2800" dirty="0" err="1"/>
              <a:t>Dihasilkan</a:t>
            </a:r>
            <a:r>
              <a:rPr lang="en-US" sz="2800" dirty="0"/>
              <a:t> di </a:t>
            </a:r>
            <a:r>
              <a:rPr lang="en-US" sz="2800" dirty="0" err="1"/>
              <a:t>protoplasma</a:t>
            </a:r>
            <a:r>
              <a:rPr lang="en-US" sz="2800" dirty="0"/>
              <a:t> </a:t>
            </a:r>
          </a:p>
          <a:p>
            <a:pPr>
              <a:buFont typeface="Wingdings" panose="05000000000000000000" pitchFamily="2" charset="2"/>
              <a:buNone/>
            </a:pPr>
            <a:r>
              <a:rPr lang="en-US" sz="2800" dirty="0"/>
              <a:t> - </a:t>
            </a:r>
            <a:r>
              <a:rPr lang="en-US" sz="2800" dirty="0" err="1"/>
              <a:t>melakukan</a:t>
            </a:r>
            <a:r>
              <a:rPr lang="en-US" sz="2800" dirty="0"/>
              <a:t> </a:t>
            </a:r>
            <a:r>
              <a:rPr lang="en-US" sz="2800" dirty="0" err="1"/>
              <a:t>kegiatan</a:t>
            </a:r>
            <a:r>
              <a:rPr lang="en-US" sz="2800" dirty="0"/>
              <a:t> di </a:t>
            </a:r>
            <a:r>
              <a:rPr lang="en-US" sz="2800" dirty="0" err="1"/>
              <a:t>dalam</a:t>
            </a:r>
            <a:r>
              <a:rPr lang="en-US" sz="2800" dirty="0"/>
              <a:t> </a:t>
            </a:r>
            <a:r>
              <a:rPr lang="en-US" sz="2800" dirty="0" err="1"/>
              <a:t>sel</a:t>
            </a:r>
            <a:r>
              <a:rPr lang="en-US" sz="2800" dirty="0"/>
              <a:t> : </a:t>
            </a:r>
            <a:r>
              <a:rPr lang="en-US" sz="2800" dirty="0" err="1"/>
              <a:t>endoenzim</a:t>
            </a:r>
            <a:endParaRPr lang="en-US" sz="2800" dirty="0"/>
          </a:p>
          <a:p>
            <a:pPr>
              <a:buFont typeface="Wingdings" panose="05000000000000000000" pitchFamily="2" charset="2"/>
              <a:buNone/>
            </a:pPr>
            <a:r>
              <a:rPr lang="en-US" sz="2800" dirty="0"/>
              <a:t> - </a:t>
            </a:r>
            <a:r>
              <a:rPr lang="en-US" sz="2800" dirty="0" err="1"/>
              <a:t>melakukan</a:t>
            </a:r>
            <a:r>
              <a:rPr lang="en-US" sz="2800" dirty="0"/>
              <a:t> </a:t>
            </a:r>
            <a:r>
              <a:rPr lang="en-US" sz="2800" dirty="0" err="1"/>
              <a:t>kegiatan</a:t>
            </a:r>
            <a:r>
              <a:rPr lang="en-US" sz="2800" dirty="0"/>
              <a:t> di </a:t>
            </a:r>
            <a:r>
              <a:rPr lang="en-US" sz="2800" dirty="0" err="1"/>
              <a:t>luar</a:t>
            </a:r>
            <a:r>
              <a:rPr lang="en-US" sz="2800" dirty="0"/>
              <a:t> </a:t>
            </a:r>
            <a:r>
              <a:rPr lang="en-US" sz="2800" dirty="0" err="1"/>
              <a:t>sel</a:t>
            </a:r>
            <a:r>
              <a:rPr lang="en-US" sz="2800" dirty="0"/>
              <a:t> : </a:t>
            </a:r>
            <a:r>
              <a:rPr lang="en-US" sz="2800" dirty="0" err="1"/>
              <a:t>eksoenzim</a:t>
            </a:r>
            <a:endParaRPr lang="en-US" sz="2800" dirty="0"/>
          </a:p>
          <a:p>
            <a:r>
              <a:rPr lang="en-US" sz="2800" dirty="0" err="1"/>
              <a:t>Sebagian</a:t>
            </a:r>
            <a:r>
              <a:rPr lang="en-US" sz="2800" dirty="0"/>
              <a:t> </a:t>
            </a:r>
            <a:r>
              <a:rPr lang="en-US" sz="2800" dirty="0" err="1"/>
              <a:t>besar</a:t>
            </a:r>
            <a:r>
              <a:rPr lang="en-US" sz="2800" dirty="0"/>
              <a:t> </a:t>
            </a:r>
            <a:r>
              <a:rPr lang="en-US" sz="2800" dirty="0" err="1"/>
              <a:t>endoenzim</a:t>
            </a:r>
            <a:endParaRPr lang="en-US" sz="2800" dirty="0"/>
          </a:p>
        </p:txBody>
      </p:sp>
      <p:pic>
        <p:nvPicPr>
          <p:cNvPr id="219140" name="Picture 4" descr="fistum sel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447800"/>
            <a:ext cx="49530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Grp="1" noChangeArrowheads="1"/>
          </p:cNvSpPr>
          <p:nvPr>
            <p:ph type="title"/>
          </p:nvPr>
        </p:nvSpPr>
        <p:spPr>
          <a:xfrm>
            <a:off x="457200" y="506413"/>
            <a:ext cx="8229600" cy="865187"/>
          </a:xfrm>
        </p:spPr>
        <p:txBody>
          <a:bodyPr>
            <a:normAutofit/>
          </a:bodyPr>
          <a:lstStyle/>
          <a:p>
            <a:r>
              <a:rPr lang="en-US" b="1" dirty="0" err="1">
                <a:solidFill>
                  <a:srgbClr val="002060"/>
                </a:solidFill>
              </a:rPr>
              <a:t>Sifat</a:t>
            </a:r>
            <a:r>
              <a:rPr lang="en-US" b="1" dirty="0">
                <a:solidFill>
                  <a:srgbClr val="002060"/>
                </a:solidFill>
              </a:rPr>
              <a:t> </a:t>
            </a:r>
            <a:r>
              <a:rPr lang="en-US" b="1" dirty="0" err="1">
                <a:solidFill>
                  <a:srgbClr val="002060"/>
                </a:solidFill>
              </a:rPr>
              <a:t>Enzim</a:t>
            </a:r>
            <a:endParaRPr lang="en-US" b="1" dirty="0">
              <a:solidFill>
                <a:srgbClr val="002060"/>
              </a:solidFill>
            </a:endParaRPr>
          </a:p>
        </p:txBody>
      </p:sp>
    </p:spTree>
    <p:extLst>
      <p:ext uri="{BB962C8B-B14F-4D97-AF65-F5344CB8AC3E}">
        <p14:creationId xmlns:p14="http://schemas.microsoft.com/office/powerpoint/2010/main" val="4931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Rectangle 3"/>
          <p:cNvSpPr>
            <a:spLocks noGrp="1" noChangeArrowheads="1"/>
          </p:cNvSpPr>
          <p:nvPr>
            <p:ph type="body" idx="1"/>
          </p:nvPr>
        </p:nvSpPr>
        <p:spPr>
          <a:xfrm>
            <a:off x="457200" y="1600200"/>
            <a:ext cx="8229600" cy="4953000"/>
          </a:xfrm>
        </p:spPr>
        <p:txBody>
          <a:bodyPr>
            <a:normAutofit/>
          </a:bodyPr>
          <a:lstStyle/>
          <a:p>
            <a:r>
              <a:rPr lang="en-US" sz="2800" dirty="0" err="1"/>
              <a:t>Merupakan</a:t>
            </a:r>
            <a:r>
              <a:rPr lang="en-US" sz="2800" dirty="0"/>
              <a:t> </a:t>
            </a:r>
            <a:r>
              <a:rPr lang="en-US" sz="2800" dirty="0" err="1"/>
              <a:t>molekul</a:t>
            </a:r>
            <a:r>
              <a:rPr lang="en-US" sz="2800" dirty="0"/>
              <a:t> </a:t>
            </a:r>
            <a:r>
              <a:rPr lang="en-US" sz="2800" dirty="0" err="1"/>
              <a:t>besar</a:t>
            </a:r>
            <a:endParaRPr lang="en-US" sz="2800" dirty="0"/>
          </a:p>
          <a:p>
            <a:r>
              <a:rPr lang="en-US" sz="2800" dirty="0" err="1"/>
              <a:t>Merupakan</a:t>
            </a:r>
            <a:r>
              <a:rPr lang="en-US" sz="2800" dirty="0"/>
              <a:t> </a:t>
            </a:r>
            <a:r>
              <a:rPr lang="en-US" sz="2800" dirty="0" err="1"/>
              <a:t>koloid</a:t>
            </a:r>
            <a:r>
              <a:rPr lang="en-US" sz="2800" dirty="0"/>
              <a:t>, </a:t>
            </a:r>
            <a:r>
              <a:rPr lang="en-US" sz="2800" dirty="0" err="1"/>
              <a:t>mempunyai</a:t>
            </a:r>
            <a:r>
              <a:rPr lang="en-US" sz="2800" dirty="0"/>
              <a:t> </a:t>
            </a:r>
            <a:r>
              <a:rPr lang="en-US" sz="2800" dirty="0" err="1"/>
              <a:t>luas</a:t>
            </a:r>
            <a:r>
              <a:rPr lang="en-US" sz="2800" dirty="0"/>
              <a:t> </a:t>
            </a:r>
            <a:r>
              <a:rPr lang="en-US" sz="2800" dirty="0" err="1"/>
              <a:t>permukaan</a:t>
            </a:r>
            <a:r>
              <a:rPr lang="en-US" sz="2800" dirty="0"/>
              <a:t> </a:t>
            </a:r>
            <a:r>
              <a:rPr lang="en-US" sz="2800" dirty="0" err="1"/>
              <a:t>besar</a:t>
            </a:r>
            <a:r>
              <a:rPr lang="en-US" sz="2800" dirty="0"/>
              <a:t>, </a:t>
            </a:r>
            <a:r>
              <a:rPr lang="en-US" sz="2800" dirty="0" err="1"/>
              <a:t>bersifat</a:t>
            </a:r>
            <a:r>
              <a:rPr lang="en-US" sz="2800" dirty="0"/>
              <a:t> </a:t>
            </a:r>
            <a:r>
              <a:rPr lang="en-US" sz="2800" dirty="0" err="1"/>
              <a:t>hidrofil</a:t>
            </a:r>
            <a:r>
              <a:rPr lang="en-US" sz="2800" dirty="0"/>
              <a:t> </a:t>
            </a:r>
          </a:p>
          <a:p>
            <a:r>
              <a:rPr lang="en-US" sz="2800" dirty="0" err="1"/>
              <a:t>Bersifat</a:t>
            </a:r>
            <a:r>
              <a:rPr lang="en-US" sz="2800" dirty="0"/>
              <a:t> </a:t>
            </a:r>
            <a:r>
              <a:rPr lang="en-US" sz="2800" dirty="0" err="1"/>
              <a:t>peka</a:t>
            </a:r>
            <a:r>
              <a:rPr lang="en-US" sz="2800" dirty="0"/>
              <a:t>, di </a:t>
            </a:r>
            <a:r>
              <a:rPr lang="en-US" sz="2800" dirty="0" err="1"/>
              <a:t>inaktifasi</a:t>
            </a:r>
            <a:r>
              <a:rPr lang="en-US" sz="2800" dirty="0"/>
              <a:t> </a:t>
            </a:r>
            <a:r>
              <a:rPr lang="en-US" sz="2800" dirty="0" err="1"/>
              <a:t>semua</a:t>
            </a:r>
            <a:r>
              <a:rPr lang="en-US" sz="2800" dirty="0"/>
              <a:t> </a:t>
            </a:r>
            <a:r>
              <a:rPr lang="en-US" sz="2800" dirty="0" err="1"/>
              <a:t>faktor</a:t>
            </a:r>
            <a:r>
              <a:rPr lang="en-US" sz="2800" dirty="0"/>
              <a:t> </a:t>
            </a:r>
            <a:r>
              <a:rPr lang="en-US" sz="2800" dirty="0" err="1"/>
              <a:t>penyebab</a:t>
            </a:r>
            <a:r>
              <a:rPr lang="en-US" sz="2800" dirty="0"/>
              <a:t> </a:t>
            </a:r>
            <a:r>
              <a:rPr lang="en-US" sz="2800" dirty="0" err="1"/>
              <a:t>denaturasi</a:t>
            </a:r>
            <a:r>
              <a:rPr lang="en-US" sz="2800" dirty="0"/>
              <a:t> protein – </a:t>
            </a:r>
            <a:r>
              <a:rPr lang="en-US" sz="2800" dirty="0" err="1"/>
              <a:t>suhu</a:t>
            </a:r>
            <a:r>
              <a:rPr lang="en-US" sz="2800" dirty="0"/>
              <a:t>, </a:t>
            </a:r>
            <a:r>
              <a:rPr lang="en-US" sz="2800" dirty="0" err="1"/>
              <a:t>pH.</a:t>
            </a:r>
            <a:endParaRPr lang="en-US" sz="2800" dirty="0"/>
          </a:p>
          <a:p>
            <a:r>
              <a:rPr lang="en-US" sz="2800" dirty="0" err="1"/>
              <a:t>Dapat</a:t>
            </a:r>
            <a:r>
              <a:rPr lang="en-US" sz="2800" dirty="0"/>
              <a:t> </a:t>
            </a:r>
            <a:r>
              <a:rPr lang="en-US" sz="2800" dirty="0" err="1"/>
              <a:t>bereaksi</a:t>
            </a:r>
            <a:r>
              <a:rPr lang="en-US" sz="2800" dirty="0"/>
              <a:t> </a:t>
            </a:r>
            <a:r>
              <a:rPr lang="en-US" sz="2800" dirty="0" err="1"/>
              <a:t>dengan</a:t>
            </a:r>
            <a:r>
              <a:rPr lang="en-US" sz="2800" dirty="0"/>
              <a:t> </a:t>
            </a:r>
            <a:r>
              <a:rPr lang="en-US" sz="2800" dirty="0" err="1"/>
              <a:t>asam</a:t>
            </a:r>
            <a:r>
              <a:rPr lang="en-US" sz="2800" dirty="0"/>
              <a:t> </a:t>
            </a:r>
            <a:r>
              <a:rPr lang="en-US" sz="2800" dirty="0" err="1"/>
              <a:t>maupun</a:t>
            </a:r>
            <a:r>
              <a:rPr lang="en-US" sz="2800" dirty="0"/>
              <a:t> </a:t>
            </a:r>
            <a:r>
              <a:rPr lang="en-US" sz="2800" dirty="0" err="1"/>
              <a:t>basa</a:t>
            </a:r>
            <a:r>
              <a:rPr lang="en-US" sz="2800" dirty="0"/>
              <a:t>, </a:t>
            </a:r>
            <a:r>
              <a:rPr lang="en-US" sz="2800" dirty="0" err="1"/>
              <a:t>dengan</a:t>
            </a:r>
            <a:r>
              <a:rPr lang="en-US" sz="2800" dirty="0"/>
              <a:t> anion </a:t>
            </a:r>
            <a:r>
              <a:rPr lang="en-US" sz="2800" dirty="0" err="1"/>
              <a:t>maupuk</a:t>
            </a:r>
            <a:r>
              <a:rPr lang="en-US" sz="2800" dirty="0"/>
              <a:t> </a:t>
            </a:r>
            <a:r>
              <a:rPr lang="en-US" sz="2800" dirty="0" err="1"/>
              <a:t>kation</a:t>
            </a:r>
            <a:endParaRPr lang="en-US" sz="2800" dirty="0"/>
          </a:p>
          <a:p>
            <a:pPr>
              <a:buFont typeface="Wingdings" panose="05000000000000000000" pitchFamily="2" charset="2"/>
              <a:buNone/>
            </a:pPr>
            <a:endParaRPr lang="en-US" sz="2800" dirty="0"/>
          </a:p>
          <a:p>
            <a:endParaRPr lang="en-US" sz="2800" dirty="0"/>
          </a:p>
          <a:p>
            <a:endParaRPr lang="en-US" sz="2800" dirty="0"/>
          </a:p>
        </p:txBody>
      </p:sp>
      <p:sp>
        <p:nvSpPr>
          <p:cNvPr id="4" name="Rectangle 2"/>
          <p:cNvSpPr txBox="1">
            <a:spLocks noChangeArrowheads="1"/>
          </p:cNvSpPr>
          <p:nvPr/>
        </p:nvSpPr>
        <p:spPr>
          <a:xfrm>
            <a:off x="457200" y="506413"/>
            <a:ext cx="8229600" cy="8651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002060"/>
                </a:solidFill>
              </a:rPr>
              <a:t>Sifat</a:t>
            </a:r>
            <a:r>
              <a:rPr lang="en-US" b="1" dirty="0" smtClean="0">
                <a:solidFill>
                  <a:srgbClr val="002060"/>
                </a:solidFill>
              </a:rPr>
              <a:t> </a:t>
            </a:r>
            <a:r>
              <a:rPr lang="en-US" b="1" dirty="0" err="1" smtClean="0">
                <a:solidFill>
                  <a:srgbClr val="002060"/>
                </a:solidFill>
              </a:rPr>
              <a:t>Enzim</a:t>
            </a:r>
            <a:endParaRPr lang="en-US" b="1" dirty="0">
              <a:solidFill>
                <a:srgbClr val="002060"/>
              </a:solidFill>
            </a:endParaRPr>
          </a:p>
        </p:txBody>
      </p:sp>
    </p:spTree>
    <p:extLst>
      <p:ext uri="{BB962C8B-B14F-4D97-AF65-F5344CB8AC3E}">
        <p14:creationId xmlns:p14="http://schemas.microsoft.com/office/powerpoint/2010/main" val="3541288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3"/>
          <p:cNvSpPr>
            <a:spLocks noGrp="1" noChangeArrowheads="1"/>
          </p:cNvSpPr>
          <p:nvPr>
            <p:ph type="body" sz="half" idx="1"/>
          </p:nvPr>
        </p:nvSpPr>
        <p:spPr>
          <a:xfrm>
            <a:off x="161926" y="1907380"/>
            <a:ext cx="3401194" cy="5562600"/>
          </a:xfrm>
        </p:spPr>
        <p:txBody>
          <a:bodyPr/>
          <a:lstStyle/>
          <a:p>
            <a:pPr>
              <a:lnSpc>
                <a:spcPct val="90000"/>
              </a:lnSpc>
            </a:pP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dipacu</a:t>
            </a:r>
            <a:r>
              <a:rPr lang="id-ID"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maupun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dihambat</a:t>
            </a:r>
            <a:endParaRPr lang="id-ID" sz="2400" dirty="0" smtClean="0">
              <a:latin typeface="Arial" panose="020B0604020202020204" pitchFamily="34" charset="0"/>
              <a:cs typeface="Arial" panose="020B0604020202020204" pitchFamily="34" charset="0"/>
            </a:endParaRPr>
          </a:p>
          <a:p>
            <a:pPr>
              <a:lnSpc>
                <a:spcPct val="90000"/>
              </a:lnSpc>
            </a:pPr>
            <a:r>
              <a:rPr lang="en-US" sz="2400" dirty="0" err="1" smtClean="0">
                <a:latin typeface="Arial" panose="020B0604020202020204" pitchFamily="34" charset="0"/>
                <a:cs typeface="Arial" panose="020B0604020202020204" pitchFamily="34" charset="0"/>
              </a:rPr>
              <a:t>Penghambat</a:t>
            </a:r>
            <a:r>
              <a:rPr lang="en-US" sz="2400" dirty="0" smtClean="0">
                <a:latin typeface="Arial" panose="020B0604020202020204" pitchFamily="34" charset="0"/>
                <a:cs typeface="Arial" panose="020B0604020202020204" pitchFamily="34" charset="0"/>
              </a:rPr>
              <a:t>:</a:t>
            </a:r>
            <a:endParaRPr lang="id-ID" sz="2400" dirty="0" smtClean="0">
              <a:latin typeface="Arial" panose="020B0604020202020204" pitchFamily="34" charset="0"/>
              <a:cs typeface="Arial" panose="020B0604020202020204" pitchFamily="34" charset="0"/>
            </a:endParaRPr>
          </a:p>
          <a:p>
            <a:pPr marL="628650" indent="-257175">
              <a:lnSpc>
                <a:spcPct val="90000"/>
              </a:lnSpc>
              <a:buFont typeface="Wingdings" panose="05000000000000000000" pitchFamily="2" charset="2"/>
              <a:buChar char="ü"/>
            </a:pPr>
            <a:r>
              <a:rPr lang="en-US" sz="2400" dirty="0" err="1" smtClean="0">
                <a:latin typeface="Arial" panose="020B0604020202020204" pitchFamily="34" charset="0"/>
                <a:cs typeface="Arial" panose="020B0604020202020204" pitchFamily="34" charset="0"/>
              </a:rPr>
              <a:t>kompetitif</a:t>
            </a:r>
            <a:r>
              <a:rPr lang="en-US" sz="2400" dirty="0" smtClean="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susunan</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mirip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substrat</a:t>
            </a:r>
            <a:r>
              <a:rPr lang="en-US" sz="2400" dirty="0">
                <a:latin typeface="Arial" panose="020B0604020202020204" pitchFamily="34" charset="0"/>
                <a:cs typeface="Arial" panose="020B0604020202020204" pitchFamily="34" charset="0"/>
              </a:rPr>
              <a:t>, </a:t>
            </a:r>
            <a:endParaRPr lang="id-ID" sz="2400" dirty="0" smtClean="0">
              <a:latin typeface="Arial" panose="020B0604020202020204" pitchFamily="34" charset="0"/>
              <a:cs typeface="Arial" panose="020B0604020202020204" pitchFamily="34" charset="0"/>
            </a:endParaRPr>
          </a:p>
          <a:p>
            <a:pPr marL="542925" indent="-171450">
              <a:lnSpc>
                <a:spcPct val="90000"/>
              </a:lnSpc>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non </a:t>
            </a:r>
            <a:r>
              <a:rPr lang="en-US" sz="2400" dirty="0" err="1" smtClean="0">
                <a:latin typeface="Arial" panose="020B0604020202020204" pitchFamily="34" charset="0"/>
                <a:cs typeface="Arial" panose="020B0604020202020204" pitchFamily="34" charset="0"/>
              </a:rPr>
              <a:t>kompetitif</a:t>
            </a:r>
            <a:r>
              <a:rPr lang="en-US" sz="2400" dirty="0" smtClean="0">
                <a:latin typeface="Arial" panose="020B0604020202020204" pitchFamily="34" charset="0"/>
                <a:cs typeface="Arial" panose="020B0604020202020204" pitchFamily="34" charset="0"/>
              </a:rPr>
              <a:t> </a:t>
            </a:r>
            <a:r>
              <a:rPr lang="en-US" sz="2400" dirty="0" smtClean="0">
                <a:latin typeface="Garamond" panose="02020404030301010803" pitchFamily="18" charset="0"/>
                <a:cs typeface="Arial" panose="020B0604020202020204" pitchFamily="34" charset="0"/>
              </a:rPr>
              <a:t>→</a:t>
            </a:r>
            <a:r>
              <a:rPr lang="id-ID" sz="2400" dirty="0" smtClean="0">
                <a:latin typeface="Garamond" panose="02020404030301010803" pitchFamily="18"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merusak</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209924" name="Picture 4" descr="fistum ensim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63120" y="4199358"/>
            <a:ext cx="5504679" cy="25824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9926" name="Picture 6" descr="fistum ensim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63120" y="1499393"/>
            <a:ext cx="5504679" cy="2310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p:cNvSpPr txBox="1">
            <a:spLocks noChangeArrowheads="1"/>
          </p:cNvSpPr>
          <p:nvPr/>
        </p:nvSpPr>
        <p:spPr>
          <a:xfrm>
            <a:off x="457200" y="506413"/>
            <a:ext cx="8229600" cy="8651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002060"/>
                </a:solidFill>
              </a:rPr>
              <a:t>Sifat</a:t>
            </a:r>
            <a:r>
              <a:rPr lang="en-US" b="1" dirty="0" smtClean="0">
                <a:solidFill>
                  <a:srgbClr val="002060"/>
                </a:solidFill>
              </a:rPr>
              <a:t> </a:t>
            </a:r>
            <a:r>
              <a:rPr lang="en-US" b="1" dirty="0" err="1" smtClean="0">
                <a:solidFill>
                  <a:srgbClr val="002060"/>
                </a:solidFill>
              </a:rPr>
              <a:t>Enzim</a:t>
            </a:r>
            <a:endParaRPr lang="en-US" b="1" dirty="0">
              <a:solidFill>
                <a:srgbClr val="002060"/>
              </a:solidFill>
            </a:endParaRPr>
          </a:p>
        </p:txBody>
      </p:sp>
    </p:spTree>
    <p:extLst>
      <p:ext uri="{BB962C8B-B14F-4D97-AF65-F5344CB8AC3E}">
        <p14:creationId xmlns:p14="http://schemas.microsoft.com/office/powerpoint/2010/main" val="163195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83" name="Rectangle 15"/>
          <p:cNvSpPr>
            <a:spLocks noGrp="1" noChangeArrowheads="1"/>
          </p:cNvSpPr>
          <p:nvPr>
            <p:ph type="body" sz="half" idx="1"/>
          </p:nvPr>
        </p:nvSpPr>
        <p:spPr>
          <a:xfrm>
            <a:off x="457200" y="1295400"/>
            <a:ext cx="4876800" cy="2209800"/>
          </a:xfrm>
        </p:spPr>
        <p:txBody>
          <a:bodyPr/>
          <a:lstStyle/>
          <a:p>
            <a:pPr>
              <a:lnSpc>
                <a:spcPct val="90000"/>
              </a:lnSpc>
              <a:buFont typeface="Wingdings" panose="05000000000000000000" pitchFamily="2" charset="2"/>
              <a:buNone/>
            </a:pPr>
            <a:r>
              <a:rPr lang="en-US" sz="2800" dirty="0" err="1"/>
              <a:t>Ensim</a:t>
            </a:r>
            <a:r>
              <a:rPr lang="en-US" sz="2800" dirty="0"/>
              <a:t> </a:t>
            </a:r>
            <a:r>
              <a:rPr lang="en-US" sz="2800" dirty="0" err="1"/>
              <a:t>bersifat</a:t>
            </a:r>
            <a:r>
              <a:rPr lang="en-US" sz="2800" dirty="0"/>
              <a:t> </a:t>
            </a:r>
            <a:r>
              <a:rPr lang="en-US" sz="2800" dirty="0" err="1"/>
              <a:t>khas</a:t>
            </a:r>
            <a:r>
              <a:rPr lang="en-US" sz="2800" dirty="0"/>
              <a:t> : </a:t>
            </a:r>
            <a:r>
              <a:rPr lang="en-US" sz="2800" dirty="0" err="1"/>
              <a:t>terdapat</a:t>
            </a:r>
            <a:r>
              <a:rPr lang="en-US" sz="2800" dirty="0"/>
              <a:t> </a:t>
            </a:r>
            <a:r>
              <a:rPr lang="en-US" sz="2800" dirty="0" err="1"/>
              <a:t>hampir</a:t>
            </a:r>
            <a:r>
              <a:rPr lang="en-US" sz="2800" dirty="0"/>
              <a:t> 700 </a:t>
            </a:r>
            <a:r>
              <a:rPr lang="en-US" sz="2800" dirty="0" err="1"/>
              <a:t>enzim</a:t>
            </a:r>
            <a:r>
              <a:rPr lang="en-US" sz="2800" dirty="0"/>
              <a:t> </a:t>
            </a:r>
            <a:r>
              <a:rPr lang="en-US" sz="2800" dirty="0" err="1"/>
              <a:t>bereaksi</a:t>
            </a:r>
            <a:r>
              <a:rPr lang="en-US" sz="2800" dirty="0"/>
              <a:t> </a:t>
            </a:r>
            <a:r>
              <a:rPr lang="en-US" sz="2800" dirty="0" err="1"/>
              <a:t>dengan</a:t>
            </a:r>
            <a:r>
              <a:rPr lang="en-US" sz="2800" dirty="0"/>
              <a:t> </a:t>
            </a:r>
            <a:r>
              <a:rPr lang="en-US" sz="2800" dirty="0" err="1"/>
              <a:t>substrat</a:t>
            </a:r>
            <a:r>
              <a:rPr lang="en-US" sz="2800" dirty="0"/>
              <a:t> </a:t>
            </a:r>
            <a:r>
              <a:rPr lang="en-US" sz="2800" dirty="0" err="1"/>
              <a:t>khusus</a:t>
            </a:r>
            <a:r>
              <a:rPr lang="en-US" sz="2800" dirty="0"/>
              <a:t> : </a:t>
            </a:r>
            <a:r>
              <a:rPr lang="en-US" sz="2800" dirty="0" err="1">
                <a:solidFill>
                  <a:srgbClr val="C00000"/>
                </a:solidFill>
              </a:rPr>
              <a:t>teori</a:t>
            </a:r>
            <a:r>
              <a:rPr lang="en-US" sz="2800" dirty="0">
                <a:solidFill>
                  <a:srgbClr val="C00000"/>
                </a:solidFill>
              </a:rPr>
              <a:t> </a:t>
            </a:r>
            <a:r>
              <a:rPr lang="en-US" sz="2800" dirty="0" err="1">
                <a:solidFill>
                  <a:srgbClr val="C00000"/>
                </a:solidFill>
              </a:rPr>
              <a:t>kunci-gembok</a:t>
            </a:r>
            <a:r>
              <a:rPr lang="en-US" sz="2800" dirty="0">
                <a:solidFill>
                  <a:srgbClr val="C00000"/>
                </a:solidFill>
              </a:rPr>
              <a:t> (key-lock)</a:t>
            </a:r>
          </a:p>
        </p:txBody>
      </p:sp>
      <p:pic>
        <p:nvPicPr>
          <p:cNvPr id="211984" name="Picture 16" descr="fistum ensim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1000" y="3429000"/>
            <a:ext cx="50292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986" name="Picture 18" descr="fistum ensim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86400" y="1371600"/>
            <a:ext cx="33528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p:cNvSpPr txBox="1">
            <a:spLocks noChangeArrowheads="1"/>
          </p:cNvSpPr>
          <p:nvPr/>
        </p:nvSpPr>
        <p:spPr>
          <a:xfrm>
            <a:off x="457200" y="506413"/>
            <a:ext cx="8229600" cy="8651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002060"/>
                </a:solidFill>
              </a:rPr>
              <a:t>Sifat</a:t>
            </a:r>
            <a:r>
              <a:rPr lang="en-US" b="1" dirty="0" smtClean="0">
                <a:solidFill>
                  <a:srgbClr val="002060"/>
                </a:solidFill>
              </a:rPr>
              <a:t> </a:t>
            </a:r>
            <a:r>
              <a:rPr lang="en-US" b="1" dirty="0" err="1" smtClean="0">
                <a:solidFill>
                  <a:srgbClr val="002060"/>
                </a:solidFill>
              </a:rPr>
              <a:t>Enzim</a:t>
            </a:r>
            <a:endParaRPr lang="en-US" b="1" dirty="0">
              <a:solidFill>
                <a:srgbClr val="002060"/>
              </a:solidFill>
            </a:endParaRPr>
          </a:p>
        </p:txBody>
      </p:sp>
    </p:spTree>
    <p:extLst>
      <p:ext uri="{BB962C8B-B14F-4D97-AF65-F5344CB8AC3E}">
        <p14:creationId xmlns:p14="http://schemas.microsoft.com/office/powerpoint/2010/main" val="40483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Rectangle 5"/>
          <p:cNvSpPr>
            <a:spLocks noGrp="1" noChangeArrowheads="1"/>
          </p:cNvSpPr>
          <p:nvPr>
            <p:ph type="title"/>
          </p:nvPr>
        </p:nvSpPr>
        <p:spPr>
          <a:xfrm>
            <a:off x="442912" y="1314450"/>
            <a:ext cx="8229600" cy="503238"/>
          </a:xfrm>
        </p:spPr>
        <p:txBody>
          <a:bodyPr>
            <a:normAutofit fontScale="90000"/>
          </a:bodyPr>
          <a:lstStyle/>
          <a:p>
            <a:r>
              <a:rPr lang="en-US" sz="3200" smtClean="0"/>
              <a:t>Menurunkan</a:t>
            </a:r>
            <a:r>
              <a:rPr lang="en-US" sz="3200" dirty="0" smtClean="0"/>
              <a:t> </a:t>
            </a:r>
            <a:r>
              <a:rPr lang="en-US" sz="3200" dirty="0" err="1"/>
              <a:t>energi</a:t>
            </a:r>
            <a:r>
              <a:rPr lang="en-US" sz="3200" dirty="0"/>
              <a:t> </a:t>
            </a:r>
            <a:r>
              <a:rPr lang="en-US" sz="3200" dirty="0" err="1"/>
              <a:t>aktifasi</a:t>
            </a:r>
            <a:endParaRPr lang="en-US" sz="3200" dirty="0"/>
          </a:p>
        </p:txBody>
      </p:sp>
      <p:pic>
        <p:nvPicPr>
          <p:cNvPr id="167940" name="Picture 4" descr="fistum ensim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905000"/>
            <a:ext cx="85344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ChangeArrowheads="1"/>
          </p:cNvSpPr>
          <p:nvPr/>
        </p:nvSpPr>
        <p:spPr>
          <a:xfrm>
            <a:off x="457200" y="506413"/>
            <a:ext cx="8229600" cy="8651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002060"/>
                </a:solidFill>
              </a:rPr>
              <a:t>Sifat</a:t>
            </a:r>
            <a:r>
              <a:rPr lang="en-US" b="1" dirty="0" smtClean="0">
                <a:solidFill>
                  <a:srgbClr val="002060"/>
                </a:solidFill>
              </a:rPr>
              <a:t> </a:t>
            </a:r>
            <a:r>
              <a:rPr lang="en-US" b="1" dirty="0" err="1" smtClean="0">
                <a:solidFill>
                  <a:srgbClr val="002060"/>
                </a:solidFill>
              </a:rPr>
              <a:t>Enzim</a:t>
            </a:r>
            <a:endParaRPr lang="en-US" b="1" dirty="0">
              <a:solidFill>
                <a:srgbClr val="002060"/>
              </a:solidFill>
            </a:endParaRPr>
          </a:p>
        </p:txBody>
      </p:sp>
    </p:spTree>
    <p:extLst>
      <p:ext uri="{BB962C8B-B14F-4D97-AF65-F5344CB8AC3E}">
        <p14:creationId xmlns:p14="http://schemas.microsoft.com/office/powerpoint/2010/main" val="382025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3" name="Rectangle 3"/>
          <p:cNvSpPr>
            <a:spLocks noGrp="1" noChangeArrowheads="1"/>
          </p:cNvSpPr>
          <p:nvPr>
            <p:ph type="body" idx="1"/>
          </p:nvPr>
        </p:nvSpPr>
        <p:spPr>
          <a:xfrm>
            <a:off x="1676400" y="3802064"/>
            <a:ext cx="8229600" cy="1143000"/>
          </a:xfrm>
        </p:spPr>
        <p:txBody>
          <a:bodyPr>
            <a:normAutofit fontScale="92500" lnSpcReduction="10000"/>
          </a:bodyPr>
          <a:lstStyle/>
          <a:p>
            <a:pPr algn="ctr">
              <a:buFont typeface="Wingdings" panose="05000000000000000000" pitchFamily="2" charset="2"/>
              <a:buNone/>
            </a:pPr>
            <a:r>
              <a:rPr lang="id-ID" sz="8000" b="1" dirty="0" smtClean="0">
                <a:solidFill>
                  <a:schemeClr val="bg1"/>
                </a:solidFill>
              </a:rPr>
              <a:t>ENZIM</a:t>
            </a:r>
            <a:endParaRPr lang="en-US" sz="8000" b="1" dirty="0">
              <a:solidFill>
                <a:schemeClr val="bg1"/>
              </a:solidFill>
            </a:endParaRPr>
          </a:p>
        </p:txBody>
      </p:sp>
    </p:spTree>
    <p:extLst>
      <p:ext uri="{BB962C8B-B14F-4D97-AF65-F5344CB8AC3E}">
        <p14:creationId xmlns:p14="http://schemas.microsoft.com/office/powerpoint/2010/main" val="822517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3" name="Rectangle 3"/>
          <p:cNvSpPr>
            <a:spLocks noGrp="1" noChangeArrowheads="1"/>
          </p:cNvSpPr>
          <p:nvPr>
            <p:ph type="body" idx="1"/>
          </p:nvPr>
        </p:nvSpPr>
        <p:spPr>
          <a:xfrm>
            <a:off x="1676400" y="3802064"/>
            <a:ext cx="8229600" cy="1143000"/>
          </a:xfrm>
        </p:spPr>
        <p:txBody>
          <a:bodyPr>
            <a:normAutofit fontScale="92500" lnSpcReduction="10000"/>
          </a:bodyPr>
          <a:lstStyle/>
          <a:p>
            <a:pPr algn="ctr">
              <a:buFont typeface="Wingdings" panose="05000000000000000000" pitchFamily="2" charset="2"/>
              <a:buNone/>
            </a:pPr>
            <a:r>
              <a:rPr lang="id-ID" sz="8000" b="1" dirty="0" smtClean="0">
                <a:solidFill>
                  <a:schemeClr val="bg1"/>
                </a:solidFill>
              </a:rPr>
              <a:t>HORMON</a:t>
            </a:r>
            <a:endParaRPr lang="en-US" sz="8000" b="1" dirty="0">
              <a:solidFill>
                <a:schemeClr val="bg1"/>
              </a:solidFill>
            </a:endParaRPr>
          </a:p>
        </p:txBody>
      </p:sp>
    </p:spTree>
    <p:extLst>
      <p:ext uri="{BB962C8B-B14F-4D97-AF65-F5344CB8AC3E}">
        <p14:creationId xmlns:p14="http://schemas.microsoft.com/office/powerpoint/2010/main" val="3399605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399" y="1295400"/>
            <a:ext cx="6705601" cy="4038600"/>
          </a:xfrm>
        </p:spPr>
        <p:txBody>
          <a:bodyPr rtlCol="0">
            <a:noAutofit/>
          </a:bodyPr>
          <a:lstStyle/>
          <a:p>
            <a:pPr marL="398463" indent="-398463" algn="l" eaLnBrk="1" fontAlgn="auto" hangingPunct="1">
              <a:spcAft>
                <a:spcPts val="0"/>
              </a:spcAft>
              <a:buFont typeface="Wingdings" pitchFamily="2" charset="2"/>
              <a:buChar char="q"/>
              <a:defRPr/>
            </a:pPr>
            <a:r>
              <a:rPr lang="en-US" sz="2400" dirty="0" err="1" smtClean="0">
                <a:solidFill>
                  <a:schemeClr val="tx1"/>
                </a:solidFill>
              </a:rPr>
              <a:t>Istilah</a:t>
            </a:r>
            <a:r>
              <a:rPr lang="en-US" sz="2400" dirty="0" smtClean="0">
                <a:solidFill>
                  <a:schemeClr val="tx1"/>
                </a:solidFill>
              </a:rPr>
              <a:t> </a:t>
            </a:r>
            <a:r>
              <a:rPr lang="en-US" sz="2400" dirty="0" err="1" smtClean="0">
                <a:solidFill>
                  <a:schemeClr val="tx1"/>
                </a:solidFill>
              </a:rPr>
              <a:t>Hormon</a:t>
            </a:r>
            <a:r>
              <a:rPr lang="en-US" sz="2400" dirty="0" smtClean="0">
                <a:solidFill>
                  <a:schemeClr val="tx1"/>
                </a:solidFill>
              </a:rPr>
              <a:t> </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Sulit</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untuk</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diterapkan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pada</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Fisiologi</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Tumbuhan</a:t>
            </a:r>
            <a:endParaRPr lang="en-US" sz="2400" dirty="0" smtClean="0">
              <a:solidFill>
                <a:schemeClr val="tx1"/>
              </a:solidFill>
              <a:sym typeface="Wingdings" pitchFamily="2" charset="2"/>
            </a:endParaRPr>
          </a:p>
          <a:p>
            <a:pPr marL="398463" indent="-398463" algn="l" eaLnBrk="1" fontAlgn="auto" hangingPunct="1">
              <a:spcAft>
                <a:spcPts val="0"/>
              </a:spcAft>
              <a:buFont typeface="Wingdings" pitchFamily="2" charset="2"/>
              <a:buChar char="q"/>
              <a:defRPr/>
            </a:pPr>
            <a:r>
              <a:rPr lang="en-US" sz="2400" dirty="0" err="1" smtClean="0">
                <a:solidFill>
                  <a:schemeClr val="tx1"/>
                </a:solidFill>
              </a:rPr>
              <a:t>Hormon</a:t>
            </a:r>
            <a:r>
              <a:rPr lang="en-US" sz="2400" dirty="0" smtClean="0">
                <a:solidFill>
                  <a:schemeClr val="tx1"/>
                </a:solidFill>
              </a:rPr>
              <a:t>, Vitamin,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Enzim</a:t>
            </a:r>
            <a:r>
              <a:rPr lang="en-US" sz="2400" dirty="0" smtClean="0">
                <a:solidFill>
                  <a:schemeClr val="tx1"/>
                </a:solidFill>
              </a:rPr>
              <a:t> </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Disebut</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dengan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Istilah</a:t>
            </a:r>
            <a:r>
              <a:rPr lang="en-US" sz="2400" dirty="0" smtClean="0">
                <a:solidFill>
                  <a:schemeClr val="tx1"/>
                </a:solidFill>
                <a:sym typeface="Wingdings" pitchFamily="2" charset="2"/>
              </a:rPr>
              <a:t> “ERGON” = </a:t>
            </a:r>
            <a:r>
              <a:rPr lang="en-US" sz="2400" dirty="0" err="1" smtClean="0">
                <a:solidFill>
                  <a:schemeClr val="tx1"/>
                </a:solidFill>
                <a:sym typeface="Wingdings" pitchFamily="2" charset="2"/>
              </a:rPr>
              <a:t>Artnya</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Pekerjaan</a:t>
            </a:r>
            <a:r>
              <a:rPr lang="en-US" sz="2400" dirty="0" smtClean="0">
                <a:solidFill>
                  <a:schemeClr val="tx1"/>
                </a:solidFill>
                <a:sym typeface="Wingdings" pitchFamily="2" charset="2"/>
              </a:rPr>
              <a:t>”  </a:t>
            </a:r>
            <a:r>
              <a:rPr lang="en-US" sz="2400" dirty="0" err="1" smtClean="0">
                <a:solidFill>
                  <a:schemeClr val="tx1"/>
                </a:solidFill>
                <a:sym typeface="Wingdings" pitchFamily="2" charset="2"/>
              </a:rPr>
              <a:t>Berkaitan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dengan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pekerjaan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proses</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Metabolik</a:t>
            </a:r>
            <a:r>
              <a:rPr lang="en-US" sz="2400" dirty="0" smtClean="0">
                <a:solidFill>
                  <a:schemeClr val="tx1"/>
                </a:solidFill>
                <a:sym typeface="Wingdings" pitchFamily="2" charset="2"/>
              </a:rPr>
              <a:t>”</a:t>
            </a:r>
          </a:p>
          <a:p>
            <a:pPr marL="398463" indent="-398463" algn="l" eaLnBrk="1" fontAlgn="auto" hangingPunct="1">
              <a:spcAft>
                <a:spcPts val="0"/>
              </a:spcAft>
              <a:buFont typeface="Wingdings" pitchFamily="2" charset="2"/>
              <a:buChar char="q"/>
              <a:defRPr/>
            </a:pPr>
            <a:r>
              <a:rPr lang="en-US" sz="2400" dirty="0" err="1" smtClean="0">
                <a:solidFill>
                  <a:schemeClr val="tx1"/>
                </a:solidFill>
              </a:rPr>
              <a:t>Hormon</a:t>
            </a:r>
            <a:r>
              <a:rPr lang="en-US" sz="2400" dirty="0" smtClean="0">
                <a:solidFill>
                  <a:schemeClr val="tx1"/>
                </a:solidFill>
              </a:rPr>
              <a:t>, Vitamin,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Enzim</a:t>
            </a:r>
            <a:r>
              <a:rPr lang="en-US" sz="2400" dirty="0" smtClean="0">
                <a:solidFill>
                  <a:schemeClr val="tx1"/>
                </a:solidFill>
              </a:rPr>
              <a:t> </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Dibutuhkan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dalam</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jumlah</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Relatif</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sedikit</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tetapi</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berpengaruh</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sangat</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besar</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dalam</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proses</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fisiologi</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tumbuhan</a:t>
            </a:r>
            <a:endParaRPr lang="en-US" sz="2400" dirty="0" smtClean="0">
              <a:solidFill>
                <a:schemeClr val="tx1"/>
              </a:solidFill>
              <a:sym typeface="Wingdings" pitchFamily="2" charset="2"/>
            </a:endParaRPr>
          </a:p>
          <a:p>
            <a:pPr marL="398463" indent="-398463" algn="l" eaLnBrk="1" fontAlgn="auto" hangingPunct="1">
              <a:spcAft>
                <a:spcPts val="0"/>
              </a:spcAft>
              <a:buFont typeface="Wingdings" pitchFamily="2" charset="2"/>
              <a:buChar char="q"/>
              <a:defRPr/>
            </a:pPr>
            <a:r>
              <a:rPr lang="en-US" sz="2400" dirty="0" err="1" smtClean="0">
                <a:solidFill>
                  <a:schemeClr val="tx1"/>
                </a:solidFill>
                <a:sym typeface="Wingdings" pitchFamily="2" charset="2"/>
              </a:rPr>
              <a:t>Fitohormon</a:t>
            </a:r>
            <a:r>
              <a:rPr lang="en-US" sz="2400" dirty="0" smtClean="0">
                <a:solidFill>
                  <a:schemeClr val="tx1"/>
                </a:solidFill>
                <a:sym typeface="Wingdings" pitchFamily="2" charset="2"/>
              </a:rPr>
              <a:t>  </a:t>
            </a:r>
            <a:r>
              <a:rPr lang="en-US" sz="2400" dirty="0" err="1" smtClean="0">
                <a:solidFill>
                  <a:schemeClr val="tx1"/>
                </a:solidFill>
                <a:sym typeface="Wingdings" pitchFamily="2" charset="2"/>
              </a:rPr>
              <a:t>Sekumpulan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zat</a:t>
            </a:r>
            <a:r>
              <a:rPr lang="en-US" sz="2400" dirty="0" smtClean="0">
                <a:solidFill>
                  <a:schemeClr val="tx1"/>
                </a:solidFill>
                <a:sym typeface="Wingdings" pitchFamily="2" charset="2"/>
              </a:rPr>
              <a:t> yang </a:t>
            </a:r>
            <a:r>
              <a:rPr lang="en-US" sz="2400" dirty="0" err="1" smtClean="0">
                <a:solidFill>
                  <a:schemeClr val="tx1"/>
                </a:solidFill>
                <a:sym typeface="Wingdings" pitchFamily="2" charset="2"/>
              </a:rPr>
              <a:t>membantu</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pertumbuahan</a:t>
            </a:r>
            <a:r>
              <a:rPr lang="en-US" sz="2400" dirty="0" smtClean="0">
                <a:solidFill>
                  <a:schemeClr val="tx1"/>
                </a:solidFill>
                <a:sym typeface="Wingdings" pitchFamily="2" charset="2"/>
              </a:rPr>
              <a:t> </a:t>
            </a:r>
            <a:r>
              <a:rPr lang="en-US" sz="2400" dirty="0" err="1" smtClean="0">
                <a:solidFill>
                  <a:schemeClr val="tx1"/>
                </a:solidFill>
              </a:rPr>
              <a:t>Hormon</a:t>
            </a:r>
            <a:r>
              <a:rPr lang="en-US" sz="2400" dirty="0" smtClean="0">
                <a:solidFill>
                  <a:schemeClr val="tx1"/>
                </a:solidFill>
              </a:rPr>
              <a:t>, Vitamin,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Enzim</a:t>
            </a:r>
            <a:r>
              <a:rPr lang="en-US" sz="2400" dirty="0" smtClean="0">
                <a:solidFill>
                  <a:schemeClr val="tx1"/>
                </a:solidFill>
              </a:rPr>
              <a:t>.</a:t>
            </a:r>
            <a:endParaRPr lang="en-US" sz="2400" dirty="0" smtClean="0">
              <a:solidFill>
                <a:schemeClr val="tx1"/>
              </a:solidFill>
              <a:sym typeface="Wingdings" pitchFamily="2" charset="2"/>
            </a:endParaRPr>
          </a:p>
        </p:txBody>
      </p:sp>
      <p:grpSp>
        <p:nvGrpSpPr>
          <p:cNvPr id="3076" name="Group 7"/>
          <p:cNvGrpSpPr>
            <a:grpSpLocks/>
          </p:cNvGrpSpPr>
          <p:nvPr/>
        </p:nvGrpSpPr>
        <p:grpSpPr bwMode="auto">
          <a:xfrm>
            <a:off x="228600" y="685800"/>
            <a:ext cx="1981200" cy="5486400"/>
            <a:chOff x="533400" y="304800"/>
            <a:chExt cx="1981201" cy="5486400"/>
          </a:xfrm>
        </p:grpSpPr>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133600"/>
              <a:ext cx="1981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76675"/>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200400" y="457200"/>
            <a:ext cx="5029200" cy="990600"/>
          </a:xfrm>
        </p:spPr>
        <p:txBody>
          <a:bodyPr/>
          <a:lstStyle/>
          <a:p>
            <a:r>
              <a:rPr lang="id-ID" b="1" dirty="0" smtClean="0">
                <a:solidFill>
                  <a:srgbClr val="002060"/>
                </a:solidFill>
              </a:rPr>
              <a:t>FITOHORMON</a:t>
            </a:r>
            <a:endParaRPr lang="id-ID" b="1" dirty="0">
              <a:solidFill>
                <a:srgbClr val="002060"/>
              </a:solidFill>
            </a:endParaRPr>
          </a:p>
        </p:txBody>
      </p:sp>
    </p:spTree>
    <p:extLst>
      <p:ext uri="{BB962C8B-B14F-4D97-AF65-F5344CB8AC3E}">
        <p14:creationId xmlns:p14="http://schemas.microsoft.com/office/powerpoint/2010/main" val="746001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a:xfrm>
            <a:off x="471487" y="861219"/>
            <a:ext cx="8229600" cy="411162"/>
          </a:xfrm>
          <a:noFill/>
        </p:spPr>
        <p:txBody>
          <a:bodyPr>
            <a:normAutofit fontScale="90000"/>
          </a:bodyPr>
          <a:lstStyle/>
          <a:p>
            <a:pPr eaLnBrk="1" hangingPunct="1"/>
            <a:r>
              <a:rPr lang="en-US" b="1" dirty="0" smtClean="0">
                <a:solidFill>
                  <a:srgbClr val="002060"/>
                </a:solidFill>
              </a:rPr>
              <a:t>VITAMIN</a:t>
            </a:r>
          </a:p>
        </p:txBody>
      </p:sp>
      <p:sp>
        <p:nvSpPr>
          <p:cNvPr id="7171" name="Content Placeholder 2"/>
          <p:cNvSpPr>
            <a:spLocks noGrp="1"/>
          </p:cNvSpPr>
          <p:nvPr>
            <p:ph idx="1"/>
          </p:nvPr>
        </p:nvSpPr>
        <p:spPr>
          <a:xfrm>
            <a:off x="228600" y="1524000"/>
            <a:ext cx="8763000" cy="4876800"/>
          </a:xfrm>
        </p:spPr>
        <p:txBody>
          <a:bodyPr>
            <a:normAutofit/>
          </a:bodyPr>
          <a:lstStyle/>
          <a:p>
            <a:pPr eaLnBrk="1" hangingPunct="1"/>
            <a:r>
              <a:rPr lang="en-US" sz="2600" dirty="0" smtClean="0"/>
              <a:t>Vitamin </a:t>
            </a:r>
            <a:r>
              <a:rPr lang="en-US" sz="2600" dirty="0" smtClean="0">
                <a:sym typeface="Wingdings" panose="05000000000000000000" pitchFamily="2" charset="2"/>
              </a:rPr>
              <a:t> “Vita” = </a:t>
            </a:r>
            <a:r>
              <a:rPr lang="en-US" sz="2600" dirty="0" err="1" smtClean="0">
                <a:sym typeface="Wingdings" panose="05000000000000000000" pitchFamily="2" charset="2"/>
              </a:rPr>
              <a:t>Hidup</a:t>
            </a:r>
            <a:r>
              <a:rPr lang="en-US" sz="2600" dirty="0" smtClean="0">
                <a:sym typeface="Wingdings" panose="05000000000000000000" pitchFamily="2" charset="2"/>
              </a:rPr>
              <a:t>; “Amin” = </a:t>
            </a:r>
            <a:r>
              <a:rPr lang="en-US" sz="2600" dirty="0" err="1" smtClean="0">
                <a:sym typeface="Wingdings" panose="05000000000000000000" pitchFamily="2" charset="2"/>
              </a:rPr>
              <a:t>Gugus</a:t>
            </a:r>
            <a:r>
              <a:rPr lang="en-US" sz="2600" dirty="0" smtClean="0">
                <a:sym typeface="Wingdings" panose="05000000000000000000" pitchFamily="2" charset="2"/>
              </a:rPr>
              <a:t> Amina (-</a:t>
            </a:r>
            <a:r>
              <a:rPr lang="id-ID" sz="2600" dirty="0" smtClean="0">
                <a:sym typeface="Wingdings" panose="05000000000000000000" pitchFamily="2" charset="2"/>
              </a:rPr>
              <a:t>N</a:t>
            </a:r>
            <a:r>
              <a:rPr lang="en-US" sz="2600" dirty="0" smtClean="0">
                <a:sym typeface="Wingdings" panose="05000000000000000000" pitchFamily="2" charset="2"/>
              </a:rPr>
              <a:t>H2).</a:t>
            </a:r>
          </a:p>
          <a:p>
            <a:pPr eaLnBrk="1" hangingPunct="1"/>
            <a:r>
              <a:rPr lang="en-US" sz="2600" dirty="0" smtClean="0">
                <a:sym typeface="Wingdings" panose="05000000000000000000" pitchFamily="2" charset="2"/>
              </a:rPr>
              <a:t>Vitamin A, C, D, </a:t>
            </a:r>
            <a:r>
              <a:rPr lang="en-US" sz="2600" dirty="0" err="1" smtClean="0">
                <a:sym typeface="Wingdings" panose="05000000000000000000" pitchFamily="2" charset="2"/>
              </a:rPr>
              <a:t>dan</a:t>
            </a:r>
            <a:r>
              <a:rPr lang="en-US" sz="2600" dirty="0" smtClean="0">
                <a:sym typeface="Wingdings" panose="05000000000000000000" pitchFamily="2" charset="2"/>
              </a:rPr>
              <a:t> E </a:t>
            </a:r>
            <a:r>
              <a:rPr lang="en-US" sz="2600" dirty="0" err="1" smtClean="0">
                <a:sym typeface="Wingdings" panose="05000000000000000000" pitchFamily="2" charset="2"/>
              </a:rPr>
              <a:t>tidak</a:t>
            </a:r>
            <a:r>
              <a:rPr lang="en-US" sz="2600" dirty="0" smtClean="0">
                <a:sym typeface="Wingdings" panose="05000000000000000000" pitchFamily="2" charset="2"/>
              </a:rPr>
              <a:t> </a:t>
            </a:r>
            <a:r>
              <a:rPr lang="en-US" sz="2600" dirty="0" err="1" smtClean="0">
                <a:sym typeface="Wingdings" panose="05000000000000000000" pitchFamily="2" charset="2"/>
              </a:rPr>
              <a:t>mempunyai</a:t>
            </a:r>
            <a:r>
              <a:rPr lang="en-US" sz="2600" dirty="0" smtClean="0">
                <a:sym typeface="Wingdings" panose="05000000000000000000" pitchFamily="2" charset="2"/>
              </a:rPr>
              <a:t> </a:t>
            </a:r>
            <a:r>
              <a:rPr lang="en-US" sz="2600" dirty="0" err="1" smtClean="0">
                <a:sym typeface="Wingdings" panose="05000000000000000000" pitchFamily="2" charset="2"/>
              </a:rPr>
              <a:t>gugus</a:t>
            </a:r>
            <a:r>
              <a:rPr lang="en-US" sz="2600" dirty="0" smtClean="0">
                <a:sym typeface="Wingdings" panose="05000000000000000000" pitchFamily="2" charset="2"/>
              </a:rPr>
              <a:t> NH2  </a:t>
            </a:r>
            <a:r>
              <a:rPr lang="en-US" sz="2600" dirty="0" err="1" smtClean="0">
                <a:sym typeface="Wingdings" panose="05000000000000000000" pitchFamily="2" charset="2"/>
              </a:rPr>
              <a:t>Tetap</a:t>
            </a:r>
            <a:r>
              <a:rPr lang="en-US" sz="2600" dirty="0" smtClean="0">
                <a:sym typeface="Wingdings" panose="05000000000000000000" pitchFamily="2" charset="2"/>
              </a:rPr>
              <a:t> </a:t>
            </a:r>
            <a:r>
              <a:rPr lang="en-US" sz="2600" dirty="0" err="1" smtClean="0">
                <a:sym typeface="Wingdings" panose="05000000000000000000" pitchFamily="2" charset="2"/>
              </a:rPr>
              <a:t>juga</a:t>
            </a:r>
            <a:r>
              <a:rPr lang="en-US" sz="2600" dirty="0" smtClean="0">
                <a:sym typeface="Wingdings" panose="05000000000000000000" pitchFamily="2" charset="2"/>
              </a:rPr>
              <a:t> </a:t>
            </a:r>
            <a:r>
              <a:rPr lang="en-US" sz="2600" dirty="0" err="1" smtClean="0">
                <a:sym typeface="Wingdings" panose="05000000000000000000" pitchFamily="2" charset="2"/>
              </a:rPr>
              <a:t>diberi</a:t>
            </a:r>
            <a:r>
              <a:rPr lang="en-US" sz="2600" dirty="0" smtClean="0">
                <a:sym typeface="Wingdings" panose="05000000000000000000" pitchFamily="2" charset="2"/>
              </a:rPr>
              <a:t> </a:t>
            </a:r>
            <a:r>
              <a:rPr lang="en-US" sz="2600" dirty="0" err="1" smtClean="0">
                <a:sym typeface="Wingdings" panose="05000000000000000000" pitchFamily="2" charset="2"/>
              </a:rPr>
              <a:t>nama</a:t>
            </a:r>
            <a:r>
              <a:rPr lang="en-US" sz="2600" dirty="0" smtClean="0">
                <a:sym typeface="Wingdings" panose="05000000000000000000" pitchFamily="2" charset="2"/>
              </a:rPr>
              <a:t> “vitamin”</a:t>
            </a:r>
          </a:p>
          <a:p>
            <a:pPr eaLnBrk="1" hangingPunct="1"/>
            <a:r>
              <a:rPr lang="en-US" sz="2600" dirty="0" err="1" smtClean="0">
                <a:sym typeface="Wingdings" panose="05000000000000000000" pitchFamily="2" charset="2"/>
              </a:rPr>
              <a:t>Jenis</a:t>
            </a:r>
            <a:r>
              <a:rPr lang="en-US" sz="2600" dirty="0" smtClean="0">
                <a:sym typeface="Wingdings" panose="05000000000000000000" pitchFamily="2" charset="2"/>
              </a:rPr>
              <a:t> Vitamin  </a:t>
            </a:r>
            <a:r>
              <a:rPr lang="en-US" sz="2600" dirty="0" err="1" smtClean="0">
                <a:sym typeface="Wingdings" panose="05000000000000000000" pitchFamily="2" charset="2"/>
              </a:rPr>
              <a:t>Vit</a:t>
            </a:r>
            <a:r>
              <a:rPr lang="en-US" sz="2600" dirty="0" smtClean="0">
                <a:sym typeface="Wingdings" panose="05000000000000000000" pitchFamily="2" charset="2"/>
              </a:rPr>
              <a:t>-A, </a:t>
            </a:r>
            <a:r>
              <a:rPr lang="en-US" sz="2600" dirty="0" err="1" smtClean="0">
                <a:sym typeface="Wingdings" panose="05000000000000000000" pitchFamily="2" charset="2"/>
              </a:rPr>
              <a:t>Vit</a:t>
            </a:r>
            <a:r>
              <a:rPr lang="en-US" sz="2600" dirty="0" smtClean="0">
                <a:sym typeface="Wingdings" panose="05000000000000000000" pitchFamily="2" charset="2"/>
              </a:rPr>
              <a:t>-B, </a:t>
            </a:r>
            <a:r>
              <a:rPr lang="en-US" sz="2600" dirty="0" err="1" smtClean="0">
                <a:sym typeface="Wingdings" panose="05000000000000000000" pitchFamily="2" charset="2"/>
              </a:rPr>
              <a:t>Vit</a:t>
            </a:r>
            <a:r>
              <a:rPr lang="en-US" sz="2600" dirty="0" smtClean="0">
                <a:sym typeface="Wingdings" panose="05000000000000000000" pitchFamily="2" charset="2"/>
              </a:rPr>
              <a:t>-B </a:t>
            </a:r>
            <a:r>
              <a:rPr lang="en-US" sz="2600" dirty="0" err="1" smtClean="0">
                <a:sym typeface="Wingdings" panose="05000000000000000000" pitchFamily="2" charset="2"/>
              </a:rPr>
              <a:t>kompleks</a:t>
            </a:r>
            <a:r>
              <a:rPr lang="en-US" sz="2600" dirty="0" smtClean="0">
                <a:sym typeface="Wingdings" panose="05000000000000000000" pitchFamily="2" charset="2"/>
              </a:rPr>
              <a:t>, </a:t>
            </a:r>
            <a:r>
              <a:rPr lang="en-US" sz="2600" dirty="0" err="1" smtClean="0">
                <a:sym typeface="Wingdings" panose="05000000000000000000" pitchFamily="2" charset="2"/>
              </a:rPr>
              <a:t>Vit</a:t>
            </a:r>
            <a:r>
              <a:rPr lang="en-US" sz="2600" dirty="0" smtClean="0">
                <a:sym typeface="Wingdings" panose="05000000000000000000" pitchFamily="2" charset="2"/>
              </a:rPr>
              <a:t>-C, </a:t>
            </a:r>
            <a:r>
              <a:rPr lang="en-US" sz="2600" dirty="0" err="1" smtClean="0">
                <a:sym typeface="Wingdings" panose="05000000000000000000" pitchFamily="2" charset="2"/>
              </a:rPr>
              <a:t>Vit</a:t>
            </a:r>
            <a:r>
              <a:rPr lang="en-US" sz="2600" dirty="0" smtClean="0">
                <a:sym typeface="Wingdings" panose="05000000000000000000" pitchFamily="2" charset="2"/>
              </a:rPr>
              <a:t>-D, </a:t>
            </a:r>
            <a:r>
              <a:rPr lang="en-US" sz="2600" dirty="0" err="1" smtClean="0">
                <a:sym typeface="Wingdings" panose="05000000000000000000" pitchFamily="2" charset="2"/>
              </a:rPr>
              <a:t>Vit</a:t>
            </a:r>
            <a:r>
              <a:rPr lang="en-US" sz="2600" dirty="0" smtClean="0">
                <a:sym typeface="Wingdings" panose="05000000000000000000" pitchFamily="2" charset="2"/>
              </a:rPr>
              <a:t>-E, </a:t>
            </a:r>
            <a:r>
              <a:rPr lang="en-US" sz="2600" dirty="0" err="1" smtClean="0">
                <a:sym typeface="Wingdings" panose="05000000000000000000" pitchFamily="2" charset="2"/>
              </a:rPr>
              <a:t>dan</a:t>
            </a:r>
            <a:r>
              <a:rPr lang="en-US" sz="2600" dirty="0" smtClean="0">
                <a:sym typeface="Wingdings" panose="05000000000000000000" pitchFamily="2" charset="2"/>
              </a:rPr>
              <a:t> </a:t>
            </a:r>
            <a:r>
              <a:rPr lang="en-US" sz="2600" dirty="0" err="1" smtClean="0">
                <a:sym typeface="Wingdings" panose="05000000000000000000" pitchFamily="2" charset="2"/>
              </a:rPr>
              <a:t>Vit</a:t>
            </a:r>
            <a:r>
              <a:rPr lang="en-US" sz="2600" dirty="0" smtClean="0">
                <a:sym typeface="Wingdings" panose="05000000000000000000" pitchFamily="2" charset="2"/>
              </a:rPr>
              <a:t>-K</a:t>
            </a:r>
          </a:p>
          <a:p>
            <a:pPr eaLnBrk="1" hangingPunct="1"/>
            <a:r>
              <a:rPr lang="en-US" sz="2600" dirty="0" err="1" smtClean="0">
                <a:sym typeface="Wingdings" panose="05000000000000000000" pitchFamily="2" charset="2"/>
              </a:rPr>
              <a:t>Beberapa</a:t>
            </a:r>
            <a:r>
              <a:rPr lang="en-US" sz="2600" dirty="0" smtClean="0">
                <a:sym typeface="Wingdings" panose="05000000000000000000" pitchFamily="2" charset="2"/>
              </a:rPr>
              <a:t> Vitamin (</a:t>
            </a:r>
            <a:r>
              <a:rPr lang="en-US" sz="2600" dirty="0" err="1" smtClean="0">
                <a:sym typeface="Wingdings" panose="05000000000000000000" pitchFamily="2" charset="2"/>
              </a:rPr>
              <a:t>Terutama</a:t>
            </a:r>
            <a:r>
              <a:rPr lang="en-US" sz="2600" dirty="0" smtClean="0">
                <a:sym typeface="Wingdings" panose="05000000000000000000" pitchFamily="2" charset="2"/>
              </a:rPr>
              <a:t> </a:t>
            </a:r>
            <a:r>
              <a:rPr lang="en-US" sz="2600" dirty="0" err="1" smtClean="0">
                <a:sym typeface="Wingdings" panose="05000000000000000000" pitchFamily="2" charset="2"/>
              </a:rPr>
              <a:t>Vit</a:t>
            </a:r>
            <a:r>
              <a:rPr lang="en-US" sz="2600" dirty="0" smtClean="0">
                <a:sym typeface="Wingdings" panose="05000000000000000000" pitchFamily="2" charset="2"/>
              </a:rPr>
              <a:t>-B </a:t>
            </a:r>
            <a:r>
              <a:rPr lang="en-US" sz="2600" dirty="0" err="1" smtClean="0">
                <a:sym typeface="Wingdings" panose="05000000000000000000" pitchFamily="2" charset="2"/>
              </a:rPr>
              <a:t>Kompleks</a:t>
            </a:r>
            <a:r>
              <a:rPr lang="en-US" sz="2600" dirty="0" smtClean="0">
                <a:sym typeface="Wingdings" panose="05000000000000000000" pitchFamily="2" charset="2"/>
              </a:rPr>
              <a:t>) </a:t>
            </a:r>
            <a:r>
              <a:rPr lang="en-US" sz="2600" dirty="0" err="1" smtClean="0">
                <a:sym typeface="Wingdings" panose="05000000000000000000" pitchFamily="2" charset="2"/>
              </a:rPr>
              <a:t>berperan</a:t>
            </a:r>
            <a:r>
              <a:rPr lang="en-US" sz="2600" dirty="0" smtClean="0">
                <a:sym typeface="Wingdings" panose="05000000000000000000" pitchFamily="2" charset="2"/>
              </a:rPr>
              <a:t> </a:t>
            </a:r>
            <a:r>
              <a:rPr lang="en-US" sz="2600" dirty="0" err="1" smtClean="0">
                <a:sym typeface="Wingdings" panose="05000000000000000000" pitchFamily="2" charset="2"/>
              </a:rPr>
              <a:t>sebagai</a:t>
            </a:r>
            <a:r>
              <a:rPr lang="en-US" sz="2600" dirty="0" smtClean="0">
                <a:sym typeface="Wingdings" panose="05000000000000000000" pitchFamily="2" charset="2"/>
              </a:rPr>
              <a:t> “</a:t>
            </a:r>
            <a:r>
              <a:rPr lang="en-US" sz="2600" i="1" u="sng" dirty="0" smtClean="0">
                <a:sym typeface="Wingdings" panose="05000000000000000000" pitchFamily="2" charset="2"/>
              </a:rPr>
              <a:t>Co-</a:t>
            </a:r>
            <a:r>
              <a:rPr lang="en-US" sz="2600" i="1" u="sng" dirty="0" err="1" smtClean="0">
                <a:sym typeface="Wingdings" panose="05000000000000000000" pitchFamily="2" charset="2"/>
              </a:rPr>
              <a:t>Enzim</a:t>
            </a:r>
            <a:r>
              <a:rPr lang="en-US" sz="2600" dirty="0" smtClean="0">
                <a:sym typeface="Wingdings" panose="05000000000000000000" pitchFamily="2" charset="2"/>
              </a:rPr>
              <a:t>”</a:t>
            </a:r>
          </a:p>
          <a:p>
            <a:pPr eaLnBrk="1" hangingPunct="1"/>
            <a:r>
              <a:rPr lang="en-US" sz="2600" dirty="0" smtClean="0">
                <a:sym typeface="Wingdings" panose="05000000000000000000" pitchFamily="2" charset="2"/>
              </a:rPr>
              <a:t>Vitamin </a:t>
            </a:r>
            <a:r>
              <a:rPr lang="en-US" sz="2600" dirty="0" err="1" smtClean="0">
                <a:sym typeface="Wingdings" panose="05000000000000000000" pitchFamily="2" charset="2"/>
              </a:rPr>
              <a:t>disintesis</a:t>
            </a:r>
            <a:r>
              <a:rPr lang="en-US" sz="2600" dirty="0" smtClean="0">
                <a:sym typeface="Wingdings" panose="05000000000000000000" pitchFamily="2" charset="2"/>
              </a:rPr>
              <a:t> </a:t>
            </a:r>
            <a:r>
              <a:rPr lang="en-US" sz="2600" dirty="0" err="1" smtClean="0">
                <a:sym typeface="Wingdings" panose="05000000000000000000" pitchFamily="2" charset="2"/>
              </a:rPr>
              <a:t>oleh</a:t>
            </a:r>
            <a:r>
              <a:rPr lang="en-US" sz="2600" dirty="0" smtClean="0">
                <a:sym typeface="Wingdings" panose="05000000000000000000" pitchFamily="2" charset="2"/>
              </a:rPr>
              <a:t> </a:t>
            </a:r>
            <a:r>
              <a:rPr lang="en-US" sz="2600" dirty="0" err="1" smtClean="0">
                <a:sym typeface="Wingdings" panose="05000000000000000000" pitchFamily="2" charset="2"/>
              </a:rPr>
              <a:t>sel</a:t>
            </a:r>
            <a:r>
              <a:rPr lang="en-US" sz="2600" dirty="0" smtClean="0">
                <a:sym typeface="Wingdings" panose="05000000000000000000" pitchFamily="2" charset="2"/>
              </a:rPr>
              <a:t> </a:t>
            </a:r>
            <a:r>
              <a:rPr lang="en-US" sz="2600" dirty="0" err="1" smtClean="0">
                <a:sym typeface="Wingdings" panose="05000000000000000000" pitchFamily="2" charset="2"/>
              </a:rPr>
              <a:t>Tumbuhan</a:t>
            </a:r>
            <a:r>
              <a:rPr lang="en-US" sz="2600" dirty="0" smtClean="0">
                <a:sym typeface="Wingdings" panose="05000000000000000000" pitchFamily="2" charset="2"/>
              </a:rPr>
              <a:t> </a:t>
            </a:r>
            <a:r>
              <a:rPr lang="en-US" sz="2600" dirty="0" err="1" smtClean="0">
                <a:sym typeface="Wingdings" panose="05000000000000000000" pitchFamily="2" charset="2"/>
              </a:rPr>
              <a:t>sendiri</a:t>
            </a:r>
            <a:r>
              <a:rPr lang="en-US" sz="2600" dirty="0" smtClean="0">
                <a:sym typeface="Wingdings" panose="05000000000000000000" pitchFamily="2" charset="2"/>
              </a:rPr>
              <a:t>  </a:t>
            </a:r>
            <a:r>
              <a:rPr lang="en-US" sz="2600" dirty="0" err="1" smtClean="0">
                <a:sym typeface="Wingdings" panose="05000000000000000000" pitchFamily="2" charset="2"/>
              </a:rPr>
              <a:t>Merupakan</a:t>
            </a:r>
            <a:r>
              <a:rPr lang="en-US" sz="2600" dirty="0" smtClean="0">
                <a:sym typeface="Wingdings" panose="05000000000000000000" pitchFamily="2" charset="2"/>
              </a:rPr>
              <a:t> “</a:t>
            </a:r>
            <a:r>
              <a:rPr lang="en-US" sz="2600" dirty="0" err="1" smtClean="0">
                <a:sym typeface="Wingdings" panose="05000000000000000000" pitchFamily="2" charset="2"/>
              </a:rPr>
              <a:t>metabolit</a:t>
            </a:r>
            <a:r>
              <a:rPr lang="en-US" sz="2600" dirty="0" smtClean="0">
                <a:sym typeface="Wingdings" panose="05000000000000000000" pitchFamily="2" charset="2"/>
              </a:rPr>
              <a:t> </a:t>
            </a:r>
            <a:r>
              <a:rPr lang="en-US" sz="2600" dirty="0" err="1" smtClean="0">
                <a:sym typeface="Wingdings" panose="05000000000000000000" pitchFamily="2" charset="2"/>
              </a:rPr>
              <a:t>sekunder</a:t>
            </a:r>
            <a:r>
              <a:rPr lang="en-US" sz="2600" dirty="0" smtClean="0">
                <a:sym typeface="Wingdings" panose="05000000000000000000" pitchFamily="2" charset="2"/>
              </a:rPr>
              <a:t>”</a:t>
            </a:r>
            <a:endParaRPr lang="en-US" sz="2600" dirty="0" smtClean="0"/>
          </a:p>
        </p:txBody>
      </p:sp>
    </p:spTree>
    <p:extLst>
      <p:ext uri="{BB962C8B-B14F-4D97-AF65-F5344CB8AC3E}">
        <p14:creationId xmlns:p14="http://schemas.microsoft.com/office/powerpoint/2010/main" val="1332559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p:cNvSpPr>
            <a:spLocks noGrp="1"/>
          </p:cNvSpPr>
          <p:nvPr>
            <p:ph type="title"/>
          </p:nvPr>
        </p:nvSpPr>
        <p:spPr>
          <a:xfrm>
            <a:off x="471487" y="762000"/>
            <a:ext cx="8229600" cy="639762"/>
          </a:xfrm>
          <a:noFill/>
        </p:spPr>
        <p:txBody>
          <a:bodyPr>
            <a:normAutofit fontScale="90000"/>
          </a:bodyPr>
          <a:lstStyle/>
          <a:p>
            <a:pPr eaLnBrk="1" hangingPunct="1"/>
            <a:r>
              <a:rPr lang="en-US" b="1" dirty="0" smtClean="0">
                <a:solidFill>
                  <a:srgbClr val="002060"/>
                </a:solidFill>
              </a:rPr>
              <a:t>HORMON PADA TUMBUHAN</a:t>
            </a:r>
          </a:p>
        </p:txBody>
      </p:sp>
      <p:sp>
        <p:nvSpPr>
          <p:cNvPr id="8195" name="Content Placeholder 2"/>
          <p:cNvSpPr>
            <a:spLocks noGrp="1"/>
          </p:cNvSpPr>
          <p:nvPr>
            <p:ph idx="1"/>
          </p:nvPr>
        </p:nvSpPr>
        <p:spPr>
          <a:xfrm>
            <a:off x="228600" y="1676400"/>
            <a:ext cx="8763000" cy="4419600"/>
          </a:xfrm>
        </p:spPr>
        <p:txBody>
          <a:bodyPr>
            <a:normAutofit/>
          </a:bodyPr>
          <a:lstStyle/>
          <a:p>
            <a:pPr eaLnBrk="1" hangingPunct="1"/>
            <a:r>
              <a:rPr lang="en-US" sz="2800" dirty="0" err="1" smtClean="0"/>
              <a:t>Hormon</a:t>
            </a:r>
            <a:r>
              <a:rPr lang="en-US" sz="2800" dirty="0" smtClean="0"/>
              <a:t> </a:t>
            </a:r>
            <a:r>
              <a:rPr lang="en-US" sz="2800" dirty="0" smtClean="0">
                <a:sym typeface="Wingdings" panose="05000000000000000000" pitchFamily="2" charset="2"/>
              </a:rPr>
              <a:t> </a:t>
            </a:r>
            <a:r>
              <a:rPr lang="en-US" sz="2800" i="1" dirty="0" err="1" smtClean="0">
                <a:sym typeface="Wingdings" panose="05000000000000000000" pitchFamily="2" charset="2"/>
              </a:rPr>
              <a:t>Hormaein</a:t>
            </a:r>
            <a:r>
              <a:rPr lang="en-US" sz="2800" dirty="0" smtClean="0">
                <a:sym typeface="Wingdings" panose="05000000000000000000" pitchFamily="2" charset="2"/>
              </a:rPr>
              <a:t> (</a:t>
            </a:r>
            <a:r>
              <a:rPr lang="en-US" sz="2800" dirty="0" err="1" smtClean="0">
                <a:sym typeface="Wingdings" panose="05000000000000000000" pitchFamily="2" charset="2"/>
              </a:rPr>
              <a:t>Yunani</a:t>
            </a:r>
            <a:r>
              <a:rPr lang="en-US" sz="2800" dirty="0" smtClean="0">
                <a:sym typeface="Wingdings" panose="05000000000000000000" pitchFamily="2" charset="2"/>
              </a:rPr>
              <a:t>)  </a:t>
            </a:r>
            <a:r>
              <a:rPr lang="en-US" sz="2800" dirty="0" err="1" smtClean="0">
                <a:sym typeface="Wingdings" panose="05000000000000000000" pitchFamily="2" charset="2"/>
              </a:rPr>
              <a:t>Artinya</a:t>
            </a:r>
            <a:r>
              <a:rPr lang="en-US" sz="2800" dirty="0" smtClean="0">
                <a:sym typeface="Wingdings" panose="05000000000000000000" pitchFamily="2" charset="2"/>
              </a:rPr>
              <a:t> : “</a:t>
            </a:r>
            <a:r>
              <a:rPr lang="en-US" sz="2800" dirty="0" err="1" smtClean="0">
                <a:sym typeface="Wingdings" panose="05000000000000000000" pitchFamily="2" charset="2"/>
              </a:rPr>
              <a:t>Menggiatkan</a:t>
            </a:r>
            <a:r>
              <a:rPr lang="en-US" sz="2800" dirty="0" smtClean="0">
                <a:sym typeface="Wingdings" panose="05000000000000000000" pitchFamily="2" charset="2"/>
              </a:rPr>
              <a:t>”.</a:t>
            </a:r>
          </a:p>
          <a:p>
            <a:pPr eaLnBrk="1" hangingPunct="1"/>
            <a:r>
              <a:rPr lang="en-US" sz="2800" dirty="0" err="1" smtClean="0">
                <a:sym typeface="Wingdings" panose="05000000000000000000" pitchFamily="2" charset="2"/>
              </a:rPr>
              <a:t>Dibentuk</a:t>
            </a:r>
            <a:r>
              <a:rPr lang="en-US" sz="2800" dirty="0" smtClean="0">
                <a:sym typeface="Wingdings" panose="05000000000000000000" pitchFamily="2" charset="2"/>
              </a:rPr>
              <a:t> </a:t>
            </a:r>
            <a:r>
              <a:rPr lang="en-US" sz="2800" dirty="0" err="1" smtClean="0">
                <a:sym typeface="Wingdings" panose="05000000000000000000" pitchFamily="2" charset="2"/>
              </a:rPr>
              <a:t>pada</a:t>
            </a:r>
            <a:r>
              <a:rPr lang="en-US" sz="2800" dirty="0" smtClean="0">
                <a:sym typeface="Wingdings" panose="05000000000000000000" pitchFamily="2" charset="2"/>
              </a:rPr>
              <a:t> </a:t>
            </a:r>
            <a:r>
              <a:rPr lang="en-US" sz="2800" dirty="0" err="1" smtClean="0">
                <a:sym typeface="Wingdings" panose="05000000000000000000" pitchFamily="2" charset="2"/>
              </a:rPr>
              <a:t>suatu</a:t>
            </a:r>
            <a:r>
              <a:rPr lang="en-US" sz="2800" dirty="0" smtClean="0">
                <a:sym typeface="Wingdings" panose="05000000000000000000" pitchFamily="2" charset="2"/>
              </a:rPr>
              <a:t> </a:t>
            </a:r>
            <a:r>
              <a:rPr lang="en-US" sz="2800" dirty="0" err="1" smtClean="0">
                <a:sym typeface="Wingdings" panose="05000000000000000000" pitchFamily="2" charset="2"/>
              </a:rPr>
              <a:t>tempat</a:t>
            </a:r>
            <a:r>
              <a:rPr lang="en-US" sz="2800" dirty="0" smtClean="0">
                <a:sym typeface="Wingdings" panose="05000000000000000000" pitchFamily="2" charset="2"/>
              </a:rPr>
              <a:t>  </a:t>
            </a:r>
            <a:r>
              <a:rPr lang="en-US" sz="2800" dirty="0" err="1" smtClean="0">
                <a:sym typeface="Wingdings" panose="05000000000000000000" pitchFamily="2" charset="2"/>
              </a:rPr>
              <a:t>Bekerja</a:t>
            </a:r>
            <a:r>
              <a:rPr lang="en-US" sz="2800" dirty="0" smtClean="0">
                <a:sym typeface="Wingdings" panose="05000000000000000000" pitchFamily="2" charset="2"/>
              </a:rPr>
              <a:t> di </a:t>
            </a:r>
            <a:r>
              <a:rPr lang="en-US" sz="2800" dirty="0" err="1" smtClean="0">
                <a:sym typeface="Wingdings" panose="05000000000000000000" pitchFamily="2" charset="2"/>
              </a:rPr>
              <a:t>tempat</a:t>
            </a:r>
            <a:r>
              <a:rPr lang="en-US" sz="2800" dirty="0" smtClean="0">
                <a:sym typeface="Wingdings" panose="05000000000000000000" pitchFamily="2" charset="2"/>
              </a:rPr>
              <a:t> lain.</a:t>
            </a:r>
          </a:p>
          <a:p>
            <a:pPr eaLnBrk="1" hangingPunct="1"/>
            <a:r>
              <a:rPr lang="en-US" sz="2800" dirty="0" err="1" smtClean="0">
                <a:sym typeface="Wingdings" panose="05000000000000000000" pitchFamily="2" charset="2"/>
              </a:rPr>
              <a:t>Pada</a:t>
            </a:r>
            <a:r>
              <a:rPr lang="en-US" sz="2800" dirty="0" smtClean="0">
                <a:sym typeface="Wingdings" panose="05000000000000000000" pitchFamily="2" charset="2"/>
              </a:rPr>
              <a:t> </a:t>
            </a:r>
            <a:r>
              <a:rPr lang="en-US" sz="2800" dirty="0" err="1" smtClean="0">
                <a:sym typeface="Wingdings" panose="05000000000000000000" pitchFamily="2" charset="2"/>
              </a:rPr>
              <a:t>tumbuhan</a:t>
            </a:r>
            <a:r>
              <a:rPr lang="en-US" sz="2800" dirty="0" smtClean="0">
                <a:sym typeface="Wingdings" panose="05000000000000000000" pitchFamily="2" charset="2"/>
              </a:rPr>
              <a:t> </a:t>
            </a:r>
            <a:r>
              <a:rPr lang="en-US" sz="2800" dirty="0" err="1" smtClean="0">
                <a:sym typeface="Wingdings" panose="05000000000000000000" pitchFamily="2" charset="2"/>
              </a:rPr>
              <a:t>tidak</a:t>
            </a:r>
            <a:r>
              <a:rPr lang="en-US" sz="2800" dirty="0" smtClean="0">
                <a:sym typeface="Wingdings" panose="05000000000000000000" pitchFamily="2" charset="2"/>
              </a:rPr>
              <a:t> </a:t>
            </a:r>
            <a:r>
              <a:rPr lang="en-US" sz="2800" dirty="0" err="1" smtClean="0">
                <a:sym typeface="Wingdings" panose="05000000000000000000" pitchFamily="2" charset="2"/>
              </a:rPr>
              <a:t>diketahui</a:t>
            </a:r>
            <a:r>
              <a:rPr lang="en-US" sz="2800" dirty="0" smtClean="0">
                <a:sym typeface="Wingdings" panose="05000000000000000000" pitchFamily="2" charset="2"/>
              </a:rPr>
              <a:t> </a:t>
            </a:r>
            <a:r>
              <a:rPr lang="en-US" sz="2800" dirty="0" err="1" smtClean="0">
                <a:sym typeface="Wingdings" panose="05000000000000000000" pitchFamily="2" charset="2"/>
              </a:rPr>
              <a:t>adanya</a:t>
            </a:r>
            <a:r>
              <a:rPr lang="en-US" sz="2800" dirty="0" smtClean="0">
                <a:sym typeface="Wingdings" panose="05000000000000000000" pitchFamily="2" charset="2"/>
              </a:rPr>
              <a:t> </a:t>
            </a:r>
            <a:r>
              <a:rPr lang="en-US" sz="2800" dirty="0" err="1" smtClean="0">
                <a:sym typeface="Wingdings" panose="05000000000000000000" pitchFamily="2" charset="2"/>
              </a:rPr>
              <a:t>beragam</a:t>
            </a:r>
            <a:r>
              <a:rPr lang="en-US" sz="2800" dirty="0" smtClean="0">
                <a:sym typeface="Wingdings" panose="05000000000000000000" pitchFamily="2" charset="2"/>
              </a:rPr>
              <a:t> </a:t>
            </a:r>
            <a:r>
              <a:rPr lang="en-US" sz="2800" dirty="0" err="1" smtClean="0">
                <a:sym typeface="Wingdings" panose="05000000000000000000" pitchFamily="2" charset="2"/>
              </a:rPr>
              <a:t>hormon</a:t>
            </a:r>
            <a:endParaRPr lang="en-US" sz="2800" dirty="0" smtClean="0">
              <a:sym typeface="Wingdings" panose="05000000000000000000" pitchFamily="2" charset="2"/>
            </a:endParaRPr>
          </a:p>
          <a:p>
            <a:pPr eaLnBrk="1" hangingPunct="1"/>
            <a:r>
              <a:rPr lang="en-US" sz="2800" dirty="0" err="1" smtClean="0">
                <a:sym typeface="Wingdings" panose="05000000000000000000" pitchFamily="2" charset="2"/>
              </a:rPr>
              <a:t>Fitohormon</a:t>
            </a:r>
            <a:r>
              <a:rPr lang="en-US" sz="2800" dirty="0" smtClean="0">
                <a:sym typeface="Wingdings" panose="05000000000000000000" pitchFamily="2" charset="2"/>
              </a:rPr>
              <a:t>  Kumpulan </a:t>
            </a:r>
            <a:r>
              <a:rPr lang="en-US" sz="2800" dirty="0" err="1" smtClean="0">
                <a:sym typeface="Wingdings" panose="05000000000000000000" pitchFamily="2" charset="2"/>
              </a:rPr>
              <a:t>zat</a:t>
            </a:r>
            <a:r>
              <a:rPr lang="en-US" sz="2800" dirty="0" smtClean="0">
                <a:sym typeface="Wingdings" panose="05000000000000000000" pitchFamily="2" charset="2"/>
              </a:rPr>
              <a:t> yang </a:t>
            </a:r>
            <a:r>
              <a:rPr lang="en-US" sz="2800" dirty="0" err="1" smtClean="0">
                <a:sym typeface="Wingdings" panose="05000000000000000000" pitchFamily="2" charset="2"/>
              </a:rPr>
              <a:t>membatu</a:t>
            </a:r>
            <a:r>
              <a:rPr lang="en-US" sz="2800" dirty="0" smtClean="0">
                <a:sym typeface="Wingdings" panose="05000000000000000000" pitchFamily="2" charset="2"/>
              </a:rPr>
              <a:t> </a:t>
            </a:r>
            <a:r>
              <a:rPr lang="en-US" sz="2800" dirty="0" err="1" smtClean="0">
                <a:sym typeface="Wingdings" panose="05000000000000000000" pitchFamily="2" charset="2"/>
              </a:rPr>
              <a:t>pertumbuhan</a:t>
            </a:r>
            <a:r>
              <a:rPr lang="en-US" sz="2800" dirty="0" smtClean="0">
                <a:sym typeface="Wingdings" panose="05000000000000000000" pitchFamily="2" charset="2"/>
              </a:rPr>
              <a:t>  </a:t>
            </a:r>
            <a:r>
              <a:rPr lang="en-US" sz="2800" dirty="0" err="1" smtClean="0">
                <a:sym typeface="Wingdings" panose="05000000000000000000" pitchFamily="2" charset="2"/>
              </a:rPr>
              <a:t>Zat-Penumbuh</a:t>
            </a:r>
            <a:r>
              <a:rPr lang="en-US" sz="2800" dirty="0" smtClean="0">
                <a:sym typeface="Wingdings" panose="05000000000000000000" pitchFamily="2" charset="2"/>
              </a:rPr>
              <a:t>  </a:t>
            </a:r>
            <a:r>
              <a:rPr lang="en-US" sz="2800" dirty="0" err="1" smtClean="0">
                <a:sym typeface="Wingdings" panose="05000000000000000000" pitchFamily="2" charset="2"/>
              </a:rPr>
              <a:t>Hormon</a:t>
            </a:r>
            <a:r>
              <a:rPr lang="en-US" sz="2800" dirty="0" smtClean="0">
                <a:sym typeface="Wingdings" panose="05000000000000000000" pitchFamily="2" charset="2"/>
              </a:rPr>
              <a:t> </a:t>
            </a:r>
            <a:r>
              <a:rPr lang="en-US" sz="2800" dirty="0" err="1" smtClean="0">
                <a:sym typeface="Wingdings" panose="05000000000000000000" pitchFamily="2" charset="2"/>
              </a:rPr>
              <a:t>Pertumbuhan</a:t>
            </a:r>
            <a:r>
              <a:rPr lang="en-US" sz="2800" dirty="0" smtClean="0">
                <a:sym typeface="Wingdings" panose="05000000000000000000" pitchFamily="2" charset="2"/>
              </a:rPr>
              <a:t>.</a:t>
            </a:r>
          </a:p>
        </p:txBody>
      </p:sp>
    </p:spTree>
    <p:extLst>
      <p:ext uri="{BB962C8B-B14F-4D97-AF65-F5344CB8AC3E}">
        <p14:creationId xmlns:p14="http://schemas.microsoft.com/office/powerpoint/2010/main" val="2291498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itle 1"/>
          <p:cNvSpPr>
            <a:spLocks noGrp="1"/>
          </p:cNvSpPr>
          <p:nvPr>
            <p:ph type="title"/>
          </p:nvPr>
        </p:nvSpPr>
        <p:spPr>
          <a:xfrm>
            <a:off x="3381375" y="808038"/>
            <a:ext cx="5305425" cy="792162"/>
          </a:xfrm>
          <a:noFill/>
        </p:spPr>
        <p:txBody>
          <a:bodyPr>
            <a:normAutofit fontScale="90000"/>
          </a:bodyPr>
          <a:lstStyle/>
          <a:p>
            <a:pPr eaLnBrk="1" hangingPunct="1"/>
            <a:r>
              <a:rPr lang="en-US" b="1" dirty="0" err="1" smtClean="0">
                <a:solidFill>
                  <a:srgbClr val="002060"/>
                </a:solidFill>
              </a:rPr>
              <a:t>Fitohormon</a:t>
            </a:r>
            <a:r>
              <a:rPr lang="en-US" b="1" dirty="0" smtClean="0">
                <a:solidFill>
                  <a:srgbClr val="002060"/>
                </a:solidFill>
              </a:rPr>
              <a:t>/</a:t>
            </a:r>
            <a:r>
              <a:rPr lang="en-US" b="1" dirty="0" err="1" smtClean="0">
                <a:solidFill>
                  <a:srgbClr val="002060"/>
                </a:solidFill>
              </a:rPr>
              <a:t>Zat</a:t>
            </a:r>
            <a:r>
              <a:rPr lang="en-US" b="1" dirty="0" smtClean="0">
                <a:solidFill>
                  <a:srgbClr val="002060"/>
                </a:solidFill>
              </a:rPr>
              <a:t> </a:t>
            </a:r>
            <a:r>
              <a:rPr lang="en-US" b="1" dirty="0" err="1" smtClean="0">
                <a:solidFill>
                  <a:srgbClr val="002060"/>
                </a:solidFill>
              </a:rPr>
              <a:t>Pengatur</a:t>
            </a:r>
            <a:r>
              <a:rPr lang="en-US" b="1" dirty="0" smtClean="0">
                <a:solidFill>
                  <a:srgbClr val="002060"/>
                </a:solidFill>
              </a:rPr>
              <a:t> </a:t>
            </a:r>
            <a:r>
              <a:rPr lang="en-US" b="1" dirty="0" err="1" smtClean="0">
                <a:solidFill>
                  <a:srgbClr val="002060"/>
                </a:solidFill>
              </a:rPr>
              <a:t>Tumbuh</a:t>
            </a:r>
            <a:endParaRPr lang="en-US" b="1" dirty="0" smtClean="0">
              <a:solidFill>
                <a:srgbClr val="002060"/>
              </a:solidFill>
            </a:endParaRPr>
          </a:p>
        </p:txBody>
      </p:sp>
      <p:sp>
        <p:nvSpPr>
          <p:cNvPr id="9219" name="Content Placeholder 2"/>
          <p:cNvSpPr>
            <a:spLocks noGrp="1"/>
          </p:cNvSpPr>
          <p:nvPr>
            <p:ph idx="1"/>
          </p:nvPr>
        </p:nvSpPr>
        <p:spPr>
          <a:xfrm>
            <a:off x="4191000" y="2133600"/>
            <a:ext cx="4495800" cy="4495800"/>
          </a:xfrm>
        </p:spPr>
        <p:txBody>
          <a:bodyPr>
            <a:normAutofit/>
          </a:bodyPr>
          <a:lstStyle/>
          <a:p>
            <a:pPr marL="0" indent="0" eaLnBrk="1" hangingPunct="1">
              <a:buFont typeface="Arial" panose="020B0604020202020204" pitchFamily="34" charset="0"/>
              <a:buNone/>
            </a:pPr>
            <a:r>
              <a:rPr lang="en-US" sz="2800" dirty="0" err="1" smtClean="0"/>
              <a:t>Zat</a:t>
            </a:r>
            <a:r>
              <a:rPr lang="en-US" sz="2800" dirty="0" smtClean="0"/>
              <a:t> </a:t>
            </a:r>
            <a:r>
              <a:rPr lang="en-US" sz="2800" dirty="0" err="1" smtClean="0"/>
              <a:t>pengatur</a:t>
            </a:r>
            <a:r>
              <a:rPr lang="en-US" sz="2800" dirty="0" smtClean="0"/>
              <a:t> </a:t>
            </a:r>
            <a:r>
              <a:rPr lang="en-US" sz="2800" dirty="0" err="1" smtClean="0"/>
              <a:t>tumbuh</a:t>
            </a:r>
            <a:r>
              <a:rPr lang="en-US" sz="2800" dirty="0" smtClean="0"/>
              <a:t> yang </a:t>
            </a:r>
            <a:r>
              <a:rPr lang="en-US" sz="2800" dirty="0" err="1" smtClean="0"/>
              <a:t>sudah</a:t>
            </a:r>
            <a:r>
              <a:rPr lang="en-US" sz="2800" dirty="0" smtClean="0"/>
              <a:t> </a:t>
            </a:r>
            <a:r>
              <a:rPr lang="en-US" sz="2800" dirty="0" err="1" smtClean="0"/>
              <a:t>diketahui</a:t>
            </a:r>
            <a:r>
              <a:rPr lang="en-US" sz="2800" dirty="0" smtClean="0"/>
              <a:t> </a:t>
            </a:r>
            <a:r>
              <a:rPr lang="en-US" sz="2800" dirty="0" err="1" smtClean="0"/>
              <a:t>adalah</a:t>
            </a:r>
            <a:r>
              <a:rPr lang="en-US" sz="2800" dirty="0" smtClean="0"/>
              <a:t> :</a:t>
            </a:r>
          </a:p>
          <a:p>
            <a:pPr marL="0" indent="0" eaLnBrk="1" hangingPunct="1">
              <a:buFont typeface="Wingdings" panose="05000000000000000000" pitchFamily="2" charset="2"/>
              <a:buChar char="q"/>
            </a:pPr>
            <a:r>
              <a:rPr lang="en-US" dirty="0" smtClean="0"/>
              <a:t> </a:t>
            </a:r>
            <a:r>
              <a:rPr lang="en-US" sz="2400" b="1" dirty="0" err="1" smtClean="0"/>
              <a:t>Auksin</a:t>
            </a:r>
            <a:endParaRPr lang="en-US" sz="2400" b="1" dirty="0" smtClean="0"/>
          </a:p>
          <a:p>
            <a:pPr marL="0" indent="0" eaLnBrk="1" hangingPunct="1">
              <a:buFont typeface="Wingdings" panose="05000000000000000000" pitchFamily="2" charset="2"/>
              <a:buChar char="q"/>
            </a:pPr>
            <a:r>
              <a:rPr lang="en-US" sz="2400" b="1" dirty="0" smtClean="0"/>
              <a:t>  </a:t>
            </a:r>
            <a:r>
              <a:rPr lang="en-US" sz="2400" b="1" dirty="0" err="1" smtClean="0"/>
              <a:t>Asam</a:t>
            </a:r>
            <a:r>
              <a:rPr lang="en-US" sz="2400" b="1" dirty="0" smtClean="0"/>
              <a:t> </a:t>
            </a:r>
            <a:r>
              <a:rPr lang="en-US" sz="2400" b="1" dirty="0" err="1" smtClean="0"/>
              <a:t>Indol</a:t>
            </a:r>
            <a:r>
              <a:rPr lang="en-US" sz="2400" b="1" dirty="0" smtClean="0"/>
              <a:t> </a:t>
            </a:r>
            <a:r>
              <a:rPr lang="en-US" sz="2400" b="1" dirty="0" err="1" smtClean="0"/>
              <a:t>Asetat</a:t>
            </a:r>
            <a:endParaRPr lang="en-US" sz="2400" b="1" dirty="0" smtClean="0"/>
          </a:p>
          <a:p>
            <a:pPr marL="0" indent="0" eaLnBrk="1" hangingPunct="1">
              <a:buFont typeface="Wingdings" panose="05000000000000000000" pitchFamily="2" charset="2"/>
              <a:buChar char="q"/>
            </a:pPr>
            <a:r>
              <a:rPr lang="en-US" sz="2400" b="1" dirty="0" smtClean="0"/>
              <a:t>  </a:t>
            </a:r>
            <a:r>
              <a:rPr lang="en-US" sz="2400" b="1" dirty="0" err="1" smtClean="0"/>
              <a:t>Asam</a:t>
            </a:r>
            <a:r>
              <a:rPr lang="en-US" sz="2400" b="1" dirty="0" smtClean="0"/>
              <a:t> </a:t>
            </a:r>
            <a:r>
              <a:rPr lang="en-US" sz="2400" b="1" dirty="0" err="1" smtClean="0"/>
              <a:t>Traumatat</a:t>
            </a:r>
            <a:endParaRPr lang="en-US" sz="2400" b="1" dirty="0" smtClean="0"/>
          </a:p>
          <a:p>
            <a:pPr marL="0" indent="0" eaLnBrk="1" hangingPunct="1">
              <a:buFont typeface="Wingdings" panose="05000000000000000000" pitchFamily="2" charset="2"/>
              <a:buChar char="q"/>
            </a:pPr>
            <a:r>
              <a:rPr lang="en-US" sz="2400" b="1" dirty="0" smtClean="0"/>
              <a:t>  </a:t>
            </a:r>
            <a:r>
              <a:rPr lang="en-US" sz="2400" b="1" dirty="0" err="1" smtClean="0"/>
              <a:t>Kinin</a:t>
            </a:r>
            <a:r>
              <a:rPr lang="en-US" sz="2400" b="1" dirty="0" smtClean="0"/>
              <a:t>/Kinetin</a:t>
            </a:r>
          </a:p>
          <a:p>
            <a:pPr marL="0" indent="0" eaLnBrk="1" hangingPunct="1">
              <a:buFont typeface="Wingdings" panose="05000000000000000000" pitchFamily="2" charset="2"/>
              <a:buChar char="q"/>
            </a:pPr>
            <a:r>
              <a:rPr lang="en-US" sz="2400" b="1" dirty="0" smtClean="0"/>
              <a:t>  </a:t>
            </a:r>
            <a:r>
              <a:rPr lang="en-US" sz="2400" b="1" dirty="0" err="1" smtClean="0"/>
              <a:t>Giberelin</a:t>
            </a:r>
            <a:endParaRPr lang="en-US" sz="2400" b="1" dirty="0" smtClean="0"/>
          </a:p>
          <a:p>
            <a:pPr marL="0" indent="0" eaLnBrk="1" hangingPunct="1">
              <a:buFont typeface="Wingdings" panose="05000000000000000000" pitchFamily="2" charset="2"/>
              <a:buChar char="q"/>
            </a:pPr>
            <a:r>
              <a:rPr lang="en-US" sz="2400" b="1" dirty="0" smtClean="0"/>
              <a:t>  </a:t>
            </a:r>
            <a:r>
              <a:rPr lang="en-US" sz="2400" b="1" dirty="0" err="1" smtClean="0"/>
              <a:t>Hidrazida</a:t>
            </a:r>
            <a:r>
              <a:rPr lang="en-US" sz="2400" b="1" dirty="0" smtClean="0"/>
              <a:t> </a:t>
            </a:r>
            <a:r>
              <a:rPr lang="en-US" sz="2400" b="1" dirty="0" err="1" smtClean="0"/>
              <a:t>Malat</a:t>
            </a:r>
            <a:endParaRPr lang="en-US" sz="2400" b="1" dirty="0" smtClean="0"/>
          </a:p>
          <a:p>
            <a:pPr marL="0" indent="0" eaLnBrk="1" hangingPunct="1">
              <a:buFont typeface="Wingdings" panose="05000000000000000000" pitchFamily="2" charset="2"/>
              <a:buChar char="q"/>
            </a:pPr>
            <a:r>
              <a:rPr lang="en-US" sz="2400" b="1" dirty="0" smtClean="0"/>
              <a:t>  Vitamin</a:t>
            </a:r>
          </a:p>
        </p:txBody>
      </p:sp>
      <p:grpSp>
        <p:nvGrpSpPr>
          <p:cNvPr id="9220" name="Group 5"/>
          <p:cNvGrpSpPr>
            <a:grpSpLocks/>
          </p:cNvGrpSpPr>
          <p:nvPr/>
        </p:nvGrpSpPr>
        <p:grpSpPr bwMode="auto">
          <a:xfrm>
            <a:off x="228600" y="1076325"/>
            <a:ext cx="3152775" cy="5181600"/>
            <a:chOff x="733425" y="1219200"/>
            <a:chExt cx="3152775" cy="5181600"/>
          </a:xfrm>
        </p:grpSpPr>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219200"/>
              <a:ext cx="30765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338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6788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a:xfrm>
            <a:off x="3543300" y="872332"/>
            <a:ext cx="4648200" cy="715962"/>
          </a:xfrm>
          <a:noFill/>
        </p:spPr>
        <p:txBody>
          <a:bodyPr>
            <a:normAutofit fontScale="90000"/>
          </a:bodyPr>
          <a:lstStyle/>
          <a:p>
            <a:pPr eaLnBrk="1" hangingPunct="1"/>
            <a:r>
              <a:rPr lang="en-US" b="1" dirty="0" smtClean="0">
                <a:solidFill>
                  <a:srgbClr val="002060"/>
                </a:solidFill>
              </a:rPr>
              <a:t>AUKSIN / IAA</a:t>
            </a:r>
          </a:p>
        </p:txBody>
      </p:sp>
      <p:sp>
        <p:nvSpPr>
          <p:cNvPr id="10243" name="Content Placeholder 2"/>
          <p:cNvSpPr>
            <a:spLocks noGrp="1"/>
          </p:cNvSpPr>
          <p:nvPr>
            <p:ph idx="1"/>
          </p:nvPr>
        </p:nvSpPr>
        <p:spPr>
          <a:xfrm>
            <a:off x="3124200" y="1905000"/>
            <a:ext cx="5486400" cy="4343400"/>
          </a:xfrm>
        </p:spPr>
        <p:txBody>
          <a:bodyPr>
            <a:normAutofit/>
          </a:bodyPr>
          <a:lstStyle/>
          <a:p>
            <a:pPr eaLnBrk="1" hangingPunct="1"/>
            <a:r>
              <a:rPr lang="en-US" sz="2800" dirty="0" smtClean="0"/>
              <a:t>F.W. Went (1928) </a:t>
            </a:r>
            <a:r>
              <a:rPr lang="en-US" sz="2800" dirty="0" smtClean="0">
                <a:sym typeface="Wingdings" panose="05000000000000000000" pitchFamily="2" charset="2"/>
              </a:rPr>
              <a:t> </a:t>
            </a:r>
            <a:r>
              <a:rPr lang="en-US" sz="2800" dirty="0" err="1" smtClean="0">
                <a:sym typeface="Wingdings" panose="05000000000000000000" pitchFamily="2" charset="2"/>
              </a:rPr>
              <a:t>Menemukan</a:t>
            </a:r>
            <a:r>
              <a:rPr lang="en-US" sz="2800" dirty="0" smtClean="0">
                <a:sym typeface="Wingdings" panose="05000000000000000000" pitchFamily="2" charset="2"/>
              </a:rPr>
              <a:t> “</a:t>
            </a:r>
            <a:r>
              <a:rPr lang="en-US" sz="2800" dirty="0" err="1" smtClean="0">
                <a:sym typeface="Wingdings" panose="05000000000000000000" pitchFamily="2" charset="2"/>
              </a:rPr>
              <a:t>Auksin</a:t>
            </a:r>
            <a:r>
              <a:rPr lang="en-US" sz="2800" dirty="0" smtClean="0">
                <a:sym typeface="Wingdings" panose="05000000000000000000" pitchFamily="2" charset="2"/>
              </a:rPr>
              <a:t>” </a:t>
            </a:r>
            <a:r>
              <a:rPr lang="en-US" sz="2800" dirty="0" err="1" smtClean="0">
                <a:sym typeface="Wingdings" panose="05000000000000000000" pitchFamily="2" charset="2"/>
              </a:rPr>
              <a:t>pada</a:t>
            </a:r>
            <a:r>
              <a:rPr lang="en-US" sz="2800" dirty="0" smtClean="0">
                <a:sym typeface="Wingdings" panose="05000000000000000000" pitchFamily="2" charset="2"/>
              </a:rPr>
              <a:t> </a:t>
            </a:r>
            <a:r>
              <a:rPr lang="en-US" sz="2800" dirty="0" err="1" smtClean="0">
                <a:sym typeface="Wingdings" panose="05000000000000000000" pitchFamily="2" charset="2"/>
              </a:rPr>
              <a:t>koleoptil</a:t>
            </a:r>
            <a:r>
              <a:rPr lang="en-US" sz="2800" dirty="0" smtClean="0">
                <a:sym typeface="Wingdings" panose="05000000000000000000" pitchFamily="2" charset="2"/>
              </a:rPr>
              <a:t> </a:t>
            </a:r>
            <a:r>
              <a:rPr lang="en-US" sz="2800" dirty="0" err="1" smtClean="0">
                <a:sym typeface="Wingdings" panose="05000000000000000000" pitchFamily="2" charset="2"/>
              </a:rPr>
              <a:t>Kecambah</a:t>
            </a:r>
            <a:r>
              <a:rPr lang="en-US" sz="2800" dirty="0" smtClean="0">
                <a:sym typeface="Wingdings" panose="05000000000000000000" pitchFamily="2" charset="2"/>
              </a:rPr>
              <a:t> </a:t>
            </a:r>
            <a:r>
              <a:rPr lang="en-US" sz="2800" dirty="0" err="1" smtClean="0">
                <a:sym typeface="Wingdings" panose="05000000000000000000" pitchFamily="2" charset="2"/>
              </a:rPr>
              <a:t>gandum</a:t>
            </a:r>
            <a:r>
              <a:rPr lang="en-US" sz="2800" dirty="0" smtClean="0">
                <a:sym typeface="Wingdings" panose="05000000000000000000" pitchFamily="2" charset="2"/>
              </a:rPr>
              <a:t> (</a:t>
            </a:r>
            <a:r>
              <a:rPr lang="en-US" sz="2800" i="1" dirty="0" err="1" smtClean="0">
                <a:sym typeface="Wingdings" panose="05000000000000000000" pitchFamily="2" charset="2"/>
              </a:rPr>
              <a:t>Avena</a:t>
            </a:r>
            <a:r>
              <a:rPr lang="en-US" sz="2800" i="1" dirty="0" smtClean="0">
                <a:sym typeface="Wingdings" panose="05000000000000000000" pitchFamily="2" charset="2"/>
              </a:rPr>
              <a:t> sativa</a:t>
            </a:r>
            <a:r>
              <a:rPr lang="en-US" sz="2800" dirty="0" smtClean="0">
                <a:sym typeface="Wingdings" panose="05000000000000000000" pitchFamily="2" charset="2"/>
              </a:rPr>
              <a:t>).</a:t>
            </a:r>
          </a:p>
          <a:p>
            <a:pPr eaLnBrk="1" hangingPunct="1"/>
            <a:r>
              <a:rPr lang="en-US" sz="2800" dirty="0" err="1" smtClean="0">
                <a:sym typeface="Wingdings" panose="05000000000000000000" pitchFamily="2" charset="2"/>
              </a:rPr>
              <a:t>Semua</a:t>
            </a:r>
            <a:r>
              <a:rPr lang="en-US" sz="2800" dirty="0" smtClean="0">
                <a:sym typeface="Wingdings" panose="05000000000000000000" pitchFamily="2" charset="2"/>
              </a:rPr>
              <a:t> </a:t>
            </a:r>
            <a:r>
              <a:rPr lang="en-US" sz="2800" dirty="0" err="1" smtClean="0">
                <a:sym typeface="Wingdings" panose="05000000000000000000" pitchFamily="2" charset="2"/>
              </a:rPr>
              <a:t>Pucuk</a:t>
            </a:r>
            <a:r>
              <a:rPr lang="en-US" sz="2800" dirty="0" smtClean="0">
                <a:sym typeface="Wingdings" panose="05000000000000000000" pitchFamily="2" charset="2"/>
              </a:rPr>
              <a:t> </a:t>
            </a:r>
            <a:r>
              <a:rPr lang="en-US" sz="2800" dirty="0" err="1" smtClean="0">
                <a:sym typeface="Wingdings" panose="05000000000000000000" pitchFamily="2" charset="2"/>
              </a:rPr>
              <a:t>tumbuhan</a:t>
            </a:r>
            <a:r>
              <a:rPr lang="en-US" sz="2800" dirty="0" smtClean="0">
                <a:sym typeface="Wingdings" panose="05000000000000000000" pitchFamily="2" charset="2"/>
              </a:rPr>
              <a:t>  </a:t>
            </a:r>
            <a:r>
              <a:rPr lang="en-US" sz="2800" dirty="0" err="1" smtClean="0">
                <a:sym typeface="Wingdings" panose="05000000000000000000" pitchFamily="2" charset="2"/>
              </a:rPr>
              <a:t>Memproduksi</a:t>
            </a:r>
            <a:r>
              <a:rPr lang="en-US" sz="2800" dirty="0" smtClean="0">
                <a:sym typeface="Wingdings" panose="05000000000000000000" pitchFamily="2" charset="2"/>
              </a:rPr>
              <a:t> </a:t>
            </a:r>
            <a:r>
              <a:rPr lang="en-US" sz="2800" dirty="0" err="1" smtClean="0">
                <a:sym typeface="Wingdings" panose="05000000000000000000" pitchFamily="2" charset="2"/>
              </a:rPr>
              <a:t>Auksin</a:t>
            </a:r>
            <a:r>
              <a:rPr lang="en-US" sz="2800" dirty="0" smtClean="0">
                <a:sym typeface="Wingdings" panose="05000000000000000000" pitchFamily="2" charset="2"/>
              </a:rPr>
              <a:t> .</a:t>
            </a:r>
          </a:p>
          <a:p>
            <a:pPr eaLnBrk="1" hangingPunct="1"/>
            <a:r>
              <a:rPr lang="en-US" sz="2800" dirty="0" smtClean="0">
                <a:sym typeface="Wingdings" panose="05000000000000000000" pitchFamily="2" charset="2"/>
              </a:rPr>
              <a:t>Urine (</a:t>
            </a:r>
            <a:r>
              <a:rPr lang="en-US" sz="2800" dirty="0" err="1" smtClean="0">
                <a:sym typeface="Wingdings" panose="05000000000000000000" pitchFamily="2" charset="2"/>
              </a:rPr>
              <a:t>Hewan</a:t>
            </a:r>
            <a:r>
              <a:rPr lang="en-US" sz="2800" dirty="0" smtClean="0">
                <a:sym typeface="Wingdings" panose="05000000000000000000" pitchFamily="2" charset="2"/>
              </a:rPr>
              <a:t> &amp; </a:t>
            </a:r>
            <a:r>
              <a:rPr lang="en-US" sz="2800" dirty="0" err="1" smtClean="0">
                <a:sym typeface="Wingdings" panose="05000000000000000000" pitchFamily="2" charset="2"/>
              </a:rPr>
              <a:t>Manusia</a:t>
            </a:r>
            <a:r>
              <a:rPr lang="en-US" sz="2800" dirty="0" smtClean="0">
                <a:sym typeface="Wingdings" panose="05000000000000000000" pitchFamily="2" charset="2"/>
              </a:rPr>
              <a:t> ) </a:t>
            </a:r>
            <a:r>
              <a:rPr lang="en-US" sz="2800" dirty="0" err="1" smtClean="0">
                <a:sym typeface="Wingdings" panose="05000000000000000000" pitchFamily="2" charset="2"/>
              </a:rPr>
              <a:t>juga</a:t>
            </a:r>
            <a:r>
              <a:rPr lang="en-US" sz="2800" dirty="0" smtClean="0">
                <a:sym typeface="Wingdings" panose="05000000000000000000" pitchFamily="2" charset="2"/>
              </a:rPr>
              <a:t> </a:t>
            </a:r>
            <a:r>
              <a:rPr lang="en-US" sz="2800" dirty="0" err="1" smtClean="0">
                <a:sym typeface="Wingdings" panose="05000000000000000000" pitchFamily="2" charset="2"/>
              </a:rPr>
              <a:t>mengandung</a:t>
            </a:r>
            <a:r>
              <a:rPr lang="en-US" sz="2800" dirty="0" smtClean="0">
                <a:sym typeface="Wingdings" panose="05000000000000000000" pitchFamily="2" charset="2"/>
              </a:rPr>
              <a:t> hetero-</a:t>
            </a:r>
            <a:r>
              <a:rPr lang="en-US" sz="2800" dirty="0" err="1" smtClean="0">
                <a:sym typeface="Wingdings" panose="05000000000000000000" pitchFamily="2" charset="2"/>
              </a:rPr>
              <a:t>auksin</a:t>
            </a:r>
            <a:r>
              <a:rPr lang="en-US" sz="2800" dirty="0" smtClean="0">
                <a:sym typeface="Wingdings" panose="05000000000000000000" pitchFamily="2" charset="2"/>
              </a:rPr>
              <a:t>  </a:t>
            </a:r>
            <a:r>
              <a:rPr lang="en-US" sz="2800" dirty="0" err="1" smtClean="0">
                <a:sym typeface="Wingdings" panose="05000000000000000000" pitchFamily="2" charset="2"/>
              </a:rPr>
              <a:t>Yaitu</a:t>
            </a:r>
            <a:r>
              <a:rPr lang="en-US" sz="2800" dirty="0" smtClean="0">
                <a:sym typeface="Wingdings" panose="05000000000000000000" pitchFamily="2" charset="2"/>
              </a:rPr>
              <a:t> IAA (</a:t>
            </a:r>
            <a:r>
              <a:rPr lang="en-US" sz="2800" i="1" dirty="0" err="1" smtClean="0">
                <a:sym typeface="Wingdings" panose="05000000000000000000" pitchFamily="2" charset="2"/>
              </a:rPr>
              <a:t>Indol</a:t>
            </a:r>
            <a:r>
              <a:rPr lang="en-US" sz="2800" i="1" dirty="0" smtClean="0">
                <a:sym typeface="Wingdings" panose="05000000000000000000" pitchFamily="2" charset="2"/>
              </a:rPr>
              <a:t> Acetic Acid</a:t>
            </a:r>
            <a:r>
              <a:rPr lang="en-US" sz="2800" dirty="0" smtClean="0">
                <a:sym typeface="Wingdings" panose="05000000000000000000" pitchFamily="2" charset="2"/>
              </a:rPr>
              <a:t>).</a:t>
            </a:r>
          </a:p>
          <a:p>
            <a:pPr eaLnBrk="1" hangingPunct="1"/>
            <a:endParaRPr lang="en-US" sz="2800" dirty="0" smtClean="0"/>
          </a:p>
        </p:txBody>
      </p:sp>
      <p:grpSp>
        <p:nvGrpSpPr>
          <p:cNvPr id="10244" name="Group 5"/>
          <p:cNvGrpSpPr>
            <a:grpSpLocks/>
          </p:cNvGrpSpPr>
          <p:nvPr/>
        </p:nvGrpSpPr>
        <p:grpSpPr bwMode="auto">
          <a:xfrm>
            <a:off x="304800" y="1230313"/>
            <a:ext cx="2743200" cy="2198687"/>
            <a:chOff x="304800" y="1524000"/>
            <a:chExt cx="2743200" cy="2198132"/>
          </a:xfrm>
        </p:grpSpPr>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txBox="1">
              <a:spLocks noChangeArrowheads="1"/>
            </p:cNvSpPr>
            <p:nvPr/>
          </p:nvSpPr>
          <p:spPr bwMode="auto">
            <a:xfrm>
              <a:off x="304800" y="33528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IAA (Indol Acetic Acid)</a:t>
              </a:r>
            </a:p>
          </p:txBody>
        </p:sp>
      </p:grpSp>
      <p:pic>
        <p:nvPicPr>
          <p:cNvPr id="102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900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a:xfrm>
            <a:off x="609600" y="656769"/>
            <a:ext cx="8229600" cy="944562"/>
          </a:xfrm>
          <a:noFill/>
        </p:spPr>
        <p:txBody>
          <a:bodyPr/>
          <a:lstStyle/>
          <a:p>
            <a:r>
              <a:rPr lang="en-US" b="1" smtClean="0">
                <a:solidFill>
                  <a:srgbClr val="002060"/>
                </a:solidFill>
              </a:rPr>
              <a:t>Dimana “Auksin” Disintesis ??</a:t>
            </a:r>
          </a:p>
        </p:txBody>
      </p:sp>
      <p:sp>
        <p:nvSpPr>
          <p:cNvPr id="46" name="TextBox 45"/>
          <p:cNvSpPr txBox="1">
            <a:spLocks noChangeArrowheads="1"/>
          </p:cNvSpPr>
          <p:nvPr/>
        </p:nvSpPr>
        <p:spPr bwMode="auto">
          <a:xfrm>
            <a:off x="609600" y="1791831"/>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sz="2000" dirty="0"/>
              <a:t> Ujung </a:t>
            </a:r>
            <a:r>
              <a:rPr lang="en-US" sz="2000" dirty="0" err="1"/>
              <a:t>koleoptil</a:t>
            </a:r>
            <a:r>
              <a:rPr lang="en-US" sz="2000" dirty="0"/>
              <a:t> </a:t>
            </a:r>
            <a:r>
              <a:rPr lang="en-US" sz="2000" dirty="0" err="1"/>
              <a:t>dan</a:t>
            </a:r>
            <a:r>
              <a:rPr lang="en-US" sz="2000" dirty="0"/>
              <a:t> </a:t>
            </a:r>
            <a:r>
              <a:rPr lang="en-US" sz="2000" dirty="0" err="1"/>
              <a:t>Pucuk</a:t>
            </a:r>
            <a:r>
              <a:rPr lang="en-US" sz="2000" dirty="0"/>
              <a:t> </a:t>
            </a:r>
            <a:r>
              <a:rPr lang="en-US" sz="2000" dirty="0" err="1"/>
              <a:t>Tumbuhan</a:t>
            </a:r>
            <a:r>
              <a:rPr lang="en-US" sz="2000" dirty="0"/>
              <a:t>  </a:t>
            </a:r>
            <a:r>
              <a:rPr lang="en-US" sz="2000" dirty="0" err="1"/>
              <a:t>Mempunyai</a:t>
            </a:r>
            <a:r>
              <a:rPr lang="en-US" sz="2000" dirty="0"/>
              <a:t> </a:t>
            </a:r>
            <a:r>
              <a:rPr lang="en-US" sz="2000" dirty="0" err="1"/>
              <a:t>Enzim</a:t>
            </a:r>
            <a:r>
              <a:rPr lang="en-US" sz="2000" dirty="0"/>
              <a:t> </a:t>
            </a:r>
            <a:r>
              <a:rPr lang="en-US" sz="2000" dirty="0">
                <a:sym typeface="Wingdings" panose="05000000000000000000" pitchFamily="2" charset="2"/>
              </a:rPr>
              <a:t> </a:t>
            </a:r>
            <a:r>
              <a:rPr lang="en-US" sz="2000" dirty="0" err="1">
                <a:sym typeface="Wingdings" panose="05000000000000000000" pitchFamily="2" charset="2"/>
              </a:rPr>
              <a:t>Mengubah</a:t>
            </a:r>
            <a:r>
              <a:rPr lang="en-US" sz="2000" dirty="0">
                <a:sym typeface="Wingdings" panose="05000000000000000000" pitchFamily="2" charset="2"/>
              </a:rPr>
              <a:t> “</a:t>
            </a:r>
            <a:r>
              <a:rPr lang="en-US" sz="2000" dirty="0" err="1">
                <a:sym typeface="Wingdings" panose="05000000000000000000" pitchFamily="2" charset="2"/>
              </a:rPr>
              <a:t>Triptofan</a:t>
            </a:r>
            <a:r>
              <a:rPr lang="en-US" sz="2000" dirty="0">
                <a:sym typeface="Wingdings" panose="05000000000000000000" pitchFamily="2" charset="2"/>
              </a:rPr>
              <a:t>” </a:t>
            </a:r>
            <a:r>
              <a:rPr lang="en-US" sz="2000" dirty="0" err="1">
                <a:sym typeface="Wingdings" panose="05000000000000000000" pitchFamily="2" charset="2"/>
              </a:rPr>
              <a:t>menjadi</a:t>
            </a:r>
            <a:r>
              <a:rPr lang="en-US" sz="2000" dirty="0">
                <a:sym typeface="Wingdings" panose="05000000000000000000" pitchFamily="2" charset="2"/>
              </a:rPr>
              <a:t> IAA</a:t>
            </a:r>
          </a:p>
          <a:p>
            <a:pPr eaLnBrk="1" hangingPunct="1">
              <a:buFont typeface="Wingdings" panose="05000000000000000000" pitchFamily="2" charset="2"/>
              <a:buChar char="Ø"/>
            </a:pPr>
            <a:r>
              <a:rPr lang="en-US" sz="2000" dirty="0">
                <a:sym typeface="Wingdings" panose="05000000000000000000" pitchFamily="2" charset="2"/>
              </a:rPr>
              <a:t> </a:t>
            </a:r>
            <a:r>
              <a:rPr lang="en-US" sz="2000" dirty="0" err="1">
                <a:sym typeface="Wingdings" panose="05000000000000000000" pitchFamily="2" charset="2"/>
              </a:rPr>
              <a:t>Maka</a:t>
            </a:r>
            <a:r>
              <a:rPr lang="en-US" sz="2000" dirty="0">
                <a:sym typeface="Wingdings" panose="05000000000000000000" pitchFamily="2" charset="2"/>
              </a:rPr>
              <a:t> </a:t>
            </a:r>
            <a:r>
              <a:rPr lang="en-US" sz="2000" dirty="0" err="1">
                <a:sym typeface="Wingdings" panose="05000000000000000000" pitchFamily="2" charset="2"/>
              </a:rPr>
              <a:t>Auksin</a:t>
            </a:r>
            <a:r>
              <a:rPr lang="en-US" sz="2000" dirty="0">
                <a:sym typeface="Wingdings" panose="05000000000000000000" pitchFamily="2" charset="2"/>
              </a:rPr>
              <a:t> </a:t>
            </a:r>
            <a:r>
              <a:rPr lang="en-US" sz="2000" dirty="0" err="1">
                <a:sym typeface="Wingdings" panose="05000000000000000000" pitchFamily="2" charset="2"/>
              </a:rPr>
              <a:t>banyak</a:t>
            </a:r>
            <a:r>
              <a:rPr lang="en-US" sz="2000" dirty="0">
                <a:sym typeface="Wingdings" panose="05000000000000000000" pitchFamily="2" charset="2"/>
              </a:rPr>
              <a:t> </a:t>
            </a:r>
            <a:r>
              <a:rPr lang="en-US" sz="2000" dirty="0" err="1">
                <a:sym typeface="Wingdings" panose="05000000000000000000" pitchFamily="2" charset="2"/>
              </a:rPr>
              <a:t>disintersis</a:t>
            </a:r>
            <a:r>
              <a:rPr lang="en-US" sz="2000" dirty="0">
                <a:sym typeface="Wingdings" panose="05000000000000000000" pitchFamily="2" charset="2"/>
              </a:rPr>
              <a:t> </a:t>
            </a:r>
            <a:r>
              <a:rPr lang="en-US" sz="2000" dirty="0" err="1">
                <a:sym typeface="Wingdings" panose="05000000000000000000" pitchFamily="2" charset="2"/>
              </a:rPr>
              <a:t>pada</a:t>
            </a:r>
            <a:r>
              <a:rPr lang="en-US" sz="2000" dirty="0">
                <a:sym typeface="Wingdings" panose="05000000000000000000" pitchFamily="2" charset="2"/>
              </a:rPr>
              <a:t> : </a:t>
            </a:r>
            <a:r>
              <a:rPr lang="en-US" sz="2000" dirty="0" err="1">
                <a:sym typeface="Wingdings" panose="05000000000000000000" pitchFamily="2" charset="2"/>
              </a:rPr>
              <a:t>Jariingan</a:t>
            </a:r>
            <a:r>
              <a:rPr lang="en-US" sz="2000" dirty="0">
                <a:sym typeface="Wingdings" panose="05000000000000000000" pitchFamily="2" charset="2"/>
              </a:rPr>
              <a:t> Meristem (</a:t>
            </a:r>
            <a:r>
              <a:rPr lang="en-US" sz="2000" dirty="0" err="1">
                <a:sym typeface="Wingdings" panose="05000000000000000000" pitchFamily="2" charset="2"/>
              </a:rPr>
              <a:t>Pucuk</a:t>
            </a:r>
            <a:r>
              <a:rPr lang="en-US" sz="2000" dirty="0">
                <a:sym typeface="Wingdings" panose="05000000000000000000" pitchFamily="2" charset="2"/>
              </a:rPr>
              <a:t>) </a:t>
            </a:r>
            <a:r>
              <a:rPr lang="en-US" sz="2000" dirty="0" err="1">
                <a:sym typeface="Wingdings" panose="05000000000000000000" pitchFamily="2" charset="2"/>
              </a:rPr>
              <a:t>tumbuhan</a:t>
            </a:r>
            <a:r>
              <a:rPr lang="en-US" sz="2000" dirty="0">
                <a:sym typeface="Wingdings" panose="05000000000000000000" pitchFamily="2" charset="2"/>
              </a:rPr>
              <a:t>  Tunas, </a:t>
            </a:r>
            <a:r>
              <a:rPr lang="en-US" sz="2000" dirty="0" err="1">
                <a:sym typeface="Wingdings" panose="05000000000000000000" pitchFamily="2" charset="2"/>
              </a:rPr>
              <a:t>Kuncup</a:t>
            </a:r>
            <a:r>
              <a:rPr lang="en-US" sz="2000" dirty="0">
                <a:sym typeface="Wingdings" panose="05000000000000000000" pitchFamily="2" charset="2"/>
              </a:rPr>
              <a:t> </a:t>
            </a:r>
            <a:r>
              <a:rPr lang="en-US" sz="2000" dirty="0" err="1">
                <a:sym typeface="Wingdings" panose="05000000000000000000" pitchFamily="2" charset="2"/>
              </a:rPr>
              <a:t>bunga</a:t>
            </a:r>
            <a:r>
              <a:rPr lang="en-US" sz="2000" dirty="0">
                <a:sym typeface="Wingdings" panose="05000000000000000000" pitchFamily="2" charset="2"/>
              </a:rPr>
              <a:t>, </a:t>
            </a:r>
            <a:r>
              <a:rPr lang="en-US" sz="2000" dirty="0" err="1">
                <a:sym typeface="Wingdings" panose="05000000000000000000" pitchFamily="2" charset="2"/>
              </a:rPr>
              <a:t>Kuncup</a:t>
            </a:r>
            <a:r>
              <a:rPr lang="en-US" sz="2000" dirty="0">
                <a:sym typeface="Wingdings" panose="05000000000000000000" pitchFamily="2" charset="2"/>
              </a:rPr>
              <a:t> </a:t>
            </a:r>
            <a:r>
              <a:rPr lang="en-US" sz="2000" dirty="0" err="1">
                <a:sym typeface="Wingdings" panose="05000000000000000000" pitchFamily="2" charset="2"/>
              </a:rPr>
              <a:t>Daun</a:t>
            </a:r>
            <a:r>
              <a:rPr lang="en-US" sz="2000" dirty="0">
                <a:sym typeface="Wingdings" panose="05000000000000000000" pitchFamily="2" charset="2"/>
              </a:rPr>
              <a:t>, </a:t>
            </a:r>
            <a:r>
              <a:rPr lang="en-US" sz="2000" dirty="0" err="1">
                <a:sym typeface="Wingdings" panose="05000000000000000000" pitchFamily="2" charset="2"/>
              </a:rPr>
              <a:t>dan</a:t>
            </a:r>
            <a:r>
              <a:rPr lang="en-US" sz="2000" dirty="0">
                <a:sym typeface="Wingdings" panose="05000000000000000000" pitchFamily="2" charset="2"/>
              </a:rPr>
              <a:t> </a:t>
            </a:r>
            <a:r>
              <a:rPr lang="en-US" sz="2000" dirty="0" err="1">
                <a:sym typeface="Wingdings" panose="05000000000000000000" pitchFamily="2" charset="2"/>
              </a:rPr>
              <a:t>ujung</a:t>
            </a:r>
            <a:r>
              <a:rPr lang="en-US" sz="2000" dirty="0">
                <a:sym typeface="Wingdings" panose="05000000000000000000" pitchFamily="2" charset="2"/>
              </a:rPr>
              <a:t> </a:t>
            </a:r>
            <a:r>
              <a:rPr lang="en-US" sz="2000" dirty="0" err="1">
                <a:sym typeface="Wingdings" panose="05000000000000000000" pitchFamily="2" charset="2"/>
              </a:rPr>
              <a:t>akar</a:t>
            </a:r>
            <a:r>
              <a:rPr lang="en-US" sz="2000" dirty="0">
                <a:sym typeface="Wingdings" panose="05000000000000000000" pitchFamily="2" charset="2"/>
              </a:rPr>
              <a:t>.</a:t>
            </a:r>
          </a:p>
          <a:p>
            <a:pPr eaLnBrk="1" hangingPunct="1">
              <a:buFont typeface="Wingdings" panose="05000000000000000000" pitchFamily="2" charset="2"/>
              <a:buChar char="Ø"/>
            </a:pPr>
            <a:r>
              <a:rPr lang="en-US" sz="2000" dirty="0" err="1">
                <a:sym typeface="Wingdings" panose="05000000000000000000" pitchFamily="2" charset="2"/>
              </a:rPr>
              <a:t>Aukasin</a:t>
            </a:r>
            <a:r>
              <a:rPr lang="en-US" sz="2000" dirty="0">
                <a:sym typeface="Wingdings" panose="05000000000000000000" pitchFamily="2" charset="2"/>
              </a:rPr>
              <a:t> </a:t>
            </a:r>
            <a:r>
              <a:rPr lang="en-US" sz="2000" dirty="0" err="1">
                <a:sym typeface="Wingdings" panose="05000000000000000000" pitchFamily="2" charset="2"/>
              </a:rPr>
              <a:t>dibuat</a:t>
            </a:r>
            <a:r>
              <a:rPr lang="en-US" sz="2000" dirty="0">
                <a:sym typeface="Wingdings" panose="05000000000000000000" pitchFamily="2" charset="2"/>
              </a:rPr>
              <a:t>  </a:t>
            </a:r>
            <a:r>
              <a:rPr lang="en-US" sz="2000" dirty="0" err="1">
                <a:sym typeface="Wingdings" panose="05000000000000000000" pitchFamily="2" charset="2"/>
              </a:rPr>
              <a:t>pada</a:t>
            </a:r>
            <a:r>
              <a:rPr lang="en-US" sz="2000" dirty="0">
                <a:sym typeface="Wingdings" panose="05000000000000000000" pitchFamily="2" charset="2"/>
              </a:rPr>
              <a:t> </a:t>
            </a:r>
            <a:r>
              <a:rPr lang="en-US" sz="2000" dirty="0" err="1">
                <a:sym typeface="Wingdings" panose="05000000000000000000" pitchFamily="2" charset="2"/>
              </a:rPr>
              <a:t>bagian</a:t>
            </a:r>
            <a:r>
              <a:rPr lang="en-US" sz="2000" dirty="0">
                <a:sym typeface="Wingdings" panose="05000000000000000000" pitchFamily="2" charset="2"/>
              </a:rPr>
              <a:t>  </a:t>
            </a:r>
            <a:r>
              <a:rPr lang="en-US" sz="2000" dirty="0" err="1">
                <a:sym typeface="Wingdings" panose="05000000000000000000" pitchFamily="2" charset="2"/>
              </a:rPr>
              <a:t>pucuk</a:t>
            </a:r>
            <a:r>
              <a:rPr lang="en-US" sz="2000" dirty="0">
                <a:sym typeface="Wingdings" panose="05000000000000000000" pitchFamily="2" charset="2"/>
              </a:rPr>
              <a:t> </a:t>
            </a:r>
            <a:r>
              <a:rPr lang="en-US" sz="2000" dirty="0" err="1">
                <a:sym typeface="Wingdings" panose="05000000000000000000" pitchFamily="2" charset="2"/>
              </a:rPr>
              <a:t>dan</a:t>
            </a:r>
            <a:r>
              <a:rPr lang="en-US" sz="2000" dirty="0">
                <a:sym typeface="Wingdings" panose="05000000000000000000" pitchFamily="2" charset="2"/>
              </a:rPr>
              <a:t> </a:t>
            </a:r>
            <a:r>
              <a:rPr lang="en-US" sz="2000" dirty="0" err="1">
                <a:sym typeface="Wingdings" panose="05000000000000000000" pitchFamily="2" charset="2"/>
              </a:rPr>
              <a:t>kuncup</a:t>
            </a:r>
            <a:r>
              <a:rPr lang="en-US" sz="2000" dirty="0">
                <a:sym typeface="Wingdings" panose="05000000000000000000" pitchFamily="2" charset="2"/>
              </a:rPr>
              <a:t>  </a:t>
            </a:r>
            <a:r>
              <a:rPr lang="en-US" sz="2000" dirty="0" err="1">
                <a:sym typeface="Wingdings" panose="05000000000000000000" pitchFamily="2" charset="2"/>
              </a:rPr>
              <a:t>Didistribusikan</a:t>
            </a:r>
            <a:r>
              <a:rPr lang="en-US" sz="2000" dirty="0">
                <a:sym typeface="Wingdings" panose="05000000000000000000" pitchFamily="2" charset="2"/>
              </a:rPr>
              <a:t> </a:t>
            </a:r>
            <a:r>
              <a:rPr lang="en-US" sz="2000" dirty="0" err="1">
                <a:sym typeface="Wingdings" panose="05000000000000000000" pitchFamily="2" charset="2"/>
              </a:rPr>
              <a:t>ke</a:t>
            </a:r>
            <a:r>
              <a:rPr lang="en-US" sz="2000" dirty="0">
                <a:sym typeface="Wingdings" panose="05000000000000000000" pitchFamily="2" charset="2"/>
              </a:rPr>
              <a:t> </a:t>
            </a:r>
            <a:r>
              <a:rPr lang="en-US" sz="2000" dirty="0" err="1">
                <a:sym typeface="Wingdings" panose="05000000000000000000" pitchFamily="2" charset="2"/>
              </a:rPr>
              <a:t>daerah</a:t>
            </a:r>
            <a:r>
              <a:rPr lang="en-US" sz="2000" dirty="0">
                <a:sym typeface="Wingdings" panose="05000000000000000000" pitchFamily="2" charset="2"/>
              </a:rPr>
              <a:t> lain </a:t>
            </a:r>
            <a:r>
              <a:rPr lang="en-US" sz="2000" dirty="0" err="1">
                <a:sym typeface="Wingdings" panose="05000000000000000000" pitchFamily="2" charset="2"/>
              </a:rPr>
              <a:t>ke</a:t>
            </a:r>
            <a:r>
              <a:rPr lang="en-US" sz="2000" dirty="0">
                <a:sym typeface="Wingdings" panose="05000000000000000000" pitchFamily="2" charset="2"/>
              </a:rPr>
              <a:t> </a:t>
            </a:r>
            <a:r>
              <a:rPr lang="en-US" sz="2000" dirty="0" err="1">
                <a:sym typeface="Wingdings" panose="05000000000000000000" pitchFamily="2" charset="2"/>
              </a:rPr>
              <a:t>seluruh</a:t>
            </a:r>
            <a:r>
              <a:rPr lang="en-US" sz="2000" dirty="0">
                <a:sym typeface="Wingdings" panose="05000000000000000000" pitchFamily="2" charset="2"/>
              </a:rPr>
              <a:t> </a:t>
            </a:r>
            <a:r>
              <a:rPr lang="en-US" sz="2000" dirty="0" err="1">
                <a:sym typeface="Wingdings" panose="05000000000000000000" pitchFamily="2" charset="2"/>
              </a:rPr>
              <a:t>bagian</a:t>
            </a:r>
            <a:r>
              <a:rPr lang="en-US" sz="2000" dirty="0">
                <a:sym typeface="Wingdings" panose="05000000000000000000" pitchFamily="2" charset="2"/>
              </a:rPr>
              <a:t> </a:t>
            </a:r>
            <a:r>
              <a:rPr lang="en-US" sz="2000" dirty="0" err="1">
                <a:sym typeface="Wingdings" panose="05000000000000000000" pitchFamily="2" charset="2"/>
              </a:rPr>
              <a:t>tumbuhan</a:t>
            </a:r>
            <a:r>
              <a:rPr lang="en-US" sz="2000" dirty="0">
                <a:sym typeface="Wingdings" panose="05000000000000000000" pitchFamily="2" charset="2"/>
              </a:rPr>
              <a:t>.</a:t>
            </a:r>
          </a:p>
          <a:p>
            <a:pPr eaLnBrk="1" hangingPunct="1">
              <a:buFont typeface="Wingdings" panose="05000000000000000000" pitchFamily="2" charset="2"/>
              <a:buChar char="Ø"/>
            </a:pPr>
            <a:r>
              <a:rPr lang="en-US" sz="2000" dirty="0" err="1">
                <a:sym typeface="Wingdings" panose="05000000000000000000" pitchFamily="2" charset="2"/>
              </a:rPr>
              <a:t>Tidak</a:t>
            </a:r>
            <a:r>
              <a:rPr lang="en-US" sz="2000" dirty="0">
                <a:sym typeface="Wingdings" panose="05000000000000000000" pitchFamily="2" charset="2"/>
              </a:rPr>
              <a:t> </a:t>
            </a:r>
            <a:r>
              <a:rPr lang="en-US" sz="2000" dirty="0" err="1">
                <a:sym typeface="Wingdings" panose="05000000000000000000" pitchFamily="2" charset="2"/>
              </a:rPr>
              <a:t>semua</a:t>
            </a:r>
            <a:r>
              <a:rPr lang="en-US" sz="2000" dirty="0">
                <a:sym typeface="Wingdings" panose="05000000000000000000" pitchFamily="2" charset="2"/>
              </a:rPr>
              <a:t> </a:t>
            </a:r>
            <a:r>
              <a:rPr lang="en-US" sz="2000" dirty="0" err="1">
                <a:sym typeface="Wingdings" panose="05000000000000000000" pitchFamily="2" charset="2"/>
              </a:rPr>
              <a:t>bagian</a:t>
            </a:r>
            <a:r>
              <a:rPr lang="en-US" sz="2000" dirty="0">
                <a:sym typeface="Wingdings" panose="05000000000000000000" pitchFamily="2" charset="2"/>
              </a:rPr>
              <a:t> </a:t>
            </a:r>
            <a:r>
              <a:rPr lang="en-US" sz="2000" dirty="0" err="1">
                <a:sym typeface="Wingdings" panose="05000000000000000000" pitchFamily="2" charset="2"/>
              </a:rPr>
              <a:t>tumbuhan</a:t>
            </a:r>
            <a:r>
              <a:rPr lang="en-US" sz="2000" dirty="0">
                <a:sym typeface="Wingdings" panose="05000000000000000000" pitchFamily="2" charset="2"/>
              </a:rPr>
              <a:t> </a:t>
            </a:r>
            <a:r>
              <a:rPr lang="en-US" sz="2000" dirty="0" err="1">
                <a:sym typeface="Wingdings" panose="05000000000000000000" pitchFamily="2" charset="2"/>
              </a:rPr>
              <a:t>mendapat</a:t>
            </a:r>
            <a:r>
              <a:rPr lang="en-US" sz="2000" dirty="0">
                <a:sym typeface="Wingdings" panose="05000000000000000000" pitchFamily="2" charset="2"/>
              </a:rPr>
              <a:t> </a:t>
            </a:r>
            <a:r>
              <a:rPr lang="en-US" sz="2000" dirty="0" err="1">
                <a:sym typeface="Wingdings" panose="05000000000000000000" pitchFamily="2" charset="2"/>
              </a:rPr>
              <a:t>distribusi</a:t>
            </a:r>
            <a:r>
              <a:rPr lang="en-US" sz="2000" dirty="0">
                <a:sym typeface="Wingdings" panose="05000000000000000000" pitchFamily="2" charset="2"/>
              </a:rPr>
              <a:t> yang </a:t>
            </a:r>
            <a:r>
              <a:rPr lang="en-US" sz="2000" dirty="0" err="1">
                <a:sym typeface="Wingdings" panose="05000000000000000000" pitchFamily="2" charset="2"/>
              </a:rPr>
              <a:t>sama</a:t>
            </a:r>
            <a:endParaRPr lang="en-US" sz="2000" dirty="0">
              <a:sym typeface="Wingdings" panose="05000000000000000000" pitchFamily="2" charset="2"/>
            </a:endParaRPr>
          </a:p>
        </p:txBody>
      </p:sp>
      <p:grpSp>
        <p:nvGrpSpPr>
          <p:cNvPr id="3" name="Group 47"/>
          <p:cNvGrpSpPr>
            <a:grpSpLocks/>
          </p:cNvGrpSpPr>
          <p:nvPr/>
        </p:nvGrpSpPr>
        <p:grpSpPr bwMode="auto">
          <a:xfrm>
            <a:off x="838200" y="4343400"/>
            <a:ext cx="7848600" cy="1924050"/>
            <a:chOff x="838200" y="4343400"/>
            <a:chExt cx="7848600" cy="1924050"/>
          </a:xfrm>
        </p:grpSpPr>
        <p:pic>
          <p:nvPicPr>
            <p:cNvPr id="11269" name="Picture 3" descr="C:\Documents and Settings\Muhib\My Documents\Downloads\Distribusi Auks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6553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196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42429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itle 1"/>
          <p:cNvSpPr>
            <a:spLocks noGrp="1"/>
          </p:cNvSpPr>
          <p:nvPr>
            <p:ph type="title"/>
          </p:nvPr>
        </p:nvSpPr>
        <p:spPr>
          <a:xfrm>
            <a:off x="2438400" y="788988"/>
            <a:ext cx="6324600" cy="792162"/>
          </a:xfrm>
          <a:noFill/>
        </p:spPr>
        <p:txBody>
          <a:bodyPr>
            <a:normAutofit fontScale="90000"/>
          </a:bodyPr>
          <a:lstStyle/>
          <a:p>
            <a:r>
              <a:rPr lang="en-US" b="1" dirty="0" smtClean="0">
                <a:solidFill>
                  <a:srgbClr val="002060"/>
                </a:solidFill>
              </a:rPr>
              <a:t>AUKSIN DAN PENGEMBANGAN SEL</a:t>
            </a:r>
          </a:p>
        </p:txBody>
      </p:sp>
      <p:sp>
        <p:nvSpPr>
          <p:cNvPr id="3" name="Content Placeholder 2"/>
          <p:cNvSpPr>
            <a:spLocks noGrp="1"/>
          </p:cNvSpPr>
          <p:nvPr>
            <p:ph idx="1"/>
          </p:nvPr>
        </p:nvSpPr>
        <p:spPr>
          <a:xfrm>
            <a:off x="3100387" y="1905000"/>
            <a:ext cx="5791200" cy="4572000"/>
          </a:xfrm>
          <a:noFill/>
        </p:spPr>
        <p:txBody>
          <a:bodyPr>
            <a:normAutofit fontScale="92500"/>
          </a:bodyPr>
          <a:lstStyle/>
          <a:p>
            <a:pPr>
              <a:buFont typeface="Arial" charset="0"/>
              <a:buChar char="•"/>
              <a:defRPr/>
            </a:pPr>
            <a:r>
              <a:rPr lang="en-US" sz="2800" dirty="0" err="1" smtClean="0"/>
              <a:t>Fungsi</a:t>
            </a:r>
            <a:r>
              <a:rPr lang="en-US" sz="2800" dirty="0" smtClean="0"/>
              <a:t> </a:t>
            </a:r>
            <a:r>
              <a:rPr lang="en-US" sz="2800" dirty="0" err="1" smtClean="0"/>
              <a:t>utama</a:t>
            </a:r>
            <a:r>
              <a:rPr lang="en-US" sz="2800" dirty="0" smtClean="0"/>
              <a:t> “</a:t>
            </a:r>
            <a:r>
              <a:rPr lang="en-US" sz="2800" dirty="0" err="1" smtClean="0"/>
              <a:t>auksin</a:t>
            </a:r>
            <a:r>
              <a:rPr lang="en-US" sz="2800" dirty="0" smtClean="0"/>
              <a:t>” </a:t>
            </a:r>
            <a:r>
              <a:rPr lang="en-US" sz="2800" dirty="0" err="1" smtClean="0"/>
              <a:t>adalah</a:t>
            </a:r>
            <a:r>
              <a:rPr lang="en-US" sz="2800" dirty="0" smtClean="0"/>
              <a:t> </a:t>
            </a:r>
            <a:r>
              <a:rPr lang="en-US" sz="2800" dirty="0" smtClean="0">
                <a:sym typeface="Wingdings" pitchFamily="2" charset="2"/>
              </a:rPr>
              <a:t> </a:t>
            </a:r>
            <a:r>
              <a:rPr lang="en-US" sz="2800" dirty="0" err="1" smtClean="0">
                <a:sym typeface="Wingdings" pitchFamily="2" charset="2"/>
              </a:rPr>
              <a:t>Pengembangan</a:t>
            </a:r>
            <a:r>
              <a:rPr lang="en-US" sz="2800" dirty="0" smtClean="0">
                <a:sym typeface="Wingdings" pitchFamily="2" charset="2"/>
              </a:rPr>
              <a:t> </a:t>
            </a:r>
            <a:r>
              <a:rPr lang="en-US" sz="2800" dirty="0" err="1" smtClean="0">
                <a:sym typeface="Wingdings" pitchFamily="2" charset="2"/>
              </a:rPr>
              <a:t>sel</a:t>
            </a:r>
            <a:r>
              <a:rPr lang="en-US" sz="2800" dirty="0" smtClean="0">
                <a:sym typeface="Wingdings" pitchFamily="2" charset="2"/>
              </a:rPr>
              <a:t> </a:t>
            </a:r>
            <a:r>
              <a:rPr lang="en-US" sz="2800" dirty="0" err="1" smtClean="0">
                <a:sym typeface="Wingdings" pitchFamily="2" charset="2"/>
              </a:rPr>
              <a:t>di</a:t>
            </a:r>
            <a:r>
              <a:rPr lang="en-US" sz="2800" dirty="0" smtClean="0">
                <a:sym typeface="Wingdings" pitchFamily="2" charset="2"/>
              </a:rPr>
              <a:t> </a:t>
            </a:r>
            <a:r>
              <a:rPr lang="en-US" sz="2800" dirty="0" err="1" smtClean="0">
                <a:sym typeface="Wingdings" pitchFamily="2" charset="2"/>
              </a:rPr>
              <a:t>daerah</a:t>
            </a:r>
            <a:r>
              <a:rPr lang="en-US" sz="2800" dirty="0" smtClean="0">
                <a:sym typeface="Wingdings" pitchFamily="2" charset="2"/>
              </a:rPr>
              <a:t> “</a:t>
            </a:r>
            <a:r>
              <a:rPr lang="en-US" sz="2800" dirty="0" err="1" smtClean="0">
                <a:sym typeface="Wingdings" pitchFamily="2" charset="2"/>
              </a:rPr>
              <a:t>belakang</a:t>
            </a:r>
            <a:r>
              <a:rPr lang="en-US" sz="2800" dirty="0" smtClean="0">
                <a:sym typeface="Wingdings" pitchFamily="2" charset="2"/>
              </a:rPr>
              <a:t> </a:t>
            </a:r>
            <a:r>
              <a:rPr lang="en-US" sz="2800" dirty="0" err="1" smtClean="0">
                <a:sym typeface="Wingdings" pitchFamily="2" charset="2"/>
              </a:rPr>
              <a:t>Meristem</a:t>
            </a:r>
            <a:r>
              <a:rPr lang="en-US" sz="2800" dirty="0" smtClean="0">
                <a:sym typeface="Wingdings" pitchFamily="2" charset="2"/>
              </a:rPr>
              <a:t>”</a:t>
            </a:r>
          </a:p>
          <a:p>
            <a:pPr>
              <a:buFont typeface="Arial" charset="0"/>
              <a:buChar char="•"/>
              <a:defRPr/>
            </a:pPr>
            <a:r>
              <a:rPr lang="en-US" sz="2800" b="1" i="1" dirty="0" err="1" smtClean="0">
                <a:sym typeface="Wingdings" pitchFamily="2" charset="2"/>
              </a:rPr>
              <a:t>Peran</a:t>
            </a:r>
            <a:r>
              <a:rPr lang="en-US" sz="2800" b="1" i="1" dirty="0" smtClean="0">
                <a:sym typeface="Wingdings" pitchFamily="2" charset="2"/>
              </a:rPr>
              <a:t> </a:t>
            </a:r>
            <a:r>
              <a:rPr lang="en-US" sz="2800" b="1" i="1" dirty="0" err="1" smtClean="0">
                <a:sym typeface="Wingdings" pitchFamily="2" charset="2"/>
              </a:rPr>
              <a:t>auksin</a:t>
            </a:r>
            <a:r>
              <a:rPr lang="en-US" sz="2800" b="1" i="1" dirty="0" smtClean="0">
                <a:sym typeface="Wingdings" pitchFamily="2" charset="2"/>
              </a:rPr>
              <a:t> Lain :</a:t>
            </a:r>
          </a:p>
          <a:p>
            <a:pPr>
              <a:buFont typeface="Wingdings" pitchFamily="2" charset="2"/>
              <a:buChar char="è"/>
              <a:defRPr/>
            </a:pPr>
            <a:r>
              <a:rPr lang="en-US" sz="2800" dirty="0" err="1" smtClean="0">
                <a:sym typeface="Wingdings" pitchFamily="2" charset="2"/>
              </a:rPr>
              <a:t>Pemanjangan</a:t>
            </a:r>
            <a:r>
              <a:rPr lang="en-US" sz="2800" dirty="0" smtClean="0">
                <a:sym typeface="Wingdings" pitchFamily="2" charset="2"/>
              </a:rPr>
              <a:t> </a:t>
            </a:r>
            <a:r>
              <a:rPr lang="en-US" sz="2800" dirty="0" err="1" smtClean="0">
                <a:sym typeface="Wingdings" pitchFamily="2" charset="2"/>
              </a:rPr>
              <a:t>sel</a:t>
            </a:r>
            <a:endParaRPr lang="en-US" sz="2800" dirty="0" smtClean="0">
              <a:sym typeface="Wingdings" pitchFamily="2" charset="2"/>
            </a:endParaRPr>
          </a:p>
          <a:p>
            <a:pPr>
              <a:buFont typeface="Wingdings" pitchFamily="2" charset="2"/>
              <a:buChar char="è"/>
              <a:defRPr/>
            </a:pPr>
            <a:r>
              <a:rPr lang="en-US" sz="2800" dirty="0" err="1" smtClean="0">
                <a:sym typeface="Wingdings" pitchFamily="2" charset="2"/>
              </a:rPr>
              <a:t>Pengembangan</a:t>
            </a:r>
            <a:r>
              <a:rPr lang="en-US" sz="2800" dirty="0" smtClean="0">
                <a:sym typeface="Wingdings" pitchFamily="2" charset="2"/>
              </a:rPr>
              <a:t> </a:t>
            </a:r>
            <a:r>
              <a:rPr lang="en-US" sz="2800" dirty="0" err="1" smtClean="0">
                <a:sym typeface="Wingdings" pitchFamily="2" charset="2"/>
              </a:rPr>
              <a:t>dinding</a:t>
            </a:r>
            <a:r>
              <a:rPr lang="en-US" sz="2800" dirty="0" smtClean="0">
                <a:sym typeface="Wingdings" pitchFamily="2" charset="2"/>
              </a:rPr>
              <a:t> </a:t>
            </a:r>
            <a:r>
              <a:rPr lang="en-US" sz="2800" dirty="0" err="1" smtClean="0">
                <a:sym typeface="Wingdings" pitchFamily="2" charset="2"/>
              </a:rPr>
              <a:t>sel</a:t>
            </a:r>
            <a:endParaRPr lang="en-US" sz="2800" dirty="0" smtClean="0">
              <a:sym typeface="Wingdings" pitchFamily="2" charset="2"/>
            </a:endParaRPr>
          </a:p>
          <a:p>
            <a:pPr marL="855663" indent="-855663">
              <a:buFont typeface="Arial" charset="0"/>
              <a:buNone/>
              <a:defRPr/>
            </a:pPr>
            <a:r>
              <a:rPr lang="en-US" sz="2800" dirty="0" err="1" smtClean="0">
                <a:sym typeface="Wingdings" pitchFamily="2" charset="2"/>
              </a:rPr>
              <a:t>Ctt</a:t>
            </a:r>
            <a:r>
              <a:rPr lang="en-US" sz="2800" dirty="0" smtClean="0">
                <a:sym typeface="Wingdings" pitchFamily="2" charset="2"/>
              </a:rPr>
              <a:t> : </a:t>
            </a:r>
            <a:r>
              <a:rPr lang="en-US" sz="2800" dirty="0" err="1" smtClean="0">
                <a:sym typeface="Wingdings" pitchFamily="2" charset="2"/>
              </a:rPr>
              <a:t>Tumbuhan</a:t>
            </a:r>
            <a:r>
              <a:rPr lang="en-US" sz="2800" dirty="0" smtClean="0">
                <a:sym typeface="Wingdings" pitchFamily="2" charset="2"/>
              </a:rPr>
              <a:t> yang </a:t>
            </a:r>
            <a:r>
              <a:rPr lang="en-US" sz="2800" dirty="0" err="1" smtClean="0">
                <a:sym typeface="Wingdings" pitchFamily="2" charset="2"/>
              </a:rPr>
              <a:t>ditempatkan</a:t>
            </a:r>
            <a:r>
              <a:rPr lang="en-US" sz="2800" dirty="0" smtClean="0">
                <a:sym typeface="Wingdings" pitchFamily="2" charset="2"/>
              </a:rPr>
              <a:t> </a:t>
            </a:r>
            <a:r>
              <a:rPr lang="en-US" sz="2800" dirty="0" err="1" smtClean="0">
                <a:sym typeface="Wingdings" pitchFamily="2" charset="2"/>
              </a:rPr>
              <a:t>pada</a:t>
            </a:r>
            <a:r>
              <a:rPr lang="en-US" sz="2800" dirty="0" smtClean="0">
                <a:sym typeface="Wingdings" pitchFamily="2" charset="2"/>
              </a:rPr>
              <a:t> </a:t>
            </a:r>
            <a:r>
              <a:rPr lang="en-US" sz="2800" dirty="0" err="1" smtClean="0">
                <a:sym typeface="Wingdings" pitchFamily="2" charset="2"/>
              </a:rPr>
              <a:t>daerah</a:t>
            </a:r>
            <a:r>
              <a:rPr lang="en-US" sz="2800" dirty="0" smtClean="0">
                <a:sym typeface="Wingdings" pitchFamily="2" charset="2"/>
              </a:rPr>
              <a:t> yang </a:t>
            </a:r>
            <a:r>
              <a:rPr lang="en-US" sz="2800" dirty="0" err="1" smtClean="0">
                <a:sym typeface="Wingdings" pitchFamily="2" charset="2"/>
              </a:rPr>
              <a:t>kurang</a:t>
            </a:r>
            <a:r>
              <a:rPr lang="en-US" sz="2800" dirty="0" smtClean="0">
                <a:sym typeface="Wingdings" pitchFamily="2" charset="2"/>
              </a:rPr>
              <a:t> </a:t>
            </a:r>
            <a:r>
              <a:rPr lang="en-US" sz="2800" dirty="0" err="1" smtClean="0">
                <a:sym typeface="Wingdings" pitchFamily="2" charset="2"/>
              </a:rPr>
              <a:t>cahaya</a:t>
            </a:r>
            <a:r>
              <a:rPr lang="en-US" sz="2800" dirty="0" smtClean="0">
                <a:sym typeface="Wingdings" pitchFamily="2" charset="2"/>
              </a:rPr>
              <a:t>  </a:t>
            </a:r>
            <a:r>
              <a:rPr lang="en-US" sz="2800" dirty="0" err="1" smtClean="0">
                <a:sym typeface="Wingdings" pitchFamily="2" charset="2"/>
              </a:rPr>
              <a:t>Mengalami</a:t>
            </a:r>
            <a:r>
              <a:rPr lang="en-US" sz="2800" dirty="0" smtClean="0">
                <a:sym typeface="Wingdings" pitchFamily="2" charset="2"/>
              </a:rPr>
              <a:t> </a:t>
            </a:r>
            <a:r>
              <a:rPr lang="en-US" sz="2800" dirty="0" err="1" smtClean="0">
                <a:sym typeface="Wingdings" pitchFamily="2" charset="2"/>
              </a:rPr>
              <a:t>pertumbuhan</a:t>
            </a:r>
            <a:r>
              <a:rPr lang="en-US" sz="2800" dirty="0" smtClean="0">
                <a:sym typeface="Wingdings" pitchFamily="2" charset="2"/>
              </a:rPr>
              <a:t> </a:t>
            </a:r>
            <a:r>
              <a:rPr lang="en-US" sz="2800" dirty="0" err="1" smtClean="0">
                <a:sym typeface="Wingdings" pitchFamily="2" charset="2"/>
              </a:rPr>
              <a:t>cepat</a:t>
            </a:r>
            <a:r>
              <a:rPr lang="en-US" sz="2800" dirty="0" smtClean="0">
                <a:sym typeface="Wingdings" pitchFamily="2" charset="2"/>
              </a:rPr>
              <a:t>  PERAN AUKSIN DOMINAN</a:t>
            </a:r>
            <a:endParaRPr lang="en-US" dirty="0" smtClean="0">
              <a:sym typeface="Wingdings" pitchFamily="2" charset="2"/>
            </a:endParaRPr>
          </a:p>
          <a:p>
            <a:pPr>
              <a:buFont typeface="Arial" charset="0"/>
              <a:buChar char="•"/>
              <a:defRPr/>
            </a:pPr>
            <a:endParaRPr lang="en-US"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2209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352800"/>
            <a:ext cx="228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502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p:cNvSpPr>
            <a:spLocks noGrp="1"/>
          </p:cNvSpPr>
          <p:nvPr>
            <p:ph type="title"/>
          </p:nvPr>
        </p:nvSpPr>
        <p:spPr>
          <a:xfrm>
            <a:off x="471487" y="644317"/>
            <a:ext cx="8229600" cy="715962"/>
          </a:xfrm>
          <a:noFill/>
        </p:spPr>
        <p:txBody>
          <a:bodyPr>
            <a:normAutofit fontScale="90000"/>
          </a:bodyPr>
          <a:lstStyle/>
          <a:p>
            <a:r>
              <a:rPr lang="en-US" b="1" dirty="0" err="1" smtClean="0">
                <a:solidFill>
                  <a:srgbClr val="002060"/>
                </a:solidFill>
              </a:rPr>
              <a:t>Pengaruh</a:t>
            </a:r>
            <a:r>
              <a:rPr lang="en-US" b="1" dirty="0" smtClean="0">
                <a:solidFill>
                  <a:srgbClr val="002060"/>
                </a:solidFill>
              </a:rPr>
              <a:t> </a:t>
            </a:r>
            <a:r>
              <a:rPr lang="en-US" b="1" dirty="0" err="1" smtClean="0">
                <a:solidFill>
                  <a:srgbClr val="002060"/>
                </a:solidFill>
              </a:rPr>
              <a:t>Cahaya</a:t>
            </a:r>
            <a:r>
              <a:rPr lang="en-US" b="1" dirty="0" smtClean="0">
                <a:solidFill>
                  <a:srgbClr val="002060"/>
                </a:solidFill>
              </a:rPr>
              <a:t> </a:t>
            </a:r>
            <a:r>
              <a:rPr lang="en-US" b="1" dirty="0" err="1" smtClean="0">
                <a:solidFill>
                  <a:srgbClr val="002060"/>
                </a:solidFill>
              </a:rPr>
              <a:t>Terhadap</a:t>
            </a:r>
            <a:r>
              <a:rPr lang="en-US" b="1" dirty="0" smtClean="0">
                <a:solidFill>
                  <a:srgbClr val="002060"/>
                </a:solidFill>
              </a:rPr>
              <a:t> </a:t>
            </a:r>
            <a:r>
              <a:rPr lang="en-US" b="1" dirty="0" err="1" smtClean="0">
                <a:solidFill>
                  <a:srgbClr val="002060"/>
                </a:solidFill>
              </a:rPr>
              <a:t>Auksin</a:t>
            </a:r>
            <a:endParaRPr lang="en-US" b="1" dirty="0" smtClean="0">
              <a:solidFill>
                <a:srgbClr val="002060"/>
              </a:solidFill>
            </a:endParaRPr>
          </a:p>
        </p:txBody>
      </p:sp>
      <p:sp>
        <p:nvSpPr>
          <p:cNvPr id="19" name="TextBox 18"/>
          <p:cNvSpPr txBox="1">
            <a:spLocks noChangeArrowheads="1"/>
          </p:cNvSpPr>
          <p:nvPr/>
        </p:nvSpPr>
        <p:spPr bwMode="auto">
          <a:xfrm>
            <a:off x="4419600" y="1894403"/>
            <a:ext cx="4495800" cy="92392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err="1"/>
              <a:t>Percobaan</a:t>
            </a:r>
            <a:r>
              <a:rPr lang="en-US" b="1" dirty="0"/>
              <a:t> </a:t>
            </a:r>
            <a:r>
              <a:rPr lang="en-US" b="1" dirty="0" err="1"/>
              <a:t>F.W.Went</a:t>
            </a:r>
            <a:r>
              <a:rPr lang="en-US" b="1" dirty="0"/>
              <a:t> </a:t>
            </a:r>
            <a:r>
              <a:rPr lang="en-US" b="1" dirty="0">
                <a:sym typeface="Wingdings" panose="05000000000000000000" pitchFamily="2" charset="2"/>
              </a:rPr>
              <a:t> </a:t>
            </a:r>
            <a:r>
              <a:rPr lang="en-US" b="1" dirty="0" err="1">
                <a:sym typeface="Wingdings" panose="05000000000000000000" pitchFamily="2" charset="2"/>
              </a:rPr>
              <a:t>Membuktikan</a:t>
            </a:r>
            <a:r>
              <a:rPr lang="en-US" b="1" dirty="0">
                <a:sym typeface="Wingdings" panose="05000000000000000000" pitchFamily="2" charset="2"/>
              </a:rPr>
              <a:t> </a:t>
            </a:r>
            <a:r>
              <a:rPr lang="en-US" b="1" dirty="0" err="1">
                <a:sym typeface="Wingdings" panose="05000000000000000000" pitchFamily="2" charset="2"/>
              </a:rPr>
              <a:t>pengaruh</a:t>
            </a:r>
            <a:r>
              <a:rPr lang="en-US" b="1" dirty="0">
                <a:sym typeface="Wingdings" panose="05000000000000000000" pitchFamily="2" charset="2"/>
              </a:rPr>
              <a:t> </a:t>
            </a:r>
            <a:r>
              <a:rPr lang="en-US" b="1" dirty="0" err="1">
                <a:sym typeface="Wingdings" panose="05000000000000000000" pitchFamily="2" charset="2"/>
              </a:rPr>
              <a:t>Cahaya</a:t>
            </a:r>
            <a:r>
              <a:rPr lang="en-US" b="1" dirty="0">
                <a:sym typeface="Wingdings" panose="05000000000000000000" pitchFamily="2" charset="2"/>
              </a:rPr>
              <a:t> </a:t>
            </a:r>
            <a:r>
              <a:rPr lang="en-US" b="1" dirty="0" err="1">
                <a:sym typeface="Wingdings" panose="05000000000000000000" pitchFamily="2" charset="2"/>
              </a:rPr>
              <a:t>terhadap</a:t>
            </a:r>
            <a:r>
              <a:rPr lang="en-US" b="1" dirty="0">
                <a:sym typeface="Wingdings" panose="05000000000000000000" pitchFamily="2" charset="2"/>
              </a:rPr>
              <a:t> </a:t>
            </a:r>
            <a:r>
              <a:rPr lang="en-US" b="1" dirty="0" err="1">
                <a:sym typeface="Wingdings" panose="05000000000000000000" pitchFamily="2" charset="2"/>
              </a:rPr>
              <a:t>distribusi</a:t>
            </a:r>
            <a:r>
              <a:rPr lang="en-US" b="1" dirty="0">
                <a:sym typeface="Wingdings" panose="05000000000000000000" pitchFamily="2" charset="2"/>
              </a:rPr>
              <a:t> </a:t>
            </a:r>
            <a:r>
              <a:rPr lang="en-US" b="1" dirty="0" err="1">
                <a:sym typeface="Wingdings" panose="05000000000000000000" pitchFamily="2" charset="2"/>
              </a:rPr>
              <a:t>Auksin</a:t>
            </a:r>
            <a:r>
              <a:rPr lang="en-US" b="1" dirty="0">
                <a:sym typeface="Wingdings" panose="05000000000000000000" pitchFamily="2" charset="2"/>
              </a:rPr>
              <a:t> :</a:t>
            </a:r>
            <a:endParaRPr lang="en-US" b="1" dirty="0"/>
          </a:p>
        </p:txBody>
      </p:sp>
      <p:sp>
        <p:nvSpPr>
          <p:cNvPr id="20" name="TextBox 19"/>
          <p:cNvSpPr txBox="1">
            <a:spLocks noChangeArrowheads="1"/>
          </p:cNvSpPr>
          <p:nvPr/>
        </p:nvSpPr>
        <p:spPr bwMode="auto">
          <a:xfrm>
            <a:off x="4468020" y="3066364"/>
            <a:ext cx="4343400"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t>HASIL :</a:t>
            </a:r>
          </a:p>
          <a:p>
            <a:pPr eaLnBrk="1" hangingPunct="1">
              <a:buFont typeface="Wingdings" panose="05000000000000000000" pitchFamily="2" charset="2"/>
              <a:buChar char="Ø"/>
            </a:pPr>
            <a:r>
              <a:rPr lang="en-US" b="1" dirty="0"/>
              <a:t> Blok-A </a:t>
            </a:r>
            <a:r>
              <a:rPr lang="en-US" b="1" dirty="0">
                <a:sym typeface="Wingdings" panose="05000000000000000000" pitchFamily="2" charset="2"/>
              </a:rPr>
              <a:t> 65% </a:t>
            </a:r>
            <a:r>
              <a:rPr lang="en-US" b="1" dirty="0" err="1">
                <a:sym typeface="Wingdings" panose="05000000000000000000" pitchFamily="2" charset="2"/>
              </a:rPr>
              <a:t>Auksin</a:t>
            </a:r>
            <a:endParaRPr lang="en-US" b="1" dirty="0">
              <a:sym typeface="Wingdings" panose="05000000000000000000" pitchFamily="2" charset="2"/>
            </a:endParaRPr>
          </a:p>
          <a:p>
            <a:pPr eaLnBrk="1" hangingPunct="1">
              <a:buFont typeface="Wingdings" panose="05000000000000000000" pitchFamily="2" charset="2"/>
              <a:buChar char="Ø"/>
            </a:pPr>
            <a:r>
              <a:rPr lang="en-US" b="1" dirty="0">
                <a:sym typeface="Wingdings" panose="05000000000000000000" pitchFamily="2" charset="2"/>
              </a:rPr>
              <a:t> Blok-B  35% </a:t>
            </a:r>
            <a:r>
              <a:rPr lang="en-US" b="1" dirty="0" err="1">
                <a:sym typeface="Wingdings" panose="05000000000000000000" pitchFamily="2" charset="2"/>
              </a:rPr>
              <a:t>Auksin</a:t>
            </a:r>
            <a:endParaRPr lang="en-US" b="1" dirty="0"/>
          </a:p>
        </p:txBody>
      </p:sp>
      <p:sp>
        <p:nvSpPr>
          <p:cNvPr id="21" name="TextBox 20"/>
          <p:cNvSpPr txBox="1"/>
          <p:nvPr/>
        </p:nvSpPr>
        <p:spPr>
          <a:xfrm>
            <a:off x="4501358" y="4238325"/>
            <a:ext cx="3886200" cy="1477962"/>
          </a:xfrm>
          <a:prstGeom prst="rect">
            <a:avLst/>
          </a:prstGeom>
          <a:solidFill>
            <a:srgbClr val="FFC000"/>
          </a:solidFill>
        </p:spPr>
        <p:txBody>
          <a:bodyPr>
            <a:spAutoFit/>
          </a:bodyPr>
          <a:lstStyle/>
          <a:p>
            <a:pPr>
              <a:defRPr/>
            </a:pPr>
            <a:r>
              <a:rPr lang="en-US" b="1" dirty="0" err="1">
                <a:latin typeface="Arial" charset="0"/>
              </a:rPr>
              <a:t>Kesimpulan</a:t>
            </a:r>
            <a:r>
              <a:rPr lang="en-US" b="1" dirty="0">
                <a:latin typeface="Arial" charset="0"/>
              </a:rPr>
              <a:t> :</a:t>
            </a:r>
          </a:p>
          <a:p>
            <a:pPr marL="339725" indent="-339725">
              <a:buFont typeface="Wingdings" pitchFamily="2" charset="2"/>
              <a:buChar char="è"/>
              <a:defRPr/>
            </a:pPr>
            <a:r>
              <a:rPr lang="en-US" b="1" dirty="0" err="1">
                <a:latin typeface="Arial" charset="0"/>
                <a:sym typeface="Wingdings" pitchFamily="2" charset="2"/>
              </a:rPr>
              <a:t>Cahaya</a:t>
            </a:r>
            <a:r>
              <a:rPr lang="en-US" b="1" dirty="0">
                <a:latin typeface="Arial" charset="0"/>
                <a:sym typeface="Wingdings" pitchFamily="2" charset="2"/>
              </a:rPr>
              <a:t> </a:t>
            </a:r>
            <a:r>
              <a:rPr lang="en-US" b="1" dirty="0" err="1">
                <a:latin typeface="Arial" charset="0"/>
                <a:sym typeface="Wingdings" pitchFamily="2" charset="2"/>
              </a:rPr>
              <a:t>mempengaruhi</a:t>
            </a:r>
            <a:r>
              <a:rPr lang="en-US" b="1" dirty="0">
                <a:latin typeface="Arial" charset="0"/>
                <a:sym typeface="Wingdings" pitchFamily="2" charset="2"/>
              </a:rPr>
              <a:t> </a:t>
            </a:r>
            <a:r>
              <a:rPr lang="en-US" b="1" dirty="0" err="1">
                <a:latin typeface="Arial" charset="0"/>
                <a:sym typeface="Wingdings" pitchFamily="2" charset="2"/>
              </a:rPr>
              <a:t>distribusi</a:t>
            </a:r>
            <a:r>
              <a:rPr lang="en-US" b="1" dirty="0">
                <a:latin typeface="Arial" charset="0"/>
                <a:sym typeface="Wingdings" pitchFamily="2" charset="2"/>
              </a:rPr>
              <a:t> </a:t>
            </a:r>
            <a:r>
              <a:rPr lang="en-US" b="1" dirty="0" err="1">
                <a:latin typeface="Arial" charset="0"/>
                <a:sym typeface="Wingdings" pitchFamily="2" charset="2"/>
              </a:rPr>
              <a:t>auksin</a:t>
            </a:r>
            <a:endParaRPr lang="en-US" b="1" dirty="0">
              <a:latin typeface="Arial" charset="0"/>
              <a:sym typeface="Wingdings" pitchFamily="2" charset="2"/>
            </a:endParaRPr>
          </a:p>
          <a:p>
            <a:pPr marL="339725" indent="-339725">
              <a:buFont typeface="Wingdings" pitchFamily="2" charset="2"/>
              <a:buChar char="è"/>
              <a:defRPr/>
            </a:pPr>
            <a:r>
              <a:rPr lang="en-US" b="1" dirty="0" err="1">
                <a:latin typeface="Arial" charset="0"/>
                <a:sym typeface="Wingdings" pitchFamily="2" charset="2"/>
              </a:rPr>
              <a:t>Sinar</a:t>
            </a:r>
            <a:r>
              <a:rPr lang="en-US" b="1" dirty="0">
                <a:latin typeface="Arial" charset="0"/>
                <a:sym typeface="Wingdings" pitchFamily="2" charset="2"/>
              </a:rPr>
              <a:t> Yang paling </a:t>
            </a:r>
            <a:r>
              <a:rPr lang="en-US" b="1" dirty="0" err="1">
                <a:latin typeface="Arial" charset="0"/>
                <a:sym typeface="Wingdings" pitchFamily="2" charset="2"/>
              </a:rPr>
              <a:t>berpengaruh</a:t>
            </a:r>
            <a:r>
              <a:rPr lang="en-US" b="1" dirty="0">
                <a:latin typeface="Arial" charset="0"/>
                <a:sym typeface="Wingdings" pitchFamily="2" charset="2"/>
              </a:rPr>
              <a:t>  SINAR NILA</a:t>
            </a:r>
            <a:endParaRPr lang="en-US" b="1" dirty="0">
              <a:latin typeface="Arial" charset="0"/>
            </a:endParaRPr>
          </a:p>
        </p:txBody>
      </p:sp>
      <p:grpSp>
        <p:nvGrpSpPr>
          <p:cNvPr id="3" name="Group 30"/>
          <p:cNvGrpSpPr>
            <a:grpSpLocks/>
          </p:cNvGrpSpPr>
          <p:nvPr/>
        </p:nvGrpSpPr>
        <p:grpSpPr bwMode="auto">
          <a:xfrm>
            <a:off x="152400" y="1333500"/>
            <a:ext cx="4038600" cy="4953000"/>
            <a:chOff x="76200" y="1066800"/>
            <a:chExt cx="4038600" cy="4953000"/>
          </a:xfrm>
        </p:grpSpPr>
        <p:grpSp>
          <p:nvGrpSpPr>
            <p:cNvPr id="13319" name="Group 23"/>
            <p:cNvGrpSpPr>
              <a:grpSpLocks/>
            </p:cNvGrpSpPr>
            <p:nvPr/>
          </p:nvGrpSpPr>
          <p:grpSpPr bwMode="auto">
            <a:xfrm>
              <a:off x="457200" y="1066800"/>
              <a:ext cx="3657600" cy="4953000"/>
              <a:chOff x="457200" y="1066800"/>
              <a:chExt cx="3657600" cy="4953000"/>
            </a:xfrm>
          </p:grpSpPr>
          <p:sp>
            <p:nvSpPr>
              <p:cNvPr id="18" name="TextBox 17"/>
              <p:cNvSpPr txBox="1"/>
              <p:nvPr/>
            </p:nvSpPr>
            <p:spPr>
              <a:xfrm>
                <a:off x="457200" y="5373688"/>
                <a:ext cx="3124200" cy="646112"/>
              </a:xfrm>
              <a:prstGeom prst="rect">
                <a:avLst/>
              </a:prstGeom>
              <a:solidFill>
                <a:schemeClr val="accent2">
                  <a:lumMod val="60000"/>
                  <a:lumOff val="40000"/>
                </a:schemeClr>
              </a:solidFill>
            </p:spPr>
            <p:txBody>
              <a:bodyPr>
                <a:spAutoFit/>
              </a:bodyPr>
              <a:lstStyle/>
              <a:p>
                <a:pPr algn="ctr">
                  <a:defRPr/>
                </a:pPr>
                <a:r>
                  <a:rPr lang="en-US" dirty="0" err="1">
                    <a:latin typeface="Arial" charset="0"/>
                  </a:rPr>
                  <a:t>Gambar</a:t>
                </a:r>
                <a:r>
                  <a:rPr lang="en-US" dirty="0">
                    <a:latin typeface="Arial" charset="0"/>
                  </a:rPr>
                  <a:t> : Ujung </a:t>
                </a:r>
                <a:r>
                  <a:rPr lang="en-US" dirty="0" err="1">
                    <a:latin typeface="Arial" charset="0"/>
                  </a:rPr>
                  <a:t>Koleoptil</a:t>
                </a:r>
                <a:r>
                  <a:rPr lang="en-US" dirty="0">
                    <a:latin typeface="Arial" charset="0"/>
                  </a:rPr>
                  <a:t> </a:t>
                </a:r>
                <a:r>
                  <a:rPr lang="en-US" dirty="0" err="1">
                    <a:latin typeface="Arial" charset="0"/>
                  </a:rPr>
                  <a:t>Pada</a:t>
                </a:r>
                <a:r>
                  <a:rPr lang="en-US" dirty="0">
                    <a:latin typeface="Arial" charset="0"/>
                  </a:rPr>
                  <a:t> Blok Agar (A) </a:t>
                </a:r>
                <a:r>
                  <a:rPr lang="en-US" dirty="0" err="1">
                    <a:latin typeface="Arial" charset="0"/>
                  </a:rPr>
                  <a:t>dan</a:t>
                </a:r>
                <a:r>
                  <a:rPr lang="en-US" dirty="0">
                    <a:latin typeface="Arial" charset="0"/>
                  </a:rPr>
                  <a:t> (B)</a:t>
                </a:r>
              </a:p>
            </p:txBody>
          </p:sp>
          <p:grpSp>
            <p:nvGrpSpPr>
              <p:cNvPr id="13326" name="Group 22"/>
              <p:cNvGrpSpPr>
                <a:grpSpLocks/>
              </p:cNvGrpSpPr>
              <p:nvPr/>
            </p:nvGrpSpPr>
            <p:grpSpPr bwMode="auto">
              <a:xfrm>
                <a:off x="533400" y="1066800"/>
                <a:ext cx="3581400" cy="4267200"/>
                <a:chOff x="533400" y="1066800"/>
                <a:chExt cx="3581400" cy="4267200"/>
              </a:xfrm>
            </p:grpSpPr>
            <p:grpSp>
              <p:nvGrpSpPr>
                <p:cNvPr id="13327" name="Group 15"/>
                <p:cNvGrpSpPr>
                  <a:grpSpLocks/>
                </p:cNvGrpSpPr>
                <p:nvPr/>
              </p:nvGrpSpPr>
              <p:grpSpPr bwMode="auto">
                <a:xfrm>
                  <a:off x="533400" y="1066800"/>
                  <a:ext cx="3581400" cy="4267200"/>
                  <a:chOff x="304800" y="914400"/>
                  <a:chExt cx="4572000" cy="3581400"/>
                </a:xfrm>
              </p:grpSpPr>
              <p:grpSp>
                <p:nvGrpSpPr>
                  <p:cNvPr id="13329" name="Group 14"/>
                  <p:cNvGrpSpPr>
                    <a:grpSpLocks/>
                  </p:cNvGrpSpPr>
                  <p:nvPr/>
                </p:nvGrpSpPr>
                <p:grpSpPr bwMode="auto">
                  <a:xfrm>
                    <a:off x="304800" y="1452747"/>
                    <a:ext cx="3782517" cy="3043053"/>
                    <a:chOff x="304800" y="1452747"/>
                    <a:chExt cx="3782517" cy="3043053"/>
                  </a:xfrm>
                </p:grpSpPr>
                <p:sp>
                  <p:nvSpPr>
                    <p:cNvPr id="5" name="Flowchart: Delay 4"/>
                    <p:cNvSpPr/>
                    <p:nvPr/>
                  </p:nvSpPr>
                  <p:spPr>
                    <a:xfrm rot="16200000">
                      <a:off x="1104712" y="1715612"/>
                      <a:ext cx="1600172" cy="1521974"/>
                    </a:xfrm>
                    <a:prstGeom prst="flowChartDelay">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04800" y="3276685"/>
                      <a:ext cx="1446989" cy="121911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132789" y="3276685"/>
                      <a:ext cx="1446989" cy="12191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4" name="TextBox 7"/>
                    <p:cNvSpPr txBox="1">
                      <a:spLocks noChangeArrowheads="1"/>
                    </p:cNvSpPr>
                    <p:nvPr/>
                  </p:nvSpPr>
                  <p:spPr bwMode="auto">
                    <a:xfrm>
                      <a:off x="609600" y="3657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chemeClr val="bg1"/>
                          </a:solidFill>
                        </a:rPr>
                        <a:t>A</a:t>
                      </a:r>
                    </a:p>
                  </p:txBody>
                </p:sp>
                <p:sp>
                  <p:nvSpPr>
                    <p:cNvPr id="13335" name="TextBox 8"/>
                    <p:cNvSpPr txBox="1">
                      <a:spLocks noChangeArrowheads="1"/>
                    </p:cNvSpPr>
                    <p:nvPr/>
                  </p:nvSpPr>
                  <p:spPr bwMode="auto">
                    <a:xfrm>
                      <a:off x="2286000" y="3657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B</a:t>
                      </a:r>
                    </a:p>
                  </p:txBody>
                </p:sp>
                <p:sp>
                  <p:nvSpPr>
                    <p:cNvPr id="12" name="Up Arrow 11"/>
                    <p:cNvSpPr/>
                    <p:nvPr/>
                  </p:nvSpPr>
                  <p:spPr>
                    <a:xfrm rot="12057572">
                      <a:off x="1230955" y="2952920"/>
                      <a:ext cx="216845" cy="915336"/>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337" name="Picture 2"/>
                    <p:cNvPicPr>
                      <a:picLocks noChangeAspect="1" noChangeArrowheads="1"/>
                    </p:cNvPicPr>
                    <p:nvPr/>
                  </p:nvPicPr>
                  <p:blipFill>
                    <a:blip r:embed="rId4">
                      <a:extLst>
                        <a:ext uri="{28A0092B-C50C-407E-A947-70E740481C1C}">
                          <a14:useLocalDpi xmlns:a14="http://schemas.microsoft.com/office/drawing/2010/main" val="0"/>
                        </a:ext>
                      </a:extLst>
                    </a:blip>
                    <a:srcRect l="66064" t="8542" r="319" b="31131"/>
                    <a:stretch>
                      <a:fillRect/>
                    </a:stretch>
                  </p:blipFill>
                  <p:spPr bwMode="auto">
                    <a:xfrm rot="4114265">
                      <a:off x="2897295" y="1189012"/>
                      <a:ext cx="926287" cy="145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0" name="Picture 3"/>
                  <p:cNvPicPr>
                    <a:picLocks noChangeAspect="1" noChangeArrowheads="1"/>
                  </p:cNvPicPr>
                  <p:nvPr/>
                </p:nvPicPr>
                <p:blipFill>
                  <a:blip r:embed="rId5">
                    <a:extLst>
                      <a:ext uri="{28A0092B-C50C-407E-A947-70E740481C1C}">
                        <a14:useLocalDpi xmlns:a14="http://schemas.microsoft.com/office/drawing/2010/main" val="0"/>
                      </a:ext>
                    </a:extLst>
                  </a:blip>
                  <a:srcRect r="72508" b="53757"/>
                  <a:stretch>
                    <a:fillRect/>
                  </a:stretch>
                </p:blipFill>
                <p:spPr bwMode="auto">
                  <a:xfrm>
                    <a:off x="4114800" y="91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a:xfrm>
                  <a:off x="1676400" y="3352800"/>
                  <a:ext cx="304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3320" name="TextBox 24"/>
            <p:cNvSpPr txBox="1">
              <a:spLocks noChangeArrowheads="1"/>
            </p:cNvSpPr>
            <p:nvPr/>
          </p:nvSpPr>
          <p:spPr bwMode="auto">
            <a:xfrm>
              <a:off x="76200" y="19050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t>Koleoptil</a:t>
              </a:r>
            </a:p>
          </p:txBody>
        </p:sp>
        <p:cxnSp>
          <p:nvCxnSpPr>
            <p:cNvPr id="27" name="Straight Arrow Connector 26"/>
            <p:cNvCxnSpPr>
              <a:stCxn id="13320" idx="2"/>
            </p:cNvCxnSpPr>
            <p:nvPr/>
          </p:nvCxnSpPr>
          <p:spPr>
            <a:xfrm rot="16200000" flipH="1">
              <a:off x="794544" y="2166144"/>
              <a:ext cx="239712"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2" name="TextBox 27"/>
            <p:cNvSpPr txBox="1">
              <a:spLocks noChangeArrowheads="1"/>
            </p:cNvSpPr>
            <p:nvPr/>
          </p:nvSpPr>
          <p:spPr bwMode="auto">
            <a:xfrm>
              <a:off x="838200" y="48006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t>Agar</a:t>
              </a:r>
            </a:p>
          </p:txBody>
        </p:sp>
        <p:sp>
          <p:nvSpPr>
            <p:cNvPr id="13323" name="TextBox 28"/>
            <p:cNvSpPr txBox="1">
              <a:spLocks noChangeArrowheads="1"/>
            </p:cNvSpPr>
            <p:nvPr/>
          </p:nvSpPr>
          <p:spPr bwMode="auto">
            <a:xfrm>
              <a:off x="2133600" y="48006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t>Agar</a:t>
              </a:r>
            </a:p>
          </p:txBody>
        </p:sp>
        <p:sp>
          <p:nvSpPr>
            <p:cNvPr id="13324" name="TextBox 29"/>
            <p:cNvSpPr txBox="1">
              <a:spLocks noChangeArrowheads="1"/>
            </p:cNvSpPr>
            <p:nvPr/>
          </p:nvSpPr>
          <p:spPr bwMode="auto">
            <a:xfrm rot="-5400000">
              <a:off x="927403" y="4319201"/>
              <a:ext cx="1752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a:t>Sekat Mika</a:t>
              </a:r>
            </a:p>
          </p:txBody>
        </p:sp>
      </p:grpSp>
    </p:spTree>
    <p:extLst>
      <p:ext uri="{BB962C8B-B14F-4D97-AF65-F5344CB8AC3E}">
        <p14:creationId xmlns:p14="http://schemas.microsoft.com/office/powerpoint/2010/main" val="2432596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p:cNvSpPr>
            <a:spLocks noGrp="1"/>
          </p:cNvSpPr>
          <p:nvPr>
            <p:ph type="title"/>
          </p:nvPr>
        </p:nvSpPr>
        <p:spPr>
          <a:xfrm>
            <a:off x="457200" y="705188"/>
            <a:ext cx="8229600" cy="1096962"/>
          </a:xfrm>
          <a:noFill/>
        </p:spPr>
        <p:txBody>
          <a:bodyPr>
            <a:normAutofit fontScale="90000"/>
          </a:bodyPr>
          <a:lstStyle/>
          <a:p>
            <a:r>
              <a:rPr lang="en-US" b="1" dirty="0" err="1" smtClean="0">
                <a:solidFill>
                  <a:srgbClr val="002060"/>
                </a:solidFill>
              </a:rPr>
              <a:t>Pengaruh</a:t>
            </a:r>
            <a:r>
              <a:rPr lang="en-US" b="1" dirty="0" smtClean="0">
                <a:solidFill>
                  <a:srgbClr val="002060"/>
                </a:solidFill>
              </a:rPr>
              <a:t> Gaya </a:t>
            </a:r>
            <a:r>
              <a:rPr lang="en-US" b="1" dirty="0" err="1" smtClean="0">
                <a:solidFill>
                  <a:srgbClr val="002060"/>
                </a:solidFill>
              </a:rPr>
              <a:t>Berat</a:t>
            </a:r>
            <a:r>
              <a:rPr lang="en-US" b="1" dirty="0" smtClean="0">
                <a:solidFill>
                  <a:srgbClr val="002060"/>
                </a:solidFill>
              </a:rPr>
              <a:t> </a:t>
            </a:r>
            <a:r>
              <a:rPr lang="en-US" b="1" dirty="0" err="1" smtClean="0">
                <a:solidFill>
                  <a:srgbClr val="002060"/>
                </a:solidFill>
              </a:rPr>
              <a:t>Terhadap</a:t>
            </a:r>
            <a:r>
              <a:rPr lang="en-US" b="1" dirty="0" smtClean="0">
                <a:solidFill>
                  <a:srgbClr val="002060"/>
                </a:solidFill>
              </a:rPr>
              <a:t> </a:t>
            </a:r>
            <a:r>
              <a:rPr lang="en-US" b="1" dirty="0" err="1" smtClean="0">
                <a:solidFill>
                  <a:srgbClr val="002060"/>
                </a:solidFill>
              </a:rPr>
              <a:t>Distribusi</a:t>
            </a:r>
            <a:r>
              <a:rPr lang="en-US" b="1" dirty="0" smtClean="0">
                <a:solidFill>
                  <a:srgbClr val="002060"/>
                </a:solidFill>
              </a:rPr>
              <a:t> </a:t>
            </a:r>
            <a:r>
              <a:rPr lang="en-US" b="1" dirty="0" err="1" smtClean="0">
                <a:solidFill>
                  <a:srgbClr val="002060"/>
                </a:solidFill>
              </a:rPr>
              <a:t>Auksin</a:t>
            </a:r>
            <a:endParaRPr lang="en-US" b="1" dirty="0" smtClean="0">
              <a:solidFill>
                <a:srgbClr val="002060"/>
              </a:solidFill>
            </a:endParaRPr>
          </a:p>
        </p:txBody>
      </p:sp>
      <p:grpSp>
        <p:nvGrpSpPr>
          <p:cNvPr id="3" name="Group 28"/>
          <p:cNvGrpSpPr>
            <a:grpSpLocks/>
          </p:cNvGrpSpPr>
          <p:nvPr/>
        </p:nvGrpSpPr>
        <p:grpSpPr bwMode="auto">
          <a:xfrm>
            <a:off x="543862" y="2244725"/>
            <a:ext cx="2566988" cy="3729038"/>
            <a:chOff x="533400" y="1974715"/>
            <a:chExt cx="2566670" cy="3728617"/>
          </a:xfrm>
        </p:grpSpPr>
        <p:sp>
          <p:nvSpPr>
            <p:cNvPr id="9" name="Flowchart: Delay 4"/>
            <p:cNvSpPr/>
            <p:nvPr/>
          </p:nvSpPr>
          <p:spPr>
            <a:xfrm rot="16200000">
              <a:off x="834183" y="2331075"/>
              <a:ext cx="1906373" cy="1193652"/>
            </a:xfrm>
            <a:prstGeom prst="flowChartDelay">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33400" y="3881088"/>
              <a:ext cx="1133335" cy="145239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966735" y="3881088"/>
              <a:ext cx="1133335" cy="145239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7" name="TextBox 11"/>
            <p:cNvSpPr txBox="1">
              <a:spLocks noChangeArrowheads="1"/>
            </p:cNvSpPr>
            <p:nvPr/>
          </p:nvSpPr>
          <p:spPr bwMode="auto">
            <a:xfrm>
              <a:off x="772160" y="4335294"/>
              <a:ext cx="298450" cy="45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chemeClr val="bg1"/>
                  </a:solidFill>
                </a:rPr>
                <a:t>A</a:t>
              </a:r>
            </a:p>
          </p:txBody>
        </p:sp>
        <p:sp>
          <p:nvSpPr>
            <p:cNvPr id="14358" name="TextBox 12"/>
            <p:cNvSpPr txBox="1">
              <a:spLocks noChangeArrowheads="1"/>
            </p:cNvSpPr>
            <p:nvPr/>
          </p:nvSpPr>
          <p:spPr bwMode="auto">
            <a:xfrm>
              <a:off x="2085340" y="4335294"/>
              <a:ext cx="298450" cy="45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B</a:t>
              </a:r>
            </a:p>
          </p:txBody>
        </p:sp>
        <p:sp>
          <p:nvSpPr>
            <p:cNvPr id="14" name="Up Arrow 13"/>
            <p:cNvSpPr/>
            <p:nvPr/>
          </p:nvSpPr>
          <p:spPr>
            <a:xfrm rot="12057572">
              <a:off x="1258798" y="3496956"/>
              <a:ext cx="169841" cy="108890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676258" y="3352509"/>
              <a:ext cx="304762" cy="533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rot="20042372">
              <a:off x="2282608" y="3403304"/>
              <a:ext cx="168254" cy="10285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2" name="TextBox 24"/>
            <p:cNvSpPr txBox="1">
              <a:spLocks noChangeArrowheads="1"/>
            </p:cNvSpPr>
            <p:nvPr/>
          </p:nvSpPr>
          <p:spPr bwMode="auto">
            <a:xfrm>
              <a:off x="685800" y="5334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50%</a:t>
              </a:r>
            </a:p>
          </p:txBody>
        </p:sp>
        <p:sp>
          <p:nvSpPr>
            <p:cNvPr id="14363" name="TextBox 25"/>
            <p:cNvSpPr txBox="1">
              <a:spLocks noChangeArrowheads="1"/>
            </p:cNvSpPr>
            <p:nvPr/>
          </p:nvSpPr>
          <p:spPr bwMode="auto">
            <a:xfrm>
              <a:off x="2133600" y="5334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50%</a:t>
              </a:r>
            </a:p>
          </p:txBody>
        </p:sp>
      </p:grpSp>
      <p:grpSp>
        <p:nvGrpSpPr>
          <p:cNvPr id="4" name="Group 29"/>
          <p:cNvGrpSpPr>
            <a:grpSpLocks/>
          </p:cNvGrpSpPr>
          <p:nvPr/>
        </p:nvGrpSpPr>
        <p:grpSpPr bwMode="auto">
          <a:xfrm>
            <a:off x="3809350" y="1995487"/>
            <a:ext cx="4191000" cy="2566988"/>
            <a:chOff x="4191000" y="2523423"/>
            <a:chExt cx="4191000" cy="2566670"/>
          </a:xfrm>
        </p:grpSpPr>
        <p:grpSp>
          <p:nvGrpSpPr>
            <p:cNvPr id="14344" name="Group 22"/>
            <p:cNvGrpSpPr>
              <a:grpSpLocks/>
            </p:cNvGrpSpPr>
            <p:nvPr/>
          </p:nvGrpSpPr>
          <p:grpSpPr bwMode="auto">
            <a:xfrm rot="-5400000">
              <a:off x="4587308" y="2127115"/>
              <a:ext cx="2566670" cy="3359285"/>
              <a:chOff x="4900930" y="2127115"/>
              <a:chExt cx="2566670" cy="3359285"/>
            </a:xfrm>
          </p:grpSpPr>
          <p:sp>
            <p:nvSpPr>
              <p:cNvPr id="16" name="Flowchart: Delay 4"/>
              <p:cNvSpPr/>
              <p:nvPr/>
            </p:nvSpPr>
            <p:spPr>
              <a:xfrm rot="16200000">
                <a:off x="5200018" y="2483582"/>
                <a:ext cx="1906588" cy="1193652"/>
              </a:xfrm>
              <a:prstGeom prst="flowChartDelay">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4899342" y="4033702"/>
                <a:ext cx="1133335" cy="145256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332677" y="4033702"/>
                <a:ext cx="1133335" cy="14525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0" name="TextBox 18"/>
              <p:cNvSpPr txBox="1">
                <a:spLocks noChangeArrowheads="1"/>
              </p:cNvSpPr>
              <p:nvPr/>
            </p:nvSpPr>
            <p:spPr bwMode="auto">
              <a:xfrm>
                <a:off x="5139690" y="4487694"/>
                <a:ext cx="298450" cy="45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chemeClr val="bg1"/>
                    </a:solidFill>
                  </a:rPr>
                  <a:t>A</a:t>
                </a:r>
              </a:p>
            </p:txBody>
          </p:sp>
          <p:sp>
            <p:nvSpPr>
              <p:cNvPr id="14351" name="TextBox 19"/>
              <p:cNvSpPr txBox="1">
                <a:spLocks noChangeArrowheads="1"/>
              </p:cNvSpPr>
              <p:nvPr/>
            </p:nvSpPr>
            <p:spPr bwMode="auto">
              <a:xfrm>
                <a:off x="6452870" y="4487694"/>
                <a:ext cx="298450" cy="45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B</a:t>
                </a:r>
              </a:p>
            </p:txBody>
          </p:sp>
          <p:sp>
            <p:nvSpPr>
              <p:cNvPr id="21" name="Up Arrow 20"/>
              <p:cNvSpPr/>
              <p:nvPr/>
            </p:nvSpPr>
            <p:spPr>
              <a:xfrm rot="12057572">
                <a:off x="5626328" y="3647940"/>
                <a:ext cx="169841" cy="1090613"/>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42201" y="3505065"/>
                <a:ext cx="304762"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45" name="TextBox 26"/>
            <p:cNvSpPr txBox="1">
              <a:spLocks noChangeArrowheads="1"/>
            </p:cNvSpPr>
            <p:nvPr/>
          </p:nvSpPr>
          <p:spPr bwMode="auto">
            <a:xfrm>
              <a:off x="7620000" y="290726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33%</a:t>
              </a:r>
            </a:p>
          </p:txBody>
        </p:sp>
        <p:sp>
          <p:nvSpPr>
            <p:cNvPr id="14346" name="TextBox 27"/>
            <p:cNvSpPr txBox="1">
              <a:spLocks noChangeArrowheads="1"/>
            </p:cNvSpPr>
            <p:nvPr/>
          </p:nvSpPr>
          <p:spPr bwMode="auto">
            <a:xfrm>
              <a:off x="7543800" y="427886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67%</a:t>
              </a:r>
            </a:p>
          </p:txBody>
        </p:sp>
      </p:grpSp>
      <p:sp>
        <p:nvSpPr>
          <p:cNvPr id="31" name="TextBox 30"/>
          <p:cNvSpPr txBox="1"/>
          <p:nvPr/>
        </p:nvSpPr>
        <p:spPr>
          <a:xfrm>
            <a:off x="3657600" y="4562475"/>
            <a:ext cx="4572000" cy="923925"/>
          </a:xfrm>
          <a:prstGeom prst="rect">
            <a:avLst/>
          </a:prstGeom>
          <a:noFill/>
        </p:spPr>
        <p:txBody>
          <a:bodyPr>
            <a:spAutoFit/>
          </a:bodyPr>
          <a:lstStyle/>
          <a:p>
            <a:pPr>
              <a:defRPr/>
            </a:pPr>
            <a:r>
              <a:rPr lang="en-US" b="1" dirty="0" err="1">
                <a:latin typeface="Arial" charset="0"/>
              </a:rPr>
              <a:t>Kesimpulan</a:t>
            </a:r>
            <a:r>
              <a:rPr lang="en-US" b="1" dirty="0">
                <a:latin typeface="Arial" charset="0"/>
              </a:rPr>
              <a:t> :</a:t>
            </a:r>
          </a:p>
          <a:p>
            <a:pPr marL="339725" indent="-339725">
              <a:defRPr/>
            </a:pPr>
            <a:r>
              <a:rPr lang="en-US" b="1" dirty="0">
                <a:latin typeface="Arial" charset="0"/>
                <a:sym typeface="Wingdings" pitchFamily="2" charset="2"/>
              </a:rPr>
              <a:t> Gaya </a:t>
            </a:r>
            <a:r>
              <a:rPr lang="en-US" b="1" dirty="0" err="1">
                <a:latin typeface="Arial" charset="0"/>
                <a:sym typeface="Wingdings" pitchFamily="2" charset="2"/>
              </a:rPr>
              <a:t>Berat</a:t>
            </a:r>
            <a:r>
              <a:rPr lang="en-US" b="1" dirty="0">
                <a:latin typeface="Arial" charset="0"/>
                <a:sym typeface="Wingdings" pitchFamily="2" charset="2"/>
              </a:rPr>
              <a:t> (</a:t>
            </a:r>
            <a:r>
              <a:rPr lang="en-US" b="1" dirty="0" err="1">
                <a:latin typeface="Arial" charset="0"/>
                <a:sym typeface="Wingdings" pitchFamily="2" charset="2"/>
              </a:rPr>
              <a:t>Grafitasi</a:t>
            </a:r>
            <a:r>
              <a:rPr lang="en-US" b="1" dirty="0">
                <a:latin typeface="Arial" charset="0"/>
                <a:sym typeface="Wingdings" pitchFamily="2" charset="2"/>
              </a:rPr>
              <a:t>) </a:t>
            </a:r>
            <a:r>
              <a:rPr lang="en-US" b="1" dirty="0" err="1">
                <a:latin typeface="Arial" charset="0"/>
                <a:sym typeface="Wingdings" pitchFamily="2" charset="2"/>
              </a:rPr>
              <a:t>berpengaruh</a:t>
            </a:r>
            <a:r>
              <a:rPr lang="en-US" b="1" dirty="0">
                <a:latin typeface="Arial" charset="0"/>
                <a:sym typeface="Wingdings" pitchFamily="2" charset="2"/>
              </a:rPr>
              <a:t> </a:t>
            </a:r>
            <a:r>
              <a:rPr lang="en-US" b="1" dirty="0" err="1">
                <a:latin typeface="Arial" charset="0"/>
                <a:sym typeface="Wingdings" pitchFamily="2" charset="2"/>
              </a:rPr>
              <a:t>terhadap</a:t>
            </a:r>
            <a:r>
              <a:rPr lang="en-US" b="1" dirty="0">
                <a:latin typeface="Arial" charset="0"/>
                <a:sym typeface="Wingdings" pitchFamily="2" charset="2"/>
              </a:rPr>
              <a:t> </a:t>
            </a:r>
            <a:r>
              <a:rPr lang="en-US" b="1" dirty="0" err="1">
                <a:latin typeface="Arial" charset="0"/>
                <a:sym typeface="Wingdings" pitchFamily="2" charset="2"/>
              </a:rPr>
              <a:t>distribusi</a:t>
            </a:r>
            <a:r>
              <a:rPr lang="en-US" b="1" dirty="0">
                <a:latin typeface="Arial" charset="0"/>
                <a:sym typeface="Wingdings" pitchFamily="2" charset="2"/>
              </a:rPr>
              <a:t> </a:t>
            </a:r>
            <a:r>
              <a:rPr lang="en-US" b="1" dirty="0" err="1">
                <a:latin typeface="Arial" charset="0"/>
                <a:sym typeface="Wingdings" pitchFamily="2" charset="2"/>
              </a:rPr>
              <a:t>auksin</a:t>
            </a:r>
            <a:r>
              <a:rPr lang="en-US" b="1" dirty="0">
                <a:latin typeface="Arial" charset="0"/>
                <a:sym typeface="Wingdings" pitchFamily="2" charset="2"/>
              </a:rPr>
              <a:t>.</a:t>
            </a:r>
            <a:endParaRPr lang="en-US" b="1" dirty="0">
              <a:latin typeface="Arial" charset="0"/>
            </a:endParaRPr>
          </a:p>
        </p:txBody>
      </p:sp>
      <p:sp>
        <p:nvSpPr>
          <p:cNvPr id="32" name="Down Arrow 31"/>
          <p:cNvSpPr/>
          <p:nvPr/>
        </p:nvSpPr>
        <p:spPr>
          <a:xfrm>
            <a:off x="8305800" y="3429000"/>
            <a:ext cx="685800" cy="27432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3" name="TextBox 32"/>
          <p:cNvSpPr txBox="1">
            <a:spLocks noChangeArrowheads="1"/>
          </p:cNvSpPr>
          <p:nvPr/>
        </p:nvSpPr>
        <p:spPr bwMode="auto">
          <a:xfrm>
            <a:off x="6858000" y="5943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Arah Grafitasi</a:t>
            </a:r>
          </a:p>
        </p:txBody>
      </p:sp>
    </p:spTree>
    <p:extLst>
      <p:ext uri="{BB962C8B-B14F-4D97-AF65-F5344CB8AC3E}">
        <p14:creationId xmlns:p14="http://schemas.microsoft.com/office/powerpoint/2010/main" val="11408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p:cNvSpPr>
            <a:spLocks noGrp="1"/>
          </p:cNvSpPr>
          <p:nvPr>
            <p:ph type="title"/>
          </p:nvPr>
        </p:nvSpPr>
        <p:spPr>
          <a:xfrm>
            <a:off x="2743200" y="661987"/>
            <a:ext cx="5943600" cy="762000"/>
          </a:xfrm>
          <a:noFill/>
        </p:spPr>
        <p:txBody>
          <a:bodyPr/>
          <a:lstStyle/>
          <a:p>
            <a:pPr eaLnBrk="1" hangingPunct="1"/>
            <a:r>
              <a:rPr lang="en-US" b="1" dirty="0" smtClean="0">
                <a:solidFill>
                  <a:srgbClr val="002060"/>
                </a:solidFill>
              </a:rPr>
              <a:t>ENZIM</a:t>
            </a:r>
          </a:p>
        </p:txBody>
      </p:sp>
      <p:sp>
        <p:nvSpPr>
          <p:cNvPr id="4099" name="Content Placeholder 2"/>
          <p:cNvSpPr>
            <a:spLocks noGrp="1"/>
          </p:cNvSpPr>
          <p:nvPr>
            <p:ph idx="1"/>
          </p:nvPr>
        </p:nvSpPr>
        <p:spPr>
          <a:xfrm>
            <a:off x="2667000" y="1676400"/>
            <a:ext cx="6477000" cy="4800600"/>
          </a:xfrm>
        </p:spPr>
        <p:txBody>
          <a:bodyPr>
            <a:normAutofit lnSpcReduction="10000"/>
          </a:bodyPr>
          <a:lstStyle/>
          <a:p>
            <a:pPr eaLnBrk="1" hangingPunct="1"/>
            <a:r>
              <a:rPr lang="en-US" sz="2400" dirty="0" err="1" smtClean="0">
                <a:sym typeface="Wingdings" panose="05000000000000000000" pitchFamily="2" charset="2"/>
              </a:rPr>
              <a:t>Katalisator</a:t>
            </a:r>
            <a:r>
              <a:rPr lang="en-US" sz="2400" dirty="0" smtClean="0">
                <a:sym typeface="Wingdings" panose="05000000000000000000" pitchFamily="2" charset="2"/>
              </a:rPr>
              <a:t> </a:t>
            </a:r>
            <a:r>
              <a:rPr lang="en-US" sz="2400" dirty="0" err="1" smtClean="0">
                <a:sym typeface="Wingdings" panose="05000000000000000000" pitchFamily="2" charset="2"/>
              </a:rPr>
              <a:t>seluruh</a:t>
            </a:r>
            <a:r>
              <a:rPr lang="en-US" sz="2400" dirty="0" smtClean="0">
                <a:sym typeface="Wingdings" panose="05000000000000000000" pitchFamily="2" charset="2"/>
              </a:rPr>
              <a:t> </a:t>
            </a:r>
            <a:r>
              <a:rPr lang="en-US" sz="2400" dirty="0" err="1" smtClean="0">
                <a:sym typeface="Wingdings" panose="05000000000000000000" pitchFamily="2" charset="2"/>
              </a:rPr>
              <a:t>reaksi</a:t>
            </a:r>
            <a:r>
              <a:rPr lang="en-US" sz="2400" dirty="0" smtClean="0">
                <a:sym typeface="Wingdings" panose="05000000000000000000" pitchFamily="2" charset="2"/>
              </a:rPr>
              <a:t> </a:t>
            </a:r>
            <a:r>
              <a:rPr lang="en-US" sz="2400" dirty="0" err="1" smtClean="0">
                <a:sym typeface="Wingdings" panose="05000000000000000000" pitchFamily="2" charset="2"/>
              </a:rPr>
              <a:t>pada</a:t>
            </a:r>
            <a:r>
              <a:rPr lang="en-US" sz="2400" dirty="0" smtClean="0">
                <a:sym typeface="Wingdings" panose="05000000000000000000" pitchFamily="2" charset="2"/>
              </a:rPr>
              <a:t> </a:t>
            </a:r>
            <a:r>
              <a:rPr lang="en-US" sz="2400" dirty="0" err="1" smtClean="0">
                <a:sym typeface="Wingdings" panose="05000000000000000000" pitchFamily="2" charset="2"/>
              </a:rPr>
              <a:t>metabolisme</a:t>
            </a:r>
            <a:r>
              <a:rPr lang="en-US" sz="2400" dirty="0" smtClean="0">
                <a:sym typeface="Wingdings" panose="05000000000000000000" pitchFamily="2" charset="2"/>
              </a:rPr>
              <a:t> </a:t>
            </a:r>
            <a:r>
              <a:rPr lang="en-US" sz="2400" dirty="0" err="1" smtClean="0">
                <a:sym typeface="Wingdings" panose="05000000000000000000" pitchFamily="2" charset="2"/>
              </a:rPr>
              <a:t>dan</a:t>
            </a:r>
            <a:r>
              <a:rPr lang="en-US" sz="2400" dirty="0" smtClean="0">
                <a:sym typeface="Wingdings" panose="05000000000000000000" pitchFamily="2" charset="2"/>
              </a:rPr>
              <a:t> </a:t>
            </a:r>
            <a:r>
              <a:rPr lang="en-US" sz="2400" dirty="0" err="1" smtClean="0">
                <a:sym typeface="Wingdings" panose="05000000000000000000" pitchFamily="2" charset="2"/>
              </a:rPr>
              <a:t>katabolisme</a:t>
            </a:r>
            <a:r>
              <a:rPr lang="en-US" sz="2400" dirty="0" smtClean="0">
                <a:sym typeface="Wingdings" panose="05000000000000000000" pitchFamily="2" charset="2"/>
              </a:rPr>
              <a:t> sel.</a:t>
            </a:r>
          </a:p>
          <a:p>
            <a:pPr eaLnBrk="1" hangingPunct="1"/>
            <a:r>
              <a:rPr lang="en-US" sz="2400" dirty="0" err="1" smtClean="0">
                <a:sym typeface="Wingdings" panose="05000000000000000000" pitchFamily="2" charset="2"/>
              </a:rPr>
              <a:t>Satu</a:t>
            </a:r>
            <a:r>
              <a:rPr lang="en-US" sz="2400" dirty="0" smtClean="0">
                <a:sym typeface="Wingdings" panose="05000000000000000000" pitchFamily="2" charset="2"/>
              </a:rPr>
              <a:t> </a:t>
            </a:r>
            <a:r>
              <a:rPr lang="en-US" sz="2400" dirty="0" err="1" smtClean="0">
                <a:sym typeface="Wingdings" panose="05000000000000000000" pitchFamily="2" charset="2"/>
              </a:rPr>
              <a:t>tahap</a:t>
            </a:r>
            <a:r>
              <a:rPr lang="en-US" sz="2400" dirty="0" smtClean="0">
                <a:sym typeface="Wingdings" panose="05000000000000000000" pitchFamily="2" charset="2"/>
              </a:rPr>
              <a:t> </a:t>
            </a:r>
            <a:r>
              <a:rPr lang="en-US" sz="2400" dirty="0" err="1" smtClean="0">
                <a:sym typeface="Wingdings" panose="05000000000000000000" pitchFamily="2" charset="2"/>
              </a:rPr>
              <a:t>reaksi</a:t>
            </a:r>
            <a:r>
              <a:rPr lang="en-US" sz="2400" dirty="0" smtClean="0">
                <a:sym typeface="Wingdings" panose="05000000000000000000" pitchFamily="2" charset="2"/>
              </a:rPr>
              <a:t> </a:t>
            </a:r>
            <a:r>
              <a:rPr lang="en-US" sz="2400" dirty="0" err="1" smtClean="0">
                <a:sym typeface="Wingdings" panose="05000000000000000000" pitchFamily="2" charset="2"/>
              </a:rPr>
              <a:t>dikatalisa</a:t>
            </a:r>
            <a:r>
              <a:rPr lang="en-US" sz="2400" dirty="0" smtClean="0">
                <a:sym typeface="Wingdings" panose="05000000000000000000" pitchFamily="2" charset="2"/>
              </a:rPr>
              <a:t> </a:t>
            </a:r>
            <a:r>
              <a:rPr lang="en-US" sz="2400" dirty="0" err="1" smtClean="0">
                <a:sym typeface="Wingdings" panose="05000000000000000000" pitchFamily="2" charset="2"/>
              </a:rPr>
              <a:t>oleh</a:t>
            </a:r>
            <a:r>
              <a:rPr lang="en-US" sz="2400" dirty="0" smtClean="0">
                <a:sym typeface="Wingdings" panose="05000000000000000000" pitchFamily="2" charset="2"/>
              </a:rPr>
              <a:t> </a:t>
            </a:r>
            <a:r>
              <a:rPr lang="en-US" sz="2400" dirty="0" err="1" smtClean="0">
                <a:sym typeface="Wingdings" panose="05000000000000000000" pitchFamily="2" charset="2"/>
              </a:rPr>
              <a:t>satu</a:t>
            </a:r>
            <a:r>
              <a:rPr lang="en-US" sz="2400" dirty="0" smtClean="0">
                <a:sym typeface="Wingdings" panose="05000000000000000000" pitchFamily="2" charset="2"/>
              </a:rPr>
              <a:t> </a:t>
            </a:r>
            <a:r>
              <a:rPr lang="en-US" sz="2400" dirty="0" err="1" smtClean="0">
                <a:sym typeface="Wingdings" panose="05000000000000000000" pitchFamily="2" charset="2"/>
              </a:rPr>
              <a:t>macam</a:t>
            </a:r>
            <a:r>
              <a:rPr lang="en-US" sz="2400" dirty="0" smtClean="0">
                <a:sym typeface="Wingdings" panose="05000000000000000000" pitchFamily="2" charset="2"/>
              </a:rPr>
              <a:t> </a:t>
            </a:r>
            <a:r>
              <a:rPr lang="en-US" sz="2400" dirty="0" err="1" smtClean="0">
                <a:sym typeface="Wingdings" panose="05000000000000000000" pitchFamily="2" charset="2"/>
              </a:rPr>
              <a:t>enzim</a:t>
            </a:r>
            <a:endParaRPr lang="en-US" sz="2400" dirty="0" smtClean="0">
              <a:sym typeface="Wingdings" panose="05000000000000000000" pitchFamily="2" charset="2"/>
            </a:endParaRPr>
          </a:p>
          <a:p>
            <a:pPr eaLnBrk="1" hangingPunct="1"/>
            <a:r>
              <a:rPr lang="en-US" sz="2400" dirty="0" err="1" smtClean="0">
                <a:sym typeface="Wingdings" panose="05000000000000000000" pitchFamily="2" charset="2"/>
              </a:rPr>
              <a:t>Dalam</a:t>
            </a:r>
            <a:r>
              <a:rPr lang="en-US" sz="2400" dirty="0" smtClean="0">
                <a:sym typeface="Wingdings" panose="05000000000000000000" pitchFamily="2" charset="2"/>
              </a:rPr>
              <a:t> </a:t>
            </a:r>
            <a:r>
              <a:rPr lang="en-US" sz="2400" dirty="0" err="1" smtClean="0">
                <a:sym typeface="Wingdings" panose="05000000000000000000" pitchFamily="2" charset="2"/>
              </a:rPr>
              <a:t>bekerja</a:t>
            </a:r>
            <a:r>
              <a:rPr lang="en-US" sz="2400" dirty="0" smtClean="0">
                <a:sym typeface="Wingdings" panose="05000000000000000000" pitchFamily="2" charset="2"/>
              </a:rPr>
              <a:t> </a:t>
            </a:r>
            <a:r>
              <a:rPr lang="en-US" sz="2400" dirty="0" err="1" smtClean="0">
                <a:sym typeface="Wingdings" panose="05000000000000000000" pitchFamily="2" charset="2"/>
              </a:rPr>
              <a:t>diperlukan</a:t>
            </a:r>
            <a:r>
              <a:rPr lang="en-US" sz="2400" dirty="0" smtClean="0">
                <a:sym typeface="Wingdings" panose="05000000000000000000" pitchFamily="2" charset="2"/>
              </a:rPr>
              <a:t> “</a:t>
            </a:r>
            <a:r>
              <a:rPr lang="en-US" sz="2400" dirty="0" err="1" smtClean="0">
                <a:sym typeface="Wingdings" panose="05000000000000000000" pitchFamily="2" charset="2"/>
              </a:rPr>
              <a:t>koenzim</a:t>
            </a:r>
            <a:r>
              <a:rPr lang="en-US" sz="2400" dirty="0" smtClean="0">
                <a:sym typeface="Wingdings" panose="05000000000000000000" pitchFamily="2" charset="2"/>
              </a:rPr>
              <a:t>”  </a:t>
            </a:r>
            <a:r>
              <a:rPr lang="en-US" sz="2400" dirty="0" err="1" smtClean="0">
                <a:sym typeface="Wingdings" panose="05000000000000000000" pitchFamily="2" charset="2"/>
              </a:rPr>
              <a:t>Berupa</a:t>
            </a:r>
            <a:r>
              <a:rPr lang="en-US" sz="2400" dirty="0" smtClean="0">
                <a:sym typeface="Wingdings" panose="05000000000000000000" pitchFamily="2" charset="2"/>
              </a:rPr>
              <a:t> “Ion” </a:t>
            </a:r>
            <a:r>
              <a:rPr lang="en-US" sz="2400" dirty="0" err="1" smtClean="0">
                <a:sym typeface="Wingdings" panose="05000000000000000000" pitchFamily="2" charset="2"/>
              </a:rPr>
              <a:t>dan</a:t>
            </a:r>
            <a:r>
              <a:rPr lang="en-US" sz="2400" dirty="0" smtClean="0">
                <a:sym typeface="Wingdings" panose="05000000000000000000" pitchFamily="2" charset="2"/>
              </a:rPr>
              <a:t> “vitamin” </a:t>
            </a:r>
          </a:p>
          <a:p>
            <a:pPr eaLnBrk="1" hangingPunct="1"/>
            <a:r>
              <a:rPr lang="en-US" sz="2400" dirty="0" err="1" smtClean="0">
                <a:sym typeface="Wingdings" panose="05000000000000000000" pitchFamily="2" charset="2"/>
              </a:rPr>
              <a:t>Molekul</a:t>
            </a:r>
            <a:r>
              <a:rPr lang="en-US" sz="2400" dirty="0" smtClean="0">
                <a:sym typeface="Wingdings" panose="05000000000000000000" pitchFamily="2" charset="2"/>
              </a:rPr>
              <a:t> Protein </a:t>
            </a:r>
          </a:p>
          <a:p>
            <a:pPr eaLnBrk="1" hangingPunct="1"/>
            <a:r>
              <a:rPr lang="en-US" sz="2400" dirty="0" err="1" smtClean="0">
                <a:sym typeface="Wingdings" panose="05000000000000000000" pitchFamily="2" charset="2"/>
              </a:rPr>
              <a:t>Tidak</a:t>
            </a:r>
            <a:r>
              <a:rPr lang="en-US" sz="2400" dirty="0" smtClean="0">
                <a:sym typeface="Wingdings" panose="05000000000000000000" pitchFamily="2" charset="2"/>
              </a:rPr>
              <a:t> </a:t>
            </a:r>
            <a:r>
              <a:rPr lang="en-US" sz="2400" dirty="0" err="1" smtClean="0">
                <a:sym typeface="Wingdings" panose="05000000000000000000" pitchFamily="2" charset="2"/>
              </a:rPr>
              <a:t>tahan</a:t>
            </a:r>
            <a:r>
              <a:rPr lang="en-US" sz="2400" dirty="0" smtClean="0">
                <a:sym typeface="Wingdings" panose="05000000000000000000" pitchFamily="2" charset="2"/>
              </a:rPr>
              <a:t> </a:t>
            </a:r>
            <a:r>
              <a:rPr lang="en-US" sz="2400" dirty="0" err="1" smtClean="0">
                <a:sym typeface="Wingdings" panose="05000000000000000000" pitchFamily="2" charset="2"/>
              </a:rPr>
              <a:t>panas</a:t>
            </a:r>
            <a:r>
              <a:rPr lang="en-US" sz="2400" dirty="0" smtClean="0">
                <a:sym typeface="Wingdings" panose="05000000000000000000" pitchFamily="2" charset="2"/>
              </a:rPr>
              <a:t>.</a:t>
            </a:r>
          </a:p>
          <a:p>
            <a:pPr eaLnBrk="1" hangingPunct="1"/>
            <a:r>
              <a:rPr lang="en-US" sz="2400" dirty="0" err="1" smtClean="0">
                <a:sym typeface="Wingdings" panose="05000000000000000000" pitchFamily="2" charset="2"/>
              </a:rPr>
              <a:t>Sensitif</a:t>
            </a:r>
            <a:r>
              <a:rPr lang="en-US" sz="2400" dirty="0" smtClean="0">
                <a:sym typeface="Wingdings" panose="05000000000000000000" pitchFamily="2" charset="2"/>
              </a:rPr>
              <a:t> </a:t>
            </a:r>
            <a:r>
              <a:rPr lang="en-US" sz="2400" dirty="0" err="1" smtClean="0">
                <a:sym typeface="Wingdings" panose="05000000000000000000" pitchFamily="2" charset="2"/>
              </a:rPr>
              <a:t>terhadap</a:t>
            </a:r>
            <a:r>
              <a:rPr lang="en-US" sz="2400" dirty="0" smtClean="0">
                <a:sym typeface="Wingdings" panose="05000000000000000000" pitchFamily="2" charset="2"/>
              </a:rPr>
              <a:t> </a:t>
            </a:r>
            <a:r>
              <a:rPr lang="id-ID" sz="2400" dirty="0">
                <a:sym typeface="Wingdings" panose="05000000000000000000" pitchFamily="2" charset="2"/>
              </a:rPr>
              <a:t>p</a:t>
            </a:r>
            <a:r>
              <a:rPr lang="en-US" sz="2400" dirty="0" smtClean="0">
                <a:sym typeface="Wingdings" panose="05000000000000000000" pitchFamily="2" charset="2"/>
              </a:rPr>
              <a:t>H (Tingkat </a:t>
            </a:r>
            <a:r>
              <a:rPr lang="en-US" sz="2400" dirty="0" err="1" smtClean="0">
                <a:sym typeface="Wingdings" panose="05000000000000000000" pitchFamily="2" charset="2"/>
              </a:rPr>
              <a:t>keasaman</a:t>
            </a:r>
            <a:r>
              <a:rPr lang="en-US" sz="2400" dirty="0" smtClean="0">
                <a:sym typeface="Wingdings" panose="05000000000000000000" pitchFamily="2" charset="2"/>
              </a:rPr>
              <a:t> </a:t>
            </a:r>
            <a:r>
              <a:rPr lang="en-US" sz="2400" dirty="0" err="1" smtClean="0">
                <a:sym typeface="Wingdings" panose="05000000000000000000" pitchFamily="2" charset="2"/>
              </a:rPr>
              <a:t>Larutan</a:t>
            </a:r>
            <a:r>
              <a:rPr lang="en-US" sz="2400" dirty="0" smtClean="0">
                <a:sym typeface="Wingdings" panose="05000000000000000000" pitchFamily="2" charset="2"/>
              </a:rPr>
              <a:t>)</a:t>
            </a:r>
          </a:p>
          <a:p>
            <a:pPr eaLnBrk="1" hangingPunct="1"/>
            <a:r>
              <a:rPr lang="en-US" sz="2400" dirty="0" smtClean="0">
                <a:sym typeface="Wingdings" panose="05000000000000000000" pitchFamily="2" charset="2"/>
              </a:rPr>
              <a:t>Dis</a:t>
            </a:r>
            <a:r>
              <a:rPr lang="id-ID" sz="2400" dirty="0" smtClean="0">
                <a:sym typeface="Wingdings" panose="05000000000000000000" pitchFamily="2" charset="2"/>
              </a:rPr>
              <a:t>i</a:t>
            </a:r>
            <a:r>
              <a:rPr lang="en-US" sz="2400" dirty="0" err="1" smtClean="0">
                <a:sym typeface="Wingdings" panose="05000000000000000000" pitchFamily="2" charset="2"/>
              </a:rPr>
              <a:t>ntesis</a:t>
            </a:r>
            <a:r>
              <a:rPr lang="en-US" sz="2400" dirty="0" smtClean="0">
                <a:sym typeface="Wingdings" panose="05000000000000000000" pitchFamily="2" charset="2"/>
              </a:rPr>
              <a:t> </a:t>
            </a:r>
            <a:r>
              <a:rPr lang="en-US" sz="2400" dirty="0" err="1" smtClean="0">
                <a:sym typeface="Wingdings" panose="05000000000000000000" pitchFamily="2" charset="2"/>
              </a:rPr>
              <a:t>oleh</a:t>
            </a:r>
            <a:r>
              <a:rPr lang="en-US" sz="2400" dirty="0" smtClean="0">
                <a:sym typeface="Wingdings" panose="05000000000000000000" pitchFamily="2" charset="2"/>
              </a:rPr>
              <a:t> </a:t>
            </a:r>
            <a:r>
              <a:rPr lang="en-US" sz="2400" dirty="0" err="1" smtClean="0">
                <a:sym typeface="Wingdings" panose="05000000000000000000" pitchFamily="2" charset="2"/>
              </a:rPr>
              <a:t>sel</a:t>
            </a:r>
            <a:r>
              <a:rPr lang="en-US" sz="2400" dirty="0" smtClean="0">
                <a:sym typeface="Wingdings" panose="05000000000000000000" pitchFamily="2" charset="2"/>
              </a:rPr>
              <a:t>  </a:t>
            </a:r>
            <a:r>
              <a:rPr lang="en-US" sz="2400" dirty="0" err="1" smtClean="0">
                <a:sym typeface="Wingdings" panose="05000000000000000000" pitchFamily="2" charset="2"/>
              </a:rPr>
              <a:t>Melalui</a:t>
            </a:r>
            <a:r>
              <a:rPr lang="en-US" sz="2400" dirty="0" smtClean="0">
                <a:sym typeface="Wingdings" panose="05000000000000000000" pitchFamily="2" charset="2"/>
              </a:rPr>
              <a:t> proses </a:t>
            </a:r>
            <a:r>
              <a:rPr lang="en-US" sz="2400" dirty="0" err="1" smtClean="0">
                <a:sym typeface="Wingdings" panose="05000000000000000000" pitchFamily="2" charset="2"/>
              </a:rPr>
              <a:t>sintesis</a:t>
            </a:r>
            <a:r>
              <a:rPr lang="en-US" sz="2400" dirty="0" smtClean="0">
                <a:sym typeface="Wingdings" panose="05000000000000000000" pitchFamily="2" charset="2"/>
              </a:rPr>
              <a:t> protein  </a:t>
            </a:r>
            <a:r>
              <a:rPr lang="en-US" sz="2400" dirty="0" err="1" smtClean="0">
                <a:sym typeface="Wingdings" panose="05000000000000000000" pitchFamily="2" charset="2"/>
              </a:rPr>
              <a:t>Dikode</a:t>
            </a:r>
            <a:r>
              <a:rPr lang="en-US" sz="2400" dirty="0" smtClean="0">
                <a:sym typeface="Wingdings" panose="05000000000000000000" pitchFamily="2" charset="2"/>
              </a:rPr>
              <a:t> </a:t>
            </a:r>
            <a:r>
              <a:rPr lang="en-US" sz="2400" dirty="0" err="1" smtClean="0">
                <a:sym typeface="Wingdings" panose="05000000000000000000" pitchFamily="2" charset="2"/>
              </a:rPr>
              <a:t>oleh</a:t>
            </a:r>
            <a:r>
              <a:rPr lang="en-US" sz="2400" dirty="0" smtClean="0">
                <a:sym typeface="Wingdings" panose="05000000000000000000" pitchFamily="2" charset="2"/>
              </a:rPr>
              <a:t> “GEN” </a:t>
            </a:r>
            <a:endParaRPr lang="en-US" dirty="0" smtClean="0">
              <a:sym typeface="Wingdings" panose="05000000000000000000" pitchFamily="2" charset="2"/>
            </a:endParaRPr>
          </a:p>
        </p:txBody>
      </p:sp>
      <p:grpSp>
        <p:nvGrpSpPr>
          <p:cNvPr id="4100" name="Group 8"/>
          <p:cNvGrpSpPr>
            <a:grpSpLocks/>
          </p:cNvGrpSpPr>
          <p:nvPr/>
        </p:nvGrpSpPr>
        <p:grpSpPr bwMode="auto">
          <a:xfrm>
            <a:off x="238125" y="533400"/>
            <a:ext cx="2428875" cy="6096000"/>
            <a:chOff x="171450" y="381000"/>
            <a:chExt cx="2428875" cy="6096000"/>
          </a:xfrm>
        </p:grpSpPr>
        <p:pic>
          <p:nvPicPr>
            <p:cNvPr id="41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3810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2438400"/>
              <a:ext cx="2266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2672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1355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a:xfrm>
            <a:off x="457200" y="556419"/>
            <a:ext cx="8229600" cy="868362"/>
          </a:xfrm>
          <a:noFill/>
        </p:spPr>
        <p:txBody>
          <a:bodyPr/>
          <a:lstStyle/>
          <a:p>
            <a:r>
              <a:rPr lang="en-US" b="1" dirty="0" smtClean="0">
                <a:solidFill>
                  <a:srgbClr val="002060"/>
                </a:solidFill>
              </a:rPr>
              <a:t> AUKSIN ZAT SERBA GUNA</a:t>
            </a:r>
          </a:p>
        </p:txBody>
      </p:sp>
      <p:sp>
        <p:nvSpPr>
          <p:cNvPr id="3" name="Content Placeholder 2"/>
          <p:cNvSpPr>
            <a:spLocks noGrp="1"/>
          </p:cNvSpPr>
          <p:nvPr>
            <p:ph idx="1"/>
          </p:nvPr>
        </p:nvSpPr>
        <p:spPr>
          <a:xfrm>
            <a:off x="457200" y="1600200"/>
            <a:ext cx="8229600" cy="4648200"/>
          </a:xfrm>
        </p:spPr>
        <p:txBody>
          <a:bodyPr>
            <a:normAutofit/>
          </a:bodyPr>
          <a:lstStyle/>
          <a:p>
            <a:pPr marL="514350" indent="-514350">
              <a:buFont typeface="Calibri" panose="020F0502020204030204" pitchFamily="34" charset="0"/>
              <a:buAutoNum type="arabicParenR"/>
            </a:pPr>
            <a:r>
              <a:rPr lang="en-US" sz="2800" dirty="0" err="1" smtClean="0"/>
              <a:t>Dapat</a:t>
            </a:r>
            <a:r>
              <a:rPr lang="en-US" sz="2800" dirty="0" smtClean="0"/>
              <a:t> </a:t>
            </a:r>
            <a:r>
              <a:rPr lang="en-US" sz="2800" dirty="0" err="1" smtClean="0"/>
              <a:t>merangsang</a:t>
            </a:r>
            <a:r>
              <a:rPr lang="en-US" sz="2800" dirty="0" smtClean="0"/>
              <a:t> </a:t>
            </a:r>
            <a:r>
              <a:rPr lang="en-US" sz="2800" dirty="0" err="1" smtClean="0"/>
              <a:t>pertumbuhan</a:t>
            </a:r>
            <a:r>
              <a:rPr lang="en-US" sz="2800" dirty="0" smtClean="0"/>
              <a:t> </a:t>
            </a:r>
            <a:r>
              <a:rPr lang="en-US" sz="2800" dirty="0" err="1" smtClean="0"/>
              <a:t>akar</a:t>
            </a:r>
            <a:r>
              <a:rPr lang="en-US" sz="2800" dirty="0" smtClean="0"/>
              <a:t> </a:t>
            </a:r>
            <a:r>
              <a:rPr lang="en-US" sz="2800" dirty="0" err="1" smtClean="0"/>
              <a:t>pada</a:t>
            </a:r>
            <a:r>
              <a:rPr lang="en-US" sz="2800" dirty="0" smtClean="0"/>
              <a:t> </a:t>
            </a:r>
            <a:r>
              <a:rPr lang="en-US" sz="2800" dirty="0" err="1" smtClean="0"/>
              <a:t>penanaman</a:t>
            </a:r>
            <a:r>
              <a:rPr lang="en-US" sz="2800" dirty="0" smtClean="0"/>
              <a:t> </a:t>
            </a:r>
            <a:r>
              <a:rPr lang="en-US" sz="2800" dirty="0" err="1" smtClean="0"/>
              <a:t>invitro</a:t>
            </a:r>
            <a:endParaRPr lang="en-US" sz="2800" dirty="0" smtClean="0"/>
          </a:p>
          <a:p>
            <a:pPr marL="514350" indent="-514350">
              <a:buFont typeface="Calibri" panose="020F0502020204030204" pitchFamily="34" charset="0"/>
              <a:buAutoNum type="arabicParenR"/>
            </a:pPr>
            <a:r>
              <a:rPr lang="en-US" sz="2800" dirty="0" err="1" smtClean="0"/>
              <a:t>Merangsang</a:t>
            </a:r>
            <a:r>
              <a:rPr lang="en-US" sz="2800" dirty="0" smtClean="0"/>
              <a:t> </a:t>
            </a:r>
            <a:r>
              <a:rPr lang="en-US" sz="2800" dirty="0" err="1" smtClean="0"/>
              <a:t>pertumbuhan</a:t>
            </a:r>
            <a:r>
              <a:rPr lang="en-US" sz="2800" dirty="0" smtClean="0"/>
              <a:t> </a:t>
            </a:r>
            <a:r>
              <a:rPr lang="en-US" sz="2800" dirty="0" err="1" smtClean="0"/>
              <a:t>kalus</a:t>
            </a:r>
            <a:endParaRPr lang="en-US" sz="2800" dirty="0" smtClean="0"/>
          </a:p>
          <a:p>
            <a:pPr marL="514350" indent="-514350">
              <a:buFont typeface="Calibri" panose="020F0502020204030204" pitchFamily="34" charset="0"/>
              <a:buAutoNum type="arabicParenR"/>
            </a:pPr>
            <a:r>
              <a:rPr lang="en-US" sz="2800" dirty="0" err="1" smtClean="0"/>
              <a:t>Merangsang</a:t>
            </a:r>
            <a:r>
              <a:rPr lang="en-US" sz="2800" dirty="0" smtClean="0"/>
              <a:t> </a:t>
            </a:r>
            <a:r>
              <a:rPr lang="en-US" sz="2800" dirty="0" err="1" smtClean="0"/>
              <a:t>pertumbuhan</a:t>
            </a:r>
            <a:r>
              <a:rPr lang="en-US" sz="2800" dirty="0" smtClean="0"/>
              <a:t> tunas </a:t>
            </a:r>
            <a:r>
              <a:rPr lang="en-US" sz="2800" dirty="0" smtClean="0">
                <a:sym typeface="Wingdings" panose="05000000000000000000" pitchFamily="2" charset="2"/>
              </a:rPr>
              <a:t> </a:t>
            </a:r>
            <a:r>
              <a:rPr lang="en-US" sz="2800" dirty="0" err="1" smtClean="0">
                <a:sym typeface="Wingdings" panose="05000000000000000000" pitchFamily="2" charset="2"/>
              </a:rPr>
              <a:t>Menghambat</a:t>
            </a:r>
            <a:r>
              <a:rPr lang="en-US" sz="2800" dirty="0" smtClean="0">
                <a:sym typeface="Wingdings" panose="05000000000000000000" pitchFamily="2" charset="2"/>
              </a:rPr>
              <a:t> </a:t>
            </a:r>
            <a:r>
              <a:rPr lang="en-US" sz="2800" dirty="0" err="1" smtClean="0">
                <a:sym typeface="Wingdings" panose="05000000000000000000" pitchFamily="2" charset="2"/>
              </a:rPr>
              <a:t>Pertumbuhan</a:t>
            </a:r>
            <a:r>
              <a:rPr lang="en-US" sz="2800" dirty="0" smtClean="0">
                <a:sym typeface="Wingdings" panose="05000000000000000000" pitchFamily="2" charset="2"/>
              </a:rPr>
              <a:t> Tunas Lateral (“</a:t>
            </a:r>
            <a:r>
              <a:rPr lang="en-US" sz="2800" dirty="0" err="1" smtClean="0">
                <a:sym typeface="Wingdings" panose="05000000000000000000" pitchFamily="2" charset="2"/>
              </a:rPr>
              <a:t>dominansi</a:t>
            </a:r>
            <a:r>
              <a:rPr lang="en-US" sz="2800" dirty="0" smtClean="0">
                <a:sym typeface="Wingdings" panose="05000000000000000000" pitchFamily="2" charset="2"/>
              </a:rPr>
              <a:t> </a:t>
            </a:r>
            <a:r>
              <a:rPr lang="en-US" sz="2800" dirty="0" err="1" smtClean="0">
                <a:sym typeface="Wingdings" panose="05000000000000000000" pitchFamily="2" charset="2"/>
              </a:rPr>
              <a:t>pucuk</a:t>
            </a:r>
            <a:r>
              <a:rPr lang="en-US" sz="2800" dirty="0" smtClean="0">
                <a:sym typeface="Wingdings" panose="05000000000000000000" pitchFamily="2" charset="2"/>
              </a:rPr>
              <a:t>”)</a:t>
            </a:r>
          </a:p>
          <a:p>
            <a:pPr marL="514350" indent="-514350">
              <a:buFont typeface="Calibri" panose="020F0502020204030204" pitchFamily="34" charset="0"/>
              <a:buAutoNum type="arabicParenR"/>
            </a:pPr>
            <a:r>
              <a:rPr lang="en-US" sz="2800" dirty="0" err="1" smtClean="0">
                <a:sym typeface="Wingdings" panose="05000000000000000000" pitchFamily="2" charset="2"/>
              </a:rPr>
              <a:t>Merangsang</a:t>
            </a:r>
            <a:r>
              <a:rPr lang="en-US" sz="2800" dirty="0" smtClean="0">
                <a:sym typeface="Wingdings" panose="05000000000000000000" pitchFamily="2" charset="2"/>
              </a:rPr>
              <a:t> </a:t>
            </a:r>
            <a:r>
              <a:rPr lang="en-US" sz="2800" dirty="0" err="1" smtClean="0">
                <a:sym typeface="Wingdings" panose="05000000000000000000" pitchFamily="2" charset="2"/>
              </a:rPr>
              <a:t>pembentukan</a:t>
            </a:r>
            <a:r>
              <a:rPr lang="en-US" sz="2800" dirty="0" smtClean="0">
                <a:sym typeface="Wingdings" panose="05000000000000000000" pitchFamily="2" charset="2"/>
              </a:rPr>
              <a:t> </a:t>
            </a:r>
            <a:r>
              <a:rPr lang="en-US" sz="2800" dirty="0" err="1" smtClean="0">
                <a:sym typeface="Wingdings" panose="05000000000000000000" pitchFamily="2" charset="2"/>
              </a:rPr>
              <a:t>bunga</a:t>
            </a:r>
            <a:endParaRPr lang="en-US" sz="2800" dirty="0" smtClean="0">
              <a:sym typeface="Wingdings" panose="05000000000000000000" pitchFamily="2" charset="2"/>
            </a:endParaRPr>
          </a:p>
          <a:p>
            <a:pPr marL="514350" indent="-514350">
              <a:buFont typeface="Calibri" panose="020F0502020204030204" pitchFamily="34" charset="0"/>
              <a:buAutoNum type="arabicParenR"/>
            </a:pPr>
            <a:r>
              <a:rPr lang="en-US" sz="2800" dirty="0" err="1" smtClean="0">
                <a:sym typeface="Wingdings" panose="05000000000000000000" pitchFamily="2" charset="2"/>
              </a:rPr>
              <a:t>Merangsang</a:t>
            </a:r>
            <a:r>
              <a:rPr lang="en-US" sz="2800" dirty="0" smtClean="0">
                <a:sym typeface="Wingdings" panose="05000000000000000000" pitchFamily="2" charset="2"/>
              </a:rPr>
              <a:t> </a:t>
            </a:r>
            <a:r>
              <a:rPr lang="en-US" sz="2800" dirty="0" err="1" smtClean="0">
                <a:sym typeface="Wingdings" panose="05000000000000000000" pitchFamily="2" charset="2"/>
              </a:rPr>
              <a:t>pembentukan</a:t>
            </a:r>
            <a:r>
              <a:rPr lang="en-US" sz="2800" dirty="0" smtClean="0">
                <a:sym typeface="Wingdings" panose="05000000000000000000" pitchFamily="2" charset="2"/>
              </a:rPr>
              <a:t> </a:t>
            </a:r>
            <a:r>
              <a:rPr lang="en-US" sz="2800" dirty="0" err="1" smtClean="0">
                <a:sym typeface="Wingdings" panose="05000000000000000000" pitchFamily="2" charset="2"/>
              </a:rPr>
              <a:t>buah</a:t>
            </a:r>
            <a:endParaRPr lang="en-US" sz="2800" dirty="0" smtClean="0">
              <a:sym typeface="Wingdings" panose="05000000000000000000" pitchFamily="2" charset="2"/>
            </a:endParaRPr>
          </a:p>
          <a:p>
            <a:pPr marL="514350" indent="-514350">
              <a:buFont typeface="Calibri" panose="020F0502020204030204" pitchFamily="34" charset="0"/>
              <a:buAutoNum type="arabicParenR"/>
            </a:pPr>
            <a:r>
              <a:rPr lang="en-US" sz="2800" dirty="0" err="1" smtClean="0">
                <a:sym typeface="Wingdings" panose="05000000000000000000" pitchFamily="2" charset="2"/>
              </a:rPr>
              <a:t>Mencegah</a:t>
            </a:r>
            <a:r>
              <a:rPr lang="en-US" sz="2800" dirty="0" smtClean="0">
                <a:sym typeface="Wingdings" panose="05000000000000000000" pitchFamily="2" charset="2"/>
              </a:rPr>
              <a:t> </a:t>
            </a:r>
            <a:r>
              <a:rPr lang="en-US" sz="2800" dirty="0" err="1" smtClean="0">
                <a:sym typeface="Wingdings" panose="05000000000000000000" pitchFamily="2" charset="2"/>
              </a:rPr>
              <a:t>gugur</a:t>
            </a:r>
            <a:r>
              <a:rPr lang="en-US" sz="2800" dirty="0" smtClean="0">
                <a:sym typeface="Wingdings" panose="05000000000000000000" pitchFamily="2" charset="2"/>
              </a:rPr>
              <a:t> </a:t>
            </a:r>
            <a:r>
              <a:rPr lang="en-US" sz="2800" dirty="0" err="1" smtClean="0">
                <a:sym typeface="Wingdings" panose="05000000000000000000" pitchFamily="2" charset="2"/>
              </a:rPr>
              <a:t>daun</a:t>
            </a:r>
            <a:r>
              <a:rPr lang="en-US" sz="2800" dirty="0" smtClean="0">
                <a:sym typeface="Wingdings" panose="05000000000000000000" pitchFamily="2" charset="2"/>
              </a:rPr>
              <a:t> </a:t>
            </a:r>
            <a:r>
              <a:rPr lang="en-US" sz="2800" dirty="0" err="1" smtClean="0">
                <a:sym typeface="Wingdings" panose="05000000000000000000" pitchFamily="2" charset="2"/>
              </a:rPr>
              <a:t>dan</a:t>
            </a:r>
            <a:r>
              <a:rPr lang="en-US" sz="2800" dirty="0" smtClean="0">
                <a:sym typeface="Wingdings" panose="05000000000000000000" pitchFamily="2" charset="2"/>
              </a:rPr>
              <a:t> </a:t>
            </a:r>
            <a:r>
              <a:rPr lang="en-US" sz="2800" dirty="0" err="1" smtClean="0">
                <a:sym typeface="Wingdings" panose="05000000000000000000" pitchFamily="2" charset="2"/>
              </a:rPr>
              <a:t>buah</a:t>
            </a:r>
            <a:endParaRPr lang="en-US" sz="2800" dirty="0" smtClean="0"/>
          </a:p>
        </p:txBody>
      </p:sp>
    </p:spTree>
    <p:extLst>
      <p:ext uri="{BB962C8B-B14F-4D97-AF65-F5344CB8AC3E}">
        <p14:creationId xmlns:p14="http://schemas.microsoft.com/office/powerpoint/2010/main" val="1722599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a:xfrm>
            <a:off x="457200" y="639763"/>
            <a:ext cx="8229600" cy="868362"/>
          </a:xfrm>
          <a:noFill/>
        </p:spPr>
        <p:txBody>
          <a:bodyPr/>
          <a:lstStyle/>
          <a:p>
            <a:r>
              <a:rPr lang="en-US" b="1" dirty="0" smtClean="0">
                <a:solidFill>
                  <a:srgbClr val="002060"/>
                </a:solidFill>
              </a:rPr>
              <a:t>HORMON TUMBUHAN LAINNYA</a:t>
            </a:r>
          </a:p>
        </p:txBody>
      </p:sp>
      <p:sp>
        <p:nvSpPr>
          <p:cNvPr id="3" name="Content Placeholder 2"/>
          <p:cNvSpPr>
            <a:spLocks noGrp="1"/>
          </p:cNvSpPr>
          <p:nvPr>
            <p:ph idx="1"/>
          </p:nvPr>
        </p:nvSpPr>
        <p:spPr>
          <a:xfrm>
            <a:off x="457200" y="1600200"/>
            <a:ext cx="8229600" cy="4297363"/>
          </a:xfrm>
        </p:spPr>
        <p:txBody>
          <a:bodyPr/>
          <a:lstStyle/>
          <a:p>
            <a:pPr marL="514350" indent="-514350">
              <a:buFont typeface="+mj-lt"/>
              <a:buAutoNum type="arabicPeriod"/>
              <a:defRPr/>
            </a:pPr>
            <a:r>
              <a:rPr lang="en-US" sz="2800" dirty="0" err="1" smtClean="0"/>
              <a:t>Giberelin</a:t>
            </a:r>
            <a:r>
              <a:rPr lang="en-US" sz="2800" dirty="0" smtClean="0"/>
              <a:t> </a:t>
            </a:r>
            <a:r>
              <a:rPr lang="en-US" sz="2800" dirty="0" smtClean="0">
                <a:sym typeface="Wingdings" pitchFamily="2" charset="2"/>
              </a:rPr>
              <a:t> </a:t>
            </a:r>
            <a:r>
              <a:rPr lang="en-US" sz="2800" dirty="0" err="1" smtClean="0">
                <a:sym typeface="Wingdings" pitchFamily="2" charset="2"/>
              </a:rPr>
              <a:t>Ditemukan</a:t>
            </a:r>
            <a:r>
              <a:rPr lang="en-US" sz="2800" dirty="0" smtClean="0">
                <a:sym typeface="Wingdings" pitchFamily="2" charset="2"/>
              </a:rPr>
              <a:t> </a:t>
            </a:r>
            <a:r>
              <a:rPr lang="en-US" sz="2800" dirty="0" err="1" smtClean="0">
                <a:sym typeface="Wingdings" pitchFamily="2" charset="2"/>
              </a:rPr>
              <a:t>pada</a:t>
            </a:r>
            <a:r>
              <a:rPr lang="en-US" sz="2800" dirty="0" smtClean="0">
                <a:sym typeface="Wingdings" pitchFamily="2" charset="2"/>
              </a:rPr>
              <a:t> </a:t>
            </a:r>
            <a:r>
              <a:rPr lang="en-US" sz="2800" dirty="0" err="1" smtClean="0">
                <a:sym typeface="Wingdings" pitchFamily="2" charset="2"/>
              </a:rPr>
              <a:t>jamur</a:t>
            </a:r>
            <a:r>
              <a:rPr lang="en-US" sz="2800" dirty="0" smtClean="0">
                <a:sym typeface="Wingdings" pitchFamily="2" charset="2"/>
              </a:rPr>
              <a:t> </a:t>
            </a:r>
            <a:r>
              <a:rPr lang="en-US" sz="2800" dirty="0" err="1" smtClean="0">
                <a:sym typeface="Wingdings" pitchFamily="2" charset="2"/>
              </a:rPr>
              <a:t>padi</a:t>
            </a:r>
            <a:r>
              <a:rPr lang="en-US" sz="2800" dirty="0" smtClean="0">
                <a:sym typeface="Wingdings" pitchFamily="2" charset="2"/>
              </a:rPr>
              <a:t> (</a:t>
            </a:r>
            <a:r>
              <a:rPr lang="en-US" sz="2800" i="1" dirty="0" err="1" smtClean="0">
                <a:sym typeface="Wingdings" pitchFamily="2" charset="2"/>
              </a:rPr>
              <a:t>Gibberella</a:t>
            </a:r>
            <a:r>
              <a:rPr lang="en-US" sz="2800" i="1" dirty="0" smtClean="0">
                <a:sym typeface="Wingdings" pitchFamily="2" charset="2"/>
              </a:rPr>
              <a:t> </a:t>
            </a:r>
            <a:r>
              <a:rPr lang="en-US" sz="2800" i="1" dirty="0" err="1" smtClean="0">
                <a:sym typeface="Wingdings" pitchFamily="2" charset="2"/>
              </a:rPr>
              <a:t>fujikuroi</a:t>
            </a:r>
            <a:r>
              <a:rPr lang="en-US" sz="2800" dirty="0" smtClean="0">
                <a:sym typeface="Wingdings" pitchFamily="2" charset="2"/>
              </a:rPr>
              <a:t>) </a:t>
            </a:r>
            <a:r>
              <a:rPr lang="en-US" sz="2800" dirty="0" err="1" smtClean="0">
                <a:sym typeface="Wingdings" pitchFamily="2" charset="2"/>
              </a:rPr>
              <a:t>di</a:t>
            </a:r>
            <a:r>
              <a:rPr lang="en-US" sz="2800" dirty="0" smtClean="0">
                <a:sym typeface="Wingdings" pitchFamily="2" charset="2"/>
              </a:rPr>
              <a:t> </a:t>
            </a:r>
            <a:r>
              <a:rPr lang="en-US" sz="2800" dirty="0" err="1" smtClean="0">
                <a:sym typeface="Wingdings" pitchFamily="2" charset="2"/>
              </a:rPr>
              <a:t>Jepang</a:t>
            </a:r>
            <a:r>
              <a:rPr lang="en-US" sz="2800" dirty="0" smtClean="0">
                <a:sym typeface="Wingdings" pitchFamily="2" charset="2"/>
              </a:rPr>
              <a:t> </a:t>
            </a:r>
            <a:r>
              <a:rPr lang="en-US" sz="2800" dirty="0" err="1" smtClean="0">
                <a:sym typeface="Wingdings" pitchFamily="2" charset="2"/>
              </a:rPr>
              <a:t>oleh</a:t>
            </a:r>
            <a:r>
              <a:rPr lang="en-US" sz="2800" dirty="0" smtClean="0">
                <a:sym typeface="Wingdings" pitchFamily="2" charset="2"/>
              </a:rPr>
              <a:t> </a:t>
            </a:r>
            <a:r>
              <a:rPr lang="en-US" sz="2800" dirty="0" err="1" smtClean="0">
                <a:sym typeface="Wingdings" pitchFamily="2" charset="2"/>
              </a:rPr>
              <a:t>F.Kurusawa</a:t>
            </a:r>
            <a:r>
              <a:rPr lang="en-US" sz="2800" dirty="0" smtClean="0">
                <a:sym typeface="Wingdings" pitchFamily="2" charset="2"/>
              </a:rPr>
              <a:t> (1926).</a:t>
            </a:r>
          </a:p>
          <a:p>
            <a:pPr marL="514350" indent="1588">
              <a:buFont typeface="Arial" charset="0"/>
              <a:buNone/>
              <a:defRPr/>
            </a:pPr>
            <a:r>
              <a:rPr lang="en-US" sz="2800" dirty="0" err="1" smtClean="0">
                <a:sym typeface="Wingdings" pitchFamily="2" charset="2"/>
              </a:rPr>
              <a:t>Fungsi</a:t>
            </a:r>
            <a:r>
              <a:rPr lang="en-US" sz="2800" dirty="0" smtClean="0">
                <a:sym typeface="Wingdings" pitchFamily="2" charset="2"/>
              </a:rPr>
              <a:t> :</a:t>
            </a:r>
          </a:p>
          <a:p>
            <a:pPr marL="514350" indent="1588">
              <a:buFont typeface="Arial" charset="0"/>
              <a:buAutoNum type="arabicPeriod"/>
              <a:defRPr/>
            </a:pPr>
            <a:r>
              <a:rPr lang="en-US" sz="2800" dirty="0" err="1" smtClean="0">
                <a:sym typeface="Wingdings" pitchFamily="2" charset="2"/>
              </a:rPr>
              <a:t>Memacu</a:t>
            </a:r>
            <a:r>
              <a:rPr lang="en-US" sz="2800" dirty="0" smtClean="0">
                <a:sym typeface="Wingdings" pitchFamily="2" charset="2"/>
              </a:rPr>
              <a:t> </a:t>
            </a:r>
            <a:r>
              <a:rPr lang="en-US" sz="2800" dirty="0" err="1" smtClean="0">
                <a:sym typeface="Wingdings" pitchFamily="2" charset="2"/>
              </a:rPr>
              <a:t>pembentukan</a:t>
            </a:r>
            <a:r>
              <a:rPr lang="en-US" sz="2800" dirty="0" smtClean="0">
                <a:sym typeface="Wingdings" pitchFamily="2" charset="2"/>
              </a:rPr>
              <a:t> </a:t>
            </a:r>
            <a:r>
              <a:rPr lang="en-US" sz="2800" dirty="0" err="1" smtClean="0">
                <a:sym typeface="Wingdings" pitchFamily="2" charset="2"/>
              </a:rPr>
              <a:t>bunga</a:t>
            </a:r>
            <a:endParaRPr lang="en-US" sz="2800" dirty="0" smtClean="0">
              <a:sym typeface="Wingdings" pitchFamily="2" charset="2"/>
            </a:endParaRPr>
          </a:p>
          <a:p>
            <a:pPr marL="514350" indent="1588">
              <a:buFont typeface="Arial" charset="0"/>
              <a:buAutoNum type="arabicPeriod"/>
              <a:defRPr/>
            </a:pPr>
            <a:r>
              <a:rPr lang="en-US" sz="2800" dirty="0" err="1" smtClean="0">
                <a:sym typeface="Wingdings" pitchFamily="2" charset="2"/>
              </a:rPr>
              <a:t>Pembentukan</a:t>
            </a:r>
            <a:r>
              <a:rPr lang="en-US" sz="2800" dirty="0" smtClean="0">
                <a:sym typeface="Wingdings" pitchFamily="2" charset="2"/>
              </a:rPr>
              <a:t> </a:t>
            </a:r>
            <a:r>
              <a:rPr lang="en-US" sz="2800" dirty="0" err="1" smtClean="0">
                <a:sym typeface="Wingdings" pitchFamily="2" charset="2"/>
              </a:rPr>
              <a:t>buah</a:t>
            </a:r>
            <a:r>
              <a:rPr lang="en-US" sz="2800" dirty="0" smtClean="0">
                <a:sym typeface="Wingdings" pitchFamily="2" charset="2"/>
              </a:rPr>
              <a:t> </a:t>
            </a:r>
            <a:r>
              <a:rPr lang="en-US" sz="2800" dirty="0" err="1" smtClean="0">
                <a:sym typeface="Wingdings" pitchFamily="2" charset="2"/>
              </a:rPr>
              <a:t>tanpa</a:t>
            </a:r>
            <a:r>
              <a:rPr lang="en-US" sz="2800" dirty="0" smtClean="0">
                <a:sym typeface="Wingdings" pitchFamily="2" charset="2"/>
              </a:rPr>
              <a:t> </a:t>
            </a:r>
            <a:r>
              <a:rPr lang="en-US" sz="2800" dirty="0" err="1" smtClean="0">
                <a:sym typeface="Wingdings" pitchFamily="2" charset="2"/>
              </a:rPr>
              <a:t>penyerbukan</a:t>
            </a:r>
            <a:endParaRPr lang="en-US" sz="2800" dirty="0" smtClean="0">
              <a:sym typeface="Wingdings" pitchFamily="2" charset="2"/>
            </a:endParaRPr>
          </a:p>
          <a:p>
            <a:pPr marL="514350" indent="1588">
              <a:buFont typeface="Arial" charset="0"/>
              <a:buAutoNum type="arabicPeriod"/>
              <a:defRPr/>
            </a:pPr>
            <a:r>
              <a:rPr lang="en-US" sz="2800" dirty="0" err="1" smtClean="0">
                <a:sym typeface="Wingdings" pitchFamily="2" charset="2"/>
              </a:rPr>
              <a:t>Merangsang</a:t>
            </a:r>
            <a:r>
              <a:rPr lang="en-US" sz="2800" dirty="0" smtClean="0">
                <a:sym typeface="Wingdings" pitchFamily="2" charset="2"/>
              </a:rPr>
              <a:t> </a:t>
            </a:r>
            <a:r>
              <a:rPr lang="en-US" sz="2800" dirty="0" err="1" smtClean="0">
                <a:sym typeface="Wingdings" pitchFamily="2" charset="2"/>
              </a:rPr>
              <a:t>pertumbuhan</a:t>
            </a:r>
            <a:r>
              <a:rPr lang="en-US" sz="2800" dirty="0" smtClean="0">
                <a:sym typeface="Wingdings" pitchFamily="2" charset="2"/>
              </a:rPr>
              <a:t> </a:t>
            </a:r>
            <a:r>
              <a:rPr lang="en-US" sz="2800" dirty="0" err="1" smtClean="0">
                <a:sym typeface="Wingdings" pitchFamily="2" charset="2"/>
              </a:rPr>
              <a:t>tanaman</a:t>
            </a:r>
            <a:r>
              <a:rPr lang="en-US" sz="2800" dirty="0" smtClean="0">
                <a:sym typeface="Wingdings" pitchFamily="2" charset="2"/>
              </a:rPr>
              <a:t> </a:t>
            </a:r>
            <a:r>
              <a:rPr lang="en-US" sz="2800" dirty="0" err="1" smtClean="0">
                <a:sym typeface="Wingdings" pitchFamily="2" charset="2"/>
              </a:rPr>
              <a:t>kerdil</a:t>
            </a:r>
            <a:endParaRPr lang="en-US" sz="2800" dirty="0" smtClean="0">
              <a:sym typeface="Wingdings" pitchFamily="2" charset="2"/>
            </a:endParaRPr>
          </a:p>
          <a:p>
            <a:pPr marL="796925" indent="-280988">
              <a:buFont typeface="Arial" charset="0"/>
              <a:buAutoNum type="arabicPeriod"/>
              <a:defRPr/>
            </a:pPr>
            <a:r>
              <a:rPr lang="en-US" sz="2800" dirty="0" err="1" smtClean="0">
                <a:sym typeface="Wingdings" pitchFamily="2" charset="2"/>
              </a:rPr>
              <a:t>Merangsang</a:t>
            </a:r>
            <a:r>
              <a:rPr lang="en-US" sz="2800" dirty="0" smtClean="0">
                <a:sym typeface="Wingdings" pitchFamily="2" charset="2"/>
              </a:rPr>
              <a:t> </a:t>
            </a:r>
            <a:r>
              <a:rPr lang="en-US" sz="2800" dirty="0" err="1" smtClean="0">
                <a:sym typeface="Wingdings" pitchFamily="2" charset="2"/>
              </a:rPr>
              <a:t>perkecambahan</a:t>
            </a:r>
            <a:r>
              <a:rPr lang="en-US" sz="2800" dirty="0" smtClean="0">
                <a:sym typeface="Wingdings" pitchFamily="2" charset="2"/>
              </a:rPr>
              <a:t> (</a:t>
            </a:r>
            <a:r>
              <a:rPr lang="en-US" sz="2800" dirty="0" err="1" smtClean="0">
                <a:sym typeface="Wingdings" pitchFamily="2" charset="2"/>
              </a:rPr>
              <a:t>Pemecahan</a:t>
            </a:r>
            <a:r>
              <a:rPr lang="en-US" sz="2800" dirty="0" smtClean="0">
                <a:sym typeface="Wingdings" pitchFamily="2" charset="2"/>
              </a:rPr>
              <a:t> </a:t>
            </a:r>
            <a:r>
              <a:rPr lang="en-US" sz="2800" dirty="0" err="1" smtClean="0">
                <a:sym typeface="Wingdings" pitchFamily="2" charset="2"/>
              </a:rPr>
              <a:t>Dormansi</a:t>
            </a:r>
            <a:r>
              <a:rPr lang="en-US" sz="2800" dirty="0" smtClean="0">
                <a:sym typeface="Wingdings" pitchFamily="2" charset="2"/>
              </a:rPr>
              <a:t> </a:t>
            </a:r>
            <a:r>
              <a:rPr lang="en-US" sz="2800" dirty="0" err="1" smtClean="0">
                <a:sym typeface="Wingdings" pitchFamily="2" charset="2"/>
              </a:rPr>
              <a:t>biji</a:t>
            </a:r>
            <a:r>
              <a:rPr lang="en-US" sz="2800" dirty="0" smtClean="0">
                <a:sym typeface="Wingdings" pitchFamily="2" charset="2"/>
              </a:rPr>
              <a:t>)</a:t>
            </a:r>
          </a:p>
        </p:txBody>
      </p:sp>
    </p:spTree>
    <p:extLst>
      <p:ext uri="{BB962C8B-B14F-4D97-AF65-F5344CB8AC3E}">
        <p14:creationId xmlns:p14="http://schemas.microsoft.com/office/powerpoint/2010/main" val="547787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373563"/>
          </a:xfrm>
        </p:spPr>
        <p:txBody>
          <a:bodyPr>
            <a:normAutofit/>
          </a:bodyPr>
          <a:lstStyle/>
          <a:p>
            <a:pPr marL="514350" indent="-514350">
              <a:buFont typeface="Arial" charset="0"/>
              <a:buNone/>
              <a:defRPr/>
            </a:pPr>
            <a:r>
              <a:rPr lang="en-US" sz="2800" dirty="0" smtClean="0"/>
              <a:t>2.  </a:t>
            </a:r>
            <a:r>
              <a:rPr lang="en-US" sz="2400" dirty="0" err="1" smtClean="0"/>
              <a:t>Asam</a:t>
            </a:r>
            <a:r>
              <a:rPr lang="en-US" sz="2400" dirty="0" smtClean="0"/>
              <a:t> </a:t>
            </a:r>
            <a:r>
              <a:rPr lang="en-US" sz="2400" dirty="0" err="1" smtClean="0"/>
              <a:t>Traumatat</a:t>
            </a:r>
            <a:r>
              <a:rPr lang="en-US" sz="2400" dirty="0" smtClean="0"/>
              <a:t> (</a:t>
            </a:r>
            <a:r>
              <a:rPr lang="en-US" sz="2400" dirty="0" err="1" smtClean="0"/>
              <a:t>terdapat</a:t>
            </a:r>
            <a:r>
              <a:rPr lang="en-US" sz="2400" dirty="0" smtClean="0"/>
              <a:t> </a:t>
            </a:r>
            <a:r>
              <a:rPr lang="en-US" sz="2400" dirty="0" err="1" smtClean="0"/>
              <a:t>Pada</a:t>
            </a:r>
            <a:r>
              <a:rPr lang="en-US" sz="2400" dirty="0" smtClean="0"/>
              <a:t> </a:t>
            </a:r>
            <a:r>
              <a:rPr lang="en-US" sz="2400" dirty="0" err="1" smtClean="0"/>
              <a:t>Jaringan</a:t>
            </a:r>
            <a:r>
              <a:rPr lang="en-US" sz="2400" dirty="0" smtClean="0"/>
              <a:t> </a:t>
            </a:r>
            <a:r>
              <a:rPr lang="en-US" sz="2400" dirty="0" err="1" smtClean="0"/>
              <a:t>Tumbuhan</a:t>
            </a:r>
            <a:r>
              <a:rPr lang="en-US" sz="2400" dirty="0" smtClean="0"/>
              <a:t> </a:t>
            </a:r>
            <a:r>
              <a:rPr lang="en-US" sz="2400" dirty="0" smtClean="0">
                <a:sym typeface="Wingdings" pitchFamily="2" charset="2"/>
              </a:rPr>
              <a:t> </a:t>
            </a:r>
            <a:r>
              <a:rPr lang="en-US" sz="2400" dirty="0" err="1" smtClean="0">
                <a:sym typeface="Wingdings" pitchFamily="2" charset="2"/>
              </a:rPr>
              <a:t>Ditemukan</a:t>
            </a:r>
            <a:r>
              <a:rPr lang="en-US" sz="2400" dirty="0" smtClean="0">
                <a:sym typeface="Wingdings" pitchFamily="2" charset="2"/>
              </a:rPr>
              <a:t> </a:t>
            </a:r>
            <a:r>
              <a:rPr lang="en-US" sz="2400" dirty="0" err="1" smtClean="0">
                <a:sym typeface="Wingdings" pitchFamily="2" charset="2"/>
              </a:rPr>
              <a:t>oleh</a:t>
            </a:r>
            <a:r>
              <a:rPr lang="en-US" sz="2400" dirty="0" smtClean="0">
                <a:sym typeface="Wingdings" pitchFamily="2" charset="2"/>
              </a:rPr>
              <a:t> Bonner (1939).</a:t>
            </a:r>
          </a:p>
          <a:p>
            <a:pPr marL="514350" indent="1588">
              <a:buFont typeface="Arial" charset="0"/>
              <a:buNone/>
              <a:defRPr/>
            </a:pPr>
            <a:r>
              <a:rPr lang="en-US" sz="2400" i="1" u="sng" dirty="0" err="1" smtClean="0">
                <a:sym typeface="Wingdings" pitchFamily="2" charset="2"/>
              </a:rPr>
              <a:t>Fungsi</a:t>
            </a:r>
            <a:r>
              <a:rPr lang="en-US" sz="2400" i="1" dirty="0" smtClean="0">
                <a:sym typeface="Wingdings" pitchFamily="2" charset="2"/>
              </a:rPr>
              <a:t> : </a:t>
            </a:r>
            <a:r>
              <a:rPr lang="en-US" sz="2400" dirty="0" smtClean="0">
                <a:sym typeface="Wingdings" pitchFamily="2" charset="2"/>
              </a:rPr>
              <a:t>“</a:t>
            </a:r>
            <a:r>
              <a:rPr lang="en-US" sz="2400" dirty="0" err="1" smtClean="0">
                <a:sym typeface="Wingdings" pitchFamily="2" charset="2"/>
              </a:rPr>
              <a:t>Peneymbuhan</a:t>
            </a:r>
            <a:r>
              <a:rPr lang="en-US" sz="2400" dirty="0" smtClean="0">
                <a:sym typeface="Wingdings" pitchFamily="2" charset="2"/>
              </a:rPr>
              <a:t> Luka” </a:t>
            </a:r>
            <a:r>
              <a:rPr lang="en-US" sz="2400" dirty="0" err="1" smtClean="0">
                <a:sym typeface="Wingdings" pitchFamily="2" charset="2"/>
              </a:rPr>
              <a:t>melalui</a:t>
            </a:r>
            <a:r>
              <a:rPr lang="en-US" sz="2400" dirty="0" smtClean="0">
                <a:sym typeface="Wingdings" pitchFamily="2" charset="2"/>
              </a:rPr>
              <a:t> </a:t>
            </a:r>
            <a:r>
              <a:rPr lang="en-US" sz="2400" dirty="0" err="1" smtClean="0">
                <a:sym typeface="Wingdings" pitchFamily="2" charset="2"/>
              </a:rPr>
              <a:t>pembentukan</a:t>
            </a:r>
            <a:r>
              <a:rPr lang="en-US" sz="2400" dirty="0" smtClean="0">
                <a:sym typeface="Wingdings" pitchFamily="2" charset="2"/>
              </a:rPr>
              <a:t> “</a:t>
            </a:r>
            <a:r>
              <a:rPr lang="en-US" sz="2400" dirty="0" err="1" smtClean="0">
                <a:sym typeface="Wingdings" pitchFamily="2" charset="2"/>
              </a:rPr>
              <a:t>kalus</a:t>
            </a:r>
            <a:r>
              <a:rPr lang="en-US" sz="2400" dirty="0" smtClean="0">
                <a:sym typeface="Wingdings" pitchFamily="2" charset="2"/>
              </a:rPr>
              <a:t>”</a:t>
            </a:r>
          </a:p>
          <a:p>
            <a:pPr marL="339725" indent="-338138">
              <a:buFont typeface="Arial" charset="0"/>
              <a:buNone/>
              <a:defRPr/>
            </a:pPr>
            <a:r>
              <a:rPr lang="en-US" sz="2400" dirty="0" smtClean="0">
                <a:sym typeface="Wingdings" pitchFamily="2" charset="2"/>
              </a:rPr>
              <a:t>3. </a:t>
            </a:r>
            <a:r>
              <a:rPr lang="en-US" sz="2400" dirty="0" err="1" smtClean="0">
                <a:sym typeface="Wingdings" pitchFamily="2" charset="2"/>
              </a:rPr>
              <a:t>Kinin</a:t>
            </a:r>
            <a:r>
              <a:rPr lang="en-US" sz="2400" dirty="0" smtClean="0">
                <a:sym typeface="Wingdings" pitchFamily="2" charset="2"/>
              </a:rPr>
              <a:t> (</a:t>
            </a:r>
            <a:r>
              <a:rPr lang="en-US" sz="2400" dirty="0" err="1" smtClean="0">
                <a:sym typeface="Wingdings" pitchFamily="2" charset="2"/>
              </a:rPr>
              <a:t>Sitokinin</a:t>
            </a:r>
            <a:r>
              <a:rPr lang="en-US" sz="2400" dirty="0" smtClean="0">
                <a:sym typeface="Wingdings" pitchFamily="2" charset="2"/>
              </a:rPr>
              <a:t>)  </a:t>
            </a:r>
            <a:r>
              <a:rPr lang="en-US" sz="2400" dirty="0" err="1" smtClean="0">
                <a:sym typeface="Wingdings" pitchFamily="2" charset="2"/>
              </a:rPr>
              <a:t>Oleh</a:t>
            </a:r>
            <a:r>
              <a:rPr lang="en-US" sz="2400" dirty="0" smtClean="0">
                <a:sym typeface="Wingdings" pitchFamily="2" charset="2"/>
              </a:rPr>
              <a:t> </a:t>
            </a:r>
            <a:r>
              <a:rPr lang="en-US" sz="2400" dirty="0" err="1" smtClean="0">
                <a:sym typeface="Wingdings" pitchFamily="2" charset="2"/>
              </a:rPr>
              <a:t>Letham</a:t>
            </a:r>
            <a:r>
              <a:rPr lang="en-US" sz="2400" dirty="0" smtClean="0">
                <a:sym typeface="Wingdings" pitchFamily="2" charset="2"/>
              </a:rPr>
              <a:t> (1963)  </a:t>
            </a:r>
            <a:r>
              <a:rPr lang="en-US" sz="2400" dirty="0" err="1" smtClean="0">
                <a:sym typeface="Wingdings" pitchFamily="2" charset="2"/>
              </a:rPr>
              <a:t>Ditemukan</a:t>
            </a:r>
            <a:r>
              <a:rPr lang="en-US" sz="2400" dirty="0" smtClean="0">
                <a:sym typeface="Wingdings" pitchFamily="2" charset="2"/>
              </a:rPr>
              <a:t> </a:t>
            </a:r>
            <a:r>
              <a:rPr lang="en-US" sz="2400" dirty="0" err="1" smtClean="0">
                <a:sym typeface="Wingdings" pitchFamily="2" charset="2"/>
              </a:rPr>
              <a:t>pada</a:t>
            </a:r>
            <a:r>
              <a:rPr lang="en-US" sz="2400" dirty="0" smtClean="0">
                <a:sym typeface="Wingdings" pitchFamily="2" charset="2"/>
              </a:rPr>
              <a:t> </a:t>
            </a:r>
            <a:r>
              <a:rPr lang="en-US" sz="2400" dirty="0" err="1" smtClean="0">
                <a:sym typeface="Wingdings" pitchFamily="2" charset="2"/>
              </a:rPr>
              <a:t>batang</a:t>
            </a:r>
            <a:r>
              <a:rPr lang="en-US" sz="2400" dirty="0" smtClean="0">
                <a:sym typeface="Wingdings" pitchFamily="2" charset="2"/>
              </a:rPr>
              <a:t> </a:t>
            </a:r>
            <a:r>
              <a:rPr lang="en-US" sz="2400" dirty="0" err="1" smtClean="0">
                <a:sym typeface="Wingdings" pitchFamily="2" charset="2"/>
              </a:rPr>
              <a:t>Tembakau</a:t>
            </a:r>
            <a:r>
              <a:rPr lang="en-US" sz="2400" dirty="0" smtClean="0">
                <a:sym typeface="Wingdings" pitchFamily="2" charset="2"/>
              </a:rPr>
              <a:t>.</a:t>
            </a:r>
          </a:p>
          <a:p>
            <a:pPr marL="339725" indent="0">
              <a:buFont typeface="Arial" charset="0"/>
              <a:buNone/>
              <a:defRPr/>
            </a:pPr>
            <a:r>
              <a:rPr lang="en-US" sz="2400" i="1" u="sng" dirty="0" err="1" smtClean="0">
                <a:sym typeface="Wingdings" pitchFamily="2" charset="2"/>
              </a:rPr>
              <a:t>Fungsi</a:t>
            </a:r>
            <a:r>
              <a:rPr lang="en-US" sz="2400" i="1" u="sng" dirty="0" smtClean="0">
                <a:sym typeface="Wingdings" pitchFamily="2" charset="2"/>
              </a:rPr>
              <a:t> </a:t>
            </a:r>
            <a:r>
              <a:rPr lang="en-US" sz="2400" dirty="0" smtClean="0">
                <a:sym typeface="Wingdings" pitchFamily="2" charset="2"/>
              </a:rPr>
              <a:t>: </a:t>
            </a:r>
            <a:r>
              <a:rPr lang="en-US" sz="2400" dirty="0" err="1" smtClean="0">
                <a:sym typeface="Wingdings" pitchFamily="2" charset="2"/>
              </a:rPr>
              <a:t>Merangsang</a:t>
            </a:r>
            <a:r>
              <a:rPr lang="en-US" sz="2400" dirty="0" smtClean="0">
                <a:sym typeface="Wingdings" pitchFamily="2" charset="2"/>
              </a:rPr>
              <a:t> </a:t>
            </a:r>
            <a:r>
              <a:rPr lang="en-US" sz="2400" dirty="0" err="1" smtClean="0">
                <a:sym typeface="Wingdings" pitchFamily="2" charset="2"/>
              </a:rPr>
              <a:t>Pembelahan</a:t>
            </a:r>
            <a:r>
              <a:rPr lang="en-US" sz="2400" dirty="0" smtClean="0">
                <a:sym typeface="Wingdings" pitchFamily="2" charset="2"/>
              </a:rPr>
              <a:t> </a:t>
            </a:r>
            <a:r>
              <a:rPr lang="en-US" sz="2400" dirty="0" err="1" smtClean="0">
                <a:sym typeface="Wingdings" pitchFamily="2" charset="2"/>
              </a:rPr>
              <a:t>sel</a:t>
            </a:r>
            <a:r>
              <a:rPr lang="en-US" sz="2400" dirty="0" smtClean="0">
                <a:sym typeface="Wingdings" pitchFamily="2" charset="2"/>
              </a:rPr>
              <a:t> (</a:t>
            </a:r>
            <a:r>
              <a:rPr lang="en-US" sz="2400" dirty="0" err="1" smtClean="0">
                <a:sym typeface="Wingdings" pitchFamily="2" charset="2"/>
              </a:rPr>
              <a:t>Cytokinesis</a:t>
            </a:r>
            <a:r>
              <a:rPr lang="en-US" sz="2400" dirty="0" smtClean="0">
                <a:sym typeface="Wingdings" pitchFamily="2" charset="2"/>
              </a:rPr>
              <a:t>)</a:t>
            </a:r>
          </a:p>
          <a:p>
            <a:pPr marL="339725" indent="-339725">
              <a:buFont typeface="Arial" charset="0"/>
              <a:buNone/>
              <a:defRPr/>
            </a:pPr>
            <a:r>
              <a:rPr lang="en-US" sz="2400" dirty="0" smtClean="0">
                <a:sym typeface="Wingdings" pitchFamily="2" charset="2"/>
              </a:rPr>
              <a:t>4. </a:t>
            </a:r>
            <a:r>
              <a:rPr lang="en-US" sz="2400" dirty="0" err="1" smtClean="0">
                <a:sym typeface="Wingdings" pitchFamily="2" charset="2"/>
              </a:rPr>
              <a:t>Kaumarin</a:t>
            </a:r>
            <a:r>
              <a:rPr lang="en-US" sz="2400" dirty="0" smtClean="0">
                <a:sym typeface="Wingdings" pitchFamily="2" charset="2"/>
              </a:rPr>
              <a:t>  </a:t>
            </a:r>
            <a:r>
              <a:rPr lang="en-US" sz="2400" dirty="0" err="1" smtClean="0">
                <a:sym typeface="Wingdings" pitchFamily="2" charset="2"/>
              </a:rPr>
              <a:t>Mempergiat</a:t>
            </a:r>
            <a:r>
              <a:rPr lang="en-US" sz="2400" dirty="0" smtClean="0">
                <a:sym typeface="Wingdings" pitchFamily="2" charset="2"/>
              </a:rPr>
              <a:t> </a:t>
            </a:r>
            <a:r>
              <a:rPr lang="en-US" sz="2400" dirty="0" err="1" smtClean="0">
                <a:sym typeface="Wingdings" pitchFamily="2" charset="2"/>
              </a:rPr>
              <a:t>pengembangan</a:t>
            </a:r>
            <a:r>
              <a:rPr lang="en-US" sz="2400" dirty="0" smtClean="0">
                <a:sym typeface="Wingdings" pitchFamily="2" charset="2"/>
              </a:rPr>
              <a:t> </a:t>
            </a:r>
            <a:r>
              <a:rPr lang="en-US" sz="2400" dirty="0" err="1" smtClean="0">
                <a:sym typeface="Wingdings" pitchFamily="2" charset="2"/>
              </a:rPr>
              <a:t>Sel</a:t>
            </a:r>
            <a:r>
              <a:rPr lang="en-US" sz="2400" dirty="0" smtClean="0">
                <a:sym typeface="Wingdings" pitchFamily="2" charset="2"/>
              </a:rPr>
              <a:t> </a:t>
            </a:r>
            <a:r>
              <a:rPr lang="en-US" sz="2400" dirty="0" err="1" smtClean="0">
                <a:sym typeface="Wingdings" pitchFamily="2" charset="2"/>
              </a:rPr>
              <a:t>dan</a:t>
            </a:r>
            <a:r>
              <a:rPr lang="en-US" sz="2400" dirty="0" smtClean="0">
                <a:sym typeface="Wingdings" pitchFamily="2" charset="2"/>
              </a:rPr>
              <a:t> </a:t>
            </a:r>
            <a:r>
              <a:rPr lang="en-US" sz="2400" dirty="0" err="1" smtClean="0">
                <a:sym typeface="Wingdings" pitchFamily="2" charset="2"/>
              </a:rPr>
              <a:t>Lembaran</a:t>
            </a:r>
            <a:r>
              <a:rPr lang="en-US" sz="2400" dirty="0" smtClean="0">
                <a:sym typeface="Wingdings" pitchFamily="2" charset="2"/>
              </a:rPr>
              <a:t> </a:t>
            </a:r>
            <a:r>
              <a:rPr lang="en-US" sz="2400" dirty="0" err="1" smtClean="0">
                <a:sym typeface="Wingdings" pitchFamily="2" charset="2"/>
              </a:rPr>
              <a:t>Daun</a:t>
            </a:r>
            <a:r>
              <a:rPr lang="en-US" sz="2400" dirty="0" smtClean="0">
                <a:sym typeface="Wingdings" pitchFamily="2" charset="2"/>
              </a:rPr>
              <a:t>.</a:t>
            </a:r>
          </a:p>
          <a:p>
            <a:pPr marL="339725" indent="-339725">
              <a:buFont typeface="Arial" charset="0"/>
              <a:buNone/>
              <a:defRPr/>
            </a:pPr>
            <a:r>
              <a:rPr lang="en-US" sz="2400" dirty="0" smtClean="0">
                <a:sym typeface="Wingdings" pitchFamily="2" charset="2"/>
              </a:rPr>
              <a:t>5. </a:t>
            </a:r>
            <a:r>
              <a:rPr lang="en-US" sz="2400" dirty="0" err="1" smtClean="0">
                <a:sym typeface="Wingdings" pitchFamily="2" charset="2"/>
              </a:rPr>
              <a:t>Asam</a:t>
            </a:r>
            <a:r>
              <a:rPr lang="en-US" sz="2400" dirty="0" smtClean="0">
                <a:sym typeface="Wingdings" pitchFamily="2" charset="2"/>
              </a:rPr>
              <a:t> </a:t>
            </a:r>
            <a:r>
              <a:rPr lang="en-US" sz="2400" dirty="0" err="1" smtClean="0">
                <a:sym typeface="Wingdings" pitchFamily="2" charset="2"/>
              </a:rPr>
              <a:t>Suksinan</a:t>
            </a:r>
            <a:r>
              <a:rPr lang="en-US" sz="2400" dirty="0" smtClean="0">
                <a:sym typeface="Wingdings" pitchFamily="2" charset="2"/>
              </a:rPr>
              <a:t>  </a:t>
            </a:r>
            <a:r>
              <a:rPr lang="en-US" sz="2400" dirty="0" err="1" smtClean="0">
                <a:sym typeface="Wingdings" pitchFamily="2" charset="2"/>
              </a:rPr>
              <a:t>Mempercepat</a:t>
            </a:r>
            <a:r>
              <a:rPr lang="en-US" sz="2400" dirty="0" smtClean="0">
                <a:sym typeface="Wingdings" pitchFamily="2" charset="2"/>
              </a:rPr>
              <a:t> </a:t>
            </a:r>
            <a:r>
              <a:rPr lang="en-US" sz="2400" dirty="0" err="1" smtClean="0">
                <a:sym typeface="Wingdings" pitchFamily="2" charset="2"/>
              </a:rPr>
              <a:t>Pertumbuhan</a:t>
            </a:r>
            <a:r>
              <a:rPr lang="en-US" sz="2400" dirty="0" smtClean="0">
                <a:sym typeface="Wingdings" pitchFamily="2" charset="2"/>
              </a:rPr>
              <a:t> Tunas </a:t>
            </a:r>
            <a:r>
              <a:rPr lang="en-US" sz="2400" dirty="0" err="1" smtClean="0">
                <a:sym typeface="Wingdings" pitchFamily="2" charset="2"/>
              </a:rPr>
              <a:t>Ketiak</a:t>
            </a:r>
            <a:r>
              <a:rPr lang="en-US" sz="2400" dirty="0" smtClean="0">
                <a:sym typeface="Wingdings" pitchFamily="2" charset="2"/>
              </a:rPr>
              <a:t>  </a:t>
            </a:r>
            <a:r>
              <a:rPr lang="en-US" sz="2400" dirty="0" err="1" smtClean="0">
                <a:sym typeface="Wingdings" pitchFamily="2" charset="2"/>
              </a:rPr>
              <a:t>Tetapi</a:t>
            </a:r>
            <a:r>
              <a:rPr lang="en-US" sz="2400" dirty="0" smtClean="0">
                <a:sym typeface="Wingdings" pitchFamily="2" charset="2"/>
              </a:rPr>
              <a:t> </a:t>
            </a:r>
            <a:r>
              <a:rPr lang="en-US" sz="2400" dirty="0" err="1" smtClean="0">
                <a:sym typeface="Wingdings" pitchFamily="2" charset="2"/>
              </a:rPr>
              <a:t>Menghambat</a:t>
            </a:r>
            <a:r>
              <a:rPr lang="en-US" sz="2400" dirty="0" smtClean="0">
                <a:sym typeface="Wingdings" pitchFamily="2" charset="2"/>
              </a:rPr>
              <a:t> </a:t>
            </a:r>
            <a:r>
              <a:rPr lang="en-US" sz="2400" dirty="0" err="1" smtClean="0">
                <a:sym typeface="Wingdings" pitchFamily="2" charset="2"/>
              </a:rPr>
              <a:t>pertumbuhan</a:t>
            </a:r>
            <a:r>
              <a:rPr lang="en-US" sz="2400" dirty="0" smtClean="0">
                <a:sym typeface="Wingdings" pitchFamily="2" charset="2"/>
              </a:rPr>
              <a:t> </a:t>
            </a:r>
            <a:r>
              <a:rPr lang="en-US" sz="2400" dirty="0" err="1" smtClean="0">
                <a:sym typeface="Wingdings" pitchFamily="2" charset="2"/>
              </a:rPr>
              <a:t>batang</a:t>
            </a:r>
            <a:endParaRPr lang="en-US" sz="2400" dirty="0" smtClean="0">
              <a:sym typeface="Wingdings" pitchFamily="2" charset="2"/>
            </a:endParaRPr>
          </a:p>
        </p:txBody>
      </p:sp>
      <p:sp>
        <p:nvSpPr>
          <p:cNvPr id="6" name="Title 1"/>
          <p:cNvSpPr>
            <a:spLocks noGrp="1"/>
          </p:cNvSpPr>
          <p:nvPr>
            <p:ph type="title"/>
          </p:nvPr>
        </p:nvSpPr>
        <p:spPr>
          <a:xfrm>
            <a:off x="457200" y="639763"/>
            <a:ext cx="8229600" cy="868362"/>
          </a:xfrm>
          <a:noFill/>
        </p:spPr>
        <p:txBody>
          <a:bodyPr/>
          <a:lstStyle/>
          <a:p>
            <a:r>
              <a:rPr lang="en-US" b="1" dirty="0" smtClean="0">
                <a:solidFill>
                  <a:srgbClr val="002060"/>
                </a:solidFill>
              </a:rPr>
              <a:t>HORMON TUMBUHAN LAINNYA</a:t>
            </a:r>
          </a:p>
        </p:txBody>
      </p:sp>
    </p:spTree>
    <p:extLst>
      <p:ext uri="{BB962C8B-B14F-4D97-AF65-F5344CB8AC3E}">
        <p14:creationId xmlns:p14="http://schemas.microsoft.com/office/powerpoint/2010/main" val="3554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0" name="Rectangle 2"/>
          <p:cNvSpPr>
            <a:spLocks noGrp="1" noChangeArrowheads="1"/>
          </p:cNvSpPr>
          <p:nvPr>
            <p:ph type="title"/>
          </p:nvPr>
        </p:nvSpPr>
        <p:spPr>
          <a:xfrm>
            <a:off x="442912" y="609600"/>
            <a:ext cx="8229600" cy="762000"/>
          </a:xfrm>
        </p:spPr>
        <p:txBody>
          <a:bodyPr/>
          <a:lstStyle/>
          <a:p>
            <a:r>
              <a:rPr lang="en-US" sz="3600" b="1" dirty="0" err="1">
                <a:solidFill>
                  <a:srgbClr val="002060"/>
                </a:solidFill>
              </a:rPr>
              <a:t>Faktor</a:t>
            </a:r>
            <a:r>
              <a:rPr lang="en-US" sz="3600" b="1" dirty="0">
                <a:solidFill>
                  <a:srgbClr val="002060"/>
                </a:solidFill>
              </a:rPr>
              <a:t> </a:t>
            </a:r>
            <a:r>
              <a:rPr lang="en-US" sz="3600" b="1" dirty="0" err="1">
                <a:solidFill>
                  <a:srgbClr val="002060"/>
                </a:solidFill>
              </a:rPr>
              <a:t>Berpengaruh</a:t>
            </a:r>
            <a:r>
              <a:rPr lang="en-US" sz="3600" b="1" dirty="0">
                <a:solidFill>
                  <a:srgbClr val="002060"/>
                </a:solidFill>
              </a:rPr>
              <a:t> </a:t>
            </a:r>
            <a:r>
              <a:rPr lang="en-US" sz="3600" b="1" dirty="0" err="1">
                <a:solidFill>
                  <a:srgbClr val="002060"/>
                </a:solidFill>
              </a:rPr>
              <a:t>terhadap</a:t>
            </a:r>
            <a:r>
              <a:rPr lang="en-US" sz="3600" b="1" dirty="0">
                <a:solidFill>
                  <a:srgbClr val="002060"/>
                </a:solidFill>
              </a:rPr>
              <a:t> </a:t>
            </a:r>
            <a:r>
              <a:rPr lang="en-US" sz="3600" b="1" dirty="0" err="1">
                <a:solidFill>
                  <a:srgbClr val="002060"/>
                </a:solidFill>
              </a:rPr>
              <a:t>Enzim</a:t>
            </a:r>
            <a:endParaRPr lang="en-US" sz="3600" b="1" dirty="0">
              <a:solidFill>
                <a:srgbClr val="002060"/>
              </a:solidFill>
            </a:endParaRPr>
          </a:p>
        </p:txBody>
      </p:sp>
      <p:sp>
        <p:nvSpPr>
          <p:cNvPr id="222211" name="Rectangle 3"/>
          <p:cNvSpPr>
            <a:spLocks noGrp="1" noChangeArrowheads="1"/>
          </p:cNvSpPr>
          <p:nvPr>
            <p:ph type="body" idx="1"/>
          </p:nvPr>
        </p:nvSpPr>
        <p:spPr>
          <a:xfrm>
            <a:off x="328612" y="1600200"/>
            <a:ext cx="8815388" cy="4572000"/>
          </a:xfrm>
        </p:spPr>
        <p:txBody>
          <a:bodyPr>
            <a:normAutofit/>
          </a:bodyPr>
          <a:lstStyle/>
          <a:p>
            <a:r>
              <a:rPr lang="en-US" sz="2800" dirty="0" err="1"/>
              <a:t>Suhu</a:t>
            </a:r>
            <a:r>
              <a:rPr lang="en-US" sz="2800" dirty="0"/>
              <a:t> </a:t>
            </a:r>
            <a:r>
              <a:rPr lang="en-US" sz="2800" dirty="0">
                <a:sym typeface="Wingdings" panose="05000000000000000000" pitchFamily="2" charset="2"/>
              </a:rPr>
              <a:t></a:t>
            </a:r>
            <a:r>
              <a:rPr lang="en-US" sz="2800" dirty="0" smtClean="0"/>
              <a:t> </a:t>
            </a:r>
            <a:r>
              <a:rPr lang="en-US" sz="2800" dirty="0"/>
              <a:t>minimum 0</a:t>
            </a:r>
            <a:r>
              <a:rPr lang="en-US" sz="2800" baseline="30000" dirty="0"/>
              <a:t>0</a:t>
            </a:r>
            <a:r>
              <a:rPr lang="en-US" sz="2800" dirty="0"/>
              <a:t>, optimum 30</a:t>
            </a:r>
            <a:r>
              <a:rPr lang="en-US" sz="2800" baseline="30000" dirty="0"/>
              <a:t>0</a:t>
            </a:r>
            <a:r>
              <a:rPr lang="en-US" sz="2800" dirty="0"/>
              <a:t>, </a:t>
            </a:r>
            <a:r>
              <a:rPr lang="en-US" sz="2800" dirty="0" err="1"/>
              <a:t>maksimum</a:t>
            </a:r>
            <a:r>
              <a:rPr lang="en-US" sz="2800" dirty="0"/>
              <a:t> 38-40</a:t>
            </a:r>
            <a:r>
              <a:rPr lang="en-US" sz="2800" baseline="30000" dirty="0"/>
              <a:t>0 </a:t>
            </a:r>
            <a:r>
              <a:rPr lang="en-US" sz="2800" dirty="0"/>
              <a:t>C</a:t>
            </a:r>
          </a:p>
          <a:p>
            <a:r>
              <a:rPr lang="id-ID" sz="2800" dirty="0" smtClean="0"/>
              <a:t>Air </a:t>
            </a:r>
            <a:r>
              <a:rPr lang="en-US" sz="2800" dirty="0" smtClean="0">
                <a:sym typeface="Wingdings" panose="05000000000000000000" pitchFamily="2" charset="2"/>
              </a:rPr>
              <a:t></a:t>
            </a:r>
            <a:r>
              <a:rPr lang="id-ID" sz="2800" dirty="0" smtClean="0">
                <a:sym typeface="Wingdings" panose="05000000000000000000" pitchFamily="2" charset="2"/>
              </a:rPr>
              <a:t> media bekerja enzim / reaksi</a:t>
            </a:r>
            <a:endParaRPr lang="id-ID" sz="2800" dirty="0" smtClean="0"/>
          </a:p>
          <a:p>
            <a:r>
              <a:rPr lang="en-US" sz="2800" dirty="0" smtClean="0"/>
              <a:t>pH </a:t>
            </a:r>
            <a:r>
              <a:rPr lang="en-US" sz="2800" dirty="0">
                <a:sym typeface="Wingdings" panose="05000000000000000000" pitchFamily="2" charset="2"/>
              </a:rPr>
              <a:t></a:t>
            </a:r>
            <a:r>
              <a:rPr lang="en-US" sz="2800" dirty="0" smtClean="0"/>
              <a:t> </a:t>
            </a:r>
            <a:r>
              <a:rPr lang="en-US" sz="2800" dirty="0"/>
              <a:t>optimum </a:t>
            </a:r>
            <a:r>
              <a:rPr lang="en-US" sz="2800" dirty="0" err="1"/>
              <a:t>masing-masing</a:t>
            </a:r>
            <a:r>
              <a:rPr lang="en-US" sz="2800" dirty="0"/>
              <a:t> </a:t>
            </a:r>
            <a:r>
              <a:rPr lang="en-US" sz="2800" dirty="0" err="1"/>
              <a:t>enzim</a:t>
            </a:r>
            <a:r>
              <a:rPr lang="en-US" sz="2800" dirty="0"/>
              <a:t> </a:t>
            </a:r>
            <a:r>
              <a:rPr lang="en-US" sz="2800" dirty="0" err="1"/>
              <a:t>berbeda</a:t>
            </a:r>
            <a:r>
              <a:rPr lang="en-US" sz="2800" dirty="0"/>
              <a:t> : pepsin 2,0, </a:t>
            </a:r>
            <a:r>
              <a:rPr lang="en-US" sz="2800" dirty="0" err="1"/>
              <a:t>amilase</a:t>
            </a:r>
            <a:r>
              <a:rPr lang="en-US" sz="2800" dirty="0"/>
              <a:t> 7,0, </a:t>
            </a:r>
            <a:r>
              <a:rPr lang="en-US" sz="2800" dirty="0" err="1"/>
              <a:t>tripsin</a:t>
            </a:r>
            <a:r>
              <a:rPr lang="en-US" sz="2800" dirty="0"/>
              <a:t> </a:t>
            </a:r>
            <a:r>
              <a:rPr lang="en-US" sz="2800" dirty="0" smtClean="0"/>
              <a:t>8,0</a:t>
            </a:r>
            <a:endParaRPr lang="id-ID" sz="2800" dirty="0" smtClean="0"/>
          </a:p>
          <a:p>
            <a:r>
              <a:rPr lang="en-US" sz="2800" dirty="0" smtClean="0">
                <a:sym typeface="Wingdings" panose="05000000000000000000" pitchFamily="2" charset="2"/>
              </a:rPr>
              <a:t>Z</a:t>
            </a:r>
            <a:r>
              <a:rPr lang="id-ID" sz="2800" dirty="0" smtClean="0">
                <a:sym typeface="Wingdings" panose="05000000000000000000" pitchFamily="2" charset="2"/>
              </a:rPr>
              <a:t>at-zat penghambat </a:t>
            </a:r>
            <a:r>
              <a:rPr lang="en-US" sz="2800" dirty="0" smtClean="0">
                <a:sym typeface="Wingdings" panose="05000000000000000000" pitchFamily="2" charset="2"/>
              </a:rPr>
              <a:t></a:t>
            </a:r>
            <a:r>
              <a:rPr lang="id-ID" sz="2800" dirty="0" smtClean="0">
                <a:sym typeface="Wingdings" panose="05000000000000000000" pitchFamily="2" charset="2"/>
              </a:rPr>
              <a:t> logam berat</a:t>
            </a:r>
          </a:p>
          <a:p>
            <a:r>
              <a:rPr lang="en-US" sz="2800" dirty="0" err="1">
                <a:sym typeface="Wingdings" panose="05000000000000000000" pitchFamily="2" charset="2"/>
              </a:rPr>
              <a:t>Hasil</a:t>
            </a:r>
            <a:r>
              <a:rPr lang="en-US" sz="2800" dirty="0">
                <a:sym typeface="Wingdings" panose="05000000000000000000" pitchFamily="2" charset="2"/>
              </a:rPr>
              <a:t> </a:t>
            </a:r>
            <a:r>
              <a:rPr lang="en-US" sz="2800" dirty="0" err="1">
                <a:sym typeface="Wingdings" panose="05000000000000000000" pitchFamily="2" charset="2"/>
              </a:rPr>
              <a:t>Akhir</a:t>
            </a:r>
            <a:r>
              <a:rPr lang="en-US" sz="2800" dirty="0">
                <a:sym typeface="Wingdings" panose="05000000000000000000" pitchFamily="2" charset="2"/>
              </a:rPr>
              <a:t>  </a:t>
            </a:r>
            <a:r>
              <a:rPr lang="en-US" sz="2800" dirty="0" err="1">
                <a:sym typeface="Wingdings" panose="05000000000000000000" pitchFamily="2" charset="2"/>
              </a:rPr>
              <a:t>Produk</a:t>
            </a:r>
            <a:r>
              <a:rPr lang="en-US" sz="2800" dirty="0">
                <a:sym typeface="Wingdings" panose="05000000000000000000" pitchFamily="2" charset="2"/>
              </a:rPr>
              <a:t> </a:t>
            </a:r>
            <a:r>
              <a:rPr lang="en-US" sz="2800" dirty="0" err="1">
                <a:sym typeface="Wingdings" panose="05000000000000000000" pitchFamily="2" charset="2"/>
              </a:rPr>
              <a:t>hasil</a:t>
            </a:r>
            <a:r>
              <a:rPr lang="en-US" sz="2800" dirty="0">
                <a:sym typeface="Wingdings" panose="05000000000000000000" pitchFamily="2" charset="2"/>
              </a:rPr>
              <a:t> </a:t>
            </a:r>
            <a:r>
              <a:rPr lang="en-US" sz="2800" dirty="0" err="1">
                <a:sym typeface="Wingdings" panose="05000000000000000000" pitchFamily="2" charset="2"/>
              </a:rPr>
              <a:t>kerja</a:t>
            </a:r>
            <a:r>
              <a:rPr lang="en-US" sz="2800" dirty="0">
                <a:sym typeface="Wingdings" panose="05000000000000000000" pitchFamily="2" charset="2"/>
              </a:rPr>
              <a:t> </a:t>
            </a:r>
            <a:r>
              <a:rPr lang="en-US" sz="2800" dirty="0" err="1">
                <a:sym typeface="Wingdings" panose="05000000000000000000" pitchFamily="2" charset="2"/>
              </a:rPr>
              <a:t>enzim</a:t>
            </a:r>
            <a:r>
              <a:rPr lang="en-US" sz="2800" dirty="0">
                <a:sym typeface="Wingdings" panose="05000000000000000000" pitchFamily="2" charset="2"/>
              </a:rPr>
              <a:t> </a:t>
            </a:r>
            <a:r>
              <a:rPr lang="en-US" sz="2800" dirty="0" err="1">
                <a:sym typeface="Wingdings" panose="05000000000000000000" pitchFamily="2" charset="2"/>
              </a:rPr>
              <a:t>berpengaruh</a:t>
            </a:r>
            <a:r>
              <a:rPr lang="en-US" sz="2800" dirty="0">
                <a:sym typeface="Wingdings" panose="05000000000000000000" pitchFamily="2" charset="2"/>
              </a:rPr>
              <a:t> </a:t>
            </a:r>
            <a:r>
              <a:rPr lang="en-US" sz="2800" dirty="0" err="1">
                <a:sym typeface="Wingdings" panose="05000000000000000000" pitchFamily="2" charset="2"/>
              </a:rPr>
              <a:t>terhadap</a:t>
            </a:r>
            <a:r>
              <a:rPr lang="en-US" sz="2800" dirty="0">
                <a:sym typeface="Wingdings" panose="05000000000000000000" pitchFamily="2" charset="2"/>
              </a:rPr>
              <a:t> </a:t>
            </a:r>
            <a:r>
              <a:rPr lang="en-US" sz="2800" dirty="0" err="1">
                <a:sym typeface="Wingdings" panose="05000000000000000000" pitchFamily="2" charset="2"/>
              </a:rPr>
              <a:t>kerja</a:t>
            </a:r>
            <a:r>
              <a:rPr lang="en-US" sz="2800" dirty="0">
                <a:sym typeface="Wingdings" panose="05000000000000000000" pitchFamily="2" charset="2"/>
              </a:rPr>
              <a:t> </a:t>
            </a:r>
            <a:r>
              <a:rPr lang="en-US" sz="2800" dirty="0" err="1">
                <a:sym typeface="Wingdings" panose="05000000000000000000" pitchFamily="2" charset="2"/>
              </a:rPr>
              <a:t>enzim</a:t>
            </a:r>
            <a:endParaRPr lang="en-US" sz="2800" dirty="0">
              <a:sym typeface="Wingdings" panose="05000000000000000000" pitchFamily="2" charset="2"/>
            </a:endParaRPr>
          </a:p>
          <a:p>
            <a:endParaRPr lang="en-US" sz="2800" dirty="0">
              <a:sym typeface="Wingdings" panose="05000000000000000000" pitchFamily="2" charset="2"/>
            </a:endParaRPr>
          </a:p>
          <a:p>
            <a:endParaRPr lang="en-US" sz="2800" dirty="0"/>
          </a:p>
          <a:p>
            <a:endParaRPr lang="en-US" sz="2800" dirty="0"/>
          </a:p>
        </p:txBody>
      </p:sp>
    </p:spTree>
    <p:extLst>
      <p:ext uri="{BB962C8B-B14F-4D97-AF65-F5344CB8AC3E}">
        <p14:creationId xmlns:p14="http://schemas.microsoft.com/office/powerpoint/2010/main" val="267594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a:xfrm>
            <a:off x="457200" y="609600"/>
            <a:ext cx="8229600" cy="715962"/>
          </a:xfrm>
          <a:noFill/>
        </p:spPr>
        <p:txBody>
          <a:bodyPr>
            <a:normAutofit fontScale="90000"/>
          </a:bodyPr>
          <a:lstStyle/>
          <a:p>
            <a:pPr eaLnBrk="1" hangingPunct="1"/>
            <a:r>
              <a:rPr lang="en-US" b="1" dirty="0" err="1" smtClean="0">
                <a:solidFill>
                  <a:srgbClr val="002060"/>
                </a:solidFill>
              </a:rPr>
              <a:t>Nomenklatur</a:t>
            </a:r>
            <a:r>
              <a:rPr lang="en-US" b="1" dirty="0" smtClean="0">
                <a:solidFill>
                  <a:srgbClr val="002060"/>
                </a:solidFill>
              </a:rPr>
              <a:t> </a:t>
            </a:r>
            <a:r>
              <a:rPr lang="en-US" b="1" dirty="0" err="1" smtClean="0">
                <a:solidFill>
                  <a:srgbClr val="002060"/>
                </a:solidFill>
              </a:rPr>
              <a:t>dan</a:t>
            </a:r>
            <a:r>
              <a:rPr lang="en-US" b="1" dirty="0" smtClean="0">
                <a:solidFill>
                  <a:srgbClr val="002060"/>
                </a:solidFill>
              </a:rPr>
              <a:t> </a:t>
            </a:r>
            <a:r>
              <a:rPr lang="en-US" b="1" dirty="0" err="1" smtClean="0">
                <a:solidFill>
                  <a:srgbClr val="002060"/>
                </a:solidFill>
              </a:rPr>
              <a:t>Klasifikasi</a:t>
            </a:r>
            <a:r>
              <a:rPr lang="en-US" b="1" dirty="0" smtClean="0">
                <a:solidFill>
                  <a:srgbClr val="002060"/>
                </a:solidFill>
              </a:rPr>
              <a:t> </a:t>
            </a:r>
            <a:r>
              <a:rPr lang="en-US" b="1" dirty="0" err="1" smtClean="0">
                <a:solidFill>
                  <a:srgbClr val="002060"/>
                </a:solidFill>
              </a:rPr>
              <a:t>Enzim</a:t>
            </a:r>
            <a:endParaRPr lang="en-US" b="1" dirty="0" smtClean="0">
              <a:solidFill>
                <a:srgbClr val="002060"/>
              </a:solidFill>
            </a:endParaRPr>
          </a:p>
        </p:txBody>
      </p:sp>
      <p:sp>
        <p:nvSpPr>
          <p:cNvPr id="3" name="Content Placeholder 2"/>
          <p:cNvSpPr>
            <a:spLocks noGrp="1"/>
          </p:cNvSpPr>
          <p:nvPr>
            <p:ph idx="1"/>
          </p:nvPr>
        </p:nvSpPr>
        <p:spPr>
          <a:xfrm>
            <a:off x="457200" y="1524000"/>
            <a:ext cx="8458200" cy="4648200"/>
          </a:xfrm>
        </p:spPr>
        <p:txBody>
          <a:bodyPr>
            <a:normAutofit lnSpcReduction="10000"/>
          </a:bodyPr>
          <a:lstStyle/>
          <a:p>
            <a:pPr eaLnBrk="1" hangingPunct="1">
              <a:buFont typeface="Arial" charset="0"/>
              <a:buChar char="•"/>
              <a:defRPr/>
            </a:pPr>
            <a:r>
              <a:rPr lang="en-US" dirty="0" err="1" smtClean="0">
                <a:solidFill>
                  <a:srgbClr val="C00000"/>
                </a:solidFill>
              </a:rPr>
              <a:t>Berdasarkan</a:t>
            </a:r>
            <a:r>
              <a:rPr lang="en-US" dirty="0" smtClean="0">
                <a:solidFill>
                  <a:srgbClr val="C00000"/>
                </a:solidFill>
              </a:rPr>
              <a:t> </a:t>
            </a:r>
            <a:r>
              <a:rPr lang="en-US" dirty="0" err="1" smtClean="0">
                <a:solidFill>
                  <a:srgbClr val="C00000"/>
                </a:solidFill>
              </a:rPr>
              <a:t>Nama</a:t>
            </a:r>
            <a:r>
              <a:rPr lang="en-US" dirty="0" smtClean="0">
                <a:solidFill>
                  <a:srgbClr val="C00000"/>
                </a:solidFill>
              </a:rPr>
              <a:t> </a:t>
            </a:r>
            <a:r>
              <a:rPr lang="en-US" dirty="0" err="1" smtClean="0">
                <a:solidFill>
                  <a:srgbClr val="C00000"/>
                </a:solidFill>
              </a:rPr>
              <a:t>Substrat</a:t>
            </a:r>
            <a:r>
              <a:rPr lang="en-US" dirty="0" smtClean="0">
                <a:solidFill>
                  <a:srgbClr val="C00000"/>
                </a:solidFill>
              </a:rPr>
              <a:t> </a:t>
            </a:r>
            <a:endParaRPr lang="id-ID" dirty="0" smtClean="0">
              <a:solidFill>
                <a:srgbClr val="C00000"/>
              </a:solidFill>
            </a:endParaRPr>
          </a:p>
          <a:p>
            <a:pPr marL="361950" indent="0" eaLnBrk="1" hangingPunct="1">
              <a:buNone/>
              <a:defRPr/>
            </a:pPr>
            <a:r>
              <a:rPr lang="en-US" dirty="0" err="1" smtClean="0">
                <a:sym typeface="Wingdings" pitchFamily="2" charset="2"/>
              </a:rPr>
              <a:t>Nama</a:t>
            </a:r>
            <a:r>
              <a:rPr lang="en-US" dirty="0" smtClean="0">
                <a:sym typeface="Wingdings" pitchFamily="2" charset="2"/>
              </a:rPr>
              <a:t> “</a:t>
            </a:r>
            <a:r>
              <a:rPr lang="en-US" dirty="0" err="1" smtClean="0">
                <a:sym typeface="Wingdings" pitchFamily="2" charset="2"/>
              </a:rPr>
              <a:t>substrat</a:t>
            </a:r>
            <a:r>
              <a:rPr lang="en-US" dirty="0" smtClean="0">
                <a:sym typeface="Wingdings" pitchFamily="2" charset="2"/>
              </a:rPr>
              <a:t>” + “</a:t>
            </a:r>
            <a:r>
              <a:rPr lang="en-US" dirty="0" err="1" smtClean="0">
                <a:sym typeface="Wingdings" pitchFamily="2" charset="2"/>
              </a:rPr>
              <a:t>ase</a:t>
            </a:r>
            <a:r>
              <a:rPr lang="en-US" dirty="0" smtClean="0">
                <a:sym typeface="Wingdings" pitchFamily="2" charset="2"/>
              </a:rPr>
              <a:t>”  </a:t>
            </a:r>
            <a:r>
              <a:rPr lang="en-US" dirty="0" err="1" smtClean="0">
                <a:sym typeface="Wingdings" pitchFamily="2" charset="2"/>
              </a:rPr>
              <a:t>Amilas</a:t>
            </a:r>
            <a:r>
              <a:rPr lang="id-ID" dirty="0" smtClean="0">
                <a:sym typeface="Wingdings" pitchFamily="2" charset="2"/>
              </a:rPr>
              <a:t>e</a:t>
            </a:r>
            <a:r>
              <a:rPr lang="en-US" dirty="0" smtClean="0">
                <a:sym typeface="Wingdings" pitchFamily="2" charset="2"/>
              </a:rPr>
              <a:t>, pro</a:t>
            </a:r>
            <a:r>
              <a:rPr lang="id-ID" dirty="0" smtClean="0">
                <a:sym typeface="Wingdings" pitchFamily="2" charset="2"/>
              </a:rPr>
              <a:t>te</a:t>
            </a:r>
            <a:r>
              <a:rPr lang="en-US" dirty="0" err="1" smtClean="0">
                <a:sym typeface="Wingdings" pitchFamily="2" charset="2"/>
              </a:rPr>
              <a:t>ase</a:t>
            </a:r>
            <a:r>
              <a:rPr lang="en-US" dirty="0" smtClean="0">
                <a:sym typeface="Wingdings" pitchFamily="2" charset="2"/>
              </a:rPr>
              <a:t>, lipase </a:t>
            </a:r>
            <a:r>
              <a:rPr lang="en-US" dirty="0" err="1" smtClean="0">
                <a:sym typeface="Wingdings" pitchFamily="2" charset="2"/>
              </a:rPr>
              <a:t>dll</a:t>
            </a:r>
            <a:r>
              <a:rPr lang="en-US" dirty="0" smtClean="0">
                <a:sym typeface="Wingdings" pitchFamily="2" charset="2"/>
              </a:rPr>
              <a:t>.</a:t>
            </a:r>
          </a:p>
          <a:p>
            <a:pPr eaLnBrk="1" hangingPunct="1">
              <a:buFont typeface="Arial" charset="0"/>
              <a:buChar char="•"/>
              <a:defRPr/>
            </a:pPr>
            <a:r>
              <a:rPr lang="en-US" dirty="0" err="1" smtClean="0">
                <a:solidFill>
                  <a:srgbClr val="C00000"/>
                </a:solidFill>
                <a:sym typeface="Wingdings" pitchFamily="2" charset="2"/>
              </a:rPr>
              <a:t>Berdasarkan</a:t>
            </a:r>
            <a:r>
              <a:rPr lang="en-US" dirty="0" smtClean="0">
                <a:solidFill>
                  <a:srgbClr val="C00000"/>
                </a:solidFill>
                <a:sym typeface="Wingdings" pitchFamily="2" charset="2"/>
              </a:rPr>
              <a:t> </a:t>
            </a:r>
            <a:r>
              <a:rPr lang="en-US" dirty="0" err="1" smtClean="0">
                <a:solidFill>
                  <a:srgbClr val="C00000"/>
                </a:solidFill>
                <a:sym typeface="Wingdings" pitchFamily="2" charset="2"/>
              </a:rPr>
              <a:t>Jenis</a:t>
            </a:r>
            <a:r>
              <a:rPr lang="en-US" dirty="0" smtClean="0">
                <a:solidFill>
                  <a:srgbClr val="C00000"/>
                </a:solidFill>
                <a:sym typeface="Wingdings" pitchFamily="2" charset="2"/>
              </a:rPr>
              <a:t> </a:t>
            </a:r>
            <a:r>
              <a:rPr lang="en-US" dirty="0" err="1" smtClean="0">
                <a:solidFill>
                  <a:srgbClr val="C00000"/>
                </a:solidFill>
                <a:sym typeface="Wingdings" pitchFamily="2" charset="2"/>
              </a:rPr>
              <a:t>Reaksi</a:t>
            </a:r>
            <a:r>
              <a:rPr lang="en-US" dirty="0" smtClean="0">
                <a:solidFill>
                  <a:srgbClr val="C00000"/>
                </a:solidFill>
                <a:sym typeface="Wingdings" pitchFamily="2" charset="2"/>
              </a:rPr>
              <a:t> </a:t>
            </a:r>
            <a:endParaRPr lang="id-ID" dirty="0">
              <a:solidFill>
                <a:srgbClr val="C00000"/>
              </a:solidFill>
              <a:sym typeface="Wingdings" pitchFamily="2" charset="2"/>
            </a:endParaRPr>
          </a:p>
          <a:p>
            <a:pPr marL="361950" indent="0" eaLnBrk="1" hangingPunct="1">
              <a:buNone/>
              <a:defRPr/>
            </a:pPr>
            <a:r>
              <a:rPr lang="en-US" dirty="0" err="1" smtClean="0">
                <a:sym typeface="Wingdings" pitchFamily="2" charset="2"/>
              </a:rPr>
              <a:t>Oksidase</a:t>
            </a:r>
            <a:r>
              <a:rPr lang="en-US" dirty="0" smtClean="0">
                <a:sym typeface="Wingdings" pitchFamily="2" charset="2"/>
              </a:rPr>
              <a:t>, </a:t>
            </a:r>
            <a:r>
              <a:rPr lang="en-US" dirty="0" err="1" smtClean="0">
                <a:sym typeface="Wingdings" pitchFamily="2" charset="2"/>
              </a:rPr>
              <a:t>Peroksidase</a:t>
            </a:r>
            <a:r>
              <a:rPr lang="en-US" dirty="0" smtClean="0">
                <a:sym typeface="Wingdings" pitchFamily="2" charset="2"/>
              </a:rPr>
              <a:t>, </a:t>
            </a:r>
            <a:r>
              <a:rPr lang="en-US" dirty="0" err="1" smtClean="0">
                <a:sym typeface="Wingdings" pitchFamily="2" charset="2"/>
              </a:rPr>
              <a:t>Hidrase</a:t>
            </a:r>
            <a:r>
              <a:rPr lang="en-US" dirty="0" smtClean="0">
                <a:sym typeface="Wingdings" pitchFamily="2" charset="2"/>
              </a:rPr>
              <a:t>, </a:t>
            </a:r>
            <a:r>
              <a:rPr lang="en-US" dirty="0" err="1" smtClean="0">
                <a:sym typeface="Wingdings" pitchFamily="2" charset="2"/>
              </a:rPr>
              <a:t>dekarboksilase</a:t>
            </a:r>
            <a:r>
              <a:rPr lang="en-US" dirty="0" smtClean="0">
                <a:sym typeface="Wingdings" pitchFamily="2" charset="2"/>
              </a:rPr>
              <a:t>, </a:t>
            </a:r>
            <a:r>
              <a:rPr lang="en-US" dirty="0" err="1" smtClean="0">
                <a:sym typeface="Wingdings" pitchFamily="2" charset="2"/>
              </a:rPr>
              <a:t>dll</a:t>
            </a:r>
            <a:r>
              <a:rPr lang="en-US" dirty="0" smtClean="0">
                <a:sym typeface="Wingdings" pitchFamily="2" charset="2"/>
              </a:rPr>
              <a:t>.</a:t>
            </a:r>
          </a:p>
          <a:p>
            <a:pPr eaLnBrk="1" hangingPunct="1">
              <a:buFont typeface="Arial" charset="0"/>
              <a:buChar char="•"/>
              <a:defRPr/>
            </a:pPr>
            <a:r>
              <a:rPr lang="en-US" dirty="0" err="1" smtClean="0">
                <a:sym typeface="Wingdings" pitchFamily="2" charset="2"/>
              </a:rPr>
              <a:t>Enzim</a:t>
            </a:r>
            <a:r>
              <a:rPr lang="en-US" dirty="0" smtClean="0">
                <a:sym typeface="Wingdings" pitchFamily="2" charset="2"/>
              </a:rPr>
              <a:t> </a:t>
            </a:r>
            <a:r>
              <a:rPr lang="en-US" dirty="0" err="1" smtClean="0">
                <a:sym typeface="Wingdings" pitchFamily="2" charset="2"/>
              </a:rPr>
              <a:t>dibagi</a:t>
            </a:r>
            <a:r>
              <a:rPr lang="en-US" dirty="0" smtClean="0">
                <a:sym typeface="Wingdings" pitchFamily="2" charset="2"/>
              </a:rPr>
              <a:t> 2 </a:t>
            </a:r>
            <a:r>
              <a:rPr lang="en-US" dirty="0" err="1" smtClean="0">
                <a:sym typeface="Wingdings" pitchFamily="2" charset="2"/>
              </a:rPr>
              <a:t>Golongan</a:t>
            </a:r>
            <a:r>
              <a:rPr lang="en-US" dirty="0" smtClean="0">
                <a:sym typeface="Wingdings" pitchFamily="2" charset="2"/>
              </a:rPr>
              <a:t> :</a:t>
            </a:r>
          </a:p>
          <a:p>
            <a:pPr marL="912813" indent="-514350" eaLnBrk="1" hangingPunct="1">
              <a:buFont typeface="Arial" charset="0"/>
              <a:buAutoNum type="arabicPeriod"/>
              <a:defRPr/>
            </a:pPr>
            <a:r>
              <a:rPr lang="en-US" dirty="0" err="1" smtClean="0">
                <a:sym typeface="Wingdings" pitchFamily="2" charset="2"/>
              </a:rPr>
              <a:t>Hidrolase</a:t>
            </a:r>
            <a:r>
              <a:rPr lang="en-US" dirty="0" smtClean="0">
                <a:sym typeface="Wingdings" pitchFamily="2" charset="2"/>
              </a:rPr>
              <a:t>  </a:t>
            </a:r>
            <a:r>
              <a:rPr lang="en-US" dirty="0" err="1" smtClean="0">
                <a:sym typeface="Wingdings" pitchFamily="2" charset="2"/>
              </a:rPr>
              <a:t>Enzim</a:t>
            </a:r>
            <a:r>
              <a:rPr lang="en-US" dirty="0" smtClean="0">
                <a:sym typeface="Wingdings" pitchFamily="2" charset="2"/>
              </a:rPr>
              <a:t> </a:t>
            </a:r>
            <a:r>
              <a:rPr lang="en-US" dirty="0" err="1" smtClean="0">
                <a:sym typeface="Wingdings" pitchFamily="2" charset="2"/>
              </a:rPr>
              <a:t>hidrolisis</a:t>
            </a:r>
            <a:endParaRPr lang="en-US" dirty="0" smtClean="0">
              <a:sym typeface="Wingdings" pitchFamily="2" charset="2"/>
            </a:endParaRPr>
          </a:p>
          <a:p>
            <a:pPr marL="912813" indent="-514350" eaLnBrk="1" hangingPunct="1">
              <a:buFont typeface="Arial" charset="0"/>
              <a:buAutoNum type="arabicPeriod"/>
              <a:defRPr/>
            </a:pPr>
            <a:r>
              <a:rPr lang="en-US" dirty="0" err="1" smtClean="0">
                <a:sym typeface="Wingdings" pitchFamily="2" charset="2"/>
              </a:rPr>
              <a:t>Desmolase</a:t>
            </a:r>
            <a:r>
              <a:rPr lang="en-US" dirty="0" smtClean="0">
                <a:sym typeface="Wingdings" pitchFamily="2" charset="2"/>
              </a:rPr>
              <a:t>  </a:t>
            </a:r>
            <a:r>
              <a:rPr lang="en-US" dirty="0" err="1" smtClean="0">
                <a:sym typeface="Wingdings" pitchFamily="2" charset="2"/>
              </a:rPr>
              <a:t>Enzim</a:t>
            </a:r>
            <a:r>
              <a:rPr lang="en-US" dirty="0" smtClean="0">
                <a:sym typeface="Wingdings" pitchFamily="2" charset="2"/>
              </a:rPr>
              <a:t> </a:t>
            </a:r>
            <a:r>
              <a:rPr lang="en-US" dirty="0" err="1" smtClean="0">
                <a:sym typeface="Wingdings" pitchFamily="2" charset="2"/>
              </a:rPr>
              <a:t>Oksidase</a:t>
            </a:r>
            <a:endParaRPr lang="en-US" dirty="0" smtClean="0">
              <a:sym typeface="Wingdings" pitchFamily="2" charset="2"/>
            </a:endParaRPr>
          </a:p>
        </p:txBody>
      </p:sp>
    </p:spTree>
    <p:extLst>
      <p:ext uri="{BB962C8B-B14F-4D97-AF65-F5344CB8AC3E}">
        <p14:creationId xmlns:p14="http://schemas.microsoft.com/office/powerpoint/2010/main" val="1781926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8" name="Rectangle 2"/>
          <p:cNvSpPr>
            <a:spLocks noGrp="1" noChangeArrowheads="1"/>
          </p:cNvSpPr>
          <p:nvPr>
            <p:ph type="title"/>
          </p:nvPr>
        </p:nvSpPr>
        <p:spPr>
          <a:xfrm>
            <a:off x="457200" y="762000"/>
            <a:ext cx="8229600" cy="609600"/>
          </a:xfrm>
        </p:spPr>
        <p:txBody>
          <a:bodyPr>
            <a:noAutofit/>
          </a:bodyPr>
          <a:lstStyle/>
          <a:p>
            <a:r>
              <a:rPr lang="en-US" sz="3600" b="1" dirty="0" err="1">
                <a:solidFill>
                  <a:srgbClr val="002060"/>
                </a:solidFill>
                <a:latin typeface="Arial" panose="020B0604020202020204" pitchFamily="34" charset="0"/>
                <a:cs typeface="Arial" panose="020B0604020202020204" pitchFamily="34" charset="0"/>
              </a:rPr>
              <a:t>Penggolongan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Enzim</a:t>
            </a:r>
            <a:endParaRPr lang="en-US" sz="3600" b="1" dirty="0">
              <a:solidFill>
                <a:srgbClr val="002060"/>
              </a:solidFill>
              <a:latin typeface="Arial" panose="020B0604020202020204" pitchFamily="34" charset="0"/>
              <a:cs typeface="Arial" panose="020B0604020202020204" pitchFamily="34" charset="0"/>
            </a:endParaRPr>
          </a:p>
        </p:txBody>
      </p:sp>
      <p:sp>
        <p:nvSpPr>
          <p:cNvPr id="203779" name="Rectangle 3"/>
          <p:cNvSpPr>
            <a:spLocks noGrp="1" noChangeArrowheads="1"/>
          </p:cNvSpPr>
          <p:nvPr>
            <p:ph type="body" idx="1"/>
          </p:nvPr>
        </p:nvSpPr>
        <p:spPr>
          <a:xfrm>
            <a:off x="152400" y="1524000"/>
            <a:ext cx="8991600" cy="4800600"/>
          </a:xfrm>
        </p:spPr>
        <p:txBody>
          <a:bodyPr>
            <a:normAutofit/>
          </a:bodyPr>
          <a:lstStyle/>
          <a:p>
            <a:pPr marL="357188" indent="-357188">
              <a:buFontTx/>
              <a:buAutoNum type="arabicPeriod"/>
            </a:pPr>
            <a:r>
              <a:rPr lang="en-US" sz="2800" dirty="0" err="1">
                <a:solidFill>
                  <a:srgbClr val="C00000"/>
                </a:solidFill>
              </a:rPr>
              <a:t>Oksidoreduktase</a:t>
            </a:r>
            <a:r>
              <a:rPr lang="en-US" sz="2800" dirty="0"/>
              <a:t> : </a:t>
            </a:r>
            <a:r>
              <a:rPr lang="en-US" sz="2800" dirty="0" err="1"/>
              <a:t>mengkatalisir</a:t>
            </a:r>
            <a:r>
              <a:rPr lang="en-US" sz="2800" dirty="0"/>
              <a:t> </a:t>
            </a:r>
            <a:r>
              <a:rPr lang="en-US" sz="2800" dirty="0" err="1"/>
              <a:t>reaksi</a:t>
            </a:r>
            <a:r>
              <a:rPr lang="en-US" sz="2800" dirty="0"/>
              <a:t> </a:t>
            </a:r>
            <a:r>
              <a:rPr lang="en-US" sz="2800" dirty="0" err="1" smtClean="0"/>
              <a:t>oksidasi-reduksi</a:t>
            </a:r>
            <a:r>
              <a:rPr lang="en-US" sz="2800" dirty="0" smtClean="0"/>
              <a:t> </a:t>
            </a:r>
            <a:r>
              <a:rPr lang="en-US" sz="2800" dirty="0" smtClean="0">
                <a:latin typeface="Garamond" panose="02020404030301010803" pitchFamily="18" charset="0"/>
              </a:rPr>
              <a:t>→</a:t>
            </a:r>
            <a:r>
              <a:rPr lang="en-US" sz="2800" dirty="0" smtClean="0"/>
              <a:t> </a:t>
            </a:r>
            <a:r>
              <a:rPr lang="en-US" sz="2800" dirty="0" err="1" smtClean="0"/>
              <a:t>oksalat</a:t>
            </a:r>
            <a:r>
              <a:rPr lang="en-US" sz="2800" dirty="0" smtClean="0"/>
              <a:t> </a:t>
            </a:r>
            <a:r>
              <a:rPr lang="en-US" sz="2800" dirty="0" err="1"/>
              <a:t>oksidase</a:t>
            </a:r>
            <a:r>
              <a:rPr lang="en-US" sz="2800" dirty="0"/>
              <a:t>, </a:t>
            </a:r>
            <a:r>
              <a:rPr lang="en-US" sz="2800" dirty="0" err="1"/>
              <a:t>nitrat</a:t>
            </a:r>
            <a:r>
              <a:rPr lang="en-US" sz="2800" dirty="0"/>
              <a:t> </a:t>
            </a:r>
            <a:r>
              <a:rPr lang="en-US" sz="2800" dirty="0" err="1"/>
              <a:t>reduktase</a:t>
            </a:r>
            <a:endParaRPr lang="en-US" sz="2800" dirty="0"/>
          </a:p>
          <a:p>
            <a:pPr marL="357188" indent="-357188">
              <a:buFontTx/>
              <a:buAutoNum type="arabicPeriod"/>
            </a:pPr>
            <a:r>
              <a:rPr lang="en-US" sz="2800" dirty="0" err="1">
                <a:solidFill>
                  <a:srgbClr val="C00000"/>
                </a:solidFill>
              </a:rPr>
              <a:t>Transferase</a:t>
            </a:r>
            <a:r>
              <a:rPr lang="en-US" sz="2800" dirty="0"/>
              <a:t> : </a:t>
            </a:r>
            <a:r>
              <a:rPr lang="en-US" sz="2800" dirty="0" err="1"/>
              <a:t>mengkatalisir</a:t>
            </a:r>
            <a:r>
              <a:rPr lang="en-US" sz="2800" dirty="0"/>
              <a:t> transfer </a:t>
            </a:r>
            <a:r>
              <a:rPr lang="en-US" sz="2800" dirty="0" smtClean="0">
                <a:latin typeface="Garamond" panose="02020404030301010803" pitchFamily="18" charset="0"/>
              </a:rPr>
              <a:t>→</a:t>
            </a:r>
            <a:r>
              <a:rPr lang="en-US" sz="2800" dirty="0" smtClean="0"/>
              <a:t> </a:t>
            </a:r>
            <a:r>
              <a:rPr lang="en-US" sz="2800" dirty="0"/>
              <a:t>transaminase</a:t>
            </a:r>
          </a:p>
          <a:p>
            <a:pPr marL="357188" indent="-357188">
              <a:buFontTx/>
              <a:buAutoNum type="arabicPeriod"/>
            </a:pPr>
            <a:r>
              <a:rPr lang="en-US" sz="2800" dirty="0" err="1">
                <a:solidFill>
                  <a:srgbClr val="C00000"/>
                </a:solidFill>
              </a:rPr>
              <a:t>Hidrolase</a:t>
            </a:r>
            <a:r>
              <a:rPr lang="en-US" sz="2800" dirty="0"/>
              <a:t> : </a:t>
            </a:r>
            <a:r>
              <a:rPr lang="en-US" sz="2800" dirty="0" err="1"/>
              <a:t>menambah</a:t>
            </a:r>
            <a:r>
              <a:rPr lang="en-US" sz="2800" dirty="0"/>
              <a:t> air </a:t>
            </a:r>
            <a:r>
              <a:rPr lang="en-US" sz="2800" dirty="0" err="1"/>
              <a:t>pada</a:t>
            </a:r>
            <a:r>
              <a:rPr lang="en-US" sz="2800" dirty="0"/>
              <a:t> </a:t>
            </a:r>
            <a:r>
              <a:rPr lang="en-US" sz="2800" dirty="0" err="1"/>
              <a:t>bermacam</a:t>
            </a:r>
            <a:r>
              <a:rPr lang="en-US" sz="2800" dirty="0"/>
              <a:t> </a:t>
            </a:r>
            <a:r>
              <a:rPr lang="en-US" sz="2800" dirty="0" err="1"/>
              <a:t>ikatan</a:t>
            </a:r>
            <a:r>
              <a:rPr lang="en-US" sz="2800" dirty="0"/>
              <a:t> </a:t>
            </a:r>
            <a:r>
              <a:rPr lang="en-US" sz="2800" dirty="0" err="1"/>
              <a:t>mengakibatkan</a:t>
            </a:r>
            <a:r>
              <a:rPr lang="en-US" sz="2800" dirty="0"/>
              <a:t> </a:t>
            </a:r>
            <a:r>
              <a:rPr lang="en-US" sz="2800" dirty="0" err="1"/>
              <a:t>pecahnya</a:t>
            </a:r>
            <a:r>
              <a:rPr lang="en-US" sz="2800" dirty="0"/>
              <a:t> </a:t>
            </a:r>
            <a:r>
              <a:rPr lang="en-US" sz="2800" dirty="0" err="1"/>
              <a:t>substrat</a:t>
            </a:r>
            <a:r>
              <a:rPr lang="en-US" sz="2800" dirty="0"/>
              <a:t> </a:t>
            </a:r>
            <a:r>
              <a:rPr lang="en-US" sz="2800" dirty="0" smtClean="0">
                <a:latin typeface="Garamond" panose="02020404030301010803" pitchFamily="18" charset="0"/>
              </a:rPr>
              <a:t>→</a:t>
            </a:r>
            <a:r>
              <a:rPr lang="en-US" sz="2800" dirty="0" smtClean="0"/>
              <a:t> </a:t>
            </a:r>
            <a:r>
              <a:rPr lang="en-US" sz="2800" dirty="0"/>
              <a:t>protease, </a:t>
            </a:r>
            <a:r>
              <a:rPr lang="en-US" sz="2800" dirty="0" err="1" smtClean="0"/>
              <a:t>karbohidrase</a:t>
            </a:r>
            <a:endParaRPr lang="id-ID" sz="2800" dirty="0" smtClean="0"/>
          </a:p>
          <a:p>
            <a:pPr marL="442913" indent="-442913">
              <a:buFontTx/>
              <a:buAutoNum type="arabicPeriod" startAt="4"/>
            </a:pPr>
            <a:r>
              <a:rPr lang="en-US" sz="2800" dirty="0" err="1">
                <a:solidFill>
                  <a:srgbClr val="C00000"/>
                </a:solidFill>
              </a:rPr>
              <a:t>Isomerase</a:t>
            </a:r>
            <a:r>
              <a:rPr lang="en-US" sz="2800" dirty="0"/>
              <a:t> : </a:t>
            </a:r>
            <a:r>
              <a:rPr lang="en-US" sz="2800" dirty="0" err="1"/>
              <a:t>mengkatalisir</a:t>
            </a:r>
            <a:r>
              <a:rPr lang="en-US" sz="2800" dirty="0"/>
              <a:t> </a:t>
            </a:r>
            <a:r>
              <a:rPr lang="en-US" sz="2800" dirty="0" err="1"/>
              <a:t>perubahan</a:t>
            </a:r>
            <a:r>
              <a:rPr lang="en-US" sz="2800" dirty="0"/>
              <a:t> isomer </a:t>
            </a:r>
            <a:r>
              <a:rPr lang="en-US" sz="2800" dirty="0">
                <a:latin typeface="Garamond" panose="02020404030301010803" pitchFamily="18" charset="0"/>
              </a:rPr>
              <a:t>→</a:t>
            </a:r>
            <a:r>
              <a:rPr lang="en-US" sz="2800" dirty="0"/>
              <a:t> </a:t>
            </a:r>
            <a:r>
              <a:rPr lang="en-US" sz="2800" dirty="0" err="1"/>
              <a:t>isomerase</a:t>
            </a:r>
            <a:r>
              <a:rPr lang="en-US" sz="2800" dirty="0"/>
              <a:t>, </a:t>
            </a:r>
            <a:r>
              <a:rPr lang="en-US" sz="2800" dirty="0" err="1"/>
              <a:t>epimerase</a:t>
            </a:r>
            <a:endParaRPr lang="en-US" sz="2800" dirty="0"/>
          </a:p>
          <a:p>
            <a:pPr marL="442913" indent="-442913">
              <a:buFontTx/>
              <a:buAutoNum type="arabicPeriod" startAt="4"/>
            </a:pPr>
            <a:r>
              <a:rPr lang="en-US" sz="2800" dirty="0">
                <a:solidFill>
                  <a:srgbClr val="C00000"/>
                </a:solidFill>
              </a:rPr>
              <a:t>Ligase </a:t>
            </a:r>
            <a:r>
              <a:rPr lang="en-US" sz="2800" dirty="0" err="1">
                <a:solidFill>
                  <a:srgbClr val="C00000"/>
                </a:solidFill>
              </a:rPr>
              <a:t>atau</a:t>
            </a:r>
            <a:r>
              <a:rPr lang="en-US" sz="2800" dirty="0">
                <a:solidFill>
                  <a:srgbClr val="C00000"/>
                </a:solidFill>
              </a:rPr>
              <a:t> </a:t>
            </a:r>
            <a:r>
              <a:rPr lang="en-US" sz="2800" dirty="0" err="1">
                <a:solidFill>
                  <a:srgbClr val="C00000"/>
                </a:solidFill>
              </a:rPr>
              <a:t>sintetase</a:t>
            </a:r>
            <a:r>
              <a:rPr lang="en-US" sz="2800" dirty="0">
                <a:solidFill>
                  <a:srgbClr val="C00000"/>
                </a:solidFill>
              </a:rPr>
              <a:t> </a:t>
            </a:r>
            <a:r>
              <a:rPr lang="en-US" sz="2800" dirty="0"/>
              <a:t>: </a:t>
            </a:r>
            <a:r>
              <a:rPr lang="en-US" sz="2800" dirty="0" err="1"/>
              <a:t>mengkatalisir</a:t>
            </a:r>
            <a:r>
              <a:rPr lang="en-US" sz="2800" dirty="0"/>
              <a:t> </a:t>
            </a:r>
            <a:r>
              <a:rPr lang="en-US" sz="2800" dirty="0" err="1"/>
              <a:t>sintesis</a:t>
            </a:r>
            <a:r>
              <a:rPr lang="en-US" sz="2800" dirty="0"/>
              <a:t> </a:t>
            </a:r>
            <a:r>
              <a:rPr lang="en-US" sz="2800" dirty="0" err="1"/>
              <a:t>bermacam</a:t>
            </a:r>
            <a:r>
              <a:rPr lang="en-US" sz="2800" dirty="0"/>
              <a:t> </a:t>
            </a:r>
            <a:r>
              <a:rPr lang="en-US" sz="2800" dirty="0" err="1"/>
              <a:t>ikatan</a:t>
            </a:r>
            <a:endParaRPr lang="en-US" sz="2800" dirty="0"/>
          </a:p>
          <a:p>
            <a:pPr marL="357188" indent="-357188">
              <a:buFontTx/>
              <a:buAutoNum type="arabicPeriod"/>
            </a:pPr>
            <a:endParaRPr lang="en-US" sz="2800" dirty="0"/>
          </a:p>
        </p:txBody>
      </p:sp>
    </p:spTree>
    <p:extLst>
      <p:ext uri="{BB962C8B-B14F-4D97-AF65-F5344CB8AC3E}">
        <p14:creationId xmlns:p14="http://schemas.microsoft.com/office/powerpoint/2010/main" val="4167039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p:cNvSpPr>
            <a:spLocks noGrp="1" noChangeArrowheads="1"/>
          </p:cNvSpPr>
          <p:nvPr>
            <p:ph type="title"/>
          </p:nvPr>
        </p:nvSpPr>
        <p:spPr>
          <a:xfrm>
            <a:off x="457200" y="671512"/>
            <a:ext cx="8229600" cy="685800"/>
          </a:xfrm>
        </p:spPr>
        <p:txBody>
          <a:bodyPr>
            <a:noAutofit/>
          </a:bodyPr>
          <a:lstStyle/>
          <a:p>
            <a:r>
              <a:rPr lang="en-US" sz="4000" b="1" dirty="0" err="1">
                <a:solidFill>
                  <a:srgbClr val="002060"/>
                </a:solidFill>
              </a:rPr>
              <a:t>Susunan</a:t>
            </a:r>
            <a:r>
              <a:rPr lang="en-US" sz="4000" b="1" dirty="0">
                <a:solidFill>
                  <a:srgbClr val="002060"/>
                </a:solidFill>
              </a:rPr>
              <a:t> </a:t>
            </a:r>
            <a:r>
              <a:rPr lang="en-US" sz="4000" b="1" dirty="0" err="1">
                <a:solidFill>
                  <a:srgbClr val="002060"/>
                </a:solidFill>
              </a:rPr>
              <a:t>Enzim</a:t>
            </a:r>
            <a:endParaRPr lang="en-US" sz="4000" b="1" dirty="0">
              <a:solidFill>
                <a:srgbClr val="002060"/>
              </a:solidFill>
            </a:endParaRPr>
          </a:p>
        </p:txBody>
      </p:sp>
      <p:sp>
        <p:nvSpPr>
          <p:cNvPr id="205827" name="Rectangle 3"/>
          <p:cNvSpPr>
            <a:spLocks noGrp="1" noChangeArrowheads="1"/>
          </p:cNvSpPr>
          <p:nvPr>
            <p:ph type="body" idx="1"/>
          </p:nvPr>
        </p:nvSpPr>
        <p:spPr>
          <a:xfrm>
            <a:off x="457200" y="1828800"/>
            <a:ext cx="8229600" cy="4953000"/>
          </a:xfrm>
        </p:spPr>
        <p:txBody>
          <a:bodyPr/>
          <a:lstStyle/>
          <a:p>
            <a:pPr>
              <a:buFont typeface="Wingdings" panose="05000000000000000000" pitchFamily="2" charset="2"/>
              <a:buNone/>
            </a:pPr>
            <a:r>
              <a:rPr lang="en-US" dirty="0"/>
              <a:t>                     </a:t>
            </a:r>
            <a:r>
              <a:rPr lang="en-US" dirty="0" err="1"/>
              <a:t>Enzim</a:t>
            </a:r>
            <a:endParaRPr lang="en-US" dirty="0"/>
          </a:p>
          <a:p>
            <a:pPr>
              <a:buFont typeface="Wingdings" panose="05000000000000000000" pitchFamily="2" charset="2"/>
              <a:buNone/>
            </a:pPr>
            <a:endParaRPr lang="en-US" dirty="0"/>
          </a:p>
          <a:p>
            <a:pPr>
              <a:buFont typeface="Wingdings" panose="05000000000000000000" pitchFamily="2" charset="2"/>
              <a:buNone/>
            </a:pPr>
            <a:r>
              <a:rPr lang="en-US" dirty="0"/>
              <a:t>       </a:t>
            </a:r>
            <a:r>
              <a:rPr lang="en-US" dirty="0" err="1"/>
              <a:t>Apoenzim</a:t>
            </a:r>
            <a:r>
              <a:rPr lang="en-US" dirty="0"/>
              <a:t>        </a:t>
            </a:r>
            <a:r>
              <a:rPr lang="id-ID" dirty="0" smtClean="0"/>
              <a:t>     Kofaktor</a:t>
            </a:r>
            <a:endParaRPr lang="en-US" dirty="0"/>
          </a:p>
          <a:p>
            <a:pPr>
              <a:buFont typeface="Wingdings" panose="05000000000000000000" pitchFamily="2" charset="2"/>
              <a:buNone/>
            </a:pPr>
            <a:r>
              <a:rPr lang="en-US" dirty="0"/>
              <a:t>        (Protein)          (</a:t>
            </a:r>
            <a:r>
              <a:rPr lang="en-US" dirty="0" err="1"/>
              <a:t>Bukan</a:t>
            </a:r>
            <a:r>
              <a:rPr lang="en-US" dirty="0"/>
              <a:t> Protein)</a:t>
            </a:r>
          </a:p>
          <a:p>
            <a:pPr>
              <a:buFont typeface="Wingdings" panose="05000000000000000000" pitchFamily="2" charset="2"/>
              <a:buNone/>
            </a:pPr>
            <a:r>
              <a:rPr lang="en-US" dirty="0"/>
              <a:t>             </a:t>
            </a:r>
          </a:p>
          <a:p>
            <a:pPr>
              <a:buFont typeface="Wingdings" panose="05000000000000000000" pitchFamily="2" charset="2"/>
              <a:buNone/>
            </a:pPr>
            <a:r>
              <a:rPr lang="en-US" dirty="0"/>
              <a:t>                           </a:t>
            </a:r>
            <a:r>
              <a:rPr lang="en-US" dirty="0" smtClean="0"/>
              <a:t>Koen</a:t>
            </a:r>
            <a:r>
              <a:rPr lang="id-ID" dirty="0" smtClean="0"/>
              <a:t>z</a:t>
            </a:r>
            <a:r>
              <a:rPr lang="en-US" dirty="0" err="1" smtClean="0"/>
              <a:t>im</a:t>
            </a:r>
            <a:r>
              <a:rPr lang="en-US" dirty="0" smtClean="0"/>
              <a:t>          </a:t>
            </a:r>
            <a:r>
              <a:rPr lang="id-ID" dirty="0" smtClean="0"/>
              <a:t>Gugus Prostetik</a:t>
            </a:r>
            <a:endParaRPr lang="en-US" dirty="0"/>
          </a:p>
          <a:p>
            <a:pPr>
              <a:buFont typeface="Wingdings" panose="05000000000000000000" pitchFamily="2" charset="2"/>
              <a:buNone/>
            </a:pPr>
            <a:r>
              <a:rPr lang="en-US" dirty="0"/>
              <a:t>                           (</a:t>
            </a:r>
            <a:r>
              <a:rPr lang="en-US" dirty="0" err="1"/>
              <a:t>Organik</a:t>
            </a:r>
            <a:r>
              <a:rPr lang="en-US" dirty="0"/>
              <a:t>) </a:t>
            </a:r>
          </a:p>
        </p:txBody>
      </p:sp>
      <p:sp>
        <p:nvSpPr>
          <p:cNvPr id="205828" name="Line 4"/>
          <p:cNvSpPr>
            <a:spLocks noChangeShapeType="1"/>
          </p:cNvSpPr>
          <p:nvPr/>
        </p:nvSpPr>
        <p:spPr bwMode="auto">
          <a:xfrm flipH="1">
            <a:off x="1828800" y="2438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829" name="Line 5"/>
          <p:cNvSpPr>
            <a:spLocks noChangeShapeType="1"/>
          </p:cNvSpPr>
          <p:nvPr/>
        </p:nvSpPr>
        <p:spPr bwMode="auto">
          <a:xfrm>
            <a:off x="3352800" y="24384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830" name="Line 6"/>
          <p:cNvSpPr>
            <a:spLocks noChangeShapeType="1"/>
          </p:cNvSpPr>
          <p:nvPr/>
        </p:nvSpPr>
        <p:spPr bwMode="auto">
          <a:xfrm flipH="1">
            <a:off x="3962400" y="4114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831" name="Line 7"/>
          <p:cNvSpPr>
            <a:spLocks noChangeShapeType="1"/>
          </p:cNvSpPr>
          <p:nvPr/>
        </p:nvSpPr>
        <p:spPr bwMode="auto">
          <a:xfrm>
            <a:off x="5257800" y="4191000"/>
            <a:ext cx="914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122933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p:cNvSpPr>
            <a:spLocks noGrp="1" noChangeArrowheads="1"/>
          </p:cNvSpPr>
          <p:nvPr>
            <p:ph type="title"/>
          </p:nvPr>
        </p:nvSpPr>
        <p:spPr>
          <a:xfrm>
            <a:off x="457200" y="742950"/>
            <a:ext cx="8305800" cy="990600"/>
          </a:xfrm>
        </p:spPr>
        <p:txBody>
          <a:bodyPr>
            <a:noAutofit/>
          </a:bodyPr>
          <a:lstStyle/>
          <a:p>
            <a:r>
              <a:rPr lang="en-US" sz="3600" b="1" dirty="0" err="1">
                <a:solidFill>
                  <a:srgbClr val="002060"/>
                </a:solidFill>
              </a:rPr>
              <a:t>Koenzim</a:t>
            </a:r>
            <a:r>
              <a:rPr lang="en-US" sz="3600" b="1" dirty="0">
                <a:solidFill>
                  <a:srgbClr val="002060"/>
                </a:solidFill>
              </a:rPr>
              <a:t> </a:t>
            </a:r>
            <a:r>
              <a:rPr lang="en-US" sz="3600" b="1" dirty="0" err="1">
                <a:solidFill>
                  <a:srgbClr val="002060"/>
                </a:solidFill>
              </a:rPr>
              <a:t>Penting</a:t>
            </a:r>
            <a:r>
              <a:rPr lang="en-US" sz="3600" b="1" dirty="0">
                <a:solidFill>
                  <a:srgbClr val="002060"/>
                </a:solidFill>
              </a:rPr>
              <a:t> </a:t>
            </a:r>
            <a:r>
              <a:rPr lang="en-US" sz="3600" b="1" dirty="0" err="1">
                <a:solidFill>
                  <a:srgbClr val="002060"/>
                </a:solidFill>
              </a:rPr>
              <a:t>dalam</a:t>
            </a:r>
            <a:r>
              <a:rPr lang="en-US" sz="3600" b="1" dirty="0">
                <a:solidFill>
                  <a:srgbClr val="002060"/>
                </a:solidFill>
              </a:rPr>
              <a:t> </a:t>
            </a:r>
            <a:r>
              <a:rPr lang="en-US" sz="3600" b="1" dirty="0" err="1">
                <a:solidFill>
                  <a:srgbClr val="002060"/>
                </a:solidFill>
              </a:rPr>
              <a:t>Reaksi</a:t>
            </a:r>
            <a:r>
              <a:rPr lang="en-US" sz="3600" b="1" dirty="0">
                <a:solidFill>
                  <a:srgbClr val="002060"/>
                </a:solidFill>
              </a:rPr>
              <a:t> </a:t>
            </a:r>
            <a:br>
              <a:rPr lang="en-US" sz="3600" b="1" dirty="0">
                <a:solidFill>
                  <a:srgbClr val="002060"/>
                </a:solidFill>
              </a:rPr>
            </a:br>
            <a:r>
              <a:rPr lang="en-US" sz="3600" b="1" dirty="0" err="1">
                <a:solidFill>
                  <a:srgbClr val="002060"/>
                </a:solidFill>
              </a:rPr>
              <a:t>Oksidasi-reduksi</a:t>
            </a:r>
            <a:endParaRPr lang="en-US" sz="3600" b="1" dirty="0">
              <a:solidFill>
                <a:srgbClr val="002060"/>
              </a:solidFill>
            </a:endParaRPr>
          </a:p>
        </p:txBody>
      </p:sp>
      <p:sp>
        <p:nvSpPr>
          <p:cNvPr id="206851" name="Rectangle 3"/>
          <p:cNvSpPr>
            <a:spLocks noGrp="1" noChangeArrowheads="1"/>
          </p:cNvSpPr>
          <p:nvPr>
            <p:ph type="body" idx="1"/>
          </p:nvPr>
        </p:nvSpPr>
        <p:spPr>
          <a:xfrm>
            <a:off x="228600" y="1990725"/>
            <a:ext cx="8763000" cy="4114800"/>
          </a:xfrm>
        </p:spPr>
        <p:txBody>
          <a:bodyPr>
            <a:normAutofit/>
          </a:bodyPr>
          <a:lstStyle/>
          <a:p>
            <a:r>
              <a:rPr lang="en-US" sz="2800" dirty="0"/>
              <a:t>NAD (</a:t>
            </a:r>
            <a:r>
              <a:rPr lang="en-US" sz="2800" dirty="0" err="1"/>
              <a:t>nikotinamid</a:t>
            </a:r>
            <a:r>
              <a:rPr lang="en-US" sz="2800" dirty="0"/>
              <a:t> </a:t>
            </a:r>
            <a:r>
              <a:rPr lang="en-US" sz="2800" dirty="0" err="1"/>
              <a:t>adenin</a:t>
            </a:r>
            <a:r>
              <a:rPr lang="en-US" sz="2800" dirty="0"/>
              <a:t> </a:t>
            </a:r>
            <a:r>
              <a:rPr lang="en-US" sz="2800" dirty="0" err="1"/>
              <a:t>dinukleotid</a:t>
            </a:r>
            <a:r>
              <a:rPr lang="en-US" sz="2800" dirty="0"/>
              <a:t>)</a:t>
            </a:r>
          </a:p>
          <a:p>
            <a:r>
              <a:rPr lang="en-US" sz="2800" dirty="0"/>
              <a:t>NADP (</a:t>
            </a:r>
            <a:r>
              <a:rPr lang="en-US" sz="2800" dirty="0" err="1"/>
              <a:t>nikotinamid</a:t>
            </a:r>
            <a:r>
              <a:rPr lang="en-US" sz="2800" dirty="0"/>
              <a:t> </a:t>
            </a:r>
            <a:r>
              <a:rPr lang="en-US" sz="2800" dirty="0" err="1"/>
              <a:t>adenin</a:t>
            </a:r>
            <a:r>
              <a:rPr lang="en-US" sz="2800" dirty="0"/>
              <a:t> </a:t>
            </a:r>
            <a:r>
              <a:rPr lang="en-US" sz="2800" dirty="0" err="1"/>
              <a:t>dinukleotid</a:t>
            </a:r>
            <a:r>
              <a:rPr lang="en-US" sz="2800" dirty="0"/>
              <a:t> </a:t>
            </a:r>
            <a:r>
              <a:rPr lang="en-US" sz="2800" dirty="0" err="1"/>
              <a:t>fosfat</a:t>
            </a:r>
            <a:r>
              <a:rPr lang="en-US" sz="2800" dirty="0"/>
              <a:t>)</a:t>
            </a:r>
          </a:p>
          <a:p>
            <a:r>
              <a:rPr lang="en-US" sz="2800" dirty="0"/>
              <a:t>FAD (</a:t>
            </a:r>
            <a:r>
              <a:rPr lang="en-US" sz="2800" dirty="0" err="1"/>
              <a:t>flavin</a:t>
            </a:r>
            <a:r>
              <a:rPr lang="en-US" sz="2800" dirty="0"/>
              <a:t> </a:t>
            </a:r>
            <a:r>
              <a:rPr lang="en-US" sz="2800" dirty="0" err="1"/>
              <a:t>adenin</a:t>
            </a:r>
            <a:r>
              <a:rPr lang="en-US" sz="2800" dirty="0"/>
              <a:t> </a:t>
            </a:r>
            <a:r>
              <a:rPr lang="en-US" sz="2800" dirty="0" err="1"/>
              <a:t>dinukleotid</a:t>
            </a:r>
            <a:r>
              <a:rPr lang="en-US" sz="2800" dirty="0"/>
              <a:t>)</a:t>
            </a:r>
          </a:p>
          <a:p>
            <a:r>
              <a:rPr lang="en-US" sz="2800" dirty="0" err="1"/>
              <a:t>Cytokrom</a:t>
            </a:r>
            <a:r>
              <a:rPr lang="en-US" sz="2800" dirty="0"/>
              <a:t> : </a:t>
            </a:r>
            <a:r>
              <a:rPr lang="en-US" sz="2800" dirty="0" err="1"/>
              <a:t>Cyt</a:t>
            </a:r>
            <a:r>
              <a:rPr lang="en-US" sz="2800" baseline="-25000" dirty="0"/>
              <a:t> </a:t>
            </a:r>
            <a:r>
              <a:rPr lang="en-US" sz="2800" dirty="0"/>
              <a:t>a, </a:t>
            </a:r>
            <a:r>
              <a:rPr lang="en-US" sz="2800" dirty="0" err="1"/>
              <a:t>Cyt</a:t>
            </a:r>
            <a:r>
              <a:rPr lang="en-US" sz="2800" dirty="0"/>
              <a:t> a3, </a:t>
            </a:r>
            <a:r>
              <a:rPr lang="en-US" sz="2800" dirty="0" err="1"/>
              <a:t>Cyt</a:t>
            </a:r>
            <a:r>
              <a:rPr lang="en-US" sz="2800" dirty="0"/>
              <a:t> b, </a:t>
            </a:r>
            <a:r>
              <a:rPr lang="en-US" sz="2800" dirty="0" err="1"/>
              <a:t>Cyt</a:t>
            </a:r>
            <a:r>
              <a:rPr lang="en-US" sz="2800" dirty="0"/>
              <a:t> b6, </a:t>
            </a:r>
            <a:r>
              <a:rPr lang="en-US" sz="2800" dirty="0" err="1"/>
              <a:t>Cyt</a:t>
            </a:r>
            <a:r>
              <a:rPr lang="en-US" sz="2800" dirty="0"/>
              <a:t> c, </a:t>
            </a:r>
            <a:r>
              <a:rPr lang="en-US" sz="2800" dirty="0" err="1"/>
              <a:t>Cyt</a:t>
            </a:r>
            <a:r>
              <a:rPr lang="en-US" sz="2800" dirty="0"/>
              <a:t> f</a:t>
            </a:r>
          </a:p>
          <a:p>
            <a:r>
              <a:rPr lang="en-US" sz="2800" dirty="0" err="1"/>
              <a:t>Plastokuinon</a:t>
            </a:r>
            <a:r>
              <a:rPr lang="en-US" sz="2800" dirty="0"/>
              <a:t>, </a:t>
            </a:r>
            <a:r>
              <a:rPr lang="en-US" sz="2800" dirty="0" err="1"/>
              <a:t>Plastosianin</a:t>
            </a:r>
            <a:r>
              <a:rPr lang="en-US" sz="2800" dirty="0"/>
              <a:t>, </a:t>
            </a:r>
            <a:r>
              <a:rPr lang="en-US" sz="2800" dirty="0" err="1"/>
              <a:t>Feredoksin</a:t>
            </a:r>
            <a:endParaRPr lang="en-US" sz="2800" dirty="0"/>
          </a:p>
          <a:p>
            <a:r>
              <a:rPr lang="en-US" sz="2800" dirty="0"/>
              <a:t>ATP (</a:t>
            </a:r>
            <a:r>
              <a:rPr lang="en-US" sz="2800" dirty="0" err="1"/>
              <a:t>adenosin</a:t>
            </a:r>
            <a:r>
              <a:rPr lang="en-US" sz="2800" dirty="0"/>
              <a:t> tri </a:t>
            </a:r>
            <a:r>
              <a:rPr lang="en-US" sz="2800" dirty="0" err="1"/>
              <a:t>fosfat</a:t>
            </a:r>
            <a:r>
              <a:rPr lang="en-US" sz="2800" dirty="0"/>
              <a:t>) : </a:t>
            </a:r>
            <a:r>
              <a:rPr lang="en-US" sz="2800" dirty="0" err="1"/>
              <a:t>senyawa</a:t>
            </a:r>
            <a:r>
              <a:rPr lang="en-US" sz="2800" dirty="0"/>
              <a:t> </a:t>
            </a:r>
            <a:r>
              <a:rPr lang="en-US" sz="2800" dirty="0" err="1"/>
              <a:t>berenergi</a:t>
            </a:r>
            <a:r>
              <a:rPr lang="en-US" sz="2800" dirty="0"/>
              <a:t> </a:t>
            </a:r>
            <a:r>
              <a:rPr lang="en-US" sz="2800" dirty="0" err="1"/>
              <a:t>tinggi</a:t>
            </a:r>
            <a:endParaRPr lang="en-US" sz="2800" dirty="0"/>
          </a:p>
        </p:txBody>
      </p:sp>
    </p:spTree>
    <p:extLst>
      <p:ext uri="{BB962C8B-B14F-4D97-AF65-F5344CB8AC3E}">
        <p14:creationId xmlns:p14="http://schemas.microsoft.com/office/powerpoint/2010/main" val="218162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5" name="Rectangle 5"/>
          <p:cNvSpPr>
            <a:spLocks noGrp="1" noChangeArrowheads="1"/>
          </p:cNvSpPr>
          <p:nvPr>
            <p:ph type="title"/>
          </p:nvPr>
        </p:nvSpPr>
        <p:spPr>
          <a:xfrm>
            <a:off x="457200" y="609600"/>
            <a:ext cx="8229600" cy="685800"/>
          </a:xfrm>
        </p:spPr>
        <p:txBody>
          <a:bodyPr>
            <a:noAutofit/>
          </a:bodyPr>
          <a:lstStyle/>
          <a:p>
            <a:r>
              <a:rPr lang="en-US" sz="4000" b="1" dirty="0" smtClean="0">
                <a:solidFill>
                  <a:srgbClr val="002060"/>
                </a:solidFill>
              </a:rPr>
              <a:t>Koen</a:t>
            </a:r>
            <a:r>
              <a:rPr lang="id-ID" sz="4000" b="1" dirty="0" smtClean="0">
                <a:solidFill>
                  <a:srgbClr val="002060"/>
                </a:solidFill>
              </a:rPr>
              <a:t>z</a:t>
            </a:r>
            <a:r>
              <a:rPr lang="en-US" sz="4000" b="1" dirty="0" err="1" smtClean="0">
                <a:solidFill>
                  <a:srgbClr val="002060"/>
                </a:solidFill>
              </a:rPr>
              <a:t>im</a:t>
            </a:r>
            <a:r>
              <a:rPr lang="en-US" sz="4000" b="1" dirty="0" smtClean="0">
                <a:solidFill>
                  <a:srgbClr val="002060"/>
                </a:solidFill>
              </a:rPr>
              <a:t> </a:t>
            </a:r>
            <a:r>
              <a:rPr lang="en-US" sz="4000" b="1" dirty="0" err="1">
                <a:solidFill>
                  <a:srgbClr val="002060"/>
                </a:solidFill>
              </a:rPr>
              <a:t>Penting</a:t>
            </a:r>
            <a:endParaRPr lang="en-US" sz="4000" b="1" dirty="0">
              <a:solidFill>
                <a:srgbClr val="002060"/>
              </a:solidFill>
            </a:endParaRPr>
          </a:p>
        </p:txBody>
      </p:sp>
      <p:pic>
        <p:nvPicPr>
          <p:cNvPr id="225284" name="Picture 4" descr="fistum fs1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295400"/>
            <a:ext cx="82296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139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1307</Words>
  <Application>Microsoft Office PowerPoint</Application>
  <PresentationFormat>On-screen Show (4:3)</PresentationFormat>
  <Paragraphs>209</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Garamond</vt:lpstr>
      <vt:lpstr>Wingdings</vt:lpstr>
      <vt:lpstr>Office Theme</vt:lpstr>
      <vt:lpstr>PowerPoint Presentation</vt:lpstr>
      <vt:lpstr>PowerPoint Presentation</vt:lpstr>
      <vt:lpstr>ENZIM</vt:lpstr>
      <vt:lpstr>Faktor Berpengaruh terhadap Enzim</vt:lpstr>
      <vt:lpstr>Nomenklatur dan Klasifikasi Enzim</vt:lpstr>
      <vt:lpstr>Penggolongan Enzim</vt:lpstr>
      <vt:lpstr>Susunan Enzim</vt:lpstr>
      <vt:lpstr>Koenzim Penting dalam Reaksi  Oksidasi-reduksi</vt:lpstr>
      <vt:lpstr>Koenzim Penting</vt:lpstr>
      <vt:lpstr>Koenzim Penting (lanjutan)</vt:lpstr>
      <vt:lpstr>Enzim Penting</vt:lpstr>
      <vt:lpstr>Enzim Penting</vt:lpstr>
      <vt:lpstr>Enzim Penting</vt:lpstr>
      <vt:lpstr>Sifat Enzim</vt:lpstr>
      <vt:lpstr>Sifat Enzim</vt:lpstr>
      <vt:lpstr>PowerPoint Presentation</vt:lpstr>
      <vt:lpstr>PowerPoint Presentation</vt:lpstr>
      <vt:lpstr>PowerPoint Presentation</vt:lpstr>
      <vt:lpstr>Menurunkan energi aktifasi</vt:lpstr>
      <vt:lpstr>PowerPoint Presentation</vt:lpstr>
      <vt:lpstr>FITOHORMON</vt:lpstr>
      <vt:lpstr>VITAMIN</vt:lpstr>
      <vt:lpstr>HORMON PADA TUMBUHAN</vt:lpstr>
      <vt:lpstr>Fitohormon/Zat Pengatur Tumbuh</vt:lpstr>
      <vt:lpstr>AUKSIN / IAA</vt:lpstr>
      <vt:lpstr>Dimana “Auksin” Disintesis ??</vt:lpstr>
      <vt:lpstr>AUKSIN DAN PENGEMBANGAN SEL</vt:lpstr>
      <vt:lpstr>Pengaruh Cahaya Terhadap Auksin</vt:lpstr>
      <vt:lpstr>Pengaruh Gaya Berat Terhadap Distribusi Auksin</vt:lpstr>
      <vt:lpstr> AUKSIN ZAT SERBA GUNA</vt:lpstr>
      <vt:lpstr>HORMON TUMBUHAN LAINNYA</vt:lpstr>
      <vt:lpstr>HORMON TUMBUHAN LAINNYA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26</cp:revision>
  <dcterms:created xsi:type="dcterms:W3CDTF">2017-03-06T01:48:25Z</dcterms:created>
  <dcterms:modified xsi:type="dcterms:W3CDTF">2018-01-03T23:29:17Z</dcterms:modified>
</cp:coreProperties>
</file>