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0" r:id="rId3"/>
    <p:sldId id="302" r:id="rId4"/>
    <p:sldId id="263" r:id="rId5"/>
    <p:sldId id="308" r:id="rId6"/>
    <p:sldId id="309" r:id="rId7"/>
    <p:sldId id="311" r:id="rId8"/>
    <p:sldId id="305" r:id="rId9"/>
    <p:sldId id="310" r:id="rId10"/>
    <p:sldId id="306" r:id="rId11"/>
    <p:sldId id="315" r:id="rId12"/>
    <p:sldId id="312" r:id="rId13"/>
    <p:sldId id="336" r:id="rId14"/>
    <p:sldId id="314" r:id="rId15"/>
    <p:sldId id="316" r:id="rId16"/>
    <p:sldId id="317" r:id="rId17"/>
    <p:sldId id="337" r:id="rId18"/>
    <p:sldId id="318" r:id="rId19"/>
    <p:sldId id="319" r:id="rId20"/>
    <p:sldId id="325" r:id="rId21"/>
    <p:sldId id="326" r:id="rId22"/>
    <p:sldId id="327" r:id="rId23"/>
    <p:sldId id="329" r:id="rId24"/>
    <p:sldId id="330" r:id="rId25"/>
    <p:sldId id="331" r:id="rId26"/>
    <p:sldId id="332" r:id="rId27"/>
    <p:sldId id="335" r:id="rId28"/>
    <p:sldId id="33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42" autoAdjust="0"/>
  </p:normalViewPr>
  <p:slideViewPr>
    <p:cSldViewPr>
      <p:cViewPr varScale="1">
        <p:scale>
          <a:sx n="59" d="100"/>
          <a:sy n="59" d="100"/>
        </p:scale>
        <p:origin x="73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E7F2D-8D05-4980-9FE2-4DE7568CDBD1}" type="datetimeFigureOut">
              <a:rPr lang="id-ID" smtClean="0"/>
              <a:t>14/09/2017</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7EDD4-D75A-4DD8-A2F7-651F8F8276C3}" type="slidenum">
              <a:rPr lang="id-ID" smtClean="0"/>
              <a:t>‹#›</a:t>
            </a:fld>
            <a:endParaRPr lang="id-ID"/>
          </a:p>
        </p:txBody>
      </p:sp>
    </p:spTree>
    <p:extLst>
      <p:ext uri="{BB962C8B-B14F-4D97-AF65-F5344CB8AC3E}">
        <p14:creationId xmlns:p14="http://schemas.microsoft.com/office/powerpoint/2010/main" val="411756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Mengamati sayatan gabus menggunakan mikroskop.</a:t>
            </a:r>
            <a:r>
              <a:rPr lang="id-ID" baseline="0" dirty="0" smtClean="0"/>
              <a:t> Ia menemukan adanya ruang-ruang kosong yang dibatasi dinding tebal. Ia menyebut penemuan ruang-ruang kosong tersebut dengan istilah cellulae artinya sel. Sel penemuan Robert Hooke ini merupakan sel gabus yang telah mati </a:t>
            </a:r>
            <a:endParaRPr lang="id-ID" dirty="0"/>
          </a:p>
        </p:txBody>
      </p:sp>
      <p:sp>
        <p:nvSpPr>
          <p:cNvPr id="4" name="Slide Number Placeholder 3"/>
          <p:cNvSpPr>
            <a:spLocks noGrp="1"/>
          </p:cNvSpPr>
          <p:nvPr>
            <p:ph type="sldNum" sz="quarter" idx="10"/>
          </p:nvPr>
        </p:nvSpPr>
        <p:spPr/>
        <p:txBody>
          <a:bodyPr/>
          <a:lstStyle/>
          <a:p>
            <a:fld id="{0F58AED2-4F97-4CCC-B4B3-28EB95722EC3}" type="slidenum">
              <a:rPr lang="id-ID" smtClean="0"/>
              <a:t>5</a:t>
            </a:fld>
            <a:endParaRPr lang="id-ID"/>
          </a:p>
        </p:txBody>
      </p:sp>
    </p:spTree>
    <p:extLst>
      <p:ext uri="{BB962C8B-B14F-4D97-AF65-F5344CB8AC3E}">
        <p14:creationId xmlns:p14="http://schemas.microsoft.com/office/powerpoint/2010/main" val="475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Tekanan turgor: tekanan yang mendorong membran sel terhadap dinding sel pada tumbuhan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23</a:t>
            </a:fld>
            <a:endParaRPr lang="id-ID"/>
          </a:p>
        </p:txBody>
      </p:sp>
    </p:spTree>
    <p:extLst>
      <p:ext uri="{BB962C8B-B14F-4D97-AF65-F5344CB8AC3E}">
        <p14:creationId xmlns:p14="http://schemas.microsoft.com/office/powerpoint/2010/main" val="286605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
            </a:r>
            <a:br>
              <a:rPr lang="id-ID" dirty="0" smtClean="0"/>
            </a:br>
            <a:r>
              <a:rPr lang="id-ID" sz="1200" b="0" i="0" kern="1200" dirty="0" smtClean="0">
                <a:solidFill>
                  <a:schemeClr val="tx1"/>
                </a:solidFill>
                <a:effectLst/>
                <a:latin typeface="+mn-lt"/>
                <a:ea typeface="+mn-ea"/>
                <a:cs typeface="+mn-cs"/>
              </a:rPr>
              <a:t>Dinding selulosa membantu membedakan tanaman dari organisme lain </a:t>
            </a:r>
          </a:p>
          <a:p>
            <a:pPr eaLnBrk="1" hangingPunct="1">
              <a:spcBef>
                <a:spcPct val="0"/>
              </a:spcBef>
            </a:pPr>
            <a:r>
              <a:rPr lang="id-ID" sz="1200" b="0" i="0" kern="1200" dirty="0" smtClean="0">
                <a:solidFill>
                  <a:schemeClr val="tx1"/>
                </a:solidFill>
                <a:effectLst/>
                <a:latin typeface="+mn-lt"/>
                <a:ea typeface="+mn-ea"/>
                <a:cs typeface="+mn-cs"/>
              </a:rPr>
              <a:t>Komponen utama dinding sel adalah selulosa yang tersusun dalam microfiber</a:t>
            </a:r>
          </a:p>
          <a:p>
            <a:pPr eaLnBrk="1" hangingPunct="1">
              <a:spcBef>
                <a:spcPct val="0"/>
              </a:spcBef>
            </a:pPr>
            <a:r>
              <a:rPr lang="id-ID" sz="1200" b="0" i="0" kern="1200" dirty="0" smtClean="0">
                <a:solidFill>
                  <a:schemeClr val="tx1"/>
                </a:solidFill>
                <a:effectLst/>
                <a:latin typeface="+mn-lt"/>
                <a:ea typeface="+mn-ea"/>
                <a:cs typeface="+mn-cs"/>
              </a:rPr>
              <a:t>Kerangka selulosa saling terkait dengan matriks silang dari molekul nonelelulosa - terutama hemiselulosa dan pektin. </a:t>
            </a:r>
          </a:p>
          <a:p>
            <a:pPr eaLnBrk="1" hangingPunct="1">
              <a:spcBef>
                <a:spcPct val="0"/>
              </a:spcBef>
            </a:pPr>
            <a:r>
              <a:rPr lang="id-ID" sz="1200" b="0" i="0" kern="1200" dirty="0" smtClean="0">
                <a:solidFill>
                  <a:schemeClr val="tx1"/>
                </a:solidFill>
                <a:effectLst/>
                <a:latin typeface="+mn-lt"/>
                <a:ea typeface="+mn-ea"/>
                <a:cs typeface="+mn-cs"/>
              </a:rPr>
              <a:t>Dinding sel berlapis - ada dinding sel utama, lamella tengah antara dua sel dan kadang-kadang dinding sel sekunder</a:t>
            </a:r>
            <a:endParaRPr lang="id-ID" dirty="0" smtClean="0"/>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D7BDF-9333-4DDD-8B18-715A396616B8}"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281577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5467E9-74A9-4A29-A2CC-A72EFB567469}" type="slidenum">
              <a:rPr lang="en-US">
                <a:latin typeface="Calibri" panose="020F0502020204030204" pitchFamily="34" charset="0"/>
              </a:rPr>
              <a:pPr eaLnBrk="1" hangingPunct="1"/>
              <a:t>26</a:t>
            </a:fld>
            <a:endParaRPr lang="en-US">
              <a:latin typeface="Calibri" panose="020F0502020204030204" pitchFamily="34" charset="0"/>
            </a:endParaRPr>
          </a:p>
        </p:txBody>
      </p:sp>
    </p:spTree>
    <p:extLst>
      <p:ext uri="{BB962C8B-B14F-4D97-AF65-F5344CB8AC3E}">
        <p14:creationId xmlns:p14="http://schemas.microsoft.com/office/powerpoint/2010/main" val="34189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Plasmodesmata memungkinkan pengangkutan zat dari satu sel ke sel berikutnya Mereka adalah benang sitoplasma yang menghubungkan protoplas hidup sel yang berdampingan</a:t>
            </a: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2EEFD3-8F14-4983-A600-CD58904E2FDC}" type="slidenum">
              <a:rPr lang="en-US">
                <a:latin typeface="Calibri" panose="020F0502020204030204" pitchFamily="34" charset="0"/>
              </a:rPr>
              <a:pPr eaLnBrk="1" hangingPunct="1"/>
              <a:t>27</a:t>
            </a:fld>
            <a:endParaRPr lang="en-US">
              <a:latin typeface="Calibri" panose="020F0502020204030204" pitchFamily="34" charset="0"/>
            </a:endParaRPr>
          </a:p>
        </p:txBody>
      </p:sp>
    </p:spTree>
    <p:extLst>
      <p:ext uri="{BB962C8B-B14F-4D97-AF65-F5344CB8AC3E}">
        <p14:creationId xmlns:p14="http://schemas.microsoft.com/office/powerpoint/2010/main" val="57653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AAEF83-22AA-4E87-A823-9D015BDE6FA0}"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val="269360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D4F81-18A0-45BD-96C6-4FAECE9585B1}"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226894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
            </a:r>
            <a:br>
              <a:rPr lang="id-ID" dirty="0" smtClean="0"/>
            </a:br>
            <a:r>
              <a:rPr lang="id-ID" sz="1200" b="0" i="0" kern="1200" dirty="0" smtClean="0">
                <a:solidFill>
                  <a:schemeClr val="tx1"/>
                </a:solidFill>
                <a:effectLst/>
                <a:latin typeface="+mn-lt"/>
                <a:ea typeface="+mn-ea"/>
                <a:cs typeface="+mn-cs"/>
              </a:rPr>
              <a:t>Membran plasma memiliki beberapa fungsi 1. Mediasikan pengangkutan zat masuk dan keluar dari sitoplasma 2. Mengkoordinir sintesis dan perakitan mikrofibril selulosa 3. itu relay sinyal hormonal dan lingkungan yang terlibat dalam pengendalian pertumbuhan sel dan diferensiasi</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14</a:t>
            </a:fld>
            <a:endParaRPr lang="id-ID"/>
          </a:p>
        </p:txBody>
      </p:sp>
    </p:spTree>
    <p:extLst>
      <p:ext uri="{BB962C8B-B14F-4D97-AF65-F5344CB8AC3E}">
        <p14:creationId xmlns:p14="http://schemas.microsoft.com/office/powerpoint/2010/main" val="239714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
            </a:r>
            <a:br>
              <a:rPr lang="id-ID" dirty="0" smtClean="0"/>
            </a:br>
            <a:r>
              <a:rPr lang="id-ID" sz="1200" b="0" i="0" kern="1200" dirty="0" smtClean="0">
                <a:solidFill>
                  <a:schemeClr val="tx1"/>
                </a:solidFill>
                <a:effectLst/>
                <a:latin typeface="+mn-lt"/>
                <a:ea typeface="+mn-ea"/>
                <a:cs typeface="+mn-cs"/>
              </a:rPr>
              <a:t>Inti adalah struktur penting untuk sel, karena 1. mengendalikan aktivitas sel yang sedang berlangsung dengan menentukan molekul protein mana yang diproduksi oleh sel dan kapan diproduksi 2. menyimpan informasi genetik, menyebarkannya ke sel anak selama pembelahan sel</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15</a:t>
            </a:fld>
            <a:endParaRPr lang="id-ID"/>
          </a:p>
        </p:txBody>
      </p:sp>
    </p:spTree>
    <p:extLst>
      <p:ext uri="{BB962C8B-B14F-4D97-AF65-F5344CB8AC3E}">
        <p14:creationId xmlns:p14="http://schemas.microsoft.com/office/powerpoint/2010/main" val="168196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
            </a:r>
            <a:br>
              <a:rPr lang="id-ID" dirty="0" smtClean="0"/>
            </a:br>
            <a:r>
              <a:rPr lang="id-ID" sz="1200" b="0" i="0" kern="1200" dirty="0" smtClean="0">
                <a:solidFill>
                  <a:schemeClr val="tx1"/>
                </a:solidFill>
                <a:effectLst/>
                <a:latin typeface="+mn-lt"/>
                <a:ea typeface="+mn-ea"/>
                <a:cs typeface="+mn-cs"/>
              </a:rPr>
              <a:t>Plastida adalah komponen karakteristik sel tumbuhan </a:t>
            </a:r>
          </a:p>
          <a:p>
            <a:r>
              <a:rPr lang="id-ID" sz="1200" b="0" i="0" kern="1200" dirty="0" smtClean="0">
                <a:solidFill>
                  <a:schemeClr val="tx1"/>
                </a:solidFill>
                <a:effectLst/>
                <a:latin typeface="+mn-lt"/>
                <a:ea typeface="+mn-ea"/>
                <a:cs typeface="+mn-cs"/>
              </a:rPr>
              <a:t>Plastida diklasifikasikan dan diberi nama berdasarkan jenis pigmen yang dikandungnya </a:t>
            </a:r>
          </a:p>
          <a:p>
            <a:r>
              <a:rPr lang="id-ID" sz="1200" b="0" i="0" kern="1200" dirty="0" smtClean="0">
                <a:solidFill>
                  <a:schemeClr val="tx1"/>
                </a:solidFill>
                <a:effectLst/>
                <a:latin typeface="+mn-lt"/>
                <a:ea typeface="+mn-ea"/>
                <a:cs typeface="+mn-cs"/>
              </a:rPr>
              <a:t>Setiap plastid dikelilingi oleh dua membran dan secara internal plastid memiliki sistem membran yang membentuk kantung pipih yang disebut thylakoids dan substansi (cairan) yang disebut stroma.</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16</a:t>
            </a:fld>
            <a:endParaRPr lang="id-ID"/>
          </a:p>
        </p:txBody>
      </p:sp>
    </p:spTree>
    <p:extLst>
      <p:ext uri="{BB962C8B-B14F-4D97-AF65-F5344CB8AC3E}">
        <p14:creationId xmlns:p14="http://schemas.microsoft.com/office/powerpoint/2010/main" val="337742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
            </a:r>
            <a:br>
              <a:rPr lang="id-ID" dirty="0" smtClean="0"/>
            </a:br>
            <a:r>
              <a:rPr lang="id-ID" sz="1200" b="0" i="0" kern="1200" dirty="0" smtClean="0">
                <a:solidFill>
                  <a:schemeClr val="tx1"/>
                </a:solidFill>
                <a:effectLst/>
                <a:latin typeface="+mn-lt"/>
                <a:ea typeface="+mn-ea"/>
                <a:cs typeface="+mn-cs"/>
              </a:rPr>
              <a:t>Kromoplas kekurangan klorofil tapi mensintesis dan mempertahankan pigmen karotenoid yang bertanggung jawab atas warna kuning, oranye atau merah dari banyak bunga, daun tua, beberapa buah dan beberapa akar.</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19</a:t>
            </a:fld>
            <a:endParaRPr lang="id-ID"/>
          </a:p>
        </p:txBody>
      </p:sp>
    </p:spTree>
    <p:extLst>
      <p:ext uri="{BB962C8B-B14F-4D97-AF65-F5344CB8AC3E}">
        <p14:creationId xmlns:p14="http://schemas.microsoft.com/office/powerpoint/2010/main" val="428135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
            </a:r>
            <a:br>
              <a:rPr lang="id-ID" dirty="0" smtClean="0"/>
            </a:br>
            <a:r>
              <a:rPr lang="id-ID" sz="1200" b="0" i="0" kern="1200" dirty="0" smtClean="0">
                <a:solidFill>
                  <a:schemeClr val="tx1"/>
                </a:solidFill>
                <a:effectLst/>
                <a:latin typeface="+mn-lt"/>
                <a:ea typeface="+mn-ea"/>
                <a:cs typeface="+mn-cs"/>
              </a:rPr>
              <a:t>Leucoplasts adalah plastida nonpigmentasi yang beberapa di antaranya mensintesis pati sementara yang lain menghasilkan minyak atau protein </a:t>
            </a:r>
          </a:p>
          <a:p>
            <a:pPr eaLnBrk="1" hangingPunct="1">
              <a:spcBef>
                <a:spcPct val="0"/>
              </a:spcBef>
            </a:pPr>
            <a:r>
              <a:rPr lang="id-ID" sz="1200" b="0" i="0" kern="1200" dirty="0" smtClean="0">
                <a:solidFill>
                  <a:schemeClr val="tx1"/>
                </a:solidFill>
                <a:effectLst/>
                <a:latin typeface="+mn-lt"/>
                <a:ea typeface="+mn-ea"/>
                <a:cs typeface="+mn-cs"/>
              </a:rPr>
              <a:t>Setelah terpapar cahaya mereka bisa berkembang menjadi kloroplas</a:t>
            </a:r>
            <a:endParaRPr lang="id-ID" dirty="0"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35EE07-E78E-4E28-8364-2578FEFC628B}"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47541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
            </a:r>
            <a:br>
              <a:rPr lang="id-ID" dirty="0" smtClean="0"/>
            </a:br>
            <a:r>
              <a:rPr lang="id-ID" sz="1200" b="0" i="0" kern="1200" dirty="0" smtClean="0">
                <a:solidFill>
                  <a:schemeClr val="tx1"/>
                </a:solidFill>
                <a:effectLst/>
                <a:latin typeface="+mn-lt"/>
                <a:ea typeface="+mn-ea"/>
                <a:cs typeface="+mn-cs"/>
              </a:rPr>
              <a:t>Mitokondria adalah organel lain yang dibatasi oleh dua membran </a:t>
            </a:r>
          </a:p>
          <a:p>
            <a:pPr eaLnBrk="1" hangingPunct="1">
              <a:spcBef>
                <a:spcPct val="0"/>
              </a:spcBef>
            </a:pPr>
            <a:r>
              <a:rPr lang="id-ID" sz="1200" b="0" i="0" kern="1200" dirty="0" smtClean="0">
                <a:solidFill>
                  <a:schemeClr val="tx1"/>
                </a:solidFill>
                <a:effectLst/>
                <a:latin typeface="+mn-lt"/>
                <a:ea typeface="+mn-ea"/>
                <a:cs typeface="+mn-cs"/>
              </a:rPr>
              <a:t>Membran bagian dalam dilipat ke dalam banyak lipatan yang disebut cristae</a:t>
            </a:r>
          </a:p>
          <a:p>
            <a:pPr eaLnBrk="1" hangingPunct="1">
              <a:spcBef>
                <a:spcPct val="0"/>
              </a:spcBef>
            </a:pPr>
            <a:r>
              <a:rPr lang="id-ID" dirty="0" smtClean="0"/>
              <a:t/>
            </a:r>
            <a:br>
              <a:rPr lang="id-ID" dirty="0" smtClean="0"/>
            </a:br>
            <a:r>
              <a:rPr lang="id-ID" sz="1200" b="0" i="0" kern="1200" dirty="0" smtClean="0">
                <a:solidFill>
                  <a:schemeClr val="tx1"/>
                </a:solidFill>
                <a:effectLst/>
                <a:latin typeface="+mn-lt"/>
                <a:ea typeface="+mn-ea"/>
                <a:cs typeface="+mn-cs"/>
              </a:rPr>
              <a:t>Mitokondria adalah situs respirasi seluler - mengubah molekul organik menjadi ATP sumber energi langsung utama untuk sel eukariota yang hidup - sel tanaman mungkin memiliki ratusan hingga ribuan mitokondria</a:t>
            </a:r>
            <a:endParaRPr lang="id-ID" dirty="0"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28F6AC-37F4-4CC0-A605-1C1F86526EFF}"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31640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Vakuola adalah organel terikat membran yang diisi dengan getah sel </a:t>
            </a:r>
          </a:p>
          <a:p>
            <a:pPr eaLnBrk="1" hangingPunct="1">
              <a:spcBef>
                <a:spcPct val="0"/>
              </a:spcBef>
            </a:pPr>
            <a:r>
              <a:rPr lang="id-ID" dirty="0" smtClean="0"/>
              <a:t>Membran disebut sebagai tonoplast</a:t>
            </a:r>
          </a:p>
          <a:p>
            <a:pPr eaLnBrk="1" hangingPunct="1">
              <a:spcBef>
                <a:spcPct val="0"/>
              </a:spcBef>
            </a:pPr>
            <a:r>
              <a:rPr lang="id-ID" dirty="0" smtClean="0"/>
              <a:t>Berbagai jenis vakuola mungkin memiliki fungsi yang berbeda dalam sel yang sama </a:t>
            </a:r>
          </a:p>
          <a:p>
            <a:pPr eaLnBrk="1" hangingPunct="1">
              <a:spcBef>
                <a:spcPct val="0"/>
              </a:spcBef>
            </a:pPr>
            <a:r>
              <a:rPr lang="id-ID" dirty="0" smtClean="0"/>
              <a:t>Seiring dengan getah sel berbasis air, vakuola biasanya mengandung garam, gula dan beberapa protein terlarut</a:t>
            </a: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A7827C-5F74-4712-8E40-9396F3163095}"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291016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1482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0079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50510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5872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8B542-5BDA-4C3C-B2B7-2DB02B51EECC}"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60529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8B542-5BDA-4C3C-B2B7-2DB02B51EECC}"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7397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8B542-5BDA-4C3C-B2B7-2DB02B51EECC}"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0110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8B542-5BDA-4C3C-B2B7-2DB02B51EECC}"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41984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B542-5BDA-4C3C-B2B7-2DB02B51EECC}"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7328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23459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32335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8B542-5BDA-4C3C-B2B7-2DB02B51EECC}"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7B020-EC20-4FA2-8723-C9092FCC1B9C}" type="slidenum">
              <a:rPr lang="en-US" smtClean="0"/>
              <a:t>‹#›</a:t>
            </a:fld>
            <a:endParaRPr lang="en-US"/>
          </a:p>
        </p:txBody>
      </p:sp>
    </p:spTree>
    <p:extLst>
      <p:ext uri="{BB962C8B-B14F-4D97-AF65-F5344CB8AC3E}">
        <p14:creationId xmlns:p14="http://schemas.microsoft.com/office/powerpoint/2010/main" val="1310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2.bp.blogspot.com/-W4jSrZ_1tgA/UMWxG-TTgQI/AAAAAAAAAB8/4EXceP8BBfY/s1600/1.jp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8100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PLANT CELL</a:t>
            </a:r>
            <a:endParaRPr lang="en-US" sz="3600" b="1" dirty="0" smtClean="0">
              <a:solidFill>
                <a:schemeClr val="bg1"/>
              </a:solidFill>
            </a:endParaRPr>
          </a:p>
        </p:txBody>
      </p:sp>
      <p:sp>
        <p:nvSpPr>
          <p:cNvPr id="2052" name="TextBox 1"/>
          <p:cNvSpPr txBox="1">
            <a:spLocks noChangeArrowheads="1"/>
          </p:cNvSpPr>
          <p:nvPr/>
        </p:nvSpPr>
        <p:spPr bwMode="auto">
          <a:xfrm>
            <a:off x="3962400" y="4572000"/>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dirty="0" smtClean="0">
                <a:solidFill>
                  <a:schemeClr val="bg1"/>
                </a:solidFill>
              </a:rPr>
              <a:t>Febriana Dwi Wahyuni, M.Si.</a:t>
            </a:r>
            <a:endParaRPr lang="en-US" sz="2400" dirty="0">
              <a:solidFill>
                <a:schemeClr val="bg1"/>
              </a:solidFill>
            </a:endParaRPr>
          </a:p>
        </p:txBody>
      </p:sp>
    </p:spTree>
    <p:extLst>
      <p:ext uri="{BB962C8B-B14F-4D97-AF65-F5344CB8AC3E}">
        <p14:creationId xmlns:p14="http://schemas.microsoft.com/office/powerpoint/2010/main" val="103791925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 name="Picture 1" descr="Plant_cell_stru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0"/>
            <a:ext cx="8620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93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dirty="0" smtClean="0"/>
              <a:t>Plant Cell</a:t>
            </a:r>
            <a:endParaRPr lang="id-ID" dirty="0"/>
          </a:p>
        </p:txBody>
      </p:sp>
      <p:sp>
        <p:nvSpPr>
          <p:cNvPr id="3" name="Content Placeholder 2"/>
          <p:cNvSpPr>
            <a:spLocks noGrp="1"/>
          </p:cNvSpPr>
          <p:nvPr>
            <p:ph idx="1"/>
          </p:nvPr>
        </p:nvSpPr>
        <p:spPr>
          <a:xfrm>
            <a:off x="2590800" y="2004218"/>
            <a:ext cx="4419600" cy="4525963"/>
          </a:xfrm>
        </p:spPr>
        <p:txBody>
          <a:bodyPr>
            <a:normAutofit/>
          </a:bodyPr>
          <a:lstStyle/>
          <a:p>
            <a:r>
              <a:rPr lang="id-ID" dirty="0" smtClean="0"/>
              <a:t>Plasma membrane</a:t>
            </a:r>
            <a:endParaRPr lang="en-US" dirty="0"/>
          </a:p>
          <a:p>
            <a:r>
              <a:rPr lang="id-ID" dirty="0" smtClean="0"/>
              <a:t>Nucleus</a:t>
            </a:r>
            <a:endParaRPr lang="en-US" dirty="0"/>
          </a:p>
          <a:p>
            <a:r>
              <a:rPr lang="id-ID" dirty="0" smtClean="0"/>
              <a:t>Cytoplasm</a:t>
            </a:r>
            <a:endParaRPr lang="en-US" dirty="0"/>
          </a:p>
          <a:p>
            <a:r>
              <a:rPr lang="en-US" dirty="0" err="1" smtClean="0"/>
              <a:t>Organe</a:t>
            </a:r>
            <a:r>
              <a:rPr lang="id-ID" dirty="0" smtClean="0"/>
              <a:t>l</a:t>
            </a:r>
            <a:r>
              <a:rPr lang="en-US" dirty="0" smtClean="0"/>
              <a:t>l</a:t>
            </a:r>
            <a:r>
              <a:rPr lang="id-ID" dirty="0" smtClean="0"/>
              <a:t>es</a:t>
            </a:r>
            <a:endParaRPr lang="en-US" dirty="0"/>
          </a:p>
          <a:p>
            <a:pPr marL="0" indent="0">
              <a:buNone/>
            </a:pPr>
            <a:endParaRPr lang="id-ID" dirty="0"/>
          </a:p>
        </p:txBody>
      </p:sp>
    </p:spTree>
    <p:extLst>
      <p:ext uri="{BB962C8B-B14F-4D97-AF65-F5344CB8AC3E}">
        <p14:creationId xmlns:p14="http://schemas.microsoft.com/office/powerpoint/2010/main" val="424583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90600"/>
            <a:ext cx="8229600" cy="1143000"/>
          </a:xfrm>
        </p:spPr>
        <p:txBody>
          <a:bodyPr>
            <a:normAutofit fontScale="90000"/>
          </a:bodyPr>
          <a:lstStyle/>
          <a:p>
            <a:r>
              <a:rPr lang="id-ID" dirty="0" smtClean="0"/>
              <a:t>The Difference Between Plant Cell and Animal Cell</a:t>
            </a:r>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2861468888"/>
              </p:ext>
            </p:extLst>
          </p:nvPr>
        </p:nvGraphicFramePr>
        <p:xfrm>
          <a:off x="1714500" y="2522220"/>
          <a:ext cx="5943600" cy="3493770"/>
        </p:xfrm>
        <a:graphic>
          <a:graphicData uri="http://schemas.openxmlformats.org/drawingml/2006/table">
            <a:tbl>
              <a:tblPr bandRow="1">
                <a:tableStyleId>{5C22544A-7EE6-4342-B048-85BDC9FD1C3A}</a:tableStyleId>
              </a:tblPr>
              <a:tblGrid>
                <a:gridCol w="520065"/>
                <a:gridCol w="2451735"/>
                <a:gridCol w="1485900"/>
                <a:gridCol w="1485900"/>
              </a:tblGrid>
              <a:tr h="582930">
                <a:tc>
                  <a:txBody>
                    <a:bodyPr/>
                    <a:lstStyle/>
                    <a:p>
                      <a:pPr algn="ctr"/>
                      <a:r>
                        <a:rPr lang="en-US" sz="2100" b="1" dirty="0" smtClean="0"/>
                        <a:t>No</a:t>
                      </a:r>
                      <a:endParaRPr lang="en-US" sz="2100" b="1" dirty="0"/>
                    </a:p>
                  </a:txBody>
                  <a:tcPr marL="68580" marR="68580" marT="34290" marB="34290"/>
                </a:tc>
                <a:tc>
                  <a:txBody>
                    <a:bodyPr/>
                    <a:lstStyle/>
                    <a:p>
                      <a:pPr algn="ctr"/>
                      <a:r>
                        <a:rPr lang="id-ID" sz="2100" b="1" dirty="0" smtClean="0"/>
                        <a:t>Organelles</a:t>
                      </a:r>
                      <a:endParaRPr lang="en-US" sz="2100" b="1" dirty="0"/>
                    </a:p>
                  </a:txBody>
                  <a:tcPr marL="68580" marR="68580" marT="34290" marB="34290"/>
                </a:tc>
                <a:tc>
                  <a:txBody>
                    <a:bodyPr/>
                    <a:lstStyle/>
                    <a:p>
                      <a:pPr algn="ctr"/>
                      <a:r>
                        <a:rPr lang="id-ID" sz="2100" b="1" dirty="0" smtClean="0"/>
                        <a:t>Animal</a:t>
                      </a:r>
                      <a:endParaRPr lang="en-US" sz="2100" b="1" dirty="0"/>
                    </a:p>
                  </a:txBody>
                  <a:tcPr marL="68580" marR="68580" marT="34290" marB="34290"/>
                </a:tc>
                <a:tc>
                  <a:txBody>
                    <a:bodyPr/>
                    <a:lstStyle/>
                    <a:p>
                      <a:pPr algn="ctr"/>
                      <a:r>
                        <a:rPr lang="id-ID" sz="2100" b="1" dirty="0" smtClean="0"/>
                        <a:t>Plant</a:t>
                      </a:r>
                      <a:endParaRPr lang="en-US" sz="2100" b="1" dirty="0"/>
                    </a:p>
                  </a:txBody>
                  <a:tcPr marL="68580" marR="68580" marT="34290" marB="34290"/>
                </a:tc>
              </a:tr>
              <a:tr h="582930">
                <a:tc>
                  <a:txBody>
                    <a:bodyPr/>
                    <a:lstStyle/>
                    <a:p>
                      <a:pPr algn="ctr"/>
                      <a:r>
                        <a:rPr lang="en-US" sz="2100" dirty="0" smtClean="0"/>
                        <a:t>1</a:t>
                      </a:r>
                      <a:endParaRPr lang="en-US" sz="2100" dirty="0"/>
                    </a:p>
                  </a:txBody>
                  <a:tcPr marL="68580" marR="68580" marT="34290" marB="34290"/>
                </a:tc>
                <a:tc>
                  <a:txBody>
                    <a:bodyPr/>
                    <a:lstStyle/>
                    <a:p>
                      <a:r>
                        <a:rPr lang="id-ID" sz="2100" dirty="0" smtClean="0"/>
                        <a:t>C</a:t>
                      </a:r>
                      <a:r>
                        <a:rPr lang="en-US" sz="2100" dirty="0" err="1" smtClean="0"/>
                        <a:t>entriol</a:t>
                      </a:r>
                      <a:r>
                        <a:rPr lang="id-ID" sz="2100" dirty="0" smtClean="0"/>
                        <a:t>e</a:t>
                      </a:r>
                      <a:endParaRPr lang="en-US" sz="2100" dirty="0"/>
                    </a:p>
                  </a:txBody>
                  <a:tcPr marL="68580" marR="68580" marT="34290" marB="34290"/>
                </a:tc>
                <a:tc>
                  <a:txBody>
                    <a:bodyPr/>
                    <a:lstStyle/>
                    <a:p>
                      <a:pPr algn="ctr"/>
                      <a:r>
                        <a:rPr lang="id-ID" sz="2100" dirty="0" smtClean="0"/>
                        <a:t>V</a:t>
                      </a:r>
                      <a:endParaRPr lang="en-US" sz="2100" dirty="0"/>
                    </a:p>
                  </a:txBody>
                  <a:tcPr marL="68580" marR="68580" marT="34290" marB="34290"/>
                </a:tc>
                <a:tc>
                  <a:txBody>
                    <a:bodyPr/>
                    <a:lstStyle/>
                    <a:p>
                      <a:pPr algn="ctr"/>
                      <a:r>
                        <a:rPr lang="id-ID" sz="2100" dirty="0" smtClean="0"/>
                        <a:t>X</a:t>
                      </a:r>
                      <a:endParaRPr lang="en-US" sz="2100" dirty="0"/>
                    </a:p>
                  </a:txBody>
                  <a:tcPr marL="68580" marR="68580" marT="34290" marB="34290"/>
                </a:tc>
              </a:tr>
              <a:tr h="579120">
                <a:tc>
                  <a:txBody>
                    <a:bodyPr/>
                    <a:lstStyle/>
                    <a:p>
                      <a:pPr algn="ctr"/>
                      <a:r>
                        <a:rPr lang="en-US" sz="2100" dirty="0" smtClean="0"/>
                        <a:t>2</a:t>
                      </a:r>
                      <a:endParaRPr lang="en-US" sz="2100" dirty="0"/>
                    </a:p>
                  </a:txBody>
                  <a:tcPr marL="68580" marR="68580" marT="34290" marB="34290"/>
                </a:tc>
                <a:tc>
                  <a:txBody>
                    <a:bodyPr/>
                    <a:lstStyle/>
                    <a:p>
                      <a:r>
                        <a:rPr lang="id-ID" sz="2100" dirty="0" smtClean="0"/>
                        <a:t>Cell Wall</a:t>
                      </a:r>
                      <a:endParaRPr lang="en-US" sz="2100" dirty="0"/>
                    </a:p>
                  </a:txBody>
                  <a:tcPr marL="68580" marR="68580" marT="34290" marB="34290"/>
                </a:tc>
                <a:tc>
                  <a:txBody>
                    <a:bodyPr/>
                    <a:lstStyle/>
                    <a:p>
                      <a:pPr algn="ctr"/>
                      <a:r>
                        <a:rPr lang="id-ID" sz="2100" dirty="0" smtClean="0"/>
                        <a:t>X</a:t>
                      </a:r>
                      <a:endParaRPr lang="en-US" sz="2100" dirty="0"/>
                    </a:p>
                  </a:txBody>
                  <a:tcPr marL="68580" marR="68580" marT="34290" marB="34290"/>
                </a:tc>
                <a:tc>
                  <a:txBody>
                    <a:bodyPr/>
                    <a:lstStyle/>
                    <a:p>
                      <a:pPr algn="ctr"/>
                      <a:r>
                        <a:rPr lang="id-ID" sz="2100" dirty="0" smtClean="0"/>
                        <a:t>V</a:t>
                      </a:r>
                      <a:endParaRPr lang="en-US" sz="2100" dirty="0"/>
                    </a:p>
                  </a:txBody>
                  <a:tcPr marL="68580" marR="68580" marT="34290" marB="34290"/>
                </a:tc>
              </a:tr>
              <a:tr h="582930">
                <a:tc>
                  <a:txBody>
                    <a:bodyPr/>
                    <a:lstStyle/>
                    <a:p>
                      <a:pPr algn="ctr"/>
                      <a:r>
                        <a:rPr lang="en-US" sz="2100" dirty="0" smtClean="0"/>
                        <a:t>3</a:t>
                      </a:r>
                      <a:endParaRPr lang="en-US" sz="2100" dirty="0"/>
                    </a:p>
                  </a:txBody>
                  <a:tcPr marL="68580" marR="68580" marT="34290" marB="34290"/>
                </a:tc>
                <a:tc>
                  <a:txBody>
                    <a:bodyPr/>
                    <a:lstStyle/>
                    <a:p>
                      <a:r>
                        <a:rPr lang="id-ID" sz="2100" dirty="0" smtClean="0"/>
                        <a:t>Vacuole</a:t>
                      </a:r>
                      <a:endParaRPr lang="en-US" sz="2100" dirty="0"/>
                    </a:p>
                  </a:txBody>
                  <a:tcPr marL="68580" marR="68580" marT="34290" marB="34290"/>
                </a:tc>
                <a:tc>
                  <a:txBody>
                    <a:bodyPr/>
                    <a:lstStyle/>
                    <a:p>
                      <a:pPr algn="ctr"/>
                      <a:r>
                        <a:rPr lang="id-ID" sz="2100" dirty="0" smtClean="0"/>
                        <a:t>Small</a:t>
                      </a:r>
                      <a:endParaRPr lang="en-US" sz="2100" dirty="0"/>
                    </a:p>
                  </a:txBody>
                  <a:tcPr marL="68580" marR="68580" marT="34290" marB="34290"/>
                </a:tc>
                <a:tc>
                  <a:txBody>
                    <a:bodyPr/>
                    <a:lstStyle/>
                    <a:p>
                      <a:pPr algn="ctr"/>
                      <a:r>
                        <a:rPr lang="id-ID" sz="2100" dirty="0" smtClean="0"/>
                        <a:t>Big</a:t>
                      </a:r>
                      <a:endParaRPr lang="en-US" sz="2100" dirty="0"/>
                    </a:p>
                  </a:txBody>
                  <a:tcPr marL="68580" marR="68580" marT="34290" marB="34290"/>
                </a:tc>
              </a:tr>
              <a:tr h="582930">
                <a:tc>
                  <a:txBody>
                    <a:bodyPr/>
                    <a:lstStyle/>
                    <a:p>
                      <a:pPr algn="ctr"/>
                      <a:r>
                        <a:rPr lang="en-US" sz="2100" dirty="0" smtClean="0"/>
                        <a:t>4</a:t>
                      </a:r>
                      <a:endParaRPr lang="en-US" sz="2100" dirty="0"/>
                    </a:p>
                  </a:txBody>
                  <a:tcPr marL="68580" marR="68580" marT="34290" marB="34290"/>
                </a:tc>
                <a:tc>
                  <a:txBody>
                    <a:bodyPr/>
                    <a:lstStyle/>
                    <a:p>
                      <a:r>
                        <a:rPr lang="en-US" sz="2100" dirty="0" smtClean="0"/>
                        <a:t>Plastid</a:t>
                      </a:r>
                      <a:r>
                        <a:rPr lang="id-ID" sz="2100" dirty="0" smtClean="0"/>
                        <a:t>s</a:t>
                      </a:r>
                      <a:endParaRPr lang="en-US" sz="2100" dirty="0"/>
                    </a:p>
                  </a:txBody>
                  <a:tcPr marL="68580" marR="68580" marT="34290" marB="34290"/>
                </a:tc>
                <a:tc>
                  <a:txBody>
                    <a:bodyPr/>
                    <a:lstStyle/>
                    <a:p>
                      <a:pPr algn="ctr"/>
                      <a:r>
                        <a:rPr lang="id-ID" sz="2100" dirty="0" smtClean="0"/>
                        <a:t>X</a:t>
                      </a:r>
                      <a:endParaRPr lang="en-US" sz="2100" dirty="0"/>
                    </a:p>
                  </a:txBody>
                  <a:tcPr marL="68580" marR="68580" marT="34290" marB="34290"/>
                </a:tc>
                <a:tc>
                  <a:txBody>
                    <a:bodyPr/>
                    <a:lstStyle/>
                    <a:p>
                      <a:pPr algn="ctr"/>
                      <a:r>
                        <a:rPr lang="id-ID" sz="2100" dirty="0" smtClean="0"/>
                        <a:t>V</a:t>
                      </a:r>
                      <a:endParaRPr lang="en-US" sz="2100" dirty="0"/>
                    </a:p>
                  </a:txBody>
                  <a:tcPr marL="68580" marR="68580" marT="34290" marB="34290"/>
                </a:tc>
              </a:tr>
              <a:tr h="582930">
                <a:tc>
                  <a:txBody>
                    <a:bodyPr/>
                    <a:lstStyle/>
                    <a:p>
                      <a:pPr algn="ctr"/>
                      <a:r>
                        <a:rPr lang="id-ID" sz="2100" dirty="0" smtClean="0"/>
                        <a:t>5</a:t>
                      </a:r>
                      <a:endParaRPr lang="en-US" sz="2100" dirty="0"/>
                    </a:p>
                  </a:txBody>
                  <a:tcPr marL="68580" marR="68580" marT="34290" marB="34290"/>
                </a:tc>
                <a:tc>
                  <a:txBody>
                    <a:bodyPr/>
                    <a:lstStyle/>
                    <a:p>
                      <a:r>
                        <a:rPr lang="id-ID" sz="2100" dirty="0" smtClean="0"/>
                        <a:t>Lisosome</a:t>
                      </a:r>
                      <a:endParaRPr lang="en-US" sz="2100" dirty="0"/>
                    </a:p>
                  </a:txBody>
                  <a:tcPr marL="68580" marR="68580" marT="34290" marB="34290"/>
                </a:tc>
                <a:tc>
                  <a:txBody>
                    <a:bodyPr/>
                    <a:lstStyle/>
                    <a:p>
                      <a:pPr algn="ctr"/>
                      <a:r>
                        <a:rPr lang="id-ID" sz="2100" dirty="0" smtClean="0"/>
                        <a:t>V</a:t>
                      </a:r>
                      <a:endParaRPr lang="en-US" sz="2100" dirty="0"/>
                    </a:p>
                  </a:txBody>
                  <a:tcPr marL="68580" marR="68580" marT="34290" marB="34290"/>
                </a:tc>
                <a:tc>
                  <a:txBody>
                    <a:bodyPr/>
                    <a:lstStyle/>
                    <a:p>
                      <a:pPr algn="ctr"/>
                      <a:r>
                        <a:rPr lang="id-ID" sz="2100" dirty="0" smtClean="0"/>
                        <a:t>X</a:t>
                      </a:r>
                      <a:endParaRPr lang="en-US" sz="2100" dirty="0"/>
                    </a:p>
                  </a:txBody>
                  <a:tcPr marL="68580" marR="68580" marT="34290" marB="34290"/>
                </a:tc>
              </a:tr>
            </a:tbl>
          </a:graphicData>
        </a:graphic>
      </p:graphicFrame>
    </p:spTree>
    <p:extLst>
      <p:ext uri="{BB962C8B-B14F-4D97-AF65-F5344CB8AC3E}">
        <p14:creationId xmlns:p14="http://schemas.microsoft.com/office/powerpoint/2010/main" val="1070026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eltum n selh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68673"/>
            <a:ext cx="7182971" cy="47110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289588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dirty="0" smtClean="0"/>
              <a:t>Plasma Membrane</a:t>
            </a:r>
            <a:endParaRPr lang="id-ID" dirty="0"/>
          </a:p>
        </p:txBody>
      </p:sp>
      <p:sp>
        <p:nvSpPr>
          <p:cNvPr id="3" name="Content Placeholder 2"/>
          <p:cNvSpPr>
            <a:spLocks noGrp="1"/>
          </p:cNvSpPr>
          <p:nvPr>
            <p:ph idx="1"/>
          </p:nvPr>
        </p:nvSpPr>
        <p:spPr>
          <a:xfrm>
            <a:off x="152400" y="1524000"/>
            <a:ext cx="4797592" cy="4648200"/>
          </a:xfrm>
        </p:spPr>
        <p:txBody>
          <a:bodyPr>
            <a:noAutofit/>
          </a:bodyPr>
          <a:lstStyle/>
          <a:p>
            <a:pPr marL="0" indent="0">
              <a:buNone/>
              <a:defRPr/>
            </a:pPr>
            <a:r>
              <a:rPr lang="id-ID" sz="2600" dirty="0" smtClean="0">
                <a:latin typeface="Arial" pitchFamily="34" charset="0"/>
                <a:cs typeface="Arial" pitchFamily="34" charset="0"/>
              </a:rPr>
              <a:t>Composed of carbohydrate, protein, and lipid.</a:t>
            </a:r>
          </a:p>
          <a:p>
            <a:pPr marL="0" indent="0">
              <a:buNone/>
              <a:defRPr/>
            </a:pPr>
            <a:r>
              <a:rPr lang="en-US" sz="2600" dirty="0" smtClean="0">
                <a:latin typeface="Arial" pitchFamily="34" charset="0"/>
                <a:cs typeface="Arial" pitchFamily="34" charset="0"/>
              </a:rPr>
              <a:t>The </a:t>
            </a:r>
            <a:r>
              <a:rPr lang="en-US" sz="2600" dirty="0">
                <a:latin typeface="Arial" pitchFamily="34" charset="0"/>
                <a:cs typeface="Arial" pitchFamily="34" charset="0"/>
              </a:rPr>
              <a:t>plasma </a:t>
            </a:r>
            <a:r>
              <a:rPr lang="en-US" sz="2600" dirty="0" smtClean="0">
                <a:latin typeface="Arial" pitchFamily="34" charset="0"/>
                <a:cs typeface="Arial" pitchFamily="34" charset="0"/>
              </a:rPr>
              <a:t>membrane</a:t>
            </a:r>
            <a:r>
              <a:rPr lang="id-ID" sz="2600" dirty="0" smtClean="0">
                <a:latin typeface="Arial" pitchFamily="34" charset="0"/>
                <a:cs typeface="Arial" pitchFamily="34" charset="0"/>
              </a:rPr>
              <a:t> </a:t>
            </a:r>
            <a:r>
              <a:rPr lang="en-US" sz="2600" dirty="0" smtClean="0">
                <a:latin typeface="Arial" pitchFamily="34" charset="0"/>
                <a:cs typeface="Arial" pitchFamily="34" charset="0"/>
              </a:rPr>
              <a:t>has </a:t>
            </a:r>
            <a:r>
              <a:rPr lang="en-US" sz="2600" dirty="0">
                <a:latin typeface="Arial" pitchFamily="34" charset="0"/>
                <a:cs typeface="Arial" pitchFamily="34" charset="0"/>
              </a:rPr>
              <a:t>several functions</a:t>
            </a:r>
          </a:p>
          <a:p>
            <a:pPr>
              <a:buNone/>
              <a:defRPr/>
            </a:pPr>
            <a:r>
              <a:rPr lang="en-US" sz="2600" dirty="0">
                <a:latin typeface="Arial" pitchFamily="34" charset="0"/>
                <a:cs typeface="Arial" pitchFamily="34" charset="0"/>
              </a:rPr>
              <a:t>1. </a:t>
            </a:r>
            <a:r>
              <a:rPr lang="id-ID" sz="2600" dirty="0" smtClean="0">
                <a:latin typeface="Arial" pitchFamily="34" charset="0"/>
                <a:cs typeface="Arial" pitchFamily="34" charset="0"/>
              </a:rPr>
              <a:t>Regulate </a:t>
            </a:r>
            <a:r>
              <a:rPr lang="en-US" sz="2600" dirty="0" smtClean="0">
                <a:latin typeface="Arial" pitchFamily="34" charset="0"/>
                <a:cs typeface="Arial" pitchFamily="34" charset="0"/>
              </a:rPr>
              <a:t>the </a:t>
            </a:r>
            <a:r>
              <a:rPr lang="en-US" sz="2600" dirty="0">
                <a:latin typeface="Arial" pitchFamily="34" charset="0"/>
                <a:cs typeface="Arial" pitchFamily="34" charset="0"/>
              </a:rPr>
              <a:t>transport of substances into and out of the </a:t>
            </a:r>
            <a:r>
              <a:rPr lang="id-ID" sz="2600" dirty="0" smtClean="0">
                <a:latin typeface="Arial" pitchFamily="34" charset="0"/>
                <a:cs typeface="Arial" pitchFamily="34" charset="0"/>
              </a:rPr>
              <a:t>cytoplasm</a:t>
            </a:r>
            <a:r>
              <a:rPr lang="en-US" sz="2600" dirty="0" smtClean="0">
                <a:latin typeface="Arial" pitchFamily="34" charset="0"/>
                <a:cs typeface="Arial" pitchFamily="34" charset="0"/>
              </a:rPr>
              <a:t> </a:t>
            </a:r>
            <a:endParaRPr lang="en-US" sz="2600" dirty="0">
              <a:latin typeface="Arial" pitchFamily="34" charset="0"/>
              <a:cs typeface="Arial" pitchFamily="34" charset="0"/>
            </a:endParaRPr>
          </a:p>
          <a:p>
            <a:pPr>
              <a:buNone/>
              <a:defRPr/>
            </a:pPr>
            <a:r>
              <a:rPr lang="en-US" sz="2600" dirty="0">
                <a:latin typeface="Arial" pitchFamily="34" charset="0"/>
                <a:cs typeface="Arial" pitchFamily="34" charset="0"/>
              </a:rPr>
              <a:t>2. </a:t>
            </a:r>
            <a:r>
              <a:rPr lang="id-ID" sz="2600" dirty="0" smtClean="0">
                <a:latin typeface="Arial" pitchFamily="34" charset="0"/>
                <a:cs typeface="Arial" pitchFamily="34" charset="0"/>
              </a:rPr>
              <a:t>Carry a </a:t>
            </a:r>
            <a:r>
              <a:rPr lang="en-US" sz="2600" dirty="0" smtClean="0">
                <a:latin typeface="Arial" pitchFamily="34" charset="0"/>
                <a:cs typeface="Arial" pitchFamily="34" charset="0"/>
              </a:rPr>
              <a:t>hormonal </a:t>
            </a:r>
            <a:r>
              <a:rPr lang="en-US" sz="2600" dirty="0">
                <a:latin typeface="Arial" pitchFamily="34" charset="0"/>
                <a:cs typeface="Arial" pitchFamily="34" charset="0"/>
              </a:rPr>
              <a:t>and environmental signals involved in the control of cell growth and differentiation</a:t>
            </a:r>
          </a:p>
          <a:p>
            <a:endParaRPr lang="id-ID" sz="2600" dirty="0"/>
          </a:p>
        </p:txBody>
      </p:sp>
      <p:pic>
        <p:nvPicPr>
          <p:cNvPr id="7" name="Content Placeholder 5" descr="plasmamembra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648200" y="2438400"/>
            <a:ext cx="4509695" cy="2581447"/>
          </a:xfrm>
          <a:prstGeom prst="rect">
            <a:avLst/>
          </a:prstGeom>
        </p:spPr>
      </p:pic>
    </p:spTree>
    <p:extLst>
      <p:ext uri="{BB962C8B-B14F-4D97-AF65-F5344CB8AC3E}">
        <p14:creationId xmlns:p14="http://schemas.microsoft.com/office/powerpoint/2010/main" val="301184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dirty="0" smtClean="0"/>
              <a:t>Nucleus</a:t>
            </a:r>
            <a:endParaRPr lang="id-ID" dirty="0"/>
          </a:p>
        </p:txBody>
      </p:sp>
      <p:sp>
        <p:nvSpPr>
          <p:cNvPr id="3" name="Content Placeholder 2"/>
          <p:cNvSpPr>
            <a:spLocks noGrp="1"/>
          </p:cNvSpPr>
          <p:nvPr>
            <p:ph idx="1"/>
          </p:nvPr>
        </p:nvSpPr>
        <p:spPr>
          <a:xfrm>
            <a:off x="457200" y="1600200"/>
            <a:ext cx="4267200" cy="4648199"/>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The nucleus is </a:t>
            </a:r>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n important structure for cell, because</a:t>
            </a:r>
            <a:endParaRPr lang="en-US"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1. </a:t>
            </a:r>
            <a:r>
              <a:rPr lang="id-ID" dirty="0" smtClean="0">
                <a:latin typeface="Arial" panose="020B0604020202020204" pitchFamily="34" charset="0"/>
                <a:cs typeface="Arial" panose="020B0604020202020204" pitchFamily="34" charset="0"/>
              </a:rPr>
              <a:t>C</a:t>
            </a:r>
            <a:r>
              <a:rPr lang="en-US" dirty="0" err="1" smtClean="0">
                <a:latin typeface="Arial" panose="020B0604020202020204" pitchFamily="34" charset="0"/>
                <a:cs typeface="Arial" panose="020B0604020202020204" pitchFamily="34" charset="0"/>
              </a:rPr>
              <a:t>ontrols</a:t>
            </a:r>
            <a:r>
              <a:rPr lang="en-US" dirty="0" smtClean="0">
                <a:latin typeface="Arial" panose="020B0604020202020204" pitchFamily="34" charset="0"/>
                <a:cs typeface="Arial" panose="020B0604020202020204" pitchFamily="34" charset="0"/>
              </a:rPr>
              <a:t> activities </a:t>
            </a:r>
            <a:r>
              <a:rPr lang="en-US" dirty="0">
                <a:latin typeface="Arial" panose="020B0604020202020204" pitchFamily="34" charset="0"/>
                <a:cs typeface="Arial" panose="020B0604020202020204" pitchFamily="34" charset="0"/>
              </a:rPr>
              <a:t>of the cell by determining which protein molecules are produced by the cell and when they are produced</a:t>
            </a:r>
          </a:p>
          <a:p>
            <a:pPr>
              <a:buNone/>
            </a:pPr>
            <a:r>
              <a:rPr lang="en-US" dirty="0">
                <a:latin typeface="Arial" panose="020B0604020202020204" pitchFamily="34" charset="0"/>
                <a:cs typeface="Arial" panose="020B0604020202020204" pitchFamily="34" charset="0"/>
              </a:rPr>
              <a:t>2. </a:t>
            </a:r>
            <a:r>
              <a:rPr lang="id-ID" dirty="0">
                <a:latin typeface="Arial" panose="020B0604020202020204" pitchFamily="34" charset="0"/>
                <a:cs typeface="Arial" panose="020B0604020202020204" pitchFamily="34" charset="0"/>
              </a:rPr>
              <a:t>S</a:t>
            </a:r>
            <a:r>
              <a:rPr lang="en-US" dirty="0" err="1" smtClean="0">
                <a:latin typeface="Arial" panose="020B0604020202020204" pitchFamily="34" charset="0"/>
                <a:cs typeface="Arial" panose="020B0604020202020204" pitchFamily="34" charset="0"/>
              </a:rPr>
              <a:t>tores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genetic information, passing it onto daughter cells during cell division</a:t>
            </a:r>
          </a:p>
          <a:p>
            <a:endParaRPr lang="id-ID" dirty="0"/>
          </a:p>
        </p:txBody>
      </p:sp>
      <p:pic>
        <p:nvPicPr>
          <p:cNvPr id="5" name="Content Placeholder 4" descr="cellnucle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953000" y="1992313"/>
            <a:ext cx="4038600" cy="3741737"/>
          </a:xfrm>
          <a:prstGeom prst="rect">
            <a:avLst/>
          </a:prstGeom>
        </p:spPr>
      </p:pic>
    </p:spTree>
    <p:extLst>
      <p:ext uri="{BB962C8B-B14F-4D97-AF65-F5344CB8AC3E}">
        <p14:creationId xmlns:p14="http://schemas.microsoft.com/office/powerpoint/2010/main" val="3828354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dirty="0" smtClean="0"/>
              <a:t>Plastids</a:t>
            </a:r>
            <a:endParaRPr lang="id-ID" dirty="0"/>
          </a:p>
        </p:txBody>
      </p:sp>
      <p:sp>
        <p:nvSpPr>
          <p:cNvPr id="3" name="Content Placeholder 2"/>
          <p:cNvSpPr>
            <a:spLocks noGrp="1"/>
          </p:cNvSpPr>
          <p:nvPr>
            <p:ph idx="1"/>
          </p:nvPr>
        </p:nvSpPr>
        <p:spPr/>
        <p:txBody>
          <a:bodyPr>
            <a:normAutofit lnSpcReduction="10000"/>
          </a:bodyPr>
          <a:lstStyle/>
          <a:p>
            <a:pPr>
              <a:defRPr/>
            </a:pPr>
            <a:r>
              <a:rPr lang="en-US" dirty="0">
                <a:latin typeface="Arial" pitchFamily="34" charset="0"/>
                <a:cs typeface="Arial" pitchFamily="34" charset="0"/>
              </a:rPr>
              <a:t>Plastids are a characteristic component of plant cells</a:t>
            </a:r>
          </a:p>
          <a:p>
            <a:pPr>
              <a:defRPr/>
            </a:pPr>
            <a:r>
              <a:rPr lang="en-US" dirty="0">
                <a:latin typeface="Arial" pitchFamily="34" charset="0"/>
                <a:cs typeface="Arial" pitchFamily="34" charset="0"/>
              </a:rPr>
              <a:t>Plastids are classified and named based on the kinds of pigments they contain</a:t>
            </a:r>
          </a:p>
          <a:p>
            <a:pPr>
              <a:defRPr/>
            </a:pPr>
            <a:r>
              <a:rPr lang="en-US" dirty="0">
                <a:latin typeface="Arial" pitchFamily="34" charset="0"/>
                <a:cs typeface="Arial" pitchFamily="34" charset="0"/>
              </a:rPr>
              <a:t>Each plastid is surrounded by two membranes and internally the plastid has a system of membranes which form flattened sacs called </a:t>
            </a:r>
            <a:r>
              <a:rPr lang="en-US" b="1" dirty="0">
                <a:latin typeface="Arial" pitchFamily="34" charset="0"/>
                <a:cs typeface="Arial" pitchFamily="34" charset="0"/>
              </a:rPr>
              <a:t>thylakoids</a:t>
            </a:r>
            <a:r>
              <a:rPr lang="en-US" dirty="0">
                <a:latin typeface="Arial" pitchFamily="34" charset="0"/>
                <a:cs typeface="Arial" pitchFamily="34" charset="0"/>
              </a:rPr>
              <a:t> and a ground (fluid) substance called </a:t>
            </a:r>
            <a:r>
              <a:rPr lang="en-US" b="1" dirty="0" err="1">
                <a:latin typeface="Arial" pitchFamily="34" charset="0"/>
                <a:cs typeface="Arial" pitchFamily="34" charset="0"/>
              </a:rPr>
              <a:t>stroma</a:t>
            </a:r>
            <a:endParaRPr lang="en-US" b="1" dirty="0">
              <a:latin typeface="Arial" pitchFamily="34" charset="0"/>
              <a:cs typeface="Arial" pitchFamily="34" charset="0"/>
            </a:endParaRPr>
          </a:p>
          <a:p>
            <a:endParaRPr lang="id-ID" dirty="0"/>
          </a:p>
        </p:txBody>
      </p:sp>
    </p:spTree>
    <p:extLst>
      <p:ext uri="{BB962C8B-B14F-4D97-AF65-F5344CB8AC3E}">
        <p14:creationId xmlns:p14="http://schemas.microsoft.com/office/powerpoint/2010/main" val="378407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 name="Content Placeholder 4" descr="Plastids_types_en.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76400" y="457200"/>
            <a:ext cx="5715000" cy="5897083"/>
          </a:xfrm>
          <a:prstGeom prst="rect">
            <a:avLst/>
          </a:prstGeom>
        </p:spPr>
      </p:pic>
    </p:spTree>
    <p:extLst>
      <p:ext uri="{BB962C8B-B14F-4D97-AF65-F5344CB8AC3E}">
        <p14:creationId xmlns:p14="http://schemas.microsoft.com/office/powerpoint/2010/main" val="3035085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401637"/>
            <a:ext cx="8229600" cy="1143000"/>
          </a:xfrm>
        </p:spPr>
        <p:txBody>
          <a:bodyPr/>
          <a:lstStyle/>
          <a:p>
            <a:r>
              <a:rPr lang="id-ID" dirty="0" smtClean="0"/>
              <a:t>Chloroplast</a:t>
            </a:r>
            <a:endParaRPr lang="id-ID" dirty="0"/>
          </a:p>
        </p:txBody>
      </p:sp>
      <p:sp>
        <p:nvSpPr>
          <p:cNvPr id="3" name="Content Placeholder 2"/>
          <p:cNvSpPr>
            <a:spLocks noGrp="1"/>
          </p:cNvSpPr>
          <p:nvPr>
            <p:ph idx="1"/>
          </p:nvPr>
        </p:nvSpPr>
        <p:spPr/>
        <p:txBody>
          <a:bodyPr/>
          <a:lstStyle/>
          <a:p>
            <a:endParaRPr lang="id-ID"/>
          </a:p>
        </p:txBody>
      </p:sp>
      <p:pic>
        <p:nvPicPr>
          <p:cNvPr id="5" name="Content Placeholder 5" descr="chloroplastsfig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7507" y="1600200"/>
            <a:ext cx="4596893" cy="4289425"/>
          </a:xfrm>
          <a:prstGeom prst="rect">
            <a:avLst/>
          </a:prstGeom>
        </p:spPr>
      </p:pic>
      <p:pic>
        <p:nvPicPr>
          <p:cNvPr id="6" name="Content Placeholder 6" descr="chloroplast_pyrenoid.lo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00600" y="2209800"/>
            <a:ext cx="4038600" cy="3289300"/>
          </a:xfrm>
          <a:prstGeom prst="rect">
            <a:avLst/>
          </a:prstGeom>
        </p:spPr>
      </p:pic>
    </p:spTree>
    <p:extLst>
      <p:ext uri="{BB962C8B-B14F-4D97-AF65-F5344CB8AC3E}">
        <p14:creationId xmlns:p14="http://schemas.microsoft.com/office/powerpoint/2010/main" val="314086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495300"/>
            <a:ext cx="8229600" cy="1143000"/>
          </a:xfrm>
        </p:spPr>
        <p:txBody>
          <a:bodyPr/>
          <a:lstStyle/>
          <a:p>
            <a:r>
              <a:rPr lang="id-ID" dirty="0" smtClean="0"/>
              <a:t>Chromoplast</a:t>
            </a:r>
            <a:endParaRPr lang="id-ID" dirty="0"/>
          </a:p>
        </p:txBody>
      </p:sp>
      <p:sp>
        <p:nvSpPr>
          <p:cNvPr id="3" name="Content Placeholder 2"/>
          <p:cNvSpPr>
            <a:spLocks noGrp="1"/>
          </p:cNvSpPr>
          <p:nvPr>
            <p:ph idx="1"/>
          </p:nvPr>
        </p:nvSpPr>
        <p:spPr>
          <a:xfrm>
            <a:off x="254000" y="1692276"/>
            <a:ext cx="4800600" cy="4433887"/>
          </a:xfrm>
        </p:spPr>
        <p:txBody>
          <a:bodyPr>
            <a:normAutofit fontScale="92500"/>
          </a:bodyPr>
          <a:lstStyle/>
          <a:p>
            <a:r>
              <a:rPr lang="en-US" dirty="0" err="1">
                <a:latin typeface="Arial" panose="020B0604020202020204" pitchFamily="34" charset="0"/>
                <a:cs typeface="Arial" panose="020B0604020202020204" pitchFamily="34" charset="0"/>
              </a:rPr>
              <a:t>Chromoplasts</a:t>
            </a:r>
            <a:r>
              <a:rPr lang="en-US" dirty="0">
                <a:latin typeface="Arial" panose="020B0604020202020204" pitchFamily="34" charset="0"/>
                <a:cs typeface="Arial" panose="020B0604020202020204" pitchFamily="34" charset="0"/>
              </a:rPr>
              <a:t> lack chlorophyll but synthesize and retain carotenoid pigments which are responsible for the </a:t>
            </a:r>
            <a:r>
              <a:rPr lang="en-US" b="1" dirty="0">
                <a:latin typeface="Arial" panose="020B0604020202020204" pitchFamily="34" charset="0"/>
                <a:cs typeface="Arial" panose="020B0604020202020204" pitchFamily="34" charset="0"/>
              </a:rPr>
              <a:t>yellow</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orange</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red</a:t>
            </a:r>
            <a:r>
              <a:rPr lang="en-US" dirty="0">
                <a:latin typeface="Arial" panose="020B0604020202020204" pitchFamily="34" charset="0"/>
                <a:cs typeface="Arial" panose="020B0604020202020204" pitchFamily="34" charset="0"/>
              </a:rPr>
              <a:t> colors of many flowers, old leaves, some fruits and some roots</a:t>
            </a:r>
          </a:p>
          <a:p>
            <a:endParaRPr lang="id-ID" dirty="0"/>
          </a:p>
        </p:txBody>
      </p:sp>
      <p:pic>
        <p:nvPicPr>
          <p:cNvPr id="5" name="Content Placeholder 4" descr="chromopla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257800" y="2133600"/>
            <a:ext cx="3711575" cy="3551237"/>
          </a:xfrm>
          <a:prstGeom prst="rect">
            <a:avLst/>
          </a:prstGeom>
        </p:spPr>
      </p:pic>
    </p:spTree>
    <p:extLst>
      <p:ext uri="{BB962C8B-B14F-4D97-AF65-F5344CB8AC3E}">
        <p14:creationId xmlns:p14="http://schemas.microsoft.com/office/powerpoint/2010/main" val="248312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2081577" y="2819400"/>
            <a:ext cx="4980852" cy="1862048"/>
          </a:xfrm>
          <a:prstGeom prst="rect">
            <a:avLst/>
          </a:prstGeom>
          <a:noFill/>
        </p:spPr>
        <p:txBody>
          <a:bodyPr wrap="none" lIns="91440" tIns="45720" rIns="91440" bIns="45720">
            <a:spAutoFit/>
          </a:bodyPr>
          <a:lstStyle/>
          <a:p>
            <a:pPr algn="ctr"/>
            <a:r>
              <a:rPr lang="id-ID"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CELL</a:t>
            </a:r>
            <a:r>
              <a:rPr lang="en-US" sz="11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11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7726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457200" y="533400"/>
            <a:ext cx="8229600" cy="1143000"/>
          </a:xfrm>
        </p:spPr>
        <p:txBody>
          <a:bodyPr/>
          <a:lstStyle/>
          <a:p>
            <a:pPr eaLnBrk="1" hangingPunct="1"/>
            <a:r>
              <a:rPr lang="en-US" dirty="0" smtClean="0">
                <a:latin typeface="Arial" panose="020B0604020202020204" pitchFamily="34" charset="0"/>
                <a:cs typeface="Arial" panose="020B0604020202020204" pitchFamily="34" charset="0"/>
              </a:rPr>
              <a:t>Leucoplasts</a:t>
            </a:r>
          </a:p>
        </p:txBody>
      </p:sp>
      <p:sp>
        <p:nvSpPr>
          <p:cNvPr id="3" name="Content Placeholder 2"/>
          <p:cNvSpPr>
            <a:spLocks noGrp="1"/>
          </p:cNvSpPr>
          <p:nvPr>
            <p:ph sz="half" idx="1"/>
          </p:nvPr>
        </p:nvSpPr>
        <p:spPr/>
        <p:txBody>
          <a:bodyPr rtlCol="0">
            <a:normAutofit/>
          </a:bodyPr>
          <a:lstStyle/>
          <a:p>
            <a:pPr eaLnBrk="1" fontAlgn="auto" hangingPunct="1">
              <a:spcAft>
                <a:spcPts val="0"/>
              </a:spcAft>
              <a:defRPr/>
            </a:pPr>
            <a:r>
              <a:rPr lang="en-US" dirty="0" smtClean="0">
                <a:latin typeface="Arial" pitchFamily="34" charset="0"/>
                <a:cs typeface="Arial" pitchFamily="34" charset="0"/>
              </a:rPr>
              <a:t>Leucoplasts are </a:t>
            </a:r>
            <a:r>
              <a:rPr lang="en-US" dirty="0" err="1" smtClean="0">
                <a:latin typeface="Arial" pitchFamily="34" charset="0"/>
                <a:cs typeface="Arial" pitchFamily="34" charset="0"/>
              </a:rPr>
              <a:t>nonpigmented</a:t>
            </a:r>
            <a:r>
              <a:rPr lang="en-US" dirty="0" smtClean="0">
                <a:latin typeface="Arial" pitchFamily="34" charset="0"/>
                <a:cs typeface="Arial" pitchFamily="34" charset="0"/>
              </a:rPr>
              <a:t> plastids some of which synthesize </a:t>
            </a:r>
            <a:r>
              <a:rPr lang="en-US" b="1" dirty="0" smtClean="0">
                <a:latin typeface="Arial" pitchFamily="34" charset="0"/>
                <a:cs typeface="Arial" pitchFamily="34" charset="0"/>
              </a:rPr>
              <a:t>starch</a:t>
            </a:r>
            <a:r>
              <a:rPr lang="en-US" dirty="0" smtClean="0">
                <a:latin typeface="Arial" pitchFamily="34" charset="0"/>
                <a:cs typeface="Arial" pitchFamily="34" charset="0"/>
              </a:rPr>
              <a:t> while others </a:t>
            </a:r>
            <a:r>
              <a:rPr lang="en-US" b="1" dirty="0" smtClean="0">
                <a:latin typeface="Arial" pitchFamily="34" charset="0"/>
                <a:cs typeface="Arial" pitchFamily="34" charset="0"/>
              </a:rPr>
              <a:t>produce oils </a:t>
            </a:r>
            <a:r>
              <a:rPr lang="en-US" dirty="0" smtClean="0">
                <a:latin typeface="Arial" pitchFamily="34" charset="0"/>
                <a:cs typeface="Arial" pitchFamily="34" charset="0"/>
              </a:rPr>
              <a:t>or </a:t>
            </a:r>
            <a:r>
              <a:rPr lang="en-US" b="1" dirty="0" smtClean="0">
                <a:latin typeface="Arial" pitchFamily="34" charset="0"/>
                <a:cs typeface="Arial" pitchFamily="34" charset="0"/>
              </a:rPr>
              <a:t>proteins</a:t>
            </a:r>
          </a:p>
          <a:p>
            <a:pPr eaLnBrk="1" fontAlgn="auto" hangingPunct="1">
              <a:spcAft>
                <a:spcPts val="0"/>
              </a:spcAft>
              <a:defRPr/>
            </a:pPr>
            <a:r>
              <a:rPr lang="id-ID" dirty="0" smtClean="0">
                <a:latin typeface="Arial" pitchFamily="34" charset="0"/>
                <a:cs typeface="Arial" pitchFamily="34" charset="0"/>
              </a:rPr>
              <a:t>Consist of amiloplast, proteinoplast, and elaioplast</a:t>
            </a:r>
            <a:endParaRPr lang="en-US" dirty="0" smtClean="0">
              <a:latin typeface="Arial" pitchFamily="34" charset="0"/>
              <a:cs typeface="Arial" pitchFamily="34" charset="0"/>
            </a:endParaRPr>
          </a:p>
          <a:p>
            <a:pPr eaLnBrk="1" fontAlgn="auto" hangingPunct="1">
              <a:spcAft>
                <a:spcPts val="0"/>
              </a:spcAft>
              <a:defRPr/>
            </a:pPr>
            <a:endParaRPr lang="en-US" dirty="0" smtClean="0"/>
          </a:p>
        </p:txBody>
      </p:sp>
      <p:pic>
        <p:nvPicPr>
          <p:cNvPr id="20484" name="Content Placeholder 4" descr="leucoplasts.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19600" y="2176463"/>
            <a:ext cx="4495800" cy="3371850"/>
          </a:xfrm>
        </p:spPr>
      </p:pic>
    </p:spTree>
    <p:extLst>
      <p:ext uri="{BB962C8B-B14F-4D97-AF65-F5344CB8AC3E}">
        <p14:creationId xmlns:p14="http://schemas.microsoft.com/office/powerpoint/2010/main" val="94811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p:txBody>
          <a:bodyPr/>
          <a:lstStyle/>
          <a:p>
            <a:pPr eaLnBrk="1" hangingPunct="1"/>
            <a:r>
              <a:rPr lang="en-US" smtClean="0">
                <a:latin typeface="Arial" panose="020B0604020202020204" pitchFamily="34" charset="0"/>
                <a:cs typeface="Arial" panose="020B0604020202020204" pitchFamily="34" charset="0"/>
              </a:rPr>
              <a:t>Mitochondria</a:t>
            </a:r>
          </a:p>
        </p:txBody>
      </p:sp>
      <p:sp>
        <p:nvSpPr>
          <p:cNvPr id="3" name="Content Placeholder 2"/>
          <p:cNvSpPr>
            <a:spLocks noGrp="1"/>
          </p:cNvSpPr>
          <p:nvPr>
            <p:ph sz="half" idx="1"/>
          </p:nvPr>
        </p:nvSpPr>
        <p:spPr>
          <a:xfrm>
            <a:off x="304800" y="1600200"/>
            <a:ext cx="4191000" cy="4525963"/>
          </a:xfrm>
        </p:spPr>
        <p:txBody>
          <a:bodyPr rtlCol="0">
            <a:normAutofit/>
          </a:bodyPr>
          <a:lstStyle/>
          <a:p>
            <a:pPr eaLnBrk="1" fontAlgn="auto" hangingPunct="1">
              <a:spcAft>
                <a:spcPts val="0"/>
              </a:spcAft>
              <a:defRPr/>
            </a:pPr>
            <a:r>
              <a:rPr lang="id-ID" dirty="0" smtClean="0">
                <a:latin typeface="Arial" pitchFamily="34" charset="0"/>
                <a:cs typeface="Arial" pitchFamily="34" charset="0"/>
              </a:rPr>
              <a:t>Have </a:t>
            </a:r>
            <a:r>
              <a:rPr lang="en-US" dirty="0" smtClean="0">
                <a:latin typeface="Arial" pitchFamily="34" charset="0"/>
                <a:cs typeface="Arial" pitchFamily="34" charset="0"/>
              </a:rPr>
              <a:t>two membranes</a:t>
            </a:r>
          </a:p>
          <a:p>
            <a:pPr eaLnBrk="1" fontAlgn="auto" hangingPunct="1">
              <a:spcAft>
                <a:spcPts val="0"/>
              </a:spcAft>
              <a:defRPr/>
            </a:pPr>
            <a:r>
              <a:rPr lang="en-US" dirty="0" smtClean="0">
                <a:latin typeface="Arial" pitchFamily="34" charset="0"/>
                <a:cs typeface="Arial" pitchFamily="34" charset="0"/>
              </a:rPr>
              <a:t>The inner membrane is folded into many pleats called cristae</a:t>
            </a:r>
            <a:endParaRPr lang="id-ID" dirty="0" smtClean="0">
              <a:latin typeface="Arial" pitchFamily="34" charset="0"/>
              <a:cs typeface="Arial" pitchFamily="34" charset="0"/>
            </a:endParaRPr>
          </a:p>
          <a:p>
            <a:pPr lvl="0">
              <a:defRPr/>
            </a:pPr>
            <a:r>
              <a:rPr lang="id-ID" dirty="0" smtClean="0">
                <a:latin typeface="Arial" pitchFamily="34" charset="0"/>
                <a:cs typeface="Arial" pitchFamily="34" charset="0"/>
              </a:rPr>
              <a:t>has </a:t>
            </a:r>
            <a:r>
              <a:rPr lang="id-ID" dirty="0">
                <a:latin typeface="Arial" panose="020B0604020202020204" pitchFamily="34" charset="0"/>
                <a:cs typeface="Arial" panose="020B0604020202020204" pitchFamily="34" charset="0"/>
              </a:rPr>
              <a:t>a matrix containing proteins </a:t>
            </a:r>
          </a:p>
          <a:p>
            <a:pPr>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place of cell respiration produces </a:t>
            </a:r>
            <a:r>
              <a:rPr lang="en-US" dirty="0" smtClean="0">
                <a:latin typeface="Arial" panose="020B0604020202020204" pitchFamily="34" charset="0"/>
                <a:cs typeface="Arial" panose="020B0604020202020204" pitchFamily="34" charset="0"/>
              </a:rPr>
              <a:t>energy</a:t>
            </a:r>
            <a:r>
              <a:rPr lang="id-ID" dirty="0" smtClean="0">
                <a:latin typeface="Arial" panose="020B0604020202020204" pitchFamily="34" charset="0"/>
                <a:cs typeface="Arial" panose="020B0604020202020204" pitchFamily="34" charset="0"/>
              </a:rPr>
              <a:t> (ATP)</a:t>
            </a:r>
            <a:endParaRPr lang="en-US"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US" dirty="0" smtClean="0"/>
          </a:p>
        </p:txBody>
      </p:sp>
      <p:pic>
        <p:nvPicPr>
          <p:cNvPr id="22532" name="Content Placeholder 4" descr="mitochondria.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33913" y="1782763"/>
            <a:ext cx="4067175" cy="4160837"/>
          </a:xfrm>
        </p:spPr>
      </p:pic>
    </p:spTree>
    <p:extLst>
      <p:ext uri="{BB962C8B-B14F-4D97-AF65-F5344CB8AC3E}">
        <p14:creationId xmlns:p14="http://schemas.microsoft.com/office/powerpoint/2010/main" val="364835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a:xfrm>
            <a:off x="457200" y="533400"/>
            <a:ext cx="8229600" cy="1143000"/>
          </a:xfrm>
        </p:spPr>
        <p:txBody>
          <a:bodyPr/>
          <a:lstStyle/>
          <a:p>
            <a:pPr eaLnBrk="1" hangingPunct="1"/>
            <a:r>
              <a:rPr lang="en-US" dirty="0" smtClean="0">
                <a:latin typeface="Arial" panose="020B0604020202020204" pitchFamily="34" charset="0"/>
                <a:cs typeface="Arial" panose="020B0604020202020204" pitchFamily="34" charset="0"/>
              </a:rPr>
              <a:t>Vacuoles</a:t>
            </a:r>
          </a:p>
        </p:txBody>
      </p:sp>
      <p:sp>
        <p:nvSpPr>
          <p:cNvPr id="3" name="Content Placeholder 2"/>
          <p:cNvSpPr>
            <a:spLocks noGrp="1"/>
          </p:cNvSpPr>
          <p:nvPr>
            <p:ph sz="half" idx="1"/>
          </p:nvPr>
        </p:nvSpPr>
        <p:spPr>
          <a:xfrm>
            <a:off x="152400" y="1600200"/>
            <a:ext cx="4343400" cy="4876800"/>
          </a:xfrm>
        </p:spPr>
        <p:txBody>
          <a:bodyPr rtlCol="0">
            <a:normAutofit fontScale="92500" lnSpcReduction="10000"/>
          </a:bodyPr>
          <a:lstStyle/>
          <a:p>
            <a:pPr eaLnBrk="1" fontAlgn="auto" hangingPunct="1">
              <a:spcAft>
                <a:spcPts val="0"/>
              </a:spcAft>
              <a:defRPr/>
            </a:pPr>
            <a:r>
              <a:rPr lang="en-US" sz="3400" dirty="0" smtClean="0">
                <a:latin typeface="Arial" pitchFamily="34" charset="0"/>
                <a:cs typeface="Arial" pitchFamily="34" charset="0"/>
              </a:rPr>
              <a:t>Vacuoles are membrane bound organelles </a:t>
            </a:r>
            <a:endParaRPr lang="id-ID" sz="3400" dirty="0" smtClean="0">
              <a:latin typeface="Arial" pitchFamily="34" charset="0"/>
              <a:cs typeface="Arial" pitchFamily="34" charset="0"/>
            </a:endParaRPr>
          </a:p>
          <a:p>
            <a:pPr eaLnBrk="1" fontAlgn="auto" hangingPunct="1">
              <a:spcAft>
                <a:spcPts val="0"/>
              </a:spcAft>
              <a:defRPr/>
            </a:pPr>
            <a:r>
              <a:rPr lang="en-US" sz="3400" dirty="0" smtClean="0">
                <a:latin typeface="Arial" pitchFamily="34" charset="0"/>
                <a:cs typeface="Arial" pitchFamily="34" charset="0"/>
              </a:rPr>
              <a:t>The membrane is referred to as the </a:t>
            </a:r>
            <a:r>
              <a:rPr lang="en-US" sz="3400" dirty="0" err="1" smtClean="0">
                <a:latin typeface="Arial" pitchFamily="34" charset="0"/>
                <a:cs typeface="Arial" pitchFamily="34" charset="0"/>
              </a:rPr>
              <a:t>tonoplast</a:t>
            </a:r>
            <a:endParaRPr lang="en-US" sz="3400" dirty="0" smtClean="0">
              <a:latin typeface="Arial" pitchFamily="34" charset="0"/>
              <a:cs typeface="Arial" pitchFamily="34" charset="0"/>
            </a:endParaRPr>
          </a:p>
          <a:p>
            <a:pPr eaLnBrk="1" fontAlgn="auto" hangingPunct="1">
              <a:spcAft>
                <a:spcPts val="0"/>
              </a:spcAft>
              <a:defRPr/>
            </a:pPr>
            <a:r>
              <a:rPr lang="id-ID" sz="3400" dirty="0" smtClean="0">
                <a:latin typeface="Arial" pitchFamily="34" charset="0"/>
                <a:cs typeface="Arial" pitchFamily="34" charset="0"/>
              </a:rPr>
              <a:t>V</a:t>
            </a:r>
            <a:r>
              <a:rPr lang="en-US" sz="3400" dirty="0" err="1" smtClean="0">
                <a:latin typeface="Arial" pitchFamily="34" charset="0"/>
                <a:cs typeface="Arial" pitchFamily="34" charset="0"/>
              </a:rPr>
              <a:t>acuoles</a:t>
            </a:r>
            <a:r>
              <a:rPr lang="en-US" sz="3400" dirty="0" smtClean="0">
                <a:latin typeface="Arial" pitchFamily="34" charset="0"/>
                <a:cs typeface="Arial" pitchFamily="34" charset="0"/>
              </a:rPr>
              <a:t> contain</a:t>
            </a:r>
            <a:r>
              <a:rPr lang="id-ID" sz="3400" dirty="0" smtClean="0">
                <a:latin typeface="Arial" pitchFamily="34" charset="0"/>
                <a:cs typeface="Arial" pitchFamily="34" charset="0"/>
              </a:rPr>
              <a:t>s of</a:t>
            </a:r>
            <a:r>
              <a:rPr lang="en-US" sz="3400" dirty="0" smtClean="0">
                <a:latin typeface="Arial" pitchFamily="34" charset="0"/>
                <a:cs typeface="Arial" pitchFamily="34" charset="0"/>
              </a:rPr>
              <a:t> salts, sugars and some dissolved proteins </a:t>
            </a:r>
          </a:p>
          <a:p>
            <a:pPr eaLnBrk="1" fontAlgn="auto" hangingPunct="1">
              <a:spcAft>
                <a:spcPts val="0"/>
              </a:spcAft>
              <a:defRPr/>
            </a:pPr>
            <a:endParaRPr lang="en-US" dirty="0" smtClean="0"/>
          </a:p>
        </p:txBody>
      </p:sp>
      <p:pic>
        <p:nvPicPr>
          <p:cNvPr id="23556" name="Content Placeholder 4" descr="Vacuole.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24350" y="1706563"/>
            <a:ext cx="4819650" cy="4313237"/>
          </a:xfrm>
        </p:spPr>
      </p:pic>
    </p:spTree>
    <p:extLst>
      <p:ext uri="{BB962C8B-B14F-4D97-AF65-F5344CB8AC3E}">
        <p14:creationId xmlns:p14="http://schemas.microsoft.com/office/powerpoint/2010/main" val="62273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a:xfrm>
            <a:off x="457200" y="381000"/>
            <a:ext cx="8229600" cy="1143000"/>
          </a:xfrm>
        </p:spPr>
        <p:txBody>
          <a:bodyPr/>
          <a:lstStyle/>
          <a:p>
            <a:r>
              <a:rPr lang="en-US" dirty="0" smtClean="0"/>
              <a:t>Vacuole and Turgor Pressure</a:t>
            </a:r>
          </a:p>
        </p:txBody>
      </p:sp>
      <p:pic>
        <p:nvPicPr>
          <p:cNvPr id="25603" name="Content Placeholder 3" descr="vacuoleturgorpressure.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362200" y="1317625"/>
            <a:ext cx="4419600" cy="5091113"/>
          </a:xfrm>
        </p:spPr>
      </p:pic>
    </p:spTree>
    <p:extLst>
      <p:ext uri="{BB962C8B-B14F-4D97-AF65-F5344CB8AC3E}">
        <p14:creationId xmlns:p14="http://schemas.microsoft.com/office/powerpoint/2010/main" val="1832478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4"/>
          <p:cNvSpPr>
            <a:spLocks noGrp="1"/>
          </p:cNvSpPr>
          <p:nvPr>
            <p:ph type="title"/>
          </p:nvPr>
        </p:nvSpPr>
        <p:spPr>
          <a:xfrm>
            <a:off x="381000" y="381000"/>
            <a:ext cx="8229600" cy="1143000"/>
          </a:xfrm>
        </p:spPr>
        <p:txBody>
          <a:bodyPr/>
          <a:lstStyle/>
          <a:p>
            <a:r>
              <a:rPr lang="en-US" dirty="0" smtClean="0"/>
              <a:t>Beetroot cell vacuoles</a:t>
            </a:r>
          </a:p>
        </p:txBody>
      </p:sp>
      <p:pic>
        <p:nvPicPr>
          <p:cNvPr id="26627" name="Content Placeholder 7" descr="beetroot.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276475"/>
            <a:ext cx="4038600" cy="3173413"/>
          </a:xfrm>
        </p:spPr>
      </p:pic>
      <p:pic>
        <p:nvPicPr>
          <p:cNvPr id="26628" name="Content Placeholder 8" descr="BeetCellsComp2.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43400" y="3564731"/>
            <a:ext cx="3486150" cy="3100387"/>
          </a:xfrm>
        </p:spPr>
      </p:pic>
      <p:pic>
        <p:nvPicPr>
          <p:cNvPr id="26629" name="Picture 9" descr="beetroot_ce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2695" y="1183481"/>
            <a:ext cx="3924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30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a:xfrm>
            <a:off x="457200" y="381000"/>
            <a:ext cx="8229600" cy="1143000"/>
          </a:xfrm>
        </p:spPr>
        <p:txBody>
          <a:bodyPr/>
          <a:lstStyle/>
          <a:p>
            <a:pPr eaLnBrk="1" hangingPunct="1"/>
            <a:r>
              <a:rPr lang="en-US" dirty="0" smtClean="0">
                <a:latin typeface="Arial" panose="020B0604020202020204" pitchFamily="34" charset="0"/>
                <a:cs typeface="Arial" panose="020B0604020202020204" pitchFamily="34" charset="0"/>
              </a:rPr>
              <a:t>Cell Walls</a:t>
            </a:r>
          </a:p>
        </p:txBody>
      </p:sp>
      <p:sp>
        <p:nvSpPr>
          <p:cNvPr id="3" name="Content Placeholder 2"/>
          <p:cNvSpPr>
            <a:spLocks noGrp="1"/>
          </p:cNvSpPr>
          <p:nvPr>
            <p:ph idx="1"/>
          </p:nvPr>
        </p:nvSpPr>
        <p:spPr>
          <a:xfrm>
            <a:off x="228600" y="1600200"/>
            <a:ext cx="8686800" cy="4525963"/>
          </a:xfrm>
        </p:spPr>
        <p:txBody>
          <a:bodyPr rtlCol="0">
            <a:normAutofit fontScale="92500"/>
          </a:bodyPr>
          <a:lstStyle/>
          <a:p>
            <a:pPr eaLnBrk="1" fontAlgn="auto" hangingPunct="1">
              <a:spcAft>
                <a:spcPts val="0"/>
              </a:spcAft>
              <a:defRPr/>
            </a:pPr>
            <a:r>
              <a:rPr lang="en-US" dirty="0" smtClean="0">
                <a:latin typeface="Arial" pitchFamily="34" charset="0"/>
                <a:cs typeface="Arial" pitchFamily="34" charset="0"/>
              </a:rPr>
              <a:t>Cellulose cell walls help distinguish plants from other organisms</a:t>
            </a:r>
          </a:p>
          <a:p>
            <a:pPr eaLnBrk="1" fontAlgn="auto" hangingPunct="1">
              <a:spcAft>
                <a:spcPts val="0"/>
              </a:spcAft>
              <a:defRPr/>
            </a:pPr>
            <a:r>
              <a:rPr lang="en-US" dirty="0" smtClean="0">
                <a:latin typeface="Arial" pitchFamily="34" charset="0"/>
                <a:cs typeface="Arial" pitchFamily="34" charset="0"/>
              </a:rPr>
              <a:t>The main component of a cell wall is cellulose </a:t>
            </a:r>
            <a:endParaRPr lang="id-ID" dirty="0" smtClean="0">
              <a:latin typeface="Arial" pitchFamily="34" charset="0"/>
              <a:cs typeface="Arial" pitchFamily="34" charset="0"/>
            </a:endParaRPr>
          </a:p>
          <a:p>
            <a:pPr eaLnBrk="1" fontAlgn="auto" hangingPunct="1">
              <a:spcAft>
                <a:spcPts val="0"/>
              </a:spcAft>
              <a:defRPr/>
            </a:pPr>
            <a:r>
              <a:rPr lang="en-US" dirty="0" smtClean="0">
                <a:latin typeface="Arial" pitchFamily="34" charset="0"/>
                <a:cs typeface="Arial" pitchFamily="34" charset="0"/>
              </a:rPr>
              <a:t>The cellulose framework is interpenetrated by a cross-linked matrix of </a:t>
            </a:r>
            <a:r>
              <a:rPr lang="en-US" dirty="0" err="1" smtClean="0">
                <a:latin typeface="Arial" pitchFamily="34" charset="0"/>
                <a:cs typeface="Arial" pitchFamily="34" charset="0"/>
              </a:rPr>
              <a:t>noncellulose</a:t>
            </a:r>
            <a:r>
              <a:rPr lang="en-US" dirty="0" smtClean="0">
                <a:latin typeface="Arial" pitchFamily="34" charset="0"/>
                <a:cs typeface="Arial" pitchFamily="34" charset="0"/>
              </a:rPr>
              <a:t> molecules</a:t>
            </a:r>
            <a:r>
              <a:rPr lang="id-ID" dirty="0" smtClean="0">
                <a:latin typeface="Arial" pitchFamily="34" charset="0"/>
                <a:cs typeface="Arial" pitchFamily="34" charset="0"/>
              </a:rPr>
              <a:t>, </a:t>
            </a:r>
            <a:r>
              <a:rPr lang="en-US" dirty="0" smtClean="0">
                <a:latin typeface="Arial" pitchFamily="34" charset="0"/>
                <a:cs typeface="Arial" pitchFamily="34" charset="0"/>
              </a:rPr>
              <a:t>primarily hemicelluloses and </a:t>
            </a:r>
            <a:r>
              <a:rPr lang="en-US" dirty="0" err="1" smtClean="0">
                <a:latin typeface="Arial" pitchFamily="34" charset="0"/>
                <a:cs typeface="Arial" pitchFamily="34" charset="0"/>
              </a:rPr>
              <a:t>pectins</a:t>
            </a:r>
            <a:endParaRPr lang="en-US" dirty="0" smtClean="0">
              <a:latin typeface="Arial" pitchFamily="34" charset="0"/>
              <a:cs typeface="Arial" pitchFamily="34" charset="0"/>
            </a:endParaRPr>
          </a:p>
          <a:p>
            <a:pPr eaLnBrk="1" fontAlgn="auto" hangingPunct="1">
              <a:spcAft>
                <a:spcPts val="0"/>
              </a:spcAft>
              <a:defRPr/>
            </a:pPr>
            <a:r>
              <a:rPr lang="en-US" dirty="0" smtClean="0">
                <a:latin typeface="Arial" pitchFamily="34" charset="0"/>
                <a:cs typeface="Arial" pitchFamily="34" charset="0"/>
              </a:rPr>
              <a:t>Cell walls are layered</a:t>
            </a:r>
            <a:r>
              <a:rPr lang="id-ID" dirty="0" smtClean="0">
                <a:latin typeface="Arial" pitchFamily="34" charset="0"/>
                <a:cs typeface="Arial" pitchFamily="34" charset="0"/>
              </a:rPr>
              <a:t>, </a:t>
            </a:r>
            <a:r>
              <a:rPr lang="en-US" dirty="0" smtClean="0">
                <a:latin typeface="Arial" pitchFamily="34" charset="0"/>
                <a:cs typeface="Arial" pitchFamily="34" charset="0"/>
              </a:rPr>
              <a:t>there is a primary cell wall, a middle lamella between two cells and sometimes a secondary cell wall </a:t>
            </a:r>
          </a:p>
          <a:p>
            <a:pPr eaLnBrk="1" fontAlgn="auto" hangingPunct="1">
              <a:spcAft>
                <a:spcPts val="0"/>
              </a:spcAft>
              <a:defRPr/>
            </a:pPr>
            <a:endParaRPr lang="en-US" dirty="0" smtClean="0">
              <a:latin typeface="Arial" pitchFamily="34" charset="0"/>
              <a:cs typeface="Arial" pitchFamily="34" charset="0"/>
            </a:endParaRPr>
          </a:p>
          <a:p>
            <a:pPr eaLnBrk="1" fontAlgn="auto" hangingPunct="1">
              <a:spcAft>
                <a:spcPts val="0"/>
              </a:spcAft>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216306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457200" y="609600"/>
            <a:ext cx="8229600" cy="1143000"/>
          </a:xfrm>
        </p:spPr>
        <p:txBody>
          <a:bodyPr/>
          <a:lstStyle/>
          <a:p>
            <a:pPr eaLnBrk="1" hangingPunct="1"/>
            <a:r>
              <a:rPr lang="en-US" dirty="0" smtClean="0">
                <a:latin typeface="Arial" panose="020B0604020202020204" pitchFamily="34" charset="0"/>
                <a:cs typeface="Arial" panose="020B0604020202020204" pitchFamily="34" charset="0"/>
              </a:rPr>
              <a:t>Cell Wall Structure</a:t>
            </a:r>
          </a:p>
        </p:txBody>
      </p:sp>
      <p:pic>
        <p:nvPicPr>
          <p:cNvPr id="28675" name="Content Placeholder 3" descr="cellwallfigure1.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5625"/>
            <a:ext cx="7315200" cy="4075113"/>
          </a:xfrm>
        </p:spPr>
      </p:pic>
    </p:spTree>
    <p:extLst>
      <p:ext uri="{BB962C8B-B14F-4D97-AF65-F5344CB8AC3E}">
        <p14:creationId xmlns:p14="http://schemas.microsoft.com/office/powerpoint/2010/main" val="2261540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a:xfrm>
            <a:off x="457200" y="533400"/>
            <a:ext cx="8229600" cy="1143000"/>
          </a:xfrm>
        </p:spPr>
        <p:txBody>
          <a:bodyPr/>
          <a:lstStyle/>
          <a:p>
            <a:pPr eaLnBrk="1" hangingPunct="1"/>
            <a:r>
              <a:rPr lang="en-US" dirty="0" err="1" smtClean="0">
                <a:latin typeface="Arial" panose="020B0604020202020204" pitchFamily="34" charset="0"/>
                <a:cs typeface="Arial" panose="020B0604020202020204" pitchFamily="34" charset="0"/>
              </a:rPr>
              <a:t>Plasmodesmata</a:t>
            </a:r>
            <a:endParaRPr lang="en-US" dirty="0" smtClean="0">
              <a:latin typeface="Arial" panose="020B0604020202020204" pitchFamily="34" charset="0"/>
              <a:cs typeface="Arial" panose="020B0604020202020204" pitchFamily="34" charset="0"/>
            </a:endParaRPr>
          </a:p>
        </p:txBody>
      </p:sp>
      <p:sp>
        <p:nvSpPr>
          <p:cNvPr id="31747" name="Content Placeholder 2"/>
          <p:cNvSpPr>
            <a:spLocks noGrp="1"/>
          </p:cNvSpPr>
          <p:nvPr>
            <p:ph sz="half" idx="1"/>
          </p:nvPr>
        </p:nvSpPr>
        <p:spPr/>
        <p:txBody>
          <a:bodyPr/>
          <a:lstStyle/>
          <a:p>
            <a:pPr eaLnBrk="1" hangingPunct="1"/>
            <a:r>
              <a:rPr lang="en-US" dirty="0" err="1" smtClean="0">
                <a:latin typeface="Arial" panose="020B0604020202020204" pitchFamily="34" charset="0"/>
                <a:cs typeface="Arial" panose="020B0604020202020204" pitchFamily="34" charset="0"/>
              </a:rPr>
              <a:t>Plasmodesmata</a:t>
            </a:r>
            <a:r>
              <a:rPr lang="en-US" dirty="0" smtClean="0">
                <a:latin typeface="Arial" panose="020B0604020202020204" pitchFamily="34" charset="0"/>
                <a:cs typeface="Arial" panose="020B0604020202020204" pitchFamily="34" charset="0"/>
              </a:rPr>
              <a:t> allow the transport of substances from one cell to the next</a:t>
            </a:r>
          </a:p>
          <a:p>
            <a:pPr eaLnBrk="1" hangingPunct="1"/>
            <a:r>
              <a:rPr lang="en-US" dirty="0" smtClean="0">
                <a:latin typeface="Arial" panose="020B0604020202020204" pitchFamily="34" charset="0"/>
                <a:cs typeface="Arial" panose="020B0604020202020204" pitchFamily="34" charset="0"/>
              </a:rPr>
              <a:t>They are cytoplasmic threads which connect the living protoplasts of adjoining cells </a:t>
            </a:r>
          </a:p>
        </p:txBody>
      </p:sp>
      <p:pic>
        <p:nvPicPr>
          <p:cNvPr id="31748" name="Content Placeholder 4" descr="plasmo high.jpe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2116138"/>
            <a:ext cx="4191000" cy="3492500"/>
          </a:xfrm>
        </p:spPr>
      </p:pic>
    </p:spTree>
    <p:extLst>
      <p:ext uri="{BB962C8B-B14F-4D97-AF65-F5344CB8AC3E}">
        <p14:creationId xmlns:p14="http://schemas.microsoft.com/office/powerpoint/2010/main" val="1155148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4" descr="plasmodesmat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69975"/>
            <a:ext cx="91440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862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71487" y="2133600"/>
            <a:ext cx="8229600" cy="3886200"/>
          </a:xfrm>
        </p:spPr>
        <p:txBody>
          <a:bodyPr/>
          <a:lstStyle/>
          <a:p>
            <a:r>
              <a:rPr lang="en-US" dirty="0">
                <a:latin typeface="Arial" panose="020B0604020202020204" pitchFamily="34" charset="0"/>
                <a:cs typeface="Arial" panose="020B0604020202020204" pitchFamily="34" charset="0"/>
              </a:rPr>
              <a:t>Cells are the basic unit of structure and function in all organisms </a:t>
            </a:r>
            <a:endParaRPr lang="id-ID"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organisms are made up of </a:t>
            </a:r>
            <a:r>
              <a:rPr lang="id-ID" dirty="0" smtClean="0">
                <a:latin typeface="Arial" panose="020B0604020202020204" pitchFamily="34" charset="0"/>
                <a:cs typeface="Arial" panose="020B0604020202020204" pitchFamily="34" charset="0"/>
              </a:rPr>
              <a:t>one </a:t>
            </a:r>
            <a:r>
              <a:rPr lang="en-US" dirty="0" smtClean="0">
                <a:latin typeface="Arial" panose="020B0604020202020204" pitchFamily="34" charset="0"/>
                <a:cs typeface="Arial" panose="020B0604020202020204" pitchFamily="34" charset="0"/>
              </a:rPr>
              <a:t>cell</a:t>
            </a:r>
            <a:r>
              <a:rPr lang="id-ID" dirty="0" smtClean="0">
                <a:latin typeface="Arial" panose="020B0604020202020204" pitchFamily="34" charset="0"/>
                <a:cs typeface="Arial" panose="020B0604020202020204" pitchFamily="34" charset="0"/>
              </a:rPr>
              <a:t> or many cells</a:t>
            </a:r>
            <a:endParaRPr lang="en-US" dirty="0" smtClean="0"/>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207445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en-US" dirty="0" smtClean="0"/>
              <a:t>Basic Question…</a:t>
            </a:r>
            <a:endParaRPr lang="en-US" dirty="0"/>
          </a:p>
        </p:txBody>
      </p:sp>
      <p:sp>
        <p:nvSpPr>
          <p:cNvPr id="3" name="Content Placeholder 2"/>
          <p:cNvSpPr>
            <a:spLocks noGrp="1"/>
          </p:cNvSpPr>
          <p:nvPr>
            <p:ph idx="1"/>
          </p:nvPr>
        </p:nvSpPr>
        <p:spPr/>
        <p:txBody>
          <a:bodyPr/>
          <a:lstStyle/>
          <a:p>
            <a:r>
              <a:rPr lang="id-ID" dirty="0" smtClean="0"/>
              <a:t>How does the plant cell structure?</a:t>
            </a:r>
          </a:p>
          <a:p>
            <a:r>
              <a:rPr lang="id-ID" dirty="0" smtClean="0"/>
              <a:t>What are the organelles in plant cells?</a:t>
            </a:r>
          </a:p>
          <a:p>
            <a:r>
              <a:rPr lang="id-ID" dirty="0" smtClean="0"/>
              <a:t>What are the components that composed plant cells?</a:t>
            </a:r>
          </a:p>
          <a:p>
            <a:r>
              <a:rPr lang="id-ID" dirty="0" smtClean="0"/>
              <a:t>What are the difference between plant cell and animal cell?</a:t>
            </a:r>
          </a:p>
          <a:p>
            <a:r>
              <a:rPr lang="id-ID" dirty="0" smtClean="0"/>
              <a:t>Etc.</a:t>
            </a:r>
          </a:p>
          <a:p>
            <a:pPr marL="0" indent="0">
              <a:buNone/>
            </a:pPr>
            <a:endParaRPr lang="id-ID" dirty="0" smtClean="0"/>
          </a:p>
        </p:txBody>
      </p:sp>
    </p:spTree>
    <p:extLst>
      <p:ext uri="{BB962C8B-B14F-4D97-AF65-F5344CB8AC3E}">
        <p14:creationId xmlns:p14="http://schemas.microsoft.com/office/powerpoint/2010/main" val="278113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4294967295"/>
          </p:nvPr>
        </p:nvSpPr>
        <p:spPr>
          <a:xfrm>
            <a:off x="3385457" y="2618884"/>
            <a:ext cx="5529943" cy="2871089"/>
          </a:xfrm>
        </p:spPr>
        <p:txBody>
          <a:bodyPr>
            <a:normAutofit/>
          </a:bodyPr>
          <a:lstStyle/>
          <a:p>
            <a:pPr marL="302419" indent="-302419">
              <a:buNone/>
            </a:pPr>
            <a:r>
              <a:rPr lang="id-ID" sz="2400" b="1" dirty="0" smtClean="0">
                <a:solidFill>
                  <a:srgbClr val="006666"/>
                </a:solidFill>
                <a:latin typeface="Times New Roman" panose="02020603050405020304" pitchFamily="18" charset="0"/>
                <a:cs typeface="Times New Roman" panose="02020603050405020304" pitchFamily="18" charset="0"/>
              </a:rPr>
              <a:t>The Origin of Cell</a:t>
            </a:r>
            <a:endParaRPr lang="en-US" sz="2400" b="1" dirty="0">
              <a:solidFill>
                <a:srgbClr val="006666"/>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id-ID" sz="2400" dirty="0" smtClean="0">
                <a:solidFill>
                  <a:srgbClr val="FF0000"/>
                </a:solidFill>
                <a:latin typeface="Times New Roman" panose="02020603050405020304" pitchFamily="18" charset="0"/>
                <a:cs typeface="Times New Roman" panose="02020603050405020304" pitchFamily="18" charset="0"/>
              </a:rPr>
              <a:t>Observe an empty cavity in cork slice of </a:t>
            </a:r>
            <a:r>
              <a:rPr lang="id-ID" sz="2400" i="1" dirty="0" smtClean="0">
                <a:solidFill>
                  <a:srgbClr val="FF0000"/>
                </a:solidFill>
                <a:latin typeface="Times New Roman" panose="02020603050405020304" pitchFamily="18" charset="0"/>
                <a:cs typeface="Times New Roman" panose="02020603050405020304" pitchFamily="18" charset="0"/>
              </a:rPr>
              <a:t>Quercus suber, </a:t>
            </a:r>
            <a:r>
              <a:rPr lang="id-ID" sz="2400" dirty="0" smtClean="0">
                <a:solidFill>
                  <a:srgbClr val="FF0000"/>
                </a:solidFill>
                <a:latin typeface="Times New Roman" panose="02020603050405020304" pitchFamily="18" charset="0"/>
                <a:cs typeface="Times New Roman" panose="02020603050405020304" pitchFamily="18" charset="0"/>
              </a:rPr>
              <a:t>then called </a:t>
            </a:r>
            <a:r>
              <a:rPr lang="en-US" sz="2400" b="1" i="1" u="sng" dirty="0" err="1" smtClean="0">
                <a:solidFill>
                  <a:srgbClr val="FF0000"/>
                </a:solidFill>
                <a:latin typeface="Times New Roman" panose="02020603050405020304" pitchFamily="18" charset="0"/>
                <a:cs typeface="Times New Roman" panose="02020603050405020304" pitchFamily="18" charset="0"/>
              </a:rPr>
              <a:t>cellula</a:t>
            </a:r>
            <a:endParaRPr lang="id-ID" sz="2400" b="1" i="1" u="sng" dirty="0">
              <a:solidFill>
                <a:srgbClr val="FF0000"/>
              </a:solidFill>
              <a:latin typeface="Times New Roman" panose="02020603050405020304" pitchFamily="18" charset="0"/>
              <a:cs typeface="Times New Roman" panose="02020603050405020304" pitchFamily="18" charset="0"/>
            </a:endParaRPr>
          </a:p>
          <a:p>
            <a:pPr marL="302419" indent="-302419">
              <a:buNone/>
            </a:pPr>
            <a:r>
              <a:rPr lang="id-ID" sz="2400" b="1" i="1" dirty="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anose="02020603050405020304" pitchFamily="18" charset="0"/>
              <a:cs typeface="Times New Roman" panose="02020603050405020304" pitchFamily="18" charset="0"/>
            </a:endParaRP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l="45313" t="17708" r="28906" b="37500"/>
          <a:stretch>
            <a:fillRect/>
          </a:stretch>
        </p:blipFill>
        <p:spPr bwMode="auto">
          <a:xfrm>
            <a:off x="1500788" y="2751890"/>
            <a:ext cx="1483477" cy="193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1003065" y="4782875"/>
            <a:ext cx="23823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id-ID" sz="2000" dirty="0" smtClean="0"/>
              <a:t>Design Microscope by Hooke</a:t>
            </a:r>
            <a:endParaRPr lang="en-GB" sz="2000" dirty="0"/>
          </a:p>
        </p:txBody>
      </p:sp>
      <p:pic>
        <p:nvPicPr>
          <p:cNvPr id="16390" name="Picture 5" descr="http://2.bp.blogspot.com/-W4jSrZ_1tgA/UMWxG-TTgQI/AAAAAAAAAB8/4EXceP8BBfY/s1600/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15" y="2346797"/>
            <a:ext cx="1485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260115" y="1889907"/>
            <a:ext cx="3332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d-ID" sz="2400" b="1" dirty="0"/>
              <a:t>Robert Hooke</a:t>
            </a:r>
            <a:endParaRPr lang="en-GB" sz="2400" dirty="0"/>
          </a:p>
        </p:txBody>
      </p:sp>
      <p:sp>
        <p:nvSpPr>
          <p:cNvPr id="9" name="Title 1"/>
          <p:cNvSpPr txBox="1">
            <a:spLocks/>
          </p:cNvSpPr>
          <p:nvPr/>
        </p:nvSpPr>
        <p:spPr>
          <a:xfrm>
            <a:off x="442912" y="617195"/>
            <a:ext cx="8229600" cy="7404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History of Cell Discovery</a:t>
            </a:r>
            <a:endParaRPr lang="id-ID" dirty="0"/>
          </a:p>
        </p:txBody>
      </p:sp>
    </p:spTree>
    <p:extLst>
      <p:ext uri="{BB962C8B-B14F-4D97-AF65-F5344CB8AC3E}">
        <p14:creationId xmlns:p14="http://schemas.microsoft.com/office/powerpoint/2010/main" val="309108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le 1"/>
          <p:cNvSpPr>
            <a:spLocks noGrp="1"/>
          </p:cNvSpPr>
          <p:nvPr>
            <p:ph type="title"/>
          </p:nvPr>
        </p:nvSpPr>
        <p:spPr>
          <a:xfrm>
            <a:off x="471487" y="471488"/>
            <a:ext cx="8229600" cy="1143000"/>
          </a:xfrm>
        </p:spPr>
        <p:txBody>
          <a:bodyPr/>
          <a:lstStyle/>
          <a:p>
            <a:pPr eaLnBrk="1" hangingPunct="1"/>
            <a:r>
              <a:rPr lang="en-US" dirty="0" smtClean="0">
                <a:latin typeface="Arial" panose="020B0604020202020204" pitchFamily="34" charset="0"/>
                <a:cs typeface="Arial" panose="020B0604020202020204" pitchFamily="34" charset="0"/>
              </a:rPr>
              <a:t>Hooke’s drawing of Cork Cells</a:t>
            </a:r>
          </a:p>
        </p:txBody>
      </p:sp>
      <p:pic>
        <p:nvPicPr>
          <p:cNvPr id="5123" name="Content Placeholder 3" descr="hookecork.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907986" y="1600200"/>
            <a:ext cx="3721414" cy="5060950"/>
          </a:xfrm>
        </p:spPr>
      </p:pic>
    </p:spTree>
    <p:extLst>
      <p:ext uri="{BB962C8B-B14F-4D97-AF65-F5344CB8AC3E}">
        <p14:creationId xmlns:p14="http://schemas.microsoft.com/office/powerpoint/2010/main" val="306681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fontScale="90000"/>
          </a:bodyPr>
          <a:lstStyle/>
          <a:p>
            <a:r>
              <a:rPr lang="en-US" dirty="0">
                <a:latin typeface="Arial" pitchFamily="34" charset="0"/>
                <a:cs typeface="Arial" pitchFamily="34" charset="0"/>
              </a:rPr>
              <a:t>Development of Cell Theory of Life</a:t>
            </a:r>
            <a:endParaRPr lang="id-ID" dirty="0"/>
          </a:p>
        </p:txBody>
      </p:sp>
      <p:sp>
        <p:nvSpPr>
          <p:cNvPr id="3" name="Content Placeholder 2"/>
          <p:cNvSpPr>
            <a:spLocks noGrp="1"/>
          </p:cNvSpPr>
          <p:nvPr>
            <p:ph idx="1"/>
          </p:nvPr>
        </p:nvSpPr>
        <p:spPr>
          <a:xfrm>
            <a:off x="457200" y="1981200"/>
            <a:ext cx="8229600" cy="3962400"/>
          </a:xfrm>
        </p:spPr>
        <p:txBody>
          <a:bodyPr>
            <a:normAutofit lnSpcReduction="10000"/>
          </a:bodyPr>
          <a:lstStyle/>
          <a:p>
            <a:r>
              <a:rPr lang="en-US" dirty="0" smtClean="0">
                <a:latin typeface="Arial" panose="020B0604020202020204" pitchFamily="34" charset="0"/>
                <a:cs typeface="Arial" panose="020B0604020202020204" pitchFamily="34" charset="0"/>
              </a:rPr>
              <a:t>Matthias </a:t>
            </a:r>
            <a:r>
              <a:rPr lang="en-US" dirty="0" err="1" smtClean="0">
                <a:latin typeface="Arial" panose="020B0604020202020204" pitchFamily="34" charset="0"/>
                <a:cs typeface="Arial" panose="020B0604020202020204" pitchFamily="34" charset="0"/>
              </a:rPr>
              <a:t>Schleiden</a:t>
            </a:r>
            <a:r>
              <a:rPr lang="id-ID"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1838</a:t>
            </a:r>
            <a:r>
              <a:rPr lang="id-ID"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stated all plants composed of cells</a:t>
            </a:r>
          </a:p>
          <a:p>
            <a:r>
              <a:rPr lang="en-US" dirty="0" smtClean="0">
                <a:latin typeface="Arial" panose="020B0604020202020204" pitchFamily="34" charset="0"/>
                <a:cs typeface="Arial" panose="020B0604020202020204" pitchFamily="34" charset="0"/>
              </a:rPr>
              <a:t>Theodor Schwann</a:t>
            </a:r>
            <a:r>
              <a:rPr lang="id-ID"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1839</a:t>
            </a:r>
            <a:r>
              <a:rPr lang="id-ID"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stated all animals also composed of cells – thus claimed all living things composed of cells</a:t>
            </a:r>
          </a:p>
          <a:p>
            <a:r>
              <a:rPr lang="en-US" dirty="0" smtClean="0">
                <a:latin typeface="Arial" panose="020B0604020202020204" pitchFamily="34" charset="0"/>
                <a:cs typeface="Arial" panose="020B0604020202020204" pitchFamily="34" charset="0"/>
              </a:rPr>
              <a:t>Rudolf Virchow</a:t>
            </a:r>
            <a:r>
              <a:rPr lang="id-ID"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1858</a:t>
            </a:r>
            <a:r>
              <a:rPr lang="id-ID"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all cells come from preexisting </a:t>
            </a:r>
            <a:r>
              <a:rPr lang="en-US" dirty="0" smtClean="0">
                <a:latin typeface="Arial" panose="020B0604020202020204" pitchFamily="34" charset="0"/>
                <a:cs typeface="Arial" panose="020B0604020202020204" pitchFamily="34" charset="0"/>
              </a:rPr>
              <a:t>cells</a:t>
            </a:r>
            <a:r>
              <a:rPr lang="id-ID" dirty="0" smtClean="0">
                <a:latin typeface="Arial" panose="020B0604020202020204" pitchFamily="34" charset="0"/>
                <a:cs typeface="Arial" panose="020B0604020202020204" pitchFamily="34" charset="0"/>
              </a:rPr>
              <a:t> </a:t>
            </a:r>
            <a:r>
              <a:rPr lang="id-ID" dirty="0">
                <a:solidFill>
                  <a:srgbClr val="FF0000"/>
                </a:solidFill>
                <a:latin typeface="Calibri" panose="020F0502020204030204" pitchFamily="34" charset="0"/>
              </a:rPr>
              <a:t>(omnis cellula ex cellulae)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0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dirty="0" smtClean="0"/>
              <a:t>Cell Theory    </a:t>
            </a:r>
            <a:endParaRPr lang="id-ID"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organisms are made up of </a:t>
            </a:r>
            <a:r>
              <a:rPr lang="en-US" dirty="0" smtClean="0">
                <a:latin typeface="Arial" panose="020B0604020202020204" pitchFamily="34" charset="0"/>
                <a:cs typeface="Arial" panose="020B0604020202020204" pitchFamily="34" charset="0"/>
              </a:rPr>
              <a:t>cells.</a:t>
            </a:r>
            <a:endParaRPr lang="id-ID"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Cells </a:t>
            </a:r>
            <a:r>
              <a:rPr lang="en-US" dirty="0">
                <a:latin typeface="Arial" panose="020B0604020202020204" pitchFamily="34" charset="0"/>
                <a:cs typeface="Arial" panose="020B0604020202020204" pitchFamily="34" charset="0"/>
              </a:rPr>
              <a:t>are the basic unit of structure and function in all </a:t>
            </a:r>
            <a:r>
              <a:rPr lang="en-US" dirty="0" smtClean="0">
                <a:latin typeface="Arial" panose="020B0604020202020204" pitchFamily="34" charset="0"/>
                <a:cs typeface="Arial" panose="020B0604020202020204" pitchFamily="34" charset="0"/>
              </a:rPr>
              <a:t>organisms.</a:t>
            </a:r>
            <a:endParaRPr lang="id-ID"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cells come from cells that already exist.</a:t>
            </a:r>
          </a:p>
          <a:p>
            <a:endParaRPr lang="id-ID" dirty="0"/>
          </a:p>
        </p:txBody>
      </p:sp>
    </p:spTree>
    <p:extLst>
      <p:ext uri="{BB962C8B-B14F-4D97-AF65-F5344CB8AC3E}">
        <p14:creationId xmlns:p14="http://schemas.microsoft.com/office/powerpoint/2010/main" val="3673861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dirty="0" smtClean="0"/>
              <a:t>Chemical Components of Cell</a:t>
            </a:r>
            <a:endParaRPr lang="id-ID" dirty="0"/>
          </a:p>
        </p:txBody>
      </p:sp>
      <p:sp>
        <p:nvSpPr>
          <p:cNvPr id="3" name="Content Placeholder 2"/>
          <p:cNvSpPr>
            <a:spLocks noGrp="1"/>
          </p:cNvSpPr>
          <p:nvPr>
            <p:ph idx="1"/>
          </p:nvPr>
        </p:nvSpPr>
        <p:spPr>
          <a:xfrm>
            <a:off x="2819400" y="1712495"/>
            <a:ext cx="4114800" cy="4525963"/>
          </a:xfrm>
        </p:spPr>
        <p:txBody>
          <a:bodyPr/>
          <a:lstStyle/>
          <a:p>
            <a:r>
              <a:rPr lang="id-ID" dirty="0" smtClean="0"/>
              <a:t>Carbohydrate</a:t>
            </a:r>
            <a:endParaRPr lang="en-US" dirty="0"/>
          </a:p>
          <a:p>
            <a:r>
              <a:rPr lang="en-US" dirty="0"/>
              <a:t>Protein</a:t>
            </a:r>
          </a:p>
          <a:p>
            <a:r>
              <a:rPr lang="id-ID" dirty="0" smtClean="0"/>
              <a:t>Water </a:t>
            </a:r>
            <a:endParaRPr lang="en-US" dirty="0"/>
          </a:p>
          <a:p>
            <a:r>
              <a:rPr lang="en-US" dirty="0"/>
              <a:t>Lipid</a:t>
            </a:r>
            <a:endParaRPr lang="id-ID" dirty="0"/>
          </a:p>
          <a:p>
            <a:r>
              <a:rPr lang="id-ID" dirty="0" smtClean="0"/>
              <a:t>Vitamine</a:t>
            </a:r>
            <a:endParaRPr lang="id-ID" dirty="0"/>
          </a:p>
          <a:p>
            <a:r>
              <a:rPr lang="id-ID" dirty="0"/>
              <a:t>Mineral </a:t>
            </a:r>
            <a:endParaRPr lang="en-US" dirty="0"/>
          </a:p>
          <a:p>
            <a:r>
              <a:rPr lang="id-ID" dirty="0" smtClean="0"/>
              <a:t>Nucleid acid</a:t>
            </a:r>
            <a:endParaRPr lang="en-US" dirty="0"/>
          </a:p>
          <a:p>
            <a:endParaRPr lang="id-ID" dirty="0"/>
          </a:p>
        </p:txBody>
      </p:sp>
    </p:spTree>
    <p:extLst>
      <p:ext uri="{BB962C8B-B14F-4D97-AF65-F5344CB8AC3E}">
        <p14:creationId xmlns:p14="http://schemas.microsoft.com/office/powerpoint/2010/main" val="1055128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743</Words>
  <Application>Microsoft Office PowerPoint</Application>
  <PresentationFormat>On-screen Show (4:3)</PresentationFormat>
  <Paragraphs>139</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Times New Roman</vt:lpstr>
      <vt:lpstr>Office Theme</vt:lpstr>
      <vt:lpstr>PowerPoint Presentation</vt:lpstr>
      <vt:lpstr>PowerPoint Presentation</vt:lpstr>
      <vt:lpstr>PowerPoint Presentation</vt:lpstr>
      <vt:lpstr>Basic Question…</vt:lpstr>
      <vt:lpstr>PowerPoint Presentation</vt:lpstr>
      <vt:lpstr>Hooke’s drawing of Cork Cells</vt:lpstr>
      <vt:lpstr>Development of Cell Theory of Life</vt:lpstr>
      <vt:lpstr>Cell Theory    </vt:lpstr>
      <vt:lpstr>Chemical Components of Cell</vt:lpstr>
      <vt:lpstr>PowerPoint Presentation</vt:lpstr>
      <vt:lpstr>Plant Cell</vt:lpstr>
      <vt:lpstr>The Difference Between Plant Cell and Animal Cell</vt:lpstr>
      <vt:lpstr>PowerPoint Presentation</vt:lpstr>
      <vt:lpstr>Plasma Membrane</vt:lpstr>
      <vt:lpstr>Nucleus</vt:lpstr>
      <vt:lpstr>Plastids</vt:lpstr>
      <vt:lpstr>PowerPoint Presentation</vt:lpstr>
      <vt:lpstr>Chloroplast</vt:lpstr>
      <vt:lpstr>Chromoplast</vt:lpstr>
      <vt:lpstr>Leucoplasts</vt:lpstr>
      <vt:lpstr>Mitochondria</vt:lpstr>
      <vt:lpstr>Vacuoles</vt:lpstr>
      <vt:lpstr>Vacuole and Turgor Pressure</vt:lpstr>
      <vt:lpstr>Beetroot cell vacuoles</vt:lpstr>
      <vt:lpstr>Cell Walls</vt:lpstr>
      <vt:lpstr>Cell Wall Structure</vt:lpstr>
      <vt:lpstr>Plasmodesmata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69</cp:revision>
  <dcterms:created xsi:type="dcterms:W3CDTF">2017-03-09T07:00:56Z</dcterms:created>
  <dcterms:modified xsi:type="dcterms:W3CDTF">2017-09-14T07:37:48Z</dcterms:modified>
</cp:coreProperties>
</file>