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60" r:id="rId3"/>
    <p:sldId id="302" r:id="rId4"/>
    <p:sldId id="318" r:id="rId5"/>
    <p:sldId id="319" r:id="rId6"/>
    <p:sldId id="309" r:id="rId7"/>
    <p:sldId id="341" r:id="rId8"/>
    <p:sldId id="334" r:id="rId9"/>
    <p:sldId id="305" r:id="rId10"/>
    <p:sldId id="335" r:id="rId11"/>
    <p:sldId id="368" r:id="rId12"/>
    <p:sldId id="315" r:id="rId13"/>
    <p:sldId id="342" r:id="rId14"/>
    <p:sldId id="361" r:id="rId15"/>
    <p:sldId id="337" r:id="rId16"/>
    <p:sldId id="369" r:id="rId17"/>
    <p:sldId id="344" r:id="rId18"/>
    <p:sldId id="336" r:id="rId19"/>
    <p:sldId id="345" r:id="rId20"/>
    <p:sldId id="338" r:id="rId21"/>
    <p:sldId id="310" r:id="rId22"/>
    <p:sldId id="348" r:id="rId23"/>
    <p:sldId id="349" r:id="rId24"/>
    <p:sldId id="350" r:id="rId25"/>
    <p:sldId id="325" r:id="rId26"/>
    <p:sldId id="351" r:id="rId27"/>
    <p:sldId id="324" r:id="rId28"/>
    <p:sldId id="352" r:id="rId29"/>
    <p:sldId id="362" r:id="rId30"/>
    <p:sldId id="353" r:id="rId31"/>
    <p:sldId id="354" r:id="rId32"/>
    <p:sldId id="363" r:id="rId33"/>
    <p:sldId id="364" r:id="rId34"/>
    <p:sldId id="355" r:id="rId35"/>
    <p:sldId id="328" r:id="rId36"/>
    <p:sldId id="356" r:id="rId37"/>
    <p:sldId id="316" r:id="rId38"/>
    <p:sldId id="366" r:id="rId39"/>
    <p:sldId id="365" r:id="rId40"/>
    <p:sldId id="358" r:id="rId41"/>
    <p:sldId id="359" r:id="rId42"/>
    <p:sldId id="360" r:id="rId43"/>
    <p:sldId id="367" r:id="rId44"/>
    <p:sldId id="317" r:id="rId45"/>
    <p:sldId id="33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59" d="100"/>
          <a:sy n="59" d="100"/>
        </p:scale>
        <p:origin x="160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7F2D-8D05-4980-9FE2-4DE7568CDBD1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7EDD4-D75A-4DD8-A2F7-651F8F8276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756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 organisasi seluler antara sel tunggal dan organisme lengkap dikendalikan oleh jaringan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 adalah kumpulan sel yang serupa, dengan fungsi spesifik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kumpulan jaringan menimbulkan organ</a:t>
            </a:r>
          </a:p>
          <a:p>
            <a:pPr marL="171450" indent="-171450">
              <a:buFontTx/>
              <a:buChar char="-"/>
            </a:pPr>
            <a:endParaRPr lang="id-ID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7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Lapisan terluar dari tumbuhan utama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Meliputi daun, bagian bunga, buah, biji, batang dan akar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Umumnya hanya satu lapisan tebal dengan kutikula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Sebagian besar terdiri dari sel yang tidak terpusat, baik parenkim dan / atau sklerenkhim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Mengandung trikomis, stomata, sel buliform (dalam rerumputan)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30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Garis dinding luar sel epidermis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Terbuat dari bahan lilin yang melindungi tanaman dari pengeringan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174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Pertumbuhan sel epidermis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66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Lapisan terluar batang dan akar tanaman berkayu seperti pepohonan.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Ganti epidermis pada tanaman yang mengalami pertumbuhan sekunder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 berlapis-lapis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Sertakan sel gabus, sel yang tidak hidup yang menutupi bagian luar batang dan akar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Periderm melindungi tanaman dari luka, patogen dan juga dari air yang berlebihan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44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Periderm (Kulit) adalah lapisan terluar batang dan akar tanaman berkayu seperti pepohonan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178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 mensintesis senyawa organik dan mendukung tanaman dengan menyimpan produk yang dihasilkan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Menyediakan dukungan dan menyimpan bahan di akar dan batang.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 dari sel parenkim dan juga termasuk sel collenchyma dan sclerenchyma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2770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 berbentuk bulat dan memiliki dinding tipis tipis yang ditemukan di semua bagian tanaman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 pada saat jatuh tempo, memiliki vakuola besar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Lokasi di daun, batang (empulur), akar, buah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593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Fungsi: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 metabolik dasar (respirasi, fotosintesis, dan sintesis protein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Penyimpanan (kentang, buah, biji)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Kesembuhan luka dan regenerasi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1188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Jaringan parenkim khusus ditemukan di bagian hijau tunas dan melakukan fotosintesis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 collenchyma memanjang dengan dinding yang tidak menebal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Bedakan sel parenkim dan hidup pada saat jatuh tempo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 collenchyma mengontrol fungsi tanaman muda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378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Sel collenchyma mengontrol fungsi tanaman muda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Sel collenchyma memberikan dukungan kepada tanaman dengan tidak menahan pertumbuhan, yang disebabkan karena tidak adanya dinding sekunder dan bahan pengerasan pada walss primer mereka.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5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Tanaman memiliki struktur yang lebih tinggi yang disebut sistem jaringan tanaman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 jaringan tanaman dapat didefinisikan sebagai unit fungsional, yang menghubungkan semua organ tanaman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 sistem jaringan hewan, sistem jaringan tanaman juga dikelompokkan ke dalam berbagai jaringan berdasarkan fungsinya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728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Mereka tidak hidup dan kekurangan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Memiliki dinding sekunder yang tebal dan lignifikasi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Berikan kekuatan dan dukungan pada bagian yang sudah berhenti memanjang atau matang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588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 sklerenkhim ada dua jenis </a:t>
            </a:r>
          </a:p>
          <a:p>
            <a:pPr marL="228600" indent="-228600">
              <a:buAutoNum type="arabicPeriod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Sclereids: bentuknya pendek, tidak beraturan dan memiliki dinding sekunder yang tebal dan lignifikasi </a:t>
            </a:r>
          </a:p>
          <a:p>
            <a:pPr marL="228600" indent="-228600">
              <a:buAutoNum type="arabicPeriod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Serat: panjang, ramping dan diatur dalam benang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1107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Sel khusus dengan transportasi air, hormon dan mineral di seluruh pabrik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Mengandung sel transfer, serat selain xylem, phloem, parenkim, kambium dan sel konduksi lainnya.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Lokasi, pembuluh darah di daun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659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Istilah xilem berasal dari kata Yunani yang berarti kayu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Mainkan peran penting dalam mengangkut air dan melarutkan nutrisi dari akar ke seluruh bagian tanaman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Transportasi nutrisi ke arah atas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Disebut juga sebagai air yang melakukan sel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14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Xilem primer,  Membedakan dari procambium dalam meristem apikal &amp; terjadi di seluruh tubuh tanaman primer </a:t>
            </a:r>
          </a:p>
          <a:p>
            <a:pPr marL="228600" indent="-228600">
              <a:buAutoNum type="arabicPeriod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Xilem sekunder Beda dari kambium vaskular dan biasa disebut kayu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671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 silang - sel yang melakukan dalam xilem 2 macam </a:t>
            </a:r>
          </a:p>
          <a:p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unsur xylary: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tracheids: satu-satunya air yang melakukan sel di sebagian besar tanaman berkayu dan tidak berbunga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 kapal: terjadi pada beberapa kelompok tanaman, termasuk angiosperma </a:t>
            </a:r>
          </a:p>
          <a:p>
            <a:pPr marL="0" indent="0">
              <a:buFontTx/>
              <a:buNone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keduanya memanjang, mati pada saat jatuh tempo, dinding sel sekunder yang lignifikasi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42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Istilah phloem berasal dari kata Yunani yang berarti kulit kayu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 sel hidup, yang tidak beraturan dan organel lainnya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Transportasi bahan makanan organik terlarut (Gula) dari daun ke seluruh bagian tanaman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Transportasi nutrisi ke arah bawah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Disebut juga sebagai sel pengolah gula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92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Jenis floem </a:t>
            </a:r>
          </a:p>
          <a:p>
            <a:pPr marL="228600" indent="-228600">
              <a:buAutoNum type="arabicPeriod"/>
            </a:pPr>
            <a:r>
              <a:rPr lang="id-ID" dirty="0" smtClean="0"/>
              <a:t>Floem primer - membedakan dari procambium dan meluas ke seluruh tubuh utama tanaman </a:t>
            </a:r>
          </a:p>
          <a:p>
            <a:pPr marL="228600" indent="-228600">
              <a:buAutoNum type="arabicPeriod"/>
            </a:pPr>
            <a:r>
              <a:rPr lang="id-ID" dirty="0" smtClean="0"/>
              <a:t>Floem sekunder - berdiferensiasi dari kambium vaskular dan membentuk lapisan dalam kulit kayu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8699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 tabung saringan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 melakukan utama floem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Memanjang dan tidak nukleasi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Seragamnya berdinding tipis dengan dinding ujung berlubang dari pelat saringan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Unsur tabung saringan terpasang ujung ke ujung untuk membentuk tabung saringan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40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CD4F81-18A0-45BD-96C6-4FAECE9585B1}" type="slidenum">
              <a:rPr 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4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Kelompok sel, yang memiliki kemampuan untuk membelah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Terdiri dari sel pembagi aktif, bertanggung jawab untuk produksi sel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Mampu membentang, membesar, dan berdiferensiasi menjadi jenis jaringan lain saat mereka dewasa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Munculkan jaringan permanen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Kapasitas untuk pembagian dibatasi pada bagian tubuh tanaman tertentu yang disebut meristem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014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Memiliki sel yang sangat kecil dengan dinding sel yang tipis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Sel memiliki inti yang besar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Sel mempunyai vakuola sangat kecil dan mereka kekurangan ruang interselular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Pada tanaman, jaringan ini ditemukan di: tip akar, batang, simpul batang, kuncup di antara xilem dan floem, di bawah epidermis tanaman dicotyledonous dan juga menghasilkan akar cabang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247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dirty="0" smtClean="0"/>
              <a:t>Meristem Apikal: ditemukan di ujung batang dan akar Membantu dalam pembesaran sel </a:t>
            </a:r>
          </a:p>
          <a:p>
            <a:pPr marL="228600" indent="-228600">
              <a:buAutoNum type="arabicPeriod"/>
            </a:pPr>
            <a:r>
              <a:rPr lang="id-ID" dirty="0" smtClean="0"/>
              <a:t>Meristem lateral (a.k.a. Cambia) Ditemukan di sepanjang sisi akar dan batang Tingkatkan lebar atau diameter batang dan akar Jenis: cambium vaskuler dan gabus cambium </a:t>
            </a:r>
          </a:p>
          <a:p>
            <a:pPr marL="228600" indent="-228600">
              <a:buAutoNum type="arabicPeriod"/>
            </a:pPr>
            <a:r>
              <a:rPr lang="id-ID" dirty="0" smtClean="0"/>
              <a:t>Meristem intercalar. Ditemukan di pangkal daun muda dan internodes</a:t>
            </a:r>
            <a:r>
              <a:rPr lang="id-ID" baseline="0" dirty="0" smtClean="0"/>
              <a:t> (</a:t>
            </a:r>
            <a:r>
              <a:rPr lang="id-ID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Internode adalah</a:t>
            </a: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mata tunas yang ada di batang/bekas daun yang rontok).</a:t>
            </a:r>
            <a:r>
              <a:rPr lang="id-ID" dirty="0" smtClean="0"/>
              <a:t> Bertanggung jawab untuk memperpanjang lebih lanjut dari batang dan daun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31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Berasal dari jaringan meristematik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Jaringan yang mencapai bentuknya yang matang dan melakukan fungsi tertentu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Mereka berhenti membelah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49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dirty="0" smtClean="0"/>
              <a:t>Jaringan Permanen Sederhana, adalah jaringan, yang serupa fungsinya dan disebut sesederhana karena terdiri dari jenis sel serupa, yang memiliki asal dan fungsi yang sama, mis: jaringan kulit </a:t>
            </a:r>
          </a:p>
          <a:p>
            <a:pPr marL="228600" indent="-228600">
              <a:buAutoNum type="arabicPeriod"/>
            </a:pPr>
            <a:r>
              <a:rPr lang="id-ID" dirty="0" smtClean="0"/>
              <a:t>Jaringan Permanen yang Kompleks, adalah jaringan, yang terdiri dari dua atau lebih jenis sel namun berkontribusi pada fungsi umum, misal: jaringan vaskular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45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 hanya satu jenis sel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Meliputi bagian luar tanaman herba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 dari sel epidermis, yang mengeluarkan kutikula waxy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Kutil waxy (lilin) bertanggung jawab untuk melindungi tanaman dari kehilangan air. </a:t>
            </a:r>
          </a:p>
          <a:p>
            <a:pPr marL="171450" indent="-171450">
              <a:buFontTx/>
              <a:buChar char="-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 dari epidermis dan periderm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921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542-5BDA-4C3C-B2B7-2DB02B51EEC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100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PLANT TISSUE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62400" y="45720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400" dirty="0" smtClean="0">
                <a:solidFill>
                  <a:schemeClr val="bg1"/>
                </a:solidFill>
              </a:rPr>
              <a:t>Febriana Dwi Wahyuni, M.Si.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9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Kinds of Meristematic Tissues 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55600" indent="-355600">
              <a:buAutoNum type="arabicPeriod"/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Apical Meristems : </a:t>
            </a:r>
          </a:p>
          <a:p>
            <a:pPr marL="546100" indent="-193675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 at the tip of stems and roots</a:t>
            </a:r>
          </a:p>
          <a:p>
            <a:pPr marL="546100" indent="-193675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Helps in cellular enlargement</a:t>
            </a:r>
          </a:p>
          <a:p>
            <a:pPr marL="0" indent="0">
              <a:buNone/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Lateral Meristems (a.k.a. Cambia)</a:t>
            </a:r>
          </a:p>
          <a:p>
            <a:pPr marL="546100" indent="-273050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 along the sides of roots and stems</a:t>
            </a:r>
          </a:p>
          <a:p>
            <a:pPr marL="546100" indent="-273050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width or diameter of stems and roots</a:t>
            </a:r>
          </a:p>
          <a:p>
            <a:pPr marL="546100" indent="-273050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Types: vascular cambium and cork cambium</a:t>
            </a:r>
          </a:p>
          <a:p>
            <a:pPr marL="0" indent="0">
              <a:buNone/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Intercallary Meristems</a:t>
            </a:r>
          </a:p>
          <a:p>
            <a:pPr marL="546100" indent="-273050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 at the bases of young leaves and internodes</a:t>
            </a:r>
          </a:p>
          <a:p>
            <a:pPr marL="546100" indent="-273050">
              <a:buFontTx/>
              <a:buChar char="-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for further lengthening of stems and leaves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ermanent Tissues&#10; The tissues, which are derived from the Meristematic&#10;tissues&#10; They are the tissues, which have lost t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22900"/>
          <a:stretch/>
        </p:blipFill>
        <p:spPr bwMode="auto">
          <a:xfrm>
            <a:off x="2300287" y="774168"/>
            <a:ext cx="4713706" cy="54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 descr="https://lh5.googleusercontent.com/-I3zu3i0PzjU/TWwr7PsAkDI/AAAAAAAAAXA/hjFRB7Hkgb8/s1600/meristem-br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" y="1495425"/>
            <a:ext cx="8700408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40386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PERMANENT TISSUE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64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2" descr="Plant Tissue System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1890" r="4859"/>
          <a:stretch/>
        </p:blipFill>
        <p:spPr bwMode="auto">
          <a:xfrm>
            <a:off x="444276" y="990600"/>
            <a:ext cx="80159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Plant Tissue System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21712" r="13636"/>
          <a:stretch/>
        </p:blipFill>
        <p:spPr bwMode="auto">
          <a:xfrm>
            <a:off x="1143000" y="924427"/>
            <a:ext cx="6553199" cy="5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3" y="1066801"/>
            <a:ext cx="7568935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TISSUE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2" y="1764632"/>
            <a:ext cx="8229600" cy="4525963"/>
          </a:xfrm>
        </p:spPr>
        <p:txBody>
          <a:bodyPr/>
          <a:lstStyle/>
          <a:p>
            <a:r>
              <a:rPr lang="id-ID" dirty="0" smtClean="0"/>
              <a:t>Derived from meristematic tissue</a:t>
            </a:r>
          </a:p>
          <a:p>
            <a:r>
              <a:rPr lang="id-ID" dirty="0" smtClean="0"/>
              <a:t>Tissue that attained their mature form and perform specific functions</a:t>
            </a:r>
          </a:p>
          <a:p>
            <a:r>
              <a:rPr lang="id-ID" dirty="0" smtClean="0"/>
              <a:t>They stop dividing</a:t>
            </a:r>
          </a:p>
          <a:p>
            <a:r>
              <a:rPr lang="id-ID" dirty="0" smtClean="0"/>
              <a:t>Types :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1. Simple permanent tissues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2. Complex permanent tissue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57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47" y="4572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Permanent Tissue  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u="sng" dirty="0" smtClean="0"/>
              <a:t>Simple Permanent Tissue</a:t>
            </a:r>
          </a:p>
          <a:p>
            <a:pPr marL="352425" indent="0">
              <a:buNone/>
            </a:pPr>
            <a:r>
              <a:rPr lang="id-ID" dirty="0" smtClean="0"/>
              <a:t>	</a:t>
            </a:r>
            <a:r>
              <a:rPr lang="id-ID" sz="2800" dirty="0" smtClean="0"/>
              <a:t>Are the tissues, which are similar in function and are called as simple because they are composed of similar types of cells, which have common origin and function, ex: dermal tissue</a:t>
            </a:r>
          </a:p>
          <a:p>
            <a:r>
              <a:rPr lang="id-ID" u="sng" dirty="0" smtClean="0"/>
              <a:t>Complex Permanent Tissue </a:t>
            </a:r>
          </a:p>
          <a:p>
            <a:pPr marL="352425" indent="0">
              <a:buNone/>
            </a:pPr>
            <a:r>
              <a:rPr lang="id-ID" dirty="0" smtClean="0"/>
              <a:t>	</a:t>
            </a:r>
            <a:r>
              <a:rPr lang="id-ID" sz="2800" dirty="0" smtClean="0"/>
              <a:t>Are the tissues, which are composed of two or more types of cells but contribute to a common function, ex: vascular tissue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220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DERMAL/SURFACE TISSUE</a:t>
            </a:r>
            <a:endParaRPr lang="id-ID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98637"/>
            <a:ext cx="8715375" cy="4525963"/>
          </a:xfrm>
        </p:spPr>
        <p:txBody>
          <a:bodyPr/>
          <a:lstStyle/>
          <a:p>
            <a:r>
              <a:rPr lang="id-ID" dirty="0" smtClean="0"/>
              <a:t>Consist only of one kind of cells</a:t>
            </a:r>
          </a:p>
          <a:p>
            <a:r>
              <a:rPr lang="id-ID" dirty="0" smtClean="0"/>
              <a:t>Covers the external part of the herbaceous plants</a:t>
            </a:r>
          </a:p>
          <a:p>
            <a:r>
              <a:rPr lang="id-ID" dirty="0" smtClean="0"/>
              <a:t>Composed of epidermal cells, which secrete the waxy cuticle</a:t>
            </a:r>
          </a:p>
          <a:p>
            <a:r>
              <a:rPr lang="id-ID" dirty="0" smtClean="0"/>
              <a:t>Waxy cuticle are responsible for protecting plants against water loss.</a:t>
            </a:r>
          </a:p>
          <a:p>
            <a:r>
              <a:rPr lang="id-ID" dirty="0" smtClean="0"/>
              <a:t>Consist of </a:t>
            </a:r>
            <a:r>
              <a:rPr lang="id-ID" u="sng" dirty="0" smtClean="0"/>
              <a:t>epidermis</a:t>
            </a:r>
            <a:r>
              <a:rPr lang="id-ID" dirty="0" smtClean="0"/>
              <a:t> and </a:t>
            </a:r>
            <a:r>
              <a:rPr lang="id-ID" u="sng" dirty="0" smtClean="0"/>
              <a:t>periderm</a:t>
            </a:r>
            <a:endParaRPr lang="id-ID" u="sng" dirty="0"/>
          </a:p>
        </p:txBody>
      </p:sp>
    </p:spTree>
    <p:extLst>
      <p:ext uri="{BB962C8B-B14F-4D97-AF65-F5344CB8AC3E}">
        <p14:creationId xmlns:p14="http://schemas.microsoft.com/office/powerpoint/2010/main" val="42129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4616" y="2819400"/>
            <a:ext cx="64347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TISSUE</a:t>
            </a:r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EPIDERMIS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The outermost layer of the primary plant body</a:t>
            </a:r>
          </a:p>
          <a:p>
            <a:r>
              <a:rPr lang="id-ID" dirty="0" smtClean="0"/>
              <a:t>Covers the leaves, floral parts, fruits, seeds, stem and roots</a:t>
            </a:r>
          </a:p>
          <a:p>
            <a:r>
              <a:rPr lang="id-ID" dirty="0" smtClean="0"/>
              <a:t>Generally only one layer thick with cuticle</a:t>
            </a:r>
          </a:p>
          <a:p>
            <a:r>
              <a:rPr lang="id-ID" dirty="0" smtClean="0"/>
              <a:t>Composed mostly of unspecialized cells, either parenchyma and/or sclerenchyma</a:t>
            </a:r>
          </a:p>
          <a:p>
            <a:r>
              <a:rPr lang="id-ID" dirty="0" smtClean="0"/>
              <a:t>Contains trichomes, stomata, buliform cells (in grasses)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30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/>
              <a:t>Structure of Epidermis</a:t>
            </a:r>
            <a:endParaRPr lang="id-ID" dirty="0"/>
          </a:p>
        </p:txBody>
      </p:sp>
      <p:pic>
        <p:nvPicPr>
          <p:cNvPr id="6" name="Picture 2" descr="Structure of epidermi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/>
          <a:stretch/>
        </p:blipFill>
        <p:spPr bwMode="auto">
          <a:xfrm>
            <a:off x="484611" y="1461056"/>
            <a:ext cx="8203351" cy="53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STOMATA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Stomata• Stomata - pores for gas exchange           - present on one or both surfaces of Leaves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3"/>
          <a:stretch/>
        </p:blipFill>
        <p:spPr bwMode="auto">
          <a:xfrm>
            <a:off x="1066800" y="1600200"/>
            <a:ext cx="7233417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Cuticle     Cuticle – Lines the outer waII of the epidermal ceIIs              - made up of waxy material that protects  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7" r="20008" b="22754"/>
          <a:stretch/>
        </p:blipFill>
        <p:spPr bwMode="auto">
          <a:xfrm>
            <a:off x="1143000" y="3352800"/>
            <a:ext cx="724407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766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CUTICLE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4038600"/>
          </a:xfrm>
        </p:spPr>
        <p:txBody>
          <a:bodyPr/>
          <a:lstStyle/>
          <a:p>
            <a:r>
              <a:rPr lang="id-ID" dirty="0" smtClean="0"/>
              <a:t>Lines the outer wall of the epidermal cells</a:t>
            </a:r>
          </a:p>
          <a:p>
            <a:r>
              <a:rPr lang="id-ID" dirty="0" smtClean="0"/>
              <a:t>Made up of waxy material that </a:t>
            </a:r>
            <a:r>
              <a:rPr lang="id-ID" b="1" dirty="0" smtClean="0"/>
              <a:t>protects plants from desiccation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5150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TRICHOMES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id-ID" dirty="0" smtClean="0"/>
              <a:t>Outgrowths of epidermal cells</a:t>
            </a:r>
            <a:endParaRPr lang="id-ID" dirty="0"/>
          </a:p>
        </p:txBody>
      </p:sp>
      <p:pic>
        <p:nvPicPr>
          <p:cNvPr id="33794" name="Picture 2" descr="TrichomesTrichomes – outgrowths of epidermal ceIIs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28779" r="2195" b="32807"/>
          <a:stretch/>
        </p:blipFill>
        <p:spPr bwMode="auto">
          <a:xfrm>
            <a:off x="4648199" y="2570581"/>
            <a:ext cx="3604461" cy="27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ichomesTrichomes – outgrowths of epidermal ceIIs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40009" r="38871" b="6416"/>
          <a:stretch/>
        </p:blipFill>
        <p:spPr bwMode="auto">
          <a:xfrm>
            <a:off x="445935" y="2895600"/>
            <a:ext cx="4198254" cy="29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147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The outermost layer of stems and roots of woody plants such as trees.</a:t>
            </a:r>
          </a:p>
          <a:p>
            <a:r>
              <a:rPr lang="id-ID" dirty="0" smtClean="0"/>
              <a:t>Replace epidermis in plants that undergo secondary growth</a:t>
            </a:r>
          </a:p>
          <a:p>
            <a:r>
              <a:rPr lang="id-ID" dirty="0" smtClean="0"/>
              <a:t>Multilayered structures</a:t>
            </a:r>
          </a:p>
          <a:p>
            <a:r>
              <a:rPr lang="id-ID" dirty="0" smtClean="0"/>
              <a:t>Include cork cells, which are nonliving cells that cover the outside of stems and roots</a:t>
            </a:r>
          </a:p>
          <a:p>
            <a:r>
              <a:rPr lang="id-ID" dirty="0" smtClean="0"/>
              <a:t>The periderm protects the plant from injures, pathogens and also from excessive water</a:t>
            </a:r>
            <a:endParaRPr lang="id-ID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PERIDERM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PERIDERM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Periderm (Bark) is the outermost layer of stems and roots of woody plants such as trees</a:t>
            </a:r>
            <a:endParaRPr lang="id-ID" dirty="0"/>
          </a:p>
        </p:txBody>
      </p:sp>
      <p:pic>
        <p:nvPicPr>
          <p:cNvPr id="34818" name="Picture 2" descr="Periderm (Bark)• Periderm (Bark) is the outermost layer of stems and  roots of woody plants such as trees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37048" r="44829" b="19528"/>
          <a:stretch/>
        </p:blipFill>
        <p:spPr bwMode="auto">
          <a:xfrm>
            <a:off x="152399" y="2971800"/>
            <a:ext cx="4974187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riderm (Bark)• Periderm (Bark) is the outermost layer of stems and  roots of woody plants such as trees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3" t="28514" r="2037" b="31402"/>
          <a:stretch/>
        </p:blipFill>
        <p:spPr bwMode="auto">
          <a:xfrm>
            <a:off x="5272118" y="2971800"/>
            <a:ext cx="3502288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TISSUE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synthesize the organic compounds and support the plants by storing the produced products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Provides support and stores materials in roots and stems.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of parenchyma cells and also include collenchyma and sclerenchyma cells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Cells are rounded in shape and have uniformly thin walls found in all parts of the plants</a:t>
            </a:r>
          </a:p>
          <a:p>
            <a:r>
              <a:rPr lang="id-ID" dirty="0" smtClean="0"/>
              <a:t>Living at maturity, have large vacuoles</a:t>
            </a:r>
          </a:p>
          <a:p>
            <a:r>
              <a:rPr lang="id-ID" dirty="0" smtClean="0"/>
              <a:t>Location in leaf, stem (pith), roots, fruits</a:t>
            </a:r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PARENCHYMA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059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Function :</a:t>
            </a:r>
          </a:p>
          <a:p>
            <a:r>
              <a:rPr lang="id-ID" b="1" dirty="0" smtClean="0"/>
              <a:t>Basic metabolic function</a:t>
            </a:r>
            <a:r>
              <a:rPr lang="id-ID" dirty="0" smtClean="0"/>
              <a:t> </a:t>
            </a:r>
            <a:r>
              <a:rPr lang="id-ID" sz="2800" dirty="0" smtClean="0"/>
              <a:t>(respiration, photosynthesis, and protein synthesis</a:t>
            </a:r>
          </a:p>
          <a:p>
            <a:r>
              <a:rPr lang="id-ID" b="1" dirty="0" smtClean="0"/>
              <a:t>Storage</a:t>
            </a:r>
            <a:r>
              <a:rPr lang="id-ID" dirty="0" smtClean="0"/>
              <a:t> </a:t>
            </a:r>
            <a:r>
              <a:rPr lang="id-ID" sz="2800" dirty="0" smtClean="0"/>
              <a:t>(potatoes, fruits, seeds)</a:t>
            </a:r>
          </a:p>
          <a:p>
            <a:r>
              <a:rPr lang="id-ID" b="1" dirty="0" smtClean="0"/>
              <a:t>Wound healing and regeneration</a:t>
            </a:r>
            <a:endParaRPr lang="id-ID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PARENCHYMA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2895600"/>
            <a:ext cx="82296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id-ID" altLang="en-US" b="1" dirty="0" smtClean="0"/>
              <a:t>A group of closely associated cells that perform related functions and are similar in structure</a:t>
            </a:r>
            <a:endParaRPr lang="en-US" altLang="en-US" b="1" dirty="0"/>
          </a:p>
          <a:p>
            <a:pPr marL="0" indent="0" algn="ctr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What are tissues made of?</a:t>
            </a:r>
            <a:br>
              <a:rPr lang="en-US" altLang="en-US" b="1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4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PARENCHYMA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6866" name="Picture 2" descr="Parenchyma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11252" r="19750" b="10252"/>
          <a:stretch/>
        </p:blipFill>
        <p:spPr bwMode="auto">
          <a:xfrm>
            <a:off x="1905000" y="1600200"/>
            <a:ext cx="5791200" cy="46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5" y="609600"/>
            <a:ext cx="8229600" cy="1143000"/>
          </a:xfrm>
        </p:spPr>
        <p:txBody>
          <a:bodyPr/>
          <a:lstStyle/>
          <a:p>
            <a:r>
              <a:rPr lang="id-ID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Collenchyma</a:t>
            </a:r>
            <a:endParaRPr lang="id-ID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7526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A specialized parenchyma tissue found in the green parts of the shoot and performs photosynthesis</a:t>
            </a:r>
          </a:p>
          <a:p>
            <a:r>
              <a:rPr lang="id-ID" dirty="0" smtClean="0"/>
              <a:t>Collenchyma cells are elongated with unevenly thickened walls</a:t>
            </a:r>
          </a:p>
          <a:p>
            <a:r>
              <a:rPr lang="id-ID" dirty="0" smtClean="0"/>
              <a:t>Differentiate from parenchyma cells and are alive at maturity</a:t>
            </a:r>
          </a:p>
          <a:p>
            <a:r>
              <a:rPr lang="id-ID" dirty="0" smtClean="0"/>
              <a:t>Collenchyma cells controls the functions of young plants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71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Collenchyma cells controls the function of young plants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collenchyma cell provides a support to plants by not restraining growth, which is caused due to their absence of secondary walls and hardening agent in their primary walss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hIorenchyma2. ChIorenchyma - A specialized parenchyma tissue found  in the green parts of the shoot and performs photosyn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59474" r="21003" b="3783"/>
          <a:stretch/>
        </p:blipFill>
        <p:spPr bwMode="auto">
          <a:xfrm>
            <a:off x="2286000" y="3962400"/>
            <a:ext cx="4897582" cy="23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3295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cap="all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Collenchyma</a:t>
            </a:r>
            <a:endParaRPr lang="id-ID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ollenchyma&#10; Collenchymas are specialized parenchyma tissue, which are found in all&#10;green parts.&#10; Collenchyma cells ar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56949" r="3504" b="675"/>
          <a:stretch/>
        </p:blipFill>
        <p:spPr bwMode="auto">
          <a:xfrm>
            <a:off x="261181" y="2386262"/>
            <a:ext cx="8693828" cy="3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3295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cap="all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Collenchyma</a:t>
            </a:r>
            <a:endParaRPr lang="id-ID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34" y="5334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SCLERENCHYMA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03437"/>
            <a:ext cx="6538913" cy="4525963"/>
          </a:xfrm>
        </p:spPr>
        <p:txBody>
          <a:bodyPr/>
          <a:lstStyle/>
          <a:p>
            <a:r>
              <a:rPr lang="id-ID" dirty="0" smtClean="0"/>
              <a:t>Have </a:t>
            </a:r>
            <a:r>
              <a:rPr lang="id-ID" dirty="0" smtClean="0"/>
              <a:t>thick, lignified secondary walls</a:t>
            </a:r>
          </a:p>
          <a:p>
            <a:r>
              <a:rPr lang="id-ID" dirty="0" smtClean="0"/>
              <a:t>Provide strength and support in parts that have ceased elongating or mature</a:t>
            </a:r>
            <a:endParaRPr lang="id-ID" dirty="0"/>
          </a:p>
        </p:txBody>
      </p:sp>
      <p:pic>
        <p:nvPicPr>
          <p:cNvPr id="7" name="Picture 2" descr="Sclerenchyma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26723" r="62539"/>
          <a:stretch/>
        </p:blipFill>
        <p:spPr bwMode="auto">
          <a:xfrm>
            <a:off x="6751970" y="2209800"/>
            <a:ext cx="2297289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Sclerenchyma cells are of two types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Sclereids</a:t>
            </a:r>
            <a:r>
              <a:rPr lang="id-ID" sz="2800" dirty="0" smtClean="0"/>
              <a:t> : short, irregular in shape and have thick, lignified secondary walls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Fibers</a:t>
            </a:r>
            <a:r>
              <a:rPr lang="id-ID" sz="2800" dirty="0" smtClean="0"/>
              <a:t> : are long, slender and are arranged in threads</a:t>
            </a:r>
            <a:endParaRPr lang="id-ID" sz="2800" dirty="0"/>
          </a:p>
        </p:txBody>
      </p:sp>
      <p:pic>
        <p:nvPicPr>
          <p:cNvPr id="7" name="Picture 2" descr="ScIerenchyma3. ScIerenchyma   sclerenchyma cells which are non-living and lack    protoplasts at maturity   Have thick,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65135" r="19750" b="4802"/>
          <a:stretch/>
        </p:blipFill>
        <p:spPr bwMode="auto">
          <a:xfrm>
            <a:off x="990600" y="4114800"/>
            <a:ext cx="7434968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1434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SCLERENCHYMA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TISSUES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Specialized cells with transport of water, hormone and minerals throughout the plant</a:t>
            </a:r>
          </a:p>
          <a:p>
            <a:r>
              <a:rPr lang="id-ID" dirty="0" smtClean="0"/>
              <a:t>Contain transfer cells, fibers in addition to xylem, phloem, parenchyma, cambium and other conducting cells</a:t>
            </a:r>
          </a:p>
          <a:p>
            <a:r>
              <a:rPr lang="id-ID" dirty="0" smtClean="0"/>
              <a:t>Location, the veins in leaves</a:t>
            </a:r>
          </a:p>
          <a:p>
            <a:r>
              <a:rPr lang="id-ID" dirty="0" smtClean="0"/>
              <a:t>Types : Xylem and phloem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0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686800" cy="4525963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term xylem is derived from the Greek word meaning wood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Play a vital role in transporting water and dissolved nutrients from the roots to all parts of a plant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the nutrients in the upward direction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Also called as water conducting cells</a:t>
            </a:r>
          </a:p>
          <a:p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id-ID" b="1" dirty="0" smtClean="0"/>
              <a:t>Primary xylem</a:t>
            </a:r>
          </a:p>
          <a:p>
            <a:pPr marL="355600" indent="0">
              <a:buNone/>
            </a:pPr>
            <a:r>
              <a:rPr lang="id-ID" sz="2800" dirty="0" smtClean="0"/>
              <a:t>Differentiates from procambium in the apical meristem &amp; occurs throughout the primary plant body</a:t>
            </a:r>
          </a:p>
          <a:p>
            <a:r>
              <a:rPr lang="id-ID" b="1" dirty="0" smtClean="0"/>
              <a:t>Secondary xylem</a:t>
            </a:r>
          </a:p>
          <a:p>
            <a:pPr marL="355600" indent="0">
              <a:buNone/>
            </a:pPr>
            <a:r>
              <a:rPr lang="id-ID" sz="2800" dirty="0" smtClean="0"/>
              <a:t>Differentiates from vascular cambium and is commonly called wood</a:t>
            </a:r>
            <a:endParaRPr lang="id-ID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ylem&#10; The term xylem•is derived&#10;from the Greek word&#10;meaning wood•.&#10; are dead with hollow cells,&#10;which consist of only c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9" t="22383" b="6368"/>
          <a:stretch/>
        </p:blipFill>
        <p:spPr bwMode="auto">
          <a:xfrm>
            <a:off x="1600200" y="607562"/>
            <a:ext cx="6248400" cy="6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 cellular organization between a single cell and a complete organism is controlled by the tissue</a:t>
            </a:r>
          </a:p>
          <a:p>
            <a:r>
              <a:rPr lang="id-ID" dirty="0" smtClean="0"/>
              <a:t>They are the collection of similar cells, with specific function</a:t>
            </a:r>
          </a:p>
          <a:p>
            <a:r>
              <a:rPr lang="id-ID" dirty="0" smtClean="0"/>
              <a:t>A collection of tisue gives rise to an organ</a:t>
            </a:r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TISSUE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Xylem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r="19749" b="4974"/>
          <a:stretch/>
        </p:blipFill>
        <p:spPr bwMode="auto">
          <a:xfrm>
            <a:off x="1524000" y="1724359"/>
            <a:ext cx="5943600" cy="4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2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2800" dirty="0" smtClean="0"/>
              <a:t>Xylary elements – the conducting cells in xylem</a:t>
            </a:r>
          </a:p>
          <a:p>
            <a:pPr marL="0" indent="352425">
              <a:spcBef>
                <a:spcPts val="0"/>
              </a:spcBef>
              <a:buNone/>
            </a:pPr>
            <a:r>
              <a:rPr lang="id-ID" sz="2800" dirty="0" smtClean="0"/>
              <a:t>2 kinds of xylary elements :</a:t>
            </a:r>
          </a:p>
          <a:p>
            <a:pPr marL="2325688" indent="-1973263">
              <a:spcBef>
                <a:spcPts val="0"/>
              </a:spcBef>
              <a:buNone/>
            </a:pPr>
            <a:r>
              <a:rPr lang="id-ID" sz="2800" dirty="0" smtClean="0"/>
              <a:t>- </a:t>
            </a:r>
            <a:r>
              <a:rPr lang="id-ID" sz="2800" dirty="0" smtClean="0">
                <a:solidFill>
                  <a:schemeClr val="accent2"/>
                </a:solidFill>
              </a:rPr>
              <a:t>tracheids</a:t>
            </a:r>
            <a:r>
              <a:rPr lang="id-ID" sz="2800" dirty="0" smtClean="0"/>
              <a:t> : the only water conducting cells in most woody, non flowering plants</a:t>
            </a:r>
          </a:p>
          <a:p>
            <a:pPr marL="3048000" indent="-2695575">
              <a:spcBef>
                <a:spcPts val="0"/>
              </a:spcBef>
              <a:buNone/>
            </a:pPr>
            <a:r>
              <a:rPr lang="id-ID" sz="2800" dirty="0" smtClean="0"/>
              <a:t>- </a:t>
            </a:r>
            <a:r>
              <a:rPr lang="id-ID" sz="2800" dirty="0" smtClean="0">
                <a:solidFill>
                  <a:schemeClr val="accent2"/>
                </a:solidFill>
              </a:rPr>
              <a:t>vessel elements </a:t>
            </a:r>
            <a:r>
              <a:rPr lang="id-ID" sz="2800" dirty="0" smtClean="0"/>
              <a:t>: occur in several groups of plants, including angiosperm</a:t>
            </a:r>
          </a:p>
          <a:p>
            <a:pPr marL="546100" indent="-193675">
              <a:spcBef>
                <a:spcPts val="0"/>
              </a:spcBef>
              <a:buNone/>
            </a:pPr>
            <a:r>
              <a:rPr lang="id-ID" sz="2800" dirty="0" smtClean="0"/>
              <a:t>- both are elongated, dead at maturity, lignified secondary cell walls</a:t>
            </a:r>
            <a:endParaRPr lang="id-ID" sz="2800" dirty="0"/>
          </a:p>
        </p:txBody>
      </p:sp>
      <p:pic>
        <p:nvPicPr>
          <p:cNvPr id="43010" name="Picture 2" descr="Xylem• Xylary elements – the conducting cells in xylem      - 2 kinds of xylary elements:           – tracheids – the only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58455" r="65492" b="4801"/>
          <a:stretch/>
        </p:blipFill>
        <p:spPr bwMode="auto">
          <a:xfrm>
            <a:off x="4267200" y="4583602"/>
            <a:ext cx="1991300" cy="2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Xylem• Xylary elements – the conducting cells in xylem      - 2 kinds of xylary elements:           – tracheids – the only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7" t="58455" r="21159" b="4801"/>
          <a:stretch/>
        </p:blipFill>
        <p:spPr bwMode="auto">
          <a:xfrm>
            <a:off x="6557324" y="4583602"/>
            <a:ext cx="2129476" cy="2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458200" cy="4525963"/>
          </a:xfrm>
        </p:spPr>
        <p:txBody>
          <a:bodyPr>
            <a:normAutofit/>
          </a:bodyPr>
          <a:lstStyle/>
          <a:p>
            <a:r>
              <a:rPr lang="id-ID" sz="2800" dirty="0" smtClean="0"/>
              <a:t>The term phloem is derived from the Greek word meaning bark</a:t>
            </a:r>
          </a:p>
          <a:p>
            <a:r>
              <a:rPr lang="id-ID" sz="2800" dirty="0"/>
              <a:t>L</a:t>
            </a:r>
            <a:r>
              <a:rPr lang="id-ID" sz="2800" dirty="0" smtClean="0"/>
              <a:t>ive cells, which lack nuleous and other organelles</a:t>
            </a:r>
          </a:p>
          <a:p>
            <a:r>
              <a:rPr lang="id-ID" sz="2800" dirty="0" smtClean="0"/>
              <a:t>Transport dissolved organic food materials (Sugars) from leaves to all parts of a plant</a:t>
            </a:r>
          </a:p>
          <a:p>
            <a:r>
              <a:rPr lang="id-ID" sz="2800" dirty="0" smtClean="0"/>
              <a:t>Transport the nutrients in the downward direction</a:t>
            </a:r>
          </a:p>
          <a:p>
            <a:r>
              <a:rPr lang="id-ID" sz="2800" dirty="0" smtClean="0"/>
              <a:t>Also called as sugar-conducting cells</a:t>
            </a:r>
            <a:endParaRPr lang="id-ID" sz="2800" dirty="0"/>
          </a:p>
        </p:txBody>
      </p:sp>
      <p:pic>
        <p:nvPicPr>
          <p:cNvPr id="5" name="Picture 2" descr="Phloem&#10; The term phloem is derived&#10;from the Greek word&#10;meaning bark.&#10; are live cells, which lack&#10;nucleus and other&#10;organ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0" t="34864" r="2351" b="20042"/>
          <a:stretch/>
        </p:blipFill>
        <p:spPr bwMode="auto">
          <a:xfrm>
            <a:off x="5943600" y="4716463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PHLOEM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Types of phloem</a:t>
            </a:r>
          </a:p>
          <a:p>
            <a:pPr marL="514350" indent="-514350"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Primary phloem </a:t>
            </a:r>
            <a:r>
              <a:rPr lang="id-ID" dirty="0" smtClean="0"/>
              <a:t>– </a:t>
            </a:r>
            <a:r>
              <a:rPr lang="id-ID" sz="2800" dirty="0" smtClean="0"/>
              <a:t>differentiate from procambium and extends throughout the primary body of the plant</a:t>
            </a:r>
          </a:p>
          <a:p>
            <a:pPr marL="514350" indent="-514350"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Secondary phloem </a:t>
            </a:r>
            <a:r>
              <a:rPr lang="id-ID" dirty="0" smtClean="0"/>
              <a:t>– </a:t>
            </a:r>
            <a:r>
              <a:rPr lang="id-ID" sz="2800" dirty="0" smtClean="0"/>
              <a:t>differentiates from the vascular cambium and constitute the inner layer of the bark</a:t>
            </a:r>
            <a:endParaRPr lang="id-ID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PHLOEM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Sieve tube elements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 smtClean="0"/>
              <a:t>Main conducting cells of phloem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 smtClean="0"/>
              <a:t>Uniformly </a:t>
            </a:r>
            <a:r>
              <a:rPr lang="id-ID" sz="2800" dirty="0" smtClean="0"/>
              <a:t>thin walled with the end walls perforated to from the </a:t>
            </a:r>
            <a:r>
              <a:rPr lang="id-ID" sz="2800" b="1" dirty="0" smtClean="0">
                <a:solidFill>
                  <a:srgbClr val="FF0000"/>
                </a:solidFill>
              </a:rPr>
              <a:t>sieve plate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 smtClean="0"/>
              <a:t>Sieve tube element are </a:t>
            </a:r>
          </a:p>
          <a:p>
            <a:pPr marL="0" indent="352425">
              <a:buNone/>
            </a:pPr>
            <a:r>
              <a:rPr lang="id-ID" sz="2800" dirty="0" smtClean="0"/>
              <a:t>attached end to end to </a:t>
            </a:r>
          </a:p>
          <a:p>
            <a:pPr marL="0" indent="352425">
              <a:buNone/>
            </a:pPr>
            <a:r>
              <a:rPr lang="id-ID" sz="2800" dirty="0" smtClean="0"/>
              <a:t>form the sieve tube</a:t>
            </a:r>
            <a:endParaRPr lang="id-ID" sz="2800" dirty="0"/>
          </a:p>
        </p:txBody>
      </p:sp>
      <p:pic>
        <p:nvPicPr>
          <p:cNvPr id="45058" name="Picture 2" descr="PhIoemSieve tube elements    main conducting ceIIs of phloem    elongated and non-nucleated    uniformly thin walled wi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55811" r="26568" b="4106"/>
          <a:stretch/>
        </p:blipFill>
        <p:spPr bwMode="auto">
          <a:xfrm>
            <a:off x="4572000" y="3634581"/>
            <a:ext cx="4074695" cy="26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PHLOEM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PhIoem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7" r="20141"/>
          <a:stretch/>
        </p:blipFill>
        <p:spPr bwMode="auto">
          <a:xfrm>
            <a:off x="1676400" y="1570038"/>
            <a:ext cx="5995988" cy="48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PHLOEM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9525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Plant Tissue System&#10; Plants do have a higher&#10;level of structure called&#10;plant tissue systems.&#10; A plant tissue system&#10;ca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 r="45966" b="6821"/>
          <a:stretch/>
        </p:blipFill>
        <p:spPr bwMode="auto">
          <a:xfrm>
            <a:off x="5034352" y="1678699"/>
            <a:ext cx="4107476" cy="40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TISSUE SYSTEM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24000"/>
            <a:ext cx="5271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Plants do have a higher level of structure called plant tissue </a:t>
            </a:r>
            <a:r>
              <a:rPr lang="en-US" sz="2800" dirty="0" smtClean="0"/>
              <a:t>system</a:t>
            </a:r>
            <a:endParaRPr lang="id-ID" sz="2800" dirty="0" smtClean="0"/>
          </a:p>
          <a:p>
            <a:r>
              <a:rPr lang="en-US" sz="2800" dirty="0" smtClean="0"/>
              <a:t>A</a:t>
            </a:r>
            <a:r>
              <a:rPr lang="id-ID" sz="2800" dirty="0" smtClean="0"/>
              <a:t> </a:t>
            </a:r>
            <a:r>
              <a:rPr lang="en-US" sz="2800" dirty="0" smtClean="0"/>
              <a:t>plant </a:t>
            </a:r>
            <a:r>
              <a:rPr lang="en-US" sz="2800" dirty="0"/>
              <a:t>tissue system can be defined as a functional unit, which connects all organs of a </a:t>
            </a:r>
            <a:r>
              <a:rPr lang="en-US" sz="2800" dirty="0" smtClean="0"/>
              <a:t>plant</a:t>
            </a:r>
            <a:endParaRPr lang="id-ID" sz="2800" dirty="0" smtClean="0"/>
          </a:p>
          <a:p>
            <a:r>
              <a:rPr lang="en-US" sz="2800" dirty="0" smtClean="0"/>
              <a:t>Like</a:t>
            </a:r>
            <a:r>
              <a:rPr lang="id-ID" sz="2800" dirty="0" smtClean="0"/>
              <a:t> </a:t>
            </a:r>
            <a:r>
              <a:rPr lang="en-US" sz="2800" dirty="0" smtClean="0"/>
              <a:t>animal </a:t>
            </a:r>
            <a:r>
              <a:rPr lang="en-US" sz="2800" dirty="0"/>
              <a:t>tissue system, plant tissue system is also grouped into various tissues based on their functions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4739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639762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048000"/>
            <a:ext cx="1054518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Tissue 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1760538"/>
            <a:ext cx="175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Meristematic Tissue 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2600" y="4876800"/>
            <a:ext cx="175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Tissue 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1219200" y="2057400"/>
            <a:ext cx="533400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Left Brace 14"/>
          <p:cNvSpPr/>
          <p:nvPr/>
        </p:nvSpPr>
        <p:spPr>
          <a:xfrm>
            <a:off x="3505200" y="1447800"/>
            <a:ext cx="471487" cy="198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ounded Rectangle 17"/>
          <p:cNvSpPr/>
          <p:nvPr/>
        </p:nvSpPr>
        <p:spPr>
          <a:xfrm>
            <a:off x="3962400" y="1295400"/>
            <a:ext cx="2578518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formation technique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2400" y="3048000"/>
            <a:ext cx="2578518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Location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6553200" y="1143000"/>
            <a:ext cx="304800" cy="1020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ounded Rectangle 20"/>
          <p:cNvSpPr/>
          <p:nvPr/>
        </p:nvSpPr>
        <p:spPr>
          <a:xfrm>
            <a:off x="6934200" y="872289"/>
            <a:ext cx="1752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Promeristem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1371600"/>
            <a:ext cx="1981200" cy="493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meristem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84569" y="196307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meristem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6553200" y="2819400"/>
            <a:ext cx="2286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ounded Rectangle 24"/>
          <p:cNvSpPr/>
          <p:nvPr/>
        </p:nvSpPr>
        <p:spPr>
          <a:xfrm>
            <a:off x="6781800" y="264887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Apical meristem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81800" y="320040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Intercalar meristem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81800" y="373380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meristem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3505199" y="4572000"/>
            <a:ext cx="304801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ounded Rectangle 28"/>
          <p:cNvSpPr/>
          <p:nvPr/>
        </p:nvSpPr>
        <p:spPr>
          <a:xfrm>
            <a:off x="3813132" y="440147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Dermal Tissue 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0" y="586740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Tissue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14011" y="516347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Tissue 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93231" y="4572000"/>
            <a:ext cx="54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579769" y="4343400"/>
            <a:ext cx="23356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 and Periderm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53200" y="4894930"/>
            <a:ext cx="2183231" cy="896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Parenchyma, Collenchyma, Sclerenchyma, 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19800" y="6172200"/>
            <a:ext cx="54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05513" y="5410200"/>
            <a:ext cx="54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5867400"/>
            <a:ext cx="2183231" cy="475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Xilem &amp; Floem</a:t>
            </a:r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40386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MERISTEMATIC TISSUE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03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MERISTEMATIC TISSUES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752600"/>
            <a:ext cx="8458200" cy="4525963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of cells, which have the ability to divide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of actively dividing cells, responsible for the production of cells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Capable of stretching, enlarging, and differentiate into other types of tissue as they mature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Give rise to permanent tissues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for division is restricted to certain parts of the plant body called </a:t>
            </a: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meristems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Characteristics of Meristematic Tissue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133" y="1752600"/>
            <a:ext cx="8458200" cy="4525963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very small cells with thin cell walls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Cells have large nuclei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Cells have very small vacuoles and they lack intercellular spaces</a:t>
            </a:r>
          </a:p>
          <a:p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plants, these tissues are found in :</a:t>
            </a:r>
          </a:p>
          <a:p>
            <a:pPr marL="355600" indent="-355600">
              <a:buNone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tips of roots, stems, nodes of stems, buds.in between xylem and phloem, under the epidermis of dicotyledonous plants and also producing branch roots 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2031</Words>
  <Application>Microsoft Office PowerPoint</Application>
  <PresentationFormat>On-screen Show (4:3)</PresentationFormat>
  <Paragraphs>283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What are tissues made of? </vt:lpstr>
      <vt:lpstr>PowerPoint Presentation</vt:lpstr>
      <vt:lpstr>PowerPoint Presentation</vt:lpstr>
      <vt:lpstr>PowerPoint Presentation</vt:lpstr>
      <vt:lpstr>PowerPoint Presentation</vt:lpstr>
      <vt:lpstr>MERISTEMATIC TISSUES</vt:lpstr>
      <vt:lpstr>Characteristics of Meristematic Tissue</vt:lpstr>
      <vt:lpstr>Kinds of Meristematic Tissues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PERMANENT TISSUE</vt:lpstr>
      <vt:lpstr>Kinds of Permanent Tissue  </vt:lpstr>
      <vt:lpstr>DERMAL/SURFACE TISSUE</vt:lpstr>
      <vt:lpstr>EPIDERMIS</vt:lpstr>
      <vt:lpstr>Structure of Epidermis</vt:lpstr>
      <vt:lpstr>STOMATA</vt:lpstr>
      <vt:lpstr>CUTICLE</vt:lpstr>
      <vt:lpstr>TRICHOMES</vt:lpstr>
      <vt:lpstr>PowerPoint Presentation</vt:lpstr>
      <vt:lpstr>PERIDERM</vt:lpstr>
      <vt:lpstr>GROUND TISSUE</vt:lpstr>
      <vt:lpstr>PowerPoint Presentation</vt:lpstr>
      <vt:lpstr>PowerPoint Presentation</vt:lpstr>
      <vt:lpstr>PARENCHYMA</vt:lpstr>
      <vt:lpstr>Collenchyma</vt:lpstr>
      <vt:lpstr>PowerPoint Presentation</vt:lpstr>
      <vt:lpstr>PowerPoint Presentation</vt:lpstr>
      <vt:lpstr>SCLERENCHYMA</vt:lpstr>
      <vt:lpstr>PowerPoint Presentation</vt:lpstr>
      <vt:lpstr>VASCULAR TISSUES</vt:lpstr>
      <vt:lpstr>XYLEM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user 1</cp:lastModifiedBy>
  <cp:revision>119</cp:revision>
  <dcterms:created xsi:type="dcterms:W3CDTF">2017-03-09T07:00:56Z</dcterms:created>
  <dcterms:modified xsi:type="dcterms:W3CDTF">2017-09-27T07:31:29Z</dcterms:modified>
</cp:coreProperties>
</file>