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7" r:id="rId2"/>
    <p:sldId id="260" r:id="rId3"/>
    <p:sldId id="302" r:id="rId4"/>
    <p:sldId id="318" r:id="rId5"/>
    <p:sldId id="319" r:id="rId6"/>
    <p:sldId id="364" r:id="rId7"/>
    <p:sldId id="365" r:id="rId8"/>
    <p:sldId id="366" r:id="rId9"/>
    <p:sldId id="367" r:id="rId10"/>
    <p:sldId id="368" r:id="rId11"/>
    <p:sldId id="321" r:id="rId12"/>
    <p:sldId id="357" r:id="rId13"/>
    <p:sldId id="358" r:id="rId14"/>
    <p:sldId id="363" r:id="rId15"/>
    <p:sldId id="359" r:id="rId16"/>
    <p:sldId id="360" r:id="rId17"/>
    <p:sldId id="361" r:id="rId18"/>
    <p:sldId id="362" r:id="rId19"/>
    <p:sldId id="382" r:id="rId20"/>
    <p:sldId id="370" r:id="rId21"/>
    <p:sldId id="371" r:id="rId22"/>
    <p:sldId id="372" r:id="rId23"/>
    <p:sldId id="373" r:id="rId24"/>
    <p:sldId id="375" r:id="rId25"/>
    <p:sldId id="376" r:id="rId26"/>
    <p:sldId id="377" r:id="rId27"/>
    <p:sldId id="378" r:id="rId28"/>
    <p:sldId id="379" r:id="rId29"/>
    <p:sldId id="380" r:id="rId30"/>
    <p:sldId id="381" r:id="rId31"/>
    <p:sldId id="356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29" r:id="rId40"/>
    <p:sldId id="330" r:id="rId41"/>
    <p:sldId id="331" r:id="rId42"/>
    <p:sldId id="332" r:id="rId43"/>
    <p:sldId id="333" r:id="rId44"/>
    <p:sldId id="334" r:id="rId45"/>
    <p:sldId id="335" r:id="rId46"/>
    <p:sldId id="337" r:id="rId47"/>
    <p:sldId id="338" r:id="rId48"/>
    <p:sldId id="339" r:id="rId49"/>
    <p:sldId id="340" r:id="rId50"/>
    <p:sldId id="341" r:id="rId51"/>
    <p:sldId id="342" r:id="rId52"/>
    <p:sldId id="343" r:id="rId53"/>
    <p:sldId id="344" r:id="rId54"/>
    <p:sldId id="345" r:id="rId55"/>
    <p:sldId id="346" r:id="rId56"/>
    <p:sldId id="347" r:id="rId57"/>
    <p:sldId id="348" r:id="rId58"/>
    <p:sldId id="349" r:id="rId59"/>
    <p:sldId id="350" r:id="rId60"/>
    <p:sldId id="351" r:id="rId61"/>
    <p:sldId id="353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842" autoAdjust="0"/>
  </p:normalViewPr>
  <p:slideViewPr>
    <p:cSldViewPr>
      <p:cViewPr varScale="1">
        <p:scale>
          <a:sx n="59" d="100"/>
          <a:sy n="59" d="100"/>
        </p:scale>
        <p:origin x="1602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E7F2D-8D05-4980-9FE2-4DE7568CDBD1}" type="datetimeFigureOut">
              <a:rPr lang="id-ID" smtClean="0"/>
              <a:t>06/10/2017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7EDD4-D75A-4DD8-A2F7-651F8F8276C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17561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7EDD4-D75A-4DD8-A2F7-651F8F8276C3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974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68D72-0190-48DC-8056-D4BABC248254}" type="slidenum">
              <a:rPr lang="id-ID" smtClean="0"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98583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68D72-0190-48DC-8056-D4BABC248254}" type="slidenum">
              <a:rPr lang="id-ID" smtClean="0"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77463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DC4C76-6459-4CD6-8E36-AB877012E773}" type="slidenum">
              <a:rPr lang="en-US"/>
              <a:pPr/>
              <a:t>55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42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542-5BDA-4C3C-B2B7-2DB02B51EECC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B020-EC20-4FA2-8723-C9092FCC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20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542-5BDA-4C3C-B2B7-2DB02B51EECC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B020-EC20-4FA2-8723-C9092FCC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97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542-5BDA-4C3C-B2B7-2DB02B51EECC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B020-EC20-4FA2-8723-C9092FCC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0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508787"/>
            <a:ext cx="849694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2411015"/>
            <a:ext cx="849694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8200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542-5BDA-4C3C-B2B7-2DB02B51EECC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B020-EC20-4FA2-8723-C9092FCC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22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542-5BDA-4C3C-B2B7-2DB02B51EECC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B020-EC20-4FA2-8723-C9092FCC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9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542-5BDA-4C3C-B2B7-2DB02B51EECC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B020-EC20-4FA2-8723-C9092FCC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97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542-5BDA-4C3C-B2B7-2DB02B51EECC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B020-EC20-4FA2-8723-C9092FCC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05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542-5BDA-4C3C-B2B7-2DB02B51EECC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B020-EC20-4FA2-8723-C9092FCC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41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542-5BDA-4C3C-B2B7-2DB02B51EECC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B020-EC20-4FA2-8723-C9092FCC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89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542-5BDA-4C3C-B2B7-2DB02B51EECC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B020-EC20-4FA2-8723-C9092FCC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90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542-5BDA-4C3C-B2B7-2DB02B51EECC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B020-EC20-4FA2-8723-C9092FCC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56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8B542-5BDA-4C3C-B2B7-2DB02B51EECC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7B020-EC20-4FA2-8723-C9092FCC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logie.uni-hamburg.de/b-online/library/webb/BOT201/Angiosperm/MagnoliophytaLab99/PollenFormGermColorLab700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logie.uni-hamburg.de/b-online/library/webb/BOT201/Angiosperm/MagnoliophytaLab99/OvuleForm700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3810000"/>
            <a:ext cx="5638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d-ID" sz="3600" b="1" dirty="0" smtClean="0">
                <a:solidFill>
                  <a:schemeClr val="bg1"/>
                </a:solidFill>
              </a:rPr>
              <a:t>PLANT </a:t>
            </a:r>
            <a:r>
              <a:rPr lang="id-ID" sz="3600" b="1" dirty="0" smtClean="0">
                <a:solidFill>
                  <a:schemeClr val="bg1"/>
                </a:solidFill>
              </a:rPr>
              <a:t>ORGANS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3962400" y="4572000"/>
            <a:ext cx="419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d-ID" sz="2400" dirty="0" smtClean="0">
                <a:solidFill>
                  <a:schemeClr val="bg1"/>
                </a:solidFill>
              </a:rPr>
              <a:t>Febriana Dwi Wahyuni, M.Si.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9192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Lifda\College Life\jenis+jenis+akar+tunggang+dan+serabu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608013"/>
            <a:ext cx="4312242" cy="274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Lifda\College Life\jenis+jenis+ak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212" y="609600"/>
            <a:ext cx="4127788" cy="266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Lifda\College Life\jenis aka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64417"/>
            <a:ext cx="6858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51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4038600"/>
            <a:ext cx="5638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d-ID" sz="4400" b="1" dirty="0" smtClean="0">
                <a:solidFill>
                  <a:schemeClr val="bg1"/>
                </a:solidFill>
              </a:rPr>
              <a:t>STEM</a:t>
            </a:r>
            <a:endParaRPr lang="en-US" sz="4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1556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76" y="580764"/>
            <a:ext cx="9144000" cy="1179288"/>
          </a:xfrm>
        </p:spPr>
        <p:txBody>
          <a:bodyPr/>
          <a:lstStyle/>
          <a:p>
            <a:pPr algn="ctr"/>
            <a:r>
              <a:rPr lang="id-ID" b="1" dirty="0">
                <a:solidFill>
                  <a:schemeClr val="accent6">
                    <a:lumMod val="75000"/>
                  </a:schemeClr>
                </a:solidFill>
                <a:latin typeface="High Tower Text" pitchFamily="18" charset="0"/>
              </a:rPr>
              <a:t>What Are Stems?</a:t>
            </a:r>
            <a:endParaRPr lang="id-ID" b="1" dirty="0">
              <a:solidFill>
                <a:schemeClr val="accent6">
                  <a:lumMod val="75000"/>
                </a:schemeClr>
              </a:solidFill>
              <a:latin typeface="High Tower Text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0" y="1580032"/>
            <a:ext cx="8579296" cy="3528392"/>
          </a:xfrm>
        </p:spPr>
        <p:txBody>
          <a:bodyPr>
            <a:noAutofit/>
          </a:bodyPr>
          <a:lstStyle/>
          <a:p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Stems are one of the 3 major organs of a vascular plant other than leafs and roots. It’s an above ground organ that connects the roots to the leaves. Stems also have various functions such as: </a:t>
            </a:r>
          </a:p>
          <a:p>
            <a:endParaRPr lang="id-ID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Provides stuctural support for the plant</a:t>
            </a:r>
          </a:p>
          <a:p>
            <a:pPr>
              <a:buFont typeface="Wingdings" pitchFamily="2" charset="2"/>
              <a:buChar char="Ø"/>
            </a:pP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Transportation of nutrients and water</a:t>
            </a:r>
          </a:p>
          <a:p>
            <a:pPr>
              <a:buFont typeface="Wingdings" pitchFamily="2" charset="2"/>
              <a:buChar char="Ø"/>
            </a:pP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Defence against pathogens and predator</a:t>
            </a:r>
          </a:p>
          <a:p>
            <a:pPr>
              <a:buFont typeface="Wingdings" pitchFamily="2" charset="2"/>
              <a:buChar char="Ø"/>
            </a:pP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Orient the leaves towards light sources </a:t>
            </a:r>
            <a:endParaRPr lang="id-ID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/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photosynthesis</a:t>
            </a:r>
          </a:p>
          <a:p>
            <a:r>
              <a:rPr lang="id-ID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Only </a:t>
            </a:r>
            <a:r>
              <a:rPr lang="id-ID" sz="2400" b="1" dirty="0">
                <a:latin typeface="Arial" panose="020B0604020202020204" pitchFamily="34" charset="0"/>
                <a:cs typeface="Arial" panose="020B0604020202020204" pitchFamily="34" charset="0"/>
              </a:rPr>
              <a:t>vascular plants have stems!!</a:t>
            </a:r>
            <a:endParaRPr lang="id-ID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Image result for herbaceous stem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817112"/>
            <a:ext cx="2700000" cy="1620000"/>
          </a:xfrm>
          <a:prstGeom prst="rect">
            <a:avLst/>
          </a:prstGeom>
          <a:noFill/>
        </p:spPr>
      </p:pic>
      <p:pic>
        <p:nvPicPr>
          <p:cNvPr id="3076" name="Picture 4" descr="Image result for ligneous stem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401288"/>
            <a:ext cx="2700000" cy="16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395069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52400" y="1581141"/>
            <a:ext cx="8763000" cy="4018383"/>
          </a:xfrm>
        </p:spPr>
        <p:txBody>
          <a:bodyPr>
            <a:noAutofit/>
          </a:bodyPr>
          <a:lstStyle/>
          <a:p>
            <a:r>
              <a:rPr lang="id-ID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Plant Stems, like any other plant organs, are composed of cells such as:</a:t>
            </a:r>
          </a:p>
          <a:p>
            <a:pPr>
              <a:buFont typeface="Arial" pitchFamily="34" charset="0"/>
              <a:buChar char="•"/>
            </a:pPr>
            <a:r>
              <a:rPr lang="id-ID" sz="2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arenchyma</a:t>
            </a:r>
            <a:r>
              <a:rPr lang="id-ID" sz="2800" dirty="0">
                <a:latin typeface="Arial" panose="020B0604020202020204" pitchFamily="34" charset="0"/>
                <a:cs typeface="Arial" panose="020B0604020202020204" pitchFamily="34" charset="0"/>
              </a:rPr>
              <a:t>: For food storage and bulk of the ground and vascular tissue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id-ID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d-ID" sz="2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ollenchyma</a:t>
            </a:r>
            <a:r>
              <a:rPr lang="id-ID" sz="2800" dirty="0">
                <a:latin typeface="Arial" panose="020B0604020202020204" pitchFamily="34" charset="0"/>
                <a:cs typeface="Arial" panose="020B0604020202020204" pitchFamily="34" charset="0"/>
              </a:rPr>
              <a:t>: For additional structural support</a:t>
            </a:r>
          </a:p>
          <a:p>
            <a:pPr>
              <a:buFont typeface="Arial" pitchFamily="34" charset="0"/>
              <a:buChar char="•"/>
            </a:pPr>
            <a:r>
              <a:rPr lang="id-ID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clerenchyma</a:t>
            </a:r>
            <a:r>
              <a:rPr lang="id-ID" sz="2800" dirty="0">
                <a:latin typeface="Arial" panose="020B0604020202020204" pitchFamily="34" charset="0"/>
                <a:cs typeface="Arial" panose="020B0604020202020204" pitchFamily="34" charset="0"/>
              </a:rPr>
              <a:t>: Also support plant structure, but are comprised of   dead cells containing </a:t>
            </a:r>
            <a:r>
              <a:rPr lang="id-ID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lignin</a:t>
            </a:r>
            <a:endParaRPr lang="id-ID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609600"/>
            <a:ext cx="9144000" cy="884466"/>
          </a:xfrm>
          <a:prstGeom prst="rect">
            <a:avLst/>
          </a:prstGeom>
        </p:spPr>
        <p:txBody>
          <a:bodyPr anchor="ctr"/>
          <a:lstStyle/>
          <a:p>
            <a:pPr algn="ctr" latinLnBrk="1">
              <a:spcBef>
                <a:spcPct val="0"/>
              </a:spcBef>
              <a:defRPr/>
            </a:pPr>
            <a:r>
              <a:rPr lang="id-ID" sz="4400" b="1" dirty="0">
                <a:solidFill>
                  <a:schemeClr val="accent6">
                    <a:lumMod val="75000"/>
                  </a:schemeClr>
                </a:solidFill>
                <a:latin typeface="High Tower Text" pitchFamily="18" charset="0"/>
                <a:ea typeface="+mj-ea"/>
                <a:cs typeface="Arial" pitchFamily="34" charset="0"/>
              </a:rPr>
              <a:t>Basic Anatomy of Stems</a:t>
            </a:r>
            <a:endParaRPr lang="id-ID" sz="4400" b="1" dirty="0">
              <a:solidFill>
                <a:schemeClr val="accent6">
                  <a:lumMod val="75000"/>
                </a:schemeClr>
              </a:solidFill>
              <a:latin typeface="High Tower Text" pitchFamily="18" charset="0"/>
              <a:ea typeface="+mj-ea"/>
              <a:cs typeface="Arial" pitchFamily="34" charset="0"/>
            </a:endParaRPr>
          </a:p>
        </p:txBody>
      </p:sp>
      <p:pic>
        <p:nvPicPr>
          <p:cNvPr id="4097" name="Picture 1" descr="D:\Data Nathan 2\plantcel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6191" y="5181600"/>
            <a:ext cx="6300192" cy="106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469568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52400" y="1494066"/>
            <a:ext cx="8496944" cy="3994316"/>
          </a:xfrm>
        </p:spPr>
        <p:txBody>
          <a:bodyPr>
            <a:normAutofit/>
          </a:bodyPr>
          <a:lstStyle/>
          <a:p>
            <a:endParaRPr lang="id-ID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d-ID" sz="2800" dirty="0">
                <a:latin typeface="Arial" panose="020B0604020202020204" pitchFamily="34" charset="0"/>
                <a:cs typeface="Arial" panose="020B0604020202020204" pitchFamily="34" charset="0"/>
              </a:rPr>
              <a:t>These differents cells combine into different tissues that are also </a:t>
            </a:r>
            <a:r>
              <a:rPr lang="id-ID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id-ID" sz="2800" dirty="0">
                <a:latin typeface="Arial" panose="020B0604020202020204" pitchFamily="34" charset="0"/>
                <a:cs typeface="Arial" panose="020B0604020202020204" pitchFamily="34" charset="0"/>
              </a:rPr>
              <a:t>vascular plants such as:</a:t>
            </a:r>
          </a:p>
          <a:p>
            <a:pPr>
              <a:buFont typeface="Arial" pitchFamily="34" charset="0"/>
              <a:buChar char="•"/>
            </a:pPr>
            <a:r>
              <a:rPr lang="id-ID" sz="2800" dirty="0">
                <a:latin typeface="Arial" panose="020B0604020202020204" pitchFamily="34" charset="0"/>
                <a:cs typeface="Arial" panose="020B0604020202020204" pitchFamily="34" charset="0"/>
              </a:rPr>
              <a:t>Dermal tissue</a:t>
            </a:r>
          </a:p>
          <a:p>
            <a:pPr>
              <a:buFont typeface="Arial" pitchFamily="34" charset="0"/>
              <a:buChar char="•"/>
            </a:pPr>
            <a:r>
              <a:rPr lang="id-ID" sz="2800" dirty="0">
                <a:latin typeface="Arial" panose="020B0604020202020204" pitchFamily="34" charset="0"/>
                <a:cs typeface="Arial" panose="020B0604020202020204" pitchFamily="34" charset="0"/>
              </a:rPr>
              <a:t>Vascular Tissue</a:t>
            </a:r>
          </a:p>
          <a:p>
            <a:pPr>
              <a:buFont typeface="Arial" pitchFamily="34" charset="0"/>
              <a:buChar char="•"/>
            </a:pPr>
            <a:r>
              <a:rPr lang="id-ID" sz="2800" dirty="0">
                <a:latin typeface="Arial" panose="020B0604020202020204" pitchFamily="34" charset="0"/>
                <a:cs typeface="Arial" panose="020B0604020202020204" pitchFamily="34" charset="0"/>
              </a:rPr>
              <a:t>Ground Tissue   </a:t>
            </a:r>
          </a:p>
          <a:p>
            <a:pPr>
              <a:buFont typeface="Arial" pitchFamily="34" charset="0"/>
              <a:buChar char="•"/>
            </a:pPr>
            <a:endParaRPr lang="ko-KR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09600"/>
            <a:ext cx="9144000" cy="884466"/>
          </a:xfrm>
          <a:prstGeom prst="rect">
            <a:avLst/>
          </a:prstGeom>
        </p:spPr>
        <p:txBody>
          <a:bodyPr anchor="ctr"/>
          <a:lstStyle/>
          <a:p>
            <a:pPr algn="ctr" latinLnBrk="1">
              <a:spcBef>
                <a:spcPct val="0"/>
              </a:spcBef>
              <a:defRPr/>
            </a:pPr>
            <a:r>
              <a:rPr lang="id-ID" sz="4400" b="1" dirty="0">
                <a:solidFill>
                  <a:schemeClr val="accent6">
                    <a:lumMod val="75000"/>
                  </a:schemeClr>
                </a:solidFill>
                <a:latin typeface="High Tower Text" pitchFamily="18" charset="0"/>
                <a:ea typeface="+mj-ea"/>
                <a:cs typeface="Arial" pitchFamily="34" charset="0"/>
              </a:rPr>
              <a:t>Basic Anatomy of Stems</a:t>
            </a:r>
            <a:endParaRPr lang="id-ID" sz="4400" b="1" dirty="0">
              <a:solidFill>
                <a:schemeClr val="accent6">
                  <a:lumMod val="75000"/>
                </a:schemeClr>
              </a:solidFill>
              <a:latin typeface="High Tower Text" pitchFamily="18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22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81000" y="2133600"/>
            <a:ext cx="8229600" cy="3600400"/>
          </a:xfrm>
        </p:spPr>
        <p:txBody>
          <a:bodyPr>
            <a:normAutofit/>
          </a:bodyPr>
          <a:lstStyle/>
          <a:p>
            <a:pPr marL="457200" indent="-457200" algn="just">
              <a:buFontTx/>
              <a:buChar char="-"/>
            </a:pPr>
            <a:r>
              <a:rPr lang="id-ID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Dermal </a:t>
            </a:r>
            <a:r>
              <a:rPr lang="id-ID" sz="2800" dirty="0">
                <a:latin typeface="Arial" panose="020B0604020202020204" pitchFamily="34" charset="0"/>
                <a:cs typeface="Arial" panose="020B0604020202020204" pitchFamily="34" charset="0"/>
              </a:rPr>
              <a:t>Tissues are tissues that are mostly composed of collenchyma cells that covers and protects the other tissues under it. </a:t>
            </a:r>
            <a:endParaRPr lang="id-ID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id-ID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Ligneous Plants </a:t>
            </a:r>
            <a:r>
              <a:rPr lang="id-ID" sz="2800" dirty="0">
                <a:latin typeface="Arial" panose="020B0604020202020204" pitchFamily="34" charset="0"/>
                <a:cs typeface="Arial" panose="020B0604020202020204" pitchFamily="34" charset="0"/>
              </a:rPr>
              <a:t>have tough and waterproof outer layer of cork cells </a:t>
            </a:r>
            <a:r>
              <a:rPr lang="id-ID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called </a:t>
            </a:r>
            <a:r>
              <a:rPr lang="id-ID" sz="2800" dirty="0">
                <a:latin typeface="Arial" panose="020B0604020202020204" pitchFamily="34" charset="0"/>
                <a:cs typeface="Arial" panose="020B0604020202020204" pitchFamily="34" charset="0"/>
              </a:rPr>
              <a:t>bark. </a:t>
            </a:r>
            <a:endParaRPr lang="id-ID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id-ID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d-ID" sz="2800" dirty="0">
                <a:latin typeface="Arial" panose="020B0604020202020204" pitchFamily="34" charset="0"/>
                <a:cs typeface="Arial" panose="020B0604020202020204" pitchFamily="34" charset="0"/>
              </a:rPr>
              <a:t>dermal tissues of stems primarily consists of the epidermis.</a:t>
            </a:r>
            <a:endParaRPr lang="id-ID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857250"/>
            <a:ext cx="9144000" cy="884466"/>
          </a:xfrm>
          <a:prstGeom prst="rect">
            <a:avLst/>
          </a:prstGeom>
        </p:spPr>
        <p:txBody>
          <a:bodyPr anchor="ctr"/>
          <a:lstStyle/>
          <a:p>
            <a:pPr algn="ctr" latinLnBrk="1">
              <a:spcBef>
                <a:spcPct val="0"/>
              </a:spcBef>
              <a:defRPr/>
            </a:pPr>
            <a:r>
              <a:rPr lang="id-ID" sz="4400" b="1" dirty="0">
                <a:solidFill>
                  <a:schemeClr val="accent6">
                    <a:lumMod val="75000"/>
                  </a:schemeClr>
                </a:solidFill>
                <a:latin typeface="High Tower Text" pitchFamily="18" charset="0"/>
                <a:ea typeface="+mj-ea"/>
                <a:cs typeface="Arial" pitchFamily="34" charset="0"/>
              </a:rPr>
              <a:t>Dermal Tissue</a:t>
            </a:r>
            <a:endParaRPr lang="id-ID" sz="4400" b="1" dirty="0">
              <a:solidFill>
                <a:schemeClr val="accent6">
                  <a:lumMod val="75000"/>
                </a:schemeClr>
              </a:solidFill>
              <a:latin typeface="High Tower Text" pitchFamily="18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85070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04800" y="1916832"/>
            <a:ext cx="8598024" cy="3874367"/>
          </a:xfrm>
        </p:spPr>
        <p:txBody>
          <a:bodyPr>
            <a:noAutofit/>
          </a:bodyPr>
          <a:lstStyle/>
          <a:p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Vascular Tissues consists of two primary tissues:</a:t>
            </a:r>
          </a:p>
          <a:p>
            <a:pPr>
              <a:buFont typeface="Arial" pitchFamily="34" charset="0"/>
              <a:buChar char="•"/>
            </a:pP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Xylem: Network of tubes that transport water and minerals around   the plant</a:t>
            </a:r>
          </a:p>
          <a:p>
            <a:pPr>
              <a:buFont typeface="Arial" pitchFamily="34" charset="0"/>
              <a:buChar char="•"/>
            </a:pP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Phloem: Network of tubes that transport food around the plant</a:t>
            </a:r>
          </a:p>
          <a:p>
            <a:pPr>
              <a:buFont typeface="Arial" pitchFamily="34" charset="0"/>
              <a:buChar char="•"/>
            </a:pPr>
            <a:endParaRPr lang="id-ID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Ground tissues are plant tissues thatis located between the dermal   tissue and vascular tissue whose functions are primarily food storage in stems.   </a:t>
            </a:r>
            <a:endParaRPr lang="id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857250"/>
            <a:ext cx="9144000" cy="884466"/>
          </a:xfrm>
          <a:prstGeom prst="rect">
            <a:avLst/>
          </a:prstGeom>
        </p:spPr>
        <p:txBody>
          <a:bodyPr anchor="ctr"/>
          <a:lstStyle/>
          <a:p>
            <a:pPr algn="ctr" latinLnBrk="1">
              <a:spcBef>
                <a:spcPct val="0"/>
              </a:spcBef>
              <a:defRPr/>
            </a:pPr>
            <a:r>
              <a:rPr lang="id-ID" sz="4000" b="1" dirty="0">
                <a:solidFill>
                  <a:schemeClr val="accent6">
                    <a:lumMod val="75000"/>
                  </a:schemeClr>
                </a:solidFill>
                <a:latin typeface="High Tower Text" pitchFamily="18" charset="0"/>
                <a:ea typeface="+mj-ea"/>
                <a:cs typeface="Arial" pitchFamily="34" charset="0"/>
              </a:rPr>
              <a:t>Vascular Tissue &amp; Ground Tissues</a:t>
            </a:r>
            <a:endParaRPr lang="id-ID" sz="4000" b="1" dirty="0">
              <a:solidFill>
                <a:schemeClr val="accent6">
                  <a:lumMod val="75000"/>
                </a:schemeClr>
              </a:solidFill>
              <a:latin typeface="High Tower Text" pitchFamily="18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87742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04800" y="1752600"/>
            <a:ext cx="8598024" cy="4876800"/>
          </a:xfrm>
        </p:spPr>
        <p:txBody>
          <a:bodyPr>
            <a:noAutofit/>
          </a:bodyPr>
          <a:lstStyle/>
          <a:p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Like any other living organism, plants experience growth. In vascular plants, there are different types of growth, that are:</a:t>
            </a:r>
          </a:p>
          <a:p>
            <a:pPr>
              <a:buFont typeface="Arial" pitchFamily="34" charset="0"/>
              <a:buChar char="•"/>
            </a:pP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Primary </a:t>
            </a: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Growth: Increase in length</a:t>
            </a:r>
          </a:p>
          <a:p>
            <a:pPr>
              <a:buFont typeface="Arial" pitchFamily="34" charset="0"/>
              <a:buChar char="•"/>
            </a:pP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Secondary Growth: Increase in thickness</a:t>
            </a:r>
          </a:p>
          <a:p>
            <a:pPr>
              <a:buFont typeface="Arial" pitchFamily="34" charset="0"/>
              <a:buChar char="•"/>
            </a:pP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Determinate Growth: Growth stops at a certain point/size</a:t>
            </a:r>
          </a:p>
          <a:p>
            <a:pPr>
              <a:buFont typeface="Arial" pitchFamily="34" charset="0"/>
              <a:buChar char="•"/>
            </a:pP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Indeterminate Growth: Growth never stops</a:t>
            </a:r>
          </a:p>
          <a:p>
            <a:pPr>
              <a:buFont typeface="Arial" pitchFamily="34" charset="0"/>
              <a:buChar char="•"/>
            </a:pPr>
            <a:endParaRPr lang="id-ID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Stem experience primary growth by being longer and secondary growth by being thicker. Secondary growth mostly happen on dicot     plants (ligneous plants).</a:t>
            </a:r>
            <a:endParaRPr lang="id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857250"/>
            <a:ext cx="9144000" cy="884466"/>
          </a:xfrm>
          <a:prstGeom prst="rect">
            <a:avLst/>
          </a:prstGeom>
        </p:spPr>
        <p:txBody>
          <a:bodyPr anchor="ctr"/>
          <a:lstStyle/>
          <a:p>
            <a:pPr algn="ctr" latinLnBrk="1">
              <a:spcBef>
                <a:spcPct val="0"/>
              </a:spcBef>
              <a:defRPr/>
            </a:pPr>
            <a:r>
              <a:rPr lang="id-ID" sz="4400" b="1" dirty="0">
                <a:solidFill>
                  <a:schemeClr val="accent6">
                    <a:lumMod val="75000"/>
                  </a:schemeClr>
                </a:solidFill>
                <a:latin typeface="High Tower Text" pitchFamily="18" charset="0"/>
                <a:ea typeface="+mj-ea"/>
                <a:cs typeface="Arial" pitchFamily="34" charset="0"/>
              </a:rPr>
              <a:t>Stem Growth</a:t>
            </a:r>
            <a:endParaRPr lang="id-ID" sz="4400" b="1" dirty="0">
              <a:solidFill>
                <a:schemeClr val="accent6">
                  <a:lumMod val="75000"/>
                </a:schemeClr>
              </a:solidFill>
              <a:latin typeface="High Tower Text" pitchFamily="18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66548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43542" y="1977006"/>
            <a:ext cx="6912768" cy="3600400"/>
          </a:xfrm>
        </p:spPr>
        <p:txBody>
          <a:bodyPr>
            <a:noAutofit/>
          </a:bodyPr>
          <a:lstStyle/>
          <a:p>
            <a:pPr algn="just"/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Some plants have different modification in their stems to adapt to   their environment. To name a few of these modifications are:</a:t>
            </a:r>
          </a:p>
          <a:p>
            <a:pPr algn="just"/>
            <a:endParaRPr lang="id-ID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Rhizomes </a:t>
            </a:r>
          </a:p>
          <a:p>
            <a:pPr algn="just">
              <a:buFont typeface="Arial" pitchFamily="34" charset="0"/>
              <a:buChar char="•"/>
            </a:pP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Stolons</a:t>
            </a:r>
          </a:p>
          <a:p>
            <a:pPr algn="just">
              <a:buFont typeface="Arial" pitchFamily="34" charset="0"/>
              <a:buChar char="•"/>
            </a:pP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Bulb</a:t>
            </a:r>
          </a:p>
          <a:p>
            <a:pPr algn="just">
              <a:buFont typeface="Arial" pitchFamily="34" charset="0"/>
              <a:buChar char="•"/>
            </a:pP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Tendrils</a:t>
            </a:r>
          </a:p>
          <a:p>
            <a:pPr algn="just">
              <a:buFont typeface="Arial" pitchFamily="34" charset="0"/>
              <a:buChar char="•"/>
            </a:pP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Thorns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857250"/>
            <a:ext cx="9144000" cy="884466"/>
          </a:xfrm>
          <a:prstGeom prst="rect">
            <a:avLst/>
          </a:prstGeom>
        </p:spPr>
        <p:txBody>
          <a:bodyPr anchor="ctr"/>
          <a:lstStyle/>
          <a:p>
            <a:pPr algn="ctr" latinLnBrk="1">
              <a:spcBef>
                <a:spcPct val="0"/>
              </a:spcBef>
              <a:defRPr/>
            </a:pPr>
            <a:r>
              <a:rPr lang="id-ID" sz="4400" b="1" dirty="0">
                <a:solidFill>
                  <a:schemeClr val="accent6">
                    <a:lumMod val="75000"/>
                  </a:schemeClr>
                </a:solidFill>
                <a:latin typeface="High Tower Text" pitchFamily="18" charset="0"/>
                <a:ea typeface="+mj-ea"/>
                <a:cs typeface="Arial" pitchFamily="34" charset="0"/>
              </a:rPr>
              <a:t>Stems Modifications</a:t>
            </a:r>
            <a:endParaRPr lang="id-ID" sz="4400" b="1" dirty="0">
              <a:solidFill>
                <a:schemeClr val="accent6">
                  <a:lumMod val="75000"/>
                </a:schemeClr>
              </a:solidFill>
              <a:latin typeface="High Tower Text" pitchFamily="18" charset="0"/>
              <a:ea typeface="+mj-ea"/>
              <a:cs typeface="Arial" pitchFamily="34" charset="0"/>
            </a:endParaRPr>
          </a:p>
        </p:txBody>
      </p:sp>
      <p:pic>
        <p:nvPicPr>
          <p:cNvPr id="22530" name="Picture 2" descr="D:\Data Nathan 2\rhizome-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596680"/>
            <a:ext cx="1876431" cy="1440160"/>
          </a:xfrm>
          <a:prstGeom prst="rect">
            <a:avLst/>
          </a:prstGeom>
          <a:noFill/>
        </p:spPr>
      </p:pic>
      <p:pic>
        <p:nvPicPr>
          <p:cNvPr id="22531" name="Picture 3" descr="D:\Data Nathan 2\slide_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4393" y="3596680"/>
            <a:ext cx="1920213" cy="1440160"/>
          </a:xfrm>
          <a:prstGeom prst="rect">
            <a:avLst/>
          </a:prstGeom>
          <a:noFill/>
        </p:spPr>
      </p:pic>
      <p:pic>
        <p:nvPicPr>
          <p:cNvPr id="22532" name="Picture 4" descr="D:\Data Nathan 2\220px-ARS_red_on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86600" y="3812704"/>
            <a:ext cx="1224136" cy="1272578"/>
          </a:xfrm>
          <a:prstGeom prst="rect">
            <a:avLst/>
          </a:prstGeom>
          <a:noFill/>
        </p:spPr>
      </p:pic>
      <p:pic>
        <p:nvPicPr>
          <p:cNvPr id="22533" name="Picture 5" descr="D:\Data Nathan 2\imag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8488" y="5108848"/>
            <a:ext cx="1512168" cy="1368152"/>
          </a:xfrm>
          <a:prstGeom prst="rect">
            <a:avLst/>
          </a:prstGeom>
          <a:noFill/>
        </p:spPr>
      </p:pic>
      <p:pic>
        <p:nvPicPr>
          <p:cNvPr id="22534" name="Picture 6" descr="D:\Data Nathan 2\download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18248" y="5108848"/>
            <a:ext cx="2164080" cy="13487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485059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4038600"/>
            <a:ext cx="5638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d-ID" sz="4400" b="1" dirty="0" smtClean="0">
                <a:solidFill>
                  <a:schemeClr val="bg1"/>
                </a:solidFill>
              </a:rPr>
              <a:t>LEAF</a:t>
            </a:r>
            <a:endParaRPr lang="en-US" sz="4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0426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5585" y="2819400"/>
            <a:ext cx="685283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11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ORGAN</a:t>
            </a:r>
            <a:r>
              <a:rPr lang="en-US" sz="11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???</a:t>
            </a:r>
            <a:endParaRPr lang="en-US" sz="11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7726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E:\bio\20170927_190350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8200" y="914400"/>
            <a:ext cx="7467599" cy="5659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168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DAUN ??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/>
          <a:lstStyle/>
          <a:p>
            <a:pPr algn="just"/>
            <a:r>
              <a:rPr lang="en-US" dirty="0" err="1" smtClean="0"/>
              <a:t>Daun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organ </a:t>
            </a:r>
            <a:r>
              <a:rPr lang="en-US" dirty="0" err="1" smtClean="0"/>
              <a:t>tumbuhan</a:t>
            </a:r>
            <a:r>
              <a:rPr lang="en-US" dirty="0" smtClean="0"/>
              <a:t> yang </a:t>
            </a:r>
            <a:r>
              <a:rPr lang="en-US" dirty="0" err="1" smtClean="0"/>
              <a:t>tumbuh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ranting,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berwarna</a:t>
            </a:r>
            <a:r>
              <a:rPr lang="en-US" dirty="0" smtClean="0"/>
              <a:t> </a:t>
            </a:r>
            <a:r>
              <a:rPr lang="en-US" dirty="0" err="1" smtClean="0"/>
              <a:t>hijau</a:t>
            </a:r>
            <a:r>
              <a:rPr lang="en-US" dirty="0" smtClean="0"/>
              <a:t> 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energi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cahaya</a:t>
            </a:r>
            <a:r>
              <a:rPr lang="en-US" dirty="0" smtClean="0"/>
              <a:t> </a:t>
            </a:r>
            <a:r>
              <a:rPr lang="en-US" dirty="0" err="1" smtClean="0"/>
              <a:t>matahari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fotosintesis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15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229600" cy="1066800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MORFOLOGI DAUN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3657600" cy="43799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Daun</a:t>
            </a:r>
            <a:r>
              <a:rPr lang="en-US" dirty="0" smtClean="0"/>
              <a:t>  </a:t>
            </a:r>
            <a:r>
              <a:rPr lang="en-US" dirty="0" err="1" smtClean="0"/>
              <a:t>lengkap</a:t>
            </a:r>
            <a:r>
              <a:rPr lang="en-US" dirty="0" smtClean="0"/>
              <a:t> :</a:t>
            </a:r>
          </a:p>
          <a:p>
            <a:pPr>
              <a:buNone/>
            </a:pP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err="1" smtClean="0"/>
              <a:t>Pelepah</a:t>
            </a:r>
            <a:r>
              <a:rPr lang="en-US" sz="2000" dirty="0" smtClean="0"/>
              <a:t> </a:t>
            </a:r>
            <a:r>
              <a:rPr lang="en-US" sz="2000" dirty="0" err="1" smtClean="0"/>
              <a:t>daun</a:t>
            </a:r>
            <a:r>
              <a:rPr lang="en-US" sz="2000" dirty="0" smtClean="0"/>
              <a:t> ( </a:t>
            </a:r>
            <a:r>
              <a:rPr lang="en-US" sz="2000" dirty="0" err="1" smtClean="0"/>
              <a:t>upih</a:t>
            </a:r>
            <a:r>
              <a:rPr lang="en-US" sz="2000" dirty="0" smtClean="0"/>
              <a:t> </a:t>
            </a:r>
            <a:r>
              <a:rPr lang="en-US" sz="2000" dirty="0" err="1" smtClean="0"/>
              <a:t>daun</a:t>
            </a:r>
            <a:r>
              <a:rPr lang="en-US" sz="2000" dirty="0" smtClean="0"/>
              <a:t>/ </a:t>
            </a:r>
            <a:r>
              <a:rPr lang="en-US" sz="2000" dirty="0" err="1" smtClean="0"/>
              <a:t>vaginula</a:t>
            </a:r>
            <a:r>
              <a:rPr lang="en-US" sz="2000" dirty="0" smtClean="0"/>
              <a:t> )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err="1" smtClean="0"/>
              <a:t>Tangkai</a:t>
            </a:r>
            <a:r>
              <a:rPr lang="en-US" sz="2000" dirty="0" smtClean="0"/>
              <a:t> </a:t>
            </a:r>
            <a:r>
              <a:rPr lang="en-US" sz="2000" dirty="0" err="1" smtClean="0"/>
              <a:t>daun</a:t>
            </a:r>
            <a:r>
              <a:rPr lang="en-US" sz="2000" dirty="0" smtClean="0"/>
              <a:t> (</a:t>
            </a:r>
            <a:r>
              <a:rPr lang="en-US" sz="2000" dirty="0" err="1" smtClean="0"/>
              <a:t>petiolus</a:t>
            </a:r>
            <a:r>
              <a:rPr lang="en-US" sz="2000" dirty="0" smtClean="0"/>
              <a:t>)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err="1" smtClean="0"/>
              <a:t>Helaian</a:t>
            </a:r>
            <a:r>
              <a:rPr lang="en-US" sz="2000" dirty="0" smtClean="0"/>
              <a:t> </a:t>
            </a:r>
            <a:r>
              <a:rPr lang="en-US" sz="2000" dirty="0" err="1" smtClean="0"/>
              <a:t>daun</a:t>
            </a:r>
            <a:r>
              <a:rPr lang="en-US" sz="2000" dirty="0" smtClean="0"/>
              <a:t> ( lamina )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err="1" smtClean="0"/>
              <a:t>Contohnya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daun</a:t>
            </a:r>
            <a:r>
              <a:rPr lang="en-US" sz="2000" dirty="0" smtClean="0"/>
              <a:t> </a:t>
            </a:r>
            <a:r>
              <a:rPr lang="en-US" sz="2000" dirty="0" err="1" smtClean="0"/>
              <a:t>pisang</a:t>
            </a:r>
            <a:r>
              <a:rPr lang="en-US" sz="20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</p:txBody>
      </p:sp>
      <p:pic>
        <p:nvPicPr>
          <p:cNvPr id="3074" name="Picture 2" descr="E:\bio\20170927_19031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209800"/>
            <a:ext cx="4040974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29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62000"/>
          </a:xfrm>
        </p:spPr>
        <p:txBody>
          <a:bodyPr/>
          <a:lstStyle/>
          <a:p>
            <a:pPr algn="ctr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Fungsi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daun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116" y="1600200"/>
            <a:ext cx="8229600" cy="4669536"/>
          </a:xfrm>
        </p:spPr>
        <p:txBody>
          <a:bodyPr>
            <a:normAutofit lnSpcReduction="10000"/>
          </a:bodyPr>
          <a:lstStyle/>
          <a:p>
            <a:r>
              <a:rPr lang="en-US" sz="2400" dirty="0" err="1" smtClean="0"/>
              <a:t>Tempat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terjadinya</a:t>
            </a:r>
            <a:r>
              <a:rPr lang="en-US" sz="2400" dirty="0" smtClean="0"/>
              <a:t> </a:t>
            </a:r>
            <a:r>
              <a:rPr lang="en-US" sz="2400" dirty="0" err="1" smtClean="0"/>
              <a:t>fotosintesis</a:t>
            </a:r>
            <a:r>
              <a:rPr lang="en-US" sz="2400" dirty="0" smtClean="0"/>
              <a:t>. 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Sebagai</a:t>
            </a:r>
            <a:r>
              <a:rPr lang="en-US" sz="2400" dirty="0" smtClean="0"/>
              <a:t> organ </a:t>
            </a:r>
            <a:r>
              <a:rPr lang="en-US" sz="2400" dirty="0" err="1" smtClean="0"/>
              <a:t>pernafasan</a:t>
            </a:r>
            <a:r>
              <a:rPr lang="en-US" sz="2400" dirty="0" smtClean="0"/>
              <a:t>, </a:t>
            </a:r>
            <a:r>
              <a:rPr lang="en-US" sz="2400" dirty="0" err="1" smtClean="0"/>
              <a:t>dau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stomata yang </a:t>
            </a:r>
            <a:r>
              <a:rPr lang="en-US" sz="2400" dirty="0" err="1" smtClean="0"/>
              <a:t>berfungsi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organ </a:t>
            </a:r>
            <a:r>
              <a:rPr lang="en-US" sz="2400" dirty="0" err="1" smtClean="0"/>
              <a:t>respirasi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Tempat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terjadinya</a:t>
            </a:r>
            <a:r>
              <a:rPr lang="en-US" sz="2400" dirty="0" smtClean="0"/>
              <a:t> </a:t>
            </a:r>
            <a:r>
              <a:rPr lang="en-US" sz="2400" dirty="0" err="1" smtClean="0"/>
              <a:t>transpirasi</a:t>
            </a:r>
            <a:r>
              <a:rPr lang="en-US" sz="2400" dirty="0" smtClean="0"/>
              <a:t>, </a:t>
            </a:r>
            <a:r>
              <a:rPr lang="en-US" sz="2400" dirty="0" err="1" smtClean="0"/>
              <a:t>yakni</a:t>
            </a:r>
            <a:r>
              <a:rPr lang="en-US" sz="2400" dirty="0" smtClean="0"/>
              <a:t> </a:t>
            </a:r>
            <a:r>
              <a:rPr lang="en-US" sz="2400" dirty="0" err="1" smtClean="0"/>
              <a:t>hilangnya</a:t>
            </a:r>
            <a:r>
              <a:rPr lang="en-US" sz="2400" dirty="0" smtClean="0"/>
              <a:t> </a:t>
            </a:r>
            <a:r>
              <a:rPr lang="en-US" sz="2400" dirty="0" err="1" smtClean="0"/>
              <a:t>uap</a:t>
            </a:r>
            <a:r>
              <a:rPr lang="en-US" sz="2400" dirty="0" smtClean="0"/>
              <a:t> air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permukaan</a:t>
            </a:r>
            <a:r>
              <a:rPr lang="en-US" sz="2400" dirty="0" smtClean="0"/>
              <a:t> </a:t>
            </a:r>
            <a:r>
              <a:rPr lang="en-US" sz="2400" dirty="0" err="1" smtClean="0"/>
              <a:t>tumbuhan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Tempat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terjadinya</a:t>
            </a:r>
            <a:r>
              <a:rPr lang="en-US" sz="2400" dirty="0" smtClean="0"/>
              <a:t> </a:t>
            </a:r>
            <a:r>
              <a:rPr lang="en-US" sz="2400" dirty="0" err="1" smtClean="0"/>
              <a:t>gutasi</a:t>
            </a:r>
            <a:r>
              <a:rPr lang="en-US" sz="2400" dirty="0" smtClean="0"/>
              <a:t>, </a:t>
            </a:r>
            <a:r>
              <a:rPr lang="en-US" sz="2400" dirty="0" err="1" smtClean="0"/>
              <a:t>yakni</a:t>
            </a:r>
            <a:r>
              <a:rPr lang="en-US" sz="2400" dirty="0" smtClean="0"/>
              <a:t> </a:t>
            </a:r>
            <a:r>
              <a:rPr lang="en-US" sz="2400" dirty="0" err="1" smtClean="0"/>
              <a:t>proses</a:t>
            </a:r>
            <a:r>
              <a:rPr lang="en-US" sz="2400" dirty="0" smtClean="0"/>
              <a:t> </a:t>
            </a:r>
            <a:r>
              <a:rPr lang="en-US" sz="2400" dirty="0" err="1" smtClean="0"/>
              <a:t>pelepasan</a:t>
            </a:r>
            <a:r>
              <a:rPr lang="en-US" sz="2400" dirty="0" smtClean="0"/>
              <a:t> air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</a:t>
            </a:r>
            <a:r>
              <a:rPr lang="en-US" sz="2400" dirty="0" err="1" smtClean="0"/>
              <a:t>cair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jaringan</a:t>
            </a:r>
            <a:r>
              <a:rPr lang="en-US" sz="2400" dirty="0" smtClean="0"/>
              <a:t> </a:t>
            </a:r>
            <a:r>
              <a:rPr lang="en-US" sz="2400" dirty="0" err="1" smtClean="0"/>
              <a:t>daun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Alat</a:t>
            </a:r>
            <a:r>
              <a:rPr lang="en-US" sz="2400" dirty="0" smtClean="0"/>
              <a:t> </a:t>
            </a:r>
            <a:r>
              <a:rPr lang="en-US" sz="2400" dirty="0" err="1" smtClean="0"/>
              <a:t>perkembangbiakan</a:t>
            </a:r>
            <a:r>
              <a:rPr lang="en-US" sz="2400" dirty="0" smtClean="0"/>
              <a:t> </a:t>
            </a:r>
            <a:r>
              <a:rPr lang="en-US" sz="2400" dirty="0" err="1" smtClean="0"/>
              <a:t>vegetatif</a:t>
            </a:r>
            <a:r>
              <a:rPr lang="en-US" sz="2400" dirty="0" smtClean="0"/>
              <a:t>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9550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E:\bio\20170927_190258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9200" y="896937"/>
            <a:ext cx="6403317" cy="5656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177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066800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Epidermis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382000" cy="44958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000" dirty="0" smtClean="0"/>
              <a:t>	Epidermis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lapisan</a:t>
            </a:r>
            <a:r>
              <a:rPr lang="en-US" sz="2000" dirty="0" smtClean="0"/>
              <a:t> </a:t>
            </a:r>
            <a:r>
              <a:rPr lang="en-US" sz="2000" dirty="0" err="1" smtClean="0"/>
              <a:t>sel</a:t>
            </a:r>
            <a:r>
              <a:rPr lang="en-US" sz="2000" dirty="0" smtClean="0"/>
              <a:t> </a:t>
            </a:r>
            <a:r>
              <a:rPr lang="en-US" sz="2000" dirty="0" err="1" smtClean="0"/>
              <a:t>hidup</a:t>
            </a:r>
            <a:r>
              <a:rPr lang="en-US" sz="2000" dirty="0" smtClean="0"/>
              <a:t> </a:t>
            </a:r>
            <a:r>
              <a:rPr lang="en-US" sz="2000" dirty="0" err="1" smtClean="0"/>
              <a:t>terluar</a:t>
            </a:r>
            <a:r>
              <a:rPr lang="en-US" sz="2000" dirty="0" smtClean="0"/>
              <a:t>. </a:t>
            </a:r>
            <a:r>
              <a:rPr lang="en-US" sz="2000" dirty="0" err="1" smtClean="0"/>
              <a:t>Jaringan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terbagi</a:t>
            </a:r>
            <a:r>
              <a:rPr lang="en-US" sz="2000" dirty="0" smtClean="0"/>
              <a:t> </a:t>
            </a:r>
            <a:r>
              <a:rPr lang="en-US" sz="2000" dirty="0" err="1" smtClean="0"/>
              <a:t>atas</a:t>
            </a:r>
            <a:r>
              <a:rPr lang="en-US" sz="2000" dirty="0" smtClean="0"/>
              <a:t> epidermis </a:t>
            </a:r>
            <a:r>
              <a:rPr lang="en-US" sz="2000" dirty="0" err="1" smtClean="0"/>
              <a:t>atas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epidermis </a:t>
            </a:r>
            <a:r>
              <a:rPr lang="en-US" sz="2000" dirty="0" err="1" smtClean="0"/>
              <a:t>bawah</a:t>
            </a:r>
            <a:r>
              <a:rPr lang="en-US" sz="2000" dirty="0" smtClean="0"/>
              <a:t>, </a:t>
            </a:r>
            <a:r>
              <a:rPr lang="en-US" sz="2000" dirty="0" err="1" smtClean="0"/>
              <a:t>berfungsi</a:t>
            </a:r>
            <a:r>
              <a:rPr lang="en-US" sz="2000" dirty="0" smtClean="0"/>
              <a:t> </a:t>
            </a:r>
            <a:r>
              <a:rPr lang="en-US" sz="2000" dirty="0" err="1" smtClean="0"/>
              <a:t>melindungi</a:t>
            </a:r>
            <a:r>
              <a:rPr lang="en-US" sz="2000" dirty="0" smtClean="0"/>
              <a:t> </a:t>
            </a:r>
            <a:r>
              <a:rPr lang="en-US" sz="2000" dirty="0" err="1" smtClean="0"/>
              <a:t>jaringan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terdapat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bawahnya</a:t>
            </a:r>
            <a:r>
              <a:rPr lang="en-US" sz="2000" dirty="0" smtClean="0"/>
              <a:t>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  <p:pic>
        <p:nvPicPr>
          <p:cNvPr id="6147" name="Picture 3" descr="E:\bio\20170927_2211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276600"/>
            <a:ext cx="3581400" cy="33705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2155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066800"/>
          </a:xfrm>
        </p:spPr>
        <p:txBody>
          <a:bodyPr/>
          <a:lstStyle/>
          <a:p>
            <a:pPr algn="ctr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Jaringan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mesofil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/>
          </a:bodyPr>
          <a:lstStyle/>
          <a:p>
            <a:pPr algn="just"/>
            <a:r>
              <a:rPr lang="en-US" sz="2000" dirty="0" err="1" smtClean="0"/>
              <a:t>Jaringan</a:t>
            </a:r>
            <a:r>
              <a:rPr lang="en-US" sz="2000" dirty="0" smtClean="0"/>
              <a:t> </a:t>
            </a:r>
            <a:r>
              <a:rPr lang="en-US" sz="2000" dirty="0" err="1" smtClean="0"/>
              <a:t>tiang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jaringan</a:t>
            </a:r>
            <a:r>
              <a:rPr lang="en-US" sz="2000" dirty="0" smtClean="0"/>
              <a:t> </a:t>
            </a:r>
            <a:r>
              <a:rPr lang="en-US" sz="2000" dirty="0" err="1" smtClean="0"/>
              <a:t>pelisade</a:t>
            </a:r>
            <a:r>
              <a:rPr lang="en-US" sz="2000" dirty="0" smtClean="0"/>
              <a:t>, </a:t>
            </a:r>
            <a:r>
              <a:rPr lang="en-US" sz="2000" dirty="0" err="1" smtClean="0"/>
              <a:t>mengandung</a:t>
            </a:r>
            <a:r>
              <a:rPr lang="en-US" sz="2000" dirty="0" smtClean="0"/>
              <a:t> </a:t>
            </a:r>
            <a:r>
              <a:rPr lang="en-US" sz="2000" dirty="0" err="1" smtClean="0"/>
              <a:t>banyak</a:t>
            </a:r>
            <a:r>
              <a:rPr lang="en-US" sz="2000" dirty="0" smtClean="0"/>
              <a:t> </a:t>
            </a:r>
            <a:r>
              <a:rPr lang="en-US" sz="2000" dirty="0" err="1" smtClean="0"/>
              <a:t>kloroplas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berfungsi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proses</a:t>
            </a:r>
            <a:r>
              <a:rPr lang="en-US" sz="2000" dirty="0" smtClean="0"/>
              <a:t> </a:t>
            </a:r>
            <a:r>
              <a:rPr lang="en-US" sz="2000" dirty="0" err="1" smtClean="0"/>
              <a:t>pembuatan</a:t>
            </a:r>
            <a:r>
              <a:rPr lang="en-US" sz="2000" dirty="0" smtClean="0"/>
              <a:t> </a:t>
            </a:r>
            <a:r>
              <a:rPr lang="en-US" sz="2000" dirty="0" err="1" smtClean="0"/>
              <a:t>makanan</a:t>
            </a:r>
            <a:r>
              <a:rPr lang="en-US" sz="2000" dirty="0" smtClean="0"/>
              <a:t>. </a:t>
            </a:r>
            <a:r>
              <a:rPr lang="en-US" sz="2000" dirty="0" err="1" smtClean="0"/>
              <a:t>Salah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ciri</a:t>
            </a:r>
            <a:r>
              <a:rPr lang="en-US" sz="2000" dirty="0" smtClean="0"/>
              <a:t> </a:t>
            </a:r>
            <a:r>
              <a:rPr lang="en-US" sz="2000" dirty="0" err="1" smtClean="0"/>
              <a:t>jaringan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berbentuk</a:t>
            </a:r>
            <a:r>
              <a:rPr lang="en-US" sz="2000" dirty="0" smtClean="0"/>
              <a:t> </a:t>
            </a:r>
            <a:r>
              <a:rPr lang="en-US" sz="2000" dirty="0" err="1" smtClean="0"/>
              <a:t>silinder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tersusun</a:t>
            </a:r>
            <a:r>
              <a:rPr lang="en-US" sz="2000" dirty="0" smtClean="0"/>
              <a:t> </a:t>
            </a:r>
            <a:r>
              <a:rPr lang="en-US" sz="2000" dirty="0" err="1" smtClean="0"/>
              <a:t>rapat</a:t>
            </a:r>
            <a:r>
              <a:rPr lang="en-US" sz="2000" dirty="0" smtClean="0"/>
              <a:t>.</a:t>
            </a:r>
          </a:p>
          <a:p>
            <a:pPr algn="just"/>
            <a:r>
              <a:rPr lang="en-US" sz="2000" dirty="0" err="1" smtClean="0"/>
              <a:t>Jaringan</a:t>
            </a:r>
            <a:r>
              <a:rPr lang="en-US" sz="2000" dirty="0" smtClean="0"/>
              <a:t> </a:t>
            </a:r>
            <a:r>
              <a:rPr lang="en-US" sz="2000" dirty="0" err="1" smtClean="0"/>
              <a:t>bungan</a:t>
            </a:r>
            <a:r>
              <a:rPr lang="en-US" sz="2000" dirty="0" smtClean="0"/>
              <a:t> </a:t>
            </a:r>
            <a:r>
              <a:rPr lang="en-US" sz="2000" dirty="0" err="1" smtClean="0"/>
              <a:t>karang</a:t>
            </a:r>
            <a:r>
              <a:rPr lang="en-US" sz="2000" dirty="0" smtClean="0"/>
              <a:t>,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sebut</a:t>
            </a:r>
            <a:r>
              <a:rPr lang="en-US" sz="2000" dirty="0" smtClean="0"/>
              <a:t> </a:t>
            </a: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dirty="0" err="1" smtClean="0"/>
              <a:t>jaringan</a:t>
            </a:r>
            <a:r>
              <a:rPr lang="en-US" sz="2000" dirty="0" smtClean="0"/>
              <a:t> </a:t>
            </a:r>
            <a:r>
              <a:rPr lang="en-US" sz="2000" dirty="0" err="1" smtClean="0"/>
              <a:t>spons</a:t>
            </a:r>
            <a:r>
              <a:rPr lang="en-US" sz="2000" dirty="0" smtClean="0"/>
              <a:t> </a:t>
            </a: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berongga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bandingkan</a:t>
            </a:r>
            <a:r>
              <a:rPr lang="en-US" sz="2000" dirty="0" smtClean="0"/>
              <a:t> </a:t>
            </a:r>
            <a:r>
              <a:rPr lang="en-US" sz="2000" dirty="0" err="1" smtClean="0"/>
              <a:t>jaringan</a:t>
            </a:r>
            <a:r>
              <a:rPr lang="en-US" sz="2000" dirty="0" smtClean="0"/>
              <a:t> </a:t>
            </a:r>
            <a:r>
              <a:rPr lang="en-US" sz="2000" dirty="0" err="1" smtClean="0"/>
              <a:t>pelisade</a:t>
            </a:r>
            <a:r>
              <a:rPr lang="en-US" sz="2000" dirty="0" smtClean="0"/>
              <a:t>, </a:t>
            </a:r>
            <a:r>
              <a:rPr lang="en-US" sz="2000" dirty="0" err="1" smtClean="0"/>
              <a:t>berfungsi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tempat</a:t>
            </a:r>
            <a:r>
              <a:rPr lang="en-US" sz="2000" dirty="0" smtClean="0"/>
              <a:t> </a:t>
            </a:r>
            <a:r>
              <a:rPr lang="en-US" sz="2000" dirty="0" err="1" smtClean="0"/>
              <a:t>menyimpan</a:t>
            </a:r>
            <a:r>
              <a:rPr lang="en-US" sz="2000" dirty="0" smtClean="0"/>
              <a:t> </a:t>
            </a:r>
            <a:r>
              <a:rPr lang="en-US" sz="2000" dirty="0" err="1" smtClean="0"/>
              <a:t>cadangan</a:t>
            </a:r>
            <a:r>
              <a:rPr lang="en-US" sz="2000" dirty="0" smtClean="0"/>
              <a:t> </a:t>
            </a:r>
            <a:r>
              <a:rPr lang="en-US" sz="2000" dirty="0" err="1" smtClean="0"/>
              <a:t>makanan</a:t>
            </a:r>
            <a:r>
              <a:rPr lang="en-US" sz="2000" dirty="0" smtClean="0"/>
              <a:t>. </a:t>
            </a:r>
          </a:p>
          <a:p>
            <a:pPr algn="just"/>
            <a:endParaRPr lang="en-US" sz="2000" dirty="0" smtClean="0"/>
          </a:p>
          <a:p>
            <a:endParaRPr lang="en-US" sz="2000" dirty="0"/>
          </a:p>
        </p:txBody>
      </p:sp>
      <p:pic>
        <p:nvPicPr>
          <p:cNvPr id="6" name="Picture 2" descr="E:\bio\20170927_22112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3886200"/>
            <a:ext cx="6248399" cy="2669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129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066800"/>
          </a:xfrm>
        </p:spPr>
        <p:txBody>
          <a:bodyPr/>
          <a:lstStyle/>
          <a:p>
            <a:pPr algn="ctr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Pembuluh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angkut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50536"/>
          </a:xfrm>
        </p:spPr>
        <p:txBody>
          <a:bodyPr>
            <a:normAutofit/>
          </a:bodyPr>
          <a:lstStyle/>
          <a:p>
            <a:pPr algn="just"/>
            <a:r>
              <a:rPr lang="en-US" sz="2000" dirty="0" err="1" smtClean="0"/>
              <a:t>Xilem</a:t>
            </a:r>
            <a:r>
              <a:rPr lang="en-US" sz="2000" dirty="0" smtClean="0"/>
              <a:t>, yang </a:t>
            </a:r>
            <a:r>
              <a:rPr lang="en-US" sz="2000" dirty="0" err="1" smtClean="0"/>
              <a:t>terdapat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akar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berfungsi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mengangkut</a:t>
            </a:r>
            <a:r>
              <a:rPr lang="en-US" sz="2000" dirty="0" smtClean="0"/>
              <a:t> air </a:t>
            </a:r>
            <a:r>
              <a:rPr lang="en-US" sz="2000" dirty="0" err="1" smtClean="0"/>
              <a:t>dan</a:t>
            </a:r>
            <a:r>
              <a:rPr lang="en-US" sz="2000" dirty="0" smtClean="0"/>
              <a:t> mineral </a:t>
            </a:r>
            <a:r>
              <a:rPr lang="en-US" sz="2000" dirty="0" err="1" smtClean="0"/>
              <a:t>menuju</a:t>
            </a:r>
            <a:r>
              <a:rPr lang="en-US" sz="2000" dirty="0" smtClean="0"/>
              <a:t> </a:t>
            </a:r>
            <a:r>
              <a:rPr lang="en-US" sz="2000" dirty="0" err="1" smtClean="0"/>
              <a:t>daun</a:t>
            </a:r>
            <a:r>
              <a:rPr lang="en-US" sz="2000" dirty="0" smtClean="0"/>
              <a:t>, </a:t>
            </a:r>
            <a:r>
              <a:rPr lang="en-US" sz="2000" dirty="0" err="1" smtClean="0"/>
              <a:t>sedangkan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batang</a:t>
            </a:r>
            <a:r>
              <a:rPr lang="en-US" sz="2000" dirty="0" smtClean="0"/>
              <a:t> </a:t>
            </a:r>
            <a:r>
              <a:rPr lang="en-US" sz="2000" dirty="0" err="1" smtClean="0"/>
              <a:t>xilem</a:t>
            </a:r>
            <a:r>
              <a:rPr lang="en-US" sz="2000" dirty="0" smtClean="0"/>
              <a:t> </a:t>
            </a:r>
            <a:r>
              <a:rPr lang="en-US" sz="2000" dirty="0" err="1" smtClean="0"/>
              <a:t>berfungsi</a:t>
            </a:r>
            <a:r>
              <a:rPr lang="en-US" sz="2000" dirty="0" smtClean="0"/>
              <a:t> </a:t>
            </a:r>
            <a:r>
              <a:rPr lang="en-US" sz="2000" dirty="0" err="1" smtClean="0"/>
              <a:t>penegang</a:t>
            </a:r>
            <a:r>
              <a:rPr lang="en-US" sz="2000" dirty="0" smtClean="0"/>
              <a:t> </a:t>
            </a:r>
            <a:r>
              <a:rPr lang="en-US" sz="2000" dirty="0" err="1" smtClean="0"/>
              <a:t>tumbuhan</a:t>
            </a:r>
            <a:r>
              <a:rPr lang="en-US" sz="2000" dirty="0" smtClean="0"/>
              <a:t>.</a:t>
            </a:r>
          </a:p>
          <a:p>
            <a:pPr algn="just"/>
            <a:r>
              <a:rPr lang="en-US" sz="2000" dirty="0" err="1" smtClean="0"/>
              <a:t>Floem</a:t>
            </a:r>
            <a:r>
              <a:rPr lang="en-US" sz="2000" dirty="0" smtClean="0"/>
              <a:t>, </a:t>
            </a:r>
            <a:r>
              <a:rPr lang="en-US" sz="2000" dirty="0" err="1" smtClean="0"/>
              <a:t>berfungsi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mengedarkan</a:t>
            </a:r>
            <a:r>
              <a:rPr lang="en-US" sz="2000" dirty="0" smtClean="0"/>
              <a:t> </a:t>
            </a:r>
            <a:r>
              <a:rPr lang="en-US" sz="2000" dirty="0" err="1" smtClean="0"/>
              <a:t>hasil</a:t>
            </a:r>
            <a:r>
              <a:rPr lang="en-US" sz="2000" dirty="0" smtClean="0"/>
              <a:t> </a:t>
            </a:r>
            <a:r>
              <a:rPr lang="en-US" sz="2000" dirty="0" err="1" smtClean="0"/>
              <a:t>fotosintesis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daun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seluruh</a:t>
            </a:r>
            <a:r>
              <a:rPr lang="en-US" sz="2000" dirty="0" smtClean="0"/>
              <a:t> </a:t>
            </a:r>
            <a:r>
              <a:rPr lang="en-US" sz="2000" dirty="0" err="1" smtClean="0"/>
              <a:t>bagian</a:t>
            </a:r>
            <a:r>
              <a:rPr lang="en-US" sz="2000" dirty="0" smtClean="0"/>
              <a:t> </a:t>
            </a:r>
            <a:r>
              <a:rPr lang="en-US" sz="2000" dirty="0" err="1" smtClean="0"/>
              <a:t>tumbuhan</a:t>
            </a:r>
            <a:r>
              <a:rPr lang="en-US" sz="2000" dirty="0" smtClean="0"/>
              <a:t>.</a:t>
            </a:r>
          </a:p>
          <a:p>
            <a:pPr algn="just"/>
            <a:endParaRPr lang="en-US" sz="2000" dirty="0"/>
          </a:p>
        </p:txBody>
      </p:sp>
      <p:pic>
        <p:nvPicPr>
          <p:cNvPr id="4" name="Picture 4" descr="E:\bio\20170927_22130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352800"/>
            <a:ext cx="2514600" cy="3294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E:\bio\20170927_22124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352800"/>
            <a:ext cx="2641268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790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1066800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stomata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/>
              <a:t>Stomata </a:t>
            </a:r>
            <a:r>
              <a:rPr lang="en-US" sz="2000" dirty="0" err="1" smtClean="0"/>
              <a:t>berfungsi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organ </a:t>
            </a:r>
            <a:r>
              <a:rPr lang="en-US" sz="2000" dirty="0" err="1" smtClean="0"/>
              <a:t>respirasi</a:t>
            </a:r>
            <a:r>
              <a:rPr lang="en-US" sz="2000" dirty="0" smtClean="0"/>
              <a:t>. Stoma </a:t>
            </a:r>
            <a:r>
              <a:rPr lang="en-US" sz="2000" dirty="0" err="1" smtClean="0"/>
              <a:t>mengambil</a:t>
            </a:r>
            <a:r>
              <a:rPr lang="en-US" sz="2000" dirty="0" smtClean="0"/>
              <a:t> CO2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udara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jadikan</a:t>
            </a:r>
            <a:r>
              <a:rPr lang="en-US" sz="2000" dirty="0" smtClean="0"/>
              <a:t> </a:t>
            </a:r>
            <a:r>
              <a:rPr lang="en-US" sz="2000" dirty="0" err="1" smtClean="0"/>
              <a:t>bahan</a:t>
            </a:r>
            <a:r>
              <a:rPr lang="en-US" sz="2000" dirty="0" smtClean="0"/>
              <a:t> </a:t>
            </a:r>
            <a:r>
              <a:rPr lang="en-US" sz="2000" dirty="0" err="1" smtClean="0"/>
              <a:t>fotosintesis</a:t>
            </a:r>
            <a:r>
              <a:rPr lang="en-US" sz="2000" dirty="0" smtClean="0"/>
              <a:t>, </a:t>
            </a:r>
            <a:r>
              <a:rPr lang="en-US" sz="2000" dirty="0" err="1" smtClean="0"/>
              <a:t>mengeluarkan</a:t>
            </a:r>
            <a:r>
              <a:rPr lang="en-US" sz="2000" dirty="0" smtClean="0"/>
              <a:t> O2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hasil</a:t>
            </a:r>
            <a:r>
              <a:rPr lang="en-US" sz="2000" dirty="0" smtClean="0"/>
              <a:t> </a:t>
            </a:r>
            <a:r>
              <a:rPr lang="en-US" sz="2000" dirty="0" err="1" smtClean="0"/>
              <a:t>fotosintesis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10" name="Picture 6" descr="E:\bio\20170927_22122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048000"/>
            <a:ext cx="3962400" cy="3214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E:\bio\20170927_22120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3124200"/>
            <a:ext cx="335280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379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066800"/>
          </a:xfrm>
        </p:spPr>
        <p:txBody>
          <a:bodyPr/>
          <a:lstStyle/>
          <a:p>
            <a:pPr algn="ctr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Daun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tumbuhan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dikotil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9864"/>
            <a:ext cx="4114800" cy="4898136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Dorsiventral</a:t>
            </a:r>
            <a:endParaRPr lang="en-US" sz="2000" dirty="0" smtClean="0"/>
          </a:p>
          <a:p>
            <a:r>
              <a:rPr lang="en-US" sz="2000" dirty="0" err="1" smtClean="0"/>
              <a:t>Pembuluh</a:t>
            </a:r>
            <a:r>
              <a:rPr lang="en-US" sz="2000" dirty="0" smtClean="0"/>
              <a:t> </a:t>
            </a:r>
            <a:r>
              <a:rPr lang="en-US" sz="2000" dirty="0" err="1" smtClean="0"/>
              <a:t>xilem</a:t>
            </a:r>
            <a:r>
              <a:rPr lang="en-US" sz="2000" dirty="0" smtClean="0"/>
              <a:t> </a:t>
            </a:r>
            <a:r>
              <a:rPr lang="en-US" sz="2000" dirty="0" err="1" smtClean="0"/>
              <a:t>terdiri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banyak</a:t>
            </a:r>
            <a:r>
              <a:rPr lang="en-US" sz="2000" dirty="0" smtClean="0"/>
              <a:t> </a:t>
            </a:r>
            <a:r>
              <a:rPr lang="en-US" sz="2000" dirty="0" err="1" smtClean="0"/>
              <a:t>protoxilem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metaxilem</a:t>
            </a:r>
            <a:endParaRPr lang="en-US" sz="2000" dirty="0" smtClean="0"/>
          </a:p>
          <a:p>
            <a:r>
              <a:rPr lang="en-US" sz="2000" dirty="0" smtClean="0"/>
              <a:t>Stomata </a:t>
            </a:r>
            <a:r>
              <a:rPr lang="en-US" sz="2000" dirty="0" err="1" smtClean="0"/>
              <a:t>hanya</a:t>
            </a:r>
            <a:r>
              <a:rPr lang="en-US" sz="2000" dirty="0" smtClean="0"/>
              <a:t> </a:t>
            </a:r>
            <a:r>
              <a:rPr lang="en-US" sz="2000" dirty="0" err="1" smtClean="0"/>
              <a:t>terdapat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epidermis </a:t>
            </a:r>
            <a:r>
              <a:rPr lang="en-US" sz="2000" dirty="0" err="1" smtClean="0"/>
              <a:t>bawah</a:t>
            </a:r>
            <a:r>
              <a:rPr lang="en-US" sz="2000" dirty="0" smtClean="0"/>
              <a:t> ( </a:t>
            </a:r>
            <a:r>
              <a:rPr lang="en-US" sz="2000" dirty="0" err="1" smtClean="0"/>
              <a:t>hypostomatic</a:t>
            </a:r>
            <a:r>
              <a:rPr lang="en-US" sz="2000" dirty="0" smtClean="0"/>
              <a:t> )</a:t>
            </a:r>
          </a:p>
          <a:p>
            <a:r>
              <a:rPr lang="en-US" sz="2000" dirty="0" err="1" smtClean="0"/>
              <a:t>Jaringan</a:t>
            </a:r>
            <a:r>
              <a:rPr lang="en-US" sz="2000" dirty="0" smtClean="0"/>
              <a:t> </a:t>
            </a:r>
            <a:r>
              <a:rPr lang="en-US" sz="2000" dirty="0" err="1" smtClean="0"/>
              <a:t>mesofil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bedakan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jaringan</a:t>
            </a:r>
            <a:r>
              <a:rPr lang="en-US" sz="2000" dirty="0" smtClean="0"/>
              <a:t> palisade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parenkim</a:t>
            </a:r>
            <a:r>
              <a:rPr lang="en-US" sz="2000" dirty="0" smtClean="0"/>
              <a:t> </a:t>
            </a:r>
            <a:r>
              <a:rPr lang="en-US" sz="2000" dirty="0" err="1" smtClean="0"/>
              <a:t>spons</a:t>
            </a:r>
            <a:endParaRPr lang="en-US" sz="2000" dirty="0" smtClean="0"/>
          </a:p>
          <a:p>
            <a:r>
              <a:rPr lang="en-US" sz="2000" dirty="0" err="1" smtClean="0"/>
              <a:t>Selubung</a:t>
            </a:r>
            <a:r>
              <a:rPr lang="en-US" sz="2000" dirty="0" smtClean="0"/>
              <a:t> </a:t>
            </a:r>
            <a:r>
              <a:rPr lang="en-US" sz="2000" dirty="0" err="1" smtClean="0"/>
              <a:t>berkas</a:t>
            </a:r>
            <a:r>
              <a:rPr lang="en-US" sz="2000" dirty="0" smtClean="0"/>
              <a:t> </a:t>
            </a:r>
            <a:r>
              <a:rPr lang="en-US" sz="2000" dirty="0" err="1" smtClean="0"/>
              <a:t>pengangkut</a:t>
            </a:r>
            <a:r>
              <a:rPr lang="en-US" sz="2000" dirty="0" smtClean="0"/>
              <a:t> </a:t>
            </a:r>
            <a:r>
              <a:rPr lang="en-US" sz="2000" dirty="0" err="1" smtClean="0"/>
              <a:t>terbuat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kolenkim</a:t>
            </a:r>
            <a:r>
              <a:rPr lang="en-US" sz="2000" dirty="0" smtClean="0"/>
              <a:t>.  </a:t>
            </a:r>
            <a:endParaRPr lang="en-US" sz="2000" dirty="0"/>
          </a:p>
        </p:txBody>
      </p:sp>
      <p:pic>
        <p:nvPicPr>
          <p:cNvPr id="4" name="Picture 2" descr="E:\bio\20170927_23350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905000"/>
            <a:ext cx="4267199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5994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7" y="2895600"/>
            <a:ext cx="8229600" cy="3124200"/>
          </a:xfrm>
        </p:spPr>
        <p:txBody>
          <a:bodyPr/>
          <a:lstStyle/>
          <a:p>
            <a:pPr marL="0" indent="0" algn="ctr">
              <a:buNone/>
            </a:pPr>
            <a:r>
              <a:rPr lang="id-ID" b="1" dirty="0" smtClean="0"/>
              <a:t>O</a:t>
            </a:r>
            <a:r>
              <a:rPr lang="en-US" b="1" dirty="0" err="1" smtClean="0"/>
              <a:t>rgan</a:t>
            </a:r>
            <a:r>
              <a:rPr lang="en-US" dirty="0"/>
              <a:t> </a:t>
            </a:r>
            <a:r>
              <a:rPr lang="en-US" dirty="0" smtClean="0"/>
              <a:t>is </a:t>
            </a:r>
            <a:r>
              <a:rPr lang="en-US" dirty="0"/>
              <a:t>a collection of </a:t>
            </a:r>
            <a:r>
              <a:rPr lang="id-ID" dirty="0" smtClean="0"/>
              <a:t>tissues </a:t>
            </a:r>
            <a:r>
              <a:rPr lang="en-US" dirty="0" smtClean="0"/>
              <a:t>joined </a:t>
            </a:r>
            <a:r>
              <a:rPr lang="en-US" dirty="0"/>
              <a:t>in a structural unit to serve a common </a:t>
            </a:r>
            <a:r>
              <a:rPr lang="id-ID" dirty="0" smtClean="0"/>
              <a:t>function</a:t>
            </a:r>
            <a:endParaRPr lang="id-ID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752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What are </a:t>
            </a:r>
            <a:r>
              <a:rPr lang="id-ID" altLang="en-US" b="1" dirty="0" smtClean="0"/>
              <a:t>Organs</a:t>
            </a:r>
            <a:r>
              <a:rPr lang="en-US" altLang="en-US" b="1" dirty="0" smtClean="0"/>
              <a:t> </a:t>
            </a:r>
            <a:r>
              <a:rPr lang="en-US" altLang="en-US" b="1" dirty="0"/>
              <a:t>made of?</a:t>
            </a:r>
            <a:br>
              <a:rPr lang="en-US" altLang="en-US" b="1" dirty="0"/>
            </a:b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7445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pPr algn="ctr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Daun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tumbuhan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monokotil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4191000" cy="474573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Isobilateral</a:t>
            </a:r>
          </a:p>
          <a:p>
            <a:r>
              <a:rPr lang="en-US" sz="2000" dirty="0" err="1" smtClean="0"/>
              <a:t>Pembuluh</a:t>
            </a:r>
            <a:r>
              <a:rPr lang="en-US" sz="2000" dirty="0" smtClean="0"/>
              <a:t> </a:t>
            </a:r>
            <a:r>
              <a:rPr lang="en-US" sz="2000" dirty="0" err="1" smtClean="0"/>
              <a:t>xilem</a:t>
            </a:r>
            <a:r>
              <a:rPr lang="en-US" sz="2000" dirty="0" smtClean="0"/>
              <a:t> </a:t>
            </a:r>
            <a:r>
              <a:rPr lang="en-US" sz="2000" dirty="0" err="1" smtClean="0"/>
              <a:t>terdiri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dua</a:t>
            </a:r>
            <a:r>
              <a:rPr lang="en-US" sz="2000" dirty="0" smtClean="0"/>
              <a:t> </a:t>
            </a:r>
            <a:r>
              <a:rPr lang="en-US" sz="2000" dirty="0" err="1" smtClean="0"/>
              <a:t>protoxilem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dua</a:t>
            </a:r>
            <a:r>
              <a:rPr lang="en-US" sz="2000" dirty="0" smtClean="0"/>
              <a:t> </a:t>
            </a:r>
            <a:r>
              <a:rPr lang="en-US" sz="2000" dirty="0" err="1" smtClean="0"/>
              <a:t>metaxilem</a:t>
            </a:r>
            <a:endParaRPr lang="en-US" sz="2000" dirty="0" smtClean="0"/>
          </a:p>
          <a:p>
            <a:r>
              <a:rPr lang="en-US" sz="2000" dirty="0" smtClean="0"/>
              <a:t>Stomata </a:t>
            </a:r>
            <a:r>
              <a:rPr lang="en-US" sz="2000" dirty="0" err="1" smtClean="0"/>
              <a:t>terdapat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epidermis </a:t>
            </a:r>
            <a:r>
              <a:rPr lang="en-US" sz="2000" dirty="0" err="1" smtClean="0"/>
              <a:t>bagian</a:t>
            </a:r>
            <a:r>
              <a:rPr lang="en-US" sz="2000" dirty="0" smtClean="0"/>
              <a:t> </a:t>
            </a:r>
            <a:r>
              <a:rPr lang="en-US" sz="2000" dirty="0" err="1" smtClean="0"/>
              <a:t>bawah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atas</a:t>
            </a:r>
            <a:r>
              <a:rPr lang="en-US" sz="2000" dirty="0" smtClean="0"/>
              <a:t> ( </a:t>
            </a:r>
            <a:r>
              <a:rPr lang="en-US" sz="2000" dirty="0" err="1" smtClean="0"/>
              <a:t>amphistomatic</a:t>
            </a:r>
            <a:r>
              <a:rPr lang="en-US" sz="2000" dirty="0" smtClean="0"/>
              <a:t> )</a:t>
            </a:r>
          </a:p>
          <a:p>
            <a:r>
              <a:rPr lang="en-US" sz="2000" dirty="0" err="1" smtClean="0"/>
              <a:t>Terdapat</a:t>
            </a:r>
            <a:r>
              <a:rPr lang="en-US" sz="2000" dirty="0" smtClean="0"/>
              <a:t> </a:t>
            </a:r>
            <a:r>
              <a:rPr lang="en-US" sz="2000" dirty="0" err="1" smtClean="0"/>
              <a:t>sel</a:t>
            </a:r>
            <a:r>
              <a:rPr lang="en-US" sz="2000" dirty="0" smtClean="0"/>
              <a:t> </a:t>
            </a:r>
            <a:r>
              <a:rPr lang="en-US" sz="2000" dirty="0" err="1" smtClean="0"/>
              <a:t>kipas</a:t>
            </a:r>
            <a:r>
              <a:rPr lang="en-US" sz="2000" dirty="0" smtClean="0"/>
              <a:t>  ( motor/ </a:t>
            </a:r>
            <a:r>
              <a:rPr lang="en-US" sz="2000" dirty="0" err="1" smtClean="0"/>
              <a:t>bulliform</a:t>
            </a:r>
            <a:r>
              <a:rPr lang="en-US" sz="2000" dirty="0" smtClean="0"/>
              <a:t> cells) </a:t>
            </a:r>
            <a:r>
              <a:rPr lang="en-US" sz="2000" dirty="0" err="1" smtClean="0"/>
              <a:t>di</a:t>
            </a:r>
            <a:r>
              <a:rPr lang="en-US" sz="2000" dirty="0" smtClean="0"/>
              <a:t> epidermis </a:t>
            </a:r>
            <a:r>
              <a:rPr lang="en-US" sz="2000" dirty="0" err="1" smtClean="0"/>
              <a:t>atas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berfungsi</a:t>
            </a:r>
            <a:r>
              <a:rPr lang="en-US" sz="2000" dirty="0" smtClean="0"/>
              <a:t> </a:t>
            </a:r>
            <a:r>
              <a:rPr lang="en-US" sz="2000" dirty="0" err="1" smtClean="0"/>
              <a:t>membuka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menutup</a:t>
            </a:r>
            <a:r>
              <a:rPr lang="en-US" sz="2000" dirty="0" smtClean="0"/>
              <a:t> </a:t>
            </a:r>
            <a:r>
              <a:rPr lang="en-US" sz="2000" dirty="0" err="1" smtClean="0"/>
              <a:t>daun</a:t>
            </a:r>
            <a:endParaRPr lang="en-US" sz="2000" dirty="0" smtClean="0"/>
          </a:p>
          <a:p>
            <a:r>
              <a:rPr lang="en-US" sz="2000" dirty="0" err="1" smtClean="0"/>
              <a:t>Selubung</a:t>
            </a:r>
            <a:r>
              <a:rPr lang="en-US" sz="2000" dirty="0" smtClean="0"/>
              <a:t> </a:t>
            </a:r>
            <a:r>
              <a:rPr lang="en-US" sz="2000" dirty="0" err="1" smtClean="0"/>
              <a:t>berkas</a:t>
            </a:r>
            <a:r>
              <a:rPr lang="en-US" sz="2000" dirty="0" smtClean="0"/>
              <a:t> </a:t>
            </a:r>
            <a:r>
              <a:rPr lang="en-US" sz="2000" dirty="0" err="1" smtClean="0"/>
              <a:t>pengangkut</a:t>
            </a:r>
            <a:r>
              <a:rPr lang="en-US" sz="2000" dirty="0" smtClean="0"/>
              <a:t> </a:t>
            </a:r>
            <a:r>
              <a:rPr lang="en-US" sz="2000" dirty="0" err="1" smtClean="0"/>
              <a:t>terbuat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sklerenkim</a:t>
            </a:r>
            <a:r>
              <a:rPr lang="en-US" sz="2000" dirty="0" smtClean="0"/>
              <a:t>.</a:t>
            </a:r>
          </a:p>
          <a:p>
            <a:endParaRPr lang="en-US" sz="2000" dirty="0"/>
          </a:p>
        </p:txBody>
      </p:sp>
      <p:pic>
        <p:nvPicPr>
          <p:cNvPr id="4" name="Picture 3" descr="E:\bio\20170927_23352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752600"/>
            <a:ext cx="388620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3824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3810000"/>
            <a:ext cx="5638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d-ID" sz="3600" b="1" dirty="0" smtClean="0">
                <a:solidFill>
                  <a:schemeClr val="bg1"/>
                </a:solidFill>
              </a:rPr>
              <a:t>ANATOMY OF FLOWER, FRUIT, AND SEED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7213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9284"/>
            <a:ext cx="8229600" cy="1143000"/>
          </a:xfrm>
        </p:spPr>
        <p:txBody>
          <a:bodyPr/>
          <a:lstStyle/>
          <a:p>
            <a:r>
              <a:rPr lang="en-US" dirty="0" smtClean="0"/>
              <a:t>BUNGA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bunga</a:t>
            </a:r>
            <a:endParaRPr lang="en-US" dirty="0" smtClean="0"/>
          </a:p>
          <a:p>
            <a:r>
              <a:rPr lang="en-US" dirty="0" err="1" smtClean="0"/>
              <a:t>Daun</a:t>
            </a:r>
            <a:r>
              <a:rPr lang="en-US" dirty="0" smtClean="0"/>
              <a:t> </a:t>
            </a:r>
            <a:r>
              <a:rPr lang="en-US" dirty="0" err="1" smtClean="0"/>
              <a:t>kelopak</a:t>
            </a:r>
            <a:endParaRPr lang="en-US" dirty="0" smtClean="0"/>
          </a:p>
          <a:p>
            <a:r>
              <a:rPr lang="en-US" dirty="0" err="1" smtClean="0"/>
              <a:t>Mahkota</a:t>
            </a:r>
            <a:endParaRPr lang="en-US" dirty="0" smtClean="0"/>
          </a:p>
          <a:p>
            <a:r>
              <a:rPr lang="en-US" dirty="0" smtClean="0"/>
              <a:t>Organ </a:t>
            </a:r>
            <a:r>
              <a:rPr lang="en-US" dirty="0" err="1" smtClean="0"/>
              <a:t>kelamin</a:t>
            </a:r>
            <a:r>
              <a:rPr lang="en-US" dirty="0" smtClean="0"/>
              <a:t> </a:t>
            </a:r>
            <a:r>
              <a:rPr lang="en-US" dirty="0" err="1" smtClean="0"/>
              <a:t>jantan</a:t>
            </a:r>
            <a:endParaRPr lang="en-US" dirty="0" smtClean="0"/>
          </a:p>
          <a:p>
            <a:r>
              <a:rPr lang="en-US" dirty="0" smtClean="0"/>
              <a:t>Organ </a:t>
            </a:r>
            <a:r>
              <a:rPr lang="en-US" dirty="0" err="1" smtClean="0"/>
              <a:t>kelamin</a:t>
            </a:r>
            <a:r>
              <a:rPr lang="en-US" dirty="0" smtClean="0"/>
              <a:t> </a:t>
            </a:r>
            <a:r>
              <a:rPr lang="en-US" dirty="0" err="1" smtClean="0"/>
              <a:t>betina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8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27" descr="http://www.sirinet.net/~jgjohnso/typicalflowerpa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81000"/>
            <a:ext cx="7391400" cy="647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112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kvhs.nbed.nb.ca/gallant/biology/flower_anatom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657764"/>
            <a:ext cx="7467600" cy="60478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658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229600" cy="60198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  <a:buNone/>
            </a:pPr>
            <a:r>
              <a:rPr lang="en-US" b="1" u="sng" dirty="0" smtClean="0">
                <a:cs typeface="Arial" charset="0"/>
              </a:rPr>
              <a:t>Petal</a:t>
            </a:r>
            <a:endParaRPr lang="en-US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cs typeface="Arial" charset="0"/>
              </a:rPr>
              <a:t>Petals are used to attract insects into the flower, they may have guidelines on them and be scented.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b="1" u="sng" dirty="0" smtClean="0">
                <a:cs typeface="Arial" charset="0"/>
              </a:rPr>
              <a:t>Stigma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cs typeface="Arial" charset="0"/>
              </a:rPr>
              <a:t>Is covered in a sticky substance that the pollen grains will adhere to.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b="1" u="sng" dirty="0" smtClean="0">
                <a:cs typeface="Arial" charset="0"/>
              </a:rPr>
              <a:t>Style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cs typeface="Arial" charset="0"/>
              </a:rPr>
              <a:t>The style raises the stigma away from the Ovary to decrease the likelihood of pollen contamination. It varies in length.</a:t>
            </a:r>
            <a:endParaRPr lang="en-US" dirty="0" smtClean="0">
              <a:latin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57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5943600"/>
          </a:xfrm>
        </p:spPr>
        <p:txBody>
          <a:bodyPr>
            <a:normAutofit lnSpcReduction="10000"/>
          </a:bodyPr>
          <a:lstStyle/>
          <a:p>
            <a:pPr>
              <a:spcBef>
                <a:spcPct val="50000"/>
              </a:spcBef>
              <a:buNone/>
            </a:pPr>
            <a:r>
              <a:rPr lang="en-US" b="1" u="sng" dirty="0" smtClean="0">
                <a:cs typeface="Arial" charset="0"/>
              </a:rPr>
              <a:t>Ovary</a:t>
            </a:r>
            <a:endParaRPr lang="en-US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cs typeface="Arial" charset="0"/>
              </a:rPr>
              <a:t>This protects the ovule and once fertilization has taken place it will become the fruit.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b="1" u="sng" dirty="0" smtClean="0">
                <a:cs typeface="Arial" charset="0"/>
              </a:rPr>
              <a:t>Ovule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cs typeface="Arial" charset="0"/>
              </a:rPr>
              <a:t>The Ovule is like the egg in animals and once fertilization has taken place will become the seed.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b="1" u="sng" dirty="0" smtClean="0">
                <a:cs typeface="Arial" charset="0"/>
              </a:rPr>
              <a:t>Receptacle</a:t>
            </a:r>
            <a:endParaRPr lang="en-US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cs typeface="Arial" charset="0"/>
              </a:rPr>
              <a:t>This is the flower's attachment to the stalk and in some cases becomes part of the fruit after fertilization e.g. </a:t>
            </a:r>
            <a:r>
              <a:rPr lang="en-US" dirty="0" smtClean="0">
                <a:cs typeface="Arial" charset="0"/>
              </a:rPr>
              <a:t>Strawberry</a:t>
            </a:r>
            <a:r>
              <a:rPr lang="id-ID" dirty="0">
                <a:cs typeface="Arial" charset="0"/>
              </a:rPr>
              <a:t>.</a:t>
            </a:r>
            <a:endParaRPr lang="en-US" sz="28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24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1722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b="1" u="sng" dirty="0" smtClean="0">
                <a:cs typeface="Arial" charset="0"/>
              </a:rPr>
              <a:t>Flower stalk</a:t>
            </a:r>
            <a:endParaRPr lang="en-US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cs typeface="Arial" charset="0"/>
              </a:rPr>
              <a:t>Gives support to the flower and elevates the flower for the insects.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b="1" u="sng" dirty="0" err="1" smtClean="0">
                <a:cs typeface="Arial" charset="0"/>
              </a:rPr>
              <a:t>Nectary</a:t>
            </a:r>
            <a:endParaRPr lang="en-US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cs typeface="Arial" charset="0"/>
              </a:rPr>
              <a:t>This is where a sugary solution called nectar is held to attract insects.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b="1" u="sng" dirty="0" smtClean="0">
                <a:cs typeface="Arial" charset="0"/>
              </a:rPr>
              <a:t>Sepal</a:t>
            </a:r>
            <a:endParaRPr lang="en-US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cs typeface="Arial" charset="0"/>
              </a:rPr>
              <a:t>Sepals protect the flower whilst the flower is developing from a bud. </a:t>
            </a:r>
            <a:endParaRPr lang="en-US" dirty="0" smtClean="0">
              <a:latin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25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229600" cy="6096000"/>
          </a:xfrm>
        </p:spPr>
        <p:txBody>
          <a:bodyPr>
            <a:normAutofit lnSpcReduction="10000"/>
          </a:bodyPr>
          <a:lstStyle/>
          <a:p>
            <a:pPr>
              <a:spcBef>
                <a:spcPct val="50000"/>
              </a:spcBef>
              <a:buNone/>
            </a:pPr>
            <a:r>
              <a:rPr lang="en-US" b="1" u="sng" dirty="0" smtClean="0">
                <a:cs typeface="Arial" charset="0"/>
              </a:rPr>
              <a:t>Filament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cs typeface="Arial" charset="0"/>
              </a:rPr>
              <a:t>This is the stalk of the Anther.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b="1" u="sng" dirty="0" smtClean="0">
                <a:cs typeface="Arial" charset="0"/>
              </a:rPr>
              <a:t>Anther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 smtClean="0">
                <a:cs typeface="Arial" charset="0"/>
              </a:rPr>
              <a:t>The Anthers contain pollen sacs.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 smtClean="0">
                <a:cs typeface="Arial" charset="0"/>
              </a:rPr>
              <a:t>The sacs release pollen on to the outside of the anthers that brush against insects on entering the flowers.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 smtClean="0">
                <a:cs typeface="Arial" charset="0"/>
              </a:rPr>
              <a:t>Once the pollen is deposited on the insect..it is transferred to the stigma of another flower.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 smtClean="0">
                <a:cs typeface="Arial" charset="0"/>
              </a:rPr>
              <a:t>The ovule is then able to be fertilized. </a:t>
            </a:r>
            <a:endParaRPr lang="en-US" dirty="0" smtClean="0">
              <a:latin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67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2" y="609600"/>
            <a:ext cx="8229600" cy="1143000"/>
          </a:xfrm>
        </p:spPr>
        <p:txBody>
          <a:bodyPr/>
          <a:lstStyle/>
          <a:p>
            <a:r>
              <a:rPr lang="en-US" dirty="0" smtClean="0"/>
              <a:t>Flower</a:t>
            </a:r>
            <a:endParaRPr lang="en-US" dirty="0"/>
          </a:p>
        </p:txBody>
      </p:sp>
      <p:graphicFrame>
        <p:nvGraphicFramePr>
          <p:cNvPr id="4" name="Group 50"/>
          <p:cNvGraphicFramePr>
            <a:graphicFrameLocks noGrp="1"/>
          </p:cNvGraphicFramePr>
          <p:nvPr/>
        </p:nvGraphicFramePr>
        <p:xfrm>
          <a:off x="914400" y="2209800"/>
          <a:ext cx="7467600" cy="2956243"/>
        </p:xfrm>
        <a:graphic>
          <a:graphicData uri="http://schemas.openxmlformats.org/drawingml/2006/table">
            <a:tbl>
              <a:tblPr/>
              <a:tblGrid>
                <a:gridCol w="3644900"/>
                <a:gridCol w="3822700"/>
              </a:tblGrid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Male Parts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Female Parts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6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Stamen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Anther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Filament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Pistil           Ovary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Stigma        Ovule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Style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529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Vegetative </a:t>
            </a:r>
            <a:r>
              <a:rPr lang="en-US" b="1" dirty="0"/>
              <a:t>plant organs</a:t>
            </a:r>
            <a:r>
              <a:rPr lang="en-US" dirty="0"/>
              <a:t> are roots, stems, and leaves. </a:t>
            </a:r>
            <a:endParaRPr lang="id-ID" dirty="0" smtClean="0"/>
          </a:p>
          <a:p>
            <a:r>
              <a:rPr lang="en-US" dirty="0" smtClean="0"/>
              <a:t>The </a:t>
            </a:r>
            <a:r>
              <a:rPr lang="en-US" dirty="0"/>
              <a:t>reproductive </a:t>
            </a:r>
            <a:r>
              <a:rPr lang="en-US" b="1" dirty="0"/>
              <a:t>organs</a:t>
            </a:r>
            <a:r>
              <a:rPr lang="en-US" dirty="0"/>
              <a:t> are variable. In flowering </a:t>
            </a:r>
            <a:r>
              <a:rPr lang="en-US" b="1" dirty="0"/>
              <a:t>plants</a:t>
            </a:r>
            <a:r>
              <a:rPr lang="en-US" dirty="0"/>
              <a:t>, they are represented by the flower, seed and fruit. </a:t>
            </a:r>
            <a:endParaRPr lang="id-ID" dirty="0" smtClean="0"/>
          </a:p>
          <a:p>
            <a:r>
              <a:rPr lang="en-US" dirty="0" smtClean="0"/>
              <a:t>In </a:t>
            </a:r>
            <a:r>
              <a:rPr lang="en-US" dirty="0"/>
              <a:t>conifers, the </a:t>
            </a:r>
            <a:r>
              <a:rPr lang="en-US" b="1" dirty="0"/>
              <a:t>organ</a:t>
            </a:r>
            <a:r>
              <a:rPr lang="en-US" dirty="0"/>
              <a:t> that bears the reproductive structures is called a cone.</a:t>
            </a:r>
            <a:endParaRPr lang="id-ID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</a:t>
            </a:r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ORGANS</a:t>
            </a:r>
            <a:endParaRPr lang="id-ID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56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</a:t>
            </a:r>
            <a:r>
              <a:rPr lang="id-ID" dirty="0"/>
              <a:t>h</a:t>
            </a:r>
            <a:r>
              <a:rPr lang="en-US" dirty="0" err="1" smtClean="0"/>
              <a:t>er</a:t>
            </a:r>
            <a:r>
              <a:rPr lang="id-ID" dirty="0" smtClean="0"/>
              <a:t>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4" name="Picture 4" descr="http://image.wistatutor.com/content/reproduction/anther-structur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4000"/>
            <a:ext cx="3078677" cy="4648200"/>
          </a:xfrm>
          <a:prstGeom prst="rect">
            <a:avLst/>
          </a:prstGeom>
          <a:noFill/>
        </p:spPr>
      </p:pic>
      <p:pic>
        <p:nvPicPr>
          <p:cNvPr id="6" name="Picture 4" descr="http://www.cartage.org.lb/en/themes/sciences/botanicalsciences/classificationplants/spermatophyta/Angiosperms/FlowerStructure/anth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524000"/>
            <a:ext cx="3429000" cy="2371726"/>
          </a:xfrm>
          <a:prstGeom prst="rect">
            <a:avLst/>
          </a:prstGeom>
          <a:noFill/>
        </p:spPr>
      </p:pic>
      <p:pic>
        <p:nvPicPr>
          <p:cNvPr id="7" name="Picture 2" descr="C:\Users\aspire one\Pictures\angios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4204792"/>
            <a:ext cx="2057400" cy="2653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204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8" name="Picture 2" descr="http://content.tutorvista.com/biology_12/content/us/class12biology/chapter12/images/img2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284" y="846138"/>
            <a:ext cx="7848600" cy="53229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636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Poll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95400"/>
            <a:ext cx="8193362" cy="472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761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4873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Mikrosporogenesis</a:t>
            </a:r>
            <a:endParaRPr lang="en-US" dirty="0"/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PollenFormGermColorLab400.jpg (80261 bytes)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5912" y="950817"/>
            <a:ext cx="5943600" cy="5824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476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Pollen germination</a:t>
            </a:r>
            <a:endParaRPr lang="en-US" dirty="0"/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http://image.wistatutor.com/content/flowering-plants-reproduction/pollen-grain-growth-stage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19200"/>
            <a:ext cx="8314765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416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Ovule</a:t>
            </a:r>
            <a:endParaRPr lang="en-US" dirty="0"/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C:\Users\aspire one\Pictures\Ovu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371600"/>
            <a:ext cx="7602537" cy="5162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26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8" name="Picture 4" descr="http://www.cactus-art.biz/note-book/Dictionary/aaa_Dictionary_pictures/ovu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685800"/>
            <a:ext cx="7467600" cy="57094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967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6397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Tipe</a:t>
            </a:r>
            <a:r>
              <a:rPr lang="en-US" dirty="0" smtClean="0"/>
              <a:t> Ovule</a:t>
            </a:r>
            <a:endParaRPr lang="en-US" dirty="0"/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http://upload.vipulg.com/Biology/582/Chapter%202_files/Chapter%202-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735" y="914400"/>
            <a:ext cx="8353654" cy="594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118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Megasporogenesis</a:t>
            </a:r>
            <a:endParaRPr lang="en-US" dirty="0"/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OvuleForm600.jpg (114688 bytes)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999" y="1524000"/>
            <a:ext cx="8607775" cy="464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655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8" name="Picture 2" descr="http://www.plantbiology.siu.edu/plb304/lecture10floralmor/images/Megasporogenes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3436" y="457200"/>
            <a:ext cx="5777026" cy="617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459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4038600"/>
            <a:ext cx="5638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d-ID" sz="4400" b="1" dirty="0" smtClean="0">
                <a:solidFill>
                  <a:schemeClr val="bg1"/>
                </a:solidFill>
              </a:rPr>
              <a:t>ROOT</a:t>
            </a:r>
            <a:endParaRPr lang="en-US" sz="4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0561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www.texaseducator.com/family/jbouyer/lessons/Science/askew/mycourses/ovu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0742" y="381001"/>
            <a:ext cx="4113858" cy="6408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880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http://upload.vipulg.com/Biology/582/Chapter%202_files/Chapter%202-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0"/>
            <a:ext cx="5029200" cy="6989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225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Fertilization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Micropyle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Double fertilization:</a:t>
            </a:r>
          </a:p>
          <a:p>
            <a:pPr>
              <a:buNone/>
            </a:pPr>
            <a:r>
              <a:rPr lang="en-US" dirty="0" smtClean="0"/>
              <a:t>	Embryo (2N)</a:t>
            </a:r>
          </a:p>
          <a:p>
            <a:pPr>
              <a:buNone/>
            </a:pPr>
            <a:r>
              <a:rPr lang="en-US" dirty="0" smtClean="0"/>
              <a:t>	Endosperm (3N)</a:t>
            </a:r>
          </a:p>
          <a:p>
            <a:r>
              <a:rPr lang="en-US" dirty="0" smtClean="0"/>
              <a:t>Developing embryo</a:t>
            </a:r>
          </a:p>
        </p:txBody>
      </p:sp>
    </p:spTree>
    <p:extLst>
      <p:ext uri="{BB962C8B-B14F-4D97-AF65-F5344CB8AC3E}">
        <p14:creationId xmlns:p14="http://schemas.microsoft.com/office/powerpoint/2010/main" val="161465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2" descr="Angiosper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0"/>
            <a:ext cx="633222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602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Biji</a:t>
            </a:r>
            <a:r>
              <a:rPr lang="en-US" dirty="0" smtClean="0"/>
              <a:t> </a:t>
            </a:r>
            <a:r>
              <a:rPr lang="en-US" dirty="0" err="1" smtClean="0"/>
              <a:t>Dikotil</a:t>
            </a:r>
            <a:r>
              <a:rPr lang="en-US" dirty="0" smtClean="0"/>
              <a:t>, (</a:t>
            </a:r>
            <a:r>
              <a:rPr lang="en-US" i="1" dirty="0" err="1" smtClean="0"/>
              <a:t>Capsella</a:t>
            </a:r>
            <a:r>
              <a:rPr lang="en-US" dirty="0" smtClean="0"/>
              <a:t> 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D:\Picture\Development_Drawin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9065794" cy="419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803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lum bright="-4000" contrast="32000"/>
          </a:blip>
          <a:srcRect/>
          <a:stretch>
            <a:fillRect/>
          </a:stretch>
        </p:blipFill>
        <p:spPr bwMode="auto">
          <a:xfrm>
            <a:off x="2057400" y="0"/>
            <a:ext cx="4408488" cy="6858000"/>
          </a:xfrm>
          <a:prstGeom prst="rect">
            <a:avLst/>
          </a:prstGeom>
          <a:noFill/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7150" y="0"/>
            <a:ext cx="2055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 dirty="0" err="1"/>
              <a:t>Capsella</a:t>
            </a:r>
            <a:r>
              <a:rPr lang="en-US" b="1" dirty="0"/>
              <a:t> Seed: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52400" y="9144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Seed Coat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52400" y="14478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Endosperm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6705600" y="4572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/>
              <a:t>Embryo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6629400" y="9144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Shoot Apex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6629400" y="169545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Cotyledons - dicot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6629400" y="24765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Hypocotyl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6629400" y="325755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Radicle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6629400" y="40386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Root Apex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152400" y="62484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Micropyle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600200" y="1143000"/>
            <a:ext cx="914400" cy="228600"/>
            <a:chOff x="1008" y="720"/>
            <a:chExt cx="576" cy="144"/>
          </a:xfrm>
        </p:grpSpPr>
        <p:sp>
          <p:nvSpPr>
            <p:cNvPr id="4112" name="Line 16"/>
            <p:cNvSpPr>
              <a:spLocks noChangeShapeType="1"/>
            </p:cNvSpPr>
            <p:nvPr/>
          </p:nvSpPr>
          <p:spPr bwMode="auto">
            <a:xfrm>
              <a:off x="1008" y="720"/>
              <a:ext cx="576" cy="14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1" name="Line 15"/>
            <p:cNvSpPr>
              <a:spLocks noChangeShapeType="1"/>
            </p:cNvSpPr>
            <p:nvPr/>
          </p:nvSpPr>
          <p:spPr bwMode="auto">
            <a:xfrm>
              <a:off x="1008" y="720"/>
              <a:ext cx="57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752600" y="1676400"/>
            <a:ext cx="990600" cy="228600"/>
            <a:chOff x="1008" y="720"/>
            <a:chExt cx="576" cy="144"/>
          </a:xfrm>
        </p:grpSpPr>
        <p:sp>
          <p:nvSpPr>
            <p:cNvPr id="4115" name="Line 19"/>
            <p:cNvSpPr>
              <a:spLocks noChangeShapeType="1"/>
            </p:cNvSpPr>
            <p:nvPr/>
          </p:nvSpPr>
          <p:spPr bwMode="auto">
            <a:xfrm>
              <a:off x="1008" y="720"/>
              <a:ext cx="576" cy="14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6" name="Line 20"/>
            <p:cNvSpPr>
              <a:spLocks noChangeShapeType="1"/>
            </p:cNvSpPr>
            <p:nvPr/>
          </p:nvSpPr>
          <p:spPr bwMode="auto">
            <a:xfrm>
              <a:off x="1008" y="720"/>
              <a:ext cx="57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1600200" y="6477000"/>
            <a:ext cx="2590800" cy="152400"/>
            <a:chOff x="1008" y="720"/>
            <a:chExt cx="576" cy="144"/>
          </a:xfrm>
        </p:grpSpPr>
        <p:sp>
          <p:nvSpPr>
            <p:cNvPr id="4118" name="Line 22"/>
            <p:cNvSpPr>
              <a:spLocks noChangeShapeType="1"/>
            </p:cNvSpPr>
            <p:nvPr/>
          </p:nvSpPr>
          <p:spPr bwMode="auto">
            <a:xfrm>
              <a:off x="1008" y="720"/>
              <a:ext cx="576" cy="14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9" name="Line 23"/>
            <p:cNvSpPr>
              <a:spLocks noChangeShapeType="1"/>
            </p:cNvSpPr>
            <p:nvPr/>
          </p:nvSpPr>
          <p:spPr bwMode="auto">
            <a:xfrm>
              <a:off x="1008" y="720"/>
              <a:ext cx="57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4168775" y="1025525"/>
            <a:ext cx="2460625" cy="117475"/>
            <a:chOff x="1008" y="720"/>
            <a:chExt cx="576" cy="144"/>
          </a:xfrm>
        </p:grpSpPr>
        <p:sp>
          <p:nvSpPr>
            <p:cNvPr id="4121" name="Line 25"/>
            <p:cNvSpPr>
              <a:spLocks noChangeShapeType="1"/>
            </p:cNvSpPr>
            <p:nvPr/>
          </p:nvSpPr>
          <p:spPr bwMode="auto">
            <a:xfrm>
              <a:off x="1008" y="720"/>
              <a:ext cx="576" cy="14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2" name="Line 26"/>
            <p:cNvSpPr>
              <a:spLocks noChangeShapeType="1"/>
            </p:cNvSpPr>
            <p:nvPr/>
          </p:nvSpPr>
          <p:spPr bwMode="auto">
            <a:xfrm>
              <a:off x="1008" y="720"/>
              <a:ext cx="57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5334000" y="1600200"/>
            <a:ext cx="1295400" cy="304800"/>
            <a:chOff x="1008" y="720"/>
            <a:chExt cx="576" cy="144"/>
          </a:xfrm>
        </p:grpSpPr>
        <p:sp>
          <p:nvSpPr>
            <p:cNvPr id="4124" name="Line 28"/>
            <p:cNvSpPr>
              <a:spLocks noChangeShapeType="1"/>
            </p:cNvSpPr>
            <p:nvPr/>
          </p:nvSpPr>
          <p:spPr bwMode="auto">
            <a:xfrm>
              <a:off x="1008" y="720"/>
              <a:ext cx="576" cy="14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5" name="Line 29"/>
            <p:cNvSpPr>
              <a:spLocks noChangeShapeType="1"/>
            </p:cNvSpPr>
            <p:nvPr/>
          </p:nvSpPr>
          <p:spPr bwMode="auto">
            <a:xfrm>
              <a:off x="1008" y="720"/>
              <a:ext cx="57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30"/>
          <p:cNvGrpSpPr>
            <a:grpSpLocks/>
          </p:cNvGrpSpPr>
          <p:nvPr/>
        </p:nvGrpSpPr>
        <p:grpSpPr bwMode="auto">
          <a:xfrm flipV="1">
            <a:off x="4800600" y="1905000"/>
            <a:ext cx="1828800" cy="76200"/>
            <a:chOff x="1008" y="720"/>
            <a:chExt cx="576" cy="144"/>
          </a:xfrm>
        </p:grpSpPr>
        <p:sp>
          <p:nvSpPr>
            <p:cNvPr id="4127" name="Line 31"/>
            <p:cNvSpPr>
              <a:spLocks noChangeShapeType="1"/>
            </p:cNvSpPr>
            <p:nvPr/>
          </p:nvSpPr>
          <p:spPr bwMode="auto">
            <a:xfrm>
              <a:off x="1008" y="720"/>
              <a:ext cx="576" cy="14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8" name="Line 32"/>
            <p:cNvSpPr>
              <a:spLocks noChangeShapeType="1"/>
            </p:cNvSpPr>
            <p:nvPr/>
          </p:nvSpPr>
          <p:spPr bwMode="auto">
            <a:xfrm>
              <a:off x="1008" y="720"/>
              <a:ext cx="57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3505200" y="2133600"/>
            <a:ext cx="3124200" cy="533400"/>
            <a:chOff x="1008" y="720"/>
            <a:chExt cx="576" cy="144"/>
          </a:xfrm>
        </p:grpSpPr>
        <p:sp>
          <p:nvSpPr>
            <p:cNvPr id="4130" name="Line 34"/>
            <p:cNvSpPr>
              <a:spLocks noChangeShapeType="1"/>
            </p:cNvSpPr>
            <p:nvPr/>
          </p:nvSpPr>
          <p:spPr bwMode="auto">
            <a:xfrm>
              <a:off x="1008" y="720"/>
              <a:ext cx="576" cy="14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1" name="Line 35"/>
            <p:cNvSpPr>
              <a:spLocks noChangeShapeType="1"/>
            </p:cNvSpPr>
            <p:nvPr/>
          </p:nvSpPr>
          <p:spPr bwMode="auto">
            <a:xfrm>
              <a:off x="1008" y="720"/>
              <a:ext cx="57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36"/>
          <p:cNvGrpSpPr>
            <a:grpSpLocks/>
          </p:cNvGrpSpPr>
          <p:nvPr/>
        </p:nvGrpSpPr>
        <p:grpSpPr bwMode="auto">
          <a:xfrm flipV="1">
            <a:off x="3429000" y="3505200"/>
            <a:ext cx="3200400" cy="152400"/>
            <a:chOff x="1008" y="720"/>
            <a:chExt cx="576" cy="144"/>
          </a:xfrm>
        </p:grpSpPr>
        <p:sp>
          <p:nvSpPr>
            <p:cNvPr id="4133" name="Line 37"/>
            <p:cNvSpPr>
              <a:spLocks noChangeShapeType="1"/>
            </p:cNvSpPr>
            <p:nvPr/>
          </p:nvSpPr>
          <p:spPr bwMode="auto">
            <a:xfrm>
              <a:off x="1008" y="720"/>
              <a:ext cx="576" cy="14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4" name="Line 38"/>
            <p:cNvSpPr>
              <a:spLocks noChangeShapeType="1"/>
            </p:cNvSpPr>
            <p:nvPr/>
          </p:nvSpPr>
          <p:spPr bwMode="auto">
            <a:xfrm>
              <a:off x="1008" y="720"/>
              <a:ext cx="57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39"/>
          <p:cNvGrpSpPr>
            <a:grpSpLocks/>
          </p:cNvGrpSpPr>
          <p:nvPr/>
        </p:nvGrpSpPr>
        <p:grpSpPr bwMode="auto">
          <a:xfrm flipV="1">
            <a:off x="3581400" y="4267200"/>
            <a:ext cx="3048000" cy="1066800"/>
            <a:chOff x="1008" y="720"/>
            <a:chExt cx="576" cy="144"/>
          </a:xfrm>
        </p:grpSpPr>
        <p:sp>
          <p:nvSpPr>
            <p:cNvPr id="4136" name="Line 40"/>
            <p:cNvSpPr>
              <a:spLocks noChangeShapeType="1"/>
            </p:cNvSpPr>
            <p:nvPr/>
          </p:nvSpPr>
          <p:spPr bwMode="auto">
            <a:xfrm>
              <a:off x="1008" y="720"/>
              <a:ext cx="576" cy="14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7" name="Line 41"/>
            <p:cNvSpPr>
              <a:spLocks noChangeShapeType="1"/>
            </p:cNvSpPr>
            <p:nvPr/>
          </p:nvSpPr>
          <p:spPr bwMode="auto">
            <a:xfrm>
              <a:off x="1008" y="720"/>
              <a:ext cx="57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7467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 autoUpdateAnimBg="0"/>
      <p:bldP spid="4103" grpId="0" build="p" autoUpdateAnimBg="0"/>
      <p:bldP spid="4104" grpId="0" build="p" autoUpdateAnimBg="0"/>
      <p:bldP spid="4105" grpId="0" build="p" autoUpdateAnimBg="0"/>
      <p:bldP spid="4106" grpId="0" build="p" autoUpdateAnimBg="0"/>
      <p:bldP spid="4107" grpId="0" build="p" autoUpdateAnimBg="0"/>
      <p:bldP spid="4108" grpId="0" build="p" autoUpdateAnimBg="0"/>
      <p:bldP spid="4109" grpId="0" build="p" autoUpdateAnimBg="0"/>
      <p:bldP spid="4110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5287" y="914400"/>
            <a:ext cx="3505200" cy="1143000"/>
          </a:xfrm>
        </p:spPr>
        <p:txBody>
          <a:bodyPr>
            <a:normAutofit fontScale="90000"/>
          </a:bodyPr>
          <a:lstStyle/>
          <a:p>
            <a:r>
              <a:rPr lang="en-US" sz="3200" dirty="0" err="1" smtClean="0"/>
              <a:t>Siklus</a:t>
            </a:r>
            <a:r>
              <a:rPr lang="en-US" sz="3200" dirty="0" smtClean="0"/>
              <a:t> </a:t>
            </a:r>
            <a:r>
              <a:rPr lang="en-US" sz="3200" dirty="0" err="1" smtClean="0"/>
              <a:t>Hidup</a:t>
            </a:r>
            <a:r>
              <a:rPr lang="en-US" sz="3200" dirty="0" smtClean="0"/>
              <a:t> </a:t>
            </a:r>
            <a:r>
              <a:rPr lang="en-US" sz="3200" dirty="0" err="1" smtClean="0"/>
              <a:t>Tumbuhan</a:t>
            </a:r>
            <a:r>
              <a:rPr lang="en-US" sz="3200" dirty="0" smtClean="0"/>
              <a:t> </a:t>
            </a:r>
            <a:r>
              <a:rPr lang="en-US" sz="3200" dirty="0" err="1" smtClean="0"/>
              <a:t>Gymnospermae</a:t>
            </a:r>
            <a:endParaRPr lang="en-US" sz="3200" dirty="0"/>
          </a:p>
        </p:txBody>
      </p:sp>
      <p:pic>
        <p:nvPicPr>
          <p:cNvPr id="3074" name="Picture 2" descr="Conif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3256" y="499878"/>
            <a:ext cx="5867400" cy="6326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117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Picture\pine_lifecyc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89378"/>
            <a:ext cx="6329432" cy="64686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320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67000" cy="3154362"/>
          </a:xfrm>
        </p:spPr>
        <p:txBody>
          <a:bodyPr>
            <a:normAutofit/>
          </a:bodyPr>
          <a:lstStyle/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Anatomi</a:t>
            </a:r>
            <a:r>
              <a:rPr lang="en-US" dirty="0" smtClean="0"/>
              <a:t> </a:t>
            </a:r>
            <a:r>
              <a:rPr lang="en-US" dirty="0" err="1" smtClean="0"/>
              <a:t>Biji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6082" name="Picture 2" descr="http://www.seedbiology.de/images/avery4a-we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81000"/>
            <a:ext cx="3438525" cy="6057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678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 descr="Ricinius communis - castor bean se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0"/>
            <a:ext cx="4114800" cy="66558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702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2133600"/>
            <a:ext cx="815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root is the organ of a plant that typically lies below the surface of the soil. </a:t>
            </a:r>
            <a:endParaRPr lang="id-ID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Roots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 also be aerial or aerating, that is growing up above the ground or especially above water. </a:t>
            </a:r>
            <a:endParaRPr lang="id-ID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Furthermore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 stem normally occurring below ground is not exceptional either (see rhizome). </a:t>
            </a:r>
            <a:endParaRPr lang="id-ID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Therefore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the root is best defined as the non-leaf, non-nodes bearing parts of the plant's body.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766887" y="1066800"/>
            <a:ext cx="5638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d-ID" sz="4400" b="1" dirty="0" smtClean="0">
                <a:solidFill>
                  <a:schemeClr val="accent6">
                    <a:lumMod val="75000"/>
                  </a:schemeClr>
                </a:solidFill>
              </a:rPr>
              <a:t>ROOT</a:t>
            </a:r>
            <a:endParaRPr lang="en-US" sz="4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2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0" name="Picture 2" descr="pea se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371600"/>
            <a:ext cx="6329462" cy="464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768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Why are seeds so different?</a:t>
            </a:r>
          </a:p>
        </p:txBody>
      </p:sp>
      <p:pic>
        <p:nvPicPr>
          <p:cNvPr id="25604" name="Picture 4" descr="seed-pic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9200" y="1600200"/>
            <a:ext cx="6477000" cy="5043488"/>
          </a:xfrm>
          <a:noFill/>
          <a:ln/>
        </p:spPr>
      </p:pic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746125" y="1258888"/>
            <a:ext cx="763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Shape                 Size               Colour                Texture</a:t>
            </a:r>
          </a:p>
        </p:txBody>
      </p:sp>
    </p:spTree>
    <p:extLst>
      <p:ext uri="{BB962C8B-B14F-4D97-AF65-F5344CB8AC3E}">
        <p14:creationId xmlns:p14="http://schemas.microsoft.com/office/powerpoint/2010/main" val="356267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229600" cy="3733801"/>
          </a:xfr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 marL="514350" indent="-514350">
              <a:buAutoNum type="arabicParenR"/>
            </a:pPr>
            <a:r>
              <a:rPr lang="en-US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bsorption of water and inorganic nutrients,</a:t>
            </a:r>
          </a:p>
          <a:p>
            <a:pPr marL="514350" indent="-514350">
              <a:buAutoNum type="arabicParenR"/>
            </a:pPr>
            <a:r>
              <a:rPr lang="en-US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nchoring of the plant body to the ground, and supporting it,</a:t>
            </a:r>
          </a:p>
          <a:p>
            <a:pPr marL="514350" indent="-514350">
              <a:buAutoNum type="arabicParenR"/>
            </a:pPr>
            <a:r>
              <a:rPr lang="en-US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torage of food and nutrients,</a:t>
            </a:r>
          </a:p>
          <a:p>
            <a:pPr marL="514350" indent="-514350">
              <a:buAutoNum type="arabicParenR"/>
            </a:pPr>
            <a:r>
              <a:rPr lang="en-US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egetative reproduction and competition with other plants. In response to the concentration of nutrients,</a:t>
            </a:r>
          </a:p>
          <a:p>
            <a:pPr marL="514350" indent="-514350">
              <a:buAutoNum type="arabicParenR"/>
            </a:pPr>
            <a:r>
              <a:rPr lang="en-US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oots also </a:t>
            </a:r>
            <a:r>
              <a:rPr lang="en-US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synthesise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cytokinin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766886" y="1066800"/>
            <a:ext cx="60817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d-ID" sz="4400" b="1" dirty="0" smtClean="0">
                <a:solidFill>
                  <a:schemeClr val="accent6">
                    <a:lumMod val="75000"/>
                  </a:schemeClr>
                </a:solidFill>
              </a:rPr>
              <a:t>ROOT’s FUNCTIONS</a:t>
            </a:r>
            <a:endParaRPr lang="en-US" sz="4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38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effectLst/>
            </a:endParaRPr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Lifda\College Life\struktur+AKAR+MONOKOTIL+DAN+DIKOT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148"/>
            <a:ext cx="9144000" cy="582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98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Lifda\College Life\d17e586482c47eb2c64a189d913d876b7d2528f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62" y="533400"/>
            <a:ext cx="912045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4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1924</TotalTime>
  <Words>1161</Words>
  <Application>Microsoft Office PowerPoint</Application>
  <PresentationFormat>On-screen Show (4:3)</PresentationFormat>
  <Paragraphs>187</Paragraphs>
  <Slides>61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9" baseType="lpstr">
      <vt:lpstr>맑은 고딕</vt:lpstr>
      <vt:lpstr>Arial</vt:lpstr>
      <vt:lpstr>Calibri</vt:lpstr>
      <vt:lpstr>Comic Sans MS</vt:lpstr>
      <vt:lpstr>High Tower Text</vt:lpstr>
      <vt:lpstr>Times New Roman</vt:lpstr>
      <vt:lpstr>Wingdings</vt:lpstr>
      <vt:lpstr>Office Theme</vt:lpstr>
      <vt:lpstr>PowerPoint Presentation</vt:lpstr>
      <vt:lpstr>PowerPoint Presentation</vt:lpstr>
      <vt:lpstr>What are Organs made of? </vt:lpstr>
      <vt:lpstr>PowerPoint Presentation</vt:lpstr>
      <vt:lpstr>PowerPoint Presentation</vt:lpstr>
      <vt:lpstr>PowerPoint Presentation</vt:lpstr>
      <vt:lpstr>PowerPoint Presentation</vt:lpstr>
      <vt:lpstr>Structure</vt:lpstr>
      <vt:lpstr>PowerPoint Presentation</vt:lpstr>
      <vt:lpstr>PowerPoint Presentation</vt:lpstr>
      <vt:lpstr>PowerPoint Presentation</vt:lpstr>
      <vt:lpstr>What Are Stems?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DAUN ??</vt:lpstr>
      <vt:lpstr>MORFOLOGI DAUN</vt:lpstr>
      <vt:lpstr>Fungsi daun </vt:lpstr>
      <vt:lpstr>PowerPoint Presentation</vt:lpstr>
      <vt:lpstr>Epidermis </vt:lpstr>
      <vt:lpstr>Jaringan mesofil</vt:lpstr>
      <vt:lpstr>Pembuluh angkut</vt:lpstr>
      <vt:lpstr>stomata</vt:lpstr>
      <vt:lpstr>Daun tumbuhan dikotil</vt:lpstr>
      <vt:lpstr>Daun tumbuhan monokotil</vt:lpstr>
      <vt:lpstr>PowerPoint Presentation</vt:lpstr>
      <vt:lpstr>BUNGA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Flower</vt:lpstr>
      <vt:lpstr>Anther Structure</vt:lpstr>
      <vt:lpstr>PowerPoint Presentation</vt:lpstr>
      <vt:lpstr>PowerPoint Presentation</vt:lpstr>
      <vt:lpstr>Mikrosporogenesis</vt:lpstr>
      <vt:lpstr>Pollen germination</vt:lpstr>
      <vt:lpstr>Ovule</vt:lpstr>
      <vt:lpstr>PowerPoint Presentation</vt:lpstr>
      <vt:lpstr>Tipe Ovule</vt:lpstr>
      <vt:lpstr>Megasporogenesis</vt:lpstr>
      <vt:lpstr>PowerPoint Presentation</vt:lpstr>
      <vt:lpstr>PowerPoint Presentation</vt:lpstr>
      <vt:lpstr>PowerPoint Presentation</vt:lpstr>
      <vt:lpstr>Fertilization</vt:lpstr>
      <vt:lpstr>PowerPoint Presentation</vt:lpstr>
      <vt:lpstr>Perkembangan Biji Dikotil, (Capsella )</vt:lpstr>
      <vt:lpstr>PowerPoint Presentation</vt:lpstr>
      <vt:lpstr>Siklus Hidup Tumbuhan Gymnospermae</vt:lpstr>
      <vt:lpstr>PowerPoint Presentation</vt:lpstr>
      <vt:lpstr>Struktur Anatomi Biji </vt:lpstr>
      <vt:lpstr>PowerPoint Presentation</vt:lpstr>
      <vt:lpstr>PowerPoint Presentation</vt:lpstr>
      <vt:lpstr>Why are seeds so different?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Henny Saraswati</dc:creator>
  <cp:lastModifiedBy>user 1</cp:lastModifiedBy>
  <cp:revision>127</cp:revision>
  <dcterms:created xsi:type="dcterms:W3CDTF">2017-03-09T07:00:56Z</dcterms:created>
  <dcterms:modified xsi:type="dcterms:W3CDTF">2017-10-06T00:03:40Z</dcterms:modified>
</cp:coreProperties>
</file>