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7" r:id="rId2"/>
    <p:sldId id="347" r:id="rId3"/>
    <p:sldId id="399" r:id="rId4"/>
    <p:sldId id="389" r:id="rId5"/>
    <p:sldId id="390" r:id="rId6"/>
    <p:sldId id="391" r:id="rId7"/>
    <p:sldId id="392" r:id="rId8"/>
    <p:sldId id="393" r:id="rId9"/>
    <p:sldId id="397" r:id="rId10"/>
    <p:sldId id="398" r:id="rId11"/>
    <p:sldId id="386" r:id="rId12"/>
    <p:sldId id="405" r:id="rId13"/>
    <p:sldId id="387" r:id="rId14"/>
    <p:sldId id="388" r:id="rId15"/>
    <p:sldId id="377" r:id="rId16"/>
    <p:sldId id="346" r:id="rId17"/>
    <p:sldId id="373" r:id="rId18"/>
    <p:sldId id="374" r:id="rId19"/>
    <p:sldId id="375" r:id="rId20"/>
    <p:sldId id="376" r:id="rId21"/>
    <p:sldId id="402" r:id="rId22"/>
    <p:sldId id="400" r:id="rId23"/>
    <p:sldId id="401" r:id="rId24"/>
    <p:sldId id="341" r:id="rId25"/>
    <p:sldId id="383" r:id="rId26"/>
    <p:sldId id="351" r:id="rId27"/>
    <p:sldId id="358" r:id="rId28"/>
    <p:sldId id="381" r:id="rId29"/>
    <p:sldId id="360" r:id="rId30"/>
    <p:sldId id="382" r:id="rId31"/>
    <p:sldId id="361" r:id="rId32"/>
    <p:sldId id="362" r:id="rId33"/>
    <p:sldId id="363" r:id="rId34"/>
    <p:sldId id="364" r:id="rId35"/>
    <p:sldId id="365" r:id="rId36"/>
    <p:sldId id="366" r:id="rId37"/>
    <p:sldId id="367" r:id="rId38"/>
    <p:sldId id="368" r:id="rId39"/>
    <p:sldId id="369" r:id="rId40"/>
    <p:sldId id="380" r:id="rId41"/>
    <p:sldId id="370" r:id="rId42"/>
    <p:sldId id="357" r:id="rId43"/>
    <p:sldId id="379" r:id="rId44"/>
    <p:sldId id="403"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44" autoAdjust="0"/>
    <p:restoredTop sz="83842" autoAdjust="0"/>
  </p:normalViewPr>
  <p:slideViewPr>
    <p:cSldViewPr>
      <p:cViewPr varScale="1">
        <p:scale>
          <a:sx n="59" d="100"/>
          <a:sy n="59" d="100"/>
        </p:scale>
        <p:origin x="1770"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0E7F2D-8D05-4980-9FE2-4DE7568CDBD1}" type="datetimeFigureOut">
              <a:rPr lang="id-ID" smtClean="0"/>
              <a:t>17/10/2017</a:t>
            </a:fld>
            <a:endParaRPr lang="id-ID"/>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B7EDD4-D75A-4DD8-A2F7-651F8F8276C3}" type="slidenum">
              <a:rPr lang="id-ID" smtClean="0"/>
              <a:t>‹#›</a:t>
            </a:fld>
            <a:endParaRPr lang="id-ID"/>
          </a:p>
        </p:txBody>
      </p:sp>
    </p:spTree>
    <p:extLst>
      <p:ext uri="{BB962C8B-B14F-4D97-AF65-F5344CB8AC3E}">
        <p14:creationId xmlns:p14="http://schemas.microsoft.com/office/powerpoint/2010/main" val="4117561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d.wikipedia.org/wiki/Sel" TargetMode="External"/><Relationship Id="rId7" Type="http://schemas.openxmlformats.org/officeDocument/2006/relationships/hyperlink" Target="https://id.wikipedia.org/wiki/Biji"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id.wikipedia.org/wiki/Dormansi" TargetMode="External"/><Relationship Id="rId5" Type="http://schemas.openxmlformats.org/officeDocument/2006/relationships/hyperlink" Target="https://id.wikipedia.org/wiki/Diploid" TargetMode="External"/><Relationship Id="rId4" Type="http://schemas.openxmlformats.org/officeDocument/2006/relationships/hyperlink" Target="https://id.wikipedia.org/wiki/Haploid"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d-ID" dirty="0" smtClean="0"/>
              <a:t>Pteridophyta atau cormophyta</a:t>
            </a:r>
          </a:p>
        </p:txBody>
      </p:sp>
      <p:sp>
        <p:nvSpPr>
          <p:cNvPr id="2970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CD4F81-18A0-45BD-96C6-4FAECE9585B1}" type="slidenum">
              <a:rPr lang="en-US">
                <a:latin typeface="Calibri" panose="020F0502020204030204" pitchFamily="34" charset="0"/>
              </a:rPr>
              <a:pPr eaLnBrk="1" hangingPunct="1"/>
              <a:t>2</a:t>
            </a:fld>
            <a:endParaRPr lang="en-US">
              <a:latin typeface="Calibri" panose="020F0502020204030204" pitchFamily="34" charset="0"/>
            </a:endParaRPr>
          </a:p>
        </p:txBody>
      </p:sp>
    </p:spTree>
    <p:extLst>
      <p:ext uri="{BB962C8B-B14F-4D97-AF65-F5344CB8AC3E}">
        <p14:creationId xmlns:p14="http://schemas.microsoft.com/office/powerpoint/2010/main" val="1427298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1" i="0" kern="1200" dirty="0" smtClean="0">
                <a:solidFill>
                  <a:schemeClr val="tx1"/>
                </a:solidFill>
                <a:effectLst/>
                <a:latin typeface="+mn-lt"/>
                <a:ea typeface="+mn-ea"/>
                <a:cs typeface="+mn-cs"/>
              </a:rPr>
              <a:t>Spora</a:t>
            </a:r>
            <a:r>
              <a:rPr lang="id-ID" sz="1200" b="0" i="0" kern="1200" dirty="0" smtClean="0">
                <a:solidFill>
                  <a:schemeClr val="tx1"/>
                </a:solidFill>
                <a:effectLst/>
                <a:latin typeface="+mn-lt"/>
                <a:ea typeface="+mn-ea"/>
                <a:cs typeface="+mn-cs"/>
              </a:rPr>
              <a:t> adalah satu atau beberapa </a:t>
            </a:r>
            <a:r>
              <a:rPr lang="id-ID" sz="1200" b="0" i="0" u="none" strike="noStrike" kern="1200" dirty="0" smtClean="0">
                <a:solidFill>
                  <a:schemeClr val="tx1"/>
                </a:solidFill>
                <a:effectLst/>
                <a:latin typeface="+mn-lt"/>
                <a:ea typeface="+mn-ea"/>
                <a:cs typeface="+mn-cs"/>
                <a:hlinkClick r:id="rId3" tooltip="Sel"/>
              </a:rPr>
              <a:t>sel</a:t>
            </a:r>
            <a:r>
              <a:rPr lang="id-ID" sz="1200" b="0" i="0" kern="1200" dirty="0" smtClean="0">
                <a:solidFill>
                  <a:schemeClr val="tx1"/>
                </a:solidFill>
                <a:effectLst/>
                <a:latin typeface="+mn-lt"/>
                <a:ea typeface="+mn-ea"/>
                <a:cs typeface="+mn-cs"/>
              </a:rPr>
              <a:t> (bisa </a:t>
            </a:r>
            <a:r>
              <a:rPr lang="id-ID" sz="1200" b="0" i="0" u="none" strike="noStrike" kern="1200" dirty="0" smtClean="0">
                <a:solidFill>
                  <a:schemeClr val="tx1"/>
                </a:solidFill>
                <a:effectLst/>
                <a:latin typeface="+mn-lt"/>
                <a:ea typeface="+mn-ea"/>
                <a:cs typeface="+mn-cs"/>
                <a:hlinkClick r:id="rId4" tooltip="Haploid"/>
              </a:rPr>
              <a:t>haploid</a:t>
            </a:r>
            <a:r>
              <a:rPr lang="id-ID" sz="1200" b="0" i="0" kern="1200" dirty="0" smtClean="0">
                <a:solidFill>
                  <a:schemeClr val="tx1"/>
                </a:solidFill>
                <a:effectLst/>
                <a:latin typeface="+mn-lt"/>
                <a:ea typeface="+mn-ea"/>
                <a:cs typeface="+mn-cs"/>
              </a:rPr>
              <a:t> ataupun </a:t>
            </a:r>
            <a:r>
              <a:rPr lang="id-ID" sz="1200" b="0" i="0" u="none" strike="noStrike" kern="1200" dirty="0" smtClean="0">
                <a:solidFill>
                  <a:schemeClr val="tx1"/>
                </a:solidFill>
                <a:effectLst/>
                <a:latin typeface="+mn-lt"/>
                <a:ea typeface="+mn-ea"/>
                <a:cs typeface="+mn-cs"/>
                <a:hlinkClick r:id="rId5" tooltip="Diploid"/>
              </a:rPr>
              <a:t>diploid</a:t>
            </a:r>
            <a:r>
              <a:rPr lang="id-ID" sz="1200" b="0" i="0" kern="1200" dirty="0" smtClean="0">
                <a:solidFill>
                  <a:schemeClr val="tx1"/>
                </a:solidFill>
                <a:effectLst/>
                <a:latin typeface="+mn-lt"/>
                <a:ea typeface="+mn-ea"/>
                <a:cs typeface="+mn-cs"/>
              </a:rPr>
              <a:t>) yang terbungkus oleh lapisan pelindung. Sel ini </a:t>
            </a:r>
            <a:r>
              <a:rPr lang="id-ID" sz="1200" b="0" i="0" u="none" strike="noStrike" kern="1200" dirty="0" smtClean="0">
                <a:solidFill>
                  <a:schemeClr val="tx1"/>
                </a:solidFill>
                <a:effectLst/>
                <a:latin typeface="+mn-lt"/>
                <a:ea typeface="+mn-ea"/>
                <a:cs typeface="+mn-cs"/>
                <a:hlinkClick r:id="rId6" tooltip="Dormansi"/>
              </a:rPr>
              <a:t>dorman</a:t>
            </a:r>
            <a:r>
              <a:rPr lang="id-ID" sz="1200" b="0" i="0" kern="1200" dirty="0" smtClean="0">
                <a:solidFill>
                  <a:schemeClr val="tx1"/>
                </a:solidFill>
                <a:effectLst/>
                <a:latin typeface="+mn-lt"/>
                <a:ea typeface="+mn-ea"/>
                <a:cs typeface="+mn-cs"/>
              </a:rPr>
              <a:t> dan hanya tumbuh pada lingkungan yang memenuhi persyaratan tertentu, yang khas bagi setiap spesies. Fungsi spora sebagai alat persebaran mirip dengan </a:t>
            </a:r>
            <a:r>
              <a:rPr lang="id-ID" sz="1200" b="0" i="0" u="none" strike="noStrike" kern="1200" dirty="0" smtClean="0">
                <a:solidFill>
                  <a:schemeClr val="tx1"/>
                </a:solidFill>
                <a:effectLst/>
                <a:latin typeface="+mn-lt"/>
                <a:ea typeface="+mn-ea"/>
                <a:cs typeface="+mn-cs"/>
                <a:hlinkClick r:id="rId7" tooltip="Biji"/>
              </a:rPr>
              <a:t>biji</a:t>
            </a:r>
            <a:r>
              <a:rPr lang="id-ID" sz="1200" b="0" i="0" u="none" strike="noStrike" kern="1200" dirty="0" smtClean="0">
                <a:solidFill>
                  <a:schemeClr val="tx1"/>
                </a:solidFill>
                <a:effectLst/>
                <a:latin typeface="+mn-lt"/>
                <a:ea typeface="+mn-ea"/>
                <a:cs typeface="+mn-cs"/>
              </a:rPr>
              <a:t>.</a:t>
            </a:r>
          </a:p>
          <a:p>
            <a:r>
              <a:rPr lang="id-ID" sz="1200" b="1" i="0" kern="1200" dirty="0" smtClean="0">
                <a:solidFill>
                  <a:schemeClr val="tx1"/>
                </a:solidFill>
                <a:effectLst/>
                <a:latin typeface="+mn-lt"/>
                <a:ea typeface="+mn-ea"/>
                <a:cs typeface="+mn-cs"/>
              </a:rPr>
              <a:t>Sporangium </a:t>
            </a:r>
            <a:r>
              <a:rPr lang="sv-SE" sz="1200" b="1" i="0" kern="1200" dirty="0" smtClean="0">
                <a:solidFill>
                  <a:schemeClr val="tx1"/>
                </a:solidFill>
                <a:effectLst/>
                <a:latin typeface="+mn-lt"/>
                <a:ea typeface="+mn-ea"/>
                <a:cs typeface="+mn-cs"/>
              </a:rPr>
              <a:t>adalah</a:t>
            </a:r>
            <a:r>
              <a:rPr lang="sv-SE" sz="1200" b="0" i="0" kern="1200" dirty="0" smtClean="0">
                <a:solidFill>
                  <a:schemeClr val="tx1"/>
                </a:solidFill>
                <a:effectLst/>
                <a:latin typeface="+mn-lt"/>
                <a:ea typeface="+mn-ea"/>
                <a:cs typeface="+mn-cs"/>
              </a:rPr>
              <a:t> tempat pembentukan spora. </a:t>
            </a:r>
            <a:r>
              <a:rPr lang="sv-SE" sz="1200" b="1" i="0" kern="1200" dirty="0" smtClean="0">
                <a:solidFill>
                  <a:schemeClr val="tx1"/>
                </a:solidFill>
                <a:effectLst/>
                <a:latin typeface="+mn-lt"/>
                <a:ea typeface="+mn-ea"/>
                <a:cs typeface="+mn-cs"/>
              </a:rPr>
              <a:t>Sporangium</a:t>
            </a:r>
            <a:r>
              <a:rPr lang="sv-SE" sz="1200" b="0" i="0" kern="1200" dirty="0" smtClean="0">
                <a:solidFill>
                  <a:schemeClr val="tx1"/>
                </a:solidFill>
                <a:effectLst/>
                <a:latin typeface="+mn-lt"/>
                <a:ea typeface="+mn-ea"/>
                <a:cs typeface="+mn-cs"/>
              </a:rPr>
              <a:t> bisa terdiri dari satu sel atau bisa juga merupakan multisel.</a:t>
            </a:r>
            <a:endParaRPr lang="id-ID" sz="1200" b="0" i="0" u="none" strike="noStrike" kern="1200" dirty="0" smtClean="0">
              <a:solidFill>
                <a:schemeClr val="tx1"/>
              </a:solidFill>
              <a:effectLst/>
              <a:latin typeface="+mn-lt"/>
              <a:ea typeface="+mn-ea"/>
              <a:cs typeface="+mn-cs"/>
            </a:endParaRPr>
          </a:p>
          <a:p>
            <a:r>
              <a:rPr lang="id-ID" sz="1200" b="1" i="0" kern="1200" dirty="0" smtClean="0">
                <a:solidFill>
                  <a:schemeClr val="tx1"/>
                </a:solidFill>
                <a:effectLst/>
                <a:latin typeface="+mn-lt"/>
                <a:ea typeface="+mn-ea"/>
                <a:cs typeface="+mn-cs"/>
              </a:rPr>
              <a:t>Sporofit adalah</a:t>
            </a:r>
            <a:r>
              <a:rPr lang="id-ID" sz="1200" b="0" i="0" kern="1200" dirty="0" smtClean="0">
                <a:solidFill>
                  <a:schemeClr val="tx1"/>
                </a:solidFill>
                <a:effectLst/>
                <a:latin typeface="+mn-lt"/>
                <a:ea typeface="+mn-ea"/>
                <a:cs typeface="+mn-cs"/>
              </a:rPr>
              <a:t> suatu fase pada makhluk hidup (tumbuhan paku), di mana pada fase ini terjadi pembentukan spora.</a:t>
            </a:r>
            <a:endParaRPr lang="id-ID" dirty="0"/>
          </a:p>
        </p:txBody>
      </p:sp>
      <p:sp>
        <p:nvSpPr>
          <p:cNvPr id="4" name="Slide Number Placeholder 3"/>
          <p:cNvSpPr>
            <a:spLocks noGrp="1"/>
          </p:cNvSpPr>
          <p:nvPr>
            <p:ph type="sldNum" sz="quarter" idx="10"/>
          </p:nvPr>
        </p:nvSpPr>
        <p:spPr/>
        <p:txBody>
          <a:bodyPr/>
          <a:lstStyle/>
          <a:p>
            <a:fld id="{D8B7EDD4-D75A-4DD8-A2F7-651F8F8276C3}" type="slidenum">
              <a:rPr lang="id-ID" smtClean="0"/>
              <a:t>3</a:t>
            </a:fld>
            <a:endParaRPr lang="id-ID"/>
          </a:p>
        </p:txBody>
      </p:sp>
    </p:spTree>
    <p:extLst>
      <p:ext uri="{BB962C8B-B14F-4D97-AF65-F5344CB8AC3E}">
        <p14:creationId xmlns:p14="http://schemas.microsoft.com/office/powerpoint/2010/main" val="3527924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Tumbuhan kormus : tumbuhan yg mempunyai akar, batang,</a:t>
            </a:r>
            <a:r>
              <a:rPr lang="id-ID" baseline="0" dirty="0" smtClean="0"/>
              <a:t> dan daun sejati,</a:t>
            </a:r>
          </a:p>
          <a:p>
            <a:r>
              <a:rPr lang="id-ID" sz="1200" b="0" i="0" kern="1200" dirty="0" smtClean="0">
                <a:solidFill>
                  <a:schemeClr val="tx1"/>
                </a:solidFill>
                <a:effectLst/>
                <a:latin typeface="+mn-lt"/>
                <a:ea typeface="+mn-ea"/>
                <a:cs typeface="+mn-cs"/>
              </a:rPr>
              <a:t>Tumbuhan Tallus : tidak memiliki akar, batang, dan daun sejati. Tumbuhan ini tidak dapat dibedakan mana akar, batang, dan daun karena tidak memiliki organ yang sejati.</a:t>
            </a:r>
            <a:r>
              <a:rPr lang="id-ID" dirty="0" smtClean="0"/>
              <a:t>Kosmopolit : tumbuhan yg penyebarannya ada dimana-mana</a:t>
            </a:r>
          </a:p>
          <a:p>
            <a:r>
              <a:rPr lang="id-ID" sz="1200" b="1" i="0" kern="1200" dirty="0" smtClean="0">
                <a:solidFill>
                  <a:schemeClr val="tx1"/>
                </a:solidFill>
                <a:effectLst/>
                <a:latin typeface="+mn-lt"/>
                <a:ea typeface="+mn-ea"/>
                <a:cs typeface="+mn-cs"/>
              </a:rPr>
              <a:t>Rizoid</a:t>
            </a:r>
            <a:r>
              <a:rPr lang="id-ID" sz="1200" b="0" i="0" kern="1200" dirty="0" smtClean="0">
                <a:solidFill>
                  <a:schemeClr val="tx1"/>
                </a:solidFill>
                <a:effectLst/>
                <a:latin typeface="+mn-lt"/>
                <a:ea typeface="+mn-ea"/>
                <a:cs typeface="+mn-cs"/>
              </a:rPr>
              <a:t> : Semacam akar yang berfungsi sebagai alat pelekat dan penyerap air</a:t>
            </a:r>
          </a:p>
          <a:p>
            <a:r>
              <a:rPr lang="id-ID" sz="1200" b="1" i="0" kern="1200" dirty="0" smtClean="0">
                <a:solidFill>
                  <a:schemeClr val="tx1"/>
                </a:solidFill>
                <a:effectLst/>
                <a:latin typeface="+mn-lt"/>
                <a:ea typeface="+mn-ea"/>
                <a:cs typeface="+mn-cs"/>
              </a:rPr>
              <a:t>gemma</a:t>
            </a:r>
            <a:r>
              <a:rPr lang="id-ID" sz="1200" b="0" i="0" kern="1200" dirty="0" smtClean="0">
                <a:solidFill>
                  <a:schemeClr val="tx1"/>
                </a:solidFill>
                <a:effectLst/>
                <a:latin typeface="+mn-lt"/>
                <a:ea typeface="+mn-ea"/>
                <a:cs typeface="+mn-cs"/>
              </a:rPr>
              <a:t> adalah alat reproduksi vegetatif pada lumut dan lumut kerak. </a:t>
            </a:r>
            <a:r>
              <a:rPr lang="id-ID" sz="1200" b="1" i="0" kern="1200" dirty="0" smtClean="0">
                <a:solidFill>
                  <a:schemeClr val="tx1"/>
                </a:solidFill>
                <a:effectLst/>
                <a:latin typeface="+mn-lt"/>
                <a:ea typeface="+mn-ea"/>
                <a:cs typeface="+mn-cs"/>
              </a:rPr>
              <a:t>Gemma adalah</a:t>
            </a:r>
            <a:r>
              <a:rPr lang="id-ID" sz="1200" b="0" i="0" kern="1200" dirty="0" smtClean="0">
                <a:solidFill>
                  <a:schemeClr val="tx1"/>
                </a:solidFill>
                <a:effectLst/>
                <a:latin typeface="+mn-lt"/>
                <a:ea typeface="+mn-ea"/>
                <a:cs typeface="+mn-cs"/>
              </a:rPr>
              <a:t> mangkok berupa kuncup yang mengandung banyak lumut kecil</a:t>
            </a:r>
            <a:endParaRPr lang="id-ID" dirty="0"/>
          </a:p>
        </p:txBody>
      </p:sp>
      <p:sp>
        <p:nvSpPr>
          <p:cNvPr id="4" name="Slide Number Placeholder 3"/>
          <p:cNvSpPr>
            <a:spLocks noGrp="1"/>
          </p:cNvSpPr>
          <p:nvPr>
            <p:ph type="sldNum" sz="quarter" idx="10"/>
          </p:nvPr>
        </p:nvSpPr>
        <p:spPr/>
        <p:txBody>
          <a:bodyPr/>
          <a:lstStyle/>
          <a:p>
            <a:fld id="{D8B7EDD4-D75A-4DD8-A2F7-651F8F8276C3}" type="slidenum">
              <a:rPr lang="id-ID" smtClean="0"/>
              <a:t>5</a:t>
            </a:fld>
            <a:endParaRPr lang="id-ID"/>
          </a:p>
        </p:txBody>
      </p:sp>
    </p:spTree>
    <p:extLst>
      <p:ext uri="{BB962C8B-B14F-4D97-AF65-F5344CB8AC3E}">
        <p14:creationId xmlns:p14="http://schemas.microsoft.com/office/powerpoint/2010/main" val="2678368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0" i="0" kern="1200" dirty="0" smtClean="0">
                <a:solidFill>
                  <a:schemeClr val="tx1"/>
                </a:solidFill>
                <a:effectLst/>
                <a:latin typeface="+mn-lt"/>
                <a:ea typeface="+mn-ea"/>
                <a:cs typeface="+mn-cs"/>
              </a:rPr>
              <a:t>Metagenesis lumut diawali dengan berkecambahnya spora bila jatuh di daerah yang cocok dengan habitat hidupnya yang kemudian tumbuh menjadi protalium (protonema). Protonema (tahap perkembangan dari spora tumbuhan lumut (dalam metagenesis lumut) yang sudah mengakhiri dormansi) ada yang berhasil tumbuh besar dan ada pula yang tidak berhasil tumbuh hal ini terjadi karena banyak faktor.</a:t>
            </a:r>
          </a:p>
          <a:p>
            <a:r>
              <a:rPr lang="id-ID" sz="1200" b="0" i="0" kern="1200" dirty="0" smtClean="0">
                <a:solidFill>
                  <a:schemeClr val="tx1"/>
                </a:solidFill>
                <a:effectLst/>
                <a:latin typeface="+mn-lt"/>
                <a:ea typeface="+mn-ea"/>
                <a:cs typeface="+mn-cs"/>
              </a:rPr>
              <a:t>Pada protonema atau lumut muda terdapat kuncup yang tumbuh dan berkembang menjadi tumbuhan lumut dewasa (tumbuhan gametofit). Dan pada tumbuhan lumut (gametofit) akan terbentuk alat kelamin betina (arkegonium) dan alat kelamin jantan (anteridium). alat kelamin betina menghasilkan ovum dan alat kelamin jantan menghasilkan spermatozoid.</a:t>
            </a:r>
          </a:p>
          <a:p>
            <a:r>
              <a:rPr lang="id-ID" sz="1200" b="0" i="0" kern="1200" dirty="0" smtClean="0">
                <a:solidFill>
                  <a:schemeClr val="tx1"/>
                </a:solidFill>
                <a:effectLst/>
                <a:latin typeface="+mn-lt"/>
                <a:ea typeface="+mn-ea"/>
                <a:cs typeface="+mn-cs"/>
              </a:rPr>
              <a:t>Proses pembuahan ovum oleh spermatozoid akan menghasilkan zigot yang nantinya akan berkembang menjadi embrio. Embrio ini yang selanjutnya akan tumbuh menjadi sporogonium atau sporofit. Yang kemudian sporofit akan membentuk sporogonium yang terdapat spora. Dan spora akan terkumpul dalam kotak spora (sporangium). Yang kemudian spora bila jatuh di tempat yang lembap dan sesuai dengan habitatnya spora akan tumbuh menjadi protonema dan protonema yang akan tumbuh menjadi tumbuhan lumut dan begitu seterusnya.</a:t>
            </a:r>
          </a:p>
          <a:p>
            <a:endParaRPr lang="id-ID" dirty="0"/>
          </a:p>
        </p:txBody>
      </p:sp>
      <p:sp>
        <p:nvSpPr>
          <p:cNvPr id="4" name="Slide Number Placeholder 3"/>
          <p:cNvSpPr>
            <a:spLocks noGrp="1"/>
          </p:cNvSpPr>
          <p:nvPr>
            <p:ph type="sldNum" sz="quarter" idx="10"/>
          </p:nvPr>
        </p:nvSpPr>
        <p:spPr/>
        <p:txBody>
          <a:bodyPr/>
          <a:lstStyle/>
          <a:p>
            <a:fld id="{D8B7EDD4-D75A-4DD8-A2F7-651F8F8276C3}" type="slidenum">
              <a:rPr lang="id-ID" smtClean="0"/>
              <a:t>6</a:t>
            </a:fld>
            <a:endParaRPr lang="id-ID"/>
          </a:p>
        </p:txBody>
      </p:sp>
    </p:spTree>
    <p:extLst>
      <p:ext uri="{BB962C8B-B14F-4D97-AF65-F5344CB8AC3E}">
        <p14:creationId xmlns:p14="http://schemas.microsoft.com/office/powerpoint/2010/main" val="1223460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0" i="0" kern="1200" dirty="0" smtClean="0">
                <a:solidFill>
                  <a:schemeClr val="tx1"/>
                </a:solidFill>
                <a:effectLst/>
                <a:latin typeface="+mn-lt"/>
                <a:ea typeface="+mn-ea"/>
                <a:cs typeface="+mn-cs"/>
              </a:rPr>
              <a:t>Tumbuhan Paku atau pakis adalah tumbuhan yang memiliki dua fase dalam siklus hidupnya. Dua fase dalam siklus hidup paku ini disebut dengan pergiliran keturunan, yg juga terjadi pada lumut. Fase gametofit akan menghasilkan gamet, sedangkan fase sporofit akan menghasilkan spora. Perbedaan antara pergiliran keturunan lumut dan paku adalah pada perbedaan waktu antara gametofit dan sporofit. Paku memiliki fase sporofit yang dominan sedangkan lumut memiliki fase gametofit yang lebih dominan.</a:t>
            </a:r>
          </a:p>
          <a:p>
            <a:endParaRPr lang="id-ID" sz="1200" b="0" i="0" kern="1200" dirty="0" smtClean="0">
              <a:solidFill>
                <a:schemeClr val="tx1"/>
              </a:solidFill>
              <a:effectLst/>
              <a:latin typeface="+mn-lt"/>
              <a:ea typeface="+mn-ea"/>
              <a:cs typeface="+mn-cs"/>
            </a:endParaRPr>
          </a:p>
          <a:p>
            <a:endParaRPr lang="id-ID" dirty="0"/>
          </a:p>
        </p:txBody>
      </p:sp>
      <p:sp>
        <p:nvSpPr>
          <p:cNvPr id="4" name="Slide Number Placeholder 3"/>
          <p:cNvSpPr>
            <a:spLocks noGrp="1"/>
          </p:cNvSpPr>
          <p:nvPr>
            <p:ph type="sldNum" sz="quarter" idx="10"/>
          </p:nvPr>
        </p:nvSpPr>
        <p:spPr/>
        <p:txBody>
          <a:bodyPr/>
          <a:lstStyle/>
          <a:p>
            <a:fld id="{D8B7EDD4-D75A-4DD8-A2F7-651F8F8276C3}" type="slidenum">
              <a:rPr lang="id-ID" smtClean="0"/>
              <a:t>21</a:t>
            </a:fld>
            <a:endParaRPr lang="id-ID"/>
          </a:p>
        </p:txBody>
      </p:sp>
    </p:spTree>
    <p:extLst>
      <p:ext uri="{BB962C8B-B14F-4D97-AF65-F5344CB8AC3E}">
        <p14:creationId xmlns:p14="http://schemas.microsoft.com/office/powerpoint/2010/main" val="2860233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Plumula : calon batang</a:t>
            </a:r>
          </a:p>
          <a:p>
            <a:r>
              <a:rPr lang="id-ID" dirty="0" smtClean="0"/>
              <a:t>Radikula: calon akar</a:t>
            </a:r>
          </a:p>
          <a:p>
            <a:r>
              <a:rPr lang="id-ID" dirty="0" smtClean="0"/>
              <a:t>Kotiledon : daun lembaga</a:t>
            </a:r>
            <a:endParaRPr lang="id-ID" dirty="0"/>
          </a:p>
        </p:txBody>
      </p:sp>
      <p:sp>
        <p:nvSpPr>
          <p:cNvPr id="4" name="Slide Number Placeholder 3"/>
          <p:cNvSpPr>
            <a:spLocks noGrp="1"/>
          </p:cNvSpPr>
          <p:nvPr>
            <p:ph type="sldNum" sz="quarter" idx="10"/>
          </p:nvPr>
        </p:nvSpPr>
        <p:spPr/>
        <p:txBody>
          <a:bodyPr/>
          <a:lstStyle/>
          <a:p>
            <a:fld id="{D8B7EDD4-D75A-4DD8-A2F7-651F8F8276C3}" type="slidenum">
              <a:rPr lang="id-ID" smtClean="0"/>
              <a:t>43</a:t>
            </a:fld>
            <a:endParaRPr lang="id-ID"/>
          </a:p>
        </p:txBody>
      </p:sp>
    </p:spTree>
    <p:extLst>
      <p:ext uri="{BB962C8B-B14F-4D97-AF65-F5344CB8AC3E}">
        <p14:creationId xmlns:p14="http://schemas.microsoft.com/office/powerpoint/2010/main" val="3856333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18B542-5BDA-4C3C-B2B7-2DB02B51EECC}"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7B020-EC20-4FA2-8723-C9092FCC1B9C}" type="slidenum">
              <a:rPr lang="en-US" smtClean="0"/>
              <a:t>‹#›</a:t>
            </a:fld>
            <a:endParaRPr lang="en-US"/>
          </a:p>
        </p:txBody>
      </p:sp>
    </p:spTree>
    <p:extLst>
      <p:ext uri="{BB962C8B-B14F-4D97-AF65-F5344CB8AC3E}">
        <p14:creationId xmlns:p14="http://schemas.microsoft.com/office/powerpoint/2010/main" val="2614820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18B542-5BDA-4C3C-B2B7-2DB02B51EECC}"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7B020-EC20-4FA2-8723-C9092FCC1B9C}" type="slidenum">
              <a:rPr lang="en-US" smtClean="0"/>
              <a:t>‹#›</a:t>
            </a:fld>
            <a:endParaRPr lang="en-US"/>
          </a:p>
        </p:txBody>
      </p:sp>
    </p:spTree>
    <p:extLst>
      <p:ext uri="{BB962C8B-B14F-4D97-AF65-F5344CB8AC3E}">
        <p14:creationId xmlns:p14="http://schemas.microsoft.com/office/powerpoint/2010/main" val="2600797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18B542-5BDA-4C3C-B2B7-2DB02B51EECC}"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7B020-EC20-4FA2-8723-C9092FCC1B9C}" type="slidenum">
              <a:rPr lang="en-US" smtClean="0"/>
              <a:t>‹#›</a:t>
            </a:fld>
            <a:endParaRPr lang="en-US"/>
          </a:p>
        </p:txBody>
      </p:sp>
    </p:spTree>
    <p:extLst>
      <p:ext uri="{BB962C8B-B14F-4D97-AF65-F5344CB8AC3E}">
        <p14:creationId xmlns:p14="http://schemas.microsoft.com/office/powerpoint/2010/main" val="505109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id-ID"/>
          </a:p>
        </p:txBody>
      </p:sp>
      <p:sp>
        <p:nvSpPr>
          <p:cNvPr id="3" name="Content Placeholder 2"/>
          <p:cNvSpPr>
            <a:spLocks noGrp="1"/>
          </p:cNvSpPr>
          <p:nvPr>
            <p:ph sz="half" idx="1"/>
          </p:nvPr>
        </p:nvSpPr>
        <p:spPr>
          <a:xfrm>
            <a:off x="1370013" y="1827213"/>
            <a:ext cx="357981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5102225" y="1827213"/>
            <a:ext cx="358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5960A919-A851-4F7C-B43A-2AA156DB0B43}" type="slidenum">
              <a:rPr lang="en-US"/>
              <a:pPr/>
              <a:t>‹#›</a:t>
            </a:fld>
            <a:endParaRPr lang="en-US"/>
          </a:p>
        </p:txBody>
      </p:sp>
    </p:spTree>
    <p:extLst>
      <p:ext uri="{BB962C8B-B14F-4D97-AF65-F5344CB8AC3E}">
        <p14:creationId xmlns:p14="http://schemas.microsoft.com/office/powerpoint/2010/main" val="1706050286"/>
      </p:ext>
    </p:extLst>
  </p:cSld>
  <p:clrMapOvr>
    <a:masterClrMapping/>
  </p:clrMapOvr>
  <p:transition spd="med" advTm="1000">
    <p:cover dir="d"/>
    <p:sndAc>
      <p:stSnd>
        <p:snd r:embed="rId1" name="drumroll.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id-ID"/>
          </a:p>
        </p:txBody>
      </p:sp>
      <p:sp>
        <p:nvSpPr>
          <p:cNvPr id="3" name="Content Placeholder 2"/>
          <p:cNvSpPr>
            <a:spLocks noGrp="1"/>
          </p:cNvSpPr>
          <p:nvPr>
            <p:ph sz="quarter" idx="1"/>
          </p:nvPr>
        </p:nvSpPr>
        <p:spPr>
          <a:xfrm>
            <a:off x="1370013" y="1827213"/>
            <a:ext cx="3579812"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quarter" idx="2"/>
          </p:nvPr>
        </p:nvSpPr>
        <p:spPr>
          <a:xfrm>
            <a:off x="1370013" y="3960813"/>
            <a:ext cx="3579812"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Content Placeholder 4"/>
          <p:cNvSpPr>
            <a:spLocks noGrp="1"/>
          </p:cNvSpPr>
          <p:nvPr>
            <p:ph sz="half" idx="3"/>
          </p:nvPr>
        </p:nvSpPr>
        <p:spPr>
          <a:xfrm>
            <a:off x="5102225" y="1827213"/>
            <a:ext cx="358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Date Placeholder 5"/>
          <p:cNvSpPr>
            <a:spLocks noGrp="1"/>
          </p:cNvSpPr>
          <p:nvPr>
            <p:ph type="dt" sz="half" idx="10"/>
          </p:nvPr>
        </p:nvSpPr>
        <p:spPr>
          <a:xfrm>
            <a:off x="457200" y="6248400"/>
            <a:ext cx="21336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25BA0EDA-111E-4701-AD5E-B23CE9C56E56}" type="slidenum">
              <a:rPr lang="en-US"/>
              <a:pPr/>
              <a:t>‹#›</a:t>
            </a:fld>
            <a:endParaRPr lang="en-US"/>
          </a:p>
        </p:txBody>
      </p:sp>
    </p:spTree>
    <p:extLst>
      <p:ext uri="{BB962C8B-B14F-4D97-AF65-F5344CB8AC3E}">
        <p14:creationId xmlns:p14="http://schemas.microsoft.com/office/powerpoint/2010/main" val="186780312"/>
      </p:ext>
    </p:extLst>
  </p:cSld>
  <p:clrMapOvr>
    <a:masterClrMapping/>
  </p:clrMapOvr>
  <p:transition spd="med" advTm="1000">
    <p:cover dir="d"/>
    <p:sndAc>
      <p:stSnd>
        <p:snd r:embed="rId1" name="drumroll.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id-ID"/>
          </a:p>
        </p:txBody>
      </p:sp>
      <p:sp>
        <p:nvSpPr>
          <p:cNvPr id="3" name="SmartArt Placeholder 2"/>
          <p:cNvSpPr>
            <a:spLocks noGrp="1"/>
          </p:cNvSpPr>
          <p:nvPr>
            <p:ph type="dgm" idx="1"/>
          </p:nvPr>
        </p:nvSpPr>
        <p:spPr>
          <a:xfrm>
            <a:off x="1370013" y="1827213"/>
            <a:ext cx="7313612" cy="4114800"/>
          </a:xfrm>
        </p:spPr>
        <p:txBody>
          <a:bodyPr/>
          <a:lstStyle/>
          <a:p>
            <a:endParaRPr lang="id-ID"/>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CE440EA5-3818-4E91-A975-78AF5C313900}" type="slidenum">
              <a:rPr lang="en-US"/>
              <a:pPr/>
              <a:t>‹#›</a:t>
            </a:fld>
            <a:endParaRPr lang="en-US"/>
          </a:p>
        </p:txBody>
      </p:sp>
    </p:spTree>
    <p:extLst>
      <p:ext uri="{BB962C8B-B14F-4D97-AF65-F5344CB8AC3E}">
        <p14:creationId xmlns:p14="http://schemas.microsoft.com/office/powerpoint/2010/main" val="3767964105"/>
      </p:ext>
    </p:extLst>
  </p:cSld>
  <p:clrMapOvr>
    <a:masterClrMapping/>
  </p:clrMapOvr>
  <p:transition spd="med" advTm="1000">
    <p:cover dir="d"/>
    <p:sndAc>
      <p:stSnd>
        <p:snd r:embed="rId1" name="drumroll.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1370013" y="1827213"/>
            <a:ext cx="7313612"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1370013" y="3960813"/>
            <a:ext cx="7313612"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4F50F104-5565-40F6-AC3E-90A590227380}" type="slidenum">
              <a:rPr lang="en-US"/>
              <a:pPr/>
              <a:t>‹#›</a:t>
            </a:fld>
            <a:endParaRPr lang="en-US"/>
          </a:p>
        </p:txBody>
      </p:sp>
    </p:spTree>
    <p:extLst>
      <p:ext uri="{BB962C8B-B14F-4D97-AF65-F5344CB8AC3E}">
        <p14:creationId xmlns:p14="http://schemas.microsoft.com/office/powerpoint/2010/main" val="4039662850"/>
      </p:ext>
    </p:extLst>
  </p:cSld>
  <p:clrMapOvr>
    <a:masterClrMapping/>
  </p:clrMapOvr>
  <p:transition spd="med" advTm="1000">
    <p:cover dir="d"/>
    <p:sndAc>
      <p:stSnd>
        <p:snd r:embed="rId1" name="drumroll.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18B542-5BDA-4C3C-B2B7-2DB02B51EECC}"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7B020-EC20-4FA2-8723-C9092FCC1B9C}" type="slidenum">
              <a:rPr lang="en-US" smtClean="0"/>
              <a:t>‹#›</a:t>
            </a:fld>
            <a:endParaRPr lang="en-US"/>
          </a:p>
        </p:txBody>
      </p:sp>
    </p:spTree>
    <p:extLst>
      <p:ext uri="{BB962C8B-B14F-4D97-AF65-F5344CB8AC3E}">
        <p14:creationId xmlns:p14="http://schemas.microsoft.com/office/powerpoint/2010/main" val="2587222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18B542-5BDA-4C3C-B2B7-2DB02B51EECC}"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7B020-EC20-4FA2-8723-C9092FCC1B9C}" type="slidenum">
              <a:rPr lang="en-US" smtClean="0"/>
              <a:t>‹#›</a:t>
            </a:fld>
            <a:endParaRPr lang="en-US"/>
          </a:p>
        </p:txBody>
      </p:sp>
    </p:spTree>
    <p:extLst>
      <p:ext uri="{BB962C8B-B14F-4D97-AF65-F5344CB8AC3E}">
        <p14:creationId xmlns:p14="http://schemas.microsoft.com/office/powerpoint/2010/main" val="605298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18B542-5BDA-4C3C-B2B7-2DB02B51EECC}" type="datetimeFigureOut">
              <a:rPr lang="en-US" smtClean="0"/>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F7B020-EC20-4FA2-8723-C9092FCC1B9C}" type="slidenum">
              <a:rPr lang="en-US" smtClean="0"/>
              <a:t>‹#›</a:t>
            </a:fld>
            <a:endParaRPr lang="en-US"/>
          </a:p>
        </p:txBody>
      </p:sp>
    </p:spTree>
    <p:extLst>
      <p:ext uri="{BB962C8B-B14F-4D97-AF65-F5344CB8AC3E}">
        <p14:creationId xmlns:p14="http://schemas.microsoft.com/office/powerpoint/2010/main" val="1739797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18B542-5BDA-4C3C-B2B7-2DB02B51EECC}" type="datetimeFigureOut">
              <a:rPr lang="en-US" smtClean="0"/>
              <a:t>10/17/2017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F7B020-EC20-4FA2-8723-C9092FCC1B9C}" type="slidenum">
              <a:rPr lang="en-US" smtClean="0"/>
              <a:t>‹#›</a:t>
            </a:fld>
            <a:endParaRPr lang="en-US"/>
          </a:p>
        </p:txBody>
      </p:sp>
    </p:spTree>
    <p:extLst>
      <p:ext uri="{BB962C8B-B14F-4D97-AF65-F5344CB8AC3E}">
        <p14:creationId xmlns:p14="http://schemas.microsoft.com/office/powerpoint/2010/main" val="801105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18B542-5BDA-4C3C-B2B7-2DB02B51EECC}" type="datetimeFigureOut">
              <a:rPr lang="en-US" smtClean="0"/>
              <a:t>10/17/2017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F7B020-EC20-4FA2-8723-C9092FCC1B9C}" type="slidenum">
              <a:rPr lang="en-US" smtClean="0"/>
              <a:t>‹#›</a:t>
            </a:fld>
            <a:endParaRPr lang="en-US"/>
          </a:p>
        </p:txBody>
      </p:sp>
    </p:spTree>
    <p:extLst>
      <p:ext uri="{BB962C8B-B14F-4D97-AF65-F5344CB8AC3E}">
        <p14:creationId xmlns:p14="http://schemas.microsoft.com/office/powerpoint/2010/main" val="1419841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18B542-5BDA-4C3C-B2B7-2DB02B51EECC}" type="datetimeFigureOut">
              <a:rPr lang="en-US" smtClean="0"/>
              <a:t>10/17/2017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F7B020-EC20-4FA2-8723-C9092FCC1B9C}" type="slidenum">
              <a:rPr lang="en-US" smtClean="0"/>
              <a:t>‹#›</a:t>
            </a:fld>
            <a:endParaRPr lang="en-US"/>
          </a:p>
        </p:txBody>
      </p:sp>
    </p:spTree>
    <p:extLst>
      <p:ext uri="{BB962C8B-B14F-4D97-AF65-F5344CB8AC3E}">
        <p14:creationId xmlns:p14="http://schemas.microsoft.com/office/powerpoint/2010/main" val="873289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18B542-5BDA-4C3C-B2B7-2DB02B51EECC}" type="datetimeFigureOut">
              <a:rPr lang="en-US" smtClean="0"/>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F7B020-EC20-4FA2-8723-C9092FCC1B9C}" type="slidenum">
              <a:rPr lang="en-US" smtClean="0"/>
              <a:t>‹#›</a:t>
            </a:fld>
            <a:endParaRPr lang="en-US"/>
          </a:p>
        </p:txBody>
      </p:sp>
    </p:spTree>
    <p:extLst>
      <p:ext uri="{BB962C8B-B14F-4D97-AF65-F5344CB8AC3E}">
        <p14:creationId xmlns:p14="http://schemas.microsoft.com/office/powerpoint/2010/main" val="2234590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18B542-5BDA-4C3C-B2B7-2DB02B51EECC}" type="datetimeFigureOut">
              <a:rPr lang="en-US" smtClean="0"/>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F7B020-EC20-4FA2-8723-C9092FCC1B9C}" type="slidenum">
              <a:rPr lang="en-US" smtClean="0"/>
              <a:t>‹#›</a:t>
            </a:fld>
            <a:endParaRPr lang="en-US"/>
          </a:p>
        </p:txBody>
      </p:sp>
    </p:spTree>
    <p:extLst>
      <p:ext uri="{BB962C8B-B14F-4D97-AF65-F5344CB8AC3E}">
        <p14:creationId xmlns:p14="http://schemas.microsoft.com/office/powerpoint/2010/main" val="3233556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18B542-5BDA-4C3C-B2B7-2DB02B51EECC}" type="datetimeFigureOut">
              <a:rPr lang="en-US" smtClean="0"/>
              <a:t>10/17/2017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F7B020-EC20-4FA2-8723-C9092FCC1B9C}" type="slidenum">
              <a:rPr lang="en-US" smtClean="0"/>
              <a:t>‹#›</a:t>
            </a:fld>
            <a:endParaRPr lang="en-US"/>
          </a:p>
        </p:txBody>
      </p:sp>
    </p:spTree>
    <p:extLst>
      <p:ext uri="{BB962C8B-B14F-4D97-AF65-F5344CB8AC3E}">
        <p14:creationId xmlns:p14="http://schemas.microsoft.com/office/powerpoint/2010/main" val="13107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4.wmf"/></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8.jpeg"/><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image" Target="../media/image17.jpeg"/><Relationship Id="rId5" Type="http://schemas.openxmlformats.org/officeDocument/2006/relationships/image" Target="../media/image16.e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17462"/>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
          <p:cNvSpPr txBox="1">
            <a:spLocks noChangeArrowheads="1"/>
          </p:cNvSpPr>
          <p:nvPr/>
        </p:nvSpPr>
        <p:spPr bwMode="auto">
          <a:xfrm>
            <a:off x="3200400" y="3620869"/>
            <a:ext cx="5638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d-ID" sz="3600" b="1" dirty="0" smtClean="0">
                <a:solidFill>
                  <a:schemeClr val="bg1"/>
                </a:solidFill>
              </a:rPr>
              <a:t>PLANT CLASSIFICATION</a:t>
            </a:r>
            <a:endParaRPr lang="en-US" sz="3600" b="1" dirty="0" smtClean="0">
              <a:solidFill>
                <a:schemeClr val="bg1"/>
              </a:solidFill>
            </a:endParaRPr>
          </a:p>
        </p:txBody>
      </p:sp>
      <p:sp>
        <p:nvSpPr>
          <p:cNvPr id="2052" name="TextBox 1"/>
          <p:cNvSpPr txBox="1">
            <a:spLocks noChangeArrowheads="1"/>
          </p:cNvSpPr>
          <p:nvPr/>
        </p:nvSpPr>
        <p:spPr bwMode="auto">
          <a:xfrm>
            <a:off x="3962400" y="4343400"/>
            <a:ext cx="4191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d-ID" sz="2400" dirty="0" smtClean="0">
                <a:solidFill>
                  <a:schemeClr val="bg1"/>
                </a:solidFill>
              </a:rPr>
              <a:t>Febriana Dwi Wahyuni, M.Si.</a:t>
            </a:r>
            <a:endParaRPr lang="en-US" sz="2400" dirty="0">
              <a:solidFill>
                <a:schemeClr val="bg1"/>
              </a:solidFill>
            </a:endParaRPr>
          </a:p>
        </p:txBody>
      </p:sp>
    </p:spTree>
    <p:extLst>
      <p:ext uri="{BB962C8B-B14F-4D97-AF65-F5344CB8AC3E}">
        <p14:creationId xmlns:p14="http://schemas.microsoft.com/office/powerpoint/2010/main" val="1037919259"/>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Rectangle 2"/>
          <p:cNvSpPr>
            <a:spLocks noGrp="1" noChangeArrowheads="1"/>
          </p:cNvSpPr>
          <p:nvPr>
            <p:ph type="title"/>
          </p:nvPr>
        </p:nvSpPr>
        <p:spPr>
          <a:xfrm>
            <a:off x="685800" y="904875"/>
            <a:ext cx="7772400" cy="1146175"/>
          </a:xfrm>
        </p:spPr>
        <p:txBody>
          <a:bodyPr/>
          <a:lstStyle/>
          <a:p>
            <a:pPr eaLnBrk="1" fontAlgn="auto" hangingPunct="1">
              <a:spcAft>
                <a:spcPts val="0"/>
              </a:spcAft>
              <a:defRPr/>
            </a:pPr>
            <a:r>
              <a:rPr lang="en-US" sz="3200" dirty="0" smtClean="0">
                <a:latin typeface="Algerian" pitchFamily="82" charset="0"/>
              </a:rPr>
              <a:t>KLASIFIKASI LUMUT TERDIRI DARI TIGA DIVISI:</a:t>
            </a:r>
          </a:p>
        </p:txBody>
      </p:sp>
      <p:sp>
        <p:nvSpPr>
          <p:cNvPr id="24579" name="Rectangle 3"/>
          <p:cNvSpPr>
            <a:spLocks noGrp="1" noChangeArrowheads="1"/>
          </p:cNvSpPr>
          <p:nvPr>
            <p:ph type="body" idx="1"/>
          </p:nvPr>
        </p:nvSpPr>
        <p:spPr>
          <a:xfrm>
            <a:off x="457200" y="2209800"/>
            <a:ext cx="8229600" cy="3916363"/>
          </a:xfrm>
        </p:spPr>
        <p:txBody>
          <a:bodyPr/>
          <a:lstStyle/>
          <a:p>
            <a:pPr eaLnBrk="1" hangingPunct="1"/>
            <a:r>
              <a:rPr lang="en-US" dirty="0" err="1" smtClean="0"/>
              <a:t>Lumut</a:t>
            </a:r>
            <a:r>
              <a:rPr lang="en-US" dirty="0" smtClean="0"/>
              <a:t> </a:t>
            </a:r>
            <a:r>
              <a:rPr lang="en-US" dirty="0" err="1" smtClean="0"/>
              <a:t>daun</a:t>
            </a:r>
            <a:r>
              <a:rPr lang="en-US" dirty="0" smtClean="0"/>
              <a:t> (moss)</a:t>
            </a:r>
          </a:p>
          <a:p>
            <a:pPr eaLnBrk="1" hangingPunct="1"/>
            <a:r>
              <a:rPr lang="en-US" dirty="0" err="1" smtClean="0"/>
              <a:t>Lumut</a:t>
            </a:r>
            <a:r>
              <a:rPr lang="en-US" dirty="0" smtClean="0"/>
              <a:t> </a:t>
            </a:r>
            <a:r>
              <a:rPr lang="en-US" dirty="0" err="1" smtClean="0"/>
              <a:t>hati</a:t>
            </a:r>
            <a:r>
              <a:rPr lang="en-US" dirty="0" smtClean="0"/>
              <a:t> (liverwort)</a:t>
            </a:r>
          </a:p>
          <a:p>
            <a:pPr eaLnBrk="1" hangingPunct="1"/>
            <a:r>
              <a:rPr lang="en-US" dirty="0" err="1" smtClean="0"/>
              <a:t>Lumut</a:t>
            </a:r>
            <a:r>
              <a:rPr lang="en-US" dirty="0" smtClean="0"/>
              <a:t> </a:t>
            </a:r>
            <a:r>
              <a:rPr lang="en-US" dirty="0" err="1" smtClean="0"/>
              <a:t>tanduk</a:t>
            </a:r>
            <a:r>
              <a:rPr lang="en-US" dirty="0" smtClean="0"/>
              <a:t> (hornwort)</a:t>
            </a:r>
          </a:p>
        </p:txBody>
      </p:sp>
    </p:spTree>
    <p:extLst>
      <p:ext uri="{BB962C8B-B14F-4D97-AF65-F5344CB8AC3E}">
        <p14:creationId xmlns:p14="http://schemas.microsoft.com/office/powerpoint/2010/main" val="22826341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1926" r="63333" b="33028"/>
          <a:stretch/>
        </p:blipFill>
        <p:spPr bwMode="auto">
          <a:xfrm>
            <a:off x="6202145" y="2362200"/>
            <a:ext cx="290576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57200" y="60960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d-ID" b="1" dirty="0" smtClean="0">
                <a:solidFill>
                  <a:schemeClr val="accent6">
                    <a:lumMod val="75000"/>
                  </a:schemeClr>
                </a:solidFill>
                <a:latin typeface="Arial" panose="020B0604020202020204" pitchFamily="34" charset="0"/>
                <a:cs typeface="Arial" panose="020B0604020202020204" pitchFamily="34" charset="0"/>
              </a:rPr>
              <a:t>Lumut Daun</a:t>
            </a:r>
            <a:endParaRPr lang="en-US" b="1" dirty="0">
              <a:solidFill>
                <a:schemeClr val="accent6">
                  <a:lumMod val="75000"/>
                </a:schemeClr>
              </a:solidFill>
              <a:latin typeface="Arial" panose="020B0604020202020204" pitchFamily="34" charset="0"/>
              <a:cs typeface="Arial" panose="020B0604020202020204" pitchFamily="34" charset="0"/>
            </a:endParaRPr>
          </a:p>
        </p:txBody>
      </p:sp>
      <p:sp>
        <p:nvSpPr>
          <p:cNvPr id="7" name="TextBox 6"/>
          <p:cNvSpPr txBox="1"/>
          <p:nvPr/>
        </p:nvSpPr>
        <p:spPr>
          <a:xfrm>
            <a:off x="152400" y="2078385"/>
            <a:ext cx="5638800" cy="3539430"/>
          </a:xfrm>
          <a:prstGeom prst="rect">
            <a:avLst/>
          </a:prstGeom>
          <a:noFill/>
        </p:spPr>
        <p:txBody>
          <a:bodyPr wrap="square" rtlCol="0">
            <a:spAutoFit/>
          </a:bodyPr>
          <a:lstStyle/>
          <a:p>
            <a:pPr marL="285750" indent="-285750">
              <a:buFontTx/>
              <a:buChar char="-"/>
            </a:pPr>
            <a:r>
              <a:rPr lang="id-ID" sz="2800" dirty="0">
                <a:latin typeface="Arial" panose="020B0604020202020204" pitchFamily="34" charset="0"/>
                <a:cs typeface="Arial" panose="020B0604020202020204" pitchFamily="34" charset="0"/>
              </a:rPr>
              <a:t>merupakan lumut sejati</a:t>
            </a:r>
            <a:r>
              <a:rPr lang="id-ID" sz="2800" dirty="0" smtClean="0">
                <a:latin typeface="Arial" panose="020B0604020202020204" pitchFamily="34" charset="0"/>
                <a:cs typeface="Arial" panose="020B0604020202020204" pitchFamily="34" charset="0"/>
              </a:rPr>
              <a:t>.</a:t>
            </a:r>
          </a:p>
          <a:p>
            <a:pPr marL="285750" indent="-285750">
              <a:buFontTx/>
              <a:buChar char="-"/>
            </a:pPr>
            <a:r>
              <a:rPr lang="id-ID" sz="2800" dirty="0" smtClean="0">
                <a:latin typeface="Arial" panose="020B0604020202020204" pitchFamily="34" charset="0"/>
                <a:cs typeface="Arial" panose="020B0604020202020204" pitchFamily="34" charset="0"/>
              </a:rPr>
              <a:t>jumlahnya </a:t>
            </a:r>
            <a:r>
              <a:rPr lang="id-ID" sz="2800" dirty="0">
                <a:latin typeface="Arial" panose="020B0604020202020204" pitchFamily="34" charset="0"/>
                <a:cs typeface="Arial" panose="020B0604020202020204" pitchFamily="34" charset="0"/>
              </a:rPr>
              <a:t>paling banyak dibandingkan spesies dari dua kelas yang </a:t>
            </a:r>
            <a:r>
              <a:rPr lang="id-ID" sz="2800" dirty="0" smtClean="0">
                <a:latin typeface="Arial" panose="020B0604020202020204" pitchFamily="34" charset="0"/>
                <a:cs typeface="Arial" panose="020B0604020202020204" pitchFamily="34" charset="0"/>
              </a:rPr>
              <a:t>lain</a:t>
            </a:r>
          </a:p>
          <a:p>
            <a:pPr marL="285750" indent="-285750">
              <a:buFontTx/>
              <a:buChar char="-"/>
            </a:pPr>
            <a:r>
              <a:rPr lang="id-ID" sz="2800" dirty="0">
                <a:latin typeface="Arial" panose="020B0604020202020204" pitchFamily="34" charset="0"/>
                <a:cs typeface="Arial" panose="020B0604020202020204" pitchFamily="34" charset="0"/>
              </a:rPr>
              <a:t>Lumut daun mudah ditemukan di permukaan tanah, tembok, batu-batuan, atau menempel di kulit pohon.</a:t>
            </a:r>
            <a:endParaRPr lang="id-ID" sz="2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18360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4166" t="918" b="17431"/>
          <a:stretch/>
        </p:blipFill>
        <p:spPr bwMode="auto">
          <a:xfrm>
            <a:off x="1371600" y="1295400"/>
            <a:ext cx="60198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457200" y="60960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d-ID" b="1" dirty="0" smtClean="0">
                <a:solidFill>
                  <a:schemeClr val="accent6">
                    <a:lumMod val="75000"/>
                  </a:schemeClr>
                </a:solidFill>
                <a:latin typeface="Arial" panose="020B0604020202020204" pitchFamily="34" charset="0"/>
                <a:cs typeface="Arial" panose="020B0604020202020204" pitchFamily="34" charset="0"/>
              </a:rPr>
              <a:t>Lumut Daun</a:t>
            </a:r>
            <a:endParaRPr lang="en-US" b="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9158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Rectangle 2"/>
          <p:cNvSpPr>
            <a:spLocks noGrp="1" noChangeArrowheads="1"/>
          </p:cNvSpPr>
          <p:nvPr>
            <p:ph type="title"/>
          </p:nvPr>
        </p:nvSpPr>
        <p:spPr>
          <a:xfrm>
            <a:off x="2833687" y="758825"/>
            <a:ext cx="3505200" cy="765175"/>
          </a:xfrm>
        </p:spPr>
        <p:txBody>
          <a:bodyPr/>
          <a:lstStyle/>
          <a:p>
            <a:pPr eaLnBrk="1" fontAlgn="auto" hangingPunct="1">
              <a:spcAft>
                <a:spcPts val="0"/>
              </a:spcAft>
              <a:defRPr/>
            </a:pPr>
            <a:r>
              <a:rPr lang="en-US" b="1" dirty="0" err="1" smtClean="0">
                <a:solidFill>
                  <a:schemeClr val="accent6">
                    <a:lumMod val="75000"/>
                  </a:schemeClr>
                </a:solidFill>
              </a:rPr>
              <a:t>Lumut</a:t>
            </a:r>
            <a:r>
              <a:rPr lang="en-US" b="1" dirty="0" smtClean="0">
                <a:solidFill>
                  <a:schemeClr val="accent6">
                    <a:lumMod val="75000"/>
                  </a:schemeClr>
                </a:solidFill>
              </a:rPr>
              <a:t> </a:t>
            </a:r>
            <a:r>
              <a:rPr lang="en-US" b="1" dirty="0" err="1" smtClean="0">
                <a:solidFill>
                  <a:schemeClr val="accent6">
                    <a:lumMod val="75000"/>
                  </a:schemeClr>
                </a:solidFill>
              </a:rPr>
              <a:t>hati</a:t>
            </a:r>
            <a:endParaRPr lang="en-US" b="1" dirty="0" smtClean="0">
              <a:solidFill>
                <a:schemeClr val="accent6">
                  <a:lumMod val="75000"/>
                </a:schemeClr>
              </a:solidFill>
            </a:endParaRPr>
          </a:p>
        </p:txBody>
      </p:sp>
      <p:pic>
        <p:nvPicPr>
          <p:cNvPr id="27651" name="Picture 5" descr="09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2281" y="3048000"/>
            <a:ext cx="3561719" cy="3018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1831975"/>
            <a:ext cx="8686800" cy="3785652"/>
          </a:xfrm>
          <a:prstGeom prst="rect">
            <a:avLst/>
          </a:prstGeom>
          <a:noFill/>
        </p:spPr>
        <p:txBody>
          <a:bodyPr wrap="square" rtlCol="0">
            <a:spAutoFit/>
          </a:bodyPr>
          <a:lstStyle/>
          <a:p>
            <a:pPr marL="285750" indent="-285750">
              <a:buFontTx/>
              <a:buChar char="-"/>
            </a:pPr>
            <a:r>
              <a:rPr lang="id-ID" sz="2400" dirty="0" smtClean="0">
                <a:latin typeface="Arial" panose="020B0604020202020204" pitchFamily="34" charset="0"/>
                <a:cs typeface="Arial" panose="020B0604020202020204" pitchFamily="34" charset="0"/>
              </a:rPr>
              <a:t>berbentuk </a:t>
            </a:r>
            <a:r>
              <a:rPr lang="id-ID" sz="2400" dirty="0">
                <a:latin typeface="Arial" panose="020B0604020202020204" pitchFamily="34" charset="0"/>
                <a:cs typeface="Arial" panose="020B0604020202020204" pitchFamily="34" charset="0"/>
              </a:rPr>
              <a:t>lembaran, pipih, dan berlobus. </a:t>
            </a:r>
            <a:endParaRPr lang="id-ID" sz="2400" dirty="0" smtClean="0">
              <a:latin typeface="Arial" panose="020B0604020202020204" pitchFamily="34" charset="0"/>
              <a:cs typeface="Arial" panose="020B0604020202020204" pitchFamily="34" charset="0"/>
            </a:endParaRPr>
          </a:p>
          <a:p>
            <a:pPr marL="285750" indent="-285750">
              <a:buFontTx/>
              <a:buChar char="-"/>
            </a:pPr>
            <a:r>
              <a:rPr lang="id-ID" sz="2400" dirty="0">
                <a:latin typeface="Arial" panose="020B0604020202020204" pitchFamily="34" charset="0"/>
                <a:cs typeface="Arial" panose="020B0604020202020204" pitchFamily="34" charset="0"/>
              </a:rPr>
              <a:t>Pada umumnya lumut hati tidak </a:t>
            </a:r>
            <a:r>
              <a:rPr lang="id-ID" sz="2400" dirty="0" smtClean="0">
                <a:latin typeface="Arial" panose="020B0604020202020204" pitchFamily="34" charset="0"/>
                <a:cs typeface="Arial" panose="020B0604020202020204" pitchFamily="34" charset="0"/>
              </a:rPr>
              <a:t>berdaun, misalnya</a:t>
            </a:r>
            <a:r>
              <a:rPr lang="id-ID" sz="2400" dirty="0">
                <a:latin typeface="Arial" panose="020B0604020202020204" pitchFamily="34" charset="0"/>
                <a:cs typeface="Arial" panose="020B0604020202020204" pitchFamily="34" charset="0"/>
              </a:rPr>
              <a:t> </a:t>
            </a:r>
            <a:r>
              <a:rPr lang="id-ID" sz="2400" i="1" dirty="0">
                <a:latin typeface="Arial" panose="020B0604020202020204" pitchFamily="34" charset="0"/>
                <a:cs typeface="Arial" panose="020B0604020202020204" pitchFamily="34" charset="0"/>
              </a:rPr>
              <a:t>Marchantia</a:t>
            </a:r>
            <a:r>
              <a:rPr lang="id-ID" sz="2400" dirty="0">
                <a:latin typeface="Arial" panose="020B0604020202020204" pitchFamily="34" charset="0"/>
                <a:cs typeface="Arial" panose="020B0604020202020204" pitchFamily="34" charset="0"/>
              </a:rPr>
              <a:t> dan </a:t>
            </a:r>
            <a:r>
              <a:rPr lang="id-ID" sz="2400" i="1" dirty="0">
                <a:latin typeface="Arial" panose="020B0604020202020204" pitchFamily="34" charset="0"/>
                <a:cs typeface="Arial" panose="020B0604020202020204" pitchFamily="34" charset="0"/>
              </a:rPr>
              <a:t>Lunularia</a:t>
            </a:r>
            <a:r>
              <a:rPr lang="id-ID" sz="2400" dirty="0" smtClean="0">
                <a:latin typeface="Arial" panose="020B0604020202020204" pitchFamily="34" charset="0"/>
                <a:cs typeface="Arial" panose="020B0604020202020204" pitchFamily="34" charset="0"/>
              </a:rPr>
              <a:t>.</a:t>
            </a:r>
          </a:p>
          <a:p>
            <a:pPr marL="285750" indent="-285750">
              <a:buFontTx/>
              <a:buChar char="-"/>
            </a:pPr>
            <a:r>
              <a:rPr lang="id-ID" sz="2400" dirty="0" smtClean="0">
                <a:latin typeface="Arial" panose="020B0604020202020204" pitchFamily="34" charset="0"/>
                <a:cs typeface="Arial" panose="020B0604020202020204" pitchFamily="34" charset="0"/>
              </a:rPr>
              <a:t>Tumbuh </a:t>
            </a:r>
            <a:r>
              <a:rPr lang="id-ID" sz="2400" dirty="0">
                <a:latin typeface="Arial" panose="020B0604020202020204" pitchFamily="34" charset="0"/>
                <a:cs typeface="Arial" panose="020B0604020202020204" pitchFamily="34" charset="0"/>
              </a:rPr>
              <a:t>mendatar dan melekat </a:t>
            </a:r>
            <a:endParaRPr lang="id-ID" sz="2400" dirty="0" smtClean="0">
              <a:latin typeface="Arial" panose="020B0604020202020204" pitchFamily="34" charset="0"/>
              <a:cs typeface="Arial" panose="020B0604020202020204" pitchFamily="34" charset="0"/>
            </a:endParaRPr>
          </a:p>
          <a:p>
            <a:pPr marL="273050" indent="-273050"/>
            <a:r>
              <a:rPr lang="id-ID" sz="2400" dirty="0">
                <a:latin typeface="Arial" panose="020B0604020202020204" pitchFamily="34" charset="0"/>
                <a:cs typeface="Arial" panose="020B0604020202020204" pitchFamily="34" charset="0"/>
              </a:rPr>
              <a:t>	</a:t>
            </a:r>
            <a:r>
              <a:rPr lang="id-ID" sz="2400" dirty="0" smtClean="0">
                <a:latin typeface="Arial" panose="020B0604020202020204" pitchFamily="34" charset="0"/>
                <a:cs typeface="Arial" panose="020B0604020202020204" pitchFamily="34" charset="0"/>
              </a:rPr>
              <a:t>pada </a:t>
            </a:r>
            <a:r>
              <a:rPr lang="id-ID" sz="2400" dirty="0">
                <a:latin typeface="Arial" panose="020B0604020202020204" pitchFamily="34" charset="0"/>
                <a:cs typeface="Arial" panose="020B0604020202020204" pitchFamily="34" charset="0"/>
              </a:rPr>
              <a:t>substrat dengan menggunakan </a:t>
            </a:r>
            <a:endParaRPr lang="id-ID" sz="2400" dirty="0" smtClean="0">
              <a:latin typeface="Arial" panose="020B0604020202020204" pitchFamily="34" charset="0"/>
              <a:cs typeface="Arial" panose="020B0604020202020204" pitchFamily="34" charset="0"/>
            </a:endParaRPr>
          </a:p>
          <a:p>
            <a:pPr marL="273050"/>
            <a:r>
              <a:rPr lang="id-ID" sz="2400" dirty="0" smtClean="0">
                <a:latin typeface="Arial" panose="020B0604020202020204" pitchFamily="34" charset="0"/>
                <a:cs typeface="Arial" panose="020B0604020202020204" pitchFamily="34" charset="0"/>
              </a:rPr>
              <a:t>rizoidnya</a:t>
            </a:r>
            <a:r>
              <a:rPr lang="id-ID" sz="2400" dirty="0">
                <a:latin typeface="Arial" panose="020B0604020202020204" pitchFamily="34" charset="0"/>
                <a:cs typeface="Arial" panose="020B0604020202020204" pitchFamily="34" charset="0"/>
              </a:rPr>
              <a:t>. </a:t>
            </a:r>
            <a:endParaRPr lang="id-ID" sz="2400" dirty="0" smtClean="0">
              <a:latin typeface="Arial" panose="020B0604020202020204" pitchFamily="34" charset="0"/>
              <a:cs typeface="Arial" panose="020B0604020202020204" pitchFamily="34" charset="0"/>
            </a:endParaRPr>
          </a:p>
          <a:p>
            <a:pPr marL="285750" indent="-285750">
              <a:buFontTx/>
              <a:buChar char="-"/>
            </a:pPr>
            <a:r>
              <a:rPr lang="id-ID" sz="2400" dirty="0" smtClean="0">
                <a:latin typeface="Arial" panose="020B0604020202020204" pitchFamily="34" charset="0"/>
                <a:cs typeface="Arial" panose="020B0604020202020204" pitchFamily="34" charset="0"/>
              </a:rPr>
              <a:t>Banyak </a:t>
            </a:r>
            <a:r>
              <a:rPr lang="id-ID" sz="2400" dirty="0">
                <a:latin typeface="Arial" panose="020B0604020202020204" pitchFamily="34" charset="0"/>
                <a:cs typeface="Arial" panose="020B0604020202020204" pitchFamily="34" charset="0"/>
              </a:rPr>
              <a:t>ditemukan di tanah yang </a:t>
            </a:r>
            <a:endParaRPr lang="id-ID" sz="2400" dirty="0" smtClean="0">
              <a:latin typeface="Arial" panose="020B0604020202020204" pitchFamily="34" charset="0"/>
              <a:cs typeface="Arial" panose="020B0604020202020204" pitchFamily="34" charset="0"/>
            </a:endParaRPr>
          </a:p>
          <a:p>
            <a:pPr indent="273050"/>
            <a:r>
              <a:rPr lang="id-ID" sz="2400" dirty="0" smtClean="0">
                <a:latin typeface="Arial" panose="020B0604020202020204" pitchFamily="34" charset="0"/>
                <a:cs typeface="Arial" panose="020B0604020202020204" pitchFamily="34" charset="0"/>
              </a:rPr>
              <a:t>lembap</a:t>
            </a:r>
            <a:r>
              <a:rPr lang="id-ID" sz="2400" dirty="0">
                <a:latin typeface="Arial" panose="020B0604020202020204" pitchFamily="34" charset="0"/>
                <a:cs typeface="Arial" panose="020B0604020202020204" pitchFamily="34" charset="0"/>
              </a:rPr>
              <a:t>, terutama di hutan hujan </a:t>
            </a:r>
            <a:endParaRPr lang="id-ID" sz="2400" dirty="0" smtClean="0">
              <a:latin typeface="Arial" panose="020B0604020202020204" pitchFamily="34" charset="0"/>
              <a:cs typeface="Arial" panose="020B0604020202020204" pitchFamily="34" charset="0"/>
            </a:endParaRPr>
          </a:p>
          <a:p>
            <a:pPr indent="273050"/>
            <a:r>
              <a:rPr lang="id-ID" sz="2400" dirty="0" smtClean="0">
                <a:latin typeface="Arial" panose="020B0604020202020204" pitchFamily="34" charset="0"/>
                <a:cs typeface="Arial" panose="020B0604020202020204" pitchFamily="34" charset="0"/>
              </a:rPr>
              <a:t>tropis</a:t>
            </a:r>
            <a:r>
              <a:rPr lang="id-ID" sz="2400" dirty="0">
                <a:latin typeface="Arial" panose="020B0604020202020204" pitchFamily="34" charset="0"/>
                <a:cs typeface="Arial" panose="020B0604020202020204" pitchFamily="34" charset="0"/>
              </a:rPr>
              <a:t>. </a:t>
            </a:r>
            <a:r>
              <a:rPr lang="id-ID" sz="2400" dirty="0" smtClean="0">
                <a:latin typeface="Arial" panose="020B0604020202020204" pitchFamily="34" charset="0"/>
                <a:cs typeface="Arial" panose="020B0604020202020204" pitchFamily="34" charset="0"/>
              </a:rPr>
              <a:t>Ada </a:t>
            </a:r>
            <a:r>
              <a:rPr lang="id-ID" sz="2400" dirty="0">
                <a:latin typeface="Arial" panose="020B0604020202020204" pitchFamily="34" charset="0"/>
                <a:cs typeface="Arial" panose="020B0604020202020204" pitchFamily="34" charset="0"/>
              </a:rPr>
              <a:t>juga yang tumbuh di </a:t>
            </a:r>
            <a:endParaRPr lang="id-ID" sz="2400" dirty="0" smtClean="0">
              <a:latin typeface="Arial" panose="020B0604020202020204" pitchFamily="34" charset="0"/>
              <a:cs typeface="Arial" panose="020B0604020202020204" pitchFamily="34" charset="0"/>
            </a:endParaRPr>
          </a:p>
          <a:p>
            <a:pPr indent="273050"/>
            <a:r>
              <a:rPr lang="id-ID" sz="2400" dirty="0" smtClean="0">
                <a:latin typeface="Arial" panose="020B0604020202020204" pitchFamily="34" charset="0"/>
                <a:cs typeface="Arial" panose="020B0604020202020204" pitchFamily="34" charset="0"/>
              </a:rPr>
              <a:t>permukaan air</a:t>
            </a:r>
            <a:r>
              <a:rPr lang="id-ID" sz="2400" dirty="0">
                <a:latin typeface="Arial" panose="020B0604020202020204" pitchFamily="34" charset="0"/>
                <a:cs typeface="Arial" panose="020B0604020202020204" pitchFamily="34" charset="0"/>
              </a:rPr>
              <a:t>.</a:t>
            </a:r>
            <a:endParaRPr lang="id-ID"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14139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Rectangle 2"/>
          <p:cNvSpPr>
            <a:spLocks noGrp="1" noChangeArrowheads="1"/>
          </p:cNvSpPr>
          <p:nvPr>
            <p:ph type="title"/>
          </p:nvPr>
        </p:nvSpPr>
        <p:spPr>
          <a:xfrm>
            <a:off x="700087" y="457200"/>
            <a:ext cx="7772400" cy="1146175"/>
          </a:xfrm>
        </p:spPr>
        <p:txBody>
          <a:bodyPr/>
          <a:lstStyle/>
          <a:p>
            <a:pPr eaLnBrk="1" fontAlgn="auto" hangingPunct="1">
              <a:spcAft>
                <a:spcPts val="0"/>
              </a:spcAft>
              <a:defRPr/>
            </a:pPr>
            <a:r>
              <a:rPr lang="en-US" b="1" dirty="0" err="1" smtClean="0">
                <a:solidFill>
                  <a:schemeClr val="accent6">
                    <a:lumMod val="75000"/>
                  </a:schemeClr>
                </a:solidFill>
              </a:rPr>
              <a:t>Lumut</a:t>
            </a:r>
            <a:r>
              <a:rPr lang="en-US" b="1" dirty="0" smtClean="0">
                <a:solidFill>
                  <a:schemeClr val="accent6">
                    <a:lumMod val="75000"/>
                  </a:schemeClr>
                </a:solidFill>
              </a:rPr>
              <a:t> </a:t>
            </a:r>
            <a:r>
              <a:rPr lang="en-US" b="1" dirty="0" err="1" smtClean="0">
                <a:solidFill>
                  <a:schemeClr val="accent6">
                    <a:lumMod val="75000"/>
                  </a:schemeClr>
                </a:solidFill>
              </a:rPr>
              <a:t>tanduk</a:t>
            </a:r>
            <a:endParaRPr lang="en-US" b="1" dirty="0" smtClean="0">
              <a:solidFill>
                <a:schemeClr val="accent6">
                  <a:lumMod val="75000"/>
                </a:schemeClr>
              </a:solidFill>
            </a:endParaRPr>
          </a:p>
        </p:txBody>
      </p:sp>
      <p:pic>
        <p:nvPicPr>
          <p:cNvPr id="28675" name="Picture 5" descr="09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505" y="3276600"/>
            <a:ext cx="406749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1591343"/>
            <a:ext cx="8686800" cy="4493538"/>
          </a:xfrm>
          <a:prstGeom prst="rect">
            <a:avLst/>
          </a:prstGeom>
          <a:noFill/>
        </p:spPr>
        <p:txBody>
          <a:bodyPr wrap="square" rtlCol="0">
            <a:spAutoFit/>
          </a:bodyPr>
          <a:lstStyle/>
          <a:p>
            <a:pPr marL="285750" indent="-285750">
              <a:buFontTx/>
              <a:buChar char="-"/>
            </a:pPr>
            <a:r>
              <a:rPr lang="nb-NO" sz="2600" dirty="0">
                <a:latin typeface="Arial" panose="020B0604020202020204" pitchFamily="34" charset="0"/>
                <a:cs typeface="Arial" panose="020B0604020202020204" pitchFamily="34" charset="0"/>
              </a:rPr>
              <a:t>berbentuk seperti lumut hati, tetapi sporofitnya berbentuk kapsul memanjang seperti tanduk dan mengandung kutikula</a:t>
            </a:r>
            <a:r>
              <a:rPr lang="nb-NO" sz="2600" dirty="0" smtClean="0">
                <a:latin typeface="Arial" panose="020B0604020202020204" pitchFamily="34" charset="0"/>
                <a:cs typeface="Arial" panose="020B0604020202020204" pitchFamily="34" charset="0"/>
              </a:rPr>
              <a:t>.</a:t>
            </a:r>
            <a:endParaRPr lang="id-ID" sz="2600" dirty="0" smtClean="0">
              <a:latin typeface="Arial" panose="020B0604020202020204" pitchFamily="34" charset="0"/>
              <a:cs typeface="Arial" panose="020B0604020202020204" pitchFamily="34" charset="0"/>
            </a:endParaRPr>
          </a:p>
          <a:p>
            <a:pPr marL="285750" indent="-285750">
              <a:buFontTx/>
              <a:buChar char="-"/>
            </a:pPr>
            <a:r>
              <a:rPr lang="id-ID" sz="2600" dirty="0">
                <a:latin typeface="Arial" panose="020B0604020202020204" pitchFamily="34" charset="0"/>
                <a:cs typeface="Arial" panose="020B0604020202020204" pitchFamily="34" charset="0"/>
              </a:rPr>
              <a:t>Sporofit tumbuh dari jaringan </a:t>
            </a:r>
            <a:endParaRPr lang="id-ID" sz="2600" dirty="0" smtClean="0">
              <a:latin typeface="Arial" panose="020B0604020202020204" pitchFamily="34" charset="0"/>
              <a:cs typeface="Arial" panose="020B0604020202020204" pitchFamily="34" charset="0"/>
            </a:endParaRPr>
          </a:p>
          <a:p>
            <a:pPr indent="273050"/>
            <a:r>
              <a:rPr lang="id-ID" sz="2600" dirty="0" smtClean="0">
                <a:latin typeface="Arial" panose="020B0604020202020204" pitchFamily="34" charset="0"/>
                <a:cs typeface="Arial" panose="020B0604020202020204" pitchFamily="34" charset="0"/>
              </a:rPr>
              <a:t>cawan </a:t>
            </a:r>
            <a:r>
              <a:rPr lang="id-ID" sz="2600" dirty="0">
                <a:latin typeface="Arial" panose="020B0604020202020204" pitchFamily="34" charset="0"/>
                <a:cs typeface="Arial" panose="020B0604020202020204" pitchFamily="34" charset="0"/>
              </a:rPr>
              <a:t>arkegonium</a:t>
            </a:r>
            <a:r>
              <a:rPr lang="id-ID" sz="2600" dirty="0" smtClean="0">
                <a:latin typeface="Arial" panose="020B0604020202020204" pitchFamily="34" charset="0"/>
                <a:cs typeface="Arial" panose="020B0604020202020204" pitchFamily="34" charset="0"/>
              </a:rPr>
              <a:t>.</a:t>
            </a:r>
          </a:p>
          <a:p>
            <a:pPr marL="285750" indent="-285750">
              <a:buFontTx/>
              <a:buChar char="-"/>
            </a:pPr>
            <a:r>
              <a:rPr lang="id-ID" sz="2600" dirty="0">
                <a:latin typeface="Arial" panose="020B0604020202020204" pitchFamily="34" charset="0"/>
                <a:cs typeface="Arial" panose="020B0604020202020204" pitchFamily="34" charset="0"/>
              </a:rPr>
              <a:t>Anteridium dan arkegonium </a:t>
            </a:r>
            <a:endParaRPr lang="id-ID" sz="2600" dirty="0" smtClean="0">
              <a:latin typeface="Arial" panose="020B0604020202020204" pitchFamily="34" charset="0"/>
              <a:cs typeface="Arial" panose="020B0604020202020204" pitchFamily="34" charset="0"/>
            </a:endParaRPr>
          </a:p>
          <a:p>
            <a:pPr indent="273050"/>
            <a:r>
              <a:rPr lang="id-ID" sz="2600" dirty="0" smtClean="0">
                <a:latin typeface="Arial" panose="020B0604020202020204" pitchFamily="34" charset="0"/>
                <a:cs typeface="Arial" panose="020B0604020202020204" pitchFamily="34" charset="0"/>
              </a:rPr>
              <a:t>ada </a:t>
            </a:r>
            <a:r>
              <a:rPr lang="id-ID" sz="2600" dirty="0">
                <a:latin typeface="Arial" panose="020B0604020202020204" pitchFamily="34" charset="0"/>
                <a:cs typeface="Arial" panose="020B0604020202020204" pitchFamily="34" charset="0"/>
              </a:rPr>
              <a:t>yang terletak pada talus </a:t>
            </a:r>
            <a:endParaRPr lang="id-ID" sz="2600" dirty="0" smtClean="0">
              <a:latin typeface="Arial" panose="020B0604020202020204" pitchFamily="34" charset="0"/>
              <a:cs typeface="Arial" panose="020B0604020202020204" pitchFamily="34" charset="0"/>
            </a:endParaRPr>
          </a:p>
          <a:p>
            <a:pPr indent="273050"/>
            <a:r>
              <a:rPr lang="id-ID" sz="2600" dirty="0" smtClean="0">
                <a:latin typeface="Arial" panose="020B0604020202020204" pitchFamily="34" charset="0"/>
                <a:cs typeface="Arial" panose="020B0604020202020204" pitchFamily="34" charset="0"/>
              </a:rPr>
              <a:t>yang </a:t>
            </a:r>
            <a:r>
              <a:rPr lang="id-ID" sz="2600" dirty="0">
                <a:latin typeface="Arial" panose="020B0604020202020204" pitchFamily="34" charset="0"/>
                <a:cs typeface="Arial" panose="020B0604020202020204" pitchFamily="34" charset="0"/>
              </a:rPr>
              <a:t>sama (berumah satu), </a:t>
            </a:r>
            <a:endParaRPr lang="id-ID" sz="2600" dirty="0" smtClean="0">
              <a:latin typeface="Arial" panose="020B0604020202020204" pitchFamily="34" charset="0"/>
              <a:cs typeface="Arial" panose="020B0604020202020204" pitchFamily="34" charset="0"/>
            </a:endParaRPr>
          </a:p>
          <a:p>
            <a:pPr indent="273050"/>
            <a:r>
              <a:rPr lang="id-ID" sz="2600" dirty="0" smtClean="0">
                <a:latin typeface="Arial" panose="020B0604020202020204" pitchFamily="34" charset="0"/>
                <a:cs typeface="Arial" panose="020B0604020202020204" pitchFamily="34" charset="0"/>
              </a:rPr>
              <a:t>ada yang </a:t>
            </a:r>
            <a:r>
              <a:rPr lang="id-ID" sz="2600" dirty="0">
                <a:latin typeface="Arial" panose="020B0604020202020204" pitchFamily="34" charset="0"/>
                <a:cs typeface="Arial" panose="020B0604020202020204" pitchFamily="34" charset="0"/>
              </a:rPr>
              <a:t>terletak pada </a:t>
            </a:r>
            <a:endParaRPr lang="id-ID" sz="2600" dirty="0" smtClean="0">
              <a:latin typeface="Arial" panose="020B0604020202020204" pitchFamily="34" charset="0"/>
              <a:cs typeface="Arial" panose="020B0604020202020204" pitchFamily="34" charset="0"/>
            </a:endParaRPr>
          </a:p>
          <a:p>
            <a:pPr indent="273050"/>
            <a:r>
              <a:rPr lang="id-ID" sz="2600" dirty="0" smtClean="0">
                <a:latin typeface="Arial" panose="020B0604020202020204" pitchFamily="34" charset="0"/>
                <a:cs typeface="Arial" panose="020B0604020202020204" pitchFamily="34" charset="0"/>
              </a:rPr>
              <a:t>talus </a:t>
            </a:r>
            <a:r>
              <a:rPr lang="id-ID" sz="2600" dirty="0">
                <a:latin typeface="Arial" panose="020B0604020202020204" pitchFamily="34" charset="0"/>
                <a:cs typeface="Arial" panose="020B0604020202020204" pitchFamily="34" charset="0"/>
              </a:rPr>
              <a:t>yang berbeda </a:t>
            </a:r>
            <a:endParaRPr lang="id-ID" sz="2600" dirty="0" smtClean="0">
              <a:latin typeface="Arial" panose="020B0604020202020204" pitchFamily="34" charset="0"/>
              <a:cs typeface="Arial" panose="020B0604020202020204" pitchFamily="34" charset="0"/>
            </a:endParaRPr>
          </a:p>
          <a:p>
            <a:pPr indent="273050"/>
            <a:r>
              <a:rPr lang="id-ID" sz="2600" dirty="0" smtClean="0">
                <a:latin typeface="Arial" panose="020B0604020202020204" pitchFamily="34" charset="0"/>
                <a:cs typeface="Arial" panose="020B0604020202020204" pitchFamily="34" charset="0"/>
              </a:rPr>
              <a:t>(</a:t>
            </a:r>
            <a:r>
              <a:rPr lang="id-ID" sz="2600" dirty="0">
                <a:latin typeface="Arial" panose="020B0604020202020204" pitchFamily="34" charset="0"/>
                <a:cs typeface="Arial" panose="020B0604020202020204" pitchFamily="34" charset="0"/>
              </a:rPr>
              <a:t>berumah dua).</a:t>
            </a:r>
            <a:endParaRPr lang="id-ID" sz="2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28669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30480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
          <p:cNvSpPr txBox="1">
            <a:spLocks noChangeArrowheads="1"/>
          </p:cNvSpPr>
          <p:nvPr/>
        </p:nvSpPr>
        <p:spPr bwMode="auto">
          <a:xfrm>
            <a:off x="3200400" y="4038600"/>
            <a:ext cx="5638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d-ID" sz="3600" b="1" dirty="0" smtClean="0">
                <a:solidFill>
                  <a:schemeClr val="bg1"/>
                </a:solidFill>
              </a:rPr>
              <a:t>PTERIDOPHYTA</a:t>
            </a:r>
            <a:endParaRPr lang="en-US" sz="3600" b="1" dirty="0" smtClean="0">
              <a:solidFill>
                <a:schemeClr val="bg1"/>
              </a:solidFill>
            </a:endParaRPr>
          </a:p>
        </p:txBody>
      </p:sp>
    </p:spTree>
    <p:extLst>
      <p:ext uri="{BB962C8B-B14F-4D97-AF65-F5344CB8AC3E}">
        <p14:creationId xmlns:p14="http://schemas.microsoft.com/office/powerpoint/2010/main" val="3594894518"/>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id-ID" dirty="0" smtClean="0"/>
              <a:t>Characteristic of Pteridophyta</a:t>
            </a:r>
            <a:endParaRPr lang="en-US" dirty="0"/>
          </a:p>
        </p:txBody>
      </p:sp>
      <p:sp>
        <p:nvSpPr>
          <p:cNvPr id="3" name="Content Placeholder 2"/>
          <p:cNvSpPr>
            <a:spLocks noGrp="1"/>
          </p:cNvSpPr>
          <p:nvPr>
            <p:ph idx="1"/>
          </p:nvPr>
        </p:nvSpPr>
        <p:spPr/>
        <p:txBody>
          <a:bodyPr>
            <a:normAutofit fontScale="92500" lnSpcReduction="10000"/>
          </a:bodyPr>
          <a:lstStyle/>
          <a:p>
            <a:r>
              <a:rPr lang="id-ID" dirty="0" smtClean="0"/>
              <a:t>Reproduction with spores</a:t>
            </a:r>
          </a:p>
          <a:p>
            <a:r>
              <a:rPr lang="id-ID" dirty="0" smtClean="0"/>
              <a:t>Spores is produces in sporangium</a:t>
            </a:r>
          </a:p>
          <a:p>
            <a:r>
              <a:rPr lang="id-ID" dirty="0" smtClean="0"/>
              <a:t>Sporangium composed in strobilus, sorus, sinangium</a:t>
            </a:r>
          </a:p>
          <a:p>
            <a:r>
              <a:rPr lang="id-ID" dirty="0" smtClean="0"/>
              <a:t>Sperm have flagel, need a water for fertilization</a:t>
            </a:r>
          </a:p>
          <a:p>
            <a:r>
              <a:rPr lang="id-ID" dirty="0" smtClean="0"/>
              <a:t>Life cycle:</a:t>
            </a:r>
          </a:p>
          <a:p>
            <a:pPr marL="0" indent="0">
              <a:buNone/>
            </a:pPr>
            <a:r>
              <a:rPr lang="id-ID" dirty="0"/>
              <a:t>	</a:t>
            </a:r>
            <a:r>
              <a:rPr lang="id-ID" dirty="0" smtClean="0"/>
              <a:t>Dominant sporophytes, free life</a:t>
            </a:r>
          </a:p>
          <a:p>
            <a:pPr marL="0" indent="0">
              <a:buNone/>
            </a:pPr>
            <a:r>
              <a:rPr lang="id-ID" dirty="0"/>
              <a:t>	</a:t>
            </a:r>
            <a:r>
              <a:rPr lang="id-ID" dirty="0" smtClean="0"/>
              <a:t>Reduce gametophytes, free life</a:t>
            </a:r>
          </a:p>
          <a:p>
            <a:pPr marL="1524000" indent="-1524000">
              <a:buNone/>
            </a:pPr>
            <a:r>
              <a:rPr lang="id-ID" b="1" dirty="0" smtClean="0">
                <a:solidFill>
                  <a:srgbClr val="FF0000"/>
                </a:solidFill>
              </a:rPr>
              <a:t>Benefits</a:t>
            </a:r>
            <a:r>
              <a:rPr lang="id-ID" dirty="0" smtClean="0"/>
              <a:t> : ornament plant, orchid media, crafts</a:t>
            </a:r>
            <a:endParaRPr lang="en-US" dirty="0"/>
          </a:p>
        </p:txBody>
      </p:sp>
    </p:spTree>
    <p:extLst>
      <p:ext uri="{BB962C8B-B14F-4D97-AF65-F5344CB8AC3E}">
        <p14:creationId xmlns:p14="http://schemas.microsoft.com/office/powerpoint/2010/main" val="2502401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2" y="609600"/>
            <a:ext cx="8286750" cy="6092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32055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2"/>
          <p:cNvSpPr>
            <a:spLocks noGrp="1" noChangeArrowheads="1"/>
          </p:cNvSpPr>
          <p:nvPr>
            <p:ph type="title"/>
          </p:nvPr>
        </p:nvSpPr>
        <p:spPr>
          <a:xfrm>
            <a:off x="457200" y="685800"/>
            <a:ext cx="8229600" cy="1143000"/>
          </a:xfrm>
        </p:spPr>
        <p:txBody>
          <a:bodyPr>
            <a:normAutofit fontScale="90000"/>
          </a:bodyPr>
          <a:lstStyle/>
          <a:p>
            <a:pPr eaLnBrk="1" fontAlgn="auto" hangingPunct="1">
              <a:spcAft>
                <a:spcPts val="0"/>
              </a:spcAft>
              <a:defRPr/>
            </a:pPr>
            <a:r>
              <a:rPr lang="en-US" sz="4000" dirty="0" smtClean="0">
                <a:latin typeface="Algerian" pitchFamily="82" charset="0"/>
              </a:rPr>
              <a:t>Ada </a:t>
            </a:r>
            <a:r>
              <a:rPr lang="en-US" sz="4000" dirty="0" err="1" smtClean="0">
                <a:latin typeface="Algerian" pitchFamily="82" charset="0"/>
              </a:rPr>
              <a:t>dua</a:t>
            </a:r>
            <a:r>
              <a:rPr lang="en-US" sz="4000" dirty="0" smtClean="0">
                <a:latin typeface="Algerian" pitchFamily="82" charset="0"/>
              </a:rPr>
              <a:t> </a:t>
            </a:r>
            <a:r>
              <a:rPr lang="en-US" sz="4000" dirty="0" err="1" smtClean="0">
                <a:latin typeface="Algerian" pitchFamily="82" charset="0"/>
              </a:rPr>
              <a:t>jenis</a:t>
            </a:r>
            <a:r>
              <a:rPr lang="en-US" sz="4000" dirty="0" smtClean="0">
                <a:latin typeface="Algerian" pitchFamily="82" charset="0"/>
              </a:rPr>
              <a:t> </a:t>
            </a:r>
            <a:r>
              <a:rPr lang="en-US" sz="4000" dirty="0" err="1" smtClean="0">
                <a:latin typeface="Algerian" pitchFamily="82" charset="0"/>
              </a:rPr>
              <a:t>daun</a:t>
            </a:r>
            <a:r>
              <a:rPr lang="en-US" sz="4000" dirty="0" smtClean="0">
                <a:latin typeface="Algerian" pitchFamily="82" charset="0"/>
              </a:rPr>
              <a:t> </a:t>
            </a:r>
            <a:r>
              <a:rPr lang="en-US" sz="4000" dirty="0" err="1" smtClean="0">
                <a:latin typeface="Algerian" pitchFamily="82" charset="0"/>
              </a:rPr>
              <a:t>pada</a:t>
            </a:r>
            <a:r>
              <a:rPr lang="en-US" sz="4000" dirty="0" smtClean="0">
                <a:latin typeface="Algerian" pitchFamily="82" charset="0"/>
              </a:rPr>
              <a:t> </a:t>
            </a:r>
            <a:r>
              <a:rPr lang="en-US" sz="4000" dirty="0" err="1" smtClean="0">
                <a:latin typeface="Algerian" pitchFamily="82" charset="0"/>
              </a:rPr>
              <a:t>tumbuhan</a:t>
            </a:r>
            <a:r>
              <a:rPr lang="en-US" sz="4000" dirty="0" smtClean="0">
                <a:latin typeface="Algerian" pitchFamily="82" charset="0"/>
              </a:rPr>
              <a:t> </a:t>
            </a:r>
            <a:r>
              <a:rPr lang="en-US" sz="4000" dirty="0" err="1" smtClean="0">
                <a:latin typeface="Algerian" pitchFamily="82" charset="0"/>
              </a:rPr>
              <a:t>paku</a:t>
            </a:r>
            <a:r>
              <a:rPr lang="en-US" sz="4000" dirty="0" smtClean="0">
                <a:latin typeface="Algerian" pitchFamily="82" charset="0"/>
              </a:rPr>
              <a:t> (</a:t>
            </a:r>
            <a:r>
              <a:rPr lang="en-US" sz="4000" dirty="0" err="1" smtClean="0">
                <a:latin typeface="Algerian" pitchFamily="82" charset="0"/>
              </a:rPr>
              <a:t>ukuran</a:t>
            </a:r>
            <a:r>
              <a:rPr lang="en-US" sz="4000" dirty="0" smtClean="0">
                <a:latin typeface="Algerian" pitchFamily="82" charset="0"/>
              </a:rPr>
              <a:t>)</a:t>
            </a:r>
          </a:p>
        </p:txBody>
      </p:sp>
      <p:sp>
        <p:nvSpPr>
          <p:cNvPr id="34819" name="Rectangle 3"/>
          <p:cNvSpPr>
            <a:spLocks noGrp="1" noChangeArrowheads="1"/>
          </p:cNvSpPr>
          <p:nvPr>
            <p:ph type="body" idx="1"/>
          </p:nvPr>
        </p:nvSpPr>
        <p:spPr>
          <a:xfrm>
            <a:off x="304800" y="2057400"/>
            <a:ext cx="8686800" cy="4267200"/>
          </a:xfrm>
        </p:spPr>
        <p:txBody>
          <a:bodyPr>
            <a:normAutofit fontScale="92500"/>
          </a:bodyPr>
          <a:lstStyle/>
          <a:p>
            <a:pPr eaLnBrk="1" hangingPunct="1"/>
            <a:r>
              <a:rPr lang="en-US" b="1" dirty="0" err="1" smtClean="0"/>
              <a:t>Berdaun</a:t>
            </a:r>
            <a:r>
              <a:rPr lang="en-US" b="1" dirty="0" smtClean="0"/>
              <a:t> </a:t>
            </a:r>
            <a:r>
              <a:rPr lang="en-US" b="1" dirty="0" err="1" smtClean="0"/>
              <a:t>kecil</a:t>
            </a:r>
            <a:r>
              <a:rPr lang="en-US" b="1" dirty="0" smtClean="0"/>
              <a:t> (</a:t>
            </a:r>
            <a:r>
              <a:rPr lang="en-US" b="1" dirty="0" err="1" smtClean="0"/>
              <a:t>mikrofil</a:t>
            </a:r>
            <a:r>
              <a:rPr lang="en-US" b="1" dirty="0" smtClean="0"/>
              <a:t>)</a:t>
            </a:r>
            <a:endParaRPr lang="id-ID" b="1" dirty="0" smtClean="0"/>
          </a:p>
          <a:p>
            <a:pPr marL="0" indent="0">
              <a:buNone/>
            </a:pPr>
            <a:r>
              <a:rPr lang="id-ID" dirty="0"/>
              <a:t>	Daun ini berbentuk kecil – kecil seperti rambut atau sisik, tidak bertangkai dan tidak bertulang daun, belum memperlihatkan diferensiasi </a:t>
            </a:r>
            <a:r>
              <a:rPr lang="id-ID" dirty="0" smtClean="0"/>
              <a:t>sel</a:t>
            </a:r>
            <a:endParaRPr lang="en-US" dirty="0" smtClean="0"/>
          </a:p>
          <a:p>
            <a:pPr eaLnBrk="1" hangingPunct="1"/>
            <a:r>
              <a:rPr lang="en-US" b="1" dirty="0" err="1" smtClean="0"/>
              <a:t>Berdaun</a:t>
            </a:r>
            <a:r>
              <a:rPr lang="en-US" b="1" dirty="0" smtClean="0"/>
              <a:t> </a:t>
            </a:r>
            <a:r>
              <a:rPr lang="en-US" b="1" dirty="0" err="1" smtClean="0"/>
              <a:t>besar</a:t>
            </a:r>
            <a:r>
              <a:rPr lang="en-US" b="1" dirty="0" smtClean="0"/>
              <a:t> (</a:t>
            </a:r>
            <a:r>
              <a:rPr lang="en-US" b="1" dirty="0" err="1" smtClean="0"/>
              <a:t>makrofil</a:t>
            </a:r>
            <a:r>
              <a:rPr lang="en-US" b="1" dirty="0" smtClean="0"/>
              <a:t>)</a:t>
            </a:r>
            <a:endParaRPr lang="id-ID" b="1" dirty="0" smtClean="0"/>
          </a:p>
          <a:p>
            <a:pPr marL="0" indent="0">
              <a:buNone/>
            </a:pPr>
            <a:r>
              <a:rPr lang="id-ID" dirty="0"/>
              <a:t>	daun yang bentuknya besar, bertangkai dan bertulang daun, serta bercabang – cabang. Sel – sel penyusunnya telah memperlihatkan </a:t>
            </a:r>
            <a:r>
              <a:rPr lang="id-ID" dirty="0" smtClean="0"/>
              <a:t>diferensiasi</a:t>
            </a:r>
          </a:p>
          <a:p>
            <a:pPr marL="0" indent="0" eaLnBrk="1" hangingPunct="1">
              <a:buNone/>
            </a:pPr>
            <a:endParaRPr lang="en-US" dirty="0" smtClean="0"/>
          </a:p>
        </p:txBody>
      </p:sp>
    </p:spTree>
    <p:extLst>
      <p:ext uri="{BB962C8B-B14F-4D97-AF65-F5344CB8AC3E}">
        <p14:creationId xmlns:p14="http://schemas.microsoft.com/office/powerpoint/2010/main" val="15169980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8" name="Rectangle 2"/>
          <p:cNvSpPr>
            <a:spLocks noGrp="1" noChangeArrowheads="1"/>
          </p:cNvSpPr>
          <p:nvPr>
            <p:ph type="title"/>
          </p:nvPr>
        </p:nvSpPr>
        <p:spPr>
          <a:xfrm>
            <a:off x="304800" y="914400"/>
            <a:ext cx="8229600" cy="1143000"/>
          </a:xfrm>
        </p:spPr>
        <p:txBody>
          <a:bodyPr>
            <a:normAutofit fontScale="90000"/>
          </a:bodyPr>
          <a:lstStyle/>
          <a:p>
            <a:pPr eaLnBrk="1" fontAlgn="auto" hangingPunct="1">
              <a:spcAft>
                <a:spcPts val="0"/>
              </a:spcAft>
              <a:defRPr/>
            </a:pPr>
            <a:r>
              <a:rPr lang="en-US" sz="3600" dirty="0" smtClean="0">
                <a:latin typeface="Algerian" pitchFamily="82" charset="0"/>
              </a:rPr>
              <a:t>ADA DUA JENIS DAUN TUMBUHAN PAKU (</a:t>
            </a:r>
            <a:r>
              <a:rPr lang="en-US" sz="3600" dirty="0" err="1" smtClean="0">
                <a:solidFill>
                  <a:schemeClr val="tx1"/>
                </a:solidFill>
                <a:latin typeface="Algerian" pitchFamily="82" charset="0"/>
              </a:rPr>
              <a:t>ada</a:t>
            </a:r>
            <a:r>
              <a:rPr lang="en-US" sz="3600" dirty="0" smtClean="0">
                <a:solidFill>
                  <a:schemeClr val="tx1"/>
                </a:solidFill>
                <a:latin typeface="Algerian" pitchFamily="82" charset="0"/>
              </a:rPr>
              <a:t> </a:t>
            </a:r>
            <a:r>
              <a:rPr lang="en-US" sz="3600" dirty="0" err="1" smtClean="0">
                <a:solidFill>
                  <a:schemeClr val="tx1"/>
                </a:solidFill>
                <a:latin typeface="Algerian" pitchFamily="82" charset="0"/>
              </a:rPr>
              <a:t>tidaknya</a:t>
            </a:r>
            <a:r>
              <a:rPr lang="en-US" sz="3600" dirty="0" smtClean="0">
                <a:solidFill>
                  <a:schemeClr val="tx1"/>
                </a:solidFill>
                <a:latin typeface="Algerian" pitchFamily="82" charset="0"/>
              </a:rPr>
              <a:t> </a:t>
            </a:r>
            <a:r>
              <a:rPr lang="en-US" sz="3600" dirty="0" err="1" smtClean="0">
                <a:solidFill>
                  <a:schemeClr val="tx1"/>
                </a:solidFill>
                <a:latin typeface="Algerian" pitchFamily="82" charset="0"/>
              </a:rPr>
              <a:t>spora</a:t>
            </a:r>
            <a:r>
              <a:rPr lang="en-US" sz="3600" dirty="0" smtClean="0">
                <a:latin typeface="Algerian" pitchFamily="82" charset="0"/>
              </a:rPr>
              <a:t>)</a:t>
            </a:r>
          </a:p>
        </p:txBody>
      </p:sp>
      <p:sp>
        <p:nvSpPr>
          <p:cNvPr id="35843" name="Rectangle 3"/>
          <p:cNvSpPr>
            <a:spLocks noGrp="1" noChangeArrowheads="1"/>
          </p:cNvSpPr>
          <p:nvPr>
            <p:ph type="body" idx="1"/>
          </p:nvPr>
        </p:nvSpPr>
        <p:spPr>
          <a:xfrm>
            <a:off x="457200" y="2362200"/>
            <a:ext cx="8229600" cy="3763963"/>
          </a:xfrm>
        </p:spPr>
        <p:txBody>
          <a:bodyPr>
            <a:normAutofit/>
          </a:bodyPr>
          <a:lstStyle/>
          <a:p>
            <a:pPr eaLnBrk="1" hangingPunct="1"/>
            <a:r>
              <a:rPr lang="en-US" dirty="0" err="1" smtClean="0"/>
              <a:t>Daun</a:t>
            </a:r>
            <a:r>
              <a:rPr lang="en-US" dirty="0" smtClean="0"/>
              <a:t> </a:t>
            </a:r>
            <a:r>
              <a:rPr lang="en-US" dirty="0" err="1" smtClean="0"/>
              <a:t>fertil</a:t>
            </a:r>
            <a:r>
              <a:rPr lang="en-US" dirty="0" smtClean="0"/>
              <a:t> / </a:t>
            </a:r>
            <a:r>
              <a:rPr lang="en-US" dirty="0" err="1" smtClean="0"/>
              <a:t>sporofil</a:t>
            </a:r>
            <a:r>
              <a:rPr lang="en-US" dirty="0" smtClean="0"/>
              <a:t> (</a:t>
            </a:r>
            <a:r>
              <a:rPr lang="en-US" dirty="0" err="1" smtClean="0"/>
              <a:t>penghasil</a:t>
            </a:r>
            <a:r>
              <a:rPr lang="en-US" dirty="0" smtClean="0"/>
              <a:t> </a:t>
            </a:r>
            <a:r>
              <a:rPr lang="en-US" dirty="0" err="1" smtClean="0"/>
              <a:t>spora</a:t>
            </a:r>
            <a:r>
              <a:rPr lang="en-US" dirty="0" smtClean="0"/>
              <a:t>)</a:t>
            </a:r>
            <a:endParaRPr lang="id-ID" dirty="0" smtClean="0"/>
          </a:p>
          <a:p>
            <a:pPr marL="352425" indent="0">
              <a:buNone/>
            </a:pPr>
            <a:r>
              <a:rPr lang="id-ID" dirty="0" smtClean="0"/>
              <a:t>daun </a:t>
            </a:r>
            <a:r>
              <a:rPr lang="id-ID" dirty="0"/>
              <a:t>yg berfungsi menghasilkan spora dan pembantu proses fotosintesis.</a:t>
            </a:r>
            <a:endParaRPr lang="en-US" dirty="0"/>
          </a:p>
          <a:p>
            <a:pPr eaLnBrk="1" hangingPunct="1"/>
            <a:r>
              <a:rPr lang="en-US" dirty="0" err="1" smtClean="0"/>
              <a:t>Daun</a:t>
            </a:r>
            <a:r>
              <a:rPr lang="en-US" dirty="0" smtClean="0"/>
              <a:t> </a:t>
            </a:r>
            <a:r>
              <a:rPr lang="en-US" dirty="0" err="1" smtClean="0"/>
              <a:t>steril</a:t>
            </a:r>
            <a:r>
              <a:rPr lang="en-US" dirty="0" smtClean="0"/>
              <a:t> / </a:t>
            </a:r>
            <a:r>
              <a:rPr lang="en-US" dirty="0" err="1" smtClean="0"/>
              <a:t>tropofil</a:t>
            </a:r>
            <a:r>
              <a:rPr lang="en-US" dirty="0" smtClean="0"/>
              <a:t>(</a:t>
            </a:r>
            <a:r>
              <a:rPr lang="en-US" dirty="0" err="1" smtClean="0"/>
              <a:t>tanpa</a:t>
            </a:r>
            <a:r>
              <a:rPr lang="en-US" dirty="0" smtClean="0"/>
              <a:t> </a:t>
            </a:r>
            <a:r>
              <a:rPr lang="en-US" dirty="0" err="1" smtClean="0"/>
              <a:t>spora</a:t>
            </a:r>
            <a:r>
              <a:rPr lang="en-US" dirty="0" smtClean="0"/>
              <a:t>)</a:t>
            </a:r>
            <a:endParaRPr lang="id-ID" dirty="0" smtClean="0"/>
          </a:p>
          <a:p>
            <a:pPr marL="0" indent="0">
              <a:buNone/>
              <a:tabLst>
                <a:tab pos="352425" algn="l"/>
              </a:tabLst>
            </a:pPr>
            <a:r>
              <a:rPr lang="id-ID" dirty="0" smtClean="0"/>
              <a:t>	daun </a:t>
            </a:r>
            <a:r>
              <a:rPr lang="id-ID" dirty="0"/>
              <a:t>yg tidak bertangkai dan </a:t>
            </a:r>
            <a:r>
              <a:rPr lang="id-ID" dirty="0" smtClean="0"/>
              <a:t>bersisik</a:t>
            </a:r>
            <a:endParaRPr lang="en-US" dirty="0" smtClean="0"/>
          </a:p>
        </p:txBody>
      </p:sp>
    </p:spTree>
    <p:extLst>
      <p:ext uri="{BB962C8B-B14F-4D97-AF65-F5344CB8AC3E}">
        <p14:creationId xmlns:p14="http://schemas.microsoft.com/office/powerpoint/2010/main" val="775861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457200" y="274638"/>
            <a:ext cx="5943600" cy="639762"/>
          </a:xfrm>
        </p:spPr>
        <p:txBody>
          <a:bodyPr>
            <a:normAutofit fontScale="90000"/>
          </a:bodyPr>
          <a:lstStyle/>
          <a:p>
            <a:endParaRPr lang="id-ID" dirty="0"/>
          </a:p>
        </p:txBody>
      </p:sp>
      <p:sp>
        <p:nvSpPr>
          <p:cNvPr id="5" name="Rounded Rectangle 4"/>
          <p:cNvSpPr/>
          <p:nvPr/>
        </p:nvSpPr>
        <p:spPr>
          <a:xfrm>
            <a:off x="76200" y="2648870"/>
            <a:ext cx="1626769" cy="76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latin typeface="Arial" panose="020B0604020202020204" pitchFamily="34" charset="0"/>
                <a:cs typeface="Arial" panose="020B0604020202020204" pitchFamily="34" charset="0"/>
              </a:rPr>
              <a:t>Plant Classification</a:t>
            </a:r>
            <a:endParaRPr lang="id-ID" dirty="0">
              <a:solidFill>
                <a:schemeClr val="tx1"/>
              </a:solidFill>
              <a:latin typeface="Arial" panose="020B0604020202020204" pitchFamily="34" charset="0"/>
              <a:cs typeface="Arial" panose="020B0604020202020204" pitchFamily="34" charset="0"/>
            </a:endParaRPr>
          </a:p>
        </p:txBody>
      </p:sp>
      <p:sp>
        <p:nvSpPr>
          <p:cNvPr id="12" name="Rounded Rectangle 11"/>
          <p:cNvSpPr/>
          <p:nvPr/>
        </p:nvSpPr>
        <p:spPr>
          <a:xfrm>
            <a:off x="2209800" y="1295400"/>
            <a:ext cx="1752600" cy="97247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solidFill>
                  <a:schemeClr val="tx1"/>
                </a:solidFill>
                <a:latin typeface="Arial" panose="020B0604020202020204" pitchFamily="34" charset="0"/>
                <a:cs typeface="Arial" panose="020B0604020202020204" pitchFamily="34" charset="0"/>
              </a:rPr>
              <a:t>Bryophyta (non-vascular)</a:t>
            </a:r>
            <a:endParaRPr lang="id-ID" sz="2000" dirty="0">
              <a:solidFill>
                <a:schemeClr val="tx1"/>
              </a:solidFill>
              <a:latin typeface="Arial" panose="020B0604020202020204" pitchFamily="34" charset="0"/>
              <a:cs typeface="Arial" panose="020B0604020202020204" pitchFamily="34" charset="0"/>
            </a:endParaRPr>
          </a:p>
        </p:txBody>
      </p:sp>
      <p:sp>
        <p:nvSpPr>
          <p:cNvPr id="13" name="Rounded Rectangle 12"/>
          <p:cNvSpPr/>
          <p:nvPr/>
        </p:nvSpPr>
        <p:spPr>
          <a:xfrm>
            <a:off x="2209801" y="4172870"/>
            <a:ext cx="1828800" cy="76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solidFill>
                  <a:schemeClr val="tx1"/>
                </a:solidFill>
                <a:latin typeface="Arial" panose="020B0604020202020204" pitchFamily="34" charset="0"/>
                <a:cs typeface="Arial" panose="020B0604020202020204" pitchFamily="34" charset="0"/>
              </a:rPr>
              <a:t>Tracheophyta (vascular)</a:t>
            </a:r>
            <a:endParaRPr lang="id-ID" sz="2000" dirty="0">
              <a:solidFill>
                <a:schemeClr val="tx1"/>
              </a:solidFill>
              <a:latin typeface="Arial" panose="020B0604020202020204" pitchFamily="34" charset="0"/>
              <a:cs typeface="Arial" panose="020B0604020202020204" pitchFamily="34" charset="0"/>
            </a:endParaRPr>
          </a:p>
        </p:txBody>
      </p:sp>
      <p:sp>
        <p:nvSpPr>
          <p:cNvPr id="14" name="Left Brace 13"/>
          <p:cNvSpPr/>
          <p:nvPr/>
        </p:nvSpPr>
        <p:spPr>
          <a:xfrm>
            <a:off x="1676400" y="1649205"/>
            <a:ext cx="533400" cy="282846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sp>
        <p:nvSpPr>
          <p:cNvPr id="17" name="Left Brace 16"/>
          <p:cNvSpPr/>
          <p:nvPr/>
        </p:nvSpPr>
        <p:spPr>
          <a:xfrm>
            <a:off x="4054642" y="4058570"/>
            <a:ext cx="228600" cy="1143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sp>
        <p:nvSpPr>
          <p:cNvPr id="26" name="Rounded Rectangle 25"/>
          <p:cNvSpPr/>
          <p:nvPr/>
        </p:nvSpPr>
        <p:spPr>
          <a:xfrm>
            <a:off x="6527132" y="4459540"/>
            <a:ext cx="2183231" cy="4753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solidFill>
                  <a:schemeClr val="tx1"/>
                </a:solidFill>
                <a:latin typeface="Arial" panose="020B0604020202020204" pitchFamily="34" charset="0"/>
                <a:cs typeface="Arial" panose="020B0604020202020204" pitchFamily="34" charset="0"/>
              </a:rPr>
              <a:t>Gymnospermae</a:t>
            </a:r>
            <a:endParaRPr lang="id-ID" sz="2000" dirty="0">
              <a:solidFill>
                <a:schemeClr val="tx1"/>
              </a:solidFill>
              <a:latin typeface="Arial" panose="020B0604020202020204" pitchFamily="34" charset="0"/>
              <a:cs typeface="Arial" panose="020B0604020202020204" pitchFamily="34" charset="0"/>
            </a:endParaRPr>
          </a:p>
        </p:txBody>
      </p:sp>
      <p:sp>
        <p:nvSpPr>
          <p:cNvPr id="30" name="Rounded Rectangle 29"/>
          <p:cNvSpPr/>
          <p:nvPr/>
        </p:nvSpPr>
        <p:spPr>
          <a:xfrm>
            <a:off x="4267200" y="4992940"/>
            <a:ext cx="1962932" cy="4753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solidFill>
                  <a:schemeClr val="tx1"/>
                </a:solidFill>
                <a:latin typeface="Arial" panose="020B0604020202020204" pitchFamily="34" charset="0"/>
                <a:cs typeface="Arial" panose="020B0604020202020204" pitchFamily="34" charset="0"/>
              </a:rPr>
              <a:t>Spermatophyta</a:t>
            </a:r>
            <a:endParaRPr lang="id-ID" sz="2000" dirty="0">
              <a:solidFill>
                <a:schemeClr val="tx1"/>
              </a:solidFill>
              <a:latin typeface="Arial" panose="020B0604020202020204" pitchFamily="34" charset="0"/>
              <a:cs typeface="Arial" panose="020B0604020202020204" pitchFamily="34" charset="0"/>
            </a:endParaRPr>
          </a:p>
        </p:txBody>
      </p:sp>
      <p:sp>
        <p:nvSpPr>
          <p:cNvPr id="31" name="Rounded Rectangle 30"/>
          <p:cNvSpPr/>
          <p:nvPr/>
        </p:nvSpPr>
        <p:spPr>
          <a:xfrm>
            <a:off x="4285748" y="3782805"/>
            <a:ext cx="2007269" cy="4753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solidFill>
                  <a:schemeClr val="tx1"/>
                </a:solidFill>
                <a:latin typeface="Arial" panose="020B0604020202020204" pitchFamily="34" charset="0"/>
                <a:cs typeface="Arial" panose="020B0604020202020204" pitchFamily="34" charset="0"/>
              </a:rPr>
              <a:t>Pteridophyta</a:t>
            </a:r>
            <a:endParaRPr lang="id-ID" sz="2000" dirty="0">
              <a:solidFill>
                <a:schemeClr val="tx1"/>
              </a:solidFill>
              <a:latin typeface="Arial" panose="020B0604020202020204" pitchFamily="34" charset="0"/>
              <a:cs typeface="Arial" panose="020B0604020202020204" pitchFamily="34" charset="0"/>
            </a:endParaRPr>
          </a:p>
        </p:txBody>
      </p:sp>
      <p:sp>
        <p:nvSpPr>
          <p:cNvPr id="32" name="Rounded Rectangle 31"/>
          <p:cNvSpPr/>
          <p:nvPr/>
        </p:nvSpPr>
        <p:spPr>
          <a:xfrm>
            <a:off x="6527132" y="5315870"/>
            <a:ext cx="2183231" cy="4753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solidFill>
                  <a:schemeClr val="tx1"/>
                </a:solidFill>
                <a:latin typeface="Arial" panose="020B0604020202020204" pitchFamily="34" charset="0"/>
                <a:cs typeface="Arial" panose="020B0604020202020204" pitchFamily="34" charset="0"/>
              </a:rPr>
              <a:t>Angiospermae</a:t>
            </a:r>
            <a:endParaRPr lang="id-ID" sz="2000" dirty="0">
              <a:solidFill>
                <a:schemeClr val="tx1"/>
              </a:solidFill>
              <a:latin typeface="Arial" panose="020B0604020202020204" pitchFamily="34" charset="0"/>
              <a:cs typeface="Arial" panose="020B0604020202020204" pitchFamily="34" charset="0"/>
            </a:endParaRPr>
          </a:p>
        </p:txBody>
      </p:sp>
      <p:sp>
        <p:nvSpPr>
          <p:cNvPr id="33" name="Left Brace 32"/>
          <p:cNvSpPr/>
          <p:nvPr/>
        </p:nvSpPr>
        <p:spPr>
          <a:xfrm>
            <a:off x="6276976" y="4622132"/>
            <a:ext cx="215955" cy="107473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spTree>
    <p:extLst>
      <p:ext uri="{BB962C8B-B14F-4D97-AF65-F5344CB8AC3E}">
        <p14:creationId xmlns:p14="http://schemas.microsoft.com/office/powerpoint/2010/main" val="41196408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00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810000"/>
            <a:ext cx="2689225"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Line 6"/>
          <p:cNvSpPr>
            <a:spLocks noChangeShapeType="1"/>
          </p:cNvSpPr>
          <p:nvPr/>
        </p:nvSpPr>
        <p:spPr bwMode="auto">
          <a:xfrm>
            <a:off x="1981200" y="4572000"/>
            <a:ext cx="3429000" cy="609600"/>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36869" name="Line 7"/>
          <p:cNvSpPr>
            <a:spLocks noChangeShapeType="1"/>
          </p:cNvSpPr>
          <p:nvPr/>
        </p:nvSpPr>
        <p:spPr bwMode="auto">
          <a:xfrm flipV="1">
            <a:off x="2667000" y="2819400"/>
            <a:ext cx="2209800" cy="152400"/>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36870" name="Line 8"/>
          <p:cNvSpPr>
            <a:spLocks noChangeShapeType="1"/>
          </p:cNvSpPr>
          <p:nvPr/>
        </p:nvSpPr>
        <p:spPr bwMode="auto">
          <a:xfrm flipV="1">
            <a:off x="2590800" y="1524000"/>
            <a:ext cx="2209800" cy="228600"/>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36871" name="WordArt 9"/>
          <p:cNvSpPr>
            <a:spLocks noChangeArrowheads="1" noChangeShapeType="1" noTextEdit="1"/>
          </p:cNvSpPr>
          <p:nvPr/>
        </p:nvSpPr>
        <p:spPr bwMode="auto">
          <a:xfrm>
            <a:off x="5029200" y="1219200"/>
            <a:ext cx="1933575" cy="647700"/>
          </a:xfrm>
          <a:prstGeom prst="rect">
            <a:avLst/>
          </a:prstGeom>
        </p:spPr>
        <p:txBody>
          <a:bodyPr wrap="none" fromWordArt="1">
            <a:prstTxWarp prst="textPlain">
              <a:avLst>
                <a:gd name="adj" fmla="val 50000"/>
              </a:avLst>
            </a:prstTxWarp>
          </a:bodyPr>
          <a:lstStyle/>
          <a:p>
            <a:pPr algn="ctr"/>
            <a:r>
              <a:rPr lang="id-ID" sz="3600" kern="10">
                <a:ln w="9525">
                  <a:solidFill>
                    <a:srgbClr val="000000"/>
                  </a:solidFill>
                  <a:round/>
                  <a:headEnd/>
                  <a:tailEnd/>
                </a:ln>
                <a:solidFill>
                  <a:srgbClr val="FFFFFF"/>
                </a:solidFill>
                <a:latin typeface="Arial Black" panose="020B0A04020102020204" pitchFamily="34" charset="0"/>
              </a:rPr>
              <a:t>Sporofil</a:t>
            </a:r>
          </a:p>
        </p:txBody>
      </p:sp>
      <p:sp>
        <p:nvSpPr>
          <p:cNvPr id="36872" name="WordArt 10"/>
          <p:cNvSpPr>
            <a:spLocks noChangeArrowheads="1" noChangeShapeType="1" noTextEdit="1"/>
          </p:cNvSpPr>
          <p:nvPr/>
        </p:nvSpPr>
        <p:spPr bwMode="auto">
          <a:xfrm>
            <a:off x="5029200" y="2476500"/>
            <a:ext cx="1933575" cy="647700"/>
          </a:xfrm>
          <a:prstGeom prst="rect">
            <a:avLst/>
          </a:prstGeom>
        </p:spPr>
        <p:txBody>
          <a:bodyPr wrap="none" fromWordArt="1">
            <a:prstTxWarp prst="textPlain">
              <a:avLst>
                <a:gd name="adj" fmla="val 50000"/>
              </a:avLst>
            </a:prstTxWarp>
          </a:bodyPr>
          <a:lstStyle/>
          <a:p>
            <a:pPr algn="ctr"/>
            <a:r>
              <a:rPr lang="id-ID" sz="3600" kern="10">
                <a:ln w="9525">
                  <a:solidFill>
                    <a:srgbClr val="000000"/>
                  </a:solidFill>
                  <a:round/>
                  <a:headEnd/>
                  <a:tailEnd/>
                </a:ln>
                <a:solidFill>
                  <a:srgbClr val="FFFFFF"/>
                </a:solidFill>
                <a:latin typeface="Arial Black" panose="020B0A04020102020204" pitchFamily="34" charset="0"/>
              </a:rPr>
              <a:t>Tropofil</a:t>
            </a:r>
          </a:p>
        </p:txBody>
      </p:sp>
      <p:sp>
        <p:nvSpPr>
          <p:cNvPr id="36873" name="WordArt 11"/>
          <p:cNvSpPr>
            <a:spLocks noChangeArrowheads="1" noChangeShapeType="1" noTextEdit="1"/>
          </p:cNvSpPr>
          <p:nvPr/>
        </p:nvSpPr>
        <p:spPr bwMode="auto">
          <a:xfrm>
            <a:off x="6324600" y="5181600"/>
            <a:ext cx="1295400" cy="381000"/>
          </a:xfrm>
          <a:prstGeom prst="rect">
            <a:avLst/>
          </a:prstGeom>
        </p:spPr>
        <p:txBody>
          <a:bodyPr wrap="none" fromWordArt="1">
            <a:prstTxWarp prst="textPlain">
              <a:avLst>
                <a:gd name="adj" fmla="val 50000"/>
              </a:avLst>
            </a:prstTxWarp>
          </a:bodyPr>
          <a:lstStyle/>
          <a:p>
            <a:pPr algn="ctr"/>
            <a:r>
              <a:rPr lang="id-ID" sz="3600" kern="10">
                <a:ln w="9525">
                  <a:solidFill>
                    <a:srgbClr val="000000"/>
                  </a:solidFill>
                  <a:round/>
                  <a:headEnd/>
                  <a:tailEnd/>
                </a:ln>
                <a:solidFill>
                  <a:srgbClr val="FFFFFF"/>
                </a:solidFill>
                <a:latin typeface="Arial Black" panose="020B0A04020102020204" pitchFamily="34" charset="0"/>
              </a:rPr>
              <a:t>Spora</a:t>
            </a:r>
          </a:p>
        </p:txBody>
      </p:sp>
    </p:spTree>
    <p:extLst>
      <p:ext uri="{BB962C8B-B14F-4D97-AF65-F5344CB8AC3E}">
        <p14:creationId xmlns:p14="http://schemas.microsoft.com/office/powerpoint/2010/main" val="32210573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Rectangle 2"/>
          <p:cNvSpPr>
            <a:spLocks noGrp="1" noChangeArrowheads="1"/>
          </p:cNvSpPr>
          <p:nvPr>
            <p:ph type="title"/>
          </p:nvPr>
        </p:nvSpPr>
        <p:spPr>
          <a:xfrm>
            <a:off x="990600" y="609600"/>
            <a:ext cx="7696200" cy="612775"/>
          </a:xfrm>
          <a:solidFill>
            <a:schemeClr val="bg1">
              <a:alpha val="50999"/>
            </a:schemeClr>
          </a:solidFill>
          <a:ln>
            <a:solidFill>
              <a:srgbClr val="333399"/>
            </a:solidFill>
            <a:miter lim="800000"/>
            <a:headEnd/>
            <a:tailEnd/>
          </a:ln>
        </p:spPr>
        <p:txBody>
          <a:bodyPr/>
          <a:lstStyle/>
          <a:p>
            <a:pPr algn="ctr"/>
            <a:r>
              <a:rPr lang="en-US" sz="3200" dirty="0">
                <a:latin typeface="Arial Black" panose="020B0A04020102020204" pitchFamily="34" charset="0"/>
              </a:rPr>
              <a:t>DAUR HIDUP TUMBUHAN PAKU</a:t>
            </a:r>
          </a:p>
        </p:txBody>
      </p:sp>
      <p:pic>
        <p:nvPicPr>
          <p:cNvPr id="45063" name="Picture 7" descr="29_12FernLifeCycle_L.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990600" y="1371600"/>
            <a:ext cx="7693025" cy="5181600"/>
          </a:xfrm>
          <a:noFill/>
          <a:ln w="57150" cmpd="thickThin">
            <a:solidFill>
              <a:srgbClr val="00FF00"/>
            </a:solidFill>
            <a:miter lim="800000"/>
            <a:headEnd/>
            <a:tailEnd/>
          </a:ln>
        </p:spPr>
      </p:pic>
    </p:spTree>
    <p:extLst>
      <p:ext uri="{BB962C8B-B14F-4D97-AF65-F5344CB8AC3E}">
        <p14:creationId xmlns:p14="http://schemas.microsoft.com/office/powerpoint/2010/main" val="4270948504"/>
      </p:ext>
    </p:extLst>
  </p:cSld>
  <p:clrMapOvr>
    <a:masterClrMapping/>
  </p:clrMapOvr>
  <p:transition spd="med">
    <p:spli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4" name="Rectangle 2"/>
          <p:cNvSpPr>
            <a:spLocks noGrp="1" noChangeArrowheads="1"/>
          </p:cNvSpPr>
          <p:nvPr>
            <p:ph type="title"/>
          </p:nvPr>
        </p:nvSpPr>
        <p:spPr>
          <a:xfrm>
            <a:off x="228600" y="609600"/>
            <a:ext cx="8686800" cy="762000"/>
          </a:xfrm>
          <a:ln>
            <a:solidFill>
              <a:schemeClr val="tx2"/>
            </a:solidFill>
            <a:miter lim="800000"/>
            <a:headEnd/>
            <a:tailEnd/>
          </a:ln>
        </p:spPr>
        <p:txBody>
          <a:bodyPr>
            <a:normAutofit fontScale="90000"/>
          </a:bodyPr>
          <a:lstStyle/>
          <a:p>
            <a:pPr algn="ctr"/>
            <a:r>
              <a:rPr lang="en-US" b="1" dirty="0" err="1">
                <a:solidFill>
                  <a:srgbClr val="990033"/>
                </a:solidFill>
                <a:latin typeface="Arial Black" panose="020B0A04020102020204" pitchFamily="34" charset="0"/>
              </a:rPr>
              <a:t>Metagenesis</a:t>
            </a:r>
            <a:r>
              <a:rPr lang="en-US" b="1" dirty="0">
                <a:solidFill>
                  <a:schemeClr val="tx1"/>
                </a:solidFill>
                <a:latin typeface="Arial Black" panose="020B0A04020102020204" pitchFamily="34" charset="0"/>
              </a:rPr>
              <a:t> </a:t>
            </a:r>
            <a:r>
              <a:rPr lang="en-US" b="1" dirty="0" err="1">
                <a:solidFill>
                  <a:schemeClr val="tx1"/>
                </a:solidFill>
                <a:latin typeface="Arial Black" panose="020B0A04020102020204" pitchFamily="34" charset="0"/>
              </a:rPr>
              <a:t>Tumbuhan</a:t>
            </a:r>
            <a:r>
              <a:rPr lang="en-US" b="1" dirty="0">
                <a:solidFill>
                  <a:schemeClr val="tx1"/>
                </a:solidFill>
                <a:latin typeface="Arial Black" panose="020B0A04020102020204" pitchFamily="34" charset="0"/>
              </a:rPr>
              <a:t> </a:t>
            </a:r>
            <a:r>
              <a:rPr lang="en-US" b="1" dirty="0" err="1">
                <a:solidFill>
                  <a:schemeClr val="tx1"/>
                </a:solidFill>
                <a:latin typeface="Arial Black" panose="020B0A04020102020204" pitchFamily="34" charset="0"/>
              </a:rPr>
              <a:t>Paku</a:t>
            </a:r>
            <a:endParaRPr lang="en-US" b="1" dirty="0">
              <a:solidFill>
                <a:schemeClr val="tx1"/>
              </a:solidFill>
              <a:latin typeface="Arial Black" panose="020B0A04020102020204" pitchFamily="34" charset="0"/>
            </a:endParaRPr>
          </a:p>
        </p:txBody>
      </p:sp>
      <p:sp>
        <p:nvSpPr>
          <p:cNvPr id="64515" name="Rectangle 3"/>
          <p:cNvSpPr>
            <a:spLocks noGrp="1" noChangeArrowheads="1"/>
          </p:cNvSpPr>
          <p:nvPr>
            <p:ph type="body" sz="half" idx="1"/>
          </p:nvPr>
        </p:nvSpPr>
        <p:spPr>
          <a:xfrm>
            <a:off x="228600" y="1417637"/>
            <a:ext cx="4267200" cy="4983163"/>
          </a:xfrm>
          <a:ln w="38100" cmpd="dbl">
            <a:solidFill>
              <a:schemeClr val="tx2"/>
            </a:solidFill>
            <a:miter lim="800000"/>
            <a:headEnd/>
            <a:tailEnd/>
          </a:ln>
        </p:spPr>
        <p:txBody>
          <a:bodyPr/>
          <a:lstStyle/>
          <a:p>
            <a:pPr marL="476250" indent="-476250">
              <a:buFontTx/>
              <a:buNone/>
            </a:pPr>
            <a:r>
              <a:rPr lang="en-US" sz="2500" u="sng" dirty="0">
                <a:latin typeface="Arial" panose="020B0604020202020204" pitchFamily="34" charset="0"/>
              </a:rPr>
              <a:t>A. </a:t>
            </a:r>
            <a:r>
              <a:rPr lang="en-US" sz="2800" u="sng" dirty="0" err="1">
                <a:latin typeface="Arial" panose="020B0604020202020204" pitchFamily="34" charset="0"/>
              </a:rPr>
              <a:t>Generasi</a:t>
            </a:r>
            <a:r>
              <a:rPr lang="en-US" sz="2800" u="sng" dirty="0">
                <a:latin typeface="Arial" panose="020B0604020202020204" pitchFamily="34" charset="0"/>
              </a:rPr>
              <a:t> </a:t>
            </a:r>
            <a:r>
              <a:rPr lang="en-US" sz="2800" u="sng" dirty="0" err="1">
                <a:latin typeface="Arial" panose="020B0604020202020204" pitchFamily="34" charset="0"/>
              </a:rPr>
              <a:t>Sporofit</a:t>
            </a:r>
            <a:endParaRPr lang="en-US" sz="2800" u="sng" dirty="0">
              <a:latin typeface="Arial" panose="020B0604020202020204" pitchFamily="34" charset="0"/>
            </a:endParaRPr>
          </a:p>
          <a:p>
            <a:pPr marL="476250" indent="-476250">
              <a:buFontTx/>
              <a:buNone/>
            </a:pPr>
            <a:endParaRPr lang="en-US" sz="2500" dirty="0">
              <a:latin typeface="Arial" panose="020B0604020202020204" pitchFamily="34" charset="0"/>
            </a:endParaRPr>
          </a:p>
          <a:p>
            <a:pPr marL="476250" indent="-476250"/>
            <a:r>
              <a:rPr lang="en-US" sz="2500" dirty="0" err="1">
                <a:latin typeface="Arial" panose="020B0604020202020204" pitchFamily="34" charset="0"/>
              </a:rPr>
              <a:t>Dihasilkan</a:t>
            </a:r>
            <a:r>
              <a:rPr lang="en-US" sz="2500" dirty="0">
                <a:latin typeface="Arial" panose="020B0604020202020204" pitchFamily="34" charset="0"/>
              </a:rPr>
              <a:t> </a:t>
            </a:r>
            <a:r>
              <a:rPr lang="en-US" sz="2500" dirty="0" err="1">
                <a:latin typeface="Arial" panose="020B0604020202020204" pitchFamily="34" charset="0"/>
              </a:rPr>
              <a:t>spora</a:t>
            </a:r>
            <a:r>
              <a:rPr lang="en-US" sz="2500" dirty="0">
                <a:latin typeface="Arial" panose="020B0604020202020204" pitchFamily="34" charset="0"/>
              </a:rPr>
              <a:t> </a:t>
            </a:r>
          </a:p>
          <a:p>
            <a:pPr marL="476250" indent="-476250"/>
            <a:r>
              <a:rPr lang="en-US" sz="2500" dirty="0" err="1">
                <a:latin typeface="Arial" panose="020B0604020202020204" pitchFamily="34" charset="0"/>
              </a:rPr>
              <a:t>Oleh</a:t>
            </a:r>
            <a:r>
              <a:rPr lang="en-US" sz="2500" dirty="0">
                <a:latin typeface="Arial" panose="020B0604020202020204" pitchFamily="34" charset="0"/>
              </a:rPr>
              <a:t> sporangium </a:t>
            </a:r>
            <a:r>
              <a:rPr lang="en-US" sz="2500" dirty="0" err="1">
                <a:latin typeface="Arial" panose="020B0604020202020204" pitchFamily="34" charset="0"/>
              </a:rPr>
              <a:t>pada</a:t>
            </a:r>
            <a:r>
              <a:rPr lang="en-US" sz="2500" dirty="0">
                <a:latin typeface="Arial" panose="020B0604020202020204" pitchFamily="34" charset="0"/>
              </a:rPr>
              <a:t> </a:t>
            </a:r>
            <a:r>
              <a:rPr lang="en-US" sz="2500" dirty="0" err="1">
                <a:latin typeface="Arial" panose="020B0604020202020204" pitchFamily="34" charset="0"/>
              </a:rPr>
              <a:t>tumbuhan</a:t>
            </a:r>
            <a:r>
              <a:rPr lang="en-US" sz="2500" dirty="0">
                <a:latin typeface="Arial" panose="020B0604020202020204" pitchFamily="34" charset="0"/>
              </a:rPr>
              <a:t> </a:t>
            </a:r>
            <a:r>
              <a:rPr lang="en-US" sz="2500" dirty="0" err="1">
                <a:latin typeface="Arial" panose="020B0604020202020204" pitchFamily="34" charset="0"/>
              </a:rPr>
              <a:t>paku</a:t>
            </a:r>
            <a:endParaRPr lang="en-US" sz="2500" dirty="0">
              <a:latin typeface="Arial" panose="020B0604020202020204" pitchFamily="34" charset="0"/>
            </a:endParaRPr>
          </a:p>
          <a:p>
            <a:pPr marL="476250" indent="-476250"/>
            <a:r>
              <a:rPr lang="en-US" sz="2500" dirty="0" err="1">
                <a:latin typeface="Arial" panose="020B0604020202020204" pitchFamily="34" charset="0"/>
              </a:rPr>
              <a:t>Berumur</a:t>
            </a:r>
            <a:r>
              <a:rPr lang="en-US" sz="2500" dirty="0">
                <a:latin typeface="Arial" panose="020B0604020202020204" pitchFamily="34" charset="0"/>
              </a:rPr>
              <a:t> </a:t>
            </a:r>
            <a:r>
              <a:rPr lang="en-US" sz="2500" dirty="0" err="1">
                <a:latin typeface="Arial" panose="020B0604020202020204" pitchFamily="34" charset="0"/>
              </a:rPr>
              <a:t>lebih</a:t>
            </a:r>
            <a:r>
              <a:rPr lang="en-US" sz="2500" dirty="0">
                <a:latin typeface="Arial" panose="020B0604020202020204" pitchFamily="34" charset="0"/>
              </a:rPr>
              <a:t> lama</a:t>
            </a:r>
          </a:p>
          <a:p>
            <a:pPr marL="476250" indent="-476250"/>
            <a:endParaRPr lang="en-US" sz="2500" dirty="0">
              <a:latin typeface="Arial" panose="020B0604020202020204" pitchFamily="34" charset="0"/>
            </a:endParaRPr>
          </a:p>
          <a:p>
            <a:pPr marL="476250" indent="-476250"/>
            <a:r>
              <a:rPr lang="en-US" sz="2500" dirty="0" err="1">
                <a:latin typeface="Arial" panose="020B0604020202020204" pitchFamily="34" charset="0"/>
              </a:rPr>
              <a:t>Tersebar</a:t>
            </a:r>
            <a:r>
              <a:rPr lang="en-US" sz="2500" dirty="0">
                <a:latin typeface="Arial" panose="020B0604020202020204" pitchFamily="34" charset="0"/>
              </a:rPr>
              <a:t> </a:t>
            </a:r>
            <a:r>
              <a:rPr lang="en-US" sz="2500" dirty="0" err="1" smtClean="0">
                <a:latin typeface="Arial" panose="020B0604020202020204" pitchFamily="34" charset="0"/>
              </a:rPr>
              <a:t>bebas</a:t>
            </a:r>
            <a:r>
              <a:rPr lang="en-US" sz="2500" dirty="0" smtClean="0">
                <a:latin typeface="Arial" panose="020B0604020202020204" pitchFamily="34" charset="0"/>
              </a:rPr>
              <a:t>/</a:t>
            </a:r>
            <a:r>
              <a:rPr lang="en-US" sz="2500" dirty="0" err="1" smtClean="0">
                <a:latin typeface="Arial" panose="020B0604020202020204" pitchFamily="34" charset="0"/>
              </a:rPr>
              <a:t>angin</a:t>
            </a:r>
            <a:endParaRPr lang="en-US" sz="2500" dirty="0">
              <a:latin typeface="Arial" panose="020B0604020202020204" pitchFamily="34" charset="0"/>
            </a:endParaRPr>
          </a:p>
          <a:p>
            <a:pPr marL="476250" indent="-476250"/>
            <a:r>
              <a:rPr lang="en-US" sz="2500" dirty="0" err="1">
                <a:latin typeface="Arial" panose="020B0604020202020204" pitchFamily="34" charset="0"/>
              </a:rPr>
              <a:t>Tumbuh</a:t>
            </a:r>
            <a:r>
              <a:rPr lang="en-US" sz="2500" dirty="0">
                <a:latin typeface="Arial" panose="020B0604020202020204" pitchFamily="34" charset="0"/>
              </a:rPr>
              <a:t> </a:t>
            </a:r>
            <a:r>
              <a:rPr lang="en-US" sz="2500" dirty="0" err="1">
                <a:latin typeface="Arial" panose="020B0604020202020204" pitchFamily="34" charset="0"/>
              </a:rPr>
              <a:t>menjadi</a:t>
            </a:r>
            <a:r>
              <a:rPr lang="en-US" sz="2500" dirty="0">
                <a:latin typeface="Arial" panose="020B0604020202020204" pitchFamily="34" charset="0"/>
              </a:rPr>
              <a:t> </a:t>
            </a:r>
            <a:r>
              <a:rPr lang="en-US" sz="2500" dirty="0" err="1">
                <a:latin typeface="Arial" panose="020B0604020202020204" pitchFamily="34" charset="0"/>
              </a:rPr>
              <a:t>protalium</a:t>
            </a:r>
            <a:endParaRPr lang="en-US" sz="2500" dirty="0">
              <a:latin typeface="Arial" panose="020B0604020202020204" pitchFamily="34" charset="0"/>
            </a:endParaRPr>
          </a:p>
          <a:p>
            <a:pPr marL="476250" indent="-476250"/>
            <a:endParaRPr lang="en-US" sz="2500" dirty="0">
              <a:latin typeface="Arial" panose="020B0604020202020204" pitchFamily="34" charset="0"/>
            </a:endParaRPr>
          </a:p>
        </p:txBody>
      </p:sp>
      <p:sp>
        <p:nvSpPr>
          <p:cNvPr id="64516" name="Rectangle 4"/>
          <p:cNvSpPr>
            <a:spLocks noGrp="1" noChangeArrowheads="1"/>
          </p:cNvSpPr>
          <p:nvPr>
            <p:ph type="body" sz="half" idx="2"/>
          </p:nvPr>
        </p:nvSpPr>
        <p:spPr>
          <a:xfrm>
            <a:off x="4648200" y="1417637"/>
            <a:ext cx="4267200" cy="4983163"/>
          </a:xfrm>
          <a:ln w="38100" cmpd="dbl">
            <a:solidFill>
              <a:schemeClr val="tx2"/>
            </a:solidFill>
            <a:miter lim="800000"/>
            <a:headEnd/>
            <a:tailEnd/>
          </a:ln>
        </p:spPr>
        <p:txBody>
          <a:bodyPr/>
          <a:lstStyle/>
          <a:p>
            <a:pPr marL="231775" indent="-231775" defTabSz="3771900">
              <a:buFont typeface="Wingdings" panose="05000000000000000000" pitchFamily="2" charset="2"/>
              <a:buNone/>
            </a:pPr>
            <a:r>
              <a:rPr lang="en-US" sz="2500" dirty="0">
                <a:latin typeface="Arial" panose="020B0604020202020204" pitchFamily="34" charset="0"/>
              </a:rPr>
              <a:t>B. </a:t>
            </a:r>
            <a:r>
              <a:rPr lang="en-US" sz="2800" u="sng" dirty="0" err="1">
                <a:latin typeface="Arial" panose="020B0604020202020204" pitchFamily="34" charset="0"/>
              </a:rPr>
              <a:t>Generasi</a:t>
            </a:r>
            <a:r>
              <a:rPr lang="en-US" sz="2800" u="sng" dirty="0">
                <a:latin typeface="Arial" panose="020B0604020202020204" pitchFamily="34" charset="0"/>
              </a:rPr>
              <a:t> </a:t>
            </a:r>
            <a:r>
              <a:rPr lang="en-US" sz="2800" u="sng" dirty="0" err="1">
                <a:latin typeface="Arial" panose="020B0604020202020204" pitchFamily="34" charset="0"/>
              </a:rPr>
              <a:t>Gametofit</a:t>
            </a:r>
            <a:endParaRPr lang="en-US" sz="2800" u="sng" dirty="0">
              <a:latin typeface="Arial" panose="020B0604020202020204" pitchFamily="34" charset="0"/>
            </a:endParaRPr>
          </a:p>
          <a:p>
            <a:pPr marL="231775" indent="-231775" defTabSz="3771900">
              <a:buFont typeface="Wingdings" panose="05000000000000000000" pitchFamily="2" charset="2"/>
              <a:buNone/>
            </a:pPr>
            <a:endParaRPr lang="en-US" sz="2500" u="sng" dirty="0">
              <a:latin typeface="Arial" panose="020B0604020202020204" pitchFamily="34" charset="0"/>
            </a:endParaRPr>
          </a:p>
          <a:p>
            <a:pPr marL="231775" indent="-231775" defTabSz="3771900"/>
            <a:r>
              <a:rPr lang="en-US" sz="2500" dirty="0" err="1">
                <a:latin typeface="Arial" panose="020B0604020202020204" pitchFamily="34" charset="0"/>
              </a:rPr>
              <a:t>Dihasilkan</a:t>
            </a:r>
            <a:r>
              <a:rPr lang="en-US" sz="2500" dirty="0">
                <a:latin typeface="Arial" panose="020B0604020202020204" pitchFamily="34" charset="0"/>
              </a:rPr>
              <a:t> </a:t>
            </a:r>
            <a:r>
              <a:rPr lang="en-US" sz="2500" dirty="0" err="1">
                <a:latin typeface="Arial" panose="020B0604020202020204" pitchFamily="34" charset="0"/>
              </a:rPr>
              <a:t>gamet</a:t>
            </a:r>
            <a:endParaRPr lang="en-US" sz="2500" dirty="0">
              <a:latin typeface="Arial" panose="020B0604020202020204" pitchFamily="34" charset="0"/>
            </a:endParaRPr>
          </a:p>
          <a:p>
            <a:pPr marL="231775" indent="-231775" defTabSz="3771900"/>
            <a:r>
              <a:rPr lang="en-US" sz="2500" dirty="0" err="1">
                <a:latin typeface="Arial" panose="020B0604020202020204" pitchFamily="34" charset="0"/>
              </a:rPr>
              <a:t>Perkembangan</a:t>
            </a:r>
            <a:r>
              <a:rPr lang="en-US" sz="2500" dirty="0">
                <a:latin typeface="Arial" panose="020B0604020202020204" pitchFamily="34" charset="0"/>
              </a:rPr>
              <a:t> </a:t>
            </a:r>
            <a:r>
              <a:rPr lang="en-US" sz="2500" dirty="0" err="1">
                <a:latin typeface="Arial" panose="020B0604020202020204" pitchFamily="34" charset="0"/>
              </a:rPr>
              <a:t>dari</a:t>
            </a:r>
            <a:r>
              <a:rPr lang="en-US" sz="2500" dirty="0">
                <a:latin typeface="Arial" panose="020B0604020202020204" pitchFamily="34" charset="0"/>
              </a:rPr>
              <a:t> </a:t>
            </a:r>
            <a:r>
              <a:rPr lang="en-US" sz="2500" dirty="0" err="1">
                <a:latin typeface="Arial" panose="020B0604020202020204" pitchFamily="34" charset="0"/>
              </a:rPr>
              <a:t>protalium</a:t>
            </a:r>
            <a:endParaRPr lang="en-US" sz="2500" dirty="0">
              <a:latin typeface="Arial" panose="020B0604020202020204" pitchFamily="34" charset="0"/>
            </a:endParaRPr>
          </a:p>
          <a:p>
            <a:pPr marL="231775" indent="-231775" defTabSz="3771900"/>
            <a:r>
              <a:rPr lang="en-US" sz="2500" dirty="0" err="1">
                <a:latin typeface="Arial" panose="020B0604020202020204" pitchFamily="34" charset="0"/>
              </a:rPr>
              <a:t>Berumur</a:t>
            </a:r>
            <a:r>
              <a:rPr lang="en-US" sz="2500" dirty="0">
                <a:latin typeface="Arial" panose="020B0604020202020204" pitchFamily="34" charset="0"/>
              </a:rPr>
              <a:t> </a:t>
            </a:r>
            <a:r>
              <a:rPr lang="en-US" sz="2500" dirty="0" err="1">
                <a:latin typeface="Arial" panose="020B0604020202020204" pitchFamily="34" charset="0"/>
              </a:rPr>
              <a:t>beberapa</a:t>
            </a:r>
            <a:r>
              <a:rPr lang="en-US" sz="2500" dirty="0">
                <a:latin typeface="Arial" panose="020B0604020202020204" pitchFamily="34" charset="0"/>
              </a:rPr>
              <a:t>       </a:t>
            </a:r>
            <a:r>
              <a:rPr lang="en-US" sz="2500" dirty="0" err="1">
                <a:latin typeface="Arial" panose="020B0604020202020204" pitchFamily="34" charset="0"/>
              </a:rPr>
              <a:t>minggu</a:t>
            </a:r>
            <a:endParaRPr lang="en-US" sz="2500" dirty="0">
              <a:latin typeface="Arial" panose="020B0604020202020204" pitchFamily="34" charset="0"/>
            </a:endParaRPr>
          </a:p>
          <a:p>
            <a:pPr marL="231775" indent="-231775" defTabSz="3771900"/>
            <a:r>
              <a:rPr lang="en-US" sz="2500" dirty="0" err="1">
                <a:latin typeface="Arial" panose="020B0604020202020204" pitchFamily="34" charset="0"/>
              </a:rPr>
              <a:t>Terjadi</a:t>
            </a:r>
            <a:r>
              <a:rPr lang="en-US" sz="2500" dirty="0">
                <a:latin typeface="Arial" panose="020B0604020202020204" pitchFamily="34" charset="0"/>
              </a:rPr>
              <a:t> </a:t>
            </a:r>
            <a:r>
              <a:rPr lang="en-US" sz="2500" dirty="0" err="1">
                <a:latin typeface="Arial" panose="020B0604020202020204" pitchFamily="34" charset="0"/>
              </a:rPr>
              <a:t>fertilisasi</a:t>
            </a:r>
            <a:r>
              <a:rPr lang="en-US" sz="2500" dirty="0" err="1">
                <a:latin typeface="Arial" panose="020B0604020202020204" pitchFamily="34" charset="0"/>
                <a:sym typeface="Wingdings" panose="05000000000000000000" pitchFamily="2" charset="2"/>
              </a:rPr>
              <a:t>Zygot</a:t>
            </a:r>
            <a:endParaRPr lang="en-US" sz="2500" dirty="0">
              <a:latin typeface="Arial" panose="020B0604020202020204" pitchFamily="34" charset="0"/>
              <a:sym typeface="Wingdings" panose="05000000000000000000" pitchFamily="2" charset="2"/>
            </a:endParaRPr>
          </a:p>
          <a:p>
            <a:pPr marL="231775" indent="-231775" defTabSz="3771900"/>
            <a:r>
              <a:rPr lang="en-US" sz="2500" dirty="0" err="1">
                <a:latin typeface="Arial" panose="020B0604020202020204" pitchFamily="34" charset="0"/>
                <a:sym typeface="Wingdings" panose="05000000000000000000" pitchFamily="2" charset="2"/>
              </a:rPr>
              <a:t>Zygot</a:t>
            </a:r>
            <a:r>
              <a:rPr lang="en-US" sz="2500" dirty="0">
                <a:latin typeface="Arial" panose="020B0604020202020204" pitchFamily="34" charset="0"/>
                <a:sym typeface="Wingdings" panose="05000000000000000000" pitchFamily="2" charset="2"/>
              </a:rPr>
              <a:t> </a:t>
            </a:r>
            <a:r>
              <a:rPr lang="en-US" sz="2500" dirty="0" err="1">
                <a:latin typeface="Arial" panose="020B0604020202020204" pitchFamily="34" charset="0"/>
                <a:sym typeface="Wingdings" panose="05000000000000000000" pitchFamily="2" charset="2"/>
              </a:rPr>
              <a:t>tumbuh</a:t>
            </a:r>
            <a:r>
              <a:rPr lang="en-US" sz="2500" dirty="0">
                <a:latin typeface="Arial" panose="020B0604020202020204" pitchFamily="34" charset="0"/>
                <a:sym typeface="Wingdings" panose="05000000000000000000" pitchFamily="2" charset="2"/>
              </a:rPr>
              <a:t> </a:t>
            </a:r>
            <a:r>
              <a:rPr lang="en-US" sz="2500" dirty="0" err="1">
                <a:latin typeface="Arial" panose="020B0604020202020204" pitchFamily="34" charset="0"/>
                <a:sym typeface="Wingdings" panose="05000000000000000000" pitchFamily="2" charset="2"/>
              </a:rPr>
              <a:t>menjadi</a:t>
            </a:r>
            <a:r>
              <a:rPr lang="en-US" sz="2500" dirty="0">
                <a:latin typeface="Arial" panose="020B0604020202020204" pitchFamily="34" charset="0"/>
                <a:sym typeface="Wingdings" panose="05000000000000000000" pitchFamily="2" charset="2"/>
              </a:rPr>
              <a:t> </a:t>
            </a:r>
            <a:r>
              <a:rPr lang="en-US" sz="2500" dirty="0" err="1">
                <a:latin typeface="Arial" panose="020B0604020202020204" pitchFamily="34" charset="0"/>
                <a:sym typeface="Wingdings" panose="05000000000000000000" pitchFamily="2" charset="2"/>
              </a:rPr>
              <a:t>tumbuhan</a:t>
            </a:r>
            <a:r>
              <a:rPr lang="en-US" sz="2500" dirty="0">
                <a:latin typeface="Arial" panose="020B0604020202020204" pitchFamily="34" charset="0"/>
                <a:sym typeface="Wingdings" panose="05000000000000000000" pitchFamily="2" charset="2"/>
              </a:rPr>
              <a:t> </a:t>
            </a:r>
            <a:r>
              <a:rPr lang="en-US" sz="2500" dirty="0" err="1">
                <a:latin typeface="Arial" panose="020B0604020202020204" pitchFamily="34" charset="0"/>
                <a:sym typeface="Wingdings" panose="05000000000000000000" pitchFamily="2" charset="2"/>
              </a:rPr>
              <a:t>Paku</a:t>
            </a:r>
            <a:r>
              <a:rPr lang="en-US" sz="2500" dirty="0">
                <a:latin typeface="Arial" panose="020B0604020202020204" pitchFamily="34" charset="0"/>
                <a:sym typeface="Wingdings" panose="05000000000000000000" pitchFamily="2" charset="2"/>
              </a:rPr>
              <a:t> </a:t>
            </a:r>
            <a:r>
              <a:rPr lang="en-US" sz="2500" dirty="0" err="1">
                <a:latin typeface="Arial" panose="020B0604020202020204" pitchFamily="34" charset="0"/>
                <a:sym typeface="Wingdings" panose="05000000000000000000" pitchFamily="2" charset="2"/>
              </a:rPr>
              <a:t>baru</a:t>
            </a:r>
            <a:r>
              <a:rPr lang="en-US" sz="2500" dirty="0">
                <a:solidFill>
                  <a:schemeClr val="bg1"/>
                </a:solidFill>
                <a:latin typeface="Arial" panose="020B0604020202020204" pitchFamily="34" charset="0"/>
                <a:sym typeface="Wingdings" panose="05000000000000000000" pitchFamily="2" charset="2"/>
              </a:rPr>
              <a:t>.</a:t>
            </a:r>
            <a:endParaRPr lang="en-US" sz="2500" dirty="0">
              <a:solidFill>
                <a:schemeClr val="bg1"/>
              </a:solidFill>
              <a:latin typeface="Arial" panose="020B0604020202020204" pitchFamily="34" charset="0"/>
            </a:endParaRPr>
          </a:p>
          <a:p>
            <a:pPr marL="231775" indent="-231775" defTabSz="3771900">
              <a:buFont typeface="Wingdings" panose="05000000000000000000" pitchFamily="2" charset="2"/>
              <a:buNone/>
            </a:pPr>
            <a:endParaRPr lang="en-US" sz="2500" dirty="0">
              <a:solidFill>
                <a:schemeClr val="bg1"/>
              </a:solidFill>
            </a:endParaRPr>
          </a:p>
        </p:txBody>
      </p:sp>
    </p:spTree>
    <p:extLst>
      <p:ext uri="{BB962C8B-B14F-4D97-AF65-F5344CB8AC3E}">
        <p14:creationId xmlns:p14="http://schemas.microsoft.com/office/powerpoint/2010/main" val="3032551121"/>
      </p:ext>
    </p:extLst>
  </p:cSld>
  <p:clrMapOvr>
    <a:masterClrMapping/>
  </p:clrMapOvr>
  <p:transition>
    <p:comb/>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Rectangle 3"/>
          <p:cNvSpPr>
            <a:spLocks noGrp="1" noChangeArrowheads="1"/>
          </p:cNvSpPr>
          <p:nvPr>
            <p:ph type="title"/>
          </p:nvPr>
        </p:nvSpPr>
        <p:spPr>
          <a:xfrm>
            <a:off x="1295400" y="757238"/>
            <a:ext cx="6249987" cy="765175"/>
          </a:xfrm>
          <a:solidFill>
            <a:schemeClr val="bg1"/>
          </a:solidFill>
        </p:spPr>
        <p:txBody>
          <a:bodyPr>
            <a:normAutofit fontScale="90000"/>
          </a:bodyPr>
          <a:lstStyle/>
          <a:p>
            <a:r>
              <a:rPr lang="en-US" dirty="0" err="1">
                <a:latin typeface="Comic Sans MS" panose="030F0702030302020204" pitchFamily="66" charset="0"/>
              </a:rPr>
              <a:t>Manfaat</a:t>
            </a:r>
            <a:r>
              <a:rPr lang="en-US" dirty="0">
                <a:latin typeface="Comic Sans MS" panose="030F0702030302020204" pitchFamily="66" charset="0"/>
              </a:rPr>
              <a:t> </a:t>
            </a:r>
            <a:r>
              <a:rPr lang="en-US" dirty="0" err="1">
                <a:latin typeface="Comic Sans MS" panose="030F0702030302020204" pitchFamily="66" charset="0"/>
              </a:rPr>
              <a:t>Tumbuhan</a:t>
            </a:r>
            <a:r>
              <a:rPr lang="en-US" dirty="0">
                <a:latin typeface="Comic Sans MS" panose="030F0702030302020204" pitchFamily="66" charset="0"/>
              </a:rPr>
              <a:t> </a:t>
            </a:r>
            <a:r>
              <a:rPr lang="en-US" dirty="0" err="1">
                <a:latin typeface="Comic Sans MS" panose="030F0702030302020204" pitchFamily="66" charset="0"/>
              </a:rPr>
              <a:t>Paku</a:t>
            </a:r>
            <a:endParaRPr lang="en-US" dirty="0">
              <a:latin typeface="Comic Sans MS" panose="030F0702030302020204" pitchFamily="66" charset="0"/>
            </a:endParaRPr>
          </a:p>
        </p:txBody>
      </p:sp>
      <p:graphicFrame>
        <p:nvGraphicFramePr>
          <p:cNvPr id="66565" name="Object 5"/>
          <p:cNvGraphicFramePr>
            <a:graphicFrameLocks noGrp="1" noChangeAspect="1"/>
          </p:cNvGraphicFramePr>
          <p:nvPr>
            <p:ph sz="half" idx="2"/>
          </p:nvPr>
        </p:nvGraphicFramePr>
        <p:xfrm>
          <a:off x="1376363" y="3952875"/>
          <a:ext cx="7300912" cy="1989138"/>
        </p:xfrm>
        <a:graphic>
          <a:graphicData uri="http://schemas.openxmlformats.org/presentationml/2006/ole">
            <mc:AlternateContent xmlns:mc="http://schemas.openxmlformats.org/markup-compatibility/2006">
              <mc:Choice xmlns:v="urn:schemas-microsoft-com:vml" Requires="v">
                <p:oleObj spid="_x0000_s4112" name="Chart" r:id="rId4" imgW="8229447" imgH="2190776" progId="MSGraph.Chart.8">
                  <p:embed followColorScheme="full"/>
                </p:oleObj>
              </mc:Choice>
              <mc:Fallback>
                <p:oleObj name="Chart" r:id="rId4" imgW="8229447" imgH="2190776" progId="MSGraph.Chart.8">
                  <p:embed followColorScheme="full"/>
                  <p:pic>
                    <p:nvPicPr>
                      <p:cNvPr id="0" name=""/>
                      <p:cNvPicPr>
                        <a:picLocks noChangeAspect="1" noChangeArrowheads="1"/>
                      </p:cNvPicPr>
                      <p:nvPr/>
                    </p:nvPicPr>
                    <p:blipFill>
                      <a:blip r:embed="rId5"/>
                      <a:srcRect/>
                      <a:stretch>
                        <a:fillRect/>
                      </a:stretch>
                    </p:blipFill>
                    <p:spPr bwMode="auto">
                      <a:xfrm>
                        <a:off x="1376363" y="3952875"/>
                        <a:ext cx="7300912" cy="1989138"/>
                      </a:xfrm>
                      <a:prstGeom prst="rect">
                        <a:avLst/>
                      </a:prstGeom>
                    </p:spPr>
                  </p:pic>
                </p:oleObj>
              </mc:Fallback>
            </mc:AlternateContent>
          </a:graphicData>
        </a:graphic>
      </p:graphicFrame>
      <p:pic>
        <p:nvPicPr>
          <p:cNvPr id="66566" name="Picture 6" descr="DSCN93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53000" y="3810000"/>
            <a:ext cx="3352800" cy="25908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6567" name="Picture 7" descr="DSCN9291"/>
          <p:cNvPicPr>
            <a:picLocks noChangeAspect="1" noChangeArrowheads="1"/>
          </p:cNvPicPr>
          <p:nvPr/>
        </p:nvPicPr>
        <p:blipFill>
          <a:blip r:embed="rId7">
            <a:lum bright="18000" contrast="18000"/>
            <a:extLst>
              <a:ext uri="{28A0092B-C50C-407E-A947-70E740481C1C}">
                <a14:useLocalDpi xmlns:a14="http://schemas.microsoft.com/office/drawing/2010/main" val="0"/>
              </a:ext>
            </a:extLst>
          </a:blip>
          <a:srcRect/>
          <a:stretch>
            <a:fillRect/>
          </a:stretch>
        </p:blipFill>
        <p:spPr bwMode="auto">
          <a:xfrm>
            <a:off x="685800" y="3810000"/>
            <a:ext cx="3429000" cy="25146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70013" y="1828800"/>
            <a:ext cx="6478587" cy="2234458"/>
          </a:xfrm>
          <a:prstGeom prst="rect">
            <a:avLst/>
          </a:prstGeom>
          <a:noFill/>
        </p:spPr>
        <p:txBody>
          <a:bodyPr wrap="square" rtlCol="0">
            <a:spAutoFit/>
          </a:bodyPr>
          <a:lstStyle/>
          <a:p>
            <a:pPr marL="285750" indent="-285750">
              <a:lnSpc>
                <a:spcPct val="80000"/>
              </a:lnSpc>
              <a:buFontTx/>
              <a:buChar char="-"/>
            </a:pPr>
            <a:r>
              <a:rPr lang="en-US" sz="2400" dirty="0" err="1" smtClean="0">
                <a:latin typeface="Arial" panose="020B0604020202020204" pitchFamily="34" charset="0"/>
                <a:cs typeface="Arial" panose="020B0604020202020204" pitchFamily="34" charset="0"/>
              </a:rPr>
              <a:t>Fosil</a:t>
            </a:r>
            <a:r>
              <a:rPr lang="en-US" sz="2400" dirty="0" smtClean="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tumbuhan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Paku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berupa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batu</a:t>
            </a:r>
            <a:r>
              <a:rPr lang="en-US" sz="2400" dirty="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bara</a:t>
            </a:r>
            <a:endParaRPr lang="id-ID" sz="2400" dirty="0" smtClean="0">
              <a:latin typeface="Arial" panose="020B0604020202020204" pitchFamily="34" charset="0"/>
              <a:cs typeface="Arial" panose="020B0604020202020204" pitchFamily="34" charset="0"/>
            </a:endParaRPr>
          </a:p>
          <a:p>
            <a:pPr marL="285750" indent="-285750">
              <a:lnSpc>
                <a:spcPct val="80000"/>
              </a:lnSpc>
              <a:buFontTx/>
              <a:buChar char="-"/>
            </a:pPr>
            <a:r>
              <a:rPr lang="en-US" sz="2400" dirty="0" err="1" smtClean="0">
                <a:latin typeface="Arial" panose="020B0604020202020204" pitchFamily="34" charset="0"/>
                <a:cs typeface="Arial" panose="020B0604020202020204" pitchFamily="34" charset="0"/>
              </a:rPr>
              <a:t>Sebagai</a:t>
            </a:r>
            <a:r>
              <a:rPr lang="en-US" sz="2400" dirty="0" smtClean="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tanaman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hias</a:t>
            </a:r>
            <a:r>
              <a:rPr lang="en-US" sz="2400" dirty="0">
                <a:latin typeface="Arial" panose="020B0604020202020204" pitchFamily="34" charset="0"/>
                <a:cs typeface="Arial" panose="020B0604020202020204" pitchFamily="34" charset="0"/>
              </a:rPr>
              <a:t> </a:t>
            </a:r>
            <a:endParaRPr lang="id-ID" sz="2400" dirty="0" smtClean="0">
              <a:latin typeface="Arial" panose="020B0604020202020204" pitchFamily="34" charset="0"/>
              <a:cs typeface="Arial" panose="020B0604020202020204" pitchFamily="34" charset="0"/>
            </a:endParaRPr>
          </a:p>
          <a:p>
            <a:pPr marL="285750" indent="-285750">
              <a:lnSpc>
                <a:spcPct val="80000"/>
              </a:lnSpc>
              <a:buFontTx/>
              <a:buChar char="-"/>
            </a:pPr>
            <a:r>
              <a:rPr lang="en-US" sz="2400" dirty="0" err="1" smtClean="0">
                <a:latin typeface="Arial" panose="020B0604020202020204" pitchFamily="34" charset="0"/>
                <a:cs typeface="Arial" panose="020B0604020202020204" pitchFamily="34" charset="0"/>
              </a:rPr>
              <a:t>Berguna</a:t>
            </a:r>
            <a:r>
              <a:rPr lang="en-US" sz="2400" dirty="0" smtClean="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untuk</a:t>
            </a:r>
            <a:r>
              <a:rPr lang="en-US" sz="2400" dirty="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obat-obatan</a:t>
            </a:r>
            <a:endParaRPr lang="id-ID" sz="2400" dirty="0" smtClean="0">
              <a:latin typeface="Arial" panose="020B0604020202020204" pitchFamily="34" charset="0"/>
              <a:cs typeface="Arial" panose="020B0604020202020204" pitchFamily="34" charset="0"/>
            </a:endParaRPr>
          </a:p>
          <a:p>
            <a:pPr marL="285750" indent="-285750">
              <a:lnSpc>
                <a:spcPct val="80000"/>
              </a:lnSpc>
              <a:buFontTx/>
              <a:buChar char="-"/>
            </a:pPr>
            <a:r>
              <a:rPr lang="en-US" sz="2400" dirty="0" err="1" smtClean="0">
                <a:latin typeface="Arial" panose="020B0604020202020204" pitchFamily="34" charset="0"/>
                <a:cs typeface="Arial" panose="020B0604020202020204" pitchFamily="34" charset="0"/>
              </a:rPr>
              <a:t>Untuk</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sayuran</a:t>
            </a:r>
            <a:endParaRPr lang="id-ID" sz="2400" dirty="0" smtClean="0">
              <a:latin typeface="Arial" panose="020B0604020202020204" pitchFamily="34" charset="0"/>
              <a:cs typeface="Arial" panose="020B0604020202020204" pitchFamily="34" charset="0"/>
            </a:endParaRPr>
          </a:p>
          <a:p>
            <a:pPr marL="285750" indent="-285750">
              <a:lnSpc>
                <a:spcPct val="80000"/>
              </a:lnSpc>
              <a:buFontTx/>
              <a:buChar char="-"/>
            </a:pPr>
            <a:r>
              <a:rPr lang="en-US" sz="2400" dirty="0" err="1" smtClean="0">
                <a:latin typeface="Arial" panose="020B0604020202020204" pitchFamily="34" charset="0"/>
                <a:cs typeface="Arial" panose="020B0604020202020204" pitchFamily="34" charset="0"/>
              </a:rPr>
              <a:t>Sebagai</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media </a:t>
            </a:r>
            <a:r>
              <a:rPr lang="en-US" sz="2400" dirty="0" err="1">
                <a:latin typeface="Arial" panose="020B0604020202020204" pitchFamily="34" charset="0"/>
                <a:cs typeface="Arial" panose="020B0604020202020204" pitchFamily="34" charset="0"/>
              </a:rPr>
              <a:t>tanam</a:t>
            </a:r>
            <a:r>
              <a:rPr lang="en-US" sz="2400" dirty="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anggrek</a:t>
            </a:r>
            <a:endParaRPr lang="id-ID" sz="2400" dirty="0" smtClean="0">
              <a:latin typeface="Arial" panose="020B0604020202020204" pitchFamily="34" charset="0"/>
              <a:cs typeface="Arial" panose="020B0604020202020204" pitchFamily="34" charset="0"/>
            </a:endParaRPr>
          </a:p>
          <a:p>
            <a:pPr marL="285750" indent="-285750">
              <a:lnSpc>
                <a:spcPct val="80000"/>
              </a:lnSpc>
              <a:buFontTx/>
              <a:buChar char="-"/>
            </a:pPr>
            <a:r>
              <a:rPr lang="en-US" sz="2400" dirty="0" err="1" smtClean="0">
                <a:latin typeface="Arial" panose="020B0604020202020204" pitchFamily="34" charset="0"/>
                <a:cs typeface="Arial" panose="020B0604020202020204" pitchFamily="34" charset="0"/>
              </a:rPr>
              <a:t>Sebagai</a:t>
            </a:r>
            <a:r>
              <a:rPr lang="en-US" sz="2400" dirty="0" smtClean="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pupuk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hijau</a:t>
            </a:r>
            <a:r>
              <a:rPr lang="en-US" sz="2400" dirty="0">
                <a:latin typeface="Arial" panose="020B0604020202020204" pitchFamily="34" charset="0"/>
                <a:cs typeface="Arial" panose="020B0604020202020204" pitchFamily="34" charset="0"/>
              </a:rPr>
              <a:t>.</a:t>
            </a:r>
          </a:p>
          <a:p>
            <a:endParaRPr lang="id-ID"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710895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30480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
          <p:cNvSpPr txBox="1">
            <a:spLocks noChangeArrowheads="1"/>
          </p:cNvSpPr>
          <p:nvPr/>
        </p:nvSpPr>
        <p:spPr bwMode="auto">
          <a:xfrm>
            <a:off x="3200400" y="4038600"/>
            <a:ext cx="5638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d-ID" sz="3600" b="1" dirty="0" smtClean="0">
                <a:solidFill>
                  <a:schemeClr val="bg1"/>
                </a:solidFill>
              </a:rPr>
              <a:t>SPERMATOPHYTA</a:t>
            </a:r>
            <a:endParaRPr lang="en-US" sz="3600" b="1" dirty="0" smtClean="0">
              <a:solidFill>
                <a:schemeClr val="bg1"/>
              </a:solidFill>
            </a:endParaRPr>
          </a:p>
        </p:txBody>
      </p:sp>
    </p:spTree>
    <p:extLst>
      <p:ext uri="{BB962C8B-B14F-4D97-AF65-F5344CB8AC3E}">
        <p14:creationId xmlns:p14="http://schemas.microsoft.com/office/powerpoint/2010/main" val="4060603630"/>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66687" y="2037350"/>
            <a:ext cx="8839200" cy="3108543"/>
          </a:xfrm>
          <a:prstGeom prst="rect">
            <a:avLst/>
          </a:prstGeom>
          <a:noFill/>
        </p:spPr>
        <p:txBody>
          <a:bodyPr wrap="square" rtlCol="0">
            <a:spAutoFit/>
          </a:bodyPr>
          <a:lstStyle/>
          <a:p>
            <a:pPr marL="285750" indent="-285750">
              <a:buFontTx/>
              <a:buChar char="-"/>
            </a:pPr>
            <a:r>
              <a:rPr lang="id-ID" sz="2800" dirty="0" smtClean="0">
                <a:latin typeface="Arial" panose="020B0604020202020204" pitchFamily="34" charset="0"/>
                <a:cs typeface="Arial" panose="020B0604020202020204" pitchFamily="34" charset="0"/>
              </a:rPr>
              <a:t>Berkembang biak dengan biji</a:t>
            </a:r>
          </a:p>
          <a:p>
            <a:pPr marL="285750" indent="-285750">
              <a:buFontTx/>
              <a:buChar char="-"/>
            </a:pPr>
            <a:r>
              <a:rPr lang="id-ID" sz="2800" dirty="0" smtClean="0">
                <a:latin typeface="Arial" panose="020B0604020202020204" pitchFamily="34" charset="0"/>
                <a:cs typeface="Arial" panose="020B0604020202020204" pitchFamily="34" charset="0"/>
              </a:rPr>
              <a:t>Biji dihasilkan di dalam buah, atau tidak dalam buah</a:t>
            </a:r>
          </a:p>
          <a:p>
            <a:pPr marL="285750" indent="-285750">
              <a:buFontTx/>
              <a:buChar char="-"/>
            </a:pPr>
            <a:r>
              <a:rPr lang="id-ID" sz="2800" dirty="0" smtClean="0">
                <a:latin typeface="Arial" panose="020B0604020202020204" pitchFamily="34" charset="0"/>
                <a:cs typeface="Arial" panose="020B0604020202020204" pitchFamily="34" charset="0"/>
              </a:rPr>
              <a:t>Sperma umumnya tidak berflagel, tidak perlu air untuk fertilisasi</a:t>
            </a:r>
          </a:p>
          <a:p>
            <a:pPr marL="285750" indent="-285750">
              <a:buFontTx/>
              <a:buChar char="-"/>
            </a:pPr>
            <a:r>
              <a:rPr lang="id-ID" sz="2800" dirty="0" smtClean="0">
                <a:latin typeface="Arial" panose="020B0604020202020204" pitchFamily="34" charset="0"/>
                <a:cs typeface="Arial" panose="020B0604020202020204" pitchFamily="34" charset="0"/>
              </a:rPr>
              <a:t>Siklus hidup :</a:t>
            </a:r>
          </a:p>
          <a:p>
            <a:pPr indent="273050"/>
            <a:r>
              <a:rPr lang="id-ID" sz="2800" dirty="0" smtClean="0">
                <a:latin typeface="Arial" panose="020B0604020202020204" pitchFamily="34" charset="0"/>
                <a:cs typeface="Arial" panose="020B0604020202020204" pitchFamily="34" charset="0"/>
              </a:rPr>
              <a:t>Generasi sporofit dominan, hidup bebas</a:t>
            </a:r>
          </a:p>
          <a:p>
            <a:pPr indent="273050"/>
            <a:r>
              <a:rPr lang="id-ID" sz="2800" dirty="0" smtClean="0">
                <a:latin typeface="Arial" panose="020B0604020202020204" pitchFamily="34" charset="0"/>
                <a:cs typeface="Arial" panose="020B0604020202020204" pitchFamily="34" charset="0"/>
              </a:rPr>
              <a:t>Generasi gametofit tereduksi, tidak hidup bebas</a:t>
            </a:r>
            <a:endParaRPr lang="id-ID" sz="2800" dirty="0">
              <a:latin typeface="Arial" panose="020B0604020202020204" pitchFamily="34" charset="0"/>
              <a:cs typeface="Arial" panose="020B0604020202020204" pitchFamily="34" charset="0"/>
            </a:endParaRPr>
          </a:p>
        </p:txBody>
      </p:sp>
      <p:sp>
        <p:nvSpPr>
          <p:cNvPr id="6" name="Title 1"/>
          <p:cNvSpPr txBox="1">
            <a:spLocks/>
          </p:cNvSpPr>
          <p:nvPr/>
        </p:nvSpPr>
        <p:spPr>
          <a:xfrm>
            <a:off x="471487" y="838200"/>
            <a:ext cx="8229600" cy="76384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d-ID" b="1" dirty="0" smtClean="0">
                <a:solidFill>
                  <a:schemeClr val="accent6">
                    <a:lumMod val="75000"/>
                  </a:schemeClr>
                </a:solidFill>
              </a:rPr>
              <a:t>Karakteristik Spermatophyta</a:t>
            </a:r>
            <a:endParaRPr lang="en-US" b="1" dirty="0">
              <a:solidFill>
                <a:schemeClr val="accent6">
                  <a:lumMod val="75000"/>
                </a:schemeClr>
              </a:solidFill>
            </a:endParaRPr>
          </a:p>
        </p:txBody>
      </p:sp>
    </p:spTree>
    <p:extLst>
      <p:ext uri="{BB962C8B-B14F-4D97-AF65-F5344CB8AC3E}">
        <p14:creationId xmlns:p14="http://schemas.microsoft.com/office/powerpoint/2010/main" val="13965398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178" name="Group 2"/>
          <p:cNvGrpSpPr>
            <a:grpSpLocks/>
          </p:cNvGrpSpPr>
          <p:nvPr/>
        </p:nvGrpSpPr>
        <p:grpSpPr bwMode="auto">
          <a:xfrm>
            <a:off x="381000" y="2584451"/>
            <a:ext cx="4035425" cy="2290763"/>
            <a:chOff x="1117" y="1488"/>
            <a:chExt cx="2542" cy="1443"/>
          </a:xfrm>
        </p:grpSpPr>
        <p:pic>
          <p:nvPicPr>
            <p:cNvPr id="501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 y="1488"/>
              <a:ext cx="1601" cy="1412"/>
            </a:xfrm>
            <a:prstGeom prst="rect">
              <a:avLst/>
            </a:prstGeom>
            <a:noFill/>
            <a:extLst>
              <a:ext uri="{909E8E84-426E-40DD-AFC4-6F175D3DCCD1}">
                <a14:hiddenFill xmlns:a14="http://schemas.microsoft.com/office/drawing/2010/main">
                  <a:solidFill>
                    <a:srgbClr val="FFFFFF"/>
                  </a:solidFill>
                </a14:hiddenFill>
              </a:ext>
            </a:extLst>
          </p:spPr>
        </p:pic>
        <p:sp>
          <p:nvSpPr>
            <p:cNvPr id="50181" name="Text Box 5"/>
            <p:cNvSpPr txBox="1">
              <a:spLocks noChangeArrowheads="1"/>
            </p:cNvSpPr>
            <p:nvPr/>
          </p:nvSpPr>
          <p:spPr bwMode="auto">
            <a:xfrm>
              <a:off x="2818" y="1657"/>
              <a:ext cx="568" cy="173"/>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pPr algn="ctr" eaLnBrk="0" hangingPunct="0"/>
              <a:r>
                <a:rPr kumimoji="1" lang="en-US" sz="1200"/>
                <a:t>Integumen</a:t>
              </a:r>
            </a:p>
          </p:txBody>
        </p:sp>
        <p:sp>
          <p:nvSpPr>
            <p:cNvPr id="50182" name="Line 6"/>
            <p:cNvSpPr>
              <a:spLocks noChangeShapeType="1"/>
            </p:cNvSpPr>
            <p:nvPr/>
          </p:nvSpPr>
          <p:spPr bwMode="auto">
            <a:xfrm flipV="1">
              <a:off x="2430" y="1757"/>
              <a:ext cx="385" cy="8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id-ID"/>
            </a:p>
          </p:txBody>
        </p:sp>
        <p:sp>
          <p:nvSpPr>
            <p:cNvPr id="50183" name="Text Box 7"/>
            <p:cNvSpPr txBox="1">
              <a:spLocks noChangeArrowheads="1"/>
            </p:cNvSpPr>
            <p:nvPr/>
          </p:nvSpPr>
          <p:spPr bwMode="auto">
            <a:xfrm>
              <a:off x="2954" y="1912"/>
              <a:ext cx="705" cy="173"/>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pPr algn="ctr" eaLnBrk="0" hangingPunct="0"/>
              <a:r>
                <a:rPr kumimoji="1" lang="en-US" sz="1200"/>
                <a:t>Dinding spora</a:t>
              </a:r>
            </a:p>
          </p:txBody>
        </p:sp>
        <p:sp>
          <p:nvSpPr>
            <p:cNvPr id="50184" name="Text Box 8"/>
            <p:cNvSpPr txBox="1">
              <a:spLocks noChangeArrowheads="1"/>
            </p:cNvSpPr>
            <p:nvPr/>
          </p:nvSpPr>
          <p:spPr bwMode="auto">
            <a:xfrm>
              <a:off x="1117" y="2394"/>
              <a:ext cx="854" cy="288"/>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pPr eaLnBrk="0" hangingPunct="0"/>
              <a:r>
                <a:rPr kumimoji="1" lang="en-US" sz="1200"/>
                <a:t>Megasporangium</a:t>
              </a:r>
            </a:p>
            <a:p>
              <a:pPr eaLnBrk="0" hangingPunct="0"/>
              <a:r>
                <a:rPr kumimoji="1" lang="en-US" sz="1200"/>
                <a:t>(2</a:t>
              </a:r>
              <a:r>
                <a:rPr kumimoji="1" lang="en-US" sz="1200" i="1"/>
                <a:t>n</a:t>
              </a:r>
              <a:r>
                <a:rPr kumimoji="1" lang="en-US" sz="1200"/>
                <a:t>)</a:t>
              </a:r>
            </a:p>
          </p:txBody>
        </p:sp>
        <p:sp>
          <p:nvSpPr>
            <p:cNvPr id="50185" name="Text Box 9"/>
            <p:cNvSpPr txBox="1">
              <a:spLocks noChangeArrowheads="1"/>
            </p:cNvSpPr>
            <p:nvPr/>
          </p:nvSpPr>
          <p:spPr bwMode="auto">
            <a:xfrm>
              <a:off x="1119" y="2758"/>
              <a:ext cx="738" cy="173"/>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pPr eaLnBrk="0" hangingPunct="0"/>
              <a:r>
                <a:rPr kumimoji="1" lang="en-US" sz="1200"/>
                <a:t>Megaspora (</a:t>
              </a:r>
              <a:r>
                <a:rPr kumimoji="1" lang="en-US" sz="1200" i="1"/>
                <a:t>n</a:t>
              </a:r>
              <a:r>
                <a:rPr kumimoji="1" lang="en-US" sz="1200"/>
                <a:t>)</a:t>
              </a:r>
            </a:p>
          </p:txBody>
        </p:sp>
        <p:sp>
          <p:nvSpPr>
            <p:cNvPr id="50186" name="Line 10"/>
            <p:cNvSpPr>
              <a:spLocks noChangeShapeType="1"/>
            </p:cNvSpPr>
            <p:nvPr/>
          </p:nvSpPr>
          <p:spPr bwMode="auto">
            <a:xfrm flipV="1">
              <a:off x="1951" y="2189"/>
              <a:ext cx="336" cy="2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id-ID"/>
            </a:p>
          </p:txBody>
        </p:sp>
        <p:sp>
          <p:nvSpPr>
            <p:cNvPr id="50187" name="Line 11"/>
            <p:cNvSpPr>
              <a:spLocks noChangeShapeType="1"/>
            </p:cNvSpPr>
            <p:nvPr/>
          </p:nvSpPr>
          <p:spPr bwMode="auto">
            <a:xfrm flipV="1">
              <a:off x="1833" y="2324"/>
              <a:ext cx="528" cy="5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id-ID"/>
            </a:p>
          </p:txBody>
        </p:sp>
        <p:sp>
          <p:nvSpPr>
            <p:cNvPr id="50188" name="Line 12"/>
            <p:cNvSpPr>
              <a:spLocks noChangeShapeType="1"/>
            </p:cNvSpPr>
            <p:nvPr/>
          </p:nvSpPr>
          <p:spPr bwMode="auto">
            <a:xfrm flipV="1">
              <a:off x="2429" y="2006"/>
              <a:ext cx="616" cy="24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id-ID"/>
            </a:p>
          </p:txBody>
        </p:sp>
      </p:grpSp>
      <p:grpSp>
        <p:nvGrpSpPr>
          <p:cNvPr id="50190" name="Group 14"/>
          <p:cNvGrpSpPr>
            <a:grpSpLocks/>
          </p:cNvGrpSpPr>
          <p:nvPr/>
        </p:nvGrpSpPr>
        <p:grpSpPr bwMode="auto">
          <a:xfrm>
            <a:off x="3768725" y="3094038"/>
            <a:ext cx="5135563" cy="3535362"/>
            <a:chOff x="1041" y="564"/>
            <a:chExt cx="1973" cy="1568"/>
          </a:xfrm>
        </p:grpSpPr>
        <p:pic>
          <p:nvPicPr>
            <p:cNvPr id="50191"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 y="873"/>
              <a:ext cx="1958" cy="1259"/>
            </a:xfrm>
            <a:prstGeom prst="rect">
              <a:avLst/>
            </a:prstGeom>
            <a:noFill/>
            <a:extLst>
              <a:ext uri="{909E8E84-426E-40DD-AFC4-6F175D3DCCD1}">
                <a14:hiddenFill xmlns:a14="http://schemas.microsoft.com/office/drawing/2010/main">
                  <a:solidFill>
                    <a:srgbClr val="FFFFFF"/>
                  </a:solidFill>
                </a14:hiddenFill>
              </a:ext>
            </a:extLst>
          </p:spPr>
        </p:pic>
        <p:sp>
          <p:nvSpPr>
            <p:cNvPr id="50192" name="Text Box 16"/>
            <p:cNvSpPr txBox="1">
              <a:spLocks noChangeArrowheads="1"/>
            </p:cNvSpPr>
            <p:nvPr/>
          </p:nvSpPr>
          <p:spPr bwMode="auto">
            <a:xfrm>
              <a:off x="1323" y="772"/>
              <a:ext cx="275" cy="122"/>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pPr algn="ctr" eaLnBrk="0" hangingPunct="0"/>
              <a:r>
                <a:rPr kumimoji="1" lang="en-US" sz="1200"/>
                <a:t>Anthera</a:t>
              </a:r>
            </a:p>
          </p:txBody>
        </p:sp>
        <p:sp>
          <p:nvSpPr>
            <p:cNvPr id="50193" name="Text Box 17"/>
            <p:cNvSpPr txBox="1">
              <a:spLocks noChangeArrowheads="1"/>
            </p:cNvSpPr>
            <p:nvPr/>
          </p:nvSpPr>
          <p:spPr bwMode="auto">
            <a:xfrm>
              <a:off x="1202" y="934"/>
              <a:ext cx="460" cy="122"/>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pPr algn="ctr" eaLnBrk="0" hangingPunct="0"/>
              <a:r>
                <a:rPr kumimoji="1" lang="en-US" sz="1200"/>
                <a:t>Tangkai antera</a:t>
              </a:r>
            </a:p>
          </p:txBody>
        </p:sp>
        <p:sp>
          <p:nvSpPr>
            <p:cNvPr id="50194" name="Text Box 18"/>
            <p:cNvSpPr txBox="1">
              <a:spLocks noChangeArrowheads="1"/>
            </p:cNvSpPr>
            <p:nvPr/>
          </p:nvSpPr>
          <p:spPr bwMode="auto">
            <a:xfrm>
              <a:off x="2140" y="704"/>
              <a:ext cx="253" cy="122"/>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pPr algn="ctr" eaLnBrk="0" hangingPunct="0"/>
              <a:r>
                <a:rPr kumimoji="1" lang="en-US" sz="1200"/>
                <a:t>Stigma</a:t>
              </a:r>
            </a:p>
          </p:txBody>
        </p:sp>
        <p:sp>
          <p:nvSpPr>
            <p:cNvPr id="50195" name="Text Box 19"/>
            <p:cNvSpPr txBox="1">
              <a:spLocks noChangeArrowheads="1"/>
            </p:cNvSpPr>
            <p:nvPr/>
          </p:nvSpPr>
          <p:spPr bwMode="auto">
            <a:xfrm>
              <a:off x="2304" y="786"/>
              <a:ext cx="259" cy="122"/>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pPr algn="ctr" eaLnBrk="0" hangingPunct="0"/>
              <a:r>
                <a:rPr kumimoji="1" lang="en-US" sz="1200"/>
                <a:t>tangkai</a:t>
              </a:r>
            </a:p>
          </p:txBody>
        </p:sp>
        <p:sp>
          <p:nvSpPr>
            <p:cNvPr id="50196" name="Text Box 20"/>
            <p:cNvSpPr txBox="1">
              <a:spLocks noChangeArrowheads="1"/>
            </p:cNvSpPr>
            <p:nvPr/>
          </p:nvSpPr>
          <p:spPr bwMode="auto">
            <a:xfrm>
              <a:off x="2369" y="884"/>
              <a:ext cx="227" cy="122"/>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pPr algn="ctr" eaLnBrk="0" hangingPunct="0"/>
              <a:r>
                <a:rPr kumimoji="1" lang="en-US" sz="1200"/>
                <a:t>Ovary</a:t>
              </a:r>
            </a:p>
          </p:txBody>
        </p:sp>
        <p:sp>
          <p:nvSpPr>
            <p:cNvPr id="50197" name="Text Box 21"/>
            <p:cNvSpPr txBox="1">
              <a:spLocks noChangeArrowheads="1"/>
            </p:cNvSpPr>
            <p:nvPr/>
          </p:nvSpPr>
          <p:spPr bwMode="auto">
            <a:xfrm>
              <a:off x="2455" y="634"/>
              <a:ext cx="382" cy="122"/>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pPr algn="ctr" eaLnBrk="0" hangingPunct="0"/>
              <a:r>
                <a:rPr kumimoji="1" lang="en-US" sz="1200"/>
                <a:t>Carpel/putik</a:t>
              </a:r>
            </a:p>
          </p:txBody>
        </p:sp>
        <p:sp>
          <p:nvSpPr>
            <p:cNvPr id="50198" name="Text Box 22"/>
            <p:cNvSpPr txBox="1">
              <a:spLocks noChangeArrowheads="1"/>
            </p:cNvSpPr>
            <p:nvPr/>
          </p:nvSpPr>
          <p:spPr bwMode="auto">
            <a:xfrm>
              <a:off x="1243" y="1467"/>
              <a:ext cx="203" cy="122"/>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pPr algn="ctr" eaLnBrk="0" hangingPunct="0"/>
              <a:r>
                <a:rPr kumimoji="1" lang="en-US" sz="1200"/>
                <a:t>Petal</a:t>
              </a:r>
            </a:p>
          </p:txBody>
        </p:sp>
        <p:sp>
          <p:nvSpPr>
            <p:cNvPr id="50199" name="Text Box 23"/>
            <p:cNvSpPr txBox="1">
              <a:spLocks noChangeArrowheads="1"/>
            </p:cNvSpPr>
            <p:nvPr/>
          </p:nvSpPr>
          <p:spPr bwMode="auto">
            <a:xfrm>
              <a:off x="1507" y="1912"/>
              <a:ext cx="362" cy="122"/>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pPr algn="ctr" eaLnBrk="0" hangingPunct="0"/>
              <a:r>
                <a:rPr kumimoji="1" lang="en-US" sz="1200"/>
                <a:t>Receptakel</a:t>
              </a:r>
            </a:p>
          </p:txBody>
        </p:sp>
        <p:sp>
          <p:nvSpPr>
            <p:cNvPr id="50200" name="Text Box 24"/>
            <p:cNvSpPr txBox="1">
              <a:spLocks noChangeArrowheads="1"/>
            </p:cNvSpPr>
            <p:nvPr/>
          </p:nvSpPr>
          <p:spPr bwMode="auto">
            <a:xfrm>
              <a:off x="2098" y="1966"/>
              <a:ext cx="224" cy="122"/>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pPr algn="ctr" eaLnBrk="0" hangingPunct="0"/>
              <a:r>
                <a:rPr kumimoji="1" lang="en-US" sz="1200"/>
                <a:t>Ovule</a:t>
              </a:r>
            </a:p>
          </p:txBody>
        </p:sp>
        <p:sp>
          <p:nvSpPr>
            <p:cNvPr id="50201" name="Text Box 25"/>
            <p:cNvSpPr txBox="1">
              <a:spLocks noChangeArrowheads="1"/>
            </p:cNvSpPr>
            <p:nvPr/>
          </p:nvSpPr>
          <p:spPr bwMode="auto">
            <a:xfrm>
              <a:off x="2419" y="1665"/>
              <a:ext cx="219" cy="122"/>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pPr algn="ctr" eaLnBrk="0" hangingPunct="0"/>
              <a:r>
                <a:rPr kumimoji="1" lang="en-US" sz="1200"/>
                <a:t>Sepal</a:t>
              </a:r>
            </a:p>
          </p:txBody>
        </p:sp>
        <p:sp>
          <p:nvSpPr>
            <p:cNvPr id="50202" name="Line 26"/>
            <p:cNvSpPr>
              <a:spLocks noChangeShapeType="1"/>
            </p:cNvSpPr>
            <p:nvPr/>
          </p:nvSpPr>
          <p:spPr bwMode="auto">
            <a:xfrm flipH="1" flipV="1">
              <a:off x="1559" y="1007"/>
              <a:ext cx="212" cy="34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id-ID"/>
            </a:p>
          </p:txBody>
        </p:sp>
        <p:sp>
          <p:nvSpPr>
            <p:cNvPr id="50203" name="Line 27"/>
            <p:cNvSpPr>
              <a:spLocks noChangeShapeType="1"/>
            </p:cNvSpPr>
            <p:nvPr/>
          </p:nvSpPr>
          <p:spPr bwMode="auto">
            <a:xfrm flipH="1" flipV="1">
              <a:off x="1546" y="848"/>
              <a:ext cx="237" cy="31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id-ID"/>
            </a:p>
          </p:txBody>
        </p:sp>
        <p:sp>
          <p:nvSpPr>
            <p:cNvPr id="50204" name="Text Box 28"/>
            <p:cNvSpPr txBox="1">
              <a:spLocks noChangeArrowheads="1"/>
            </p:cNvSpPr>
            <p:nvPr/>
          </p:nvSpPr>
          <p:spPr bwMode="auto">
            <a:xfrm>
              <a:off x="1041" y="797"/>
              <a:ext cx="272" cy="122"/>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pPr algn="ctr" eaLnBrk="0" hangingPunct="0"/>
              <a:r>
                <a:rPr kumimoji="1" lang="en-US" sz="1200"/>
                <a:t>Stamen</a:t>
              </a:r>
            </a:p>
          </p:txBody>
        </p:sp>
        <p:sp>
          <p:nvSpPr>
            <p:cNvPr id="50205" name="Line 29"/>
            <p:cNvSpPr>
              <a:spLocks noChangeShapeType="1"/>
            </p:cNvSpPr>
            <p:nvPr/>
          </p:nvSpPr>
          <p:spPr bwMode="auto">
            <a:xfrm flipH="1">
              <a:off x="1374" y="1328"/>
              <a:ext cx="79" cy="15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id-ID"/>
            </a:p>
          </p:txBody>
        </p:sp>
        <p:sp>
          <p:nvSpPr>
            <p:cNvPr id="50206" name="Line 30"/>
            <p:cNvSpPr>
              <a:spLocks noChangeShapeType="1"/>
            </p:cNvSpPr>
            <p:nvPr/>
          </p:nvSpPr>
          <p:spPr bwMode="auto">
            <a:xfrm flipH="1">
              <a:off x="1771" y="1728"/>
              <a:ext cx="122" cy="20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id-ID"/>
            </a:p>
          </p:txBody>
        </p:sp>
        <p:sp>
          <p:nvSpPr>
            <p:cNvPr id="50207" name="Line 31"/>
            <p:cNvSpPr>
              <a:spLocks noChangeShapeType="1"/>
            </p:cNvSpPr>
            <p:nvPr/>
          </p:nvSpPr>
          <p:spPr bwMode="auto">
            <a:xfrm>
              <a:off x="1955" y="1641"/>
              <a:ext cx="239" cy="34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id-ID"/>
            </a:p>
          </p:txBody>
        </p:sp>
        <p:sp>
          <p:nvSpPr>
            <p:cNvPr id="50208" name="Line 32"/>
            <p:cNvSpPr>
              <a:spLocks noChangeShapeType="1"/>
            </p:cNvSpPr>
            <p:nvPr/>
          </p:nvSpPr>
          <p:spPr bwMode="auto">
            <a:xfrm>
              <a:off x="2255" y="1729"/>
              <a:ext cx="18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id-ID"/>
            </a:p>
          </p:txBody>
        </p:sp>
        <p:sp>
          <p:nvSpPr>
            <p:cNvPr id="50209" name="Line 33"/>
            <p:cNvSpPr>
              <a:spLocks noChangeShapeType="1"/>
            </p:cNvSpPr>
            <p:nvPr/>
          </p:nvSpPr>
          <p:spPr bwMode="auto">
            <a:xfrm flipV="1">
              <a:off x="1929" y="769"/>
              <a:ext cx="238" cy="13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id-ID"/>
            </a:p>
          </p:txBody>
        </p:sp>
        <p:sp>
          <p:nvSpPr>
            <p:cNvPr id="50210" name="Line 34"/>
            <p:cNvSpPr>
              <a:spLocks noChangeShapeType="1"/>
            </p:cNvSpPr>
            <p:nvPr/>
          </p:nvSpPr>
          <p:spPr bwMode="auto">
            <a:xfrm flipV="1">
              <a:off x="1934" y="875"/>
              <a:ext cx="418" cy="21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id-ID"/>
            </a:p>
          </p:txBody>
        </p:sp>
        <p:sp>
          <p:nvSpPr>
            <p:cNvPr id="50211" name="Line 35"/>
            <p:cNvSpPr>
              <a:spLocks noChangeShapeType="1"/>
            </p:cNvSpPr>
            <p:nvPr/>
          </p:nvSpPr>
          <p:spPr bwMode="auto">
            <a:xfrm flipV="1">
              <a:off x="1982" y="971"/>
              <a:ext cx="423" cy="449"/>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id-ID"/>
            </a:p>
          </p:txBody>
        </p:sp>
        <p:sp>
          <p:nvSpPr>
            <p:cNvPr id="50212" name="AutoShape 36"/>
            <p:cNvSpPr>
              <a:spLocks/>
            </p:cNvSpPr>
            <p:nvPr/>
          </p:nvSpPr>
          <p:spPr bwMode="auto">
            <a:xfrm rot="18900000">
              <a:off x="2412" y="564"/>
              <a:ext cx="148" cy="417"/>
            </a:xfrm>
            <a:prstGeom prst="rightBrace">
              <a:avLst>
                <a:gd name="adj1" fmla="val 23480"/>
                <a:gd name="adj2" fmla="val 50000"/>
              </a:avLst>
            </a:prstGeom>
            <a:noFill/>
            <a:ln w="25400">
              <a:solidFill>
                <a:schemeClr val="tx1"/>
              </a:solidFill>
              <a:round/>
              <a:headEnd/>
              <a:tailEnd/>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id-ID"/>
            </a:p>
          </p:txBody>
        </p:sp>
        <p:sp>
          <p:nvSpPr>
            <p:cNvPr id="50213" name="AutoShape 37"/>
            <p:cNvSpPr>
              <a:spLocks/>
            </p:cNvSpPr>
            <p:nvPr/>
          </p:nvSpPr>
          <p:spPr bwMode="auto">
            <a:xfrm rot="1500000">
              <a:off x="1289" y="754"/>
              <a:ext cx="53" cy="238"/>
            </a:xfrm>
            <a:prstGeom prst="leftBrace">
              <a:avLst>
                <a:gd name="adj1" fmla="val 37421"/>
                <a:gd name="adj2" fmla="val 50000"/>
              </a:avLst>
            </a:prstGeom>
            <a:noFill/>
            <a:ln w="25400">
              <a:solidFill>
                <a:schemeClr val="tx1"/>
              </a:solidFill>
              <a:round/>
              <a:headEnd/>
              <a:tailEnd/>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id-ID"/>
            </a:p>
          </p:txBody>
        </p:sp>
      </p:grpSp>
      <p:sp>
        <p:nvSpPr>
          <p:cNvPr id="50214" name="Text Box 38"/>
          <p:cNvSpPr txBox="1">
            <a:spLocks noChangeArrowheads="1"/>
          </p:cNvSpPr>
          <p:nvPr/>
        </p:nvSpPr>
        <p:spPr bwMode="auto">
          <a:xfrm>
            <a:off x="759560" y="1487167"/>
            <a:ext cx="777484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FontTx/>
              <a:buAutoNum type="arabicPeriod"/>
            </a:pPr>
            <a:r>
              <a:rPr lang="en-US" sz="2400" dirty="0" err="1"/>
              <a:t>Memiliki</a:t>
            </a:r>
            <a:r>
              <a:rPr lang="en-US" sz="2400" dirty="0"/>
              <a:t> organ /</a:t>
            </a:r>
            <a:r>
              <a:rPr lang="en-US" sz="2400" dirty="0" err="1"/>
              <a:t>alat</a:t>
            </a:r>
            <a:r>
              <a:rPr lang="en-US" sz="2400" dirty="0"/>
              <a:t> </a:t>
            </a:r>
            <a:r>
              <a:rPr lang="en-US" sz="2400" dirty="0" err="1"/>
              <a:t>perkembangbiakan</a:t>
            </a:r>
            <a:r>
              <a:rPr lang="en-US" sz="2400" dirty="0"/>
              <a:t> </a:t>
            </a:r>
            <a:r>
              <a:rPr lang="en-US" sz="2400" dirty="0" err="1"/>
              <a:t>berupa</a:t>
            </a:r>
            <a:r>
              <a:rPr lang="en-US" sz="2400" dirty="0"/>
              <a:t> </a:t>
            </a:r>
            <a:r>
              <a:rPr lang="en-US" sz="2400" dirty="0" err="1"/>
              <a:t>biji</a:t>
            </a:r>
            <a:endParaRPr lang="en-US" sz="2400" dirty="0"/>
          </a:p>
          <a:p>
            <a:pPr>
              <a:spcBef>
                <a:spcPct val="50000"/>
              </a:spcBef>
              <a:buFontTx/>
              <a:buAutoNum type="arabicPeriod"/>
            </a:pPr>
            <a:r>
              <a:rPr lang="en-US" sz="2400" dirty="0" err="1"/>
              <a:t>Biji</a:t>
            </a:r>
            <a:r>
              <a:rPr lang="en-US" sz="2400" dirty="0"/>
              <a:t> </a:t>
            </a:r>
            <a:r>
              <a:rPr lang="en-US" sz="2400" dirty="0" err="1"/>
              <a:t>dihasilkan</a:t>
            </a:r>
            <a:r>
              <a:rPr lang="en-US" sz="2400" dirty="0"/>
              <a:t> </a:t>
            </a:r>
            <a:r>
              <a:rPr lang="en-US" sz="2400" dirty="0" err="1"/>
              <a:t>oleh</a:t>
            </a:r>
            <a:r>
              <a:rPr lang="en-US" sz="2400" dirty="0"/>
              <a:t> </a:t>
            </a:r>
            <a:r>
              <a:rPr lang="en-US" sz="2400" dirty="0" err="1"/>
              <a:t>bagian</a:t>
            </a:r>
            <a:r>
              <a:rPr lang="en-US" sz="2400" dirty="0"/>
              <a:t> </a:t>
            </a:r>
            <a:r>
              <a:rPr lang="en-US" sz="2400" dirty="0" err="1"/>
              <a:t>bunga</a:t>
            </a:r>
            <a:r>
              <a:rPr lang="en-US" sz="2400" dirty="0"/>
              <a:t> </a:t>
            </a:r>
            <a:r>
              <a:rPr lang="en-US" sz="2400" dirty="0" err="1"/>
              <a:t>atau</a:t>
            </a:r>
            <a:r>
              <a:rPr lang="en-US" sz="2400" dirty="0"/>
              <a:t> strobilus</a:t>
            </a:r>
            <a:r>
              <a:rPr lang="en-US" sz="2400" dirty="0" smtClean="0"/>
              <a:t>.</a:t>
            </a:r>
            <a:endParaRPr lang="en-US" sz="2400" dirty="0"/>
          </a:p>
        </p:txBody>
      </p:sp>
      <p:sp>
        <p:nvSpPr>
          <p:cNvPr id="40" name="Title 1"/>
          <p:cNvSpPr txBox="1">
            <a:spLocks/>
          </p:cNvSpPr>
          <p:nvPr/>
        </p:nvSpPr>
        <p:spPr>
          <a:xfrm>
            <a:off x="623513" y="626726"/>
            <a:ext cx="8229600" cy="76384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d-ID" b="1" dirty="0" smtClean="0">
                <a:solidFill>
                  <a:schemeClr val="accent6">
                    <a:lumMod val="75000"/>
                  </a:schemeClr>
                </a:solidFill>
              </a:rPr>
              <a:t>Ciri-Ciri Spermatophyta</a:t>
            </a:r>
            <a:endParaRPr lang="en-US" b="1" dirty="0">
              <a:solidFill>
                <a:schemeClr val="accent6">
                  <a:lumMod val="75000"/>
                </a:schemeClr>
              </a:solidFill>
            </a:endParaRPr>
          </a:p>
        </p:txBody>
      </p:sp>
    </p:spTree>
    <p:extLst>
      <p:ext uri="{BB962C8B-B14F-4D97-AF65-F5344CB8AC3E}">
        <p14:creationId xmlns:p14="http://schemas.microsoft.com/office/powerpoint/2010/main" val="198622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8" name="Text Box 2"/>
          <p:cNvSpPr txBox="1">
            <a:spLocks noChangeArrowheads="1"/>
          </p:cNvSpPr>
          <p:nvPr/>
        </p:nvSpPr>
        <p:spPr bwMode="auto">
          <a:xfrm>
            <a:off x="3200400" y="6858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dirty="0"/>
              <a:t>SPERMATOPHYTA</a:t>
            </a:r>
          </a:p>
        </p:txBody>
      </p:sp>
      <p:grpSp>
        <p:nvGrpSpPr>
          <p:cNvPr id="55299" name="Group 3"/>
          <p:cNvGrpSpPr>
            <a:grpSpLocks/>
          </p:cNvGrpSpPr>
          <p:nvPr/>
        </p:nvGrpSpPr>
        <p:grpSpPr bwMode="auto">
          <a:xfrm>
            <a:off x="1447800" y="1143000"/>
            <a:ext cx="6748463" cy="2133600"/>
            <a:chOff x="885" y="816"/>
            <a:chExt cx="4251" cy="1344"/>
          </a:xfrm>
        </p:grpSpPr>
        <p:grpSp>
          <p:nvGrpSpPr>
            <p:cNvPr id="55300" name="Group 4"/>
            <p:cNvGrpSpPr>
              <a:grpSpLocks/>
            </p:cNvGrpSpPr>
            <p:nvPr/>
          </p:nvGrpSpPr>
          <p:grpSpPr bwMode="auto">
            <a:xfrm>
              <a:off x="885" y="816"/>
              <a:ext cx="3291" cy="1344"/>
              <a:chOff x="885" y="816"/>
              <a:chExt cx="3291" cy="1344"/>
            </a:xfrm>
          </p:grpSpPr>
          <p:sp>
            <p:nvSpPr>
              <p:cNvPr id="55301" name="Line 5"/>
              <p:cNvSpPr>
                <a:spLocks noChangeShapeType="1"/>
              </p:cNvSpPr>
              <p:nvPr/>
            </p:nvSpPr>
            <p:spPr bwMode="auto">
              <a:xfrm>
                <a:off x="2976" y="816"/>
                <a:ext cx="0"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5302" name="Line 6"/>
              <p:cNvSpPr>
                <a:spLocks noChangeShapeType="1"/>
              </p:cNvSpPr>
              <p:nvPr/>
            </p:nvSpPr>
            <p:spPr bwMode="auto">
              <a:xfrm>
                <a:off x="1824" y="1245"/>
                <a:ext cx="23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5303" name="Line 7"/>
              <p:cNvSpPr>
                <a:spLocks noChangeShapeType="1"/>
              </p:cNvSpPr>
              <p:nvPr/>
            </p:nvSpPr>
            <p:spPr bwMode="auto">
              <a:xfrm>
                <a:off x="1824" y="1248"/>
                <a:ext cx="0" cy="5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5304" name="Text Box 8"/>
              <p:cNvSpPr txBox="1">
                <a:spLocks noChangeArrowheads="1"/>
              </p:cNvSpPr>
              <p:nvPr/>
            </p:nvSpPr>
            <p:spPr bwMode="auto">
              <a:xfrm>
                <a:off x="885" y="1872"/>
                <a:ext cx="18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dirty="0"/>
                  <a:t>GYMNOSPERMAE</a:t>
                </a:r>
              </a:p>
            </p:txBody>
          </p:sp>
          <p:sp>
            <p:nvSpPr>
              <p:cNvPr id="55305" name="Line 9"/>
              <p:cNvSpPr>
                <a:spLocks noChangeShapeType="1"/>
              </p:cNvSpPr>
              <p:nvPr/>
            </p:nvSpPr>
            <p:spPr bwMode="auto">
              <a:xfrm>
                <a:off x="4176" y="1248"/>
                <a:ext cx="0" cy="5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grpSp>
        <p:sp>
          <p:nvSpPr>
            <p:cNvPr id="55306" name="Text Box 10"/>
            <p:cNvSpPr txBox="1">
              <a:spLocks noChangeArrowheads="1"/>
            </p:cNvSpPr>
            <p:nvPr/>
          </p:nvSpPr>
          <p:spPr bwMode="auto">
            <a:xfrm>
              <a:off x="3264" y="1872"/>
              <a:ext cx="18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t>ANGIOSPERMAE</a:t>
              </a:r>
            </a:p>
          </p:txBody>
        </p:sp>
      </p:grpSp>
      <p:grpSp>
        <p:nvGrpSpPr>
          <p:cNvPr id="55307" name="Group 11"/>
          <p:cNvGrpSpPr>
            <a:grpSpLocks/>
          </p:cNvGrpSpPr>
          <p:nvPr/>
        </p:nvGrpSpPr>
        <p:grpSpPr bwMode="auto">
          <a:xfrm>
            <a:off x="609600" y="3276600"/>
            <a:ext cx="6553200" cy="3079750"/>
            <a:chOff x="336" y="2112"/>
            <a:chExt cx="4128" cy="1940"/>
          </a:xfrm>
        </p:grpSpPr>
        <p:sp>
          <p:nvSpPr>
            <p:cNvPr id="55308" name="Text Box 12"/>
            <p:cNvSpPr txBox="1">
              <a:spLocks noChangeArrowheads="1"/>
            </p:cNvSpPr>
            <p:nvPr/>
          </p:nvSpPr>
          <p:spPr bwMode="auto">
            <a:xfrm>
              <a:off x="1296" y="3144"/>
              <a:ext cx="115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a:t>PINOPHYTA</a:t>
              </a:r>
            </a:p>
          </p:txBody>
        </p:sp>
        <p:sp>
          <p:nvSpPr>
            <p:cNvPr id="55309" name="Text Box 13"/>
            <p:cNvSpPr txBox="1">
              <a:spLocks noChangeArrowheads="1"/>
            </p:cNvSpPr>
            <p:nvPr/>
          </p:nvSpPr>
          <p:spPr bwMode="auto">
            <a:xfrm>
              <a:off x="2304" y="3576"/>
              <a:ext cx="10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dirty="0"/>
                <a:t>GNETOPHYTA</a:t>
              </a:r>
            </a:p>
          </p:txBody>
        </p:sp>
        <p:sp>
          <p:nvSpPr>
            <p:cNvPr id="55310" name="Line 14"/>
            <p:cNvSpPr>
              <a:spLocks noChangeShapeType="1"/>
            </p:cNvSpPr>
            <p:nvPr/>
          </p:nvSpPr>
          <p:spPr bwMode="auto">
            <a:xfrm>
              <a:off x="1824" y="2112"/>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5311" name="Line 15"/>
            <p:cNvSpPr>
              <a:spLocks noChangeShapeType="1"/>
            </p:cNvSpPr>
            <p:nvPr/>
          </p:nvSpPr>
          <p:spPr bwMode="auto">
            <a:xfrm>
              <a:off x="864" y="2460"/>
              <a:ext cx="28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5312" name="Line 16"/>
            <p:cNvSpPr>
              <a:spLocks noChangeShapeType="1"/>
            </p:cNvSpPr>
            <p:nvPr/>
          </p:nvSpPr>
          <p:spPr bwMode="auto">
            <a:xfrm>
              <a:off x="864" y="2448"/>
              <a:ext cx="0"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5313" name="Text Box 17"/>
            <p:cNvSpPr txBox="1">
              <a:spLocks noChangeArrowheads="1"/>
            </p:cNvSpPr>
            <p:nvPr/>
          </p:nvSpPr>
          <p:spPr bwMode="auto">
            <a:xfrm>
              <a:off x="336" y="2880"/>
              <a:ext cx="110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CYCADOPHYTA</a:t>
              </a:r>
            </a:p>
          </p:txBody>
        </p:sp>
        <p:sp>
          <p:nvSpPr>
            <p:cNvPr id="55314" name="Line 18"/>
            <p:cNvSpPr>
              <a:spLocks noChangeShapeType="1"/>
            </p:cNvSpPr>
            <p:nvPr/>
          </p:nvSpPr>
          <p:spPr bwMode="auto">
            <a:xfrm>
              <a:off x="1824" y="2448"/>
              <a:ext cx="0" cy="7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5315" name="Line 19"/>
            <p:cNvSpPr>
              <a:spLocks noChangeShapeType="1"/>
            </p:cNvSpPr>
            <p:nvPr/>
          </p:nvSpPr>
          <p:spPr bwMode="auto">
            <a:xfrm>
              <a:off x="2832" y="2448"/>
              <a:ext cx="0" cy="115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5316" name="Line 20"/>
            <p:cNvSpPr>
              <a:spLocks noChangeShapeType="1"/>
            </p:cNvSpPr>
            <p:nvPr/>
          </p:nvSpPr>
          <p:spPr bwMode="auto">
            <a:xfrm>
              <a:off x="3744" y="2448"/>
              <a:ext cx="0" cy="13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5317" name="Text Box 21"/>
            <p:cNvSpPr txBox="1">
              <a:spLocks noChangeArrowheads="1"/>
            </p:cNvSpPr>
            <p:nvPr/>
          </p:nvSpPr>
          <p:spPr bwMode="auto">
            <a:xfrm>
              <a:off x="3264" y="3840"/>
              <a:ext cx="120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a:t>GINKGOPHYTA</a:t>
              </a:r>
            </a:p>
          </p:txBody>
        </p:sp>
      </p:grpSp>
    </p:spTree>
    <p:extLst>
      <p:ext uri="{BB962C8B-B14F-4D97-AF65-F5344CB8AC3E}">
        <p14:creationId xmlns:p14="http://schemas.microsoft.com/office/powerpoint/2010/main" val="28802772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5299"/>
                                        </p:tgtEl>
                                        <p:attrNameLst>
                                          <p:attrName>style.visibility</p:attrName>
                                        </p:attrNameLst>
                                      </p:cBhvr>
                                      <p:to>
                                        <p:strVal val="visible"/>
                                      </p:to>
                                    </p:set>
                                    <p:anim calcmode="lin" valueType="num">
                                      <p:cBhvr additive="base">
                                        <p:cTn id="7" dur="500" fill="hold"/>
                                        <p:tgtEl>
                                          <p:spTgt spid="55299"/>
                                        </p:tgtEl>
                                        <p:attrNameLst>
                                          <p:attrName>ppt_x</p:attrName>
                                        </p:attrNameLst>
                                      </p:cBhvr>
                                      <p:tavLst>
                                        <p:tav tm="0">
                                          <p:val>
                                            <p:strVal val="#ppt_x"/>
                                          </p:val>
                                        </p:tav>
                                        <p:tav tm="100000">
                                          <p:val>
                                            <p:strVal val="#ppt_x"/>
                                          </p:val>
                                        </p:tav>
                                      </p:tavLst>
                                    </p:anim>
                                    <p:anim calcmode="lin" valueType="num">
                                      <p:cBhvr additive="base">
                                        <p:cTn id="8" dur="500" fill="hold"/>
                                        <p:tgtEl>
                                          <p:spTgt spid="5529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5307"/>
                                        </p:tgtEl>
                                        <p:attrNameLst>
                                          <p:attrName>style.visibility</p:attrName>
                                        </p:attrNameLst>
                                      </p:cBhvr>
                                      <p:to>
                                        <p:strVal val="visible"/>
                                      </p:to>
                                    </p:set>
                                    <p:anim calcmode="lin" valueType="num">
                                      <p:cBhvr additive="base">
                                        <p:cTn id="13" dur="500" fill="hold"/>
                                        <p:tgtEl>
                                          <p:spTgt spid="55307"/>
                                        </p:tgtEl>
                                        <p:attrNameLst>
                                          <p:attrName>ppt_x</p:attrName>
                                        </p:attrNameLst>
                                      </p:cBhvr>
                                      <p:tavLst>
                                        <p:tav tm="0">
                                          <p:val>
                                            <p:strVal val="#ppt_x"/>
                                          </p:val>
                                        </p:tav>
                                        <p:tav tm="100000">
                                          <p:val>
                                            <p:strVal val="#ppt_x"/>
                                          </p:val>
                                        </p:tav>
                                      </p:tavLst>
                                    </p:anim>
                                    <p:anim calcmode="lin" valueType="num">
                                      <p:cBhvr additive="base">
                                        <p:cTn id="14" dur="500" fill="hold"/>
                                        <p:tgtEl>
                                          <p:spTgt spid="553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533400"/>
            <a:ext cx="8229600" cy="1143000"/>
          </a:xfrm>
        </p:spPr>
        <p:txBody>
          <a:bodyPr/>
          <a:lstStyle/>
          <a:p>
            <a:r>
              <a:rPr lang="id-ID" b="1" dirty="0" smtClean="0">
                <a:solidFill>
                  <a:schemeClr val="accent6">
                    <a:lumMod val="75000"/>
                  </a:schemeClr>
                </a:solidFill>
              </a:rPr>
              <a:t>Karakteristik Gymnospermae</a:t>
            </a:r>
            <a:endParaRPr lang="id-ID" b="1" dirty="0">
              <a:solidFill>
                <a:schemeClr val="accent6">
                  <a:lumMod val="75000"/>
                </a:schemeClr>
              </a:solidFill>
            </a:endParaRPr>
          </a:p>
        </p:txBody>
      </p:sp>
      <p:sp>
        <p:nvSpPr>
          <p:cNvPr id="4" name="Content Placeholder 3"/>
          <p:cNvSpPr>
            <a:spLocks noGrp="1"/>
          </p:cNvSpPr>
          <p:nvPr>
            <p:ph idx="1"/>
          </p:nvPr>
        </p:nvSpPr>
        <p:spPr/>
        <p:txBody>
          <a:bodyPr>
            <a:normAutofit fontScale="92500" lnSpcReduction="10000"/>
          </a:bodyPr>
          <a:lstStyle/>
          <a:p>
            <a:r>
              <a:rPr lang="id-ID" dirty="0" smtClean="0"/>
              <a:t>Berkembang biak dengan biji</a:t>
            </a:r>
          </a:p>
          <a:p>
            <a:r>
              <a:rPr lang="id-ID" dirty="0" smtClean="0"/>
              <a:t>Biji tidak dilindungi jaringan buah</a:t>
            </a:r>
          </a:p>
          <a:p>
            <a:r>
              <a:rPr lang="id-ID" dirty="0" smtClean="0"/>
              <a:t>Struktur reproduksi terdapat pada kerucut (strobilus)</a:t>
            </a:r>
          </a:p>
          <a:p>
            <a:r>
              <a:rPr lang="id-ID" dirty="0" smtClean="0"/>
              <a:t>Siklus hidup:</a:t>
            </a:r>
          </a:p>
          <a:p>
            <a:pPr marL="0" indent="352425">
              <a:buNone/>
            </a:pPr>
            <a:r>
              <a:rPr lang="id-ID" dirty="0"/>
              <a:t>G</a:t>
            </a:r>
            <a:r>
              <a:rPr lang="id-ID" dirty="0" smtClean="0"/>
              <a:t>enerasi sporofit dominan, hidup bebas</a:t>
            </a:r>
          </a:p>
          <a:p>
            <a:pPr marL="0" indent="352425">
              <a:buNone/>
            </a:pPr>
            <a:r>
              <a:rPr lang="id-ID" dirty="0"/>
              <a:t>G</a:t>
            </a:r>
            <a:r>
              <a:rPr lang="id-ID" dirty="0" smtClean="0"/>
              <a:t>enerasi gametofit tereduksi, tidak hidup bebas</a:t>
            </a:r>
          </a:p>
          <a:p>
            <a:pPr marL="0" indent="0">
              <a:buNone/>
            </a:pPr>
            <a:r>
              <a:rPr lang="id-ID" dirty="0" smtClean="0"/>
              <a:t>Manfaat : tanaman hias, bahan makanan, kayu, bahan kertas, terpentin</a:t>
            </a:r>
            <a:endParaRPr lang="id-ID" dirty="0"/>
          </a:p>
        </p:txBody>
      </p:sp>
    </p:spTree>
    <p:extLst>
      <p:ext uri="{BB962C8B-B14F-4D97-AF65-F5344CB8AC3E}">
        <p14:creationId xmlns:p14="http://schemas.microsoft.com/office/powerpoint/2010/main" val="25081572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ext Box 3"/>
          <p:cNvSpPr txBox="1">
            <a:spLocks noChangeArrowheads="1"/>
          </p:cNvSpPr>
          <p:nvPr/>
        </p:nvSpPr>
        <p:spPr bwMode="auto">
          <a:xfrm>
            <a:off x="0" y="1878806"/>
            <a:ext cx="4697413"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buFontTx/>
              <a:buChar char="-"/>
            </a:pPr>
            <a:r>
              <a:rPr lang="en-US" sz="2400" dirty="0" err="1" smtClean="0"/>
              <a:t>Menyerupai</a:t>
            </a:r>
            <a:r>
              <a:rPr lang="en-US" sz="2400" dirty="0" smtClean="0"/>
              <a:t> </a:t>
            </a:r>
            <a:r>
              <a:rPr lang="en-US" sz="2400" dirty="0" err="1"/>
              <a:t>palem</a:t>
            </a:r>
            <a:r>
              <a:rPr lang="en-US" sz="2400" dirty="0"/>
              <a:t>, </a:t>
            </a:r>
            <a:r>
              <a:rPr lang="en-US" sz="2400" dirty="0" err="1"/>
              <a:t>daun</a:t>
            </a:r>
            <a:r>
              <a:rPr lang="en-US" sz="2400" dirty="0"/>
              <a:t> </a:t>
            </a:r>
            <a:r>
              <a:rPr lang="en-US" sz="2400" dirty="0" err="1"/>
              <a:t>tersusun</a:t>
            </a:r>
            <a:r>
              <a:rPr lang="en-US" sz="2400" dirty="0"/>
              <a:t> </a:t>
            </a:r>
            <a:r>
              <a:rPr lang="en-US" sz="2400" dirty="0" err="1"/>
              <a:t>roset</a:t>
            </a:r>
            <a:r>
              <a:rPr lang="en-US" sz="2400" dirty="0"/>
              <a:t> </a:t>
            </a:r>
            <a:r>
              <a:rPr lang="en-US" sz="2400" dirty="0" err="1" smtClean="0"/>
              <a:t>batang</a:t>
            </a:r>
            <a:r>
              <a:rPr lang="en-US" sz="2400" dirty="0" smtClean="0"/>
              <a:t>.</a:t>
            </a:r>
            <a:endParaRPr lang="id-ID" sz="2400" dirty="0" smtClean="0"/>
          </a:p>
          <a:p>
            <a:pPr marL="285750" indent="-285750">
              <a:buFontTx/>
              <a:buChar char="-"/>
            </a:pPr>
            <a:r>
              <a:rPr lang="en-US" sz="2400" dirty="0" err="1" smtClean="0"/>
              <a:t>Daun</a:t>
            </a:r>
            <a:r>
              <a:rPr lang="en-US" sz="2400" dirty="0" smtClean="0"/>
              <a:t> </a:t>
            </a:r>
            <a:r>
              <a:rPr lang="en-US" sz="2400" dirty="0" err="1"/>
              <a:t>muda</a:t>
            </a:r>
            <a:r>
              <a:rPr lang="en-US" sz="2400" dirty="0"/>
              <a:t> </a:t>
            </a:r>
            <a:r>
              <a:rPr lang="en-US" sz="2400" dirty="0" err="1"/>
              <a:t>tumbuh</a:t>
            </a:r>
            <a:r>
              <a:rPr lang="en-US" sz="2400" dirty="0"/>
              <a:t> </a:t>
            </a:r>
            <a:r>
              <a:rPr lang="en-US" sz="2400" dirty="0" err="1"/>
              <a:t>menggulung</a:t>
            </a:r>
            <a:r>
              <a:rPr lang="en-US" sz="2400" dirty="0"/>
              <a:t>, </a:t>
            </a:r>
            <a:r>
              <a:rPr lang="en-US" sz="2400" dirty="0" err="1"/>
              <a:t>menyerupai</a:t>
            </a:r>
            <a:r>
              <a:rPr lang="en-US" sz="2400" dirty="0"/>
              <a:t> </a:t>
            </a:r>
            <a:r>
              <a:rPr lang="en-US" sz="2400" dirty="0" err="1"/>
              <a:t>tumbuhan</a:t>
            </a:r>
            <a:r>
              <a:rPr lang="en-US" sz="2400" dirty="0"/>
              <a:t> </a:t>
            </a:r>
            <a:r>
              <a:rPr lang="en-US" sz="2400" dirty="0" err="1" smtClean="0"/>
              <a:t>paku</a:t>
            </a:r>
            <a:r>
              <a:rPr lang="en-US" sz="2400" dirty="0" smtClean="0"/>
              <a:t>.</a:t>
            </a:r>
            <a:endParaRPr lang="id-ID" sz="2400" dirty="0" smtClean="0"/>
          </a:p>
          <a:p>
            <a:pPr marL="285750" indent="-285750">
              <a:buFontTx/>
              <a:buChar char="-"/>
            </a:pPr>
            <a:r>
              <a:rPr lang="en-US" sz="2400" dirty="0" err="1" smtClean="0"/>
              <a:t>Biji</a:t>
            </a:r>
            <a:r>
              <a:rPr lang="en-US" sz="2400" dirty="0" smtClean="0"/>
              <a:t> </a:t>
            </a:r>
            <a:r>
              <a:rPr lang="en-US" sz="2400" dirty="0" err="1"/>
              <a:t>terbuka</a:t>
            </a:r>
            <a:r>
              <a:rPr lang="en-US" sz="2400" dirty="0"/>
              <a:t> </a:t>
            </a:r>
            <a:r>
              <a:rPr lang="en-US" sz="2400" dirty="0" err="1"/>
              <a:t>dan</a:t>
            </a:r>
            <a:r>
              <a:rPr lang="en-US" sz="2400" dirty="0"/>
              <a:t> </a:t>
            </a:r>
            <a:r>
              <a:rPr lang="en-US" sz="2400" dirty="0" err="1"/>
              <a:t>dihasilkan</a:t>
            </a:r>
            <a:r>
              <a:rPr lang="en-US" sz="2400" dirty="0"/>
              <a:t> </a:t>
            </a:r>
            <a:r>
              <a:rPr lang="en-US" sz="2400" dirty="0" err="1"/>
              <a:t>oleh</a:t>
            </a:r>
            <a:r>
              <a:rPr lang="en-US" sz="2400" dirty="0"/>
              <a:t> strobilus </a:t>
            </a:r>
            <a:r>
              <a:rPr lang="en-US" sz="2400" dirty="0" err="1" smtClean="0"/>
              <a:t>betina</a:t>
            </a:r>
            <a:r>
              <a:rPr lang="en-US" sz="2400" dirty="0" smtClean="0"/>
              <a:t>.</a:t>
            </a:r>
            <a:endParaRPr lang="id-ID" sz="2400" dirty="0" smtClean="0"/>
          </a:p>
          <a:p>
            <a:pPr marL="285750" indent="-285750">
              <a:buFontTx/>
              <a:buChar char="-"/>
            </a:pPr>
            <a:r>
              <a:rPr lang="en-US" sz="2400" dirty="0" err="1" smtClean="0"/>
              <a:t>Merupakan</a:t>
            </a:r>
            <a:r>
              <a:rPr lang="en-US" sz="2400" dirty="0" smtClean="0"/>
              <a:t> </a:t>
            </a:r>
            <a:r>
              <a:rPr lang="en-US" sz="2400" dirty="0" err="1"/>
              <a:t>tumbuhan</a:t>
            </a:r>
            <a:r>
              <a:rPr lang="en-US" sz="2400" dirty="0"/>
              <a:t> </a:t>
            </a:r>
            <a:r>
              <a:rPr lang="en-US" sz="2400" dirty="0" err="1"/>
              <a:t>berumah</a:t>
            </a:r>
            <a:r>
              <a:rPr lang="en-US" sz="2400" dirty="0"/>
              <a:t> </a:t>
            </a:r>
            <a:r>
              <a:rPr lang="en-US" sz="2400" dirty="0" err="1"/>
              <a:t>dua</a:t>
            </a:r>
            <a:r>
              <a:rPr lang="en-US" sz="2400" dirty="0"/>
              <a:t> (</a:t>
            </a:r>
            <a:r>
              <a:rPr lang="en-US" sz="2400" dirty="0" err="1"/>
              <a:t>dioseus</a:t>
            </a:r>
            <a:r>
              <a:rPr lang="en-US" sz="2400" dirty="0" smtClean="0"/>
              <a:t>).</a:t>
            </a:r>
            <a:endParaRPr lang="id-ID" sz="2400" dirty="0" smtClean="0"/>
          </a:p>
          <a:p>
            <a:pPr marL="285750" indent="-285750">
              <a:buFontTx/>
              <a:buChar char="-"/>
            </a:pPr>
            <a:r>
              <a:rPr lang="en-US" sz="2400" dirty="0" smtClean="0"/>
              <a:t>Strobilus </a:t>
            </a:r>
            <a:r>
              <a:rPr lang="en-US" sz="2400" dirty="0" err="1"/>
              <a:t>tumbuh</a:t>
            </a:r>
            <a:r>
              <a:rPr lang="en-US" sz="2400" dirty="0"/>
              <a:t> </a:t>
            </a:r>
            <a:r>
              <a:rPr lang="en-US" sz="2400" dirty="0" err="1"/>
              <a:t>pada</a:t>
            </a:r>
            <a:r>
              <a:rPr lang="en-US" sz="2400" dirty="0"/>
              <a:t> </a:t>
            </a:r>
            <a:r>
              <a:rPr lang="en-US" sz="2400" dirty="0" err="1"/>
              <a:t>ujung</a:t>
            </a:r>
            <a:r>
              <a:rPr lang="en-US" sz="2400" dirty="0"/>
              <a:t> </a:t>
            </a:r>
            <a:r>
              <a:rPr lang="en-US" sz="2400" dirty="0" err="1"/>
              <a:t>batang</a:t>
            </a:r>
            <a:r>
              <a:rPr lang="en-US" sz="2400" dirty="0"/>
              <a:t>.</a:t>
            </a:r>
          </a:p>
          <a:p>
            <a:endParaRPr lang="en-US" sz="2400" dirty="0"/>
          </a:p>
        </p:txBody>
      </p:sp>
      <p:pic>
        <p:nvPicPr>
          <p:cNvPr id="645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2110351"/>
            <a:ext cx="4294188" cy="3038475"/>
          </a:xfrm>
          <a:prstGeom prst="rect">
            <a:avLst/>
          </a:prstGeom>
          <a:noFill/>
          <a:extLst>
            <a:ext uri="{909E8E84-426E-40DD-AFC4-6F175D3DCCD1}">
              <a14:hiddenFill xmlns:a14="http://schemas.microsoft.com/office/drawing/2010/main">
                <a:solidFill>
                  <a:srgbClr val="FFFFFF"/>
                </a:solidFill>
              </a14:hiddenFill>
            </a:ext>
          </a:extLst>
        </p:spPr>
      </p:pic>
      <p:sp>
        <p:nvSpPr>
          <p:cNvPr id="64517" name="Text Box 5"/>
          <p:cNvSpPr txBox="1">
            <a:spLocks noChangeArrowheads="1"/>
          </p:cNvSpPr>
          <p:nvPr/>
        </p:nvSpPr>
        <p:spPr bwMode="auto">
          <a:xfrm>
            <a:off x="5984875" y="5251344"/>
            <a:ext cx="30972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err="1"/>
              <a:t>Contohnya</a:t>
            </a:r>
            <a:r>
              <a:rPr lang="en-US" dirty="0"/>
              <a:t> : </a:t>
            </a:r>
            <a:r>
              <a:rPr lang="en-US" i="1" dirty="0" err="1"/>
              <a:t>Cycas</a:t>
            </a:r>
            <a:r>
              <a:rPr lang="en-US" i="1" dirty="0"/>
              <a:t> </a:t>
            </a:r>
            <a:r>
              <a:rPr lang="en-US" i="1" dirty="0" err="1"/>
              <a:t>rumphii</a:t>
            </a:r>
            <a:endParaRPr lang="en-US" i="1" dirty="0"/>
          </a:p>
        </p:txBody>
      </p:sp>
      <p:sp>
        <p:nvSpPr>
          <p:cNvPr id="7" name="Title 1"/>
          <p:cNvSpPr>
            <a:spLocks noGrp="1"/>
          </p:cNvSpPr>
          <p:nvPr>
            <p:ph type="title"/>
          </p:nvPr>
        </p:nvSpPr>
        <p:spPr>
          <a:xfrm>
            <a:off x="423320" y="735806"/>
            <a:ext cx="8229600" cy="1143000"/>
          </a:xfrm>
        </p:spPr>
        <p:txBody>
          <a:bodyPr>
            <a:normAutofit fontScale="90000"/>
          </a:bodyPr>
          <a:lstStyle/>
          <a:p>
            <a:r>
              <a:rPr lang="id-ID" b="1" dirty="0" smtClean="0">
                <a:solidFill>
                  <a:schemeClr val="accent6">
                    <a:lumMod val="75000"/>
                  </a:schemeClr>
                </a:solidFill>
              </a:rPr>
              <a:t>Cycadophyta, Ciri dan Morfologinya</a:t>
            </a:r>
            <a:endParaRPr lang="en-US" b="1" dirty="0">
              <a:solidFill>
                <a:schemeClr val="accent6">
                  <a:lumMod val="75000"/>
                </a:schemeClr>
              </a:solidFill>
            </a:endParaRPr>
          </a:p>
        </p:txBody>
      </p:sp>
    </p:spTree>
    <p:extLst>
      <p:ext uri="{BB962C8B-B14F-4D97-AF65-F5344CB8AC3E}">
        <p14:creationId xmlns:p14="http://schemas.microsoft.com/office/powerpoint/2010/main" val="23328380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534564" y="1752600"/>
            <a:ext cx="8303472" cy="4773582"/>
          </a:xfrm>
          <a:prstGeom prst="rect">
            <a:avLst/>
          </a:prstGeom>
        </p:spPr>
      </p:pic>
      <p:sp>
        <p:nvSpPr>
          <p:cNvPr id="5" name="Title 4"/>
          <p:cNvSpPr>
            <a:spLocks noGrp="1"/>
          </p:cNvSpPr>
          <p:nvPr>
            <p:ph type="title"/>
          </p:nvPr>
        </p:nvSpPr>
        <p:spPr>
          <a:xfrm>
            <a:off x="406399" y="597568"/>
            <a:ext cx="8302625" cy="1143000"/>
          </a:xfrm>
        </p:spPr>
        <p:txBody>
          <a:bodyPr>
            <a:normAutofit/>
          </a:bodyPr>
          <a:lstStyle/>
          <a:p>
            <a:r>
              <a:rPr lang="id-ID" b="1" dirty="0" smtClean="0">
                <a:solidFill>
                  <a:schemeClr val="accent6">
                    <a:lumMod val="75000"/>
                  </a:schemeClr>
                </a:solidFill>
              </a:rPr>
              <a:t>Plant’s Life Cycle</a:t>
            </a:r>
            <a:endParaRPr lang="id-ID" b="1" dirty="0">
              <a:solidFill>
                <a:schemeClr val="accent6">
                  <a:lumMod val="75000"/>
                </a:schemeClr>
              </a:solidFill>
            </a:endParaRPr>
          </a:p>
        </p:txBody>
      </p:sp>
    </p:spTree>
    <p:extLst>
      <p:ext uri="{BB962C8B-B14F-4D97-AF65-F5344CB8AC3E}">
        <p14:creationId xmlns:p14="http://schemas.microsoft.com/office/powerpoint/2010/main" val="170701711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990600"/>
            <a:ext cx="9172575"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924175" y="667434"/>
            <a:ext cx="3352800" cy="646331"/>
          </a:xfrm>
          <a:prstGeom prst="rect">
            <a:avLst/>
          </a:prstGeom>
          <a:noFill/>
        </p:spPr>
        <p:txBody>
          <a:bodyPr wrap="square" rtlCol="0">
            <a:spAutoFit/>
          </a:bodyPr>
          <a:lstStyle/>
          <a:p>
            <a:r>
              <a:rPr lang="id-ID" sz="3600" b="1" dirty="0" smtClean="0">
                <a:solidFill>
                  <a:schemeClr val="accent6">
                    <a:lumMod val="75000"/>
                  </a:schemeClr>
                </a:solidFill>
                <a:latin typeface="Arial" panose="020B0604020202020204" pitchFamily="34" charset="0"/>
                <a:cs typeface="Arial" panose="020B0604020202020204" pitchFamily="34" charset="0"/>
              </a:rPr>
              <a:t>PAKIS HAJI</a:t>
            </a:r>
            <a:endParaRPr lang="id-ID" sz="3600" b="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11450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1" y="1133805"/>
            <a:ext cx="3429000" cy="5181270"/>
          </a:xfrm>
          <a:prstGeom prst="rect">
            <a:avLst/>
          </a:prstGeom>
          <a:noFill/>
          <a:extLst>
            <a:ext uri="{909E8E84-426E-40DD-AFC4-6F175D3DCCD1}">
              <a14:hiddenFill xmlns:a14="http://schemas.microsoft.com/office/drawing/2010/main">
                <a:solidFill>
                  <a:srgbClr val="FFFFFF"/>
                </a:solidFill>
              </a14:hiddenFill>
            </a:ext>
          </a:extLst>
        </p:spPr>
      </p:pic>
      <p:sp>
        <p:nvSpPr>
          <p:cNvPr id="61444" name="Text Box 4"/>
          <p:cNvSpPr txBox="1">
            <a:spLocks noChangeArrowheads="1"/>
          </p:cNvSpPr>
          <p:nvPr/>
        </p:nvSpPr>
        <p:spPr bwMode="auto">
          <a:xfrm>
            <a:off x="6588125" y="5105400"/>
            <a:ext cx="2555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t>Pohon kayu merah raksasa</a:t>
            </a:r>
          </a:p>
        </p:txBody>
      </p:sp>
      <p:sp>
        <p:nvSpPr>
          <p:cNvPr id="61445" name="Line 5"/>
          <p:cNvSpPr>
            <a:spLocks noChangeShapeType="1"/>
          </p:cNvSpPr>
          <p:nvPr/>
        </p:nvSpPr>
        <p:spPr bwMode="auto">
          <a:xfrm flipV="1">
            <a:off x="5105400" y="5105400"/>
            <a:ext cx="19812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7" name="Title 1"/>
          <p:cNvSpPr>
            <a:spLocks noGrp="1"/>
          </p:cNvSpPr>
          <p:nvPr>
            <p:ph type="title"/>
          </p:nvPr>
        </p:nvSpPr>
        <p:spPr>
          <a:xfrm>
            <a:off x="381000" y="274638"/>
            <a:ext cx="8229600" cy="1143000"/>
          </a:xfrm>
        </p:spPr>
        <p:txBody>
          <a:bodyPr/>
          <a:lstStyle/>
          <a:p>
            <a:r>
              <a:rPr lang="id-ID" dirty="0" smtClean="0"/>
              <a:t>PINOPHYTA</a:t>
            </a:r>
            <a:endParaRPr lang="en-US" dirty="0"/>
          </a:p>
        </p:txBody>
      </p:sp>
    </p:spTree>
    <p:extLst>
      <p:ext uri="{BB962C8B-B14F-4D97-AF65-F5344CB8AC3E}">
        <p14:creationId xmlns:p14="http://schemas.microsoft.com/office/powerpoint/2010/main" val="16402274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762000"/>
            <a:ext cx="4572000" cy="3101975"/>
          </a:xfrm>
          <a:prstGeom prst="rect">
            <a:avLst/>
          </a:prstGeom>
          <a:noFill/>
          <a:extLst>
            <a:ext uri="{909E8E84-426E-40DD-AFC4-6F175D3DCCD1}">
              <a14:hiddenFill xmlns:a14="http://schemas.microsoft.com/office/drawing/2010/main">
                <a:solidFill>
                  <a:srgbClr val="FFFFFF"/>
                </a:solidFill>
              </a14:hiddenFill>
            </a:ext>
          </a:extLst>
        </p:spPr>
      </p:pic>
      <p:sp>
        <p:nvSpPr>
          <p:cNvPr id="62468" name="Text Box 4"/>
          <p:cNvSpPr txBox="1">
            <a:spLocks noChangeArrowheads="1"/>
          </p:cNvSpPr>
          <p:nvPr/>
        </p:nvSpPr>
        <p:spPr bwMode="auto">
          <a:xfrm>
            <a:off x="51970" y="2029658"/>
            <a:ext cx="3773905"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FontTx/>
              <a:buAutoNum type="arabicPeriod"/>
            </a:pPr>
            <a:r>
              <a:rPr lang="en-US" dirty="0" err="1"/>
              <a:t>Merupakan</a:t>
            </a:r>
            <a:r>
              <a:rPr lang="en-US" dirty="0"/>
              <a:t> </a:t>
            </a:r>
            <a:r>
              <a:rPr lang="en-US" dirty="0" err="1"/>
              <a:t>tumbuhan</a:t>
            </a:r>
            <a:r>
              <a:rPr lang="en-US" dirty="0"/>
              <a:t> </a:t>
            </a:r>
            <a:r>
              <a:rPr lang="en-US" dirty="0" err="1"/>
              <a:t>gymnospermae</a:t>
            </a:r>
            <a:r>
              <a:rPr lang="en-US" dirty="0"/>
              <a:t> yang </a:t>
            </a:r>
            <a:r>
              <a:rPr lang="en-US" dirty="0" err="1"/>
              <a:t>terbesar</a:t>
            </a:r>
            <a:r>
              <a:rPr lang="en-US" dirty="0"/>
              <a:t> </a:t>
            </a:r>
            <a:r>
              <a:rPr lang="en-US" dirty="0" err="1"/>
              <a:t>dari</a:t>
            </a:r>
            <a:r>
              <a:rPr lang="en-US" dirty="0"/>
              <a:t> </a:t>
            </a:r>
            <a:r>
              <a:rPr lang="en-US" dirty="0" err="1"/>
              <a:t>ukuran</a:t>
            </a:r>
            <a:r>
              <a:rPr lang="en-US" dirty="0"/>
              <a:t> </a:t>
            </a:r>
            <a:r>
              <a:rPr lang="en-US" dirty="0" err="1"/>
              <a:t>sampai</a:t>
            </a:r>
            <a:r>
              <a:rPr lang="en-US" dirty="0"/>
              <a:t> </a:t>
            </a:r>
            <a:r>
              <a:rPr lang="en-US" dirty="0" err="1"/>
              <a:t>jumlah</a:t>
            </a:r>
            <a:r>
              <a:rPr lang="en-US" dirty="0"/>
              <a:t> </a:t>
            </a:r>
            <a:r>
              <a:rPr lang="en-US" dirty="0" err="1"/>
              <a:t>anggotanya</a:t>
            </a:r>
            <a:r>
              <a:rPr lang="en-US" dirty="0"/>
              <a:t>.</a:t>
            </a:r>
          </a:p>
          <a:p>
            <a:pPr>
              <a:spcBef>
                <a:spcPct val="50000"/>
              </a:spcBef>
              <a:buFontTx/>
              <a:buAutoNum type="arabicPeriod"/>
            </a:pPr>
            <a:r>
              <a:rPr lang="en-US" dirty="0" err="1"/>
              <a:t>Selalu</a:t>
            </a:r>
            <a:r>
              <a:rPr lang="en-US" dirty="0"/>
              <a:t> </a:t>
            </a:r>
            <a:r>
              <a:rPr lang="en-US" dirty="0" err="1"/>
              <a:t>hijau</a:t>
            </a:r>
            <a:r>
              <a:rPr lang="en-US" dirty="0"/>
              <a:t> </a:t>
            </a:r>
            <a:r>
              <a:rPr lang="en-US" dirty="0" err="1"/>
              <a:t>sepanjang</a:t>
            </a:r>
            <a:r>
              <a:rPr lang="en-US" dirty="0"/>
              <a:t> </a:t>
            </a:r>
            <a:r>
              <a:rPr lang="en-US" dirty="0" err="1"/>
              <a:t>tahun</a:t>
            </a:r>
            <a:r>
              <a:rPr lang="en-US" dirty="0"/>
              <a:t>.</a:t>
            </a:r>
          </a:p>
          <a:p>
            <a:pPr>
              <a:spcBef>
                <a:spcPct val="50000"/>
              </a:spcBef>
              <a:buFontTx/>
              <a:buAutoNum type="arabicPeriod"/>
            </a:pPr>
            <a:r>
              <a:rPr lang="en-US" dirty="0" err="1"/>
              <a:t>Daun</a:t>
            </a:r>
            <a:r>
              <a:rPr lang="en-US" dirty="0"/>
              <a:t> </a:t>
            </a:r>
            <a:r>
              <a:rPr lang="en-US" dirty="0" err="1"/>
              <a:t>berbentuk</a:t>
            </a:r>
            <a:r>
              <a:rPr lang="en-US" dirty="0"/>
              <a:t> </a:t>
            </a:r>
            <a:r>
              <a:rPr lang="en-US" dirty="0" err="1"/>
              <a:t>jarum</a:t>
            </a:r>
            <a:r>
              <a:rPr lang="en-US" dirty="0"/>
              <a:t>, </a:t>
            </a:r>
            <a:r>
              <a:rPr lang="en-US" dirty="0" err="1"/>
              <a:t>dilapisi</a:t>
            </a:r>
            <a:r>
              <a:rPr lang="en-US" dirty="0"/>
              <a:t> </a:t>
            </a:r>
            <a:r>
              <a:rPr lang="en-US" dirty="0" err="1"/>
              <a:t>lapisan</a:t>
            </a:r>
            <a:r>
              <a:rPr lang="en-US" dirty="0"/>
              <a:t> </a:t>
            </a:r>
            <a:r>
              <a:rPr lang="en-US" dirty="0" err="1"/>
              <a:t>kutikula</a:t>
            </a:r>
            <a:r>
              <a:rPr lang="en-US" dirty="0"/>
              <a:t>.</a:t>
            </a:r>
          </a:p>
          <a:p>
            <a:pPr>
              <a:spcBef>
                <a:spcPct val="50000"/>
              </a:spcBef>
              <a:buFontTx/>
              <a:buAutoNum type="arabicPeriod"/>
            </a:pPr>
            <a:r>
              <a:rPr lang="en-US" dirty="0" err="1"/>
              <a:t>Memiliki</a:t>
            </a:r>
            <a:r>
              <a:rPr lang="en-US" dirty="0"/>
              <a:t> </a:t>
            </a:r>
            <a:r>
              <a:rPr lang="en-US" dirty="0" err="1"/>
              <a:t>alat</a:t>
            </a:r>
            <a:r>
              <a:rPr lang="en-US" dirty="0"/>
              <a:t> </a:t>
            </a:r>
            <a:r>
              <a:rPr lang="en-US" dirty="0" err="1"/>
              <a:t>reproduksi</a:t>
            </a:r>
            <a:r>
              <a:rPr lang="en-US" dirty="0"/>
              <a:t> </a:t>
            </a:r>
            <a:r>
              <a:rPr lang="en-US" dirty="0" err="1"/>
              <a:t>berupa</a:t>
            </a:r>
            <a:r>
              <a:rPr lang="en-US" dirty="0"/>
              <a:t> </a:t>
            </a:r>
            <a:r>
              <a:rPr lang="en-US" dirty="0" err="1"/>
              <a:t>konus</a:t>
            </a:r>
            <a:r>
              <a:rPr lang="en-US" dirty="0"/>
              <a:t> (strobilus).</a:t>
            </a:r>
          </a:p>
          <a:p>
            <a:pPr>
              <a:spcBef>
                <a:spcPct val="50000"/>
              </a:spcBef>
              <a:buFontTx/>
              <a:buAutoNum type="arabicPeriod"/>
            </a:pPr>
            <a:r>
              <a:rPr lang="en-US" dirty="0"/>
              <a:t>1 </a:t>
            </a:r>
            <a:r>
              <a:rPr lang="en-US" dirty="0" err="1"/>
              <a:t>Pohon</a:t>
            </a:r>
            <a:r>
              <a:rPr lang="en-US" dirty="0"/>
              <a:t> </a:t>
            </a:r>
            <a:r>
              <a:rPr lang="en-US" dirty="0" err="1"/>
              <a:t>umumnya</a:t>
            </a:r>
            <a:r>
              <a:rPr lang="en-US" dirty="0"/>
              <a:t> </a:t>
            </a:r>
            <a:r>
              <a:rPr lang="en-US" dirty="0" err="1"/>
              <a:t>memiliki</a:t>
            </a:r>
            <a:r>
              <a:rPr lang="en-US" dirty="0"/>
              <a:t> 2 </a:t>
            </a:r>
            <a:r>
              <a:rPr lang="en-US" dirty="0" err="1"/>
              <a:t>konus</a:t>
            </a:r>
            <a:r>
              <a:rPr lang="en-US" dirty="0"/>
              <a:t>, </a:t>
            </a:r>
            <a:r>
              <a:rPr lang="en-US" dirty="0" err="1"/>
              <a:t>konus</a:t>
            </a:r>
            <a:r>
              <a:rPr lang="en-US" dirty="0"/>
              <a:t> </a:t>
            </a:r>
            <a:r>
              <a:rPr lang="en-US" dirty="0" err="1"/>
              <a:t>jantan</a:t>
            </a:r>
            <a:r>
              <a:rPr lang="en-US" dirty="0"/>
              <a:t> di </a:t>
            </a:r>
            <a:r>
              <a:rPr lang="en-US" dirty="0" err="1"/>
              <a:t>ujung</a:t>
            </a:r>
            <a:r>
              <a:rPr lang="en-US" dirty="0"/>
              <a:t> </a:t>
            </a:r>
            <a:r>
              <a:rPr lang="en-US" dirty="0" err="1"/>
              <a:t>cabang</a:t>
            </a:r>
            <a:r>
              <a:rPr lang="en-US" dirty="0"/>
              <a:t>, </a:t>
            </a:r>
            <a:r>
              <a:rPr lang="en-US" dirty="0" err="1"/>
              <a:t>dan</a:t>
            </a:r>
            <a:r>
              <a:rPr lang="en-US" dirty="0"/>
              <a:t> </a:t>
            </a:r>
            <a:r>
              <a:rPr lang="en-US" dirty="0" err="1"/>
              <a:t>konus</a:t>
            </a:r>
            <a:r>
              <a:rPr lang="en-US" dirty="0"/>
              <a:t> </a:t>
            </a:r>
            <a:r>
              <a:rPr lang="en-US" dirty="0" err="1"/>
              <a:t>betina</a:t>
            </a:r>
            <a:r>
              <a:rPr lang="en-US" dirty="0"/>
              <a:t> di </a:t>
            </a:r>
            <a:r>
              <a:rPr lang="en-US" dirty="0" err="1"/>
              <a:t>bawahnya</a:t>
            </a:r>
            <a:r>
              <a:rPr lang="en-US" dirty="0"/>
              <a:t>.</a:t>
            </a:r>
          </a:p>
        </p:txBody>
      </p:sp>
      <p:sp>
        <p:nvSpPr>
          <p:cNvPr id="62469" name="Text Box 5"/>
          <p:cNvSpPr txBox="1">
            <a:spLocks noChangeArrowheads="1"/>
          </p:cNvSpPr>
          <p:nvPr/>
        </p:nvSpPr>
        <p:spPr bwMode="auto">
          <a:xfrm>
            <a:off x="4932363" y="4076700"/>
            <a:ext cx="34559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200">
                <a:solidFill>
                  <a:schemeClr val="bg1"/>
                </a:solidFill>
              </a:rPr>
              <a:t>Contohnya : </a:t>
            </a:r>
            <a:r>
              <a:rPr lang="en-US" sz="1200" i="1">
                <a:solidFill>
                  <a:schemeClr val="bg1"/>
                </a:solidFill>
              </a:rPr>
              <a:t>Pinus merkusii</a:t>
            </a:r>
          </a:p>
        </p:txBody>
      </p:sp>
      <p:pic>
        <p:nvPicPr>
          <p:cNvPr id="6247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3886200"/>
            <a:ext cx="2352675" cy="2390775"/>
          </a:xfrm>
          <a:prstGeom prst="rect">
            <a:avLst/>
          </a:prstGeom>
          <a:noFill/>
          <a:extLst>
            <a:ext uri="{909E8E84-426E-40DD-AFC4-6F175D3DCCD1}">
              <a14:hiddenFill xmlns:a14="http://schemas.microsoft.com/office/drawing/2010/main">
                <a:solidFill>
                  <a:srgbClr val="FFFFFF"/>
                </a:solidFill>
              </a14:hiddenFill>
            </a:ext>
          </a:extLst>
        </p:spPr>
      </p:pic>
      <p:pic>
        <p:nvPicPr>
          <p:cNvPr id="6247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886200"/>
            <a:ext cx="2406650" cy="240665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152400" y="645859"/>
            <a:ext cx="41148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d-ID" sz="3600" dirty="0" smtClean="0">
                <a:latin typeface="Arial" panose="020B0604020202020204" pitchFamily="34" charset="0"/>
                <a:cs typeface="Arial" panose="020B0604020202020204" pitchFamily="34" charset="0"/>
              </a:rPr>
              <a:t>Pinophyta, Ciri dan Bentuk Tubuh</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43306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2" name="Text Box 2"/>
          <p:cNvSpPr txBox="1">
            <a:spLocks noChangeArrowheads="1"/>
          </p:cNvSpPr>
          <p:nvPr/>
        </p:nvSpPr>
        <p:spPr bwMode="auto">
          <a:xfrm>
            <a:off x="228600" y="1295400"/>
            <a:ext cx="4571999"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FontTx/>
              <a:buAutoNum type="arabicPeriod"/>
            </a:pPr>
            <a:r>
              <a:rPr lang="en-US" b="1" dirty="0" err="1">
                <a:solidFill>
                  <a:srgbClr val="002060"/>
                </a:solidFill>
              </a:rPr>
              <a:t>Bunga</a:t>
            </a:r>
            <a:r>
              <a:rPr lang="en-US" b="1" dirty="0">
                <a:solidFill>
                  <a:srgbClr val="002060"/>
                </a:solidFill>
              </a:rPr>
              <a:t> </a:t>
            </a:r>
            <a:r>
              <a:rPr lang="en-US" b="1" dirty="0" err="1">
                <a:solidFill>
                  <a:srgbClr val="002060"/>
                </a:solidFill>
              </a:rPr>
              <a:t>berkelamin</a:t>
            </a:r>
            <a:r>
              <a:rPr lang="en-US" b="1" dirty="0">
                <a:solidFill>
                  <a:srgbClr val="002060"/>
                </a:solidFill>
              </a:rPr>
              <a:t> </a:t>
            </a:r>
            <a:r>
              <a:rPr lang="en-US" b="1" dirty="0" err="1" smtClean="0">
                <a:solidFill>
                  <a:srgbClr val="002060"/>
                </a:solidFill>
              </a:rPr>
              <a:t>tunggal</a:t>
            </a:r>
            <a:r>
              <a:rPr lang="id-ID" b="1" dirty="0">
                <a:solidFill>
                  <a:srgbClr val="002060"/>
                </a:solidFill>
              </a:rPr>
              <a:t> </a:t>
            </a:r>
            <a:r>
              <a:rPr lang="en-US" b="1" dirty="0" smtClean="0">
                <a:solidFill>
                  <a:srgbClr val="002060"/>
                </a:solidFill>
              </a:rPr>
              <a:t>(</a:t>
            </a:r>
            <a:r>
              <a:rPr lang="en-US" b="1" dirty="0" err="1" smtClean="0">
                <a:solidFill>
                  <a:srgbClr val="002060"/>
                </a:solidFill>
              </a:rPr>
              <a:t>dioseus</a:t>
            </a:r>
            <a:r>
              <a:rPr lang="en-US" b="1" dirty="0">
                <a:solidFill>
                  <a:srgbClr val="002060"/>
                </a:solidFill>
              </a:rPr>
              <a:t>).</a:t>
            </a:r>
          </a:p>
          <a:p>
            <a:pPr>
              <a:spcBef>
                <a:spcPct val="50000"/>
              </a:spcBef>
              <a:buFontTx/>
              <a:buAutoNum type="arabicPeriod"/>
            </a:pPr>
            <a:r>
              <a:rPr lang="en-US" b="1" dirty="0" err="1">
                <a:solidFill>
                  <a:srgbClr val="002060"/>
                </a:solidFill>
              </a:rPr>
              <a:t>Terdiri</a:t>
            </a:r>
            <a:r>
              <a:rPr lang="en-US" b="1" dirty="0">
                <a:solidFill>
                  <a:srgbClr val="002060"/>
                </a:solidFill>
              </a:rPr>
              <a:t> </a:t>
            </a:r>
            <a:r>
              <a:rPr lang="en-US" b="1" dirty="0" err="1">
                <a:solidFill>
                  <a:srgbClr val="002060"/>
                </a:solidFill>
              </a:rPr>
              <a:t>dari</a:t>
            </a:r>
            <a:r>
              <a:rPr lang="en-US" b="1" dirty="0">
                <a:solidFill>
                  <a:srgbClr val="002060"/>
                </a:solidFill>
              </a:rPr>
              <a:t> 3 </a:t>
            </a:r>
            <a:r>
              <a:rPr lang="en-US" b="1" dirty="0" err="1">
                <a:solidFill>
                  <a:srgbClr val="002060"/>
                </a:solidFill>
              </a:rPr>
              <a:t>ordo</a:t>
            </a:r>
            <a:r>
              <a:rPr lang="en-US" b="1" dirty="0">
                <a:solidFill>
                  <a:srgbClr val="002060"/>
                </a:solidFill>
              </a:rPr>
              <a:t>, </a:t>
            </a:r>
            <a:r>
              <a:rPr lang="en-US" b="1" dirty="0" err="1">
                <a:solidFill>
                  <a:srgbClr val="002060"/>
                </a:solidFill>
              </a:rPr>
              <a:t>yaitu</a:t>
            </a:r>
            <a:r>
              <a:rPr lang="en-US" b="1" dirty="0">
                <a:solidFill>
                  <a:srgbClr val="002060"/>
                </a:solidFill>
              </a:rPr>
              <a:t> :</a:t>
            </a:r>
          </a:p>
          <a:p>
            <a:pPr indent="106363">
              <a:spcBef>
                <a:spcPct val="50000"/>
              </a:spcBef>
              <a:buFontTx/>
              <a:buAutoNum type="alphaLcPeriod"/>
            </a:pPr>
            <a:r>
              <a:rPr lang="en-US" b="1" dirty="0" err="1">
                <a:solidFill>
                  <a:srgbClr val="002060"/>
                </a:solidFill>
              </a:rPr>
              <a:t>Gnetales</a:t>
            </a:r>
            <a:endParaRPr lang="en-US" b="1" dirty="0">
              <a:solidFill>
                <a:srgbClr val="002060"/>
              </a:solidFill>
            </a:endParaRPr>
          </a:p>
          <a:p>
            <a:pPr indent="106363">
              <a:spcBef>
                <a:spcPct val="50000"/>
              </a:spcBef>
              <a:buFontTx/>
              <a:buAutoNum type="alphaLcPeriod"/>
            </a:pPr>
            <a:r>
              <a:rPr lang="en-US" b="1" dirty="0" err="1">
                <a:solidFill>
                  <a:srgbClr val="002060"/>
                </a:solidFill>
              </a:rPr>
              <a:t>Ephedrales</a:t>
            </a:r>
            <a:endParaRPr lang="en-US" b="1" dirty="0">
              <a:solidFill>
                <a:srgbClr val="002060"/>
              </a:solidFill>
            </a:endParaRPr>
          </a:p>
          <a:p>
            <a:pPr indent="106363">
              <a:spcBef>
                <a:spcPct val="50000"/>
              </a:spcBef>
              <a:buFontTx/>
              <a:buAutoNum type="alphaLcPeriod"/>
            </a:pPr>
            <a:r>
              <a:rPr lang="en-US" b="1" dirty="0" err="1">
                <a:solidFill>
                  <a:srgbClr val="002060"/>
                </a:solidFill>
              </a:rPr>
              <a:t>Welwitschiales</a:t>
            </a:r>
            <a:endParaRPr lang="en-US" b="1" dirty="0">
              <a:solidFill>
                <a:srgbClr val="002060"/>
              </a:solidFill>
            </a:endParaRPr>
          </a:p>
        </p:txBody>
      </p:sp>
      <p:pic>
        <p:nvPicPr>
          <p:cNvPr id="665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710" y="3505200"/>
            <a:ext cx="3402778" cy="2362200"/>
          </a:xfrm>
          <a:prstGeom prst="rect">
            <a:avLst/>
          </a:prstGeom>
          <a:noFill/>
          <a:extLst>
            <a:ext uri="{909E8E84-426E-40DD-AFC4-6F175D3DCCD1}">
              <a14:hiddenFill xmlns:a14="http://schemas.microsoft.com/office/drawing/2010/main">
                <a:solidFill>
                  <a:srgbClr val="FFFFFF"/>
                </a:solidFill>
              </a14:hiddenFill>
            </a:ext>
          </a:extLst>
        </p:spPr>
      </p:pic>
      <p:pic>
        <p:nvPicPr>
          <p:cNvPr id="665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0412" y="3657600"/>
            <a:ext cx="2236787" cy="2236787"/>
          </a:xfrm>
          <a:prstGeom prst="rect">
            <a:avLst/>
          </a:prstGeom>
          <a:noFill/>
          <a:extLst>
            <a:ext uri="{909E8E84-426E-40DD-AFC4-6F175D3DCCD1}">
              <a14:hiddenFill xmlns:a14="http://schemas.microsoft.com/office/drawing/2010/main">
                <a:solidFill>
                  <a:srgbClr val="FFFFFF"/>
                </a:solidFill>
              </a14:hiddenFill>
            </a:ext>
          </a:extLst>
        </p:spPr>
      </p:pic>
      <p:pic>
        <p:nvPicPr>
          <p:cNvPr id="6656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7975" y="1066800"/>
            <a:ext cx="3375025" cy="2103437"/>
          </a:xfrm>
          <a:prstGeom prst="rect">
            <a:avLst/>
          </a:prstGeom>
          <a:noFill/>
          <a:extLst>
            <a:ext uri="{909E8E84-426E-40DD-AFC4-6F175D3DCCD1}">
              <a14:hiddenFill xmlns:a14="http://schemas.microsoft.com/office/drawing/2010/main">
                <a:solidFill>
                  <a:srgbClr val="FFFFFF"/>
                </a:solidFill>
              </a14:hiddenFill>
            </a:ext>
          </a:extLst>
        </p:spPr>
      </p:pic>
      <p:sp>
        <p:nvSpPr>
          <p:cNvPr id="66566" name="Text Box 6"/>
          <p:cNvSpPr txBox="1">
            <a:spLocks noChangeArrowheads="1"/>
          </p:cNvSpPr>
          <p:nvPr/>
        </p:nvSpPr>
        <p:spPr bwMode="auto">
          <a:xfrm>
            <a:off x="1885950" y="5867400"/>
            <a:ext cx="2305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i="1" dirty="0" err="1">
                <a:solidFill>
                  <a:srgbClr val="002060"/>
                </a:solidFill>
              </a:rPr>
              <a:t>Gnetum</a:t>
            </a:r>
            <a:r>
              <a:rPr lang="en-US" i="1" dirty="0">
                <a:solidFill>
                  <a:srgbClr val="002060"/>
                </a:solidFill>
              </a:rPr>
              <a:t> </a:t>
            </a:r>
            <a:r>
              <a:rPr lang="en-US" i="1" dirty="0" err="1">
                <a:solidFill>
                  <a:srgbClr val="002060"/>
                </a:solidFill>
              </a:rPr>
              <a:t>gnemon</a:t>
            </a:r>
            <a:endParaRPr lang="en-US" i="1" dirty="0">
              <a:solidFill>
                <a:srgbClr val="002060"/>
              </a:solidFill>
            </a:endParaRPr>
          </a:p>
        </p:txBody>
      </p:sp>
      <p:sp>
        <p:nvSpPr>
          <p:cNvPr id="66567" name="Text Box 7"/>
          <p:cNvSpPr txBox="1">
            <a:spLocks noChangeArrowheads="1"/>
          </p:cNvSpPr>
          <p:nvPr/>
        </p:nvSpPr>
        <p:spPr bwMode="auto">
          <a:xfrm>
            <a:off x="6127750" y="5943600"/>
            <a:ext cx="1873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dirty="0">
                <a:solidFill>
                  <a:srgbClr val="002060"/>
                </a:solidFill>
              </a:rPr>
              <a:t>Ephedra</a:t>
            </a:r>
          </a:p>
        </p:txBody>
      </p:sp>
      <p:sp>
        <p:nvSpPr>
          <p:cNvPr id="66568" name="Text Box 8"/>
          <p:cNvSpPr txBox="1">
            <a:spLocks noChangeArrowheads="1"/>
          </p:cNvSpPr>
          <p:nvPr/>
        </p:nvSpPr>
        <p:spPr bwMode="auto">
          <a:xfrm>
            <a:off x="6443663" y="3113881"/>
            <a:ext cx="1873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err="1">
                <a:solidFill>
                  <a:srgbClr val="3333CC"/>
                </a:solidFill>
              </a:rPr>
              <a:t>Welwitschia</a:t>
            </a:r>
            <a:endParaRPr lang="en-US" dirty="0">
              <a:solidFill>
                <a:srgbClr val="3333CC"/>
              </a:solidFill>
            </a:endParaRPr>
          </a:p>
        </p:txBody>
      </p:sp>
      <p:sp>
        <p:nvSpPr>
          <p:cNvPr id="66569" name="WordArt 9"/>
          <p:cNvSpPr>
            <a:spLocks noChangeArrowheads="1" noChangeShapeType="1" noTextEdit="1"/>
          </p:cNvSpPr>
          <p:nvPr/>
        </p:nvSpPr>
        <p:spPr bwMode="auto">
          <a:xfrm>
            <a:off x="2195513" y="404813"/>
            <a:ext cx="5184775" cy="393700"/>
          </a:xfrm>
          <a:prstGeom prst="rect">
            <a:avLst/>
          </a:prstGeom>
        </p:spPr>
        <p:txBody>
          <a:bodyPr wrap="none" fromWordArt="1">
            <a:prstTxWarp prst="textPlain">
              <a:avLst>
                <a:gd name="adj" fmla="val 50000"/>
              </a:avLst>
            </a:prstTxWarp>
          </a:bodyPr>
          <a:lstStyle/>
          <a:p>
            <a:pPr algn="ctr"/>
            <a:endParaRPr lang="id-ID" sz="3600" kern="10" dirty="0">
              <a:ln w="9525">
                <a:solidFill>
                  <a:schemeClr val="tx1"/>
                </a:solidFill>
                <a:round/>
                <a:headEnd/>
                <a:tailEnd/>
              </a:ln>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endParaRPr>
          </a:p>
        </p:txBody>
      </p:sp>
      <p:sp>
        <p:nvSpPr>
          <p:cNvPr id="11" name="Title 1"/>
          <p:cNvSpPr txBox="1">
            <a:spLocks/>
          </p:cNvSpPr>
          <p:nvPr/>
        </p:nvSpPr>
        <p:spPr>
          <a:xfrm>
            <a:off x="-228600" y="519113"/>
            <a:ext cx="4572000" cy="77787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d-ID" dirty="0" smtClean="0"/>
              <a:t>GNETOPHYTA</a:t>
            </a:r>
            <a:endParaRPr lang="en-US" dirty="0"/>
          </a:p>
        </p:txBody>
      </p:sp>
    </p:spTree>
    <p:extLst>
      <p:ext uri="{BB962C8B-B14F-4D97-AF65-F5344CB8AC3E}">
        <p14:creationId xmlns:p14="http://schemas.microsoft.com/office/powerpoint/2010/main" val="14411541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228725"/>
            <a:ext cx="3643313" cy="5076825"/>
          </a:xfrm>
          <a:prstGeom prst="rect">
            <a:avLst/>
          </a:prstGeom>
          <a:noFill/>
          <a:extLst>
            <a:ext uri="{909E8E84-426E-40DD-AFC4-6F175D3DCCD1}">
              <a14:hiddenFill xmlns:a14="http://schemas.microsoft.com/office/drawing/2010/main">
                <a:solidFill>
                  <a:srgbClr val="FFFFFF"/>
                </a:solidFill>
              </a14:hiddenFill>
            </a:ext>
          </a:extLst>
        </p:spPr>
      </p:pic>
      <p:sp>
        <p:nvSpPr>
          <p:cNvPr id="56323" name="WordArt 3"/>
          <p:cNvSpPr>
            <a:spLocks noChangeArrowheads="1" noChangeShapeType="1" noTextEdit="1"/>
          </p:cNvSpPr>
          <p:nvPr/>
        </p:nvSpPr>
        <p:spPr bwMode="auto">
          <a:xfrm>
            <a:off x="990600" y="381000"/>
            <a:ext cx="6781800" cy="633413"/>
          </a:xfrm>
          <a:prstGeom prst="rect">
            <a:avLst/>
          </a:prstGeom>
        </p:spPr>
        <p:txBody>
          <a:bodyPr wrap="none" fromWordArt="1">
            <a:prstTxWarp prst="textPlain">
              <a:avLst>
                <a:gd name="adj" fmla="val 50000"/>
              </a:avLst>
            </a:prstTxWarp>
          </a:bodyPr>
          <a:lstStyle/>
          <a:p>
            <a:pPr algn="ctr"/>
            <a:endParaRPr lang="id-ID" sz="3600" kern="10" dirty="0">
              <a:ln w="9525">
                <a:solidFill>
                  <a:schemeClr val="tx1"/>
                </a:solidFill>
                <a:round/>
                <a:headEnd/>
                <a:tailEnd/>
              </a:ln>
              <a:solidFill>
                <a:srgbClr val="3366FF"/>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endParaRPr>
          </a:p>
        </p:txBody>
      </p:sp>
      <p:sp>
        <p:nvSpPr>
          <p:cNvPr id="56324" name="Text Box 4"/>
          <p:cNvSpPr txBox="1">
            <a:spLocks noChangeArrowheads="1"/>
          </p:cNvSpPr>
          <p:nvPr/>
        </p:nvSpPr>
        <p:spPr bwMode="auto">
          <a:xfrm>
            <a:off x="76200" y="1724085"/>
            <a:ext cx="50292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FontTx/>
              <a:buAutoNum type="arabicPeriod"/>
            </a:pPr>
            <a:r>
              <a:rPr lang="en-US" dirty="0" err="1"/>
              <a:t>Tubuh</a:t>
            </a:r>
            <a:r>
              <a:rPr lang="en-US" dirty="0"/>
              <a:t> </a:t>
            </a:r>
            <a:r>
              <a:rPr lang="en-US" dirty="0" err="1"/>
              <a:t>berupa</a:t>
            </a:r>
            <a:r>
              <a:rPr lang="en-US" dirty="0"/>
              <a:t> </a:t>
            </a:r>
            <a:r>
              <a:rPr lang="en-US" dirty="0" err="1"/>
              <a:t>pohon</a:t>
            </a:r>
            <a:r>
              <a:rPr lang="en-US" dirty="0"/>
              <a:t> </a:t>
            </a:r>
            <a:r>
              <a:rPr lang="en-US" dirty="0" err="1"/>
              <a:t>besar</a:t>
            </a:r>
            <a:r>
              <a:rPr lang="en-US" dirty="0"/>
              <a:t>, </a:t>
            </a:r>
            <a:r>
              <a:rPr lang="en-US" dirty="0" err="1"/>
              <a:t>batang</a:t>
            </a:r>
            <a:r>
              <a:rPr lang="en-US" dirty="0"/>
              <a:t> </a:t>
            </a:r>
            <a:r>
              <a:rPr lang="en-US" dirty="0" err="1"/>
              <a:t>lurus</a:t>
            </a:r>
            <a:r>
              <a:rPr lang="en-US" dirty="0"/>
              <a:t> </a:t>
            </a:r>
            <a:r>
              <a:rPr lang="en-US" dirty="0" err="1"/>
              <a:t>bercabang</a:t>
            </a:r>
            <a:r>
              <a:rPr lang="en-US" dirty="0"/>
              <a:t>.</a:t>
            </a:r>
          </a:p>
          <a:p>
            <a:pPr>
              <a:spcBef>
                <a:spcPct val="50000"/>
              </a:spcBef>
              <a:buFontTx/>
              <a:buAutoNum type="arabicPeriod"/>
            </a:pPr>
            <a:r>
              <a:rPr lang="en-US" dirty="0" err="1"/>
              <a:t>Merupakan</a:t>
            </a:r>
            <a:r>
              <a:rPr lang="en-US" dirty="0"/>
              <a:t> </a:t>
            </a:r>
            <a:r>
              <a:rPr lang="en-US" dirty="0" err="1"/>
              <a:t>tumbuhan</a:t>
            </a:r>
            <a:r>
              <a:rPr lang="en-US" dirty="0"/>
              <a:t> </a:t>
            </a:r>
            <a:r>
              <a:rPr lang="en-US" dirty="0" err="1"/>
              <a:t>berumah</a:t>
            </a:r>
            <a:r>
              <a:rPr lang="en-US" dirty="0"/>
              <a:t> </a:t>
            </a:r>
            <a:r>
              <a:rPr lang="en-US" dirty="0" err="1"/>
              <a:t>dua</a:t>
            </a:r>
            <a:r>
              <a:rPr lang="en-US" dirty="0"/>
              <a:t> (</a:t>
            </a:r>
            <a:r>
              <a:rPr lang="en-US" i="1" dirty="0" err="1"/>
              <a:t>dioseus</a:t>
            </a:r>
            <a:r>
              <a:rPr lang="en-US" dirty="0"/>
              <a:t>).</a:t>
            </a:r>
          </a:p>
          <a:p>
            <a:pPr>
              <a:spcBef>
                <a:spcPct val="50000"/>
              </a:spcBef>
              <a:buFontTx/>
              <a:buAutoNum type="arabicPeriod"/>
            </a:pPr>
            <a:r>
              <a:rPr lang="en-US" dirty="0" err="1"/>
              <a:t>Bentuk</a:t>
            </a:r>
            <a:r>
              <a:rPr lang="en-US" dirty="0"/>
              <a:t> </a:t>
            </a:r>
            <a:r>
              <a:rPr lang="en-US" dirty="0" err="1"/>
              <a:t>daun</a:t>
            </a:r>
            <a:r>
              <a:rPr lang="en-US" dirty="0"/>
              <a:t> </a:t>
            </a:r>
            <a:r>
              <a:rPr lang="en-US" dirty="0" err="1"/>
              <a:t>seperti</a:t>
            </a:r>
            <a:r>
              <a:rPr lang="en-US" dirty="0"/>
              <a:t> </a:t>
            </a:r>
            <a:r>
              <a:rPr lang="en-US" dirty="0" err="1"/>
              <a:t>kipas</a:t>
            </a:r>
            <a:r>
              <a:rPr lang="en-US" dirty="0"/>
              <a:t>. </a:t>
            </a:r>
            <a:r>
              <a:rPr lang="en-US" dirty="0" err="1"/>
              <a:t>Tumbuh</a:t>
            </a:r>
            <a:r>
              <a:rPr lang="en-US" dirty="0"/>
              <a:t> </a:t>
            </a:r>
            <a:r>
              <a:rPr lang="en-US" dirty="0" err="1"/>
              <a:t>berkelompok</a:t>
            </a:r>
            <a:r>
              <a:rPr lang="en-US" dirty="0"/>
              <a:t> </a:t>
            </a:r>
            <a:r>
              <a:rPr lang="en-US" dirty="0" err="1"/>
              <a:t>pada</a:t>
            </a:r>
            <a:r>
              <a:rPr lang="en-US" dirty="0"/>
              <a:t> </a:t>
            </a:r>
            <a:r>
              <a:rPr lang="en-US" dirty="0" err="1"/>
              <a:t>cabang</a:t>
            </a:r>
            <a:r>
              <a:rPr lang="en-US" dirty="0"/>
              <a:t> </a:t>
            </a:r>
            <a:r>
              <a:rPr lang="en-US" dirty="0" err="1"/>
              <a:t>batang</a:t>
            </a:r>
            <a:r>
              <a:rPr lang="en-US" dirty="0"/>
              <a:t> yang </a:t>
            </a:r>
            <a:r>
              <a:rPr lang="en-US" dirty="0" err="1"/>
              <a:t>pendek</a:t>
            </a:r>
            <a:r>
              <a:rPr lang="en-US" dirty="0"/>
              <a:t>.</a:t>
            </a:r>
          </a:p>
          <a:p>
            <a:pPr>
              <a:spcBef>
                <a:spcPct val="50000"/>
              </a:spcBef>
              <a:buFontTx/>
              <a:buAutoNum type="arabicPeriod"/>
            </a:pPr>
            <a:r>
              <a:rPr lang="en-US" dirty="0" err="1"/>
              <a:t>Pada</a:t>
            </a:r>
            <a:r>
              <a:rPr lang="en-US" dirty="0"/>
              <a:t> </a:t>
            </a:r>
            <a:r>
              <a:rPr lang="en-US" dirty="0" err="1"/>
              <a:t>musim</a:t>
            </a:r>
            <a:r>
              <a:rPr lang="en-US" dirty="0"/>
              <a:t> </a:t>
            </a:r>
            <a:r>
              <a:rPr lang="en-US" dirty="0" err="1"/>
              <a:t>panas</a:t>
            </a:r>
            <a:r>
              <a:rPr lang="en-US" dirty="0"/>
              <a:t> </a:t>
            </a:r>
            <a:r>
              <a:rPr lang="en-US" dirty="0" err="1"/>
              <a:t>dan</a:t>
            </a:r>
            <a:r>
              <a:rPr lang="en-US" dirty="0"/>
              <a:t> semi </a:t>
            </a:r>
            <a:r>
              <a:rPr lang="en-US" dirty="0" err="1"/>
              <a:t>berwarna</a:t>
            </a:r>
            <a:r>
              <a:rPr lang="en-US" dirty="0"/>
              <a:t> </a:t>
            </a:r>
            <a:r>
              <a:rPr lang="en-US" dirty="0" err="1"/>
              <a:t>hijau</a:t>
            </a:r>
            <a:r>
              <a:rPr lang="en-US" dirty="0"/>
              <a:t>, </a:t>
            </a:r>
            <a:r>
              <a:rPr lang="en-US" dirty="0" err="1"/>
              <a:t>pada</a:t>
            </a:r>
            <a:r>
              <a:rPr lang="en-US" dirty="0"/>
              <a:t> </a:t>
            </a:r>
            <a:r>
              <a:rPr lang="en-US" dirty="0" err="1"/>
              <a:t>musim</a:t>
            </a:r>
            <a:r>
              <a:rPr lang="en-US" dirty="0"/>
              <a:t> </a:t>
            </a:r>
            <a:r>
              <a:rPr lang="en-US" dirty="0" err="1"/>
              <a:t>gugur</a:t>
            </a:r>
            <a:r>
              <a:rPr lang="en-US" dirty="0"/>
              <a:t> </a:t>
            </a:r>
            <a:r>
              <a:rPr lang="en-US" dirty="0" err="1"/>
              <a:t>dan</a:t>
            </a:r>
            <a:r>
              <a:rPr lang="en-US" dirty="0"/>
              <a:t> </a:t>
            </a:r>
            <a:r>
              <a:rPr lang="en-US" dirty="0" err="1"/>
              <a:t>musim</a:t>
            </a:r>
            <a:r>
              <a:rPr lang="en-US" dirty="0"/>
              <a:t> </a:t>
            </a:r>
            <a:r>
              <a:rPr lang="en-US" dirty="0" err="1"/>
              <a:t>dingin</a:t>
            </a:r>
            <a:r>
              <a:rPr lang="en-US" dirty="0"/>
              <a:t> </a:t>
            </a:r>
            <a:r>
              <a:rPr lang="en-US" dirty="0" err="1"/>
              <a:t>berwarna</a:t>
            </a:r>
            <a:r>
              <a:rPr lang="en-US" dirty="0"/>
              <a:t> </a:t>
            </a:r>
            <a:r>
              <a:rPr lang="en-US" dirty="0" err="1"/>
              <a:t>coklat</a:t>
            </a:r>
            <a:r>
              <a:rPr lang="en-US" dirty="0"/>
              <a:t> </a:t>
            </a:r>
            <a:r>
              <a:rPr lang="en-US" dirty="0" err="1"/>
              <a:t>dan</a:t>
            </a:r>
            <a:r>
              <a:rPr lang="en-US" dirty="0"/>
              <a:t> </a:t>
            </a:r>
            <a:r>
              <a:rPr lang="en-US" dirty="0" err="1"/>
              <a:t>daun</a:t>
            </a:r>
            <a:r>
              <a:rPr lang="en-US" dirty="0"/>
              <a:t> </a:t>
            </a:r>
            <a:r>
              <a:rPr lang="en-US" dirty="0" err="1"/>
              <a:t>berguguran</a:t>
            </a:r>
            <a:r>
              <a:rPr lang="en-US" dirty="0"/>
              <a:t>.</a:t>
            </a:r>
          </a:p>
          <a:p>
            <a:pPr>
              <a:spcBef>
                <a:spcPct val="50000"/>
              </a:spcBef>
              <a:buFontTx/>
              <a:buAutoNum type="arabicPeriod"/>
            </a:pPr>
            <a:r>
              <a:rPr lang="en-US" dirty="0" err="1"/>
              <a:t>Bakal</a:t>
            </a:r>
            <a:r>
              <a:rPr lang="en-US" dirty="0"/>
              <a:t> </a:t>
            </a:r>
            <a:r>
              <a:rPr lang="en-US" dirty="0" err="1"/>
              <a:t>biji</a:t>
            </a:r>
            <a:r>
              <a:rPr lang="en-US" dirty="0"/>
              <a:t> </a:t>
            </a:r>
            <a:r>
              <a:rPr lang="en-US" dirty="0" err="1"/>
              <a:t>tidak</a:t>
            </a:r>
            <a:r>
              <a:rPr lang="en-US" dirty="0"/>
              <a:t> </a:t>
            </a:r>
            <a:r>
              <a:rPr lang="en-US" dirty="0" err="1"/>
              <a:t>dilindungi</a:t>
            </a:r>
            <a:r>
              <a:rPr lang="en-US" dirty="0"/>
              <a:t> </a:t>
            </a:r>
            <a:r>
              <a:rPr lang="en-US" dirty="0" err="1"/>
              <a:t>oleh</a:t>
            </a:r>
            <a:r>
              <a:rPr lang="en-US" dirty="0"/>
              <a:t> </a:t>
            </a:r>
            <a:r>
              <a:rPr lang="en-US" dirty="0" err="1"/>
              <a:t>bakal</a:t>
            </a:r>
            <a:r>
              <a:rPr lang="en-US" dirty="0"/>
              <a:t> </a:t>
            </a:r>
            <a:r>
              <a:rPr lang="en-US" dirty="0" err="1"/>
              <a:t>buah</a:t>
            </a:r>
            <a:r>
              <a:rPr lang="en-US" dirty="0"/>
              <a:t>.</a:t>
            </a:r>
          </a:p>
          <a:p>
            <a:pPr>
              <a:spcBef>
                <a:spcPct val="50000"/>
              </a:spcBef>
              <a:buFontTx/>
              <a:buAutoNum type="arabicPeriod"/>
            </a:pPr>
            <a:r>
              <a:rPr lang="en-US" dirty="0" err="1"/>
              <a:t>Hanya</a:t>
            </a:r>
            <a:r>
              <a:rPr lang="en-US" dirty="0"/>
              <a:t> </a:t>
            </a:r>
            <a:r>
              <a:rPr lang="en-US" dirty="0" err="1"/>
              <a:t>tersisa</a:t>
            </a:r>
            <a:r>
              <a:rPr lang="en-US" dirty="0"/>
              <a:t> 1 </a:t>
            </a:r>
            <a:r>
              <a:rPr lang="en-US" dirty="0" err="1"/>
              <a:t>spesies</a:t>
            </a:r>
            <a:r>
              <a:rPr lang="en-US" dirty="0"/>
              <a:t>, </a:t>
            </a:r>
            <a:r>
              <a:rPr lang="en-US" dirty="0" err="1"/>
              <a:t>yaitu</a:t>
            </a:r>
            <a:endParaRPr lang="en-US" dirty="0"/>
          </a:p>
          <a:p>
            <a:pPr>
              <a:spcBef>
                <a:spcPct val="50000"/>
              </a:spcBef>
            </a:pPr>
            <a:r>
              <a:rPr lang="en-US" dirty="0"/>
              <a:t>	 </a:t>
            </a:r>
            <a:r>
              <a:rPr lang="en-US" i="1" dirty="0"/>
              <a:t>Ginkgo </a:t>
            </a:r>
            <a:r>
              <a:rPr lang="en-US" i="1" dirty="0" err="1" smtClean="0"/>
              <a:t>biloba</a:t>
            </a:r>
            <a:endParaRPr lang="en-US" i="1" dirty="0"/>
          </a:p>
        </p:txBody>
      </p:sp>
      <p:sp>
        <p:nvSpPr>
          <p:cNvPr id="6" name="Title 1"/>
          <p:cNvSpPr txBox="1">
            <a:spLocks/>
          </p:cNvSpPr>
          <p:nvPr/>
        </p:nvSpPr>
        <p:spPr>
          <a:xfrm>
            <a:off x="-1981200" y="68580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d-ID" dirty="0" smtClean="0"/>
              <a:t>GINKGOPHYTA</a:t>
            </a:r>
            <a:endParaRPr lang="en-US" dirty="0"/>
          </a:p>
        </p:txBody>
      </p:sp>
    </p:spTree>
    <p:extLst>
      <p:ext uri="{BB962C8B-B14F-4D97-AF65-F5344CB8AC3E}">
        <p14:creationId xmlns:p14="http://schemas.microsoft.com/office/powerpoint/2010/main" val="40231051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143" y="1210559"/>
            <a:ext cx="6872287" cy="4553189"/>
          </a:xfrm>
          <a:prstGeom prst="rect">
            <a:avLst/>
          </a:prstGeom>
          <a:noFill/>
          <a:extLst>
            <a:ext uri="{909E8E84-426E-40DD-AFC4-6F175D3DCCD1}">
              <a14:hiddenFill xmlns:a14="http://schemas.microsoft.com/office/drawing/2010/main">
                <a:solidFill>
                  <a:srgbClr val="FFFFFF"/>
                </a:solidFill>
              </a14:hiddenFill>
            </a:ext>
          </a:extLst>
        </p:spPr>
      </p:pic>
      <p:sp>
        <p:nvSpPr>
          <p:cNvPr id="57348" name="Line 4"/>
          <p:cNvSpPr>
            <a:spLocks noChangeShapeType="1"/>
          </p:cNvSpPr>
          <p:nvPr/>
        </p:nvSpPr>
        <p:spPr bwMode="auto">
          <a:xfrm flipH="1">
            <a:off x="6096000" y="5257800"/>
            <a:ext cx="720725" cy="720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7349" name="Text Box 5"/>
          <p:cNvSpPr txBox="1">
            <a:spLocks noChangeArrowheads="1"/>
          </p:cNvSpPr>
          <p:nvPr/>
        </p:nvSpPr>
        <p:spPr bwMode="auto">
          <a:xfrm>
            <a:off x="4800600" y="5867400"/>
            <a:ext cx="2514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000" dirty="0" err="1"/>
              <a:t>Daun</a:t>
            </a:r>
            <a:r>
              <a:rPr lang="en-US" sz="2000" dirty="0"/>
              <a:t> </a:t>
            </a:r>
            <a:r>
              <a:rPr lang="en-US" sz="2000" dirty="0" err="1"/>
              <a:t>berbentuk</a:t>
            </a:r>
            <a:r>
              <a:rPr lang="en-US" sz="2000" dirty="0"/>
              <a:t> </a:t>
            </a:r>
            <a:r>
              <a:rPr lang="en-US" sz="2000" dirty="0" err="1"/>
              <a:t>kipas</a:t>
            </a:r>
            <a:endParaRPr lang="en-US" sz="2000" dirty="0"/>
          </a:p>
        </p:txBody>
      </p:sp>
      <p:sp>
        <p:nvSpPr>
          <p:cNvPr id="7" name="Title 1"/>
          <p:cNvSpPr txBox="1">
            <a:spLocks/>
          </p:cNvSpPr>
          <p:nvPr/>
        </p:nvSpPr>
        <p:spPr>
          <a:xfrm>
            <a:off x="471487" y="53340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d-ID" dirty="0" smtClean="0"/>
              <a:t>Bentuk Daun</a:t>
            </a:r>
            <a:r>
              <a:rPr lang="id-ID" b="1" dirty="0" smtClean="0"/>
              <a:t> </a:t>
            </a:r>
            <a:r>
              <a:rPr lang="id-ID" i="1" dirty="0" smtClean="0"/>
              <a:t>Ginkgo biloba</a:t>
            </a:r>
            <a:endParaRPr lang="en-US" dirty="0"/>
          </a:p>
        </p:txBody>
      </p:sp>
    </p:spTree>
    <p:extLst>
      <p:ext uri="{BB962C8B-B14F-4D97-AF65-F5344CB8AC3E}">
        <p14:creationId xmlns:p14="http://schemas.microsoft.com/office/powerpoint/2010/main" val="37446104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0" name="Picture 2" descr="Ginko_biloba_2_-_2002"/>
          <p:cNvPicPr>
            <a:picLocks noChangeAspect="1" noChangeArrowheads="1"/>
          </p:cNvPicPr>
          <p:nvPr/>
        </p:nvPicPr>
        <p:blipFill>
          <a:blip r:embed="rId3">
            <a:extLst>
              <a:ext uri="{28A0092B-C50C-407E-A947-70E740481C1C}">
                <a14:useLocalDpi xmlns:a14="http://schemas.microsoft.com/office/drawing/2010/main" val="0"/>
              </a:ext>
            </a:extLst>
          </a:blip>
          <a:srcRect t="7692"/>
          <a:stretch>
            <a:fillRect/>
          </a:stretch>
        </p:blipFill>
        <p:spPr bwMode="auto">
          <a:xfrm>
            <a:off x="1524000" y="1635368"/>
            <a:ext cx="6553200" cy="4536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WordArt 3"/>
          <p:cNvSpPr>
            <a:spLocks noChangeArrowheads="1" noChangeShapeType="1" noTextEdit="1"/>
          </p:cNvSpPr>
          <p:nvPr/>
        </p:nvSpPr>
        <p:spPr bwMode="auto">
          <a:xfrm>
            <a:off x="1524000" y="381000"/>
            <a:ext cx="6248400" cy="633413"/>
          </a:xfrm>
          <a:prstGeom prst="rect">
            <a:avLst/>
          </a:prstGeom>
        </p:spPr>
        <p:txBody>
          <a:bodyPr wrap="none" fromWordArt="1">
            <a:prstTxWarp prst="textPlain">
              <a:avLst>
                <a:gd name="adj" fmla="val 50000"/>
              </a:avLst>
            </a:prstTxWarp>
          </a:bodyPr>
          <a:lstStyle/>
          <a:p>
            <a:pPr algn="ctr"/>
            <a:endParaRPr lang="id-ID" sz="3600" kern="10" dirty="0">
              <a:ln w="9525">
                <a:solidFill>
                  <a:schemeClr val="tx1"/>
                </a:solidFill>
                <a:round/>
                <a:headEnd/>
                <a:tailEnd/>
              </a:ln>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471487" y="685674"/>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d-ID" dirty="0" smtClean="0"/>
              <a:t>Bentuk Daun</a:t>
            </a:r>
            <a:r>
              <a:rPr lang="id-ID" b="1" dirty="0" smtClean="0"/>
              <a:t> </a:t>
            </a:r>
            <a:r>
              <a:rPr lang="id-ID" i="1" dirty="0" smtClean="0"/>
              <a:t>Ginkgo biloba</a:t>
            </a:r>
            <a:endParaRPr lang="en-US" dirty="0"/>
          </a:p>
        </p:txBody>
      </p:sp>
    </p:spTree>
    <p:extLst>
      <p:ext uri="{BB962C8B-B14F-4D97-AF65-F5344CB8AC3E}">
        <p14:creationId xmlns:p14="http://schemas.microsoft.com/office/powerpoint/2010/main" val="20868003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43424"/>
            <a:ext cx="4476750" cy="4704976"/>
          </a:xfrm>
          <a:prstGeom prst="rect">
            <a:avLst/>
          </a:prstGeom>
          <a:noFill/>
          <a:extLst>
            <a:ext uri="{909E8E84-426E-40DD-AFC4-6F175D3DCCD1}">
              <a14:hiddenFill xmlns:a14="http://schemas.microsoft.com/office/drawing/2010/main">
                <a:solidFill>
                  <a:srgbClr val="FFFFFF"/>
                </a:solidFill>
              </a14:hiddenFill>
            </a:ext>
          </a:extLst>
        </p:spPr>
      </p:pic>
      <p:pic>
        <p:nvPicPr>
          <p:cNvPr id="593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6350" y="1607592"/>
            <a:ext cx="3657600" cy="4419600"/>
          </a:xfrm>
          <a:prstGeom prst="rect">
            <a:avLst/>
          </a:prstGeom>
          <a:noFill/>
          <a:extLst>
            <a:ext uri="{909E8E84-426E-40DD-AFC4-6F175D3DCCD1}">
              <a14:hiddenFill xmlns:a14="http://schemas.microsoft.com/office/drawing/2010/main">
                <a:solidFill>
                  <a:srgbClr val="FFFFFF"/>
                </a:solidFill>
              </a14:hiddenFill>
            </a:ext>
          </a:extLst>
        </p:spPr>
      </p:pic>
      <p:sp>
        <p:nvSpPr>
          <p:cNvPr id="59396" name="WordArt 4"/>
          <p:cNvSpPr>
            <a:spLocks noChangeArrowheads="1" noChangeShapeType="1" noTextEdit="1"/>
          </p:cNvSpPr>
          <p:nvPr/>
        </p:nvSpPr>
        <p:spPr bwMode="auto">
          <a:xfrm>
            <a:off x="2268538" y="228600"/>
            <a:ext cx="4535487" cy="536575"/>
          </a:xfrm>
          <a:prstGeom prst="rect">
            <a:avLst/>
          </a:prstGeom>
        </p:spPr>
        <p:txBody>
          <a:bodyPr wrap="none" fromWordArt="1">
            <a:prstTxWarp prst="textPlain">
              <a:avLst>
                <a:gd name="adj" fmla="val 50000"/>
              </a:avLst>
            </a:prstTxWarp>
          </a:bodyPr>
          <a:lstStyle/>
          <a:p>
            <a:pPr algn="ctr"/>
            <a:endParaRPr lang="id-ID" sz="3600" kern="10" dirty="0">
              <a:ln w="9525">
                <a:solidFill>
                  <a:schemeClr val="tx1"/>
                </a:solidFill>
                <a:round/>
                <a:headEnd/>
                <a:tailEnd/>
              </a:ln>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457200" y="576263"/>
            <a:ext cx="8229600" cy="71913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d-ID" dirty="0" smtClean="0"/>
              <a:t>Strobilus </a:t>
            </a:r>
            <a:r>
              <a:rPr lang="id-ID" i="1" dirty="0" smtClean="0"/>
              <a:t>Ginkgo biloba</a:t>
            </a:r>
            <a:endParaRPr lang="en-US" dirty="0"/>
          </a:p>
        </p:txBody>
      </p:sp>
    </p:spTree>
    <p:extLst>
      <p:ext uri="{BB962C8B-B14F-4D97-AF65-F5344CB8AC3E}">
        <p14:creationId xmlns:p14="http://schemas.microsoft.com/office/powerpoint/2010/main" val="5048721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700213"/>
            <a:ext cx="4024312" cy="4024312"/>
          </a:xfrm>
          <a:prstGeom prst="rect">
            <a:avLst/>
          </a:prstGeom>
          <a:noFill/>
          <a:extLst>
            <a:ext uri="{909E8E84-426E-40DD-AFC4-6F175D3DCCD1}">
              <a14:hiddenFill xmlns:a14="http://schemas.microsoft.com/office/drawing/2010/main">
                <a:solidFill>
                  <a:srgbClr val="FFFFFF"/>
                </a:solidFill>
              </a14:hiddenFill>
            </a:ext>
          </a:extLst>
        </p:spPr>
      </p:pic>
      <p:pic>
        <p:nvPicPr>
          <p:cNvPr id="604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1700213"/>
            <a:ext cx="4148138" cy="3965575"/>
          </a:xfrm>
          <a:prstGeom prst="rect">
            <a:avLst/>
          </a:prstGeom>
          <a:noFill/>
          <a:extLst>
            <a:ext uri="{909E8E84-426E-40DD-AFC4-6F175D3DCCD1}">
              <a14:hiddenFill xmlns:a14="http://schemas.microsoft.com/office/drawing/2010/main">
                <a:solidFill>
                  <a:srgbClr val="FFFFFF"/>
                </a:solidFill>
              </a14:hiddenFill>
            </a:ext>
          </a:extLst>
        </p:spPr>
      </p:pic>
      <p:sp>
        <p:nvSpPr>
          <p:cNvPr id="60420" name="WordArt 4"/>
          <p:cNvSpPr>
            <a:spLocks noChangeArrowheads="1" noChangeShapeType="1" noTextEdit="1"/>
          </p:cNvSpPr>
          <p:nvPr/>
        </p:nvSpPr>
        <p:spPr bwMode="auto">
          <a:xfrm>
            <a:off x="1524000" y="381000"/>
            <a:ext cx="6248400" cy="633413"/>
          </a:xfrm>
          <a:prstGeom prst="rect">
            <a:avLst/>
          </a:prstGeom>
        </p:spPr>
        <p:txBody>
          <a:bodyPr wrap="none" fromWordArt="1">
            <a:prstTxWarp prst="textPlain">
              <a:avLst>
                <a:gd name="adj" fmla="val 50000"/>
              </a:avLst>
            </a:prstTxWarp>
          </a:bodyPr>
          <a:lstStyle/>
          <a:p>
            <a:pPr algn="ctr"/>
            <a:endParaRPr lang="id-ID" sz="3600" kern="10" dirty="0">
              <a:ln w="9525">
                <a:solidFill>
                  <a:schemeClr val="tx1"/>
                </a:solidFill>
                <a:round/>
                <a:headEnd/>
                <a:tailEnd/>
              </a:ln>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endParaRPr>
          </a:p>
        </p:txBody>
      </p:sp>
      <p:sp>
        <p:nvSpPr>
          <p:cNvPr id="60421" name="Line 5"/>
          <p:cNvSpPr>
            <a:spLocks noChangeShapeType="1"/>
          </p:cNvSpPr>
          <p:nvPr/>
        </p:nvSpPr>
        <p:spPr bwMode="auto">
          <a:xfrm flipV="1">
            <a:off x="5651500" y="1523999"/>
            <a:ext cx="977900" cy="14001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60422" name="Text Box 6"/>
          <p:cNvSpPr txBox="1">
            <a:spLocks noChangeArrowheads="1"/>
          </p:cNvSpPr>
          <p:nvPr/>
        </p:nvSpPr>
        <p:spPr bwMode="auto">
          <a:xfrm>
            <a:off x="5638800" y="1154668"/>
            <a:ext cx="3279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dirty="0" err="1"/>
              <a:t>Bakal</a:t>
            </a:r>
            <a:r>
              <a:rPr lang="en-US" dirty="0"/>
              <a:t> </a:t>
            </a:r>
            <a:r>
              <a:rPr lang="en-US" dirty="0" err="1"/>
              <a:t>biji</a:t>
            </a:r>
            <a:r>
              <a:rPr lang="en-US" dirty="0"/>
              <a:t> </a:t>
            </a:r>
            <a:r>
              <a:rPr lang="en-US" dirty="0" err="1"/>
              <a:t>tidak</a:t>
            </a:r>
            <a:r>
              <a:rPr lang="en-US" dirty="0"/>
              <a:t> </a:t>
            </a:r>
            <a:r>
              <a:rPr lang="en-US" dirty="0" err="1"/>
              <a:t>terlindung</a:t>
            </a:r>
            <a:r>
              <a:rPr lang="en-US" dirty="0"/>
              <a:t> </a:t>
            </a:r>
            <a:r>
              <a:rPr lang="en-US" dirty="0" err="1"/>
              <a:t>buah</a:t>
            </a:r>
            <a:endParaRPr lang="en-US" dirty="0"/>
          </a:p>
        </p:txBody>
      </p:sp>
      <p:sp>
        <p:nvSpPr>
          <p:cNvPr id="60423" name="Line 7"/>
          <p:cNvSpPr>
            <a:spLocks noChangeShapeType="1"/>
          </p:cNvSpPr>
          <p:nvPr/>
        </p:nvSpPr>
        <p:spPr bwMode="auto">
          <a:xfrm>
            <a:off x="3581400" y="4800600"/>
            <a:ext cx="0" cy="1152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60424" name="Text Box 8"/>
          <p:cNvSpPr txBox="1">
            <a:spLocks noChangeArrowheads="1"/>
          </p:cNvSpPr>
          <p:nvPr/>
        </p:nvSpPr>
        <p:spPr bwMode="auto">
          <a:xfrm>
            <a:off x="3200400" y="5867400"/>
            <a:ext cx="11620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dirty="0" err="1"/>
              <a:t>Buah</a:t>
            </a:r>
            <a:endParaRPr lang="en-US" sz="2400" dirty="0"/>
          </a:p>
        </p:txBody>
      </p:sp>
      <p:sp>
        <p:nvSpPr>
          <p:cNvPr id="10" name="Title 1"/>
          <p:cNvSpPr txBox="1">
            <a:spLocks/>
          </p:cNvSpPr>
          <p:nvPr/>
        </p:nvSpPr>
        <p:spPr>
          <a:xfrm>
            <a:off x="457200" y="482045"/>
            <a:ext cx="8229600" cy="73715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d-ID" dirty="0" smtClean="0">
                <a:solidFill>
                  <a:srgbClr val="002060"/>
                </a:solidFill>
              </a:rPr>
              <a:t>Bakal Biji dan Buah</a:t>
            </a:r>
            <a:endParaRPr lang="en-US" dirty="0">
              <a:solidFill>
                <a:srgbClr val="002060"/>
              </a:solidFill>
            </a:endParaRPr>
          </a:p>
        </p:txBody>
      </p:sp>
    </p:spTree>
    <p:extLst>
      <p:ext uri="{BB962C8B-B14F-4D97-AF65-F5344CB8AC3E}">
        <p14:creationId xmlns:p14="http://schemas.microsoft.com/office/powerpoint/2010/main" val="19422914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7586" name="Group 2"/>
          <p:cNvGrpSpPr>
            <a:grpSpLocks/>
          </p:cNvGrpSpPr>
          <p:nvPr/>
        </p:nvGrpSpPr>
        <p:grpSpPr bwMode="auto">
          <a:xfrm>
            <a:off x="1404938" y="1295400"/>
            <a:ext cx="6748462" cy="2133600"/>
            <a:chOff x="885" y="816"/>
            <a:chExt cx="4251" cy="1344"/>
          </a:xfrm>
        </p:grpSpPr>
        <p:grpSp>
          <p:nvGrpSpPr>
            <p:cNvPr id="67587" name="Group 3"/>
            <p:cNvGrpSpPr>
              <a:grpSpLocks/>
            </p:cNvGrpSpPr>
            <p:nvPr/>
          </p:nvGrpSpPr>
          <p:grpSpPr bwMode="auto">
            <a:xfrm>
              <a:off x="885" y="816"/>
              <a:ext cx="3291" cy="1344"/>
              <a:chOff x="885" y="816"/>
              <a:chExt cx="3291" cy="1344"/>
            </a:xfrm>
          </p:grpSpPr>
          <p:sp>
            <p:nvSpPr>
              <p:cNvPr id="67588" name="Line 4"/>
              <p:cNvSpPr>
                <a:spLocks noChangeShapeType="1"/>
              </p:cNvSpPr>
              <p:nvPr/>
            </p:nvSpPr>
            <p:spPr bwMode="auto">
              <a:xfrm>
                <a:off x="2976" y="816"/>
                <a:ext cx="0"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67589" name="Line 5"/>
              <p:cNvSpPr>
                <a:spLocks noChangeShapeType="1"/>
              </p:cNvSpPr>
              <p:nvPr/>
            </p:nvSpPr>
            <p:spPr bwMode="auto">
              <a:xfrm>
                <a:off x="1824" y="1245"/>
                <a:ext cx="23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67590" name="Line 6"/>
              <p:cNvSpPr>
                <a:spLocks noChangeShapeType="1"/>
              </p:cNvSpPr>
              <p:nvPr/>
            </p:nvSpPr>
            <p:spPr bwMode="auto">
              <a:xfrm>
                <a:off x="1824" y="1248"/>
                <a:ext cx="0" cy="5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67591" name="Text Box 7"/>
              <p:cNvSpPr txBox="1">
                <a:spLocks noChangeArrowheads="1"/>
              </p:cNvSpPr>
              <p:nvPr/>
            </p:nvSpPr>
            <p:spPr bwMode="auto">
              <a:xfrm>
                <a:off x="885" y="1872"/>
                <a:ext cx="18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t>GYMNOSPERMAE</a:t>
                </a:r>
              </a:p>
            </p:txBody>
          </p:sp>
          <p:sp>
            <p:nvSpPr>
              <p:cNvPr id="67592" name="Line 8"/>
              <p:cNvSpPr>
                <a:spLocks noChangeShapeType="1"/>
              </p:cNvSpPr>
              <p:nvPr/>
            </p:nvSpPr>
            <p:spPr bwMode="auto">
              <a:xfrm>
                <a:off x="4176" y="1248"/>
                <a:ext cx="0" cy="5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grpSp>
        <p:sp>
          <p:nvSpPr>
            <p:cNvPr id="67593" name="Text Box 9"/>
            <p:cNvSpPr txBox="1">
              <a:spLocks noChangeArrowheads="1"/>
            </p:cNvSpPr>
            <p:nvPr/>
          </p:nvSpPr>
          <p:spPr bwMode="auto">
            <a:xfrm>
              <a:off x="3264" y="1872"/>
              <a:ext cx="18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t>ANGIOSPERMAE</a:t>
              </a:r>
            </a:p>
          </p:txBody>
        </p:sp>
      </p:grpSp>
      <p:sp>
        <p:nvSpPr>
          <p:cNvPr id="67594" name="Text Box 10"/>
          <p:cNvSpPr txBox="1">
            <a:spLocks noChangeArrowheads="1"/>
          </p:cNvSpPr>
          <p:nvPr/>
        </p:nvSpPr>
        <p:spPr bwMode="auto">
          <a:xfrm>
            <a:off x="3124200" y="914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t>SPERMATOPHYTA</a:t>
            </a:r>
          </a:p>
        </p:txBody>
      </p:sp>
      <p:grpSp>
        <p:nvGrpSpPr>
          <p:cNvPr id="67595" name="Group 11"/>
          <p:cNvGrpSpPr>
            <a:grpSpLocks/>
          </p:cNvGrpSpPr>
          <p:nvPr/>
        </p:nvGrpSpPr>
        <p:grpSpPr bwMode="auto">
          <a:xfrm>
            <a:off x="3429000" y="3429000"/>
            <a:ext cx="5181600" cy="1905000"/>
            <a:chOff x="2160" y="2160"/>
            <a:chExt cx="3264" cy="1200"/>
          </a:xfrm>
        </p:grpSpPr>
        <p:sp>
          <p:nvSpPr>
            <p:cNvPr id="67596" name="Line 12"/>
            <p:cNvSpPr>
              <a:spLocks noChangeShapeType="1"/>
            </p:cNvSpPr>
            <p:nvPr/>
          </p:nvSpPr>
          <p:spPr bwMode="auto">
            <a:xfrm>
              <a:off x="4176" y="2160"/>
              <a:ext cx="0"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grpSp>
          <p:nvGrpSpPr>
            <p:cNvPr id="67597" name="Group 13"/>
            <p:cNvGrpSpPr>
              <a:grpSpLocks/>
            </p:cNvGrpSpPr>
            <p:nvPr/>
          </p:nvGrpSpPr>
          <p:grpSpPr bwMode="auto">
            <a:xfrm>
              <a:off x="2160" y="2592"/>
              <a:ext cx="3264" cy="768"/>
              <a:chOff x="2160" y="2592"/>
              <a:chExt cx="3264" cy="768"/>
            </a:xfrm>
          </p:grpSpPr>
          <p:sp>
            <p:nvSpPr>
              <p:cNvPr id="67598" name="Line 14"/>
              <p:cNvSpPr>
                <a:spLocks noChangeShapeType="1"/>
              </p:cNvSpPr>
              <p:nvPr/>
            </p:nvSpPr>
            <p:spPr bwMode="auto">
              <a:xfrm>
                <a:off x="3024" y="2592"/>
                <a:ext cx="17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67599" name="Line 15"/>
              <p:cNvSpPr>
                <a:spLocks noChangeShapeType="1"/>
              </p:cNvSpPr>
              <p:nvPr/>
            </p:nvSpPr>
            <p:spPr bwMode="auto">
              <a:xfrm>
                <a:off x="3024" y="2592"/>
                <a:ext cx="0" cy="4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67600" name="Text Box 16"/>
              <p:cNvSpPr txBox="1">
                <a:spLocks noChangeArrowheads="1"/>
              </p:cNvSpPr>
              <p:nvPr/>
            </p:nvSpPr>
            <p:spPr bwMode="auto">
              <a:xfrm>
                <a:off x="2160" y="3072"/>
                <a:ext cx="19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t>DICOTIL</a:t>
                </a:r>
              </a:p>
            </p:txBody>
          </p:sp>
          <p:sp>
            <p:nvSpPr>
              <p:cNvPr id="67601" name="Text Box 17"/>
              <p:cNvSpPr txBox="1">
                <a:spLocks noChangeArrowheads="1"/>
              </p:cNvSpPr>
              <p:nvPr/>
            </p:nvSpPr>
            <p:spPr bwMode="auto">
              <a:xfrm>
                <a:off x="3792" y="2976"/>
                <a:ext cx="16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t>MONOCOTIL</a:t>
                </a:r>
              </a:p>
            </p:txBody>
          </p:sp>
          <p:sp>
            <p:nvSpPr>
              <p:cNvPr id="67602" name="Line 18"/>
              <p:cNvSpPr>
                <a:spLocks noChangeShapeType="1"/>
              </p:cNvSpPr>
              <p:nvPr/>
            </p:nvSpPr>
            <p:spPr bwMode="auto">
              <a:xfrm>
                <a:off x="4752" y="2592"/>
                <a:ext cx="0"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grpSp>
      </p:grpSp>
    </p:spTree>
    <p:extLst>
      <p:ext uri="{BB962C8B-B14F-4D97-AF65-F5344CB8AC3E}">
        <p14:creationId xmlns:p14="http://schemas.microsoft.com/office/powerpoint/2010/main" val="34260498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7586"/>
                                        </p:tgtEl>
                                        <p:attrNameLst>
                                          <p:attrName>style.visibility</p:attrName>
                                        </p:attrNameLst>
                                      </p:cBhvr>
                                      <p:to>
                                        <p:strVal val="visible"/>
                                      </p:to>
                                    </p:set>
                                    <p:anim calcmode="lin" valueType="num">
                                      <p:cBhvr additive="base">
                                        <p:cTn id="7" dur="500" fill="hold"/>
                                        <p:tgtEl>
                                          <p:spTgt spid="67586"/>
                                        </p:tgtEl>
                                        <p:attrNameLst>
                                          <p:attrName>ppt_x</p:attrName>
                                        </p:attrNameLst>
                                      </p:cBhvr>
                                      <p:tavLst>
                                        <p:tav tm="0">
                                          <p:val>
                                            <p:strVal val="#ppt_x"/>
                                          </p:val>
                                        </p:tav>
                                        <p:tav tm="100000">
                                          <p:val>
                                            <p:strVal val="#ppt_x"/>
                                          </p:val>
                                        </p:tav>
                                      </p:tavLst>
                                    </p:anim>
                                    <p:anim calcmode="lin" valueType="num">
                                      <p:cBhvr additive="base">
                                        <p:cTn id="8" dur="500" fill="hold"/>
                                        <p:tgtEl>
                                          <p:spTgt spid="6758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nodeType="clickEffect">
                                  <p:stCondLst>
                                    <p:cond delay="0"/>
                                  </p:stCondLst>
                                  <p:childTnLst>
                                    <p:set>
                                      <p:cBhvr>
                                        <p:cTn id="12" dur="1" fill="hold">
                                          <p:stCondLst>
                                            <p:cond delay="0"/>
                                          </p:stCondLst>
                                        </p:cTn>
                                        <p:tgtEl>
                                          <p:spTgt spid="67595"/>
                                        </p:tgtEl>
                                        <p:attrNameLst>
                                          <p:attrName>style.visibility</p:attrName>
                                        </p:attrNameLst>
                                      </p:cBhvr>
                                      <p:to>
                                        <p:strVal val="visible"/>
                                      </p:to>
                                    </p:set>
                                    <p:animEffect transition="in" filter="slide(fromBottom)">
                                      <p:cBhvr>
                                        <p:cTn id="13" dur="500"/>
                                        <p:tgtEl>
                                          <p:spTgt spid="67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30480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
          <p:cNvSpPr txBox="1">
            <a:spLocks noChangeArrowheads="1"/>
          </p:cNvSpPr>
          <p:nvPr/>
        </p:nvSpPr>
        <p:spPr bwMode="auto">
          <a:xfrm>
            <a:off x="3200400" y="4038600"/>
            <a:ext cx="5638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d-ID" sz="3600" b="1" dirty="0" smtClean="0">
                <a:solidFill>
                  <a:schemeClr val="bg1"/>
                </a:solidFill>
              </a:rPr>
              <a:t>BRYOPHYTA</a:t>
            </a:r>
            <a:endParaRPr lang="en-US" sz="3600" b="1" dirty="0" smtClean="0">
              <a:solidFill>
                <a:schemeClr val="bg1"/>
              </a:solidFill>
            </a:endParaRPr>
          </a:p>
        </p:txBody>
      </p:sp>
    </p:spTree>
    <p:extLst>
      <p:ext uri="{BB962C8B-B14F-4D97-AF65-F5344CB8AC3E}">
        <p14:creationId xmlns:p14="http://schemas.microsoft.com/office/powerpoint/2010/main" val="1470170117"/>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57200"/>
            <a:ext cx="8229600" cy="1143000"/>
          </a:xfrm>
        </p:spPr>
        <p:txBody>
          <a:bodyPr/>
          <a:lstStyle/>
          <a:p>
            <a:r>
              <a:rPr lang="id-ID" b="1" dirty="0" smtClean="0">
                <a:solidFill>
                  <a:schemeClr val="accent6">
                    <a:lumMod val="75000"/>
                  </a:schemeClr>
                </a:solidFill>
              </a:rPr>
              <a:t>Karakteristik Angiospermae</a:t>
            </a:r>
            <a:endParaRPr lang="id-ID" b="1" dirty="0">
              <a:solidFill>
                <a:schemeClr val="accent6">
                  <a:lumMod val="75000"/>
                </a:schemeClr>
              </a:solidFill>
            </a:endParaRPr>
          </a:p>
        </p:txBody>
      </p:sp>
      <p:sp>
        <p:nvSpPr>
          <p:cNvPr id="4" name="Content Placeholder 3"/>
          <p:cNvSpPr>
            <a:spLocks noGrp="1"/>
          </p:cNvSpPr>
          <p:nvPr>
            <p:ph idx="1"/>
          </p:nvPr>
        </p:nvSpPr>
        <p:spPr/>
        <p:txBody>
          <a:bodyPr>
            <a:normAutofit fontScale="92500"/>
          </a:bodyPr>
          <a:lstStyle/>
          <a:p>
            <a:r>
              <a:rPr lang="id-ID" dirty="0" smtClean="0"/>
              <a:t>Berkembang biak dengan biji</a:t>
            </a:r>
          </a:p>
          <a:p>
            <a:r>
              <a:rPr lang="id-ID" dirty="0" smtClean="0"/>
              <a:t>Biji dilindungi jaringan buah</a:t>
            </a:r>
          </a:p>
          <a:p>
            <a:r>
              <a:rPr lang="id-ID" dirty="0" smtClean="0"/>
              <a:t>Struktur reproduksi terdapat pada bunga</a:t>
            </a:r>
          </a:p>
          <a:p>
            <a:r>
              <a:rPr lang="id-ID" dirty="0" smtClean="0"/>
              <a:t>Siklus hidup:</a:t>
            </a:r>
          </a:p>
          <a:p>
            <a:pPr marL="0" indent="352425">
              <a:buNone/>
            </a:pPr>
            <a:r>
              <a:rPr lang="id-ID" dirty="0" smtClean="0"/>
              <a:t>Generasi sporofit dominan, hidup bebas</a:t>
            </a:r>
          </a:p>
          <a:p>
            <a:pPr marL="352425" indent="0">
              <a:buNone/>
            </a:pPr>
            <a:r>
              <a:rPr lang="id-ID" dirty="0" smtClean="0"/>
              <a:t>Generasi gametofit tereduksi, tidak hidup bebas</a:t>
            </a:r>
          </a:p>
          <a:p>
            <a:pPr marL="1797050" indent="-1444625">
              <a:buNone/>
            </a:pPr>
            <a:r>
              <a:rPr lang="id-ID" dirty="0" smtClean="0"/>
              <a:t>Manfaat: bahan pangan, sandang, papan, tanaman hias, obat</a:t>
            </a:r>
            <a:endParaRPr lang="id-ID" dirty="0"/>
          </a:p>
        </p:txBody>
      </p:sp>
    </p:spTree>
    <p:extLst>
      <p:ext uri="{BB962C8B-B14F-4D97-AF65-F5344CB8AC3E}">
        <p14:creationId xmlns:p14="http://schemas.microsoft.com/office/powerpoint/2010/main" val="30117998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8622" name="Group 14"/>
          <p:cNvGrpSpPr>
            <a:grpSpLocks/>
          </p:cNvGrpSpPr>
          <p:nvPr/>
        </p:nvGrpSpPr>
        <p:grpSpPr bwMode="auto">
          <a:xfrm>
            <a:off x="1447800" y="838200"/>
            <a:ext cx="6629400" cy="5308600"/>
            <a:chOff x="528" y="288"/>
            <a:chExt cx="4800" cy="4016"/>
          </a:xfrm>
        </p:grpSpPr>
        <p:pic>
          <p:nvPicPr>
            <p:cNvPr id="686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 y="288"/>
              <a:ext cx="4704" cy="4016"/>
            </a:xfrm>
            <a:prstGeom prst="rect">
              <a:avLst/>
            </a:prstGeom>
            <a:noFill/>
            <a:extLst>
              <a:ext uri="{909E8E84-426E-40DD-AFC4-6F175D3DCCD1}">
                <a14:hiddenFill xmlns:a14="http://schemas.microsoft.com/office/drawing/2010/main">
                  <a:solidFill>
                    <a:srgbClr val="FFFFFF"/>
                  </a:solidFill>
                </a14:hiddenFill>
              </a:ext>
            </a:extLst>
          </p:spPr>
        </p:pic>
        <p:sp>
          <p:nvSpPr>
            <p:cNvPr id="68611" name="Rectangle 3"/>
            <p:cNvSpPr>
              <a:spLocks noChangeArrowheads="1"/>
            </p:cNvSpPr>
            <p:nvPr/>
          </p:nvSpPr>
          <p:spPr bwMode="auto">
            <a:xfrm>
              <a:off x="1824" y="768"/>
              <a:ext cx="855" cy="384"/>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100"/>
                <a:t>BERKEPING 1</a:t>
              </a:r>
            </a:p>
          </p:txBody>
        </p:sp>
        <p:sp>
          <p:nvSpPr>
            <p:cNvPr id="68612" name="Rectangle 4"/>
            <p:cNvSpPr>
              <a:spLocks noChangeArrowheads="1"/>
            </p:cNvSpPr>
            <p:nvPr/>
          </p:nvSpPr>
          <p:spPr bwMode="auto">
            <a:xfrm>
              <a:off x="4080" y="816"/>
              <a:ext cx="960" cy="33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100"/>
                <a:t>BERKEPING 2</a:t>
              </a:r>
            </a:p>
          </p:txBody>
        </p:sp>
        <p:sp>
          <p:nvSpPr>
            <p:cNvPr id="68613" name="Rectangle 5"/>
            <p:cNvSpPr>
              <a:spLocks noChangeArrowheads="1"/>
            </p:cNvSpPr>
            <p:nvPr/>
          </p:nvSpPr>
          <p:spPr bwMode="auto">
            <a:xfrm>
              <a:off x="1824" y="1344"/>
              <a:ext cx="912" cy="384"/>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100"/>
                <a:t>KELOPAK BUNGA </a:t>
              </a:r>
            </a:p>
            <a:p>
              <a:pPr algn="ctr"/>
              <a:r>
                <a:rPr lang="en-US" sz="1100"/>
                <a:t>KELIPATAN 3</a:t>
              </a:r>
            </a:p>
          </p:txBody>
        </p:sp>
        <p:sp>
          <p:nvSpPr>
            <p:cNvPr id="68614" name="Rectangle 6"/>
            <p:cNvSpPr>
              <a:spLocks noChangeArrowheads="1"/>
            </p:cNvSpPr>
            <p:nvPr/>
          </p:nvSpPr>
          <p:spPr bwMode="auto">
            <a:xfrm>
              <a:off x="4032" y="1344"/>
              <a:ext cx="1056" cy="528"/>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100"/>
                <a:t>KELOPAK KELIPATAN </a:t>
              </a:r>
            </a:p>
            <a:p>
              <a:pPr algn="ctr"/>
              <a:r>
                <a:rPr lang="en-US" sz="1100"/>
                <a:t>4 ATAU 5</a:t>
              </a:r>
            </a:p>
          </p:txBody>
        </p:sp>
        <p:sp>
          <p:nvSpPr>
            <p:cNvPr id="68615" name="Rectangle 7"/>
            <p:cNvSpPr>
              <a:spLocks noChangeArrowheads="1"/>
            </p:cNvSpPr>
            <p:nvPr/>
          </p:nvSpPr>
          <p:spPr bwMode="auto">
            <a:xfrm>
              <a:off x="1824" y="2208"/>
              <a:ext cx="855" cy="384"/>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100"/>
                <a:t>TULANG DAUN </a:t>
              </a:r>
            </a:p>
            <a:p>
              <a:pPr algn="ctr"/>
              <a:r>
                <a:rPr lang="en-US" sz="1100"/>
                <a:t>SEJAJAR</a:t>
              </a:r>
            </a:p>
          </p:txBody>
        </p:sp>
        <p:sp>
          <p:nvSpPr>
            <p:cNvPr id="68616" name="Rectangle 8"/>
            <p:cNvSpPr>
              <a:spLocks noChangeArrowheads="1"/>
            </p:cNvSpPr>
            <p:nvPr/>
          </p:nvSpPr>
          <p:spPr bwMode="auto">
            <a:xfrm>
              <a:off x="4032" y="2208"/>
              <a:ext cx="855" cy="384"/>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100"/>
                <a:t>TULANG DAUN </a:t>
              </a:r>
            </a:p>
            <a:p>
              <a:pPr algn="ctr"/>
              <a:r>
                <a:rPr lang="en-US" sz="1100"/>
                <a:t>BERCABANG</a:t>
              </a:r>
            </a:p>
          </p:txBody>
        </p:sp>
        <p:sp>
          <p:nvSpPr>
            <p:cNvPr id="68617" name="Rectangle 9"/>
            <p:cNvSpPr>
              <a:spLocks noChangeArrowheads="1"/>
            </p:cNvSpPr>
            <p:nvPr/>
          </p:nvSpPr>
          <p:spPr bwMode="auto">
            <a:xfrm>
              <a:off x="1392" y="2688"/>
              <a:ext cx="1296" cy="528"/>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100"/>
                <a:t>SERBUK SARI MEMILIKI </a:t>
              </a:r>
            </a:p>
            <a:p>
              <a:pPr algn="ctr"/>
              <a:r>
                <a:rPr lang="en-US" sz="1100"/>
                <a:t>1 PORI-PORI ATAU LEBIH</a:t>
              </a:r>
            </a:p>
          </p:txBody>
        </p:sp>
        <p:sp>
          <p:nvSpPr>
            <p:cNvPr id="68618" name="Rectangle 10"/>
            <p:cNvSpPr>
              <a:spLocks noChangeArrowheads="1"/>
            </p:cNvSpPr>
            <p:nvPr/>
          </p:nvSpPr>
          <p:spPr bwMode="auto">
            <a:xfrm>
              <a:off x="3792" y="2736"/>
              <a:ext cx="1392" cy="48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100"/>
                <a:t>SERBUK SARI MEMILIKI</a:t>
              </a:r>
            </a:p>
            <a:p>
              <a:pPr algn="ctr"/>
              <a:r>
                <a:rPr lang="en-US" sz="1100"/>
                <a:t>3 PORI-PORI ATAU LEBIH</a:t>
              </a:r>
            </a:p>
          </p:txBody>
        </p:sp>
        <p:sp>
          <p:nvSpPr>
            <p:cNvPr id="68619" name="Rectangle 11"/>
            <p:cNvSpPr>
              <a:spLocks noChangeArrowheads="1"/>
            </p:cNvSpPr>
            <p:nvPr/>
          </p:nvSpPr>
          <p:spPr bwMode="auto">
            <a:xfrm>
              <a:off x="1536" y="3372"/>
              <a:ext cx="1296" cy="912"/>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100"/>
                <a:t>JARINGAN PENGANGKUT </a:t>
              </a:r>
            </a:p>
            <a:p>
              <a:pPr algn="ctr"/>
              <a:r>
                <a:rPr lang="en-US" sz="1100"/>
                <a:t>TERSEBAR PADA BATANG</a:t>
              </a:r>
            </a:p>
            <a:p>
              <a:pPr algn="ctr"/>
              <a:endParaRPr lang="en-US" sz="1200"/>
            </a:p>
            <a:p>
              <a:pPr algn="ctr"/>
              <a:r>
                <a:rPr lang="en-US" sz="1100"/>
                <a:t>TAK BERKAMBIUM</a:t>
              </a:r>
            </a:p>
          </p:txBody>
        </p:sp>
        <p:sp>
          <p:nvSpPr>
            <p:cNvPr id="68620" name="Rectangle 12"/>
            <p:cNvSpPr>
              <a:spLocks noChangeArrowheads="1"/>
            </p:cNvSpPr>
            <p:nvPr/>
          </p:nvSpPr>
          <p:spPr bwMode="auto">
            <a:xfrm>
              <a:off x="4032" y="3408"/>
              <a:ext cx="1296" cy="822"/>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100"/>
                <a:t>JARINGAN PENGANGKUT </a:t>
              </a:r>
            </a:p>
            <a:p>
              <a:pPr algn="ctr"/>
              <a:r>
                <a:rPr lang="en-US" sz="1100"/>
                <a:t>TERATUR PADA BATANG</a:t>
              </a:r>
            </a:p>
            <a:p>
              <a:pPr algn="ctr"/>
              <a:endParaRPr lang="en-US" sz="1100"/>
            </a:p>
            <a:p>
              <a:pPr algn="ctr"/>
              <a:r>
                <a:rPr lang="en-US" sz="1100"/>
                <a:t>BERKAMBIUM</a:t>
              </a:r>
            </a:p>
          </p:txBody>
        </p:sp>
      </p:grpSp>
      <p:sp>
        <p:nvSpPr>
          <p:cNvPr id="68621" name="WordArt 13"/>
          <p:cNvSpPr>
            <a:spLocks noChangeArrowheads="1" noChangeShapeType="1" noTextEdit="1"/>
          </p:cNvSpPr>
          <p:nvPr/>
        </p:nvSpPr>
        <p:spPr bwMode="auto">
          <a:xfrm>
            <a:off x="1981200" y="228600"/>
            <a:ext cx="5257800" cy="328613"/>
          </a:xfrm>
          <a:prstGeom prst="rect">
            <a:avLst/>
          </a:prstGeom>
        </p:spPr>
        <p:txBody>
          <a:bodyPr wrap="none" fromWordArt="1">
            <a:prstTxWarp prst="textPlain">
              <a:avLst>
                <a:gd name="adj" fmla="val 50000"/>
              </a:avLst>
            </a:prstTxWarp>
          </a:bodyPr>
          <a:lstStyle/>
          <a:p>
            <a:pPr algn="ctr"/>
            <a:endParaRPr lang="id-ID" sz="3600" kern="10" dirty="0">
              <a:ln w="9525">
                <a:solidFill>
                  <a:schemeClr val="tx1"/>
                </a:solidFill>
                <a:round/>
                <a:headEnd/>
                <a:tailEnd/>
              </a:ln>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43594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95" y="533400"/>
            <a:ext cx="8839200" cy="615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06923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887" y="877252"/>
            <a:ext cx="7162800" cy="5103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9928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arsil\Desktop\Smartcreative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8" name="Rectangle 6"/>
          <p:cNvSpPr>
            <a:spLocks noGrp="1" noChangeArrowheads="1"/>
          </p:cNvSpPr>
          <p:nvPr>
            <p:ph type="title"/>
          </p:nvPr>
        </p:nvSpPr>
        <p:spPr/>
        <p:txBody>
          <a:bodyPr/>
          <a:lstStyle/>
          <a:p>
            <a:r>
              <a:rPr lang="en-US" sz="3200">
                <a:solidFill>
                  <a:schemeClr val="bg1"/>
                </a:solidFill>
              </a:rPr>
              <a:t> </a:t>
            </a:r>
            <a:br>
              <a:rPr lang="en-US" sz="3200">
                <a:solidFill>
                  <a:schemeClr val="bg1"/>
                </a:solidFill>
              </a:rPr>
            </a:br>
            <a:endParaRPr lang="en-US" sz="3200">
              <a:solidFill>
                <a:schemeClr val="bg1"/>
              </a:solidFill>
            </a:endParaRPr>
          </a:p>
        </p:txBody>
      </p:sp>
      <p:sp>
        <p:nvSpPr>
          <p:cNvPr id="120841" name="Rectangle 9"/>
          <p:cNvSpPr>
            <a:spLocks noChangeArrowheads="1"/>
          </p:cNvSpPr>
          <p:nvPr/>
        </p:nvSpPr>
        <p:spPr bwMode="auto">
          <a:xfrm>
            <a:off x="990600" y="810043"/>
            <a:ext cx="7162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600" b="1" dirty="0">
                <a:solidFill>
                  <a:schemeClr val="accent6">
                    <a:lumMod val="75000"/>
                  </a:schemeClr>
                </a:solidFill>
                <a:latin typeface="Arial" panose="020B0604020202020204" pitchFamily="34" charset="0"/>
                <a:cs typeface="Arial" panose="020B0604020202020204" pitchFamily="34" charset="0"/>
              </a:rPr>
              <a:t>MANFAAT TUMBUHAN BIJI</a:t>
            </a:r>
          </a:p>
        </p:txBody>
      </p:sp>
      <p:sp>
        <p:nvSpPr>
          <p:cNvPr id="7" name="Content Placeholder 3"/>
          <p:cNvSpPr txBox="1">
            <a:spLocks/>
          </p:cNvSpPr>
          <p:nvPr/>
        </p:nvSpPr>
        <p:spPr>
          <a:xfrm>
            <a:off x="457200" y="194686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id-ID" dirty="0" smtClean="0"/>
              <a:t>Sebagai bahan industri kertas</a:t>
            </a:r>
          </a:p>
          <a:p>
            <a:r>
              <a:rPr lang="id-ID" dirty="0" smtClean="0"/>
              <a:t>Bahan kerajinan, sebagai bahan industri kertas</a:t>
            </a:r>
          </a:p>
          <a:p>
            <a:r>
              <a:rPr lang="id-ID" dirty="0" smtClean="0"/>
              <a:t>Bahan terpentin</a:t>
            </a:r>
          </a:p>
          <a:p>
            <a:r>
              <a:rPr lang="id-ID" dirty="0" smtClean="0"/>
              <a:t>Sumber bahan pangan, sandang, papan</a:t>
            </a:r>
          </a:p>
          <a:p>
            <a:r>
              <a:rPr lang="id-ID" dirty="0" smtClean="0"/>
              <a:t>Memiliki nilai ekonomi tinggi</a:t>
            </a:r>
          </a:p>
          <a:p>
            <a:endParaRPr lang="id-ID" dirty="0"/>
          </a:p>
        </p:txBody>
      </p:sp>
    </p:spTree>
    <p:extLst>
      <p:ext uri="{BB962C8B-B14F-4D97-AF65-F5344CB8AC3E}">
        <p14:creationId xmlns:p14="http://schemas.microsoft.com/office/powerpoint/2010/main" val="2339142189"/>
      </p:ext>
    </p:extLst>
  </p:cSld>
  <p:clrMapOvr>
    <a:masterClrMapping/>
  </p:clrMapOvr>
  <p:transition spd="med">
    <p:split/>
    <p:sndAc>
      <p:stSnd>
        <p:snd r:embed="rId2" name="typ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nodeType="clickEffect">
                                  <p:stCondLst>
                                    <p:cond delay="0"/>
                                  </p:stCondLst>
                                  <p:childTnLst>
                                    <p:set>
                                      <p:cBhvr>
                                        <p:cTn id="6" dur="1" fill="hold">
                                          <p:stCondLst>
                                            <p:cond delay="0"/>
                                          </p:stCondLst>
                                        </p:cTn>
                                        <p:tgtEl>
                                          <p:spTgt spid="120841">
                                            <p:txEl>
                                              <p:pRg st="0" end="0"/>
                                            </p:txEl>
                                          </p:spTgt>
                                        </p:tgtEl>
                                        <p:attrNameLst>
                                          <p:attrName>style.visibility</p:attrName>
                                        </p:attrNameLst>
                                      </p:cBhvr>
                                      <p:to>
                                        <p:strVal val="visible"/>
                                      </p:to>
                                    </p:set>
                                    <p:anim calcmode="lin" valueType="num">
                                      <p:cBhvr additive="base">
                                        <p:cTn id="7" dur="1000" fill="hold"/>
                                        <p:tgtEl>
                                          <p:spTgt spid="120841">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12084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4"/>
          <p:cNvSpPr>
            <a:spLocks noGrp="1" noChangeArrowheads="1"/>
          </p:cNvSpPr>
          <p:nvPr>
            <p:ph type="title"/>
          </p:nvPr>
        </p:nvSpPr>
        <p:spPr>
          <a:xfrm>
            <a:off x="1219200" y="530225"/>
            <a:ext cx="7313612" cy="765175"/>
          </a:xfrm>
        </p:spPr>
        <p:txBody>
          <a:bodyPr/>
          <a:lstStyle/>
          <a:p>
            <a:r>
              <a:rPr lang="en-US" dirty="0"/>
              <a:t>TUMBUHAN LUMUT</a:t>
            </a:r>
          </a:p>
        </p:txBody>
      </p:sp>
      <p:sp>
        <p:nvSpPr>
          <p:cNvPr id="17414" name="Rectangle 6"/>
          <p:cNvSpPr>
            <a:spLocks noGrp="1" noChangeArrowheads="1"/>
          </p:cNvSpPr>
          <p:nvPr>
            <p:ph type="body" sz="half" idx="2"/>
          </p:nvPr>
        </p:nvSpPr>
        <p:spPr>
          <a:xfrm>
            <a:off x="4800600" y="1752600"/>
            <a:ext cx="4038600" cy="4343400"/>
          </a:xfrm>
        </p:spPr>
        <p:txBody>
          <a:bodyPr/>
          <a:lstStyle/>
          <a:p>
            <a:pPr>
              <a:buFont typeface="Wingdings" panose="05000000000000000000" pitchFamily="2" charset="2"/>
              <a:buNone/>
            </a:pPr>
            <a:r>
              <a:rPr lang="en-US" sz="2500">
                <a:solidFill>
                  <a:schemeClr val="folHlink"/>
                </a:solidFill>
              </a:rPr>
              <a:t>CIRI-CIRI :</a:t>
            </a:r>
          </a:p>
          <a:p>
            <a:r>
              <a:rPr lang="en-US" sz="2500">
                <a:solidFill>
                  <a:schemeClr val="folHlink"/>
                </a:solidFill>
              </a:rPr>
              <a:t>Merupakan peralihan tumbuhan berkormus dan bertalus.</a:t>
            </a:r>
          </a:p>
          <a:p>
            <a:r>
              <a:rPr lang="en-US" sz="2500">
                <a:solidFill>
                  <a:schemeClr val="folHlink"/>
                </a:solidFill>
              </a:rPr>
              <a:t>Tubuh terdiri dari batang, daun dan rizoid.</a:t>
            </a:r>
          </a:p>
          <a:p>
            <a:r>
              <a:rPr lang="en-US" sz="2500">
                <a:solidFill>
                  <a:schemeClr val="folHlink"/>
                </a:solidFill>
              </a:rPr>
              <a:t>Kosmopolit.</a:t>
            </a:r>
          </a:p>
          <a:p>
            <a:r>
              <a:rPr lang="en-US" sz="2500">
                <a:solidFill>
                  <a:schemeClr val="folHlink"/>
                </a:solidFill>
              </a:rPr>
              <a:t>Hidup di tempat lembab.</a:t>
            </a:r>
          </a:p>
        </p:txBody>
      </p:sp>
      <p:pic>
        <p:nvPicPr>
          <p:cNvPr id="17419" name="Picture 11" descr="DSCN9319"/>
          <p:cNvPicPr>
            <a:picLocks noGrp="1" noChangeAspect="1" noChangeArrowheads="1"/>
          </p:cNvPicPr>
          <p:nvPr>
            <p:ph sz="half" idx="1"/>
          </p:nvPr>
        </p:nvPicPr>
        <p:blipFill>
          <a:blip r:embed="rId4" cstate="print">
            <a:lum contrast="60000"/>
            <a:extLst>
              <a:ext uri="{28A0092B-C50C-407E-A947-70E740481C1C}">
                <a14:useLocalDpi xmlns:a14="http://schemas.microsoft.com/office/drawing/2010/main" val="0"/>
              </a:ext>
            </a:extLst>
          </a:blip>
          <a:srcRect l="16982" r="30188" b="8963"/>
          <a:stretch>
            <a:fillRect/>
          </a:stretch>
        </p:blipFill>
        <p:spPr>
          <a:xfrm>
            <a:off x="1676400" y="3733800"/>
            <a:ext cx="2133600" cy="2757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20" name="Picture 12" descr="DSCN9305"/>
          <p:cNvPicPr>
            <a:picLocks noChangeAspect="1" noChangeArrowheads="1"/>
          </p:cNvPicPr>
          <p:nvPr/>
        </p:nvPicPr>
        <p:blipFill>
          <a:blip r:embed="rId5" cstate="print">
            <a:lum bright="6000" contrast="18000"/>
            <a:extLst>
              <a:ext uri="{28A0092B-C50C-407E-A947-70E740481C1C}">
                <a14:useLocalDpi xmlns:a14="http://schemas.microsoft.com/office/drawing/2010/main" val="0"/>
              </a:ext>
            </a:extLst>
          </a:blip>
          <a:srcRect l="4688" t="6250" r="3125" b="6250"/>
          <a:stretch>
            <a:fillRect/>
          </a:stretch>
        </p:blipFill>
        <p:spPr bwMode="auto">
          <a:xfrm>
            <a:off x="457200" y="1371600"/>
            <a:ext cx="4114800" cy="228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21839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6" name="Rectangle 14"/>
          <p:cNvSpPr>
            <a:spLocks noGrp="1" noChangeArrowheads="1"/>
          </p:cNvSpPr>
          <p:nvPr>
            <p:ph type="title"/>
          </p:nvPr>
        </p:nvSpPr>
        <p:spPr>
          <a:xfrm>
            <a:off x="1143000" y="503237"/>
            <a:ext cx="7313612" cy="715963"/>
          </a:xfrm>
        </p:spPr>
        <p:txBody>
          <a:bodyPr/>
          <a:lstStyle/>
          <a:p>
            <a:r>
              <a:rPr lang="en-US" sz="4000" dirty="0" err="1">
                <a:solidFill>
                  <a:schemeClr val="folHlink"/>
                </a:solidFill>
                <a:latin typeface="Times New Roman" panose="02020603050405020304" pitchFamily="18" charset="0"/>
              </a:rPr>
              <a:t>Metagenesis</a:t>
            </a:r>
            <a:r>
              <a:rPr lang="en-US" sz="4000" dirty="0">
                <a:solidFill>
                  <a:schemeClr val="folHlink"/>
                </a:solidFill>
                <a:latin typeface="Times New Roman" panose="02020603050405020304" pitchFamily="18" charset="0"/>
              </a:rPr>
              <a:t> </a:t>
            </a:r>
            <a:r>
              <a:rPr lang="en-US" sz="4000" dirty="0" err="1">
                <a:solidFill>
                  <a:schemeClr val="folHlink"/>
                </a:solidFill>
                <a:latin typeface="Times New Roman" panose="02020603050405020304" pitchFamily="18" charset="0"/>
              </a:rPr>
              <a:t>Tumbuhan</a:t>
            </a:r>
            <a:r>
              <a:rPr lang="en-US" sz="4000" dirty="0">
                <a:solidFill>
                  <a:schemeClr val="folHlink"/>
                </a:solidFill>
                <a:latin typeface="Times New Roman" panose="02020603050405020304" pitchFamily="18" charset="0"/>
              </a:rPr>
              <a:t> </a:t>
            </a:r>
            <a:r>
              <a:rPr lang="en-US" sz="4000" dirty="0" err="1">
                <a:solidFill>
                  <a:schemeClr val="folHlink"/>
                </a:solidFill>
                <a:latin typeface="Times New Roman" panose="02020603050405020304" pitchFamily="18" charset="0"/>
              </a:rPr>
              <a:t>Lumut</a:t>
            </a:r>
            <a:endParaRPr lang="en-US" sz="4000" dirty="0">
              <a:solidFill>
                <a:schemeClr val="folHlink"/>
              </a:solidFill>
              <a:latin typeface="Times New Roman" panose="02020603050405020304" pitchFamily="18" charset="0"/>
            </a:endParaRPr>
          </a:p>
        </p:txBody>
      </p:sp>
      <p:pic>
        <p:nvPicPr>
          <p:cNvPr id="23569" name="Picture 17" descr="29_08MossLifeCycle_3_CL.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762000" y="1219200"/>
            <a:ext cx="7924800" cy="5334000"/>
          </a:xfrm>
          <a:noFill/>
          <a:ln w="57150" cmpd="thinThick">
            <a:solidFill>
              <a:schemeClr val="bg1"/>
            </a:solidFill>
            <a:miter lim="800000"/>
            <a:headEnd/>
            <a:tailEnd/>
          </a:ln>
        </p:spPr>
      </p:pic>
    </p:spTree>
    <p:extLst>
      <p:ext uri="{BB962C8B-B14F-4D97-AF65-F5344CB8AC3E}">
        <p14:creationId xmlns:p14="http://schemas.microsoft.com/office/powerpoint/2010/main" val="2467483097"/>
      </p:ext>
    </p:extLst>
  </p:cSld>
  <p:clrMapOvr>
    <a:masterClrMapping/>
  </p:clrMapOvr>
  <p:transition spd="med">
    <p:spli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572" name="Group 116"/>
          <p:cNvGraphicFramePr>
            <a:graphicFrameLocks noGrp="1"/>
          </p:cNvGraphicFramePr>
          <p:nvPr>
            <p:ph sz="half" idx="3"/>
          </p:nvPr>
        </p:nvGraphicFramePr>
        <p:xfrm>
          <a:off x="533400" y="3352800"/>
          <a:ext cx="8153400" cy="2989581"/>
        </p:xfrm>
        <a:graphic>
          <a:graphicData uri="http://schemas.openxmlformats.org/drawingml/2006/table">
            <a:tbl>
              <a:tblPr/>
              <a:tblGrid>
                <a:gridCol w="4076700"/>
                <a:gridCol w="4076700"/>
              </a:tblGrid>
              <a:tr h="401638">
                <a:tc>
                  <a:txBody>
                    <a:bodyPr/>
                    <a:lstStyle>
                      <a:lvl1pPr algn="l">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lgn="l">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lgn="l">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lgn="l">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lgn="l">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US" sz="1900" b="0" i="0" u="none" strike="noStrike" cap="none" normalizeH="0" baseline="0" smtClean="0">
                          <a:ln>
                            <a:noFill/>
                          </a:ln>
                          <a:solidFill>
                            <a:schemeClr val="tx1"/>
                          </a:solidFill>
                          <a:effectLst/>
                          <a:latin typeface="Verdana" panose="020B0604030504040204" pitchFamily="34" charset="0"/>
                        </a:rPr>
                        <a:t>ANTEREDIUM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lgn="l">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lgn="l">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lgn="l">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lgn="l">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US" sz="1900" b="0" i="0" u="none" strike="noStrike" cap="none" normalizeH="0" baseline="0" smtClean="0">
                          <a:ln>
                            <a:noFill/>
                          </a:ln>
                          <a:solidFill>
                            <a:schemeClr val="tx1"/>
                          </a:solidFill>
                          <a:effectLst/>
                          <a:latin typeface="Verdana" panose="020B0604030504040204" pitchFamily="34" charset="0"/>
                        </a:rPr>
                        <a:t>ARKEGONIUM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9425">
                <a:tc>
                  <a:txBody>
                    <a:bodyPr/>
                    <a:lstStyle>
                      <a:lvl1pPr marL="177800" indent="-177800" algn="l">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lgn="l">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lgn="l">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lgn="l">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lgn="l">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177800" marR="0" lvl="0" indent="-17780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Char char="¡"/>
                        <a:tabLst/>
                      </a:pPr>
                      <a:r>
                        <a:rPr kumimoji="0" lang="en-US" sz="1900" b="0" i="0" u="none" strike="noStrike" cap="none" normalizeH="0" baseline="0" smtClean="0">
                          <a:ln>
                            <a:noFill/>
                          </a:ln>
                          <a:solidFill>
                            <a:schemeClr val="tx1"/>
                          </a:solidFill>
                          <a:effectLst/>
                          <a:latin typeface="Verdana" panose="020B0604030504040204" pitchFamily="34" charset="0"/>
                        </a:rPr>
                        <a:t>BERBENTUK TONGKAT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77800" indent="-177800" algn="l">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lgn="l">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lgn="l">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lgn="l">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lgn="l">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177800" marR="0" lvl="0" indent="-17780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Char char="¡"/>
                        <a:tabLst/>
                      </a:pPr>
                      <a:r>
                        <a:rPr kumimoji="0" lang="en-US" sz="1900" b="0" i="0" u="none" strike="noStrike" cap="none" normalizeH="0" baseline="0" smtClean="0">
                          <a:ln>
                            <a:noFill/>
                          </a:ln>
                          <a:solidFill>
                            <a:schemeClr val="tx1"/>
                          </a:solidFill>
                          <a:effectLst/>
                          <a:latin typeface="Verdana" panose="020B0604030504040204" pitchFamily="34" charset="0"/>
                        </a:rPr>
                        <a:t>BERBENTUK BOTOL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838">
                <a:tc>
                  <a:txBody>
                    <a:bodyPr/>
                    <a:lstStyle>
                      <a:lvl1pPr marL="177800" indent="-177800" algn="l">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lgn="l">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lgn="l">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lgn="l">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lgn="l">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177800" marR="0" lvl="0" indent="-17780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Char char="¡"/>
                        <a:tabLst/>
                      </a:pPr>
                      <a:r>
                        <a:rPr kumimoji="0" lang="en-US" sz="1900" b="0" i="0" u="none" strike="noStrike" cap="none" normalizeH="0" baseline="0" smtClean="0">
                          <a:ln>
                            <a:noFill/>
                          </a:ln>
                          <a:solidFill>
                            <a:schemeClr val="tx1"/>
                          </a:solidFill>
                          <a:effectLst/>
                          <a:latin typeface="Verdana" panose="020B0604030504040204" pitchFamily="34" charset="0"/>
                        </a:rPr>
                        <a:t>TIDAK MEMILIKI LAPISAN  PELINDUNG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77800" indent="-177800" algn="l">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lgn="l">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lgn="l">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lgn="l">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lgn="l">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177800" marR="0" lvl="0" indent="-17780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Char char="¡"/>
                        <a:tabLst/>
                      </a:pPr>
                      <a:r>
                        <a:rPr kumimoji="0" lang="en-US" sz="1900" b="0" i="0" u="none" strike="noStrike" cap="none" normalizeH="0" baseline="0" smtClean="0">
                          <a:ln>
                            <a:noFill/>
                          </a:ln>
                          <a:solidFill>
                            <a:schemeClr val="tx1"/>
                          </a:solidFill>
                          <a:effectLst/>
                          <a:latin typeface="Verdana" panose="020B0604030504040204" pitchFamily="34" charset="0"/>
                        </a:rPr>
                        <a:t>MEMILIKI SEL PELINDUNG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9425">
                <a:tc>
                  <a:txBody>
                    <a:bodyPr/>
                    <a:lstStyle>
                      <a:lvl1pPr marL="177800" indent="-177800" algn="l">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lgn="l">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lgn="l">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lgn="l">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lgn="l">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177800" marR="0" lvl="0" indent="-17780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Char char="¡"/>
                        <a:tabLst/>
                      </a:pPr>
                      <a:r>
                        <a:rPr kumimoji="0" lang="en-US" sz="1900" b="0" i="0" u="none" strike="noStrike" cap="none" normalizeH="0" baseline="0" smtClean="0">
                          <a:ln>
                            <a:noFill/>
                          </a:ln>
                          <a:solidFill>
                            <a:schemeClr val="tx1"/>
                          </a:solidFill>
                          <a:effectLst/>
                          <a:latin typeface="Verdana" panose="020B0604030504040204" pitchFamily="34" charset="0"/>
                        </a:rPr>
                        <a:t>MENGHASILKAN GAMET JANTAN BERFLAGELA (SEL SPERMA)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77800" indent="-177800" algn="l">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lgn="l">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lgn="l">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lgn="l">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lgn="l">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177800" marR="0" lvl="0" indent="-17780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Char char="¡"/>
                        <a:tabLst/>
                      </a:pPr>
                      <a:r>
                        <a:rPr kumimoji="0" lang="en-US" sz="1900" b="0" i="0" u="none" strike="noStrike" cap="none" normalizeH="0" baseline="0" smtClean="0">
                          <a:ln>
                            <a:noFill/>
                          </a:ln>
                          <a:solidFill>
                            <a:schemeClr val="tx1"/>
                          </a:solidFill>
                          <a:effectLst/>
                          <a:latin typeface="Verdana" panose="020B0604030504040204" pitchFamily="34" charset="0"/>
                        </a:rPr>
                        <a:t>MENGHASILKAN SATU GAMET BETINA BERUKURAN BESAR (SEL TELUR)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838">
                <a:tc>
                  <a:txBody>
                    <a:bodyPr/>
                    <a:lstStyle>
                      <a:lvl1pPr marL="177800" indent="-177800" algn="l">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lgn="l">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lgn="l">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lgn="l">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lgn="l">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177800" marR="0" lvl="0" indent="-17780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Char char="¡"/>
                        <a:tabLst/>
                      </a:pPr>
                      <a:r>
                        <a:rPr kumimoji="0" lang="en-US" sz="1900" b="0" i="0" u="none" strike="noStrike" cap="none" normalizeH="0" baseline="0" smtClean="0">
                          <a:ln>
                            <a:noFill/>
                          </a:ln>
                          <a:solidFill>
                            <a:schemeClr val="tx1"/>
                          </a:solidFill>
                          <a:effectLst/>
                          <a:latin typeface="Verdana" panose="020B0604030504040204" pitchFamily="34" charset="0"/>
                        </a:rPr>
                        <a:t>GAMET JANTAN DILEPASKAN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177800" indent="-177800" algn="l">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lgn="l">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lgn="l">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lgn="l">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lgn="l">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177800" marR="0" lvl="0" indent="-17780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Char char="¡"/>
                        <a:tabLst/>
                      </a:pPr>
                      <a:r>
                        <a:rPr kumimoji="0" lang="en-US" sz="1900" b="0" i="0" u="none" strike="noStrike" cap="none" normalizeH="0" baseline="0" smtClean="0">
                          <a:ln>
                            <a:noFill/>
                          </a:ln>
                          <a:solidFill>
                            <a:schemeClr val="tx1"/>
                          </a:solidFill>
                          <a:effectLst/>
                          <a:latin typeface="Verdana" panose="020B0604030504040204" pitchFamily="34" charset="0"/>
                        </a:rPr>
                        <a:t>GAMET BETINA MELEKAT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9565" name="Picture 109" descr="DSCN9302"/>
          <p:cNvPicPr>
            <a:picLocks noGrp="1" noChangeAspect="1" noChangeArrowheads="1"/>
          </p:cNvPicPr>
          <p:nvPr>
            <p:ph sz="quarter" idx="2"/>
          </p:nvPr>
        </p:nvPicPr>
        <p:blipFill>
          <a:blip r:embed="rId3">
            <a:lum bright="24000" contrast="-12000"/>
            <a:extLst>
              <a:ext uri="{28A0092B-C50C-407E-A947-70E740481C1C}">
                <a14:useLocalDpi xmlns:a14="http://schemas.microsoft.com/office/drawing/2010/main" val="0"/>
              </a:ext>
            </a:extLst>
          </a:blip>
          <a:srcRect l="2759" r="67068" b="30334"/>
          <a:stretch>
            <a:fillRect/>
          </a:stretch>
        </p:blipFill>
        <p:spPr>
          <a:xfrm>
            <a:off x="5105400" y="1295400"/>
            <a:ext cx="3124200" cy="2057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569" name="Picture 113" descr="marchantia-umbrel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371600"/>
            <a:ext cx="31242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55575" y="381000"/>
            <a:ext cx="8683625" cy="1143000"/>
          </a:xfrm>
        </p:spPr>
        <p:txBody>
          <a:bodyPr>
            <a:normAutofit fontScale="90000"/>
          </a:bodyPr>
          <a:lstStyle/>
          <a:p>
            <a:r>
              <a:rPr lang="id-ID" dirty="0" smtClean="0"/>
              <a:t>Perbedaan Anteredium dan Arkegonium</a:t>
            </a:r>
            <a:endParaRPr lang="id-ID" dirty="0"/>
          </a:p>
        </p:txBody>
      </p:sp>
    </p:spTree>
    <p:extLst>
      <p:ext uri="{BB962C8B-B14F-4D97-AF65-F5344CB8AC3E}">
        <p14:creationId xmlns:p14="http://schemas.microsoft.com/office/powerpoint/2010/main" val="2484787468"/>
      </p:ext>
    </p:extLst>
  </p:cSld>
  <p:clrMapOvr>
    <a:masterClrMapping/>
  </p:clrMapOvr>
  <p:transition>
    <p:cover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Rectangle 2"/>
          <p:cNvSpPr>
            <a:spLocks noGrp="1" noChangeArrowheads="1"/>
          </p:cNvSpPr>
          <p:nvPr>
            <p:ph type="title"/>
          </p:nvPr>
        </p:nvSpPr>
        <p:spPr>
          <a:xfrm>
            <a:off x="1066800" y="673768"/>
            <a:ext cx="7391400" cy="914400"/>
          </a:xfrm>
          <a:solidFill>
            <a:srgbClr val="33CCCC">
              <a:alpha val="39999"/>
            </a:srgbClr>
          </a:solidFill>
          <a:ln>
            <a:solidFill>
              <a:srgbClr val="FF6600"/>
            </a:solidFill>
            <a:miter lim="800000"/>
            <a:headEnd/>
            <a:tailEnd/>
          </a:ln>
        </p:spPr>
        <p:txBody>
          <a:bodyPr/>
          <a:lstStyle/>
          <a:p>
            <a:pPr>
              <a:lnSpc>
                <a:spcPct val="80000"/>
              </a:lnSpc>
            </a:pPr>
            <a:r>
              <a:rPr lang="en-US" sz="2400" dirty="0" err="1">
                <a:solidFill>
                  <a:schemeClr val="tx1"/>
                </a:solidFill>
                <a:latin typeface="Arial Black" panose="020B0A04020102020204" pitchFamily="34" charset="0"/>
              </a:rPr>
              <a:t>Perbedaan</a:t>
            </a:r>
            <a:r>
              <a:rPr lang="en-US" sz="2400" dirty="0">
                <a:solidFill>
                  <a:schemeClr val="tx1"/>
                </a:solidFill>
                <a:latin typeface="Arial Black" panose="020B0A04020102020204" pitchFamily="34" charset="0"/>
              </a:rPr>
              <a:t> </a:t>
            </a:r>
            <a:r>
              <a:rPr lang="en-US" sz="2400" dirty="0" err="1">
                <a:solidFill>
                  <a:schemeClr val="tx1"/>
                </a:solidFill>
                <a:latin typeface="Arial Black" panose="020B0A04020102020204" pitchFamily="34" charset="0"/>
              </a:rPr>
              <a:t>antara</a:t>
            </a:r>
            <a:r>
              <a:rPr lang="en-US" sz="2400" dirty="0">
                <a:solidFill>
                  <a:schemeClr val="tx1"/>
                </a:solidFill>
                <a:latin typeface="Arial Black" panose="020B0A04020102020204" pitchFamily="34" charset="0"/>
              </a:rPr>
              <a:t> </a:t>
            </a:r>
            <a:r>
              <a:rPr lang="en-US" sz="2400" dirty="0" err="1">
                <a:solidFill>
                  <a:schemeClr val="tx1"/>
                </a:solidFill>
                <a:latin typeface="Arial Black" panose="020B0A04020102020204" pitchFamily="34" charset="0"/>
              </a:rPr>
              <a:t>Generasi</a:t>
            </a:r>
            <a:r>
              <a:rPr lang="en-US" sz="2400" dirty="0">
                <a:solidFill>
                  <a:schemeClr val="tx1"/>
                </a:solidFill>
                <a:latin typeface="Arial Black" panose="020B0A04020102020204" pitchFamily="34" charset="0"/>
              </a:rPr>
              <a:t> </a:t>
            </a:r>
            <a:r>
              <a:rPr lang="en-US" sz="2400" dirty="0" err="1">
                <a:solidFill>
                  <a:schemeClr val="tx1"/>
                </a:solidFill>
                <a:latin typeface="Arial Black" panose="020B0A04020102020204" pitchFamily="34" charset="0"/>
              </a:rPr>
              <a:t>Gametofit</a:t>
            </a:r>
            <a:r>
              <a:rPr lang="en-US" sz="2400" dirty="0">
                <a:solidFill>
                  <a:schemeClr val="tx1"/>
                </a:solidFill>
                <a:latin typeface="Arial Black" panose="020B0A04020102020204" pitchFamily="34" charset="0"/>
              </a:rPr>
              <a:t> </a:t>
            </a:r>
            <a:r>
              <a:rPr lang="en-US" sz="2400" dirty="0" err="1">
                <a:solidFill>
                  <a:schemeClr val="tx1"/>
                </a:solidFill>
                <a:latin typeface="Arial Black" panose="020B0A04020102020204" pitchFamily="34" charset="0"/>
              </a:rPr>
              <a:t>dan</a:t>
            </a:r>
            <a:r>
              <a:rPr lang="en-US" sz="2400" dirty="0">
                <a:solidFill>
                  <a:schemeClr val="tx1"/>
                </a:solidFill>
                <a:latin typeface="Arial Black" panose="020B0A04020102020204" pitchFamily="34" charset="0"/>
              </a:rPr>
              <a:t>     </a:t>
            </a:r>
            <a:r>
              <a:rPr lang="en-US" sz="2400" dirty="0" err="1">
                <a:solidFill>
                  <a:schemeClr val="tx1"/>
                </a:solidFill>
                <a:latin typeface="Arial Black" panose="020B0A04020102020204" pitchFamily="34" charset="0"/>
              </a:rPr>
              <a:t>sporofit</a:t>
            </a:r>
            <a:r>
              <a:rPr lang="en-US" sz="2400" dirty="0">
                <a:solidFill>
                  <a:schemeClr val="tx1"/>
                </a:solidFill>
                <a:latin typeface="Arial Black" panose="020B0A04020102020204" pitchFamily="34" charset="0"/>
              </a:rPr>
              <a:t> </a:t>
            </a:r>
            <a:r>
              <a:rPr lang="en-US" sz="2400" dirty="0" err="1">
                <a:solidFill>
                  <a:schemeClr val="tx1"/>
                </a:solidFill>
                <a:latin typeface="Arial Black" panose="020B0A04020102020204" pitchFamily="34" charset="0"/>
              </a:rPr>
              <a:t>pada</a:t>
            </a:r>
            <a:r>
              <a:rPr lang="en-US" sz="2400" dirty="0">
                <a:solidFill>
                  <a:schemeClr val="tx1"/>
                </a:solidFill>
                <a:latin typeface="Arial Black" panose="020B0A04020102020204" pitchFamily="34" charset="0"/>
              </a:rPr>
              <a:t> </a:t>
            </a:r>
            <a:r>
              <a:rPr lang="en-US" sz="2400" dirty="0" err="1">
                <a:solidFill>
                  <a:schemeClr val="tx1"/>
                </a:solidFill>
                <a:latin typeface="Arial Black" panose="020B0A04020102020204" pitchFamily="34" charset="0"/>
              </a:rPr>
              <a:t>Lumut</a:t>
            </a:r>
            <a:r>
              <a:rPr lang="en-US" sz="2400" dirty="0">
                <a:solidFill>
                  <a:schemeClr val="tx1"/>
                </a:solidFill>
                <a:latin typeface="Arial Black" panose="020B0A04020102020204" pitchFamily="34" charset="0"/>
              </a:rPr>
              <a:t> </a:t>
            </a:r>
            <a:r>
              <a:rPr lang="en-US" sz="2400" i="1" dirty="0" err="1">
                <a:solidFill>
                  <a:schemeClr val="tx1"/>
                </a:solidFill>
                <a:latin typeface="Arial Black" panose="020B0A04020102020204" pitchFamily="34" charset="0"/>
              </a:rPr>
              <a:t>Ricciocarpus</a:t>
            </a:r>
            <a:r>
              <a:rPr lang="en-US" sz="2400" i="1" dirty="0">
                <a:solidFill>
                  <a:schemeClr val="tx1"/>
                </a:solidFill>
                <a:latin typeface="Arial Black" panose="020B0A04020102020204" pitchFamily="34" charset="0"/>
              </a:rPr>
              <a:t> </a:t>
            </a:r>
            <a:r>
              <a:rPr lang="en-US" sz="2400" i="1" dirty="0" err="1">
                <a:solidFill>
                  <a:schemeClr val="tx1"/>
                </a:solidFill>
                <a:latin typeface="Arial Black" panose="020B0A04020102020204" pitchFamily="34" charset="0"/>
              </a:rPr>
              <a:t>natans</a:t>
            </a:r>
            <a:r>
              <a:rPr lang="en-US" sz="2400" dirty="0">
                <a:solidFill>
                  <a:schemeClr val="tx1"/>
                </a:solidFill>
                <a:latin typeface="Arial Black" panose="020B0A04020102020204" pitchFamily="34" charset="0"/>
              </a:rPr>
              <a:t>.</a:t>
            </a:r>
            <a:r>
              <a:rPr lang="en-US" sz="3200" dirty="0"/>
              <a:t> </a:t>
            </a:r>
          </a:p>
        </p:txBody>
      </p:sp>
      <p:sp>
        <p:nvSpPr>
          <p:cNvPr id="32773" name="Rectangle 5"/>
          <p:cNvSpPr>
            <a:spLocks noGrp="1" noChangeArrowheads="1"/>
          </p:cNvSpPr>
          <p:nvPr>
            <p:ph type="body" sz="half" idx="1"/>
          </p:nvPr>
        </p:nvSpPr>
        <p:spPr>
          <a:xfrm>
            <a:off x="1094874" y="1572126"/>
            <a:ext cx="3582987" cy="4648200"/>
          </a:xfrm>
          <a:solidFill>
            <a:srgbClr val="33CCCC">
              <a:alpha val="46001"/>
            </a:srgbClr>
          </a:solidFill>
          <a:ln>
            <a:solidFill>
              <a:srgbClr val="FF6600"/>
            </a:solidFill>
            <a:miter lim="800000"/>
            <a:headEnd/>
            <a:tailEnd/>
          </a:ln>
        </p:spPr>
        <p:txBody>
          <a:bodyPr/>
          <a:lstStyle/>
          <a:p>
            <a:pPr marL="533400" indent="-533400">
              <a:lnSpc>
                <a:spcPct val="80000"/>
              </a:lnSpc>
              <a:buFont typeface="Wingdings" panose="05000000000000000000" pitchFamily="2" charset="2"/>
              <a:buNone/>
            </a:pPr>
            <a:endParaRPr lang="en-US" sz="1300" dirty="0">
              <a:solidFill>
                <a:srgbClr val="FFFF00"/>
              </a:solidFill>
            </a:endParaRPr>
          </a:p>
          <a:p>
            <a:pPr marL="533400" indent="-533400">
              <a:lnSpc>
                <a:spcPct val="80000"/>
              </a:lnSpc>
              <a:buFont typeface="Wingdings" panose="05000000000000000000" pitchFamily="2" charset="2"/>
              <a:buNone/>
            </a:pPr>
            <a:r>
              <a:rPr lang="en-US" sz="2400" dirty="0" err="1"/>
              <a:t>Generasi</a:t>
            </a:r>
            <a:r>
              <a:rPr lang="en-US" sz="2400" dirty="0"/>
              <a:t> </a:t>
            </a:r>
            <a:r>
              <a:rPr lang="en-US" sz="2400" dirty="0" err="1"/>
              <a:t>Gametofit</a:t>
            </a:r>
            <a:endParaRPr lang="en-US" sz="2400" dirty="0"/>
          </a:p>
          <a:p>
            <a:pPr marL="533400" indent="-533400">
              <a:lnSpc>
                <a:spcPct val="80000"/>
              </a:lnSpc>
              <a:buFont typeface="Wingdings" panose="05000000000000000000" pitchFamily="2" charset="2"/>
              <a:buNone/>
            </a:pPr>
            <a:endParaRPr lang="en-US" sz="2400" dirty="0"/>
          </a:p>
          <a:p>
            <a:pPr marL="533400" indent="-533400">
              <a:buFontTx/>
              <a:buAutoNum type="arabicPeriod"/>
            </a:pPr>
            <a:r>
              <a:rPr lang="en-US" sz="1900" dirty="0" err="1"/>
              <a:t>Fase</a:t>
            </a:r>
            <a:r>
              <a:rPr lang="en-US" sz="1900" dirty="0"/>
              <a:t> haploid</a:t>
            </a:r>
          </a:p>
          <a:p>
            <a:pPr marL="533400" indent="-533400">
              <a:buFontTx/>
              <a:buAutoNum type="arabicPeriod"/>
            </a:pPr>
            <a:r>
              <a:rPr lang="en-US" sz="1900" dirty="0" err="1"/>
              <a:t>Terdiri</a:t>
            </a:r>
            <a:r>
              <a:rPr lang="en-US" sz="1900" dirty="0"/>
              <a:t> </a:t>
            </a:r>
            <a:r>
              <a:rPr lang="en-US" sz="1900" dirty="0" err="1"/>
              <a:t>dari</a:t>
            </a:r>
            <a:r>
              <a:rPr lang="en-US" sz="1900" dirty="0"/>
              <a:t> </a:t>
            </a:r>
            <a:r>
              <a:rPr lang="en-US" sz="1900" dirty="0" err="1"/>
              <a:t>batang</a:t>
            </a:r>
            <a:r>
              <a:rPr lang="en-US" sz="1900" dirty="0"/>
              <a:t>, </a:t>
            </a:r>
            <a:r>
              <a:rPr lang="en-US" sz="1900" dirty="0" err="1"/>
              <a:t>daun</a:t>
            </a:r>
            <a:r>
              <a:rPr lang="en-US" sz="1900" dirty="0"/>
              <a:t> </a:t>
            </a:r>
            <a:r>
              <a:rPr lang="en-US" sz="1900" dirty="0" err="1"/>
              <a:t>warna</a:t>
            </a:r>
            <a:r>
              <a:rPr lang="en-US" sz="1900" dirty="0"/>
              <a:t> </a:t>
            </a:r>
            <a:r>
              <a:rPr lang="en-US" sz="1900" dirty="0" err="1"/>
              <a:t>hijau</a:t>
            </a:r>
            <a:r>
              <a:rPr lang="en-US" sz="1900" dirty="0"/>
              <a:t>, organ </a:t>
            </a:r>
            <a:r>
              <a:rPr lang="en-US" sz="1900" dirty="0" err="1"/>
              <a:t>kelamin</a:t>
            </a:r>
            <a:r>
              <a:rPr lang="en-US" sz="1900" dirty="0"/>
              <a:t>, </a:t>
            </a:r>
            <a:r>
              <a:rPr lang="en-US" sz="1900" dirty="0" err="1"/>
              <a:t>dan</a:t>
            </a:r>
            <a:r>
              <a:rPr lang="en-US" sz="1900" dirty="0"/>
              <a:t> </a:t>
            </a:r>
            <a:r>
              <a:rPr lang="en-US" sz="1900" dirty="0" err="1"/>
              <a:t>gamet</a:t>
            </a:r>
            <a:r>
              <a:rPr lang="en-US" sz="1900" dirty="0" smtClean="0"/>
              <a:t>.</a:t>
            </a:r>
            <a:endParaRPr lang="en-US" sz="1900" dirty="0"/>
          </a:p>
          <a:p>
            <a:pPr marL="533400" indent="-533400">
              <a:buFontTx/>
              <a:buAutoNum type="arabicPeriod"/>
            </a:pPr>
            <a:r>
              <a:rPr lang="en-US" sz="1900" dirty="0" err="1"/>
              <a:t>Menghasilkan</a:t>
            </a:r>
            <a:r>
              <a:rPr lang="en-US" sz="1900" dirty="0"/>
              <a:t> </a:t>
            </a:r>
            <a:r>
              <a:rPr lang="en-US" sz="1900" dirty="0" err="1"/>
              <a:t>gamet</a:t>
            </a:r>
            <a:r>
              <a:rPr lang="en-US" sz="1900" dirty="0"/>
              <a:t> </a:t>
            </a:r>
            <a:r>
              <a:rPr lang="en-US" sz="1900" dirty="0" err="1"/>
              <a:t>melalui</a:t>
            </a:r>
            <a:r>
              <a:rPr lang="en-US" sz="1900" dirty="0"/>
              <a:t> mitosis.</a:t>
            </a:r>
          </a:p>
          <a:p>
            <a:pPr marL="533400" indent="-533400">
              <a:buFontTx/>
              <a:buAutoNum type="arabicPeriod"/>
            </a:pPr>
            <a:r>
              <a:rPr lang="en-US" sz="1900" dirty="0" err="1"/>
              <a:t>Hidup</a:t>
            </a:r>
            <a:r>
              <a:rPr lang="en-US" sz="1900" dirty="0"/>
              <a:t> </a:t>
            </a:r>
            <a:r>
              <a:rPr lang="en-US" sz="1900" dirty="0" err="1"/>
              <a:t>bebas</a:t>
            </a:r>
            <a:endParaRPr lang="en-US" sz="1900" dirty="0"/>
          </a:p>
          <a:p>
            <a:pPr marL="533400" indent="-533400">
              <a:buFontTx/>
              <a:buAutoNum type="arabicPeriod"/>
            </a:pPr>
            <a:r>
              <a:rPr lang="en-US" sz="1900" dirty="0" err="1"/>
              <a:t>Merupakan</a:t>
            </a:r>
            <a:r>
              <a:rPr lang="en-US" sz="1900" dirty="0"/>
              <a:t> </a:t>
            </a:r>
            <a:r>
              <a:rPr lang="en-US" sz="1900" dirty="0" err="1"/>
              <a:t>fase</a:t>
            </a:r>
            <a:r>
              <a:rPr lang="en-US" sz="1900" dirty="0"/>
              <a:t> </a:t>
            </a:r>
            <a:r>
              <a:rPr lang="en-US" sz="1900" dirty="0" err="1"/>
              <a:t>dominan</a:t>
            </a:r>
            <a:r>
              <a:rPr lang="en-US" sz="1900" dirty="0"/>
              <a:t> </a:t>
            </a:r>
            <a:r>
              <a:rPr lang="en-US" sz="1900" dirty="0" err="1"/>
              <a:t>dalam</a:t>
            </a:r>
            <a:r>
              <a:rPr lang="en-US" sz="1900" dirty="0"/>
              <a:t> </a:t>
            </a:r>
            <a:r>
              <a:rPr lang="en-US" sz="1900" dirty="0" err="1"/>
              <a:t>daur</a:t>
            </a:r>
            <a:r>
              <a:rPr lang="en-US" sz="1900" dirty="0"/>
              <a:t> </a:t>
            </a:r>
            <a:r>
              <a:rPr lang="en-US" sz="1900" dirty="0" err="1"/>
              <a:t>hidup</a:t>
            </a:r>
            <a:r>
              <a:rPr lang="en-US" sz="1900" dirty="0"/>
              <a:t> </a:t>
            </a:r>
            <a:r>
              <a:rPr lang="en-US" sz="1900" dirty="0" err="1"/>
              <a:t>lumut</a:t>
            </a:r>
            <a:r>
              <a:rPr lang="en-US" sz="1900" dirty="0"/>
              <a:t>.</a:t>
            </a:r>
          </a:p>
          <a:p>
            <a:pPr marL="533400" indent="-533400">
              <a:lnSpc>
                <a:spcPct val="80000"/>
              </a:lnSpc>
              <a:buFontTx/>
              <a:buAutoNum type="arabicPeriod"/>
            </a:pPr>
            <a:endParaRPr lang="en-US" sz="1900" dirty="0"/>
          </a:p>
        </p:txBody>
      </p:sp>
      <p:sp>
        <p:nvSpPr>
          <p:cNvPr id="32774" name="Rectangle 6"/>
          <p:cNvSpPr>
            <a:spLocks noGrp="1" noChangeArrowheads="1"/>
          </p:cNvSpPr>
          <p:nvPr>
            <p:ph type="body" sz="half" idx="2"/>
          </p:nvPr>
        </p:nvSpPr>
        <p:spPr>
          <a:xfrm>
            <a:off x="4876800" y="1552073"/>
            <a:ext cx="3578225" cy="4648200"/>
          </a:xfrm>
          <a:solidFill>
            <a:srgbClr val="33CCCC"/>
          </a:solidFill>
          <a:ln>
            <a:solidFill>
              <a:srgbClr val="FF6600"/>
            </a:solidFill>
            <a:miter lim="800000"/>
            <a:headEnd/>
            <a:tailEnd/>
          </a:ln>
        </p:spPr>
        <p:txBody>
          <a:bodyPr/>
          <a:lstStyle/>
          <a:p>
            <a:pPr marL="457200" indent="-457200">
              <a:lnSpc>
                <a:spcPct val="80000"/>
              </a:lnSpc>
              <a:buFont typeface="Wingdings" panose="05000000000000000000" pitchFamily="2" charset="2"/>
              <a:buNone/>
            </a:pPr>
            <a:endParaRPr lang="en-US" sz="1300" dirty="0">
              <a:solidFill>
                <a:srgbClr val="FFFF00"/>
              </a:solidFill>
            </a:endParaRPr>
          </a:p>
          <a:p>
            <a:pPr marL="457200" indent="-457200">
              <a:lnSpc>
                <a:spcPct val="80000"/>
              </a:lnSpc>
              <a:buFont typeface="Wingdings" panose="05000000000000000000" pitchFamily="2" charset="2"/>
              <a:buNone/>
            </a:pPr>
            <a:r>
              <a:rPr lang="en-US" sz="2400" dirty="0" err="1"/>
              <a:t>Generasi</a:t>
            </a:r>
            <a:r>
              <a:rPr lang="en-US" sz="2400" dirty="0"/>
              <a:t> </a:t>
            </a:r>
            <a:r>
              <a:rPr lang="en-US" sz="2400" dirty="0" err="1"/>
              <a:t>Sporofit</a:t>
            </a:r>
            <a:endParaRPr lang="en-US" sz="2400" dirty="0"/>
          </a:p>
          <a:p>
            <a:pPr marL="457200" indent="-457200">
              <a:lnSpc>
                <a:spcPct val="80000"/>
              </a:lnSpc>
              <a:buFont typeface="Wingdings" panose="05000000000000000000" pitchFamily="2" charset="2"/>
              <a:buNone/>
            </a:pPr>
            <a:endParaRPr lang="en-US" sz="2400" dirty="0"/>
          </a:p>
          <a:p>
            <a:pPr marL="457200" indent="-457200">
              <a:buFontTx/>
              <a:buAutoNum type="arabicPeriod"/>
            </a:pPr>
            <a:r>
              <a:rPr lang="en-US" sz="1900" dirty="0" err="1"/>
              <a:t>Fase</a:t>
            </a:r>
            <a:r>
              <a:rPr lang="en-US" sz="1900" dirty="0"/>
              <a:t> diploid</a:t>
            </a:r>
          </a:p>
          <a:p>
            <a:pPr marL="457200" indent="-457200">
              <a:buFontTx/>
              <a:buAutoNum type="arabicPeriod"/>
            </a:pPr>
            <a:r>
              <a:rPr lang="en-US" sz="1900" dirty="0" err="1"/>
              <a:t>Terbentuk</a:t>
            </a:r>
            <a:r>
              <a:rPr lang="en-US" sz="1900" dirty="0"/>
              <a:t> </a:t>
            </a:r>
            <a:r>
              <a:rPr lang="en-US" sz="1900" dirty="0" err="1"/>
              <a:t>dari</a:t>
            </a:r>
            <a:r>
              <a:rPr lang="en-US" sz="1900" dirty="0"/>
              <a:t> </a:t>
            </a:r>
            <a:r>
              <a:rPr lang="en-US" sz="1900" dirty="0" err="1"/>
              <a:t>spora</a:t>
            </a:r>
            <a:r>
              <a:rPr lang="en-US" sz="1900" dirty="0"/>
              <a:t> yang </a:t>
            </a:r>
            <a:r>
              <a:rPr lang="en-US" sz="1900" dirty="0" err="1"/>
              <a:t>membentuk</a:t>
            </a:r>
            <a:r>
              <a:rPr lang="en-US" sz="1900" dirty="0"/>
              <a:t> </a:t>
            </a:r>
            <a:r>
              <a:rPr lang="en-US" sz="1900" dirty="0" err="1"/>
              <a:t>tubuh</a:t>
            </a:r>
            <a:r>
              <a:rPr lang="en-US" sz="1900" dirty="0"/>
              <a:t> </a:t>
            </a:r>
            <a:r>
              <a:rPr lang="en-US" sz="1900" dirty="0" err="1"/>
              <a:t>multiseluler</a:t>
            </a:r>
            <a:r>
              <a:rPr lang="en-US" sz="1900" dirty="0"/>
              <a:t> yang </a:t>
            </a:r>
            <a:r>
              <a:rPr lang="en-US" sz="1900" dirty="0" err="1"/>
              <a:t>terbentuk</a:t>
            </a:r>
            <a:r>
              <a:rPr lang="en-US" sz="1900" dirty="0"/>
              <a:t> </a:t>
            </a:r>
            <a:r>
              <a:rPr lang="en-US" sz="1900" dirty="0" err="1"/>
              <a:t>dari</a:t>
            </a:r>
            <a:r>
              <a:rPr lang="en-US" sz="1900" dirty="0"/>
              <a:t> </a:t>
            </a:r>
            <a:r>
              <a:rPr lang="en-US" sz="1900" dirty="0" err="1"/>
              <a:t>zigot</a:t>
            </a:r>
            <a:r>
              <a:rPr lang="en-US" sz="1900" dirty="0"/>
              <a:t>.</a:t>
            </a:r>
          </a:p>
          <a:p>
            <a:pPr marL="457200" indent="-457200">
              <a:buFontTx/>
              <a:buAutoNum type="arabicPeriod"/>
            </a:pPr>
            <a:r>
              <a:rPr lang="en-US" sz="1900" dirty="0" err="1"/>
              <a:t>Menghasilkan</a:t>
            </a:r>
            <a:r>
              <a:rPr lang="en-US" sz="1900" dirty="0"/>
              <a:t> </a:t>
            </a:r>
            <a:r>
              <a:rPr lang="en-US" sz="1900" dirty="0" err="1"/>
              <a:t>spora</a:t>
            </a:r>
            <a:r>
              <a:rPr lang="en-US" sz="1900" dirty="0"/>
              <a:t> </a:t>
            </a:r>
            <a:r>
              <a:rPr lang="en-US" sz="1900" dirty="0" err="1"/>
              <a:t>melalui</a:t>
            </a:r>
            <a:r>
              <a:rPr lang="en-US" sz="1900" dirty="0"/>
              <a:t> meiosis.</a:t>
            </a:r>
          </a:p>
          <a:p>
            <a:pPr marL="457200" indent="-457200">
              <a:buFontTx/>
              <a:buAutoNum type="arabicPeriod"/>
            </a:pPr>
            <a:r>
              <a:rPr lang="en-US" sz="1900" dirty="0" err="1"/>
              <a:t>Tergantung</a:t>
            </a:r>
            <a:r>
              <a:rPr lang="en-US" sz="1900" dirty="0"/>
              <a:t> </a:t>
            </a:r>
            <a:r>
              <a:rPr lang="en-US" sz="1900" dirty="0" err="1"/>
              <a:t>pada</a:t>
            </a:r>
            <a:r>
              <a:rPr lang="en-US" sz="1900" dirty="0"/>
              <a:t> </a:t>
            </a:r>
            <a:r>
              <a:rPr lang="en-US" sz="1900" dirty="0" err="1"/>
              <a:t>gametofit</a:t>
            </a:r>
            <a:r>
              <a:rPr lang="en-US" sz="1900" dirty="0"/>
              <a:t>.</a:t>
            </a:r>
          </a:p>
          <a:p>
            <a:pPr marL="457200" indent="-457200">
              <a:buFontTx/>
              <a:buAutoNum type="arabicPeriod"/>
            </a:pPr>
            <a:r>
              <a:rPr lang="en-US" sz="1900" dirty="0" err="1"/>
              <a:t>Merupakan</a:t>
            </a:r>
            <a:r>
              <a:rPr lang="en-US" sz="1900" dirty="0"/>
              <a:t> </a:t>
            </a:r>
            <a:r>
              <a:rPr lang="en-US" sz="1900" dirty="0" err="1"/>
              <a:t>fase</a:t>
            </a:r>
            <a:r>
              <a:rPr lang="en-US" sz="1900" dirty="0"/>
              <a:t> yang </a:t>
            </a:r>
            <a:r>
              <a:rPr lang="en-US" sz="1900" dirty="0" err="1"/>
              <a:t>pendek</a:t>
            </a:r>
            <a:r>
              <a:rPr lang="en-US" sz="1900" dirty="0"/>
              <a:t> </a:t>
            </a:r>
            <a:r>
              <a:rPr lang="en-US" sz="1900" dirty="0" err="1"/>
              <a:t>dalam</a:t>
            </a:r>
            <a:r>
              <a:rPr lang="en-US" sz="1900" dirty="0"/>
              <a:t> </a:t>
            </a:r>
            <a:r>
              <a:rPr lang="en-US" sz="1900" dirty="0" err="1"/>
              <a:t>daur</a:t>
            </a:r>
            <a:r>
              <a:rPr lang="en-US" sz="1900" dirty="0"/>
              <a:t> </a:t>
            </a:r>
            <a:r>
              <a:rPr lang="en-US" sz="1900" dirty="0" err="1"/>
              <a:t>hidup</a:t>
            </a:r>
            <a:r>
              <a:rPr lang="en-US" sz="1900" dirty="0"/>
              <a:t> </a:t>
            </a:r>
            <a:r>
              <a:rPr lang="en-US" sz="1900" dirty="0" err="1"/>
              <a:t>lumut</a:t>
            </a:r>
            <a:r>
              <a:rPr lang="en-US" sz="1900" dirty="0"/>
              <a:t>.</a:t>
            </a:r>
          </a:p>
        </p:txBody>
      </p:sp>
    </p:spTree>
    <p:extLst>
      <p:ext uri="{BB962C8B-B14F-4D97-AF65-F5344CB8AC3E}">
        <p14:creationId xmlns:p14="http://schemas.microsoft.com/office/powerpoint/2010/main" val="800567484"/>
      </p:ext>
    </p:extLst>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57200"/>
            <a:ext cx="8229600" cy="1143000"/>
          </a:xfrm>
        </p:spPr>
        <p:txBody>
          <a:bodyPr/>
          <a:lstStyle/>
          <a:p>
            <a:r>
              <a:rPr lang="id-ID" dirty="0" smtClean="0"/>
              <a:t>MANFAAT TUMBUHAN LUMUT</a:t>
            </a:r>
            <a:endParaRPr lang="en-US" dirty="0"/>
          </a:p>
        </p:txBody>
      </p:sp>
      <p:sp>
        <p:nvSpPr>
          <p:cNvPr id="3" name="Content Placeholder 2"/>
          <p:cNvSpPr>
            <a:spLocks noGrp="1"/>
          </p:cNvSpPr>
          <p:nvPr>
            <p:ph idx="1"/>
          </p:nvPr>
        </p:nvSpPr>
        <p:spPr>
          <a:xfrm>
            <a:off x="304800" y="1600200"/>
            <a:ext cx="8686800" cy="4525963"/>
          </a:xfrm>
        </p:spPr>
        <p:txBody>
          <a:bodyPr/>
          <a:lstStyle/>
          <a:p>
            <a:r>
              <a:rPr lang="id-ID" dirty="0" smtClean="0">
                <a:solidFill>
                  <a:srgbClr val="080808"/>
                </a:solidFill>
              </a:rPr>
              <a:t>Vegetasi Perintis</a:t>
            </a:r>
            <a:endParaRPr lang="en-US" dirty="0">
              <a:solidFill>
                <a:srgbClr val="080808"/>
              </a:solidFill>
            </a:endParaRPr>
          </a:p>
          <a:p>
            <a:r>
              <a:rPr lang="en-US" dirty="0" smtClean="0">
                <a:solidFill>
                  <a:srgbClr val="080808"/>
                </a:solidFill>
              </a:rPr>
              <a:t>P</a:t>
            </a:r>
            <a:r>
              <a:rPr lang="id-ID" dirty="0" smtClean="0">
                <a:solidFill>
                  <a:srgbClr val="080808"/>
                </a:solidFill>
              </a:rPr>
              <a:t>enahan Erosi dan Banjir</a:t>
            </a:r>
            <a:endParaRPr lang="en-US" dirty="0">
              <a:solidFill>
                <a:srgbClr val="080808"/>
              </a:solidFill>
            </a:endParaRPr>
          </a:p>
          <a:p>
            <a:r>
              <a:rPr lang="id-ID" dirty="0" smtClean="0">
                <a:solidFill>
                  <a:srgbClr val="080808"/>
                </a:solidFill>
              </a:rPr>
              <a:t>Penyedia Air pada Musim Kemarau</a:t>
            </a:r>
            <a:endParaRPr lang="en-US" dirty="0">
              <a:solidFill>
                <a:srgbClr val="080808"/>
              </a:solidFill>
            </a:endParaRPr>
          </a:p>
          <a:p>
            <a:r>
              <a:rPr lang="id-ID" dirty="0" smtClean="0">
                <a:solidFill>
                  <a:srgbClr val="080808"/>
                </a:solidFill>
              </a:rPr>
              <a:t>Sebagai Obat Hepatitis </a:t>
            </a:r>
            <a:r>
              <a:rPr lang="en-US" dirty="0" smtClean="0">
                <a:solidFill>
                  <a:srgbClr val="080808"/>
                </a:solidFill>
              </a:rPr>
              <a:t>(</a:t>
            </a:r>
            <a:r>
              <a:rPr lang="id-ID" i="1" dirty="0"/>
              <a:t>Marchantia polymorpha</a:t>
            </a:r>
            <a:r>
              <a:rPr lang="en-US" dirty="0" smtClean="0">
                <a:solidFill>
                  <a:srgbClr val="080808"/>
                </a:solidFill>
              </a:rPr>
              <a:t>)</a:t>
            </a:r>
            <a:endParaRPr lang="en-US" dirty="0">
              <a:solidFill>
                <a:srgbClr val="080808"/>
              </a:solidFill>
            </a:endParaRPr>
          </a:p>
          <a:p>
            <a:r>
              <a:rPr lang="id-ID" dirty="0" smtClean="0">
                <a:solidFill>
                  <a:srgbClr val="080808"/>
                </a:solidFill>
              </a:rPr>
              <a:t>Sebagai Bahan pembalut (</a:t>
            </a:r>
            <a:r>
              <a:rPr lang="id-ID" i="1" dirty="0" smtClean="0"/>
              <a:t>Spagnum </a:t>
            </a:r>
            <a:r>
              <a:rPr lang="id-ID" dirty="0" smtClean="0"/>
              <a:t>sp.)</a:t>
            </a:r>
            <a:endParaRPr lang="en-US" i="1" dirty="0">
              <a:solidFill>
                <a:srgbClr val="080808"/>
              </a:solidFill>
            </a:endParaRPr>
          </a:p>
          <a:p>
            <a:endParaRPr lang="en-US" dirty="0"/>
          </a:p>
        </p:txBody>
      </p:sp>
    </p:spTree>
    <p:extLst>
      <p:ext uri="{BB962C8B-B14F-4D97-AF65-F5344CB8AC3E}">
        <p14:creationId xmlns:p14="http://schemas.microsoft.com/office/powerpoint/2010/main" val="38104623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3214</TotalTime>
  <Words>1306</Words>
  <Application>Microsoft Office PowerPoint</Application>
  <PresentationFormat>On-screen Show (4:3)</PresentationFormat>
  <Paragraphs>274</Paragraphs>
  <Slides>44</Slides>
  <Notes>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4" baseType="lpstr">
      <vt:lpstr>Algerian</vt:lpstr>
      <vt:lpstr>Arial</vt:lpstr>
      <vt:lpstr>Arial Black</vt:lpstr>
      <vt:lpstr>Calibri</vt:lpstr>
      <vt:lpstr>Comic Sans MS</vt:lpstr>
      <vt:lpstr>Times New Roman</vt:lpstr>
      <vt:lpstr>Verdana</vt:lpstr>
      <vt:lpstr>Wingdings</vt:lpstr>
      <vt:lpstr>Office Theme</vt:lpstr>
      <vt:lpstr>Chart</vt:lpstr>
      <vt:lpstr>PowerPoint Presentation</vt:lpstr>
      <vt:lpstr>PowerPoint Presentation</vt:lpstr>
      <vt:lpstr>Plant’s Life Cycle</vt:lpstr>
      <vt:lpstr>PowerPoint Presentation</vt:lpstr>
      <vt:lpstr>TUMBUHAN LUMUT</vt:lpstr>
      <vt:lpstr>Metagenesis Tumbuhan Lumut</vt:lpstr>
      <vt:lpstr>Perbedaan Anteredium dan Arkegonium</vt:lpstr>
      <vt:lpstr>Perbedaan antara Generasi Gametofit dan     sporofit pada Lumut Ricciocarpus natans. </vt:lpstr>
      <vt:lpstr>MANFAAT TUMBUHAN LUMUT</vt:lpstr>
      <vt:lpstr>KLASIFIKASI LUMUT TERDIRI DARI TIGA DIVISI:</vt:lpstr>
      <vt:lpstr>PowerPoint Presentation</vt:lpstr>
      <vt:lpstr>PowerPoint Presentation</vt:lpstr>
      <vt:lpstr>Lumut hati</vt:lpstr>
      <vt:lpstr>Lumut tanduk</vt:lpstr>
      <vt:lpstr>PowerPoint Presentation</vt:lpstr>
      <vt:lpstr>Characteristic of Pteridophyta</vt:lpstr>
      <vt:lpstr>PowerPoint Presentation</vt:lpstr>
      <vt:lpstr>Ada dua jenis daun pada tumbuhan paku (ukuran)</vt:lpstr>
      <vt:lpstr>ADA DUA JENIS DAUN TUMBUHAN PAKU (ada tidaknya spora)</vt:lpstr>
      <vt:lpstr>PowerPoint Presentation</vt:lpstr>
      <vt:lpstr>DAUR HIDUP TUMBUHAN PAKU</vt:lpstr>
      <vt:lpstr>Metagenesis Tumbuhan Paku</vt:lpstr>
      <vt:lpstr>Manfaat Tumbuhan Paku</vt:lpstr>
      <vt:lpstr>PowerPoint Presentation</vt:lpstr>
      <vt:lpstr>PowerPoint Presentation</vt:lpstr>
      <vt:lpstr>PowerPoint Presentation</vt:lpstr>
      <vt:lpstr>PowerPoint Presentation</vt:lpstr>
      <vt:lpstr>Karakteristik Gymnospermae</vt:lpstr>
      <vt:lpstr>Cycadophyta, Ciri dan Morfologinya</vt:lpstr>
      <vt:lpstr>PowerPoint Presentation</vt:lpstr>
      <vt:lpstr>PINOPHYTA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Karakteristik Angiospermae</vt:lpstr>
      <vt:lpstr>PowerPoint Presentation</vt:lpstr>
      <vt:lpstr>PowerPoint Presentation</vt:lpstr>
      <vt:lpstr>PowerPoint Presentation</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Henny Saraswati</dc:creator>
  <cp:lastModifiedBy>user 1</cp:lastModifiedBy>
  <cp:revision>158</cp:revision>
  <dcterms:created xsi:type="dcterms:W3CDTF">2017-03-09T07:00:56Z</dcterms:created>
  <dcterms:modified xsi:type="dcterms:W3CDTF">2017-10-17T09:08:53Z</dcterms:modified>
</cp:coreProperties>
</file>