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406" r:id="rId3"/>
    <p:sldId id="408" r:id="rId4"/>
    <p:sldId id="409" r:id="rId5"/>
    <p:sldId id="411" r:id="rId6"/>
    <p:sldId id="412" r:id="rId7"/>
    <p:sldId id="450" r:id="rId8"/>
    <p:sldId id="451" r:id="rId9"/>
    <p:sldId id="455" r:id="rId10"/>
    <p:sldId id="452" r:id="rId11"/>
    <p:sldId id="454" r:id="rId12"/>
    <p:sldId id="453" r:id="rId13"/>
    <p:sldId id="456" r:id="rId14"/>
    <p:sldId id="413" r:id="rId15"/>
    <p:sldId id="433" r:id="rId16"/>
    <p:sldId id="434" r:id="rId17"/>
    <p:sldId id="414" r:id="rId18"/>
    <p:sldId id="415" r:id="rId19"/>
    <p:sldId id="436" r:id="rId20"/>
    <p:sldId id="435" r:id="rId21"/>
    <p:sldId id="429" r:id="rId22"/>
    <p:sldId id="417" r:id="rId23"/>
    <p:sldId id="419" r:id="rId24"/>
    <p:sldId id="430" r:id="rId25"/>
    <p:sldId id="437" r:id="rId26"/>
    <p:sldId id="438" r:id="rId27"/>
    <p:sldId id="439" r:id="rId28"/>
    <p:sldId id="440" r:id="rId29"/>
    <p:sldId id="441" r:id="rId30"/>
    <p:sldId id="442" r:id="rId31"/>
    <p:sldId id="444" r:id="rId32"/>
    <p:sldId id="424" r:id="rId33"/>
    <p:sldId id="425" r:id="rId34"/>
    <p:sldId id="426" r:id="rId35"/>
    <p:sldId id="428" r:id="rId36"/>
    <p:sldId id="445" r:id="rId37"/>
    <p:sldId id="446" r:id="rId38"/>
    <p:sldId id="447" r:id="rId39"/>
    <p:sldId id="448" r:id="rId40"/>
    <p:sldId id="44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4" autoAdjust="0"/>
    <p:restoredTop sz="83842" autoAdjust="0"/>
  </p:normalViewPr>
  <p:slideViewPr>
    <p:cSldViewPr>
      <p:cViewPr varScale="1">
        <p:scale>
          <a:sx n="59" d="100"/>
          <a:sy n="59" d="100"/>
        </p:scale>
        <p:origin x="177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E7F2D-8D05-4980-9FE2-4DE7568CDBD1}" type="datetimeFigureOut">
              <a:rPr lang="id-ID" smtClean="0"/>
              <a:t>31/10/2017</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7EDD4-D75A-4DD8-A2F7-651F8F8276C3}" type="slidenum">
              <a:rPr lang="id-ID" smtClean="0"/>
              <a:t>‹#›</a:t>
            </a:fld>
            <a:endParaRPr lang="id-ID"/>
          </a:p>
        </p:txBody>
      </p:sp>
    </p:spTree>
    <p:extLst>
      <p:ext uri="{BB962C8B-B14F-4D97-AF65-F5344CB8AC3E}">
        <p14:creationId xmlns:p14="http://schemas.microsoft.com/office/powerpoint/2010/main" val="411756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id.wikipedia.org/wiki/Ikatan_kovalen" TargetMode="External"/><Relationship Id="rId13" Type="http://schemas.openxmlformats.org/officeDocument/2006/relationships/hyperlink" Target="https://id.wikipedia.org/wiki/Elektron" TargetMode="External"/><Relationship Id="rId3" Type="http://schemas.openxmlformats.org/officeDocument/2006/relationships/hyperlink" Target="https://id.wikipedia.org/wiki/Rumus_kimia" TargetMode="External"/><Relationship Id="rId7" Type="http://schemas.openxmlformats.org/officeDocument/2006/relationships/hyperlink" Target="https://id.wikipedia.org/wiki/Atom" TargetMode="External"/><Relationship Id="rId12" Type="http://schemas.openxmlformats.org/officeDocument/2006/relationships/hyperlink" Target="https://id.wikipedia.org/wiki/Gaya_listrik"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id.wikipedia.org/wiki/Molekul" TargetMode="External"/><Relationship Id="rId11" Type="http://schemas.openxmlformats.org/officeDocument/2006/relationships/hyperlink" Target="https://id.wikipedia.org/wiki/Elektronegatif" TargetMode="External"/><Relationship Id="rId5" Type="http://schemas.openxmlformats.org/officeDocument/2006/relationships/hyperlink" Target="https://id.wikipedia.org/wiki/Oksigen" TargetMode="External"/><Relationship Id="rId10" Type="http://schemas.openxmlformats.org/officeDocument/2006/relationships/hyperlink" Target="https://id.wikipedia.org/wiki/Muatan_parsial" TargetMode="External"/><Relationship Id="rId4" Type="http://schemas.openxmlformats.org/officeDocument/2006/relationships/hyperlink" Target="https://id.wikipedia.org/wiki/Hidrogen" TargetMode="External"/><Relationship Id="rId9" Type="http://schemas.openxmlformats.org/officeDocument/2006/relationships/hyperlink" Target="https://id.wikipedia.org/wiki/Kohesi" TargetMode="External"/><Relationship Id="rId14" Type="http://schemas.openxmlformats.org/officeDocument/2006/relationships/hyperlink" Target="https://id.wikipedia.org/wiki/Adhesi"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eutuah.com/tag/oksig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0" i="0" kern="1200" dirty="0" smtClean="0">
                <a:solidFill>
                  <a:schemeClr val="tx1"/>
                </a:solidFill>
                <a:effectLst/>
                <a:latin typeface="+mn-lt"/>
                <a:ea typeface="+mn-ea"/>
                <a:cs typeface="+mn-cs"/>
              </a:rPr>
              <a:t>Daya tarik elektron ikatan ke oksigen menciptakan muatan parsial negatif dan positif lokal</a:t>
            </a:r>
            <a:endParaRPr lang="id-ID" sz="1200" b="0" i="0" kern="1200" dirty="0" smtClean="0">
              <a:solidFill>
                <a:schemeClr val="tx1"/>
              </a:solidFill>
              <a:effectLst/>
              <a:latin typeface="+mn-lt"/>
              <a:ea typeface="+mn-ea"/>
              <a:cs typeface="+mn-cs"/>
            </a:endParaRPr>
          </a:p>
          <a:p>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Air adalah substansi kimia dengan </a:t>
            </a:r>
            <a:r>
              <a:rPr lang="id-ID" sz="1200" b="0" i="0" u="none" strike="noStrike" kern="1200" dirty="0" smtClean="0">
                <a:solidFill>
                  <a:schemeClr val="tx1"/>
                </a:solidFill>
                <a:effectLst/>
                <a:latin typeface="+mn-lt"/>
                <a:ea typeface="+mn-ea"/>
                <a:cs typeface="+mn-cs"/>
                <a:hlinkClick r:id="rId3" tooltip="Rumus kimia"/>
              </a:rPr>
              <a:t>rumus kimia</a:t>
            </a:r>
            <a:r>
              <a:rPr lang="id-ID" sz="1200" b="0" i="0" kern="1200" dirty="0" smtClean="0">
                <a:solidFill>
                  <a:schemeClr val="tx1"/>
                </a:solidFill>
                <a:effectLst/>
                <a:latin typeface="+mn-lt"/>
                <a:ea typeface="+mn-ea"/>
                <a:cs typeface="+mn-cs"/>
              </a:rPr>
              <a:t> </a:t>
            </a:r>
            <a:r>
              <a:rPr lang="id-ID" sz="1200" b="0" i="0" u="none" strike="noStrike" kern="1200" dirty="0" smtClean="0">
                <a:solidFill>
                  <a:schemeClr val="tx1"/>
                </a:solidFill>
                <a:effectLst/>
                <a:latin typeface="+mn-lt"/>
                <a:ea typeface="+mn-ea"/>
                <a:cs typeface="+mn-cs"/>
                <a:hlinkClick r:id="rId4" tooltip="Hidrogen"/>
              </a:rPr>
              <a:t>H</a:t>
            </a:r>
            <a:r>
              <a:rPr lang="id-ID" sz="1200" b="0" i="0" kern="1200" baseline="-25000" dirty="0" smtClean="0">
                <a:solidFill>
                  <a:schemeClr val="tx1"/>
                </a:solidFill>
                <a:effectLst/>
                <a:latin typeface="+mn-lt"/>
                <a:ea typeface="+mn-ea"/>
                <a:cs typeface="+mn-cs"/>
              </a:rPr>
              <a:t>2</a:t>
            </a:r>
            <a:r>
              <a:rPr lang="id-ID" sz="1200" b="0" i="0" u="none" strike="noStrike" kern="1200" dirty="0" smtClean="0">
                <a:solidFill>
                  <a:schemeClr val="tx1"/>
                </a:solidFill>
                <a:effectLst/>
                <a:latin typeface="+mn-lt"/>
                <a:ea typeface="+mn-ea"/>
                <a:cs typeface="+mn-cs"/>
                <a:hlinkClick r:id="rId5" tooltip="Oksigen"/>
              </a:rPr>
              <a:t>O</a:t>
            </a:r>
            <a:r>
              <a:rPr lang="id-ID" sz="1200" b="0" i="0" kern="1200" dirty="0" smtClean="0">
                <a:solidFill>
                  <a:schemeClr val="tx1"/>
                </a:solidFill>
                <a:effectLst/>
                <a:latin typeface="+mn-lt"/>
                <a:ea typeface="+mn-ea"/>
                <a:cs typeface="+mn-cs"/>
              </a:rPr>
              <a:t>: satu </a:t>
            </a:r>
            <a:r>
              <a:rPr lang="id-ID" sz="1200" b="0" i="0" u="none" strike="noStrike" kern="1200" dirty="0" smtClean="0">
                <a:solidFill>
                  <a:schemeClr val="tx1"/>
                </a:solidFill>
                <a:effectLst/>
                <a:latin typeface="+mn-lt"/>
                <a:ea typeface="+mn-ea"/>
                <a:cs typeface="+mn-cs"/>
                <a:hlinkClick r:id="rId6" tooltip="Molekul"/>
              </a:rPr>
              <a:t>molekul</a:t>
            </a:r>
            <a:r>
              <a:rPr lang="id-ID" sz="1200" b="0" i="0" kern="1200" dirty="0" smtClean="0">
                <a:solidFill>
                  <a:schemeClr val="tx1"/>
                </a:solidFill>
                <a:effectLst/>
                <a:latin typeface="+mn-lt"/>
                <a:ea typeface="+mn-ea"/>
                <a:cs typeface="+mn-cs"/>
              </a:rPr>
              <a:t> air tersusun atas dua </a:t>
            </a:r>
            <a:r>
              <a:rPr lang="id-ID" sz="1200" b="0" i="0" u="none" strike="noStrike" kern="1200" dirty="0" smtClean="0">
                <a:solidFill>
                  <a:schemeClr val="tx1"/>
                </a:solidFill>
                <a:effectLst/>
                <a:latin typeface="+mn-lt"/>
                <a:ea typeface="+mn-ea"/>
                <a:cs typeface="+mn-cs"/>
                <a:hlinkClick r:id="rId7" tooltip="Atom"/>
              </a:rPr>
              <a:t>atom</a:t>
            </a:r>
            <a:r>
              <a:rPr lang="id-ID" sz="1200" b="0" i="0" kern="1200" dirty="0" smtClean="0">
                <a:solidFill>
                  <a:schemeClr val="tx1"/>
                </a:solidFill>
                <a:effectLst/>
                <a:latin typeface="+mn-lt"/>
                <a:ea typeface="+mn-ea"/>
                <a:cs typeface="+mn-cs"/>
              </a:rPr>
              <a:t> </a:t>
            </a:r>
            <a:r>
              <a:rPr lang="id-ID" sz="1200" b="0" i="0" u="none" strike="noStrike" kern="1200" dirty="0" smtClean="0">
                <a:solidFill>
                  <a:schemeClr val="tx1"/>
                </a:solidFill>
                <a:effectLst/>
                <a:latin typeface="+mn-lt"/>
                <a:ea typeface="+mn-ea"/>
                <a:cs typeface="+mn-cs"/>
                <a:hlinkClick r:id="rId4" tooltip="Hidrogen"/>
              </a:rPr>
              <a:t>hidrogen</a:t>
            </a:r>
            <a:r>
              <a:rPr lang="id-ID" sz="1200" b="0" i="0" kern="1200" dirty="0" smtClean="0">
                <a:solidFill>
                  <a:schemeClr val="tx1"/>
                </a:solidFill>
                <a:effectLst/>
                <a:latin typeface="+mn-lt"/>
                <a:ea typeface="+mn-ea"/>
                <a:cs typeface="+mn-cs"/>
              </a:rPr>
              <a:t> yang </a:t>
            </a:r>
            <a:r>
              <a:rPr lang="id-ID" sz="1200" b="0" i="0" u="none" strike="noStrike" kern="1200" dirty="0" smtClean="0">
                <a:solidFill>
                  <a:schemeClr val="tx1"/>
                </a:solidFill>
                <a:effectLst/>
                <a:latin typeface="+mn-lt"/>
                <a:ea typeface="+mn-ea"/>
                <a:cs typeface="+mn-cs"/>
                <a:hlinkClick r:id="rId8" tooltip="Ikatan kovalen"/>
              </a:rPr>
              <a:t>terikat secara kovalen</a:t>
            </a:r>
            <a:r>
              <a:rPr lang="id-ID" sz="1200" b="0" i="0" u="none" strike="noStrike" kern="1200" dirty="0" smtClean="0">
                <a:solidFill>
                  <a:schemeClr val="tx1"/>
                </a:solidFill>
                <a:effectLst/>
                <a:latin typeface="+mn-lt"/>
                <a:ea typeface="+mn-ea"/>
                <a:cs typeface="+mn-cs"/>
              </a:rPr>
              <a:t> (</a:t>
            </a:r>
            <a:r>
              <a:rPr lang="id-ID" sz="1200" b="0" i="0" kern="1200" dirty="0" smtClean="0">
                <a:solidFill>
                  <a:schemeClr val="tx1"/>
                </a:solidFill>
                <a:effectLst/>
                <a:latin typeface="+mn-lt"/>
                <a:ea typeface="+mn-ea"/>
                <a:cs typeface="+mn-cs"/>
              </a:rPr>
              <a:t> </a:t>
            </a:r>
            <a:r>
              <a:rPr lang="id-ID" sz="1200" b="1" i="0" kern="1200" dirty="0" smtClean="0">
                <a:solidFill>
                  <a:schemeClr val="tx1"/>
                </a:solidFill>
                <a:effectLst/>
                <a:latin typeface="+mn-lt"/>
                <a:ea typeface="+mn-ea"/>
                <a:cs typeface="+mn-cs"/>
              </a:rPr>
              <a:t>Ikatan Kovalen adalah</a:t>
            </a:r>
            <a:r>
              <a:rPr lang="id-ID" sz="1200" b="0" i="0" kern="1200" dirty="0" smtClean="0">
                <a:solidFill>
                  <a:schemeClr val="tx1"/>
                </a:solidFill>
                <a:effectLst/>
                <a:latin typeface="+mn-lt"/>
                <a:ea typeface="+mn-ea"/>
                <a:cs typeface="+mn-cs"/>
              </a:rPr>
              <a:t> ikatan yang terjadi karena pemakaian pasangan elektron secara bersama oleh 2 atom yang berikatan)</a:t>
            </a:r>
            <a:r>
              <a:rPr lang="id-ID" sz="1200" b="0" i="0" u="none" strike="noStrike" kern="1200" dirty="0" smtClean="0">
                <a:solidFill>
                  <a:schemeClr val="tx1"/>
                </a:solidFill>
                <a:effectLst/>
                <a:latin typeface="+mn-lt"/>
                <a:ea typeface="+mn-ea"/>
                <a:cs typeface="+mn-cs"/>
              </a:rPr>
              <a:t> </a:t>
            </a:r>
            <a:r>
              <a:rPr lang="id-ID" sz="1200" b="0" i="0" kern="1200" dirty="0" smtClean="0">
                <a:solidFill>
                  <a:schemeClr val="tx1"/>
                </a:solidFill>
                <a:effectLst/>
                <a:latin typeface="+mn-lt"/>
                <a:ea typeface="+mn-ea"/>
                <a:cs typeface="+mn-cs"/>
              </a:rPr>
              <a:t>pada satu atom </a:t>
            </a:r>
            <a:r>
              <a:rPr lang="id-ID" sz="1200" b="0" i="0" u="none" strike="noStrike" kern="1200" dirty="0" smtClean="0">
                <a:solidFill>
                  <a:schemeClr val="tx1"/>
                </a:solidFill>
                <a:effectLst/>
                <a:latin typeface="+mn-lt"/>
                <a:ea typeface="+mn-ea"/>
                <a:cs typeface="+mn-cs"/>
                <a:hlinkClick r:id="rId5" tooltip="Oksigen"/>
              </a:rPr>
              <a:t>oksigen</a:t>
            </a:r>
            <a:r>
              <a:rPr lang="id-ID" sz="1200" b="0" i="0" kern="1200" dirty="0" smtClean="0">
                <a:solidFill>
                  <a:schemeClr val="tx1"/>
                </a:solidFill>
                <a:effectLst/>
                <a:latin typeface="+mn-lt"/>
                <a:ea typeface="+mn-ea"/>
                <a:cs typeface="+mn-cs"/>
              </a:rPr>
              <a:t>. </a:t>
            </a:r>
          </a:p>
          <a:p>
            <a:r>
              <a:rPr lang="id-ID" sz="1200" b="0" i="0" kern="1200" dirty="0" smtClean="0">
                <a:solidFill>
                  <a:schemeClr val="tx1"/>
                </a:solidFill>
                <a:effectLst/>
                <a:latin typeface="+mn-lt"/>
                <a:ea typeface="+mn-ea"/>
                <a:cs typeface="+mn-cs"/>
              </a:rPr>
              <a:t>Air menempel pada sesamanya (</a:t>
            </a:r>
            <a:r>
              <a:rPr lang="id-ID" sz="1200" b="0" i="0" u="none" strike="noStrike" kern="1200" dirty="0" smtClean="0">
                <a:solidFill>
                  <a:schemeClr val="tx1"/>
                </a:solidFill>
                <a:effectLst/>
                <a:latin typeface="+mn-lt"/>
                <a:ea typeface="+mn-ea"/>
                <a:cs typeface="+mn-cs"/>
                <a:hlinkClick r:id="rId9" tooltip="Kohesi"/>
              </a:rPr>
              <a:t>kohesi</a:t>
            </a:r>
            <a:r>
              <a:rPr lang="id-ID" sz="1200" b="0" i="0" kern="1200" dirty="0" smtClean="0">
                <a:solidFill>
                  <a:schemeClr val="tx1"/>
                </a:solidFill>
                <a:effectLst/>
                <a:latin typeface="+mn-lt"/>
                <a:ea typeface="+mn-ea"/>
                <a:cs typeface="+mn-cs"/>
              </a:rPr>
              <a:t>) karena air bersifat polar. </a:t>
            </a:r>
          </a:p>
          <a:p>
            <a:r>
              <a:rPr lang="id-ID" sz="1200" b="0" i="0" kern="1200" dirty="0" smtClean="0">
                <a:solidFill>
                  <a:schemeClr val="tx1"/>
                </a:solidFill>
                <a:effectLst/>
                <a:latin typeface="+mn-lt"/>
                <a:ea typeface="+mn-ea"/>
                <a:cs typeface="+mn-cs"/>
              </a:rPr>
              <a:t>Air memiliki sejumlah </a:t>
            </a:r>
            <a:r>
              <a:rPr lang="id-ID" sz="1200" b="0" i="0" u="none" strike="noStrike" kern="1200" dirty="0" smtClean="0">
                <a:solidFill>
                  <a:schemeClr val="tx1"/>
                </a:solidFill>
                <a:effectLst/>
                <a:latin typeface="+mn-lt"/>
                <a:ea typeface="+mn-ea"/>
                <a:cs typeface="+mn-cs"/>
                <a:hlinkClick r:id="rId10" tooltip="Muatan parsial"/>
              </a:rPr>
              <a:t>muatan parsial</a:t>
            </a:r>
            <a:r>
              <a:rPr lang="id-ID" sz="1200" b="0" i="0" kern="1200" dirty="0" smtClean="0">
                <a:solidFill>
                  <a:schemeClr val="tx1"/>
                </a:solidFill>
                <a:effectLst/>
                <a:latin typeface="+mn-lt"/>
                <a:ea typeface="+mn-ea"/>
                <a:cs typeface="+mn-cs"/>
              </a:rPr>
              <a:t> negatif (</a:t>
            </a:r>
            <a:r>
              <a:rPr lang="el-GR" sz="1200" b="0" i="0" kern="1200" dirty="0" smtClean="0">
                <a:solidFill>
                  <a:schemeClr val="tx1"/>
                </a:solidFill>
                <a:effectLst/>
                <a:latin typeface="+mn-lt"/>
                <a:ea typeface="+mn-ea"/>
                <a:cs typeface="+mn-cs"/>
              </a:rPr>
              <a:t>σ-) </a:t>
            </a:r>
            <a:r>
              <a:rPr lang="id-ID" sz="1200" b="0" i="0" kern="1200" dirty="0" smtClean="0">
                <a:solidFill>
                  <a:schemeClr val="tx1"/>
                </a:solidFill>
                <a:effectLst/>
                <a:latin typeface="+mn-lt"/>
                <a:ea typeface="+mn-ea"/>
                <a:cs typeface="+mn-cs"/>
              </a:rPr>
              <a:t>dekat </a:t>
            </a:r>
            <a:r>
              <a:rPr lang="id-ID" sz="1200" b="0" i="0" u="none" strike="noStrike" kern="1200" dirty="0" smtClean="0">
                <a:solidFill>
                  <a:schemeClr val="tx1"/>
                </a:solidFill>
                <a:effectLst/>
                <a:latin typeface="+mn-lt"/>
                <a:ea typeface="+mn-ea"/>
                <a:cs typeface="+mn-cs"/>
                <a:hlinkClick r:id="rId7" tooltip="Atom"/>
              </a:rPr>
              <a:t>atom</a:t>
            </a:r>
            <a:r>
              <a:rPr lang="id-ID" sz="1200" b="0" i="0" kern="1200" dirty="0" smtClean="0">
                <a:solidFill>
                  <a:schemeClr val="tx1"/>
                </a:solidFill>
                <a:effectLst/>
                <a:latin typeface="+mn-lt"/>
                <a:ea typeface="+mn-ea"/>
                <a:cs typeface="+mn-cs"/>
              </a:rPr>
              <a:t> </a:t>
            </a:r>
            <a:r>
              <a:rPr lang="id-ID" sz="1200" b="0" i="0" u="none" strike="noStrike" kern="1200" dirty="0" smtClean="0">
                <a:solidFill>
                  <a:schemeClr val="tx1"/>
                </a:solidFill>
                <a:effectLst/>
                <a:latin typeface="+mn-lt"/>
                <a:ea typeface="+mn-ea"/>
                <a:cs typeface="+mn-cs"/>
                <a:hlinkClick r:id="rId5" tooltip="Oksigen"/>
              </a:rPr>
              <a:t>oksigen</a:t>
            </a:r>
            <a:r>
              <a:rPr lang="id-ID" sz="1200" b="0" i="0" kern="1200" dirty="0" smtClean="0">
                <a:solidFill>
                  <a:schemeClr val="tx1"/>
                </a:solidFill>
                <a:effectLst/>
                <a:latin typeface="+mn-lt"/>
                <a:ea typeface="+mn-ea"/>
                <a:cs typeface="+mn-cs"/>
              </a:rPr>
              <a:t> akibat pasangan elektron yang (hampir) tidak digunakan bersama, dan sejumlah muatan parsial positif (</a:t>
            </a:r>
            <a:r>
              <a:rPr lang="el-GR" sz="1200" b="0" i="0" kern="1200" dirty="0" smtClean="0">
                <a:solidFill>
                  <a:schemeClr val="tx1"/>
                </a:solidFill>
                <a:effectLst/>
                <a:latin typeface="+mn-lt"/>
                <a:ea typeface="+mn-ea"/>
                <a:cs typeface="+mn-cs"/>
              </a:rPr>
              <a:t>σ+) </a:t>
            </a:r>
            <a:r>
              <a:rPr lang="id-ID" sz="1200" b="0" i="0" kern="1200" dirty="0" smtClean="0">
                <a:solidFill>
                  <a:schemeClr val="tx1"/>
                </a:solidFill>
                <a:effectLst/>
                <a:latin typeface="+mn-lt"/>
                <a:ea typeface="+mn-ea"/>
                <a:cs typeface="+mn-cs"/>
              </a:rPr>
              <a:t>dekat atom hidrogen. Dalam air hal ini terjadi karena atom oksigen bersifat lebih </a:t>
            </a:r>
            <a:r>
              <a:rPr lang="id-ID" sz="1200" b="0" i="0" u="none" strike="noStrike" kern="1200" dirty="0" smtClean="0">
                <a:solidFill>
                  <a:schemeClr val="tx1"/>
                </a:solidFill>
                <a:effectLst/>
                <a:latin typeface="+mn-lt"/>
                <a:ea typeface="+mn-ea"/>
                <a:cs typeface="+mn-cs"/>
                <a:hlinkClick r:id="rId11" tooltip="Elektronegatif"/>
              </a:rPr>
              <a:t>elektronegatif</a:t>
            </a:r>
            <a:r>
              <a:rPr lang="id-ID" sz="1200" b="0" i="0" kern="1200" dirty="0" smtClean="0">
                <a:solidFill>
                  <a:schemeClr val="tx1"/>
                </a:solidFill>
                <a:effectLst/>
                <a:latin typeface="+mn-lt"/>
                <a:ea typeface="+mn-ea"/>
                <a:cs typeface="+mn-cs"/>
              </a:rPr>
              <a:t> dibandingkan atom hidrogen—yang berarti, ia (atom oksigen) memiliki lebih "</a:t>
            </a:r>
            <a:r>
              <a:rPr lang="id-ID" sz="1200" b="0" i="0" u="none" strike="noStrike" kern="1200" dirty="0" smtClean="0">
                <a:solidFill>
                  <a:schemeClr val="tx1"/>
                </a:solidFill>
                <a:effectLst/>
                <a:latin typeface="+mn-lt"/>
                <a:ea typeface="+mn-ea"/>
                <a:cs typeface="+mn-cs"/>
                <a:hlinkClick r:id="rId12" tooltip="Gaya listrik"/>
              </a:rPr>
              <a:t>kekuatan tarik</a:t>
            </a:r>
            <a:r>
              <a:rPr lang="id-ID" sz="1200" b="0" i="0" kern="1200" dirty="0" smtClean="0">
                <a:solidFill>
                  <a:schemeClr val="tx1"/>
                </a:solidFill>
                <a:effectLst/>
                <a:latin typeface="+mn-lt"/>
                <a:ea typeface="+mn-ea"/>
                <a:cs typeface="+mn-cs"/>
              </a:rPr>
              <a:t>" pada </a:t>
            </a:r>
            <a:r>
              <a:rPr lang="id-ID" sz="1200" b="0" i="0" u="none" strike="noStrike" kern="1200" dirty="0" smtClean="0">
                <a:solidFill>
                  <a:schemeClr val="tx1"/>
                </a:solidFill>
                <a:effectLst/>
                <a:latin typeface="+mn-lt"/>
                <a:ea typeface="+mn-ea"/>
                <a:cs typeface="+mn-cs"/>
                <a:hlinkClick r:id="rId13" tooltip="Elektron"/>
              </a:rPr>
              <a:t>elektron-elektron</a:t>
            </a:r>
            <a:r>
              <a:rPr lang="id-ID" sz="1200" b="0" i="0" kern="1200" dirty="0" smtClean="0">
                <a:solidFill>
                  <a:schemeClr val="tx1"/>
                </a:solidFill>
                <a:effectLst/>
                <a:latin typeface="+mn-lt"/>
                <a:ea typeface="+mn-ea"/>
                <a:cs typeface="+mn-cs"/>
              </a:rPr>
              <a:t> yang dimiliki bersama dalam molekul, menarik elektron-elektron lebih dekat ke arahnya (juga berarti menarik muatan negatif elektron-elektron tersebut) dan membuat daerah di sekitar atom oksigen bermuatan lebih negatif ketimbang daerah-daerah di sekitar kedua atom hidrogen.</a:t>
            </a:r>
          </a:p>
          <a:p>
            <a:r>
              <a:rPr lang="id-ID" sz="1200" b="0" i="0" kern="1200" dirty="0" smtClean="0">
                <a:solidFill>
                  <a:schemeClr val="tx1"/>
                </a:solidFill>
                <a:effectLst/>
                <a:latin typeface="+mn-lt"/>
                <a:ea typeface="+mn-ea"/>
                <a:cs typeface="+mn-cs"/>
              </a:rPr>
              <a:t>Air memiliki pula sifat </a:t>
            </a:r>
            <a:r>
              <a:rPr lang="id-ID" sz="1200" b="0" i="0" u="none" strike="noStrike" kern="1200" dirty="0" smtClean="0">
                <a:solidFill>
                  <a:schemeClr val="tx1"/>
                </a:solidFill>
                <a:effectLst/>
                <a:latin typeface="+mn-lt"/>
                <a:ea typeface="+mn-ea"/>
                <a:cs typeface="+mn-cs"/>
                <a:hlinkClick r:id="rId14" tooltip="Adhesi"/>
              </a:rPr>
              <a:t>adhesi</a:t>
            </a:r>
            <a:r>
              <a:rPr lang="id-ID" sz="1200" b="0" i="0" kern="1200" dirty="0" smtClean="0">
                <a:solidFill>
                  <a:schemeClr val="tx1"/>
                </a:solidFill>
                <a:effectLst/>
                <a:latin typeface="+mn-lt"/>
                <a:ea typeface="+mn-ea"/>
                <a:cs typeface="+mn-cs"/>
              </a:rPr>
              <a:t> yang tinggi disebabkan oleh sifat alami ke-polar-annya.</a:t>
            </a:r>
          </a:p>
        </p:txBody>
      </p:sp>
      <p:sp>
        <p:nvSpPr>
          <p:cNvPr id="4" name="Slide Number Placeholder 3"/>
          <p:cNvSpPr>
            <a:spLocks noGrp="1"/>
          </p:cNvSpPr>
          <p:nvPr>
            <p:ph type="sldNum" sz="quarter" idx="10"/>
          </p:nvPr>
        </p:nvSpPr>
        <p:spPr/>
        <p:txBody>
          <a:bodyPr/>
          <a:lstStyle/>
          <a:p>
            <a:fld id="{D8B7EDD4-D75A-4DD8-A2F7-651F8F8276C3}" type="slidenum">
              <a:rPr lang="id-ID" smtClean="0"/>
              <a:t>2</a:t>
            </a:fld>
            <a:endParaRPr lang="id-ID"/>
          </a:p>
        </p:txBody>
      </p:sp>
    </p:spTree>
    <p:extLst>
      <p:ext uri="{BB962C8B-B14F-4D97-AF65-F5344CB8AC3E}">
        <p14:creationId xmlns:p14="http://schemas.microsoft.com/office/powerpoint/2010/main" val="17931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b="0" i="0" kern="1200" dirty="0" smtClean="0">
                <a:solidFill>
                  <a:schemeClr val="tx1"/>
                </a:solidFill>
                <a:effectLst/>
                <a:latin typeface="+mn-lt"/>
                <a:ea typeface="+mn-ea"/>
                <a:cs typeface="+mn-cs"/>
              </a:rPr>
              <a:t>2: Jalur transmembran: Air berurutan memasuki sel di satu sisi, keluar dari sel di sisi lain, memasuki sel berikutnya, dan seterusnya. </a:t>
            </a:r>
          </a:p>
          <a:p>
            <a:pPr marL="0" marR="0" indent="0" algn="l" defTabSz="914400" rtl="0" eaLnBrk="1" fontAlgn="auto" latinLnBrk="0" hangingPunct="1">
              <a:lnSpc>
                <a:spcPct val="100000"/>
              </a:lnSpc>
              <a:spcBef>
                <a:spcPts val="0"/>
              </a:spcBef>
              <a:spcAft>
                <a:spcPts val="0"/>
              </a:spcAft>
              <a:buClrTx/>
              <a:buSzTx/>
              <a:buFontTx/>
              <a:buNone/>
              <a:tabLst/>
              <a:defRPr/>
            </a:pPr>
            <a:r>
              <a:rPr lang="id-ID" sz="1200" b="0" i="0" kern="1200" dirty="0" smtClean="0">
                <a:solidFill>
                  <a:schemeClr val="tx1"/>
                </a:solidFill>
                <a:effectLst/>
                <a:latin typeface="+mn-lt"/>
                <a:ea typeface="+mn-ea"/>
                <a:cs typeface="+mn-cs"/>
              </a:rPr>
              <a:t>Air menembus rambut-rambut akar menuju xylem akar, dengan menembus membrane tumbuhan tetapi tidak melalui PLASMODESMATA.</a:t>
            </a:r>
          </a:p>
          <a:p>
            <a:pPr marL="0" marR="0" indent="0" algn="l" defTabSz="914400" rtl="0" eaLnBrk="1" fontAlgn="auto" latinLnBrk="0" hangingPunct="1">
              <a:lnSpc>
                <a:spcPct val="100000"/>
              </a:lnSpc>
              <a:spcBef>
                <a:spcPts val="0"/>
              </a:spcBef>
              <a:spcAft>
                <a:spcPts val="0"/>
              </a:spcAft>
              <a:buClrTx/>
              <a:buSzTx/>
              <a:buFontTx/>
              <a:buNone/>
              <a:tabLst/>
              <a:defRPr/>
            </a:pPr>
            <a:endParaRPr lang="id-ID"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d-ID" sz="1200" b="0" i="0" kern="1200" dirty="0" smtClean="0">
                <a:solidFill>
                  <a:schemeClr val="tx1"/>
                </a:solidFill>
                <a:effectLst/>
                <a:latin typeface="+mn-lt"/>
                <a:ea typeface="+mn-ea"/>
                <a:cs typeface="+mn-cs"/>
              </a:rPr>
              <a:t>3: jalur Symplast: Air bergerak dari satu sel ke sel via plasmodesmata (bagian sel yang tidak menebal) berikutnya. Symplast terdiri dari seluruh jaringan sitoplasma sel yang dihubungkan oleh plasmodesmata</a:t>
            </a:r>
            <a:endParaRPr lang="id-ID"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Simplas : </a:t>
            </a:r>
            <a:r>
              <a:rPr lang="id-ID" sz="1200" b="0" i="0" kern="1200" dirty="0" smtClean="0">
                <a:solidFill>
                  <a:schemeClr val="tx1"/>
                </a:solidFill>
                <a:effectLst/>
                <a:latin typeface="+mn-lt"/>
                <a:ea typeface="+mn-ea"/>
                <a:cs typeface="+mn-cs"/>
              </a:rPr>
              <a:t>Sel – sel bulu akar (epidermis) menuju sel – sel korteks - endodermis - perisikel - xilem.</a:t>
            </a:r>
          </a:p>
          <a:p>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12</a:t>
            </a:fld>
            <a:endParaRPr lang="id-ID"/>
          </a:p>
        </p:txBody>
      </p:sp>
    </p:spTree>
    <p:extLst>
      <p:ext uri="{BB962C8B-B14F-4D97-AF65-F5344CB8AC3E}">
        <p14:creationId xmlns:p14="http://schemas.microsoft.com/office/powerpoint/2010/main" val="1414188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
            </a:r>
            <a:br>
              <a:rPr lang="id-ID" dirty="0" smtClean="0"/>
            </a:br>
            <a:r>
              <a:rPr lang="id-ID" sz="1200" b="0" i="0" kern="1200" dirty="0" smtClean="0">
                <a:solidFill>
                  <a:schemeClr val="tx1"/>
                </a:solidFill>
                <a:effectLst/>
                <a:latin typeface="+mn-lt"/>
                <a:ea typeface="+mn-ea"/>
                <a:cs typeface="+mn-cs"/>
              </a:rPr>
              <a:t>Dibandingkan dengan pergerakan air di jaringan akar xilem adalah jalur sederhana dengan resistansi rendah </a:t>
            </a:r>
          </a:p>
          <a:p>
            <a:r>
              <a:rPr lang="id-ID" sz="1200" b="0" i="0" kern="1200" dirty="0" smtClean="0">
                <a:solidFill>
                  <a:schemeClr val="tx1"/>
                </a:solidFill>
                <a:effectLst/>
                <a:latin typeface="+mn-lt"/>
                <a:ea typeface="+mn-ea"/>
                <a:cs typeface="+mn-cs"/>
              </a:rPr>
              <a:t>Terdiri dari dua jenis unsur trakea. </a:t>
            </a:r>
          </a:p>
          <a:p>
            <a:pPr marL="171450" indent="-171450">
              <a:buFontTx/>
              <a:buChar char="-"/>
            </a:pPr>
            <a:r>
              <a:rPr lang="id-ID" sz="1200" b="0" i="0" kern="1200" dirty="0" smtClean="0">
                <a:solidFill>
                  <a:schemeClr val="tx1"/>
                </a:solidFill>
                <a:effectLst/>
                <a:latin typeface="+mn-lt"/>
                <a:ea typeface="+mn-ea"/>
                <a:cs typeface="+mn-cs"/>
              </a:rPr>
              <a:t>Tracheids , </a:t>
            </a:r>
            <a:r>
              <a:rPr lang="id-ID" sz="1200" b="1" i="0" kern="1200" dirty="0" smtClean="0">
                <a:solidFill>
                  <a:schemeClr val="tx1"/>
                </a:solidFill>
                <a:effectLst/>
                <a:latin typeface="+mn-lt"/>
                <a:ea typeface="+mn-ea"/>
                <a:cs typeface="+mn-cs"/>
              </a:rPr>
              <a:t>trakeid</a:t>
            </a:r>
            <a:r>
              <a:rPr lang="id-ID" sz="1200" b="0" i="0" kern="1200" dirty="0" smtClean="0">
                <a:solidFill>
                  <a:schemeClr val="tx1"/>
                </a:solidFill>
                <a:effectLst/>
                <a:latin typeface="+mn-lt"/>
                <a:ea typeface="+mn-ea"/>
                <a:cs typeface="+mn-cs"/>
              </a:rPr>
              <a:t> adalah sel-sel tabung panjang dengan bentuk sempit serta ujung meruncing, sedangkan trakea adalah sel-sel tabung berdinding tebal.</a:t>
            </a:r>
          </a:p>
          <a:p>
            <a:pPr marL="171450" indent="-171450">
              <a:buFontTx/>
              <a:buChar char="-"/>
            </a:pPr>
            <a:r>
              <a:rPr lang="id-ID" sz="1200" b="0" i="0" kern="1200" dirty="0" smtClean="0">
                <a:solidFill>
                  <a:schemeClr val="tx1"/>
                </a:solidFill>
                <a:effectLst/>
                <a:latin typeface="+mn-lt"/>
                <a:ea typeface="+mn-ea"/>
                <a:cs typeface="+mn-cs"/>
              </a:rPr>
              <a:t>Elemen uap - hanya ditemukan di angiosperma, dan beberapa pakis </a:t>
            </a:r>
          </a:p>
          <a:p>
            <a:pPr marL="0" indent="0">
              <a:buFontTx/>
              <a:buNone/>
            </a:pPr>
            <a:r>
              <a:rPr lang="id-ID" sz="1200" b="0" i="0" kern="1200" dirty="0" smtClean="0">
                <a:solidFill>
                  <a:schemeClr val="tx1"/>
                </a:solidFill>
                <a:effectLst/>
                <a:latin typeface="+mn-lt"/>
                <a:ea typeface="+mn-ea"/>
                <a:cs typeface="+mn-cs"/>
              </a:rPr>
              <a:t>Pematangan kedua elemen ini melibatkan kematian sel. Mereka tidak memiliki organel atau membran </a:t>
            </a:r>
          </a:p>
          <a:p>
            <a:pPr marL="0" indent="0">
              <a:buFontTx/>
              <a:buNone/>
            </a:pPr>
            <a:r>
              <a:rPr lang="id-ID" sz="1200" b="0" i="0" kern="1200" dirty="0" smtClean="0">
                <a:solidFill>
                  <a:schemeClr val="tx1"/>
                </a:solidFill>
                <a:effectLst/>
                <a:latin typeface="+mn-lt"/>
                <a:ea typeface="+mn-ea"/>
                <a:cs typeface="+mn-cs"/>
              </a:rPr>
              <a:t>- Air bisa bergerak dengan sangat sedikit resistan</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13</a:t>
            </a:fld>
            <a:endParaRPr lang="id-ID"/>
          </a:p>
        </p:txBody>
      </p:sp>
    </p:spTree>
    <p:extLst>
      <p:ext uri="{BB962C8B-B14F-4D97-AF65-F5344CB8AC3E}">
        <p14:creationId xmlns:p14="http://schemas.microsoft.com/office/powerpoint/2010/main" val="1596918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
            </a:r>
            <a:br>
              <a:rPr lang="id-ID" dirty="0" smtClean="0"/>
            </a:br>
            <a:r>
              <a:rPr lang="id-ID" sz="1200" b="0" i="0" kern="1200" dirty="0" smtClean="0">
                <a:solidFill>
                  <a:schemeClr val="tx1"/>
                </a:solidFill>
                <a:effectLst/>
                <a:latin typeface="+mn-lt"/>
                <a:ea typeface="+mn-ea"/>
                <a:cs typeface="+mn-cs"/>
              </a:rPr>
              <a:t>Konsentrasi Gradien - perbedaan konsentrasi antara daerah dengan konsentrasi tinggi dan daerah dengan konsentrasi rendah</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15</a:t>
            </a:fld>
            <a:endParaRPr lang="id-ID"/>
          </a:p>
        </p:txBody>
      </p:sp>
    </p:spTree>
    <p:extLst>
      <p:ext uri="{BB962C8B-B14F-4D97-AF65-F5344CB8AC3E}">
        <p14:creationId xmlns:p14="http://schemas.microsoft.com/office/powerpoint/2010/main" val="523242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id-ID" sz="1200" dirty="0" smtClean="0">
                <a:latin typeface="Arial" panose="020B0604020202020204" pitchFamily="34" charset="0"/>
                <a:cs typeface="Arial" panose="020B0604020202020204" pitchFamily="34" charset="0"/>
              </a:rPr>
              <a:t>Proses difusi biasanya tergantung pada kondisi-kondisi sebagai berikut :</a:t>
            </a:r>
          </a:p>
          <a:p>
            <a:pPr>
              <a:buFont typeface="Wingdings" panose="05000000000000000000" pitchFamily="2" charset="2"/>
              <a:buAutoNum type="arabicPeriod"/>
              <a:defRPr/>
            </a:pPr>
            <a:r>
              <a:rPr lang="id-ID" sz="1200" dirty="0" smtClean="0">
                <a:latin typeface="Arial" panose="020B0604020202020204" pitchFamily="34" charset="0"/>
                <a:cs typeface="Arial" panose="020B0604020202020204" pitchFamily="34" charset="0"/>
              </a:rPr>
              <a:t>Wujud materi </a:t>
            </a:r>
            <a:r>
              <a:rPr lang="id-ID" sz="1200" dirty="0" smtClean="0">
                <a:latin typeface="Arial" panose="020B0604020202020204" pitchFamily="34" charset="0"/>
                <a:cs typeface="Arial" panose="020B0604020202020204" pitchFamily="34" charset="0"/>
                <a:sym typeface="Wingdings" pitchFamily="2" charset="2"/>
              </a:rPr>
              <a:t> difusi lambat jika zat berwujud padat, dan cepat pada zat berwujud cair</a:t>
            </a:r>
          </a:p>
          <a:p>
            <a:pPr>
              <a:buFont typeface="Wingdings" panose="05000000000000000000" pitchFamily="2" charset="2"/>
              <a:buAutoNum type="arabicPeriod"/>
              <a:defRPr/>
            </a:pPr>
            <a:r>
              <a:rPr lang="id-ID" sz="1200" dirty="0" smtClean="0">
                <a:latin typeface="Arial" panose="020B0604020202020204" pitchFamily="34" charset="0"/>
                <a:cs typeface="Arial" panose="020B0604020202020204" pitchFamily="34" charset="0"/>
                <a:sym typeface="Wingdings" pitchFamily="2" charset="2"/>
              </a:rPr>
              <a:t>Suhu  suhu panas dapat mempercepat difusi, bila suhu dingin akan menurunkan kecepatan rata-rata difusi.  </a:t>
            </a:r>
          </a:p>
          <a:p>
            <a:pPr>
              <a:buFont typeface="Wingdings" panose="05000000000000000000" pitchFamily="2" charset="2"/>
              <a:buAutoNum type="arabicPeriod"/>
              <a:defRPr/>
            </a:pPr>
            <a:r>
              <a:rPr lang="id-ID" sz="1200" dirty="0" smtClean="0">
                <a:latin typeface="Arial" panose="020B0604020202020204" pitchFamily="34" charset="0"/>
                <a:cs typeface="Arial" panose="020B0604020202020204" pitchFamily="34" charset="0"/>
                <a:sym typeface="Wingdings" pitchFamily="2" charset="2"/>
              </a:rPr>
              <a:t>Ukuran molekul  ukuran kecil lebih cepat melintasi membran, ukuran besar lebih lambat.</a:t>
            </a:r>
          </a:p>
          <a:p>
            <a:pPr>
              <a:buFont typeface="Wingdings" panose="05000000000000000000" pitchFamily="2" charset="2"/>
              <a:buAutoNum type="arabicPeriod"/>
              <a:defRPr/>
            </a:pPr>
            <a:r>
              <a:rPr lang="id-ID" sz="1200" dirty="0" smtClean="0">
                <a:latin typeface="Arial" panose="020B0604020202020204" pitchFamily="34" charset="0"/>
                <a:cs typeface="Arial" panose="020B0604020202020204" pitchFamily="34" charset="0"/>
                <a:sym typeface="Wingdings" pitchFamily="2" charset="2"/>
              </a:rPr>
              <a:t>Konsentrasi semakin besar gradien konsentrasi antara dua daerah, semakin cepat rata-rata difusinya.            </a:t>
            </a:r>
            <a:endParaRPr lang="id-ID" sz="1200" dirty="0" smtClean="0">
              <a:latin typeface="Arial" panose="020B0604020202020204" pitchFamily="34" charset="0"/>
              <a:cs typeface="Arial" panose="020B0604020202020204" pitchFamily="34" charset="0"/>
            </a:endParaRPr>
          </a:p>
          <a:p>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19</a:t>
            </a:fld>
            <a:endParaRPr lang="id-ID"/>
          </a:p>
        </p:txBody>
      </p:sp>
    </p:spTree>
    <p:extLst>
      <p:ext uri="{BB962C8B-B14F-4D97-AF65-F5344CB8AC3E}">
        <p14:creationId xmlns:p14="http://schemas.microsoft.com/office/powerpoint/2010/main" val="2421243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C96D7B-DDAE-4B20-B298-EB47C1F7FA7F}" type="slidenum">
              <a:rPr lang="en-US"/>
              <a:pPr/>
              <a:t>20</a:t>
            </a:fld>
            <a:endParaRPr lang="en-US"/>
          </a:p>
        </p:txBody>
      </p:sp>
    </p:spTree>
    <p:extLst>
      <p:ext uri="{BB962C8B-B14F-4D97-AF65-F5344CB8AC3E}">
        <p14:creationId xmlns:p14="http://schemas.microsoft.com/office/powerpoint/2010/main" val="2867235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C96D7B-DDAE-4B20-B298-EB47C1F7FA7F}" type="slidenum">
              <a:rPr lang="en-US"/>
              <a:pPr/>
              <a:t>21</a:t>
            </a:fld>
            <a:endParaRPr lang="en-US"/>
          </a:p>
        </p:txBody>
      </p:sp>
    </p:spTree>
    <p:extLst>
      <p:ext uri="{BB962C8B-B14F-4D97-AF65-F5344CB8AC3E}">
        <p14:creationId xmlns:p14="http://schemas.microsoft.com/office/powerpoint/2010/main" val="4164042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Solusi isotonik: konsentrasi zat terlarut di dalam dan di luar sel adalah sama. </a:t>
            </a:r>
          </a:p>
          <a:p>
            <a:r>
              <a:rPr lang="id-ID" sz="1200" b="0" i="0" kern="1200" dirty="0" smtClean="0">
                <a:solidFill>
                  <a:schemeClr val="tx1"/>
                </a:solidFill>
                <a:effectLst/>
                <a:latin typeface="+mn-lt"/>
                <a:ea typeface="+mn-ea"/>
                <a:cs typeface="+mn-cs"/>
              </a:rPr>
              <a:t>Isotonik: </a:t>
            </a:r>
          </a:p>
          <a:p>
            <a:pPr marL="171450" indent="-171450">
              <a:buFontTx/>
              <a:buChar char="-"/>
            </a:pPr>
            <a:r>
              <a:rPr lang="id-ID" sz="1200" b="0" i="0" kern="1200" dirty="0" smtClean="0">
                <a:solidFill>
                  <a:schemeClr val="tx1"/>
                </a:solidFill>
                <a:effectLst/>
                <a:latin typeface="+mn-lt"/>
                <a:ea typeface="+mn-ea"/>
                <a:cs typeface="+mn-cs"/>
              </a:rPr>
              <a:t>Air</a:t>
            </a:r>
            <a:r>
              <a:rPr lang="id-ID" sz="1200" b="0" i="0" kern="1200" baseline="0" dirty="0" smtClean="0">
                <a:solidFill>
                  <a:schemeClr val="tx1"/>
                </a:solidFill>
                <a:effectLst/>
                <a:latin typeface="+mn-lt"/>
                <a:ea typeface="+mn-ea"/>
                <a:cs typeface="+mn-cs"/>
              </a:rPr>
              <a:t> masuk</a:t>
            </a:r>
            <a:r>
              <a:rPr lang="id-ID" sz="1200" b="0" i="0" kern="1200" dirty="0" smtClean="0">
                <a:solidFill>
                  <a:schemeClr val="tx1"/>
                </a:solidFill>
                <a:effectLst/>
                <a:latin typeface="+mn-lt"/>
                <a:ea typeface="+mn-ea"/>
                <a:cs typeface="+mn-cs"/>
              </a:rPr>
              <a:t> = Air keluar </a:t>
            </a:r>
          </a:p>
          <a:p>
            <a:pPr marL="171450" indent="-171450">
              <a:buFontTx/>
              <a:buChar char="-"/>
            </a:pPr>
            <a:r>
              <a:rPr lang="id-ID" sz="1200" b="0" i="0" kern="1200" dirty="0" smtClean="0">
                <a:solidFill>
                  <a:schemeClr val="tx1"/>
                </a:solidFill>
                <a:effectLst/>
                <a:latin typeface="+mn-lt"/>
                <a:ea typeface="+mn-ea"/>
                <a:cs typeface="+mn-cs"/>
              </a:rPr>
              <a:t>Tidak ada gerakan bersih air. </a:t>
            </a:r>
          </a:p>
          <a:p>
            <a:pPr marL="171450" indent="-171450">
              <a:buFontTx/>
              <a:buChar char="-"/>
            </a:pPr>
            <a:r>
              <a:rPr lang="id-ID" sz="1200" b="0" i="0" kern="1200" dirty="0" smtClean="0">
                <a:solidFill>
                  <a:schemeClr val="tx1"/>
                </a:solidFill>
                <a:effectLst/>
                <a:latin typeface="+mn-lt"/>
                <a:ea typeface="+mn-ea"/>
                <a:cs typeface="+mn-cs"/>
              </a:rPr>
              <a:t>Molekul dalam ekuilibrium. </a:t>
            </a:r>
          </a:p>
          <a:p>
            <a:pPr marL="171450" indent="-171450">
              <a:buFontTx/>
              <a:buChar char="-"/>
            </a:pPr>
            <a:r>
              <a:rPr lang="id-ID" sz="1200" b="0" i="0" kern="1200" dirty="0" smtClean="0">
                <a:solidFill>
                  <a:schemeClr val="tx1"/>
                </a:solidFill>
                <a:effectLst/>
                <a:latin typeface="+mn-lt"/>
                <a:ea typeface="+mn-ea"/>
                <a:cs typeface="+mn-cs"/>
              </a:rPr>
              <a:t>Keadaan normal untuk sel hewan. </a:t>
            </a:r>
          </a:p>
          <a:p>
            <a:pPr marL="171450" indent="-171450">
              <a:buFontTx/>
              <a:buChar char="-"/>
            </a:pPr>
            <a:r>
              <a:rPr lang="id-ID" sz="1200" b="0" i="0" kern="1200" dirty="0" smtClean="0">
                <a:solidFill>
                  <a:schemeClr val="tx1"/>
                </a:solidFill>
                <a:effectLst/>
                <a:latin typeface="+mn-lt"/>
                <a:ea typeface="+mn-ea"/>
                <a:cs typeface="+mn-cs"/>
              </a:rPr>
              <a:t>Sel di homeostasis.</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25</a:t>
            </a:fld>
            <a:endParaRPr lang="id-ID"/>
          </a:p>
        </p:txBody>
      </p:sp>
    </p:spTree>
    <p:extLst>
      <p:ext uri="{BB962C8B-B14F-4D97-AF65-F5344CB8AC3E}">
        <p14:creationId xmlns:p14="http://schemas.microsoft.com/office/powerpoint/2010/main" val="2550783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Solusi hipotonik: konsentrasi zat terlarut lebih rendah di luar sel daripada di dalam sel. </a:t>
            </a:r>
          </a:p>
          <a:p>
            <a:pPr marL="171450" indent="-171450">
              <a:buFontTx/>
              <a:buChar char="-"/>
            </a:pPr>
            <a:r>
              <a:rPr lang="id-ID" sz="1200" b="0" i="0" kern="1200" dirty="0" smtClean="0">
                <a:solidFill>
                  <a:schemeClr val="tx1"/>
                </a:solidFill>
                <a:effectLst/>
                <a:latin typeface="+mn-lt"/>
                <a:ea typeface="+mn-ea"/>
                <a:cs typeface="+mn-cs"/>
              </a:rPr>
              <a:t>Miliki lebih banyak air di luar sel sehingga air bergerak ke dalam sel  </a:t>
            </a:r>
          </a:p>
          <a:p>
            <a:pPr marL="171450" indent="-171450">
              <a:buFontTx/>
              <a:buChar char="-"/>
            </a:pPr>
            <a:r>
              <a:rPr lang="id-ID" sz="1200" b="0" i="0" kern="1200" dirty="0" smtClean="0">
                <a:solidFill>
                  <a:schemeClr val="tx1"/>
                </a:solidFill>
                <a:effectLst/>
                <a:latin typeface="+mn-lt"/>
                <a:ea typeface="+mn-ea"/>
                <a:cs typeface="+mn-cs"/>
              </a:rPr>
              <a:t>Penyebab kenaikan tekanan di dalam sel: disebut tekanan turgor (tanaman) atau tekanan osmotik (hewan).  </a:t>
            </a:r>
          </a:p>
          <a:p>
            <a:pPr marL="171450" indent="-171450">
              <a:buFontTx/>
              <a:buChar char="-"/>
            </a:pPr>
            <a:r>
              <a:rPr lang="id-ID" sz="1200" b="0" i="0" kern="1200" dirty="0" smtClean="0">
                <a:solidFill>
                  <a:schemeClr val="tx1"/>
                </a:solidFill>
                <a:effectLst/>
                <a:latin typeface="+mn-lt"/>
                <a:ea typeface="+mn-ea"/>
                <a:cs typeface="+mn-cs"/>
              </a:rPr>
              <a:t>Peningkatan tekanan pada sel hewan menyebabkan mereka membengkak atau bahkan meledak; memberi bentuk dan dukungan sel tumbuhan.</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26</a:t>
            </a:fld>
            <a:endParaRPr lang="id-ID"/>
          </a:p>
        </p:txBody>
      </p:sp>
    </p:spTree>
    <p:extLst>
      <p:ext uri="{BB962C8B-B14F-4D97-AF65-F5344CB8AC3E}">
        <p14:creationId xmlns:p14="http://schemas.microsoft.com/office/powerpoint/2010/main" val="2000767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Solusi hipertonik: konsentrasi zat terlarut lebih tinggi di luar sel daripada di dalam sel. </a:t>
            </a:r>
          </a:p>
          <a:p>
            <a:pPr marL="171450" indent="-171450">
              <a:buFontTx/>
              <a:buChar char="-"/>
            </a:pPr>
            <a:r>
              <a:rPr lang="id-ID" sz="1200" b="0" i="0" kern="1200" dirty="0" smtClean="0">
                <a:solidFill>
                  <a:schemeClr val="tx1"/>
                </a:solidFill>
                <a:effectLst/>
                <a:latin typeface="+mn-lt"/>
                <a:ea typeface="+mn-ea"/>
                <a:cs typeface="+mn-cs"/>
              </a:rPr>
              <a:t>Miliki lebih banyak air di dalam sel sehingga air bergerak keluar dari sel </a:t>
            </a:r>
          </a:p>
          <a:p>
            <a:pPr marL="171450" indent="-171450">
              <a:buFontTx/>
              <a:buChar char="-"/>
            </a:pPr>
            <a:r>
              <a:rPr lang="id-ID" sz="1200" b="0" i="0" kern="1200" dirty="0" smtClean="0">
                <a:solidFill>
                  <a:schemeClr val="tx1"/>
                </a:solidFill>
                <a:effectLst/>
                <a:latin typeface="+mn-lt"/>
                <a:ea typeface="+mn-ea"/>
                <a:cs typeface="+mn-cs"/>
              </a:rPr>
              <a:t>Penyebab penurunan tekanan turgor (</a:t>
            </a:r>
            <a:r>
              <a:rPr lang="id-ID" sz="1200" b="1" i="0" kern="1200" dirty="0" smtClean="0">
                <a:solidFill>
                  <a:schemeClr val="tx1"/>
                </a:solidFill>
                <a:effectLst/>
                <a:latin typeface="+mn-lt"/>
                <a:ea typeface="+mn-ea"/>
                <a:cs typeface="+mn-cs"/>
              </a:rPr>
              <a:t>Tekanan turgor</a:t>
            </a:r>
            <a:r>
              <a:rPr lang="id-ID" sz="1200" b="0" i="0" kern="1200" dirty="0" smtClean="0">
                <a:solidFill>
                  <a:schemeClr val="tx1"/>
                </a:solidFill>
                <a:effectLst/>
                <a:latin typeface="+mn-lt"/>
                <a:ea typeface="+mn-ea"/>
                <a:cs typeface="+mn-cs"/>
              </a:rPr>
              <a:t> atau pembengkakan adalah tekanan utama dari isi sel terhadap dinding sel dalam sel tumbuhan dan sel bakteri, ditentukan oleh kadar air) atau osmotik: disebut plasmolisis.</a:t>
            </a:r>
          </a:p>
          <a:p>
            <a:pPr marL="171450" indent="-171450">
              <a:buFontTx/>
              <a:buChar char="-"/>
            </a:pPr>
            <a:r>
              <a:rPr lang="id-ID" sz="1200" b="0" i="0" kern="1200" dirty="0" smtClean="0">
                <a:solidFill>
                  <a:schemeClr val="tx1"/>
                </a:solidFill>
                <a:effectLst/>
                <a:latin typeface="+mn-lt"/>
                <a:ea typeface="+mn-ea"/>
                <a:cs typeface="+mn-cs"/>
              </a:rPr>
              <a:t>Plasmolisis menyebabkan sel hewan menjadi layu dan tumbuh layu.</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28</a:t>
            </a:fld>
            <a:endParaRPr lang="id-ID"/>
          </a:p>
        </p:txBody>
      </p:sp>
    </p:spTree>
    <p:extLst>
      <p:ext uri="{BB962C8B-B14F-4D97-AF65-F5344CB8AC3E}">
        <p14:creationId xmlns:p14="http://schemas.microsoft.com/office/powerpoint/2010/main" val="3039883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50000"/>
              </a:lnSpc>
            </a:pPr>
            <a:r>
              <a:rPr lang="en-US" sz="1200" dirty="0" err="1" smtClean="0"/>
              <a:t>Jika</a:t>
            </a:r>
            <a:r>
              <a:rPr lang="en-US" sz="1200" dirty="0" smtClean="0"/>
              <a:t> </a:t>
            </a:r>
            <a:r>
              <a:rPr lang="en-US" sz="1200" dirty="0" err="1" smtClean="0">
                <a:solidFill>
                  <a:srgbClr val="FF0000"/>
                </a:solidFill>
              </a:rPr>
              <a:t>konsentrasi</a:t>
            </a:r>
            <a:r>
              <a:rPr lang="en-US" sz="1200" dirty="0" smtClean="0">
                <a:solidFill>
                  <a:srgbClr val="FF0000"/>
                </a:solidFill>
              </a:rPr>
              <a:t> </a:t>
            </a:r>
            <a:r>
              <a:rPr lang="en-US" sz="1200" dirty="0" err="1" smtClean="0">
                <a:solidFill>
                  <a:srgbClr val="FF0000"/>
                </a:solidFill>
              </a:rPr>
              <a:t>larutan</a:t>
            </a:r>
            <a:r>
              <a:rPr lang="en-US" sz="1200" dirty="0" smtClean="0">
                <a:solidFill>
                  <a:srgbClr val="FF0000"/>
                </a:solidFill>
              </a:rPr>
              <a:t> </a:t>
            </a:r>
            <a:r>
              <a:rPr lang="en-US" sz="1200" dirty="0" err="1" smtClean="0">
                <a:solidFill>
                  <a:srgbClr val="FF0000"/>
                </a:solidFill>
              </a:rPr>
              <a:t>sel</a:t>
            </a:r>
            <a:r>
              <a:rPr lang="en-US" sz="1200" dirty="0" smtClean="0">
                <a:solidFill>
                  <a:srgbClr val="FF0000"/>
                </a:solidFill>
              </a:rPr>
              <a:t> </a:t>
            </a:r>
            <a:r>
              <a:rPr lang="en-US" sz="1200" dirty="0" err="1" smtClean="0">
                <a:solidFill>
                  <a:srgbClr val="FF0000"/>
                </a:solidFill>
              </a:rPr>
              <a:t>lebih</a:t>
            </a:r>
            <a:r>
              <a:rPr lang="en-US" sz="1200" dirty="0" smtClean="0">
                <a:solidFill>
                  <a:srgbClr val="FF0000"/>
                </a:solidFill>
              </a:rPr>
              <a:t> </a:t>
            </a:r>
            <a:r>
              <a:rPr lang="en-US" sz="1200" dirty="0" err="1" smtClean="0">
                <a:solidFill>
                  <a:srgbClr val="FF0000"/>
                </a:solidFill>
              </a:rPr>
              <a:t>rendah</a:t>
            </a:r>
            <a:r>
              <a:rPr lang="en-US" sz="1200" dirty="0" smtClean="0">
                <a:solidFill>
                  <a:srgbClr val="FF0000"/>
                </a:solidFill>
              </a:rPr>
              <a:t> </a:t>
            </a:r>
            <a:r>
              <a:rPr lang="en-US" sz="1200" dirty="0" err="1" smtClean="0"/>
              <a:t>dibandingkan</a:t>
            </a:r>
            <a:r>
              <a:rPr lang="en-US" sz="1200" dirty="0" smtClean="0"/>
              <a:t> </a:t>
            </a:r>
            <a:r>
              <a:rPr lang="en-US" sz="1200" dirty="0" err="1" smtClean="0"/>
              <a:t>konsentrasi</a:t>
            </a:r>
            <a:r>
              <a:rPr lang="en-US" sz="1200" dirty="0" smtClean="0"/>
              <a:t> </a:t>
            </a:r>
            <a:r>
              <a:rPr lang="en-US" sz="1200" dirty="0" err="1" smtClean="0"/>
              <a:t>lingkungan</a:t>
            </a:r>
            <a:r>
              <a:rPr lang="en-US" sz="1200" dirty="0" smtClean="0"/>
              <a:t> </a:t>
            </a:r>
            <a:r>
              <a:rPr lang="en-US" sz="1200" dirty="0" err="1" smtClean="0"/>
              <a:t>sekitarnya</a:t>
            </a:r>
            <a:r>
              <a:rPr lang="en-US" sz="1200" dirty="0" smtClean="0"/>
              <a:t>, </a:t>
            </a:r>
            <a:r>
              <a:rPr lang="en-US" sz="1200" dirty="0" err="1" smtClean="0"/>
              <a:t>maka</a:t>
            </a:r>
            <a:r>
              <a:rPr lang="en-US" sz="1200" dirty="0" smtClean="0"/>
              <a:t> </a:t>
            </a:r>
            <a:r>
              <a:rPr lang="en-US" sz="1200" dirty="0" smtClean="0">
                <a:solidFill>
                  <a:srgbClr val="FF0000"/>
                </a:solidFill>
              </a:rPr>
              <a:t>air </a:t>
            </a:r>
            <a:r>
              <a:rPr lang="en-US" sz="1200" dirty="0" err="1" smtClean="0">
                <a:solidFill>
                  <a:srgbClr val="FF0000"/>
                </a:solidFill>
              </a:rPr>
              <a:t>akan</a:t>
            </a:r>
            <a:r>
              <a:rPr lang="en-US" sz="1200" dirty="0" smtClean="0">
                <a:solidFill>
                  <a:srgbClr val="FF0000"/>
                </a:solidFill>
              </a:rPr>
              <a:t> </a:t>
            </a:r>
            <a:r>
              <a:rPr lang="en-US" sz="1200" dirty="0" err="1" smtClean="0">
                <a:solidFill>
                  <a:srgbClr val="FF0000"/>
                </a:solidFill>
              </a:rPr>
              <a:t>segera</a:t>
            </a:r>
            <a:r>
              <a:rPr lang="en-US" sz="1200" dirty="0" smtClean="0">
                <a:solidFill>
                  <a:srgbClr val="FF0000"/>
                </a:solidFill>
              </a:rPr>
              <a:t> </a:t>
            </a:r>
            <a:r>
              <a:rPr lang="en-US" sz="1200" dirty="0" err="1" smtClean="0">
                <a:solidFill>
                  <a:srgbClr val="FF0000"/>
                </a:solidFill>
              </a:rPr>
              <a:t>bergerak</a:t>
            </a:r>
            <a:r>
              <a:rPr lang="en-US" sz="1200" dirty="0" smtClean="0">
                <a:solidFill>
                  <a:srgbClr val="FF0000"/>
                </a:solidFill>
              </a:rPr>
              <a:t> </a:t>
            </a:r>
            <a:r>
              <a:rPr lang="en-US" sz="1200" dirty="0" err="1" smtClean="0">
                <a:solidFill>
                  <a:srgbClr val="FF0000"/>
                </a:solidFill>
              </a:rPr>
              <a:t>ke</a:t>
            </a:r>
            <a:r>
              <a:rPr lang="en-US" sz="1200" dirty="0" smtClean="0">
                <a:solidFill>
                  <a:srgbClr val="FF0000"/>
                </a:solidFill>
              </a:rPr>
              <a:t> </a:t>
            </a:r>
            <a:r>
              <a:rPr lang="en-US" sz="1200" dirty="0" err="1" smtClean="0">
                <a:solidFill>
                  <a:srgbClr val="FF0000"/>
                </a:solidFill>
              </a:rPr>
              <a:t>luar</a:t>
            </a:r>
            <a:r>
              <a:rPr lang="en-US" sz="1200" dirty="0" smtClean="0">
                <a:solidFill>
                  <a:srgbClr val="FF0000"/>
                </a:solidFill>
              </a:rPr>
              <a:t> </a:t>
            </a:r>
            <a:r>
              <a:rPr lang="en-US" sz="1200" dirty="0" err="1" smtClean="0"/>
              <a:t>meninggalkan</a:t>
            </a:r>
            <a:r>
              <a:rPr lang="en-US" sz="1200" dirty="0" smtClean="0"/>
              <a:t> </a:t>
            </a:r>
            <a:r>
              <a:rPr lang="en-US" sz="1200" dirty="0" err="1" smtClean="0"/>
              <a:t>sel</a:t>
            </a:r>
            <a:r>
              <a:rPr lang="en-US" sz="1200" dirty="0" smtClean="0"/>
              <a:t> </a:t>
            </a:r>
            <a:r>
              <a:rPr lang="en-US" sz="1200" dirty="0" err="1" smtClean="0"/>
              <a:t>secara</a:t>
            </a:r>
            <a:r>
              <a:rPr lang="en-US" sz="1200" dirty="0" smtClean="0"/>
              <a:t> </a:t>
            </a:r>
            <a:r>
              <a:rPr lang="en-US" sz="1200" dirty="0" err="1" smtClean="0"/>
              <a:t>otomatis</a:t>
            </a:r>
            <a:r>
              <a:rPr lang="en-US" sz="1200" dirty="0" smtClean="0"/>
              <a:t>, </a:t>
            </a:r>
            <a:r>
              <a:rPr lang="en-US" sz="1200" dirty="0" err="1" smtClean="0"/>
              <a:t>akibatnya</a:t>
            </a:r>
            <a:r>
              <a:rPr lang="en-US" sz="1200" dirty="0" smtClean="0"/>
              <a:t> </a:t>
            </a:r>
            <a:r>
              <a:rPr lang="en-US" sz="1200" dirty="0" err="1" smtClean="0"/>
              <a:t>sel</a:t>
            </a:r>
            <a:r>
              <a:rPr lang="en-US" sz="1200" dirty="0" smtClean="0"/>
              <a:t> </a:t>
            </a:r>
            <a:r>
              <a:rPr lang="en-US" sz="1200" dirty="0" err="1" smtClean="0"/>
              <a:t>menyusut</a:t>
            </a:r>
            <a:r>
              <a:rPr lang="en-US" sz="1200" dirty="0" smtClean="0"/>
              <a:t> </a:t>
            </a:r>
            <a:r>
              <a:rPr lang="en-US" sz="1200" dirty="0" err="1" smtClean="0"/>
              <a:t>dan</a:t>
            </a:r>
            <a:r>
              <a:rPr lang="en-US" sz="1200" dirty="0" smtClean="0"/>
              <a:t> </a:t>
            </a:r>
            <a:r>
              <a:rPr lang="en-US" sz="1200" dirty="0" err="1" smtClean="0"/>
              <a:t>mati</a:t>
            </a:r>
            <a:r>
              <a:rPr lang="en-US" sz="1200" dirty="0" smtClean="0"/>
              <a:t> (PLASMOLISIS)</a:t>
            </a:r>
          </a:p>
          <a:p>
            <a:pPr eaLnBrk="1" hangingPunct="1">
              <a:lnSpc>
                <a:spcPct val="150000"/>
              </a:lnSpc>
            </a:pPr>
            <a:r>
              <a:rPr lang="en-US" sz="1200" dirty="0" err="1" smtClean="0"/>
              <a:t>Jika</a:t>
            </a:r>
            <a:r>
              <a:rPr lang="en-US" sz="1200" dirty="0" smtClean="0"/>
              <a:t> </a:t>
            </a:r>
            <a:r>
              <a:rPr lang="en-US" sz="1200" dirty="0" err="1" smtClean="0">
                <a:solidFill>
                  <a:srgbClr val="FF0000"/>
                </a:solidFill>
              </a:rPr>
              <a:t>konsentrasi</a:t>
            </a:r>
            <a:r>
              <a:rPr lang="en-US" sz="1200" dirty="0" smtClean="0">
                <a:solidFill>
                  <a:srgbClr val="FF0000"/>
                </a:solidFill>
              </a:rPr>
              <a:t> </a:t>
            </a:r>
            <a:r>
              <a:rPr lang="en-US" sz="1200" dirty="0" err="1" smtClean="0">
                <a:solidFill>
                  <a:srgbClr val="FF0000"/>
                </a:solidFill>
              </a:rPr>
              <a:t>larutan</a:t>
            </a:r>
            <a:r>
              <a:rPr lang="en-US" sz="1200" dirty="0" smtClean="0">
                <a:solidFill>
                  <a:srgbClr val="FF0000"/>
                </a:solidFill>
              </a:rPr>
              <a:t> </a:t>
            </a:r>
            <a:r>
              <a:rPr lang="en-US" sz="1200" dirty="0" err="1" smtClean="0">
                <a:solidFill>
                  <a:srgbClr val="FF0000"/>
                </a:solidFill>
              </a:rPr>
              <a:t>sel</a:t>
            </a:r>
            <a:r>
              <a:rPr lang="en-US" sz="1200" dirty="0" smtClean="0">
                <a:solidFill>
                  <a:srgbClr val="FF0000"/>
                </a:solidFill>
              </a:rPr>
              <a:t> </a:t>
            </a:r>
            <a:r>
              <a:rPr lang="en-US" sz="1200" dirty="0" err="1" smtClean="0">
                <a:solidFill>
                  <a:srgbClr val="FF0000"/>
                </a:solidFill>
              </a:rPr>
              <a:t>lebih</a:t>
            </a:r>
            <a:r>
              <a:rPr lang="en-US" sz="1200" dirty="0" smtClean="0">
                <a:solidFill>
                  <a:srgbClr val="FF0000"/>
                </a:solidFill>
              </a:rPr>
              <a:t> </a:t>
            </a:r>
            <a:r>
              <a:rPr lang="en-US" sz="1200" dirty="0" err="1" smtClean="0">
                <a:solidFill>
                  <a:srgbClr val="FF0000"/>
                </a:solidFill>
              </a:rPr>
              <a:t>tinggi</a:t>
            </a:r>
            <a:r>
              <a:rPr lang="en-US" sz="1200" dirty="0" smtClean="0">
                <a:solidFill>
                  <a:srgbClr val="FF0000"/>
                </a:solidFill>
              </a:rPr>
              <a:t> </a:t>
            </a:r>
            <a:r>
              <a:rPr lang="en-US" sz="1200" dirty="0" err="1" smtClean="0"/>
              <a:t>dibandingkan</a:t>
            </a:r>
            <a:r>
              <a:rPr lang="en-US" sz="1200" dirty="0" smtClean="0"/>
              <a:t> </a:t>
            </a:r>
            <a:r>
              <a:rPr lang="en-US" sz="1200" dirty="0" err="1" smtClean="0"/>
              <a:t>konsentrasi</a:t>
            </a:r>
            <a:r>
              <a:rPr lang="en-US" sz="1200" dirty="0" smtClean="0"/>
              <a:t> </a:t>
            </a:r>
            <a:r>
              <a:rPr lang="en-US" sz="1200" dirty="0" err="1" smtClean="0"/>
              <a:t>lingkungan</a:t>
            </a:r>
            <a:r>
              <a:rPr lang="en-US" sz="1200" dirty="0" smtClean="0"/>
              <a:t> </a:t>
            </a:r>
            <a:r>
              <a:rPr lang="en-US" sz="1200" dirty="0" err="1" smtClean="0"/>
              <a:t>sekitarnya</a:t>
            </a:r>
            <a:r>
              <a:rPr lang="en-US" sz="1200" dirty="0" smtClean="0"/>
              <a:t>, </a:t>
            </a:r>
            <a:r>
              <a:rPr lang="en-US" sz="1200" dirty="0" err="1" smtClean="0"/>
              <a:t>maka</a:t>
            </a:r>
            <a:r>
              <a:rPr lang="en-US" sz="1200" dirty="0" smtClean="0"/>
              <a:t> </a:t>
            </a:r>
            <a:r>
              <a:rPr lang="en-US" sz="1200" dirty="0" smtClean="0">
                <a:solidFill>
                  <a:srgbClr val="FF0000"/>
                </a:solidFill>
              </a:rPr>
              <a:t>air </a:t>
            </a:r>
            <a:r>
              <a:rPr lang="en-US" sz="1200" dirty="0" err="1" smtClean="0">
                <a:solidFill>
                  <a:srgbClr val="FF0000"/>
                </a:solidFill>
              </a:rPr>
              <a:t>akan</a:t>
            </a:r>
            <a:r>
              <a:rPr lang="en-US" sz="1200" dirty="0" smtClean="0">
                <a:solidFill>
                  <a:srgbClr val="FF0000"/>
                </a:solidFill>
              </a:rPr>
              <a:t> </a:t>
            </a:r>
            <a:r>
              <a:rPr lang="en-US" sz="1200" dirty="0" err="1" smtClean="0">
                <a:solidFill>
                  <a:srgbClr val="FF0000"/>
                </a:solidFill>
              </a:rPr>
              <a:t>segera</a:t>
            </a:r>
            <a:r>
              <a:rPr lang="en-US" sz="1200" dirty="0" smtClean="0">
                <a:solidFill>
                  <a:srgbClr val="FF0000"/>
                </a:solidFill>
              </a:rPr>
              <a:t> </a:t>
            </a:r>
            <a:r>
              <a:rPr lang="en-US" sz="1200" dirty="0" err="1" smtClean="0">
                <a:solidFill>
                  <a:srgbClr val="FF0000"/>
                </a:solidFill>
              </a:rPr>
              <a:t>bergerak</a:t>
            </a:r>
            <a:r>
              <a:rPr lang="en-US" sz="1200" dirty="0" smtClean="0">
                <a:solidFill>
                  <a:srgbClr val="FF0000"/>
                </a:solidFill>
              </a:rPr>
              <a:t> </a:t>
            </a:r>
            <a:r>
              <a:rPr lang="en-US" sz="1200" dirty="0" err="1" smtClean="0">
                <a:solidFill>
                  <a:srgbClr val="FF0000"/>
                </a:solidFill>
              </a:rPr>
              <a:t>masuk</a:t>
            </a:r>
            <a:r>
              <a:rPr lang="en-US" sz="1200" dirty="0" smtClean="0">
                <a:solidFill>
                  <a:srgbClr val="FF0000"/>
                </a:solidFill>
              </a:rPr>
              <a:t> </a:t>
            </a:r>
            <a:r>
              <a:rPr lang="en-US" sz="1200" dirty="0" err="1" smtClean="0">
                <a:solidFill>
                  <a:srgbClr val="FF0000"/>
                </a:solidFill>
              </a:rPr>
              <a:t>ke</a:t>
            </a:r>
            <a:r>
              <a:rPr lang="en-US" sz="1200" dirty="0" smtClean="0">
                <a:solidFill>
                  <a:srgbClr val="FF0000"/>
                </a:solidFill>
              </a:rPr>
              <a:t> </a:t>
            </a:r>
            <a:r>
              <a:rPr lang="en-US" sz="1200" dirty="0" err="1" smtClean="0">
                <a:solidFill>
                  <a:srgbClr val="FF0000"/>
                </a:solidFill>
              </a:rPr>
              <a:t>dalam</a:t>
            </a:r>
            <a:r>
              <a:rPr lang="en-US" sz="1200" dirty="0" smtClean="0">
                <a:solidFill>
                  <a:srgbClr val="FF0000"/>
                </a:solidFill>
              </a:rPr>
              <a:t> </a:t>
            </a:r>
            <a:r>
              <a:rPr lang="en-US" sz="1200" dirty="0" err="1" smtClean="0"/>
              <a:t>sel</a:t>
            </a:r>
            <a:r>
              <a:rPr lang="en-US" sz="1200" dirty="0" smtClean="0"/>
              <a:t> </a:t>
            </a:r>
            <a:r>
              <a:rPr lang="en-US" sz="1200" dirty="0" err="1" smtClean="0"/>
              <a:t>secara</a:t>
            </a:r>
            <a:r>
              <a:rPr lang="en-US" sz="1200" dirty="0" smtClean="0"/>
              <a:t> </a:t>
            </a:r>
            <a:r>
              <a:rPr lang="en-US" sz="1200" dirty="0" err="1" smtClean="0"/>
              <a:t>otomatis</a:t>
            </a:r>
            <a:r>
              <a:rPr lang="en-US" sz="1200" dirty="0" smtClean="0"/>
              <a:t>, </a:t>
            </a:r>
            <a:r>
              <a:rPr lang="en-US" sz="1200" dirty="0" err="1" smtClean="0"/>
              <a:t>akibatnya</a:t>
            </a:r>
            <a:r>
              <a:rPr lang="en-US" sz="1200" dirty="0" smtClean="0"/>
              <a:t> </a:t>
            </a:r>
            <a:r>
              <a:rPr lang="en-US" sz="1200" dirty="0" err="1" smtClean="0"/>
              <a:t>sel</a:t>
            </a:r>
            <a:r>
              <a:rPr lang="en-US" sz="1200" dirty="0" smtClean="0"/>
              <a:t> </a:t>
            </a:r>
            <a:r>
              <a:rPr lang="en-US" sz="1200" dirty="0" err="1" smtClean="0"/>
              <a:t>membengkak</a:t>
            </a:r>
            <a:r>
              <a:rPr lang="en-US" sz="1200" dirty="0" smtClean="0"/>
              <a:t> </a:t>
            </a:r>
            <a:r>
              <a:rPr lang="en-US" sz="1200" dirty="0" err="1" smtClean="0"/>
              <a:t>dan</a:t>
            </a:r>
            <a:r>
              <a:rPr lang="en-US" sz="1200" dirty="0" smtClean="0"/>
              <a:t> </a:t>
            </a:r>
            <a:r>
              <a:rPr lang="en-US" sz="1200" dirty="0" err="1" smtClean="0"/>
              <a:t>pecah</a:t>
            </a:r>
            <a:r>
              <a:rPr lang="en-US" sz="1200" dirty="0" smtClean="0"/>
              <a:t>, </a:t>
            </a:r>
            <a:r>
              <a:rPr lang="en-US" sz="1200" dirty="0" err="1" smtClean="0"/>
              <a:t>kecuali</a:t>
            </a:r>
            <a:r>
              <a:rPr lang="en-US" sz="1200" dirty="0" smtClean="0"/>
              <a:t> </a:t>
            </a:r>
            <a:r>
              <a:rPr lang="en-US" sz="1200" dirty="0" err="1" smtClean="0"/>
              <a:t>pada</a:t>
            </a:r>
            <a:r>
              <a:rPr lang="en-US" sz="1200" dirty="0" smtClean="0"/>
              <a:t> </a:t>
            </a:r>
            <a:r>
              <a:rPr lang="en-US" sz="1200" dirty="0" err="1" smtClean="0"/>
              <a:t>sel</a:t>
            </a:r>
            <a:r>
              <a:rPr lang="en-US" sz="1200" dirty="0" smtClean="0"/>
              <a:t> </a:t>
            </a:r>
            <a:r>
              <a:rPr lang="en-US" sz="1200" dirty="0" err="1" smtClean="0"/>
              <a:t>tumbuhan</a:t>
            </a:r>
            <a:r>
              <a:rPr lang="en-US" sz="1200" dirty="0" smtClean="0"/>
              <a:t> </a:t>
            </a:r>
            <a:r>
              <a:rPr lang="en-US" sz="1200" dirty="0" err="1" smtClean="0"/>
              <a:t>hanya</a:t>
            </a:r>
            <a:r>
              <a:rPr lang="en-US" sz="1200" dirty="0" smtClean="0"/>
              <a:t> </a:t>
            </a:r>
            <a:r>
              <a:rPr lang="en-US" sz="1200" dirty="0" err="1" smtClean="0"/>
              <a:t>menggelembung</a:t>
            </a:r>
            <a:r>
              <a:rPr lang="en-US" sz="1200" dirty="0" smtClean="0"/>
              <a:t> </a:t>
            </a:r>
            <a:r>
              <a:rPr lang="en-US" sz="1200" dirty="0" err="1" smtClean="0"/>
              <a:t>dan</a:t>
            </a:r>
            <a:r>
              <a:rPr lang="en-US" sz="1200" dirty="0" smtClean="0"/>
              <a:t> </a:t>
            </a:r>
            <a:r>
              <a:rPr lang="en-US" sz="1200" dirty="0" err="1" smtClean="0"/>
              <a:t>menegang</a:t>
            </a:r>
            <a:r>
              <a:rPr lang="en-US" sz="1200" dirty="0" smtClean="0"/>
              <a:t> (TURGID)</a:t>
            </a:r>
          </a:p>
        </p:txBody>
      </p:sp>
      <p:sp>
        <p:nvSpPr>
          <p:cNvPr id="4" name="Slide Number Placeholder 3"/>
          <p:cNvSpPr>
            <a:spLocks noGrp="1"/>
          </p:cNvSpPr>
          <p:nvPr>
            <p:ph type="sldNum" sz="quarter" idx="10"/>
          </p:nvPr>
        </p:nvSpPr>
        <p:spPr/>
        <p:txBody>
          <a:bodyPr/>
          <a:lstStyle/>
          <a:p>
            <a:fld id="{D8B7EDD4-D75A-4DD8-A2F7-651F8F8276C3}" type="slidenum">
              <a:rPr lang="id-ID" smtClean="0"/>
              <a:t>30</a:t>
            </a:fld>
            <a:endParaRPr lang="id-ID"/>
          </a:p>
        </p:txBody>
      </p:sp>
    </p:spTree>
    <p:extLst>
      <p:ext uri="{BB962C8B-B14F-4D97-AF65-F5344CB8AC3E}">
        <p14:creationId xmlns:p14="http://schemas.microsoft.com/office/powerpoint/2010/main" val="263730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Atmosfir bumi menghadirkan masalah pada tanaman </a:t>
            </a:r>
          </a:p>
          <a:p>
            <a:r>
              <a:rPr lang="id-ID" sz="1200" b="0" i="0" kern="1200" dirty="0" smtClean="0">
                <a:solidFill>
                  <a:schemeClr val="tx1"/>
                </a:solidFill>
                <a:effectLst/>
                <a:latin typeface="+mn-lt"/>
                <a:ea typeface="+mn-ea"/>
                <a:cs typeface="+mn-cs"/>
              </a:rPr>
              <a:t>- Atmosfer merupakan sumber CO2</a:t>
            </a:r>
          </a:p>
          <a:p>
            <a:r>
              <a:rPr lang="id-ID" sz="1200" b="0" i="0" kern="1200" dirty="0" smtClean="0">
                <a:solidFill>
                  <a:schemeClr val="tx1"/>
                </a:solidFill>
                <a:effectLst/>
                <a:latin typeface="+mn-lt"/>
                <a:ea typeface="+mn-ea"/>
                <a:cs typeface="+mn-cs"/>
              </a:rPr>
              <a:t>Atmosfer Bumi terdiri atas gas Nitrogen sekitar 78.17%, </a:t>
            </a:r>
            <a:r>
              <a:rPr lang="id-ID" sz="1200" b="0" i="0" u="none" strike="noStrike" kern="1200" dirty="0" smtClean="0">
                <a:solidFill>
                  <a:schemeClr val="tx1"/>
                </a:solidFill>
                <a:effectLst/>
                <a:latin typeface="+mn-lt"/>
                <a:ea typeface="+mn-ea"/>
                <a:cs typeface="+mn-cs"/>
                <a:hlinkClick r:id="rId3" tooltip="Posts tagged with oksigen"/>
              </a:rPr>
              <a:t>Oksigen</a:t>
            </a:r>
            <a:r>
              <a:rPr lang="id-ID" sz="1200" b="0" i="0" kern="1200" dirty="0" smtClean="0">
                <a:solidFill>
                  <a:schemeClr val="tx1"/>
                </a:solidFill>
                <a:effectLst/>
                <a:latin typeface="+mn-lt"/>
                <a:ea typeface="+mn-ea"/>
                <a:cs typeface="+mn-cs"/>
              </a:rPr>
              <a:t> sebesar 20.97%, sedikit Argon 0.9%, Karbondioksida sekitar 0.0357%, ditambah uap air dan gas lainnya.   </a:t>
            </a:r>
          </a:p>
          <a:p>
            <a:pPr marL="171450" indent="-171450">
              <a:buFontTx/>
              <a:buChar char="-"/>
            </a:pPr>
            <a:r>
              <a:rPr lang="id-ID" sz="1200" b="0" i="0" kern="1200" dirty="0" smtClean="0">
                <a:solidFill>
                  <a:schemeClr val="tx1"/>
                </a:solidFill>
                <a:effectLst/>
                <a:latin typeface="+mn-lt"/>
                <a:ea typeface="+mn-ea"/>
                <a:cs typeface="+mn-cs"/>
              </a:rPr>
              <a:t>Atmosfer dapat me</a:t>
            </a:r>
            <a:r>
              <a:rPr lang="id-ID" sz="1200" b="0" i="0" kern="1200" baseline="0" dirty="0" smtClean="0">
                <a:solidFill>
                  <a:schemeClr val="tx1"/>
                </a:solidFill>
                <a:effectLst/>
                <a:latin typeface="+mn-lt"/>
                <a:ea typeface="+mn-ea"/>
                <a:cs typeface="+mn-cs"/>
              </a:rPr>
              <a:t>nyebabkan tanaman menjadi kering</a:t>
            </a:r>
          </a:p>
          <a:p>
            <a:pPr marL="0" indent="0">
              <a:buFontTx/>
              <a:buNone/>
            </a:pPr>
            <a:r>
              <a:rPr lang="id-ID" dirty="0" smtClean="0"/>
              <a:t/>
            </a:r>
            <a:br>
              <a:rPr lang="id-ID" dirty="0" smtClean="0"/>
            </a:br>
            <a:r>
              <a:rPr lang="id-ID" sz="1200" b="0" i="0" kern="1200" dirty="0" smtClean="0">
                <a:solidFill>
                  <a:schemeClr val="tx1"/>
                </a:solidFill>
                <a:effectLst/>
                <a:latin typeface="+mn-lt"/>
                <a:ea typeface="+mn-ea"/>
                <a:cs typeface="+mn-cs"/>
              </a:rPr>
              <a:t>Tanaman telah berevolusi untuk mengendalikan kehilangan air dari dedaunan dan untuk menggantikan kehilangan air ke atmosfer </a:t>
            </a:r>
          </a:p>
          <a:p>
            <a:pPr marL="0" indent="0">
              <a:buFontTx/>
              <a:buNone/>
            </a:pPr>
            <a:r>
              <a:rPr lang="id-ID" sz="1200" b="0" i="0" kern="1200" dirty="0" smtClean="0">
                <a:solidFill>
                  <a:schemeClr val="tx1"/>
                </a:solidFill>
                <a:effectLst/>
                <a:latin typeface="+mn-lt"/>
                <a:ea typeface="+mn-ea"/>
                <a:cs typeface="+mn-cs"/>
              </a:rPr>
              <a:t>Melibatkan </a:t>
            </a:r>
          </a:p>
          <a:p>
            <a:pPr marL="171450" indent="-171450">
              <a:buFontTx/>
              <a:buChar char="-"/>
            </a:pPr>
            <a:r>
              <a:rPr lang="id-ID" sz="1200" b="0" i="0" kern="1200" dirty="0" smtClean="0">
                <a:solidFill>
                  <a:schemeClr val="tx1"/>
                </a:solidFill>
                <a:effectLst/>
                <a:latin typeface="+mn-lt"/>
                <a:ea typeface="+mn-ea"/>
                <a:cs typeface="+mn-cs"/>
              </a:rPr>
              <a:t>Gradien dalam konsentrasi uap air (daun) </a:t>
            </a:r>
          </a:p>
          <a:p>
            <a:pPr marL="171450" indent="-171450">
              <a:buFontTx/>
              <a:buChar char="-"/>
            </a:pPr>
            <a:r>
              <a:rPr lang="id-ID" sz="1200" b="0" i="0" kern="1200" dirty="0" smtClean="0">
                <a:solidFill>
                  <a:schemeClr val="tx1"/>
                </a:solidFill>
                <a:effectLst/>
                <a:latin typeface="+mn-lt"/>
                <a:ea typeface="+mn-ea"/>
                <a:cs typeface="+mn-cs"/>
              </a:rPr>
              <a:t>Gradien tekanan pada xilem dan tanah</a:t>
            </a:r>
            <a:endParaRPr lang="id-ID" sz="1200" b="0" i="0" kern="1200" baseline="0" dirty="0" smtClean="0">
              <a:solidFill>
                <a:schemeClr val="tx1"/>
              </a:solidFill>
              <a:effectLst/>
              <a:latin typeface="+mn-lt"/>
              <a:ea typeface="+mn-ea"/>
              <a:cs typeface="+mn-cs"/>
            </a:endParaRPr>
          </a:p>
          <a:p>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3</a:t>
            </a:fld>
            <a:endParaRPr lang="id-ID"/>
          </a:p>
        </p:txBody>
      </p:sp>
    </p:spTree>
    <p:extLst>
      <p:ext uri="{BB962C8B-B14F-4D97-AF65-F5344CB8AC3E}">
        <p14:creationId xmlns:p14="http://schemas.microsoft.com/office/powerpoint/2010/main" val="2764645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50000"/>
              </a:lnSpc>
            </a:pPr>
            <a:r>
              <a:rPr lang="en-US" sz="1200" dirty="0" err="1" smtClean="0"/>
              <a:t>Jika</a:t>
            </a:r>
            <a:r>
              <a:rPr lang="en-US" sz="1200" dirty="0" smtClean="0"/>
              <a:t> </a:t>
            </a:r>
            <a:r>
              <a:rPr lang="en-US" sz="1200" dirty="0" err="1" smtClean="0">
                <a:solidFill>
                  <a:srgbClr val="FF0000"/>
                </a:solidFill>
              </a:rPr>
              <a:t>konsentrasi</a:t>
            </a:r>
            <a:r>
              <a:rPr lang="en-US" sz="1200" dirty="0" smtClean="0">
                <a:solidFill>
                  <a:srgbClr val="FF0000"/>
                </a:solidFill>
              </a:rPr>
              <a:t> </a:t>
            </a:r>
            <a:r>
              <a:rPr lang="en-US" sz="1200" dirty="0" err="1" smtClean="0">
                <a:solidFill>
                  <a:srgbClr val="FF0000"/>
                </a:solidFill>
              </a:rPr>
              <a:t>larutan</a:t>
            </a:r>
            <a:r>
              <a:rPr lang="en-US" sz="1200" dirty="0" smtClean="0">
                <a:solidFill>
                  <a:srgbClr val="FF0000"/>
                </a:solidFill>
              </a:rPr>
              <a:t> </a:t>
            </a:r>
            <a:r>
              <a:rPr lang="en-US" sz="1200" dirty="0" err="1" smtClean="0">
                <a:solidFill>
                  <a:srgbClr val="FF0000"/>
                </a:solidFill>
              </a:rPr>
              <a:t>sel</a:t>
            </a:r>
            <a:r>
              <a:rPr lang="en-US" sz="1200" dirty="0" smtClean="0">
                <a:solidFill>
                  <a:srgbClr val="FF0000"/>
                </a:solidFill>
              </a:rPr>
              <a:t> </a:t>
            </a:r>
            <a:r>
              <a:rPr lang="en-US" sz="1200" dirty="0" err="1" smtClean="0">
                <a:solidFill>
                  <a:srgbClr val="FF0000"/>
                </a:solidFill>
              </a:rPr>
              <a:t>lebih</a:t>
            </a:r>
            <a:r>
              <a:rPr lang="en-US" sz="1200" dirty="0" smtClean="0">
                <a:solidFill>
                  <a:srgbClr val="FF0000"/>
                </a:solidFill>
              </a:rPr>
              <a:t> </a:t>
            </a:r>
            <a:r>
              <a:rPr lang="en-US" sz="1200" dirty="0" err="1" smtClean="0">
                <a:solidFill>
                  <a:srgbClr val="FF0000"/>
                </a:solidFill>
              </a:rPr>
              <a:t>rendah</a:t>
            </a:r>
            <a:r>
              <a:rPr lang="en-US" sz="1200" dirty="0" smtClean="0">
                <a:solidFill>
                  <a:srgbClr val="FF0000"/>
                </a:solidFill>
              </a:rPr>
              <a:t> </a:t>
            </a:r>
            <a:r>
              <a:rPr lang="en-US" sz="1200" dirty="0" err="1" smtClean="0"/>
              <a:t>dibandingkan</a:t>
            </a:r>
            <a:r>
              <a:rPr lang="en-US" sz="1200" dirty="0" smtClean="0"/>
              <a:t> </a:t>
            </a:r>
            <a:r>
              <a:rPr lang="en-US" sz="1200" dirty="0" err="1" smtClean="0"/>
              <a:t>konsentrasi</a:t>
            </a:r>
            <a:r>
              <a:rPr lang="en-US" sz="1200" dirty="0" smtClean="0"/>
              <a:t> </a:t>
            </a:r>
            <a:r>
              <a:rPr lang="en-US" sz="1200" dirty="0" err="1" smtClean="0"/>
              <a:t>lingkungan</a:t>
            </a:r>
            <a:r>
              <a:rPr lang="en-US" sz="1200" dirty="0" smtClean="0"/>
              <a:t> </a:t>
            </a:r>
            <a:r>
              <a:rPr lang="en-US" sz="1200" dirty="0" err="1" smtClean="0"/>
              <a:t>sekitarnya</a:t>
            </a:r>
            <a:r>
              <a:rPr lang="en-US" sz="1200" dirty="0" smtClean="0"/>
              <a:t>, </a:t>
            </a:r>
            <a:r>
              <a:rPr lang="en-US" sz="1200" dirty="0" err="1" smtClean="0"/>
              <a:t>maka</a:t>
            </a:r>
            <a:r>
              <a:rPr lang="en-US" sz="1200" dirty="0" smtClean="0"/>
              <a:t> </a:t>
            </a:r>
            <a:r>
              <a:rPr lang="en-US" sz="1200" dirty="0" smtClean="0">
                <a:solidFill>
                  <a:srgbClr val="FF0000"/>
                </a:solidFill>
              </a:rPr>
              <a:t>air </a:t>
            </a:r>
            <a:r>
              <a:rPr lang="en-US" sz="1200" dirty="0" err="1" smtClean="0">
                <a:solidFill>
                  <a:srgbClr val="FF0000"/>
                </a:solidFill>
              </a:rPr>
              <a:t>akan</a:t>
            </a:r>
            <a:r>
              <a:rPr lang="en-US" sz="1200" dirty="0" smtClean="0">
                <a:solidFill>
                  <a:srgbClr val="FF0000"/>
                </a:solidFill>
              </a:rPr>
              <a:t> </a:t>
            </a:r>
            <a:r>
              <a:rPr lang="en-US" sz="1200" dirty="0" err="1" smtClean="0">
                <a:solidFill>
                  <a:srgbClr val="FF0000"/>
                </a:solidFill>
              </a:rPr>
              <a:t>segera</a:t>
            </a:r>
            <a:r>
              <a:rPr lang="en-US" sz="1200" dirty="0" smtClean="0">
                <a:solidFill>
                  <a:srgbClr val="FF0000"/>
                </a:solidFill>
              </a:rPr>
              <a:t> </a:t>
            </a:r>
            <a:r>
              <a:rPr lang="en-US" sz="1200" dirty="0" err="1" smtClean="0">
                <a:solidFill>
                  <a:srgbClr val="FF0000"/>
                </a:solidFill>
              </a:rPr>
              <a:t>bergerak</a:t>
            </a:r>
            <a:r>
              <a:rPr lang="en-US" sz="1200" dirty="0" smtClean="0">
                <a:solidFill>
                  <a:srgbClr val="FF0000"/>
                </a:solidFill>
              </a:rPr>
              <a:t> </a:t>
            </a:r>
            <a:r>
              <a:rPr lang="en-US" sz="1200" dirty="0" err="1" smtClean="0">
                <a:solidFill>
                  <a:srgbClr val="FF0000"/>
                </a:solidFill>
              </a:rPr>
              <a:t>ke</a:t>
            </a:r>
            <a:r>
              <a:rPr lang="en-US" sz="1200" dirty="0" smtClean="0">
                <a:solidFill>
                  <a:srgbClr val="FF0000"/>
                </a:solidFill>
              </a:rPr>
              <a:t> </a:t>
            </a:r>
            <a:r>
              <a:rPr lang="en-US" sz="1200" dirty="0" err="1" smtClean="0">
                <a:solidFill>
                  <a:srgbClr val="FF0000"/>
                </a:solidFill>
              </a:rPr>
              <a:t>luar</a:t>
            </a:r>
            <a:r>
              <a:rPr lang="en-US" sz="1200" dirty="0" smtClean="0">
                <a:solidFill>
                  <a:srgbClr val="FF0000"/>
                </a:solidFill>
              </a:rPr>
              <a:t> </a:t>
            </a:r>
            <a:r>
              <a:rPr lang="en-US" sz="1200" dirty="0" err="1" smtClean="0"/>
              <a:t>meninggalkan</a:t>
            </a:r>
            <a:r>
              <a:rPr lang="en-US" sz="1200" dirty="0" smtClean="0"/>
              <a:t> </a:t>
            </a:r>
            <a:r>
              <a:rPr lang="en-US" sz="1200" dirty="0" err="1" smtClean="0"/>
              <a:t>sel</a:t>
            </a:r>
            <a:r>
              <a:rPr lang="en-US" sz="1200" dirty="0" smtClean="0"/>
              <a:t> </a:t>
            </a:r>
            <a:r>
              <a:rPr lang="en-US" sz="1200" dirty="0" err="1" smtClean="0"/>
              <a:t>secara</a:t>
            </a:r>
            <a:r>
              <a:rPr lang="en-US" sz="1200" dirty="0" smtClean="0"/>
              <a:t> </a:t>
            </a:r>
            <a:r>
              <a:rPr lang="en-US" sz="1200" dirty="0" err="1" smtClean="0"/>
              <a:t>otomatis</a:t>
            </a:r>
            <a:r>
              <a:rPr lang="en-US" sz="1200" dirty="0" smtClean="0"/>
              <a:t>, </a:t>
            </a:r>
            <a:r>
              <a:rPr lang="en-US" sz="1200" dirty="0" err="1" smtClean="0"/>
              <a:t>akibatnya</a:t>
            </a:r>
            <a:r>
              <a:rPr lang="en-US" sz="1200" dirty="0" smtClean="0"/>
              <a:t> </a:t>
            </a:r>
            <a:r>
              <a:rPr lang="en-US" sz="1200" dirty="0" err="1" smtClean="0"/>
              <a:t>sel</a:t>
            </a:r>
            <a:r>
              <a:rPr lang="en-US" sz="1200" dirty="0" smtClean="0"/>
              <a:t> </a:t>
            </a:r>
            <a:r>
              <a:rPr lang="en-US" sz="1200" dirty="0" err="1" smtClean="0"/>
              <a:t>menyusut</a:t>
            </a:r>
            <a:r>
              <a:rPr lang="en-US" sz="1200" dirty="0" smtClean="0"/>
              <a:t> </a:t>
            </a:r>
            <a:r>
              <a:rPr lang="en-US" sz="1200" dirty="0" err="1" smtClean="0"/>
              <a:t>dan</a:t>
            </a:r>
            <a:r>
              <a:rPr lang="en-US" sz="1200" dirty="0" smtClean="0"/>
              <a:t> </a:t>
            </a:r>
            <a:r>
              <a:rPr lang="en-US" sz="1200" dirty="0" err="1" smtClean="0"/>
              <a:t>mati</a:t>
            </a:r>
            <a:r>
              <a:rPr lang="en-US" sz="1200" dirty="0" smtClean="0"/>
              <a:t> (PLASMOLISIS)</a:t>
            </a:r>
          </a:p>
          <a:p>
            <a:pPr eaLnBrk="1" hangingPunct="1">
              <a:lnSpc>
                <a:spcPct val="150000"/>
              </a:lnSpc>
            </a:pPr>
            <a:r>
              <a:rPr lang="en-US" sz="1200" dirty="0" err="1" smtClean="0"/>
              <a:t>Jika</a:t>
            </a:r>
            <a:r>
              <a:rPr lang="en-US" sz="1200" dirty="0" smtClean="0"/>
              <a:t> </a:t>
            </a:r>
            <a:r>
              <a:rPr lang="en-US" sz="1200" dirty="0" err="1" smtClean="0">
                <a:solidFill>
                  <a:srgbClr val="FF0000"/>
                </a:solidFill>
              </a:rPr>
              <a:t>konsentrasi</a:t>
            </a:r>
            <a:r>
              <a:rPr lang="en-US" sz="1200" dirty="0" smtClean="0">
                <a:solidFill>
                  <a:srgbClr val="FF0000"/>
                </a:solidFill>
              </a:rPr>
              <a:t> </a:t>
            </a:r>
            <a:r>
              <a:rPr lang="en-US" sz="1200" dirty="0" err="1" smtClean="0">
                <a:solidFill>
                  <a:srgbClr val="FF0000"/>
                </a:solidFill>
              </a:rPr>
              <a:t>larutan</a:t>
            </a:r>
            <a:r>
              <a:rPr lang="en-US" sz="1200" dirty="0" smtClean="0">
                <a:solidFill>
                  <a:srgbClr val="FF0000"/>
                </a:solidFill>
              </a:rPr>
              <a:t> </a:t>
            </a:r>
            <a:r>
              <a:rPr lang="en-US" sz="1200" dirty="0" err="1" smtClean="0">
                <a:solidFill>
                  <a:srgbClr val="FF0000"/>
                </a:solidFill>
              </a:rPr>
              <a:t>sel</a:t>
            </a:r>
            <a:r>
              <a:rPr lang="en-US" sz="1200" dirty="0" smtClean="0">
                <a:solidFill>
                  <a:srgbClr val="FF0000"/>
                </a:solidFill>
              </a:rPr>
              <a:t> </a:t>
            </a:r>
            <a:r>
              <a:rPr lang="en-US" sz="1200" dirty="0" err="1" smtClean="0">
                <a:solidFill>
                  <a:srgbClr val="FF0000"/>
                </a:solidFill>
              </a:rPr>
              <a:t>lebih</a:t>
            </a:r>
            <a:r>
              <a:rPr lang="en-US" sz="1200" dirty="0" smtClean="0">
                <a:solidFill>
                  <a:srgbClr val="FF0000"/>
                </a:solidFill>
              </a:rPr>
              <a:t> </a:t>
            </a:r>
            <a:r>
              <a:rPr lang="en-US" sz="1200" dirty="0" err="1" smtClean="0">
                <a:solidFill>
                  <a:srgbClr val="FF0000"/>
                </a:solidFill>
              </a:rPr>
              <a:t>tinggi</a:t>
            </a:r>
            <a:r>
              <a:rPr lang="en-US" sz="1200" dirty="0" smtClean="0">
                <a:solidFill>
                  <a:srgbClr val="FF0000"/>
                </a:solidFill>
              </a:rPr>
              <a:t> </a:t>
            </a:r>
            <a:r>
              <a:rPr lang="en-US" sz="1200" dirty="0" err="1" smtClean="0"/>
              <a:t>dibandingkan</a:t>
            </a:r>
            <a:r>
              <a:rPr lang="en-US" sz="1200" dirty="0" smtClean="0"/>
              <a:t> </a:t>
            </a:r>
            <a:r>
              <a:rPr lang="en-US" sz="1200" dirty="0" err="1" smtClean="0"/>
              <a:t>konsentrasi</a:t>
            </a:r>
            <a:r>
              <a:rPr lang="en-US" sz="1200" dirty="0" smtClean="0"/>
              <a:t> </a:t>
            </a:r>
            <a:r>
              <a:rPr lang="en-US" sz="1200" dirty="0" err="1" smtClean="0"/>
              <a:t>lingkungan</a:t>
            </a:r>
            <a:r>
              <a:rPr lang="en-US" sz="1200" dirty="0" smtClean="0"/>
              <a:t> </a:t>
            </a:r>
            <a:r>
              <a:rPr lang="en-US" sz="1200" dirty="0" err="1" smtClean="0"/>
              <a:t>sekitarnya</a:t>
            </a:r>
            <a:r>
              <a:rPr lang="en-US" sz="1200" dirty="0" smtClean="0"/>
              <a:t>, </a:t>
            </a:r>
            <a:r>
              <a:rPr lang="en-US" sz="1200" dirty="0" err="1" smtClean="0"/>
              <a:t>maka</a:t>
            </a:r>
            <a:r>
              <a:rPr lang="en-US" sz="1200" dirty="0" smtClean="0"/>
              <a:t> </a:t>
            </a:r>
            <a:r>
              <a:rPr lang="en-US" sz="1200" dirty="0" smtClean="0">
                <a:solidFill>
                  <a:srgbClr val="FF0000"/>
                </a:solidFill>
              </a:rPr>
              <a:t>air </a:t>
            </a:r>
            <a:r>
              <a:rPr lang="en-US" sz="1200" dirty="0" err="1" smtClean="0">
                <a:solidFill>
                  <a:srgbClr val="FF0000"/>
                </a:solidFill>
              </a:rPr>
              <a:t>akan</a:t>
            </a:r>
            <a:r>
              <a:rPr lang="en-US" sz="1200" dirty="0" smtClean="0">
                <a:solidFill>
                  <a:srgbClr val="FF0000"/>
                </a:solidFill>
              </a:rPr>
              <a:t> </a:t>
            </a:r>
            <a:r>
              <a:rPr lang="en-US" sz="1200" dirty="0" err="1" smtClean="0">
                <a:solidFill>
                  <a:srgbClr val="FF0000"/>
                </a:solidFill>
              </a:rPr>
              <a:t>segera</a:t>
            </a:r>
            <a:r>
              <a:rPr lang="en-US" sz="1200" dirty="0" smtClean="0">
                <a:solidFill>
                  <a:srgbClr val="FF0000"/>
                </a:solidFill>
              </a:rPr>
              <a:t> </a:t>
            </a:r>
            <a:r>
              <a:rPr lang="en-US" sz="1200" dirty="0" err="1" smtClean="0">
                <a:solidFill>
                  <a:srgbClr val="FF0000"/>
                </a:solidFill>
              </a:rPr>
              <a:t>bergerak</a:t>
            </a:r>
            <a:r>
              <a:rPr lang="en-US" sz="1200" dirty="0" smtClean="0">
                <a:solidFill>
                  <a:srgbClr val="FF0000"/>
                </a:solidFill>
              </a:rPr>
              <a:t> </a:t>
            </a:r>
            <a:r>
              <a:rPr lang="en-US" sz="1200" dirty="0" err="1" smtClean="0">
                <a:solidFill>
                  <a:srgbClr val="FF0000"/>
                </a:solidFill>
              </a:rPr>
              <a:t>masuk</a:t>
            </a:r>
            <a:r>
              <a:rPr lang="en-US" sz="1200" dirty="0" smtClean="0">
                <a:solidFill>
                  <a:srgbClr val="FF0000"/>
                </a:solidFill>
              </a:rPr>
              <a:t> </a:t>
            </a:r>
            <a:r>
              <a:rPr lang="en-US" sz="1200" dirty="0" err="1" smtClean="0">
                <a:solidFill>
                  <a:srgbClr val="FF0000"/>
                </a:solidFill>
              </a:rPr>
              <a:t>ke</a:t>
            </a:r>
            <a:r>
              <a:rPr lang="en-US" sz="1200" dirty="0" smtClean="0">
                <a:solidFill>
                  <a:srgbClr val="FF0000"/>
                </a:solidFill>
              </a:rPr>
              <a:t> </a:t>
            </a:r>
            <a:r>
              <a:rPr lang="en-US" sz="1200" dirty="0" err="1" smtClean="0">
                <a:solidFill>
                  <a:srgbClr val="FF0000"/>
                </a:solidFill>
              </a:rPr>
              <a:t>dalam</a:t>
            </a:r>
            <a:r>
              <a:rPr lang="en-US" sz="1200" dirty="0" smtClean="0">
                <a:solidFill>
                  <a:srgbClr val="FF0000"/>
                </a:solidFill>
              </a:rPr>
              <a:t> </a:t>
            </a:r>
            <a:r>
              <a:rPr lang="en-US" sz="1200" dirty="0" err="1" smtClean="0"/>
              <a:t>sel</a:t>
            </a:r>
            <a:r>
              <a:rPr lang="en-US" sz="1200" dirty="0" smtClean="0"/>
              <a:t> </a:t>
            </a:r>
            <a:r>
              <a:rPr lang="en-US" sz="1200" dirty="0" err="1" smtClean="0"/>
              <a:t>secara</a:t>
            </a:r>
            <a:r>
              <a:rPr lang="en-US" sz="1200" dirty="0" smtClean="0"/>
              <a:t> </a:t>
            </a:r>
            <a:r>
              <a:rPr lang="en-US" sz="1200" dirty="0" err="1" smtClean="0"/>
              <a:t>otomatis</a:t>
            </a:r>
            <a:r>
              <a:rPr lang="en-US" sz="1200" dirty="0" smtClean="0"/>
              <a:t>, </a:t>
            </a:r>
            <a:r>
              <a:rPr lang="en-US" sz="1200" dirty="0" err="1" smtClean="0"/>
              <a:t>akibatnya</a:t>
            </a:r>
            <a:r>
              <a:rPr lang="en-US" sz="1200" dirty="0" smtClean="0"/>
              <a:t> </a:t>
            </a:r>
            <a:r>
              <a:rPr lang="en-US" sz="1200" dirty="0" err="1" smtClean="0"/>
              <a:t>sel</a:t>
            </a:r>
            <a:r>
              <a:rPr lang="en-US" sz="1200" dirty="0" smtClean="0"/>
              <a:t> </a:t>
            </a:r>
            <a:r>
              <a:rPr lang="en-US" sz="1200" dirty="0" err="1" smtClean="0"/>
              <a:t>membengkak</a:t>
            </a:r>
            <a:r>
              <a:rPr lang="en-US" sz="1200" dirty="0" smtClean="0"/>
              <a:t> </a:t>
            </a:r>
            <a:r>
              <a:rPr lang="en-US" sz="1200" dirty="0" err="1" smtClean="0"/>
              <a:t>dan</a:t>
            </a:r>
            <a:r>
              <a:rPr lang="en-US" sz="1200" dirty="0" smtClean="0"/>
              <a:t> </a:t>
            </a:r>
            <a:r>
              <a:rPr lang="en-US" sz="1200" dirty="0" err="1" smtClean="0"/>
              <a:t>pecah</a:t>
            </a:r>
            <a:r>
              <a:rPr lang="en-US" sz="1200" dirty="0" smtClean="0"/>
              <a:t>, </a:t>
            </a:r>
            <a:r>
              <a:rPr lang="en-US" sz="1200" dirty="0" err="1" smtClean="0"/>
              <a:t>kecuali</a:t>
            </a:r>
            <a:r>
              <a:rPr lang="en-US" sz="1200" dirty="0" smtClean="0"/>
              <a:t> </a:t>
            </a:r>
            <a:r>
              <a:rPr lang="en-US" sz="1200" dirty="0" err="1" smtClean="0"/>
              <a:t>pada</a:t>
            </a:r>
            <a:r>
              <a:rPr lang="en-US" sz="1200" dirty="0" smtClean="0"/>
              <a:t> </a:t>
            </a:r>
            <a:r>
              <a:rPr lang="en-US" sz="1200" dirty="0" err="1" smtClean="0"/>
              <a:t>sel</a:t>
            </a:r>
            <a:r>
              <a:rPr lang="en-US" sz="1200" dirty="0" smtClean="0"/>
              <a:t> </a:t>
            </a:r>
            <a:r>
              <a:rPr lang="en-US" sz="1200" dirty="0" err="1" smtClean="0"/>
              <a:t>tumbuhan</a:t>
            </a:r>
            <a:r>
              <a:rPr lang="en-US" sz="1200" dirty="0" smtClean="0"/>
              <a:t> </a:t>
            </a:r>
            <a:r>
              <a:rPr lang="en-US" sz="1200" dirty="0" err="1" smtClean="0"/>
              <a:t>hanya</a:t>
            </a:r>
            <a:r>
              <a:rPr lang="en-US" sz="1200" dirty="0" smtClean="0"/>
              <a:t> </a:t>
            </a:r>
            <a:r>
              <a:rPr lang="en-US" sz="1200" dirty="0" err="1" smtClean="0"/>
              <a:t>menggelembung</a:t>
            </a:r>
            <a:r>
              <a:rPr lang="en-US" sz="1200" dirty="0" smtClean="0"/>
              <a:t> </a:t>
            </a:r>
            <a:r>
              <a:rPr lang="en-US" sz="1200" dirty="0" err="1" smtClean="0"/>
              <a:t>dan</a:t>
            </a:r>
            <a:r>
              <a:rPr lang="en-US" sz="1200" dirty="0" smtClean="0"/>
              <a:t> </a:t>
            </a:r>
            <a:r>
              <a:rPr lang="en-US" sz="1200" dirty="0" err="1" smtClean="0"/>
              <a:t>menegang</a:t>
            </a:r>
            <a:r>
              <a:rPr lang="en-US" sz="1200" dirty="0" smtClean="0"/>
              <a:t> (TURGID)</a:t>
            </a:r>
          </a:p>
        </p:txBody>
      </p:sp>
      <p:sp>
        <p:nvSpPr>
          <p:cNvPr id="4" name="Slide Number Placeholder 3"/>
          <p:cNvSpPr>
            <a:spLocks noGrp="1"/>
          </p:cNvSpPr>
          <p:nvPr>
            <p:ph type="sldNum" sz="quarter" idx="10"/>
          </p:nvPr>
        </p:nvSpPr>
        <p:spPr/>
        <p:txBody>
          <a:bodyPr/>
          <a:lstStyle/>
          <a:p>
            <a:fld id="{D8B7EDD4-D75A-4DD8-A2F7-651F8F8276C3}" type="slidenum">
              <a:rPr lang="id-ID" smtClean="0"/>
              <a:t>31</a:t>
            </a:fld>
            <a:endParaRPr lang="id-ID"/>
          </a:p>
        </p:txBody>
      </p:sp>
    </p:spTree>
    <p:extLst>
      <p:ext uri="{BB962C8B-B14F-4D97-AF65-F5344CB8AC3E}">
        <p14:creationId xmlns:p14="http://schemas.microsoft.com/office/powerpoint/2010/main" val="521772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Semua makhluk hidup memiliki persyaratan tertentu yang harus mereka puaskan agar tetap hidup - menjaga homeostasis </a:t>
            </a:r>
          </a:p>
          <a:p>
            <a:r>
              <a:rPr lang="id-ID" sz="1200" b="0" i="0" kern="1200" dirty="0" smtClean="0">
                <a:solidFill>
                  <a:schemeClr val="tx1"/>
                </a:solidFill>
                <a:effectLst/>
                <a:latin typeface="+mn-lt"/>
                <a:ea typeface="+mn-ea"/>
                <a:cs typeface="+mn-cs"/>
              </a:rPr>
              <a:t>Ini termasuk pertukaran gas (biasanya CO2 dan O2), mengambil air, mineral, dan makanan, dan menghilangkan limbah. </a:t>
            </a:r>
          </a:p>
          <a:p>
            <a:r>
              <a:rPr lang="id-ID" sz="1200" b="0" i="0" kern="1200" dirty="0" smtClean="0">
                <a:solidFill>
                  <a:schemeClr val="tx1"/>
                </a:solidFill>
                <a:effectLst/>
                <a:latin typeface="+mn-lt"/>
                <a:ea typeface="+mn-ea"/>
                <a:cs typeface="+mn-cs"/>
              </a:rPr>
              <a:t>Tugas ini terjadi pada tingkat sel. </a:t>
            </a:r>
          </a:p>
          <a:p>
            <a:r>
              <a:rPr lang="id-ID" sz="1200" b="0" i="0" kern="1200" dirty="0" smtClean="0">
                <a:solidFill>
                  <a:schemeClr val="tx1"/>
                </a:solidFill>
                <a:effectLst/>
                <a:latin typeface="+mn-lt"/>
                <a:ea typeface="+mn-ea"/>
                <a:cs typeface="+mn-cs"/>
              </a:rPr>
              <a:t>Molekul bergerak melalui membran sel dengan difusi</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34</a:t>
            </a:fld>
            <a:endParaRPr lang="id-ID"/>
          </a:p>
        </p:txBody>
      </p:sp>
    </p:spTree>
    <p:extLst>
      <p:ext uri="{BB962C8B-B14F-4D97-AF65-F5344CB8AC3E}">
        <p14:creationId xmlns:p14="http://schemas.microsoft.com/office/powerpoint/2010/main" val="1056498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Membran ini adalah struktur kompleks yang bertanggung jawab untuk memisahkan isi sel dari sekitarnya, untuk mengendalikan pergerakan material masuk dan keluar dari sel, dan untuk berinteraksi dengan lingkungan sekitar sel.</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35</a:t>
            </a:fld>
            <a:endParaRPr lang="id-ID"/>
          </a:p>
        </p:txBody>
      </p:sp>
    </p:spTree>
    <p:extLst>
      <p:ext uri="{BB962C8B-B14F-4D97-AF65-F5344CB8AC3E}">
        <p14:creationId xmlns:p14="http://schemas.microsoft.com/office/powerpoint/2010/main" val="2700965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Transport Aktif: membutuhkan energi dalam bentuk ATP. </a:t>
            </a:r>
          </a:p>
          <a:p>
            <a:pPr marL="171450" indent="-171450">
              <a:buFontTx/>
              <a:buChar char="-"/>
            </a:pPr>
            <a:r>
              <a:rPr lang="id-ID" sz="1200" b="0" i="0" kern="1200" dirty="0" smtClean="0">
                <a:solidFill>
                  <a:schemeClr val="tx1"/>
                </a:solidFill>
                <a:effectLst/>
                <a:latin typeface="+mn-lt"/>
                <a:ea typeface="+mn-ea"/>
                <a:cs typeface="+mn-cs"/>
              </a:rPr>
              <a:t>Mampu memindahkan partikel terlarut melawan conc. gradien (dari conc rendah sampai tinggi conc.) </a:t>
            </a:r>
          </a:p>
          <a:p>
            <a:pPr marL="171450" indent="-171450">
              <a:buFontTx/>
              <a:buChar char="-"/>
            </a:pPr>
            <a:r>
              <a:rPr lang="id-ID" sz="1200" b="0" i="0" kern="1200" dirty="0" smtClean="0">
                <a:solidFill>
                  <a:schemeClr val="tx1"/>
                </a:solidFill>
                <a:effectLst/>
                <a:latin typeface="+mn-lt"/>
                <a:ea typeface="+mn-ea"/>
                <a:cs typeface="+mn-cs"/>
              </a:rPr>
              <a:t>Menggunakan protein transport / carrier (protein pumps) yang tertanam di membran plasma. </a:t>
            </a:r>
          </a:p>
          <a:p>
            <a:pPr marL="171450" indent="-171450">
              <a:buFontTx/>
              <a:buChar char="-"/>
            </a:pPr>
            <a:r>
              <a:rPr lang="id-ID" sz="1200" b="0" i="0" kern="1200" dirty="0" smtClean="0">
                <a:solidFill>
                  <a:schemeClr val="tx1"/>
                </a:solidFill>
                <a:effectLst/>
                <a:latin typeface="+mn-lt"/>
                <a:ea typeface="+mn-ea"/>
                <a:cs typeface="+mn-cs"/>
              </a:rPr>
              <a:t>Protein pembawa spesifik untuk molekul yang mereka izinkan. Bentuk protein pembawa berubah yang membutuhkan energi (ATP).</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36</a:t>
            </a:fld>
            <a:endParaRPr lang="id-ID"/>
          </a:p>
        </p:txBody>
      </p:sp>
    </p:spTree>
    <p:extLst>
      <p:ext uri="{BB962C8B-B14F-4D97-AF65-F5344CB8AC3E}">
        <p14:creationId xmlns:p14="http://schemas.microsoft.com/office/powerpoint/2010/main" val="3251704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Endocytosis: proses pengambilan bahan ke dalam sel dengan cara infoldings, atau kantong, membran sel (biasanya memasukkannya ke dalam vakuola). </a:t>
            </a:r>
          </a:p>
          <a:p>
            <a:pPr marL="171450" indent="-171450">
              <a:buFontTx/>
              <a:buChar char="-"/>
            </a:pPr>
            <a:r>
              <a:rPr lang="id-ID" sz="1200" b="0" i="0" kern="1200" dirty="0" smtClean="0">
                <a:solidFill>
                  <a:schemeClr val="tx1"/>
                </a:solidFill>
                <a:effectLst/>
                <a:latin typeface="+mn-lt"/>
                <a:ea typeface="+mn-ea"/>
                <a:cs typeface="+mn-cs"/>
              </a:rPr>
              <a:t>Fagositosis - "Sel makan" Molekul nonspesifik;</a:t>
            </a:r>
            <a:r>
              <a:rPr lang="id-ID" sz="1200" b="0" i="0" kern="1200" baseline="0" dirty="0" smtClean="0">
                <a:solidFill>
                  <a:schemeClr val="tx1"/>
                </a:solidFill>
                <a:effectLst/>
                <a:latin typeface="+mn-lt"/>
                <a:ea typeface="+mn-ea"/>
                <a:cs typeface="+mn-cs"/>
              </a:rPr>
              <a:t> </a:t>
            </a:r>
            <a:r>
              <a:rPr lang="id-ID" sz="1200" b="0" i="0" kern="1200" dirty="0" smtClean="0">
                <a:solidFill>
                  <a:schemeClr val="tx1"/>
                </a:solidFill>
                <a:effectLst/>
                <a:latin typeface="+mn-lt"/>
                <a:ea typeface="+mn-ea"/>
                <a:cs typeface="+mn-cs"/>
              </a:rPr>
              <a:t>Asupan zat padat </a:t>
            </a:r>
          </a:p>
          <a:p>
            <a:pPr marL="171450" indent="-171450">
              <a:buFontTx/>
              <a:buChar char="-"/>
            </a:pPr>
            <a:r>
              <a:rPr lang="id-ID" sz="1200" b="0" i="0" kern="1200" dirty="0" smtClean="0">
                <a:solidFill>
                  <a:schemeClr val="tx1"/>
                </a:solidFill>
                <a:effectLst/>
                <a:latin typeface="+mn-lt"/>
                <a:ea typeface="+mn-ea"/>
                <a:cs typeface="+mn-cs"/>
              </a:rPr>
              <a:t>Pinositosis - "Cell Drinking" Molekul nonspesifik;</a:t>
            </a:r>
            <a:r>
              <a:rPr lang="id-ID" sz="1200" b="0" i="0" kern="1200" baseline="0" dirty="0" smtClean="0">
                <a:solidFill>
                  <a:schemeClr val="tx1"/>
                </a:solidFill>
                <a:effectLst/>
                <a:latin typeface="+mn-lt"/>
                <a:ea typeface="+mn-ea"/>
                <a:cs typeface="+mn-cs"/>
              </a:rPr>
              <a:t> </a:t>
            </a:r>
            <a:r>
              <a:rPr lang="id-ID" sz="1200" b="0" i="0" kern="1200" dirty="0" smtClean="0">
                <a:solidFill>
                  <a:schemeClr val="tx1"/>
                </a:solidFill>
                <a:effectLst/>
                <a:latin typeface="+mn-lt"/>
                <a:ea typeface="+mn-ea"/>
                <a:cs typeface="+mn-cs"/>
              </a:rPr>
              <a:t>Asupan tetesan kecil cairan</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38</a:t>
            </a:fld>
            <a:endParaRPr lang="id-ID"/>
          </a:p>
        </p:txBody>
      </p:sp>
    </p:spTree>
    <p:extLst>
      <p:ext uri="{BB962C8B-B14F-4D97-AF65-F5344CB8AC3E}">
        <p14:creationId xmlns:p14="http://schemas.microsoft.com/office/powerpoint/2010/main" val="3357824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Exocytosis (reverse endocytosis): sebuah proses di mana membran vakuola mengelilingi sekering material dengan membran sel, memaksa isi keluar dari sel.</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39</a:t>
            </a:fld>
            <a:endParaRPr lang="id-ID"/>
          </a:p>
        </p:txBody>
      </p:sp>
    </p:spTree>
    <p:extLst>
      <p:ext uri="{BB962C8B-B14F-4D97-AF65-F5344CB8AC3E}">
        <p14:creationId xmlns:p14="http://schemas.microsoft.com/office/powerpoint/2010/main" val="1699781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80-90% sel tanaman tumbuh adalah air </a:t>
            </a:r>
          </a:p>
          <a:p>
            <a:r>
              <a:rPr lang="id-ID" dirty="0" smtClean="0"/>
              <a:t>Ini bervariasi antara jenis sel tumbuhan </a:t>
            </a:r>
          </a:p>
          <a:p>
            <a:pPr marL="171450" indent="-171450">
              <a:buFontTx/>
              <a:buChar char="-"/>
            </a:pPr>
            <a:r>
              <a:rPr lang="id-ID" dirty="0" smtClean="0"/>
              <a:t>Wortel memiliki 85-95% air </a:t>
            </a:r>
          </a:p>
          <a:p>
            <a:pPr marL="171450" indent="-171450">
              <a:buFontTx/>
              <a:buChar char="-"/>
            </a:pPr>
            <a:r>
              <a:rPr lang="id-ID" dirty="0" smtClean="0"/>
              <a:t>Kayu memiliki 35-75% air </a:t>
            </a:r>
          </a:p>
          <a:p>
            <a:pPr marL="171450" indent="-171450">
              <a:buFontTx/>
              <a:buChar char="-"/>
            </a:pPr>
            <a:r>
              <a:rPr lang="id-ID" dirty="0" smtClean="0"/>
              <a:t>Benih memiliki 5-15% air </a:t>
            </a:r>
          </a:p>
          <a:p>
            <a:pPr marL="0" indent="0">
              <a:buFontTx/>
              <a:buNone/>
            </a:pPr>
            <a:r>
              <a:rPr lang="id-ID" dirty="0" smtClean="0"/>
              <a:t>Tanaman terus menyerap dan kehilangan air </a:t>
            </a:r>
          </a:p>
          <a:p>
            <a:pPr marL="0" indent="0">
              <a:buFontTx/>
              <a:buNone/>
            </a:pPr>
            <a:r>
              <a:rPr lang="id-ID" dirty="0" smtClean="0"/>
              <a:t>Hilang lewat dedaunan Disebut transpirasi</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4</a:t>
            </a:fld>
            <a:endParaRPr lang="id-ID"/>
          </a:p>
        </p:txBody>
      </p:sp>
    </p:spTree>
    <p:extLst>
      <p:ext uri="{BB962C8B-B14F-4D97-AF65-F5344CB8AC3E}">
        <p14:creationId xmlns:p14="http://schemas.microsoft.com/office/powerpoint/2010/main" val="427342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Kekuatan pendorong utama aliran air dari tanah melalui tanaman ke atmosfer meliputi: </a:t>
            </a:r>
          </a:p>
          <a:p>
            <a:pPr marL="171450" indent="-171450">
              <a:buFontTx/>
              <a:buChar char="-"/>
            </a:pPr>
            <a:r>
              <a:rPr lang="id-ID" dirty="0" smtClean="0"/>
              <a:t>[Uap H2O] </a:t>
            </a:r>
          </a:p>
          <a:p>
            <a:pPr marL="171450" indent="-171450">
              <a:buFontTx/>
              <a:buChar char="-"/>
            </a:pPr>
            <a:r>
              <a:rPr lang="id-ID" dirty="0" smtClean="0"/>
              <a:t>Tekanan hidrostatis </a:t>
            </a:r>
          </a:p>
          <a:p>
            <a:pPr marL="171450" indent="-171450">
              <a:buFontTx/>
              <a:buChar char="-"/>
            </a:pPr>
            <a:r>
              <a:rPr lang="id-ID" dirty="0" smtClean="0"/>
              <a:t>Potensial air (</a:t>
            </a:r>
            <a:r>
              <a:rPr lang="id-ID" sz="1200" b="0" i="0" kern="1200" dirty="0" smtClean="0">
                <a:solidFill>
                  <a:schemeClr val="tx1"/>
                </a:solidFill>
                <a:effectLst/>
                <a:latin typeface="+mn-lt"/>
                <a:ea typeface="+mn-ea"/>
                <a:cs typeface="+mn-cs"/>
              </a:rPr>
              <a:t>Potensial  air adalah jumlah air yang terkandung dalam suatu sel atau jaringan tumbuhan. Suatu sel atau jaringan dikatakan memiliki potensial air tinggi jika memiliki kadar air tinggi)</a:t>
            </a:r>
            <a:endParaRPr lang="id-ID" dirty="0" smtClean="0"/>
          </a:p>
          <a:p>
            <a:pPr marL="0" indent="0">
              <a:buFontTx/>
              <a:buNone/>
            </a:pPr>
            <a:r>
              <a:rPr lang="id-ID" dirty="0" smtClean="0"/>
              <a:t>Semua tindakan ini memungkinkan pergerakan air ke tanaman.</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5</a:t>
            </a:fld>
            <a:endParaRPr lang="id-ID"/>
          </a:p>
        </p:txBody>
      </p:sp>
    </p:spTree>
    <p:extLst>
      <p:ext uri="{BB962C8B-B14F-4D97-AF65-F5344CB8AC3E}">
        <p14:creationId xmlns:p14="http://schemas.microsoft.com/office/powerpoint/2010/main" val="394359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sz="1200" b="0" i="0" kern="1200" dirty="0" smtClean="0">
                <a:solidFill>
                  <a:schemeClr val="tx1"/>
                </a:solidFill>
                <a:effectLst/>
                <a:latin typeface="+mn-lt"/>
                <a:ea typeface="+mn-ea"/>
                <a:cs typeface="+mn-cs"/>
              </a:rPr>
              <a:t>Air menempel pada permukaan partikel tanah. </a:t>
            </a:r>
          </a:p>
          <a:p>
            <a:pPr marL="171450" indent="-171450">
              <a:buFontTx/>
              <a:buChar char="-"/>
            </a:pPr>
            <a:r>
              <a:rPr lang="id-ID" sz="1200" b="0" i="0" kern="1200" dirty="0" smtClean="0">
                <a:solidFill>
                  <a:schemeClr val="tx1"/>
                </a:solidFill>
                <a:effectLst/>
                <a:latin typeface="+mn-lt"/>
                <a:ea typeface="+mn-ea"/>
                <a:cs typeface="+mn-cs"/>
              </a:rPr>
              <a:t>Saat tanah mengering, air bergerak lebih dulu dari pusat ruang terbesar di antara partikel. </a:t>
            </a:r>
          </a:p>
          <a:p>
            <a:pPr marL="171450" indent="-171450">
              <a:buFontTx/>
              <a:buChar char="-"/>
            </a:pPr>
            <a:r>
              <a:rPr lang="id-ID" sz="1200" b="0" i="0" kern="1200" dirty="0" smtClean="0">
                <a:solidFill>
                  <a:schemeClr val="tx1"/>
                </a:solidFill>
                <a:effectLst/>
                <a:latin typeface="+mn-lt"/>
                <a:ea typeface="+mn-ea"/>
                <a:cs typeface="+mn-cs"/>
              </a:rPr>
              <a:t>Air kemudian bergerak ke ruang yang lebih kecil di antara partikel tanah. </a:t>
            </a:r>
          </a:p>
          <a:p>
            <a:pPr marL="171450" indent="-171450">
              <a:buFontTx/>
              <a:buChar char="-"/>
            </a:pPr>
            <a:r>
              <a:rPr lang="id-ID" sz="1200" b="0" i="0" kern="1200" dirty="0" smtClean="0">
                <a:solidFill>
                  <a:schemeClr val="tx1"/>
                </a:solidFill>
                <a:effectLst/>
                <a:latin typeface="+mn-lt"/>
                <a:ea typeface="+mn-ea"/>
                <a:cs typeface="+mn-cs"/>
              </a:rPr>
              <a:t>Rambut akar membuat kontak intim dengan partikel tanah - memperkuat luas permukaan untuk penyerapan air oleh tanaman.</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6</a:t>
            </a:fld>
            <a:endParaRPr lang="id-ID"/>
          </a:p>
        </p:txBody>
      </p:sp>
    </p:spTree>
    <p:extLst>
      <p:ext uri="{BB962C8B-B14F-4D97-AF65-F5344CB8AC3E}">
        <p14:creationId xmlns:p14="http://schemas.microsoft.com/office/powerpoint/2010/main" val="3682642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Bergerak dari tanah, melalui tanaman, dan ke atmosfer oleh berbagai media </a:t>
            </a:r>
          </a:p>
          <a:p>
            <a:pPr marL="171450" indent="-171450">
              <a:buFontTx/>
              <a:buChar char="-"/>
            </a:pPr>
            <a:r>
              <a:rPr lang="id-ID" sz="1200" b="0" i="0" kern="1200" dirty="0" smtClean="0">
                <a:solidFill>
                  <a:schemeClr val="tx1"/>
                </a:solidFill>
                <a:effectLst/>
                <a:latin typeface="+mn-lt"/>
                <a:ea typeface="+mn-ea"/>
                <a:cs typeface="+mn-cs"/>
              </a:rPr>
              <a:t>Dinding sel </a:t>
            </a:r>
          </a:p>
          <a:p>
            <a:pPr marL="171450" indent="-171450">
              <a:buFontTx/>
              <a:buChar char="-"/>
            </a:pPr>
            <a:r>
              <a:rPr lang="id-ID" sz="1200" b="0" i="0" kern="1200" dirty="0" smtClean="0">
                <a:solidFill>
                  <a:schemeClr val="tx1"/>
                </a:solidFill>
                <a:effectLst/>
                <a:latin typeface="+mn-lt"/>
                <a:ea typeface="+mn-ea"/>
                <a:cs typeface="+mn-cs"/>
              </a:rPr>
              <a:t>Sitoplasma </a:t>
            </a:r>
          </a:p>
          <a:p>
            <a:pPr marL="171450" indent="-171450">
              <a:buFontTx/>
              <a:buChar char="-"/>
            </a:pPr>
            <a:r>
              <a:rPr lang="id-ID" sz="1200" b="0" i="0" kern="1200" dirty="0" smtClean="0">
                <a:solidFill>
                  <a:schemeClr val="tx1"/>
                </a:solidFill>
                <a:effectLst/>
                <a:latin typeface="+mn-lt"/>
                <a:ea typeface="+mn-ea"/>
                <a:cs typeface="+mn-cs"/>
              </a:rPr>
              <a:t>Membran plasma </a:t>
            </a:r>
          </a:p>
          <a:p>
            <a:pPr marL="171450" indent="-171450">
              <a:buFontTx/>
              <a:buChar char="-"/>
            </a:pPr>
            <a:r>
              <a:rPr lang="id-ID" sz="1200" b="0" i="0" kern="1200" dirty="0" smtClean="0">
                <a:solidFill>
                  <a:schemeClr val="tx1"/>
                </a:solidFill>
                <a:effectLst/>
                <a:latin typeface="+mn-lt"/>
                <a:ea typeface="+mn-ea"/>
                <a:cs typeface="+mn-cs"/>
              </a:rPr>
              <a:t>Ruang udara </a:t>
            </a:r>
          </a:p>
          <a:p>
            <a:pPr marL="0" indent="0">
              <a:buFontTx/>
              <a:buNone/>
            </a:pPr>
            <a:r>
              <a:rPr lang="id-ID" sz="1200" b="0" i="0" kern="1200" dirty="0" smtClean="0">
                <a:solidFill>
                  <a:schemeClr val="tx1"/>
                </a:solidFill>
                <a:effectLst/>
                <a:latin typeface="+mn-lt"/>
                <a:ea typeface="+mn-ea"/>
                <a:cs typeface="+mn-cs"/>
              </a:rPr>
              <a:t>Bagaimana pergerakan air tergantung pada apa yang dilewati</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7</a:t>
            </a:fld>
            <a:endParaRPr lang="id-ID"/>
          </a:p>
        </p:txBody>
      </p:sp>
    </p:spTree>
    <p:extLst>
      <p:ext uri="{BB962C8B-B14F-4D97-AF65-F5344CB8AC3E}">
        <p14:creationId xmlns:p14="http://schemas.microsoft.com/office/powerpoint/2010/main" val="1721180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sz="1200" b="0" i="0" kern="1200" dirty="0" smtClean="0">
                <a:solidFill>
                  <a:schemeClr val="tx1"/>
                </a:solidFill>
                <a:effectLst/>
                <a:latin typeface="+mn-lt"/>
                <a:ea typeface="+mn-ea"/>
                <a:cs typeface="+mn-cs"/>
              </a:rPr>
              <a:t>Ada beberapa difusi air secara langsung melintasi membran bilipid. </a:t>
            </a:r>
          </a:p>
          <a:p>
            <a:pPr marL="171450" indent="-171450">
              <a:buFontTx/>
              <a:buChar char="-"/>
            </a:pPr>
            <a:r>
              <a:rPr lang="id-ID" sz="1200" b="0" i="0" kern="1200" dirty="0" smtClean="0">
                <a:solidFill>
                  <a:schemeClr val="tx1"/>
                </a:solidFill>
                <a:effectLst/>
                <a:latin typeface="+mn-lt"/>
                <a:ea typeface="+mn-ea"/>
                <a:cs typeface="+mn-cs"/>
              </a:rPr>
              <a:t>Auqaporins: Protein membran integral yang membentuk saluran selektif air - memungkinkan air berdifusi lebih cepat </a:t>
            </a:r>
          </a:p>
          <a:p>
            <a:pPr marL="171450" indent="-171450">
              <a:buFontTx/>
              <a:buChar char="-"/>
            </a:pPr>
            <a:r>
              <a:rPr lang="id-ID" sz="1200" b="0" i="0" kern="1200" dirty="0" smtClean="0">
                <a:solidFill>
                  <a:schemeClr val="tx1"/>
                </a:solidFill>
                <a:effectLst/>
                <a:latin typeface="+mn-lt"/>
                <a:ea typeface="+mn-ea"/>
                <a:cs typeface="+mn-cs"/>
              </a:rPr>
              <a:t>Memfasilitasi pergerakan air pada tanaman </a:t>
            </a:r>
          </a:p>
          <a:p>
            <a:pPr marL="171450" indent="-171450">
              <a:buFontTx/>
              <a:buChar char="-"/>
            </a:pPr>
            <a:r>
              <a:rPr lang="id-ID" sz="1200" b="0" i="0" kern="1200" dirty="0" smtClean="0">
                <a:solidFill>
                  <a:schemeClr val="tx1"/>
                </a:solidFill>
                <a:effectLst/>
                <a:latin typeface="+mn-lt"/>
                <a:ea typeface="+mn-ea"/>
                <a:cs typeface="+mn-cs"/>
              </a:rPr>
              <a:t>Mengubah laju aliran air melintasi membran sel tanaman</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8</a:t>
            </a:fld>
            <a:endParaRPr lang="id-ID"/>
          </a:p>
        </p:txBody>
      </p:sp>
    </p:spTree>
    <p:extLst>
      <p:ext uri="{BB962C8B-B14F-4D97-AF65-F5344CB8AC3E}">
        <p14:creationId xmlns:p14="http://schemas.microsoft.com/office/powerpoint/2010/main" val="428779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sz="1200" b="0" i="0" kern="1200" dirty="0" smtClean="0">
                <a:solidFill>
                  <a:schemeClr val="tx1"/>
                </a:solidFill>
                <a:effectLst/>
                <a:latin typeface="+mn-lt"/>
                <a:ea typeface="+mn-ea"/>
                <a:cs typeface="+mn-cs"/>
              </a:rPr>
              <a:t>Rambut akar meningkatkan luas permukaan akar untuk memaksimalkan penyerapan air. </a:t>
            </a:r>
          </a:p>
          <a:p>
            <a:pPr marL="171450" indent="-171450">
              <a:buFontTx/>
              <a:buChar char="-"/>
            </a:pPr>
            <a:r>
              <a:rPr lang="id-ID" sz="1200" b="0" i="0" kern="1200" dirty="0" smtClean="0">
                <a:solidFill>
                  <a:schemeClr val="tx1"/>
                </a:solidFill>
                <a:effectLst/>
                <a:latin typeface="+mn-lt"/>
                <a:ea typeface="+mn-ea"/>
                <a:cs typeface="+mn-cs"/>
              </a:rPr>
              <a:t>Dari epidermis ke endodermis ada tiga jalur dimana air bisa mengalir: </a:t>
            </a:r>
          </a:p>
          <a:p>
            <a:pPr marL="0" indent="0">
              <a:buFontTx/>
              <a:buNone/>
            </a:pPr>
            <a:r>
              <a:rPr lang="id-ID" sz="1200" b="0" i="0" kern="1200" dirty="0" smtClean="0">
                <a:solidFill>
                  <a:schemeClr val="tx1"/>
                </a:solidFill>
                <a:effectLst/>
                <a:latin typeface="+mn-lt"/>
                <a:ea typeface="+mn-ea"/>
                <a:cs typeface="+mn-cs"/>
              </a:rPr>
              <a:t>1: Jalur apoplast: Air bergerak secara eksklusif melalui dinding sel tanpa melewati membran apapun </a:t>
            </a:r>
          </a:p>
          <a:p>
            <a:pPr marL="0" indent="0">
              <a:buFontTx/>
              <a:buNone/>
            </a:pPr>
            <a:r>
              <a:rPr lang="id-ID" sz="1200" b="0" i="0" kern="1200" baseline="0" dirty="0" smtClean="0">
                <a:solidFill>
                  <a:schemeClr val="tx1"/>
                </a:solidFill>
                <a:effectLst/>
                <a:latin typeface="+mn-lt"/>
                <a:ea typeface="+mn-ea"/>
                <a:cs typeface="+mn-cs"/>
              </a:rPr>
              <a:t>   </a:t>
            </a:r>
            <a:r>
              <a:rPr lang="id-ID" sz="1200" b="0" i="0" kern="1200" dirty="0" smtClean="0">
                <a:solidFill>
                  <a:schemeClr val="tx1"/>
                </a:solidFill>
                <a:effectLst/>
                <a:latin typeface="+mn-lt"/>
                <a:ea typeface="+mn-ea"/>
                <a:cs typeface="+mn-cs"/>
              </a:rPr>
              <a:t>Apoplast adalah sistem dinding sel dan ruang udara intercellular yang terus-menerus di jaringan tanaman</a:t>
            </a:r>
          </a:p>
          <a:p>
            <a:pPr marL="0" indent="0">
              <a:buFontTx/>
              <a:buNone/>
            </a:pPr>
            <a:r>
              <a:rPr lang="id-ID" sz="1200" b="0" i="0" kern="1200" dirty="0" smtClean="0">
                <a:solidFill>
                  <a:schemeClr val="tx1"/>
                </a:solidFill>
                <a:effectLst/>
                <a:latin typeface="+mn-lt"/>
                <a:ea typeface="+mn-ea"/>
                <a:cs typeface="+mn-cs"/>
              </a:rPr>
              <a:t>  (Air menembus rambut-rambut akar menuju xylem akar melewati ruang-ruang kosong antar membrane)</a:t>
            </a:r>
          </a:p>
          <a:p>
            <a:pPr marL="0" indent="0">
              <a:buFontTx/>
              <a:buNone/>
            </a:pPr>
            <a:r>
              <a:rPr lang="id-ID" sz="1200" b="0" i="0" kern="1200" dirty="0" smtClean="0">
                <a:solidFill>
                  <a:schemeClr val="tx1"/>
                </a:solidFill>
                <a:effectLst/>
                <a:latin typeface="+mn-lt"/>
                <a:ea typeface="+mn-ea"/>
                <a:cs typeface="+mn-cs"/>
              </a:rPr>
              <a:t>   </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10</a:t>
            </a:fld>
            <a:endParaRPr lang="id-ID"/>
          </a:p>
        </p:txBody>
      </p:sp>
    </p:spTree>
    <p:extLst>
      <p:ext uri="{BB962C8B-B14F-4D97-AF65-F5344CB8AC3E}">
        <p14:creationId xmlns:p14="http://schemas.microsoft.com/office/powerpoint/2010/main" val="1202787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Di endodermis: Pergerakan air melalui jalur apoplast dihentikan oleh Casparian Strip </a:t>
            </a:r>
          </a:p>
          <a:p>
            <a:r>
              <a:rPr lang="id-ID" sz="1200" b="0" i="0" kern="1200" dirty="0" smtClean="0">
                <a:solidFill>
                  <a:schemeClr val="tx1"/>
                </a:solidFill>
                <a:effectLst/>
                <a:latin typeface="+mn-lt"/>
                <a:ea typeface="+mn-ea"/>
                <a:cs typeface="+mn-cs"/>
              </a:rPr>
              <a:t>Band dinding sel radial yang mengandung suberin, bahan tahan air seperti lilin </a:t>
            </a:r>
          </a:p>
          <a:p>
            <a:r>
              <a:rPr lang="id-ID" sz="1200" b="0" i="0" kern="1200" dirty="0" smtClean="0">
                <a:solidFill>
                  <a:schemeClr val="tx1"/>
                </a:solidFill>
                <a:effectLst/>
                <a:latin typeface="+mn-lt"/>
                <a:ea typeface="+mn-ea"/>
                <a:cs typeface="+mn-cs"/>
              </a:rPr>
              <a:t>Strip casparian memecahkan kontinuitas apoplast dan memaksa air dan zat terlarut untuk melewati endodermis melalui membran plasma. </a:t>
            </a:r>
          </a:p>
          <a:p>
            <a:r>
              <a:rPr lang="id-ID" sz="1200" b="0" i="0" kern="1200" dirty="0" smtClean="0">
                <a:solidFill>
                  <a:schemeClr val="tx1"/>
                </a:solidFill>
                <a:effectLst/>
                <a:latin typeface="+mn-lt"/>
                <a:ea typeface="+mn-ea"/>
                <a:cs typeface="+mn-cs"/>
              </a:rPr>
              <a:t>Jadi semua gerakan air melintasi endodermis terjadi melalui symplast</a:t>
            </a:r>
          </a:p>
          <a:p>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 Pada pita kaspari (penebalan endodermis) berbentuk jarring-jaring sehingga hanya ada beberapa bagian yang mengalami penebalan. Air yang melewati jalur apoplas tidak bisa melewati jalur pita kaspari yang lurus dengan apoplas sehingga harus lewat jalur yang lain.</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11</a:t>
            </a:fld>
            <a:endParaRPr lang="id-ID"/>
          </a:p>
        </p:txBody>
      </p:sp>
    </p:spTree>
    <p:extLst>
      <p:ext uri="{BB962C8B-B14F-4D97-AF65-F5344CB8AC3E}">
        <p14:creationId xmlns:p14="http://schemas.microsoft.com/office/powerpoint/2010/main" val="4153534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18B542-5BDA-4C3C-B2B7-2DB02B51EECC}"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261482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8B542-5BDA-4C3C-B2B7-2DB02B51EECC}"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260079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8B542-5BDA-4C3C-B2B7-2DB02B51EECC}"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505109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88425A92-6160-437D-9F94-08E687A3D42E}" type="slidenum">
              <a:rPr lang="en-US"/>
              <a:pPr/>
              <a:t>‹#›</a:t>
            </a:fld>
            <a:endParaRPr lang="en-US"/>
          </a:p>
        </p:txBody>
      </p:sp>
    </p:spTree>
    <p:extLst>
      <p:ext uri="{BB962C8B-B14F-4D97-AF65-F5344CB8AC3E}">
        <p14:creationId xmlns:p14="http://schemas.microsoft.com/office/powerpoint/2010/main" val="4215404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fld id="{D83FE142-A54F-4BB0-9612-C3BDAAADE41F}" type="slidenum">
              <a:rPr lang="en-US"/>
              <a:pPr/>
              <a:t>‹#›</a:t>
            </a:fld>
            <a:endParaRPr lang="en-US"/>
          </a:p>
        </p:txBody>
      </p:sp>
    </p:spTree>
    <p:extLst>
      <p:ext uri="{BB962C8B-B14F-4D97-AF65-F5344CB8AC3E}">
        <p14:creationId xmlns:p14="http://schemas.microsoft.com/office/powerpoint/2010/main" val="127842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8B542-5BDA-4C3C-B2B7-2DB02B51EECC}"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2587222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18B542-5BDA-4C3C-B2B7-2DB02B51EECC}"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60529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18B542-5BDA-4C3C-B2B7-2DB02B51EECC}"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173979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18B542-5BDA-4C3C-B2B7-2DB02B51EECC}" type="datetimeFigureOut">
              <a:rPr lang="en-US" smtClean="0"/>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80110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18B542-5BDA-4C3C-B2B7-2DB02B51EECC}" type="datetimeFigureOut">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1419841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8B542-5BDA-4C3C-B2B7-2DB02B51EECC}" type="datetimeFigureOut">
              <a:rPr lang="en-US" smtClean="0"/>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87328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8B542-5BDA-4C3C-B2B7-2DB02B51EECC}"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223459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8B542-5BDA-4C3C-B2B7-2DB02B51EECC}"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323355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8B542-5BDA-4C3C-B2B7-2DB02B51EECC}" type="datetimeFigureOut">
              <a:rPr lang="en-US" smtClean="0"/>
              <a:t>10/31/2017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7B020-EC20-4FA2-8723-C9092FCC1B9C}" type="slidenum">
              <a:rPr lang="en-US" smtClean="0"/>
              <a:t>‹#›</a:t>
            </a:fld>
            <a:endParaRPr lang="en-US"/>
          </a:p>
        </p:txBody>
      </p:sp>
    </p:spTree>
    <p:extLst>
      <p:ext uri="{BB962C8B-B14F-4D97-AF65-F5344CB8AC3E}">
        <p14:creationId xmlns:p14="http://schemas.microsoft.com/office/powerpoint/2010/main" val="13107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7462"/>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2971800" y="3620869"/>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3200" b="1" dirty="0" smtClean="0">
                <a:solidFill>
                  <a:schemeClr val="bg1"/>
                </a:solidFill>
              </a:rPr>
              <a:t>WATER FOR PLANT GROWTH</a:t>
            </a:r>
            <a:endParaRPr lang="en-US" sz="3200" b="1" dirty="0" smtClean="0">
              <a:solidFill>
                <a:schemeClr val="bg1"/>
              </a:solidFill>
            </a:endParaRPr>
          </a:p>
        </p:txBody>
      </p:sp>
      <p:sp>
        <p:nvSpPr>
          <p:cNvPr id="2052" name="TextBox 1"/>
          <p:cNvSpPr txBox="1">
            <a:spLocks noChangeArrowheads="1"/>
          </p:cNvSpPr>
          <p:nvPr/>
        </p:nvSpPr>
        <p:spPr bwMode="auto">
          <a:xfrm>
            <a:off x="3962400" y="4343400"/>
            <a:ext cx="419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400" dirty="0" smtClean="0">
                <a:solidFill>
                  <a:schemeClr val="bg1"/>
                </a:solidFill>
              </a:rPr>
              <a:t>Febriana Dwi Wahyuni, M.Si.</a:t>
            </a:r>
            <a:endParaRPr lang="en-US" sz="2400" dirty="0">
              <a:solidFill>
                <a:schemeClr val="bg1"/>
              </a:solidFill>
            </a:endParaRPr>
          </a:p>
        </p:txBody>
      </p:sp>
    </p:spTree>
    <p:extLst>
      <p:ext uri="{BB962C8B-B14F-4D97-AF65-F5344CB8AC3E}">
        <p14:creationId xmlns:p14="http://schemas.microsoft.com/office/powerpoint/2010/main" val="103791925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 y="0"/>
            <a:ext cx="91654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title"/>
          </p:nvPr>
        </p:nvSpPr>
        <p:spPr>
          <a:xfrm>
            <a:off x="457200" y="381000"/>
            <a:ext cx="8229600" cy="1143000"/>
          </a:xfrm>
        </p:spPr>
        <p:txBody>
          <a:bodyPr/>
          <a:lstStyle/>
          <a:p>
            <a:r>
              <a:rPr lang="en-US" b="1" dirty="0">
                <a:solidFill>
                  <a:schemeClr val="accent6">
                    <a:lumMod val="75000"/>
                  </a:schemeClr>
                </a:solidFill>
                <a:latin typeface="Comic Sans MS" panose="030F0702030302020204" pitchFamily="66" charset="0"/>
              </a:rPr>
              <a:t>Water uptake in the roots</a:t>
            </a:r>
          </a:p>
        </p:txBody>
      </p:sp>
      <p:pic>
        <p:nvPicPr>
          <p:cNvPr id="12292" name="Picture 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422" y="1447800"/>
            <a:ext cx="4707577"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3"/>
          <p:cNvSpPr>
            <a:spLocks noGrp="1" noChangeArrowheads="1"/>
          </p:cNvSpPr>
          <p:nvPr>
            <p:ph type="body" idx="1"/>
          </p:nvPr>
        </p:nvSpPr>
        <p:spPr>
          <a:xfrm>
            <a:off x="0" y="1828800"/>
            <a:ext cx="4572000" cy="5029200"/>
          </a:xfrm>
        </p:spPr>
        <p:txBody>
          <a:bodyPr>
            <a:normAutofit/>
          </a:bodyPr>
          <a:lstStyle/>
          <a:p>
            <a:r>
              <a:rPr lang="en-US" sz="2000" dirty="0">
                <a:latin typeface="Arial" panose="020B0604020202020204" pitchFamily="34" charset="0"/>
                <a:cs typeface="Arial" panose="020B0604020202020204" pitchFamily="34" charset="0"/>
              </a:rPr>
              <a:t>Root hairs increase surface area of root to maximize water absorption.</a:t>
            </a:r>
          </a:p>
          <a:p>
            <a:r>
              <a:rPr lang="en-US" sz="2000" dirty="0">
                <a:latin typeface="Arial" panose="020B0604020202020204" pitchFamily="34" charset="0"/>
                <a:cs typeface="Arial" panose="020B0604020202020204" pitchFamily="34" charset="0"/>
              </a:rPr>
              <a:t>From the epidermis to the endodermis there are three pathways in which water can flow:</a:t>
            </a:r>
          </a:p>
          <a:p>
            <a:pPr marL="0" indent="0">
              <a:buNone/>
            </a:pPr>
            <a:r>
              <a:rPr lang="en-US" sz="2000" b="1" i="1" dirty="0">
                <a:solidFill>
                  <a:srgbClr val="0000CC"/>
                </a:solidFill>
                <a:latin typeface="Arial" panose="020B0604020202020204" pitchFamily="34" charset="0"/>
                <a:cs typeface="Arial" panose="020B0604020202020204" pitchFamily="34" charset="0"/>
              </a:rPr>
              <a:t>1: </a:t>
            </a:r>
            <a:r>
              <a:rPr lang="en-US" sz="2000" b="1" i="1" dirty="0" err="1">
                <a:solidFill>
                  <a:srgbClr val="0000CC"/>
                </a:solidFill>
                <a:latin typeface="Arial" panose="020B0604020202020204" pitchFamily="34" charset="0"/>
                <a:cs typeface="Arial" panose="020B0604020202020204" pitchFamily="34" charset="0"/>
              </a:rPr>
              <a:t>Apoplast</a:t>
            </a:r>
            <a:r>
              <a:rPr lang="en-US" sz="2000" b="1" i="1" dirty="0">
                <a:solidFill>
                  <a:srgbClr val="0000CC"/>
                </a:solidFill>
                <a:latin typeface="Arial" panose="020B0604020202020204" pitchFamily="34" charset="0"/>
                <a:cs typeface="Arial" panose="020B0604020202020204" pitchFamily="34" charset="0"/>
              </a:rPr>
              <a:t> pathway:</a:t>
            </a:r>
          </a:p>
          <a:p>
            <a:r>
              <a:rPr lang="en-US" sz="2000" dirty="0">
                <a:latin typeface="Arial" panose="020B0604020202020204" pitchFamily="34" charset="0"/>
                <a:cs typeface="Arial" panose="020B0604020202020204" pitchFamily="34" charset="0"/>
              </a:rPr>
              <a:t>Water moves exclusively through cell walls without crossing any membranes</a:t>
            </a:r>
          </a:p>
          <a:p>
            <a:pPr lvl="1"/>
            <a:r>
              <a:rPr lang="en-US" sz="2000" b="1" i="1" dirty="0">
                <a:solidFill>
                  <a:srgbClr val="FF0000"/>
                </a:solidFill>
                <a:latin typeface="Arial" panose="020B0604020202020204" pitchFamily="34" charset="0"/>
                <a:cs typeface="Arial" panose="020B0604020202020204" pitchFamily="34" charset="0"/>
              </a:rPr>
              <a:t>The </a:t>
            </a:r>
            <a:r>
              <a:rPr lang="en-US" sz="2000" b="1" i="1" dirty="0" err="1">
                <a:solidFill>
                  <a:srgbClr val="FF0000"/>
                </a:solidFill>
                <a:latin typeface="Arial" panose="020B0604020202020204" pitchFamily="34" charset="0"/>
                <a:cs typeface="Arial" panose="020B0604020202020204" pitchFamily="34" charset="0"/>
              </a:rPr>
              <a:t>apoplast</a:t>
            </a:r>
            <a:r>
              <a:rPr lang="en-US" sz="2000" b="1" i="1" dirty="0">
                <a:solidFill>
                  <a:srgbClr val="FF0000"/>
                </a:solidFill>
                <a:latin typeface="Arial" panose="020B0604020202020204" pitchFamily="34" charset="0"/>
                <a:cs typeface="Arial" panose="020B0604020202020204" pitchFamily="34" charset="0"/>
              </a:rPr>
              <a:t> is a continuous system of cell walls and intercellular air spaces in plant tissue</a:t>
            </a:r>
          </a:p>
        </p:txBody>
      </p:sp>
    </p:spTree>
    <p:extLst>
      <p:ext uri="{BB962C8B-B14F-4D97-AF65-F5344CB8AC3E}">
        <p14:creationId xmlns:p14="http://schemas.microsoft.com/office/powerpoint/2010/main" val="3957386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 y="0"/>
            <a:ext cx="91654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2"/>
          <p:cNvSpPr>
            <a:spLocks noGrp="1" noChangeArrowheads="1"/>
          </p:cNvSpPr>
          <p:nvPr>
            <p:ph type="title"/>
          </p:nvPr>
        </p:nvSpPr>
        <p:spPr>
          <a:xfrm>
            <a:off x="457200" y="381000"/>
            <a:ext cx="8229600" cy="1143000"/>
          </a:xfrm>
        </p:spPr>
        <p:txBody>
          <a:bodyPr/>
          <a:lstStyle/>
          <a:p>
            <a:r>
              <a:rPr lang="en-US" b="1" dirty="0">
                <a:solidFill>
                  <a:schemeClr val="accent6">
                    <a:lumMod val="75000"/>
                  </a:schemeClr>
                </a:solidFill>
                <a:latin typeface="Comic Sans MS" panose="030F0702030302020204" pitchFamily="66" charset="0"/>
              </a:rPr>
              <a:t>Water uptake in the roots</a:t>
            </a:r>
          </a:p>
        </p:txBody>
      </p:sp>
      <p:pic>
        <p:nvPicPr>
          <p:cNvPr id="17411" name="Picture 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189495"/>
            <a:ext cx="4343400" cy="566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Rectangle 4"/>
          <p:cNvSpPr>
            <a:spLocks noGrp="1" noChangeArrowheads="1"/>
          </p:cNvSpPr>
          <p:nvPr>
            <p:ph type="body" idx="1"/>
          </p:nvPr>
        </p:nvSpPr>
        <p:spPr>
          <a:xfrm>
            <a:off x="0" y="1676400"/>
            <a:ext cx="4572000" cy="5181600"/>
          </a:xfrm>
        </p:spPr>
        <p:txBody>
          <a:bodyPr>
            <a:normAutofit/>
          </a:bodyPr>
          <a:lstStyle/>
          <a:p>
            <a:pPr marL="0" indent="0">
              <a:lnSpc>
                <a:spcPct val="90000"/>
              </a:lnSpc>
              <a:buNone/>
            </a:pPr>
            <a:r>
              <a:rPr lang="en-US" sz="2000" b="1" i="1" dirty="0">
                <a:latin typeface="Arial" panose="020B0604020202020204" pitchFamily="34" charset="0"/>
                <a:cs typeface="Arial" panose="020B0604020202020204" pitchFamily="34" charset="0"/>
              </a:rPr>
              <a:t>At the endodermis:</a:t>
            </a:r>
          </a:p>
          <a:p>
            <a:pPr>
              <a:lnSpc>
                <a:spcPct val="90000"/>
              </a:lnSpc>
            </a:pPr>
            <a:r>
              <a:rPr lang="en-US" sz="2000" dirty="0">
                <a:latin typeface="Arial" panose="020B0604020202020204" pitchFamily="34" charset="0"/>
                <a:cs typeface="Arial" panose="020B0604020202020204" pitchFamily="34" charset="0"/>
              </a:rPr>
              <a:t>Water movement through the </a:t>
            </a:r>
            <a:r>
              <a:rPr lang="en-US" sz="2000" dirty="0" err="1">
                <a:latin typeface="Arial" panose="020B0604020202020204" pitchFamily="34" charset="0"/>
                <a:cs typeface="Arial" panose="020B0604020202020204" pitchFamily="34" charset="0"/>
              </a:rPr>
              <a:t>apoplast</a:t>
            </a:r>
            <a:r>
              <a:rPr lang="en-US" sz="2000" dirty="0">
                <a:latin typeface="Arial" panose="020B0604020202020204" pitchFamily="34" charset="0"/>
                <a:cs typeface="Arial" panose="020B0604020202020204" pitchFamily="34" charset="0"/>
              </a:rPr>
              <a:t> pathway is stopped  by the </a:t>
            </a:r>
            <a:r>
              <a:rPr lang="en-US" sz="2000" dirty="0" err="1">
                <a:latin typeface="Arial" panose="020B0604020202020204" pitchFamily="34" charset="0"/>
                <a:cs typeface="Arial" panose="020B0604020202020204" pitchFamily="34" charset="0"/>
              </a:rPr>
              <a:t>Casparian</a:t>
            </a:r>
            <a:r>
              <a:rPr lang="en-US" sz="2000" dirty="0">
                <a:latin typeface="Arial" panose="020B0604020202020204" pitchFamily="34" charset="0"/>
                <a:cs typeface="Arial" panose="020B0604020202020204" pitchFamily="34" charset="0"/>
              </a:rPr>
              <a:t> Strip</a:t>
            </a:r>
          </a:p>
          <a:p>
            <a:pPr lvl="1">
              <a:lnSpc>
                <a:spcPct val="90000"/>
              </a:lnSpc>
            </a:pPr>
            <a:r>
              <a:rPr lang="en-US" sz="2000" b="1" i="1" dirty="0">
                <a:solidFill>
                  <a:srgbClr val="FF0000"/>
                </a:solidFill>
                <a:latin typeface="Arial" panose="020B0604020202020204" pitchFamily="34" charset="0"/>
                <a:cs typeface="Arial" panose="020B0604020202020204" pitchFamily="34" charset="0"/>
              </a:rPr>
              <a:t>Band of radial cell walls containing </a:t>
            </a:r>
            <a:r>
              <a:rPr lang="en-US" sz="2000" b="1" dirty="0" err="1">
                <a:solidFill>
                  <a:srgbClr val="0000CC"/>
                </a:solidFill>
                <a:latin typeface="Arial" panose="020B0604020202020204" pitchFamily="34" charset="0"/>
                <a:cs typeface="Arial" panose="020B0604020202020204" pitchFamily="34" charset="0"/>
              </a:rPr>
              <a:t>suberin</a:t>
            </a:r>
            <a:r>
              <a:rPr lang="en-US" sz="2000" b="1" i="1" dirty="0">
                <a:solidFill>
                  <a:srgbClr val="FF0000"/>
                </a:solidFill>
                <a:latin typeface="Arial" panose="020B0604020202020204" pitchFamily="34" charset="0"/>
                <a:cs typeface="Arial" panose="020B0604020202020204" pitchFamily="34" charset="0"/>
              </a:rPr>
              <a:t> , a wax-like water-resistant material </a:t>
            </a:r>
          </a:p>
          <a:p>
            <a:pPr>
              <a:lnSpc>
                <a:spcPct val="90000"/>
              </a:lnSpc>
            </a:pPr>
            <a:r>
              <a:rPr lang="en-US" sz="2000" dirty="0">
                <a:latin typeface="Arial" panose="020B0604020202020204" pitchFamily="34" charset="0"/>
                <a:cs typeface="Arial" panose="020B0604020202020204" pitchFamily="34" charset="0"/>
              </a:rPr>
              <a:t>The </a:t>
            </a:r>
            <a:r>
              <a:rPr lang="en-US" sz="2000" dirty="0" err="1">
                <a:latin typeface="Arial" panose="020B0604020202020204" pitchFamily="34" charset="0"/>
                <a:cs typeface="Arial" panose="020B0604020202020204" pitchFamily="34" charset="0"/>
              </a:rPr>
              <a:t>casparian</a:t>
            </a:r>
            <a:r>
              <a:rPr lang="en-US" sz="2000" dirty="0">
                <a:latin typeface="Arial" panose="020B0604020202020204" pitchFamily="34" charset="0"/>
                <a:cs typeface="Arial" panose="020B0604020202020204" pitchFamily="34" charset="0"/>
              </a:rPr>
              <a:t> strip breaks continuity of the </a:t>
            </a:r>
            <a:r>
              <a:rPr lang="en-US" sz="2000" dirty="0" err="1">
                <a:latin typeface="Arial" panose="020B0604020202020204" pitchFamily="34" charset="0"/>
                <a:cs typeface="Arial" panose="020B0604020202020204" pitchFamily="34" charset="0"/>
              </a:rPr>
              <a:t>apoplast</a:t>
            </a:r>
            <a:r>
              <a:rPr lang="en-US" sz="2000" dirty="0">
                <a:latin typeface="Arial" panose="020B0604020202020204" pitchFamily="34" charset="0"/>
                <a:cs typeface="Arial" panose="020B0604020202020204" pitchFamily="34" charset="0"/>
              </a:rPr>
              <a:t> and forces water and solutes to cross the endodermis through the plasma membrane</a:t>
            </a:r>
          </a:p>
          <a:p>
            <a:pPr lvl="1">
              <a:lnSpc>
                <a:spcPct val="90000"/>
              </a:lnSpc>
            </a:pPr>
            <a:r>
              <a:rPr lang="en-US" sz="2000" b="1" i="1" dirty="0">
                <a:solidFill>
                  <a:srgbClr val="FF0000"/>
                </a:solidFill>
                <a:latin typeface="Arial" panose="020B0604020202020204" pitchFamily="34" charset="0"/>
                <a:cs typeface="Arial" panose="020B0604020202020204" pitchFamily="34" charset="0"/>
              </a:rPr>
              <a:t>So all water movement across the endodermis occurs through the </a:t>
            </a:r>
            <a:r>
              <a:rPr lang="en-US" sz="2000" b="1" i="1" dirty="0" err="1">
                <a:solidFill>
                  <a:srgbClr val="FF0000"/>
                </a:solidFill>
                <a:latin typeface="Arial" panose="020B0604020202020204" pitchFamily="34" charset="0"/>
                <a:cs typeface="Arial" panose="020B0604020202020204" pitchFamily="34" charset="0"/>
              </a:rPr>
              <a:t>symplast</a:t>
            </a:r>
            <a:r>
              <a:rPr lang="en-US" sz="2000" b="1" i="1" dirty="0">
                <a:solidFill>
                  <a:srgbClr val="FF0000"/>
                </a:solidFill>
                <a:latin typeface="Arial" panose="020B0604020202020204" pitchFamily="34" charset="0"/>
                <a:cs typeface="Arial" panose="020B0604020202020204" pitchFamily="34" charset="0"/>
              </a:rPr>
              <a:t> </a:t>
            </a:r>
          </a:p>
          <a:p>
            <a:pPr>
              <a:lnSpc>
                <a:spcPct val="90000"/>
              </a:lnSpc>
            </a:pPr>
            <a:endParaRPr lang="en-US" sz="20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696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 y="0"/>
            <a:ext cx="91654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422" y="1447800"/>
            <a:ext cx="4707577"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Rectangle 4"/>
          <p:cNvSpPr>
            <a:spLocks noGrp="1" noChangeArrowheads="1"/>
          </p:cNvSpPr>
          <p:nvPr>
            <p:ph type="body" idx="1"/>
          </p:nvPr>
        </p:nvSpPr>
        <p:spPr>
          <a:xfrm>
            <a:off x="0" y="1981200"/>
            <a:ext cx="4572000" cy="4876800"/>
          </a:xfrm>
        </p:spPr>
        <p:txBody>
          <a:bodyPr>
            <a:normAutofit/>
          </a:bodyPr>
          <a:lstStyle/>
          <a:p>
            <a:pPr marL="0" indent="0">
              <a:lnSpc>
                <a:spcPct val="90000"/>
              </a:lnSpc>
              <a:buNone/>
            </a:pPr>
            <a:r>
              <a:rPr lang="en-US" sz="2000" b="1" i="1" dirty="0">
                <a:solidFill>
                  <a:srgbClr val="0000CC"/>
                </a:solidFill>
                <a:latin typeface="Arial" panose="020B0604020202020204" pitchFamily="34" charset="0"/>
                <a:cs typeface="Arial" panose="020B0604020202020204" pitchFamily="34" charset="0"/>
              </a:rPr>
              <a:t>2: </a:t>
            </a:r>
            <a:r>
              <a:rPr lang="en-US" sz="2000" b="1" i="1" dirty="0" err="1">
                <a:solidFill>
                  <a:srgbClr val="0000CC"/>
                </a:solidFill>
                <a:latin typeface="Arial" panose="020B0604020202020204" pitchFamily="34" charset="0"/>
                <a:cs typeface="Arial" panose="020B0604020202020204" pitchFamily="34" charset="0"/>
              </a:rPr>
              <a:t>Transmembrane</a:t>
            </a:r>
            <a:r>
              <a:rPr lang="en-US" sz="2000" b="1" i="1" dirty="0">
                <a:solidFill>
                  <a:srgbClr val="0000CC"/>
                </a:solidFill>
                <a:latin typeface="Arial" panose="020B0604020202020204" pitchFamily="34" charset="0"/>
                <a:cs typeface="Arial" panose="020B0604020202020204" pitchFamily="34" charset="0"/>
              </a:rPr>
              <a:t> pathway:</a:t>
            </a:r>
          </a:p>
          <a:p>
            <a:pPr>
              <a:lnSpc>
                <a:spcPct val="90000"/>
              </a:lnSpc>
            </a:pPr>
            <a:r>
              <a:rPr lang="en-US" sz="2000" dirty="0">
                <a:latin typeface="Arial" panose="020B0604020202020204" pitchFamily="34" charset="0"/>
                <a:cs typeface="Arial" panose="020B0604020202020204" pitchFamily="34" charset="0"/>
              </a:rPr>
              <a:t>Water sequentially enters a cell on one side, exits the cell on the other side, enters the next cell, and so on.</a:t>
            </a:r>
          </a:p>
          <a:p>
            <a:pPr>
              <a:lnSpc>
                <a:spcPct val="90000"/>
              </a:lnSpc>
            </a:pPr>
            <a:endParaRPr lang="en-US" sz="2000" dirty="0">
              <a:latin typeface="Arial" panose="020B0604020202020204" pitchFamily="34" charset="0"/>
              <a:cs typeface="Arial" panose="020B0604020202020204" pitchFamily="34" charset="0"/>
            </a:endParaRPr>
          </a:p>
          <a:p>
            <a:pPr marL="0" indent="0">
              <a:lnSpc>
                <a:spcPct val="90000"/>
              </a:lnSpc>
              <a:buNone/>
            </a:pPr>
            <a:r>
              <a:rPr lang="en-US" sz="2000" b="1" i="1" dirty="0">
                <a:solidFill>
                  <a:srgbClr val="0000CC"/>
                </a:solidFill>
                <a:latin typeface="Arial" panose="020B0604020202020204" pitchFamily="34" charset="0"/>
                <a:cs typeface="Arial" panose="020B0604020202020204" pitchFamily="34" charset="0"/>
              </a:rPr>
              <a:t>3: </a:t>
            </a:r>
            <a:r>
              <a:rPr lang="en-US" sz="2000" b="1" i="1" dirty="0" err="1">
                <a:solidFill>
                  <a:srgbClr val="0000CC"/>
                </a:solidFill>
                <a:latin typeface="Arial" panose="020B0604020202020204" pitchFamily="34" charset="0"/>
                <a:cs typeface="Arial" panose="020B0604020202020204" pitchFamily="34" charset="0"/>
              </a:rPr>
              <a:t>Symplast</a:t>
            </a:r>
            <a:r>
              <a:rPr lang="en-US" sz="2000" b="1" i="1" dirty="0">
                <a:solidFill>
                  <a:srgbClr val="0000CC"/>
                </a:solidFill>
                <a:latin typeface="Arial" panose="020B0604020202020204" pitchFamily="34" charset="0"/>
                <a:cs typeface="Arial" panose="020B0604020202020204" pitchFamily="34" charset="0"/>
              </a:rPr>
              <a:t> pathway:</a:t>
            </a:r>
          </a:p>
          <a:p>
            <a:pPr>
              <a:lnSpc>
                <a:spcPct val="90000"/>
              </a:lnSpc>
            </a:pPr>
            <a:r>
              <a:rPr lang="en-US" sz="2000" dirty="0">
                <a:latin typeface="Arial" panose="020B0604020202020204" pitchFamily="34" charset="0"/>
                <a:cs typeface="Arial" panose="020B0604020202020204" pitchFamily="34" charset="0"/>
              </a:rPr>
              <a:t>Water travels from one cell to the next via </a:t>
            </a:r>
            <a:r>
              <a:rPr lang="en-US" sz="2000" dirty="0" err="1">
                <a:latin typeface="Arial" panose="020B0604020202020204" pitchFamily="34" charset="0"/>
                <a:cs typeface="Arial" panose="020B0604020202020204" pitchFamily="34" charset="0"/>
              </a:rPr>
              <a:t>plasmodesmata</a:t>
            </a:r>
            <a:r>
              <a:rPr lang="en-US" sz="2000" dirty="0">
                <a:latin typeface="Arial" panose="020B0604020202020204" pitchFamily="34" charset="0"/>
                <a:cs typeface="Arial" panose="020B0604020202020204" pitchFamily="34" charset="0"/>
              </a:rPr>
              <a:t>.</a:t>
            </a:r>
          </a:p>
          <a:p>
            <a:pPr lvl="1">
              <a:lnSpc>
                <a:spcPct val="90000"/>
              </a:lnSpc>
            </a:pPr>
            <a:r>
              <a:rPr lang="en-US" sz="2000" b="1" i="1" dirty="0">
                <a:solidFill>
                  <a:srgbClr val="FF0000"/>
                </a:solidFill>
                <a:latin typeface="Arial" panose="020B0604020202020204" pitchFamily="34" charset="0"/>
                <a:cs typeface="Arial" panose="020B0604020202020204" pitchFamily="34" charset="0"/>
              </a:rPr>
              <a:t>The </a:t>
            </a:r>
            <a:r>
              <a:rPr lang="en-US" sz="2000" b="1" i="1" dirty="0" err="1">
                <a:solidFill>
                  <a:srgbClr val="FF0000"/>
                </a:solidFill>
                <a:latin typeface="Arial" panose="020B0604020202020204" pitchFamily="34" charset="0"/>
                <a:cs typeface="Arial" panose="020B0604020202020204" pitchFamily="34" charset="0"/>
              </a:rPr>
              <a:t>symplast</a:t>
            </a:r>
            <a:r>
              <a:rPr lang="en-US" sz="2000" b="1" i="1" dirty="0">
                <a:solidFill>
                  <a:srgbClr val="FF0000"/>
                </a:solidFill>
                <a:latin typeface="Arial" panose="020B0604020202020204" pitchFamily="34" charset="0"/>
                <a:cs typeface="Arial" panose="020B0604020202020204" pitchFamily="34" charset="0"/>
              </a:rPr>
              <a:t> consist of the entire network of cell cytoplasm interconnected by </a:t>
            </a:r>
            <a:r>
              <a:rPr lang="en-US" sz="2000" b="1" i="1" dirty="0" err="1">
                <a:solidFill>
                  <a:srgbClr val="FF0000"/>
                </a:solidFill>
                <a:latin typeface="Arial" panose="020B0604020202020204" pitchFamily="34" charset="0"/>
                <a:cs typeface="Arial" panose="020B0604020202020204" pitchFamily="34" charset="0"/>
              </a:rPr>
              <a:t>plasmodesmata</a:t>
            </a:r>
            <a:endParaRPr lang="en-US" sz="2000" b="1" i="1" dirty="0">
              <a:solidFill>
                <a:srgbClr val="FF0000"/>
              </a:solidFill>
              <a:latin typeface="Arial" panose="020B0604020202020204" pitchFamily="34" charset="0"/>
              <a:cs typeface="Arial" panose="020B0604020202020204" pitchFamily="34" charset="0"/>
            </a:endParaRPr>
          </a:p>
        </p:txBody>
      </p:sp>
      <p:sp>
        <p:nvSpPr>
          <p:cNvPr id="7" name="Rectangle 2"/>
          <p:cNvSpPr>
            <a:spLocks noGrp="1" noChangeArrowheads="1"/>
          </p:cNvSpPr>
          <p:nvPr>
            <p:ph type="title"/>
          </p:nvPr>
        </p:nvSpPr>
        <p:spPr>
          <a:xfrm>
            <a:off x="457200" y="381000"/>
            <a:ext cx="8229600" cy="1143000"/>
          </a:xfrm>
        </p:spPr>
        <p:txBody>
          <a:bodyPr/>
          <a:lstStyle/>
          <a:p>
            <a:r>
              <a:rPr lang="en-US" b="1" dirty="0">
                <a:solidFill>
                  <a:schemeClr val="accent6">
                    <a:lumMod val="75000"/>
                  </a:schemeClr>
                </a:solidFill>
                <a:latin typeface="Comic Sans MS" panose="030F0702030302020204" pitchFamily="66" charset="0"/>
              </a:rPr>
              <a:t>Water uptake in the roots</a:t>
            </a:r>
          </a:p>
        </p:txBody>
      </p:sp>
    </p:spTree>
    <p:extLst>
      <p:ext uri="{BB962C8B-B14F-4D97-AF65-F5344CB8AC3E}">
        <p14:creationId xmlns:p14="http://schemas.microsoft.com/office/powerpoint/2010/main" val="4223605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 y="0"/>
            <a:ext cx="91654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xfrm>
            <a:off x="457200" y="381000"/>
            <a:ext cx="8229600" cy="1143000"/>
          </a:xfrm>
        </p:spPr>
        <p:txBody>
          <a:bodyPr/>
          <a:lstStyle/>
          <a:p>
            <a:r>
              <a:rPr lang="en-US" sz="4000" b="1" dirty="0">
                <a:solidFill>
                  <a:schemeClr val="accent6">
                    <a:lumMod val="75000"/>
                  </a:schemeClr>
                </a:solidFill>
                <a:latin typeface="Comic Sans MS" panose="030F0702030302020204" pitchFamily="66" charset="0"/>
              </a:rPr>
              <a:t>Water transport through xylem</a:t>
            </a:r>
          </a:p>
        </p:txBody>
      </p:sp>
      <p:sp>
        <p:nvSpPr>
          <p:cNvPr id="16387" name="Rectangle 3"/>
          <p:cNvSpPr>
            <a:spLocks noGrp="1" noChangeArrowheads="1"/>
          </p:cNvSpPr>
          <p:nvPr>
            <p:ph type="body" idx="1"/>
          </p:nvPr>
        </p:nvSpPr>
        <p:spPr>
          <a:xfrm>
            <a:off x="76200" y="1524000"/>
            <a:ext cx="8991600" cy="5791200"/>
          </a:xfrm>
        </p:spPr>
        <p:txBody>
          <a:bodyPr>
            <a:normAutofit/>
          </a:bodyPr>
          <a:lstStyle/>
          <a:p>
            <a:pPr>
              <a:lnSpc>
                <a:spcPct val="90000"/>
              </a:lnSpc>
            </a:pPr>
            <a:r>
              <a:rPr lang="en-US" sz="2800" dirty="0" smtClean="0">
                <a:latin typeface="Arial" panose="020B0604020202020204" pitchFamily="34" charset="0"/>
                <a:cs typeface="Arial" panose="020B0604020202020204" pitchFamily="34" charset="0"/>
              </a:rPr>
              <a:t>Consists </a:t>
            </a:r>
            <a:r>
              <a:rPr lang="en-US" sz="2800" dirty="0">
                <a:latin typeface="Arial" panose="020B0604020202020204" pitchFamily="34" charset="0"/>
                <a:cs typeface="Arial" panose="020B0604020202020204" pitchFamily="34" charset="0"/>
              </a:rPr>
              <a:t>of two types of </a:t>
            </a:r>
            <a:r>
              <a:rPr lang="en-US" sz="2800" b="1" i="1" dirty="0" err="1">
                <a:solidFill>
                  <a:srgbClr val="FF0000"/>
                </a:solidFill>
                <a:latin typeface="Arial" panose="020B0604020202020204" pitchFamily="34" charset="0"/>
                <a:cs typeface="Arial" panose="020B0604020202020204" pitchFamily="34" charset="0"/>
              </a:rPr>
              <a:t>tracheary</a:t>
            </a:r>
            <a:r>
              <a:rPr lang="en-US" sz="2800" b="1" i="1" dirty="0">
                <a:solidFill>
                  <a:srgbClr val="FF0000"/>
                </a:solidFill>
                <a:latin typeface="Arial" panose="020B0604020202020204" pitchFamily="34" charset="0"/>
                <a:cs typeface="Arial" panose="020B0604020202020204" pitchFamily="34" charset="0"/>
              </a:rPr>
              <a:t> elements</a:t>
            </a:r>
            <a:r>
              <a:rPr lang="en-US" sz="2800" dirty="0">
                <a:latin typeface="Arial" panose="020B0604020202020204" pitchFamily="34" charset="0"/>
                <a:cs typeface="Arial" panose="020B0604020202020204" pitchFamily="34" charset="0"/>
              </a:rPr>
              <a:t>. </a:t>
            </a:r>
          </a:p>
          <a:p>
            <a:pPr lvl="1">
              <a:lnSpc>
                <a:spcPct val="90000"/>
              </a:lnSpc>
            </a:pPr>
            <a:r>
              <a:rPr lang="en-US" dirty="0" err="1">
                <a:latin typeface="Arial" panose="020B0604020202020204" pitchFamily="34" charset="0"/>
                <a:cs typeface="Arial" panose="020B0604020202020204" pitchFamily="34" charset="0"/>
              </a:rPr>
              <a:t>Tracheids</a:t>
            </a:r>
            <a:endParaRPr lang="en-US" dirty="0">
              <a:latin typeface="Arial" panose="020B0604020202020204" pitchFamily="34" charset="0"/>
              <a:cs typeface="Arial" panose="020B0604020202020204" pitchFamily="34" charset="0"/>
            </a:endParaRPr>
          </a:p>
          <a:p>
            <a:pPr lvl="1">
              <a:lnSpc>
                <a:spcPct val="90000"/>
              </a:lnSpc>
            </a:pPr>
            <a:r>
              <a:rPr lang="en-US" dirty="0" err="1" smtClean="0">
                <a:latin typeface="Arial" panose="020B0604020202020204" pitchFamily="34" charset="0"/>
                <a:cs typeface="Arial" panose="020B0604020202020204" pitchFamily="34" charset="0"/>
              </a:rPr>
              <a:t>Vess</a:t>
            </a:r>
            <a:r>
              <a:rPr lang="id-ID" dirty="0" smtClean="0">
                <a:latin typeface="Arial" panose="020B0604020202020204" pitchFamily="34" charset="0"/>
                <a:cs typeface="Arial" panose="020B0604020202020204" pitchFamily="34" charset="0"/>
              </a:rPr>
              <a:t>el</a:t>
            </a:r>
            <a:r>
              <a:rPr lang="en-US" dirty="0" smtClean="0">
                <a:latin typeface="Arial" panose="020B0604020202020204" pitchFamily="34" charset="0"/>
                <a:cs typeface="Arial" panose="020B0604020202020204" pitchFamily="34" charset="0"/>
              </a:rPr>
              <a:t> elements</a:t>
            </a:r>
            <a:r>
              <a:rPr lang="id-ID" dirty="0" smtClean="0">
                <a:latin typeface="Arial" panose="020B0604020202020204" pitchFamily="34" charset="0"/>
                <a:cs typeface="Arial" panose="020B0604020202020204" pitchFamily="34" charset="0"/>
              </a:rPr>
              <a:t> (trachea)</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b="1" i="1" dirty="0">
                <a:solidFill>
                  <a:srgbClr val="0000CC"/>
                </a:solidFill>
                <a:latin typeface="Arial" panose="020B0604020202020204" pitchFamily="34" charset="0"/>
                <a:cs typeface="Arial" panose="020B0604020202020204" pitchFamily="34" charset="0"/>
              </a:rPr>
              <a:t>only found in angiosperms, and </a:t>
            </a:r>
            <a:r>
              <a:rPr lang="en-US" b="1" i="1" dirty="0" smtClean="0">
                <a:solidFill>
                  <a:srgbClr val="0000CC"/>
                </a:solidFill>
                <a:latin typeface="Arial" panose="020B0604020202020204" pitchFamily="34" charset="0"/>
                <a:cs typeface="Arial" panose="020B0604020202020204" pitchFamily="34" charset="0"/>
              </a:rPr>
              <a:t>some </a:t>
            </a:r>
            <a:r>
              <a:rPr lang="en-US" b="1" i="1" dirty="0">
                <a:solidFill>
                  <a:srgbClr val="0000CC"/>
                </a:solidFill>
                <a:latin typeface="Arial" panose="020B0604020202020204" pitchFamily="34" charset="0"/>
                <a:cs typeface="Arial" panose="020B0604020202020204" pitchFamily="34" charset="0"/>
              </a:rPr>
              <a:t>ferns</a:t>
            </a:r>
          </a:p>
          <a:p>
            <a:pPr>
              <a:lnSpc>
                <a:spcPct val="90000"/>
              </a:lnSpc>
            </a:pPr>
            <a:r>
              <a:rPr lang="en-US" sz="2800" dirty="0">
                <a:latin typeface="Arial" panose="020B0604020202020204" pitchFamily="34" charset="0"/>
                <a:cs typeface="Arial" panose="020B0604020202020204" pitchFamily="34" charset="0"/>
              </a:rPr>
              <a:t>The maturation of both these elements involves the death of the cell.  They have no organelles or membranes</a:t>
            </a:r>
          </a:p>
          <a:p>
            <a:pPr lvl="1">
              <a:lnSpc>
                <a:spcPct val="90000"/>
              </a:lnSpc>
            </a:pPr>
            <a:r>
              <a:rPr lang="en-US" b="1" i="1" dirty="0">
                <a:solidFill>
                  <a:srgbClr val="FF0000"/>
                </a:solidFill>
                <a:latin typeface="Arial" panose="020B0604020202020204" pitchFamily="34" charset="0"/>
                <a:cs typeface="Arial" panose="020B0604020202020204" pitchFamily="34" charset="0"/>
              </a:rPr>
              <a:t>Water can move with very little resistance</a:t>
            </a:r>
          </a:p>
        </p:txBody>
      </p:sp>
    </p:spTree>
    <p:extLst>
      <p:ext uri="{BB962C8B-B14F-4D97-AF65-F5344CB8AC3E}">
        <p14:creationId xmlns:p14="http://schemas.microsoft.com/office/powerpoint/2010/main" val="683178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378574" y="3765178"/>
            <a:ext cx="53956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400" b="1" dirty="0">
                <a:solidFill>
                  <a:schemeClr val="bg1"/>
                </a:solidFill>
              </a:rPr>
              <a:t>DIFFUSION AND OSMOSIS</a:t>
            </a:r>
            <a:endParaRPr lang="en-US" sz="2400" b="1" dirty="0">
              <a:solidFill>
                <a:schemeClr val="bg1"/>
              </a:solidFill>
            </a:endParaRPr>
          </a:p>
        </p:txBody>
      </p:sp>
    </p:spTree>
    <p:extLst>
      <p:ext uri="{BB962C8B-B14F-4D97-AF65-F5344CB8AC3E}">
        <p14:creationId xmlns:p14="http://schemas.microsoft.com/office/powerpoint/2010/main" val="3475171857"/>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Rot="1" noChangeArrowheads="1"/>
          </p:cNvSpPr>
          <p:nvPr>
            <p:ph type="title"/>
          </p:nvPr>
        </p:nvSpPr>
        <p:spPr>
          <a:xfrm>
            <a:off x="457200" y="603585"/>
            <a:ext cx="8229600" cy="1143000"/>
          </a:xfrm>
        </p:spPr>
        <p:txBody>
          <a:bodyPr>
            <a:normAutofit fontScale="90000"/>
          </a:bodyPr>
          <a:lstStyle/>
          <a:p>
            <a:pPr eaLnBrk="1" hangingPunct="1">
              <a:defRPr/>
            </a:pPr>
            <a:r>
              <a:rPr lang="en-US" altLang="en-US" sz="4000" b="1" dirty="0" smtClean="0">
                <a:solidFill>
                  <a:schemeClr val="accent6">
                    <a:lumMod val="75000"/>
                  </a:schemeClr>
                </a:solidFill>
                <a:latin typeface="Arial" panose="020B0604020202020204" pitchFamily="34" charset="0"/>
                <a:cs typeface="Arial" panose="020B0604020202020204" pitchFamily="34" charset="0"/>
              </a:rPr>
              <a:t>Diffusion, Osmosis and </a:t>
            </a:r>
            <a:r>
              <a:rPr lang="id-ID" altLang="en-US" sz="4000" b="1" dirty="0" smtClean="0">
                <a:solidFill>
                  <a:schemeClr val="accent6">
                    <a:lumMod val="75000"/>
                  </a:schemeClr>
                </a:solidFill>
                <a:latin typeface="Arial" panose="020B0604020202020204" pitchFamily="34" charset="0"/>
                <a:cs typeface="Arial" panose="020B0604020202020204" pitchFamily="34" charset="0"/>
              </a:rPr>
              <a:t/>
            </a:r>
            <a:br>
              <a:rPr lang="id-ID" altLang="en-US" sz="4000" b="1" dirty="0" smtClean="0">
                <a:solidFill>
                  <a:schemeClr val="accent6">
                    <a:lumMod val="75000"/>
                  </a:schemeClr>
                </a:solidFill>
                <a:latin typeface="Arial" panose="020B0604020202020204" pitchFamily="34" charset="0"/>
                <a:cs typeface="Arial" panose="020B0604020202020204" pitchFamily="34" charset="0"/>
              </a:rPr>
            </a:br>
            <a:r>
              <a:rPr lang="en-US" altLang="en-US" sz="4000" b="1" dirty="0" smtClean="0">
                <a:solidFill>
                  <a:schemeClr val="accent6">
                    <a:lumMod val="75000"/>
                  </a:schemeClr>
                </a:solidFill>
                <a:latin typeface="Arial" panose="020B0604020202020204" pitchFamily="34" charset="0"/>
                <a:cs typeface="Arial" panose="020B0604020202020204" pitchFamily="34" charset="0"/>
              </a:rPr>
              <a:t>Concentration Gradient</a:t>
            </a:r>
          </a:p>
        </p:txBody>
      </p:sp>
      <p:sp>
        <p:nvSpPr>
          <p:cNvPr id="5123" name="Rectangle 3"/>
          <p:cNvSpPr>
            <a:spLocks noGrp="1" noChangeArrowheads="1"/>
          </p:cNvSpPr>
          <p:nvPr>
            <p:ph type="body" idx="1"/>
          </p:nvPr>
        </p:nvSpPr>
        <p:spPr>
          <a:xfrm>
            <a:off x="457200" y="2286000"/>
            <a:ext cx="8229600" cy="3840163"/>
          </a:xfrm>
        </p:spPr>
        <p:txBody>
          <a:bodyPr/>
          <a:lstStyle/>
          <a:p>
            <a:pPr eaLnBrk="1" hangingPunct="1">
              <a:defRPr/>
            </a:pPr>
            <a:r>
              <a:rPr lang="en-US" altLang="en-US" sz="2800" dirty="0" smtClean="0">
                <a:solidFill>
                  <a:srgbClr val="FF0000"/>
                </a:solidFill>
              </a:rPr>
              <a:t>Diffusion</a:t>
            </a:r>
            <a:r>
              <a:rPr lang="en-US" altLang="en-US" sz="2800" dirty="0" smtClean="0"/>
              <a:t> – the movement of a substance from a high concentration to a low concentration</a:t>
            </a:r>
          </a:p>
          <a:p>
            <a:pPr eaLnBrk="1" hangingPunct="1">
              <a:defRPr/>
            </a:pPr>
            <a:r>
              <a:rPr lang="en-US" altLang="en-US" sz="2800" dirty="0" smtClean="0">
                <a:solidFill>
                  <a:srgbClr val="FF0000"/>
                </a:solidFill>
              </a:rPr>
              <a:t>Osmosis</a:t>
            </a:r>
            <a:r>
              <a:rPr lang="en-US" altLang="en-US" sz="2800" dirty="0" smtClean="0"/>
              <a:t> – the movement of WATER from a high concentration to a low concentration.</a:t>
            </a:r>
          </a:p>
          <a:p>
            <a:pPr eaLnBrk="1" hangingPunct="1">
              <a:defRPr/>
            </a:pPr>
            <a:r>
              <a:rPr lang="en-US" altLang="en-US" sz="2800" dirty="0" smtClean="0"/>
              <a:t>Concentration Gradient – the difference in concentration between a region of high concentration and a region of lower concentration</a:t>
            </a:r>
          </a:p>
          <a:p>
            <a:pPr eaLnBrk="1" hangingPunct="1">
              <a:defRPr/>
            </a:pPr>
            <a:endParaRPr lang="en-US" altLang="en-US" sz="2800" dirty="0" smtClean="0"/>
          </a:p>
        </p:txBody>
      </p:sp>
    </p:spTree>
    <p:extLst>
      <p:ext uri="{BB962C8B-B14F-4D97-AF65-F5344CB8AC3E}">
        <p14:creationId xmlns:p14="http://schemas.microsoft.com/office/powerpoint/2010/main" val="982301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12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animEffect transition="in" filter="fade">
                                      <p:cBhvr>
                                        <p:cTn id="15" dur="1000"/>
                                        <p:tgtEl>
                                          <p:spTgt spid="5123">
                                            <p:txEl>
                                              <p:pRg st="1" end="1"/>
                                            </p:txEl>
                                          </p:spTgt>
                                        </p:tgtEl>
                                      </p:cBhvr>
                                    </p:animEffect>
                                    <p:anim calcmode="lin" valueType="num">
                                      <p:cBhvr>
                                        <p:cTn id="16"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12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2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Effect transition="in" filter="fade">
                                      <p:cBhvr>
                                        <p:cTn id="23" dur="1000"/>
                                        <p:tgtEl>
                                          <p:spTgt spid="5123">
                                            <p:txEl>
                                              <p:pRg st="2" end="2"/>
                                            </p:txEl>
                                          </p:spTgt>
                                        </p:tgtEl>
                                      </p:cBhvr>
                                    </p:animEffect>
                                    <p:anim calcmode="lin" valueType="num">
                                      <p:cBhvr>
                                        <p:cTn id="24"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12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2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Rot="1" noChangeArrowheads="1"/>
          </p:cNvSpPr>
          <p:nvPr>
            <p:ph type="title"/>
          </p:nvPr>
        </p:nvSpPr>
        <p:spPr>
          <a:xfrm>
            <a:off x="457200" y="762000"/>
            <a:ext cx="8229600" cy="1143000"/>
          </a:xfrm>
        </p:spPr>
        <p:txBody>
          <a:bodyPr/>
          <a:lstStyle/>
          <a:p>
            <a:pPr eaLnBrk="1" hangingPunct="1">
              <a:defRPr/>
            </a:pPr>
            <a:r>
              <a:rPr lang="en-US" altLang="en-US" b="1" dirty="0" smtClean="0">
                <a:solidFill>
                  <a:schemeClr val="accent6">
                    <a:lumMod val="75000"/>
                  </a:schemeClr>
                </a:solidFill>
                <a:latin typeface="Arial" panose="020B0604020202020204" pitchFamily="34" charset="0"/>
                <a:cs typeface="Arial" panose="020B0604020202020204" pitchFamily="34" charset="0"/>
              </a:rPr>
              <a:t>Passive or Active Transport:</a:t>
            </a:r>
          </a:p>
        </p:txBody>
      </p:sp>
      <p:sp>
        <p:nvSpPr>
          <p:cNvPr id="3075" name="Rectangle 3"/>
          <p:cNvSpPr>
            <a:spLocks noGrp="1" noChangeArrowheads="1"/>
          </p:cNvSpPr>
          <p:nvPr>
            <p:ph type="body" idx="1"/>
          </p:nvPr>
        </p:nvSpPr>
        <p:spPr>
          <a:xfrm>
            <a:off x="457200" y="1905000"/>
            <a:ext cx="8534400" cy="4221163"/>
          </a:xfrm>
        </p:spPr>
        <p:txBody>
          <a:bodyPr/>
          <a:lstStyle/>
          <a:p>
            <a:pPr eaLnBrk="1" hangingPunct="1">
              <a:defRPr/>
            </a:pPr>
            <a:r>
              <a:rPr lang="en-US" altLang="en-US" dirty="0" smtClean="0"/>
              <a:t>Passive Transport - does not require cell energy </a:t>
            </a:r>
          </a:p>
          <a:p>
            <a:pPr lvl="1" eaLnBrk="1" hangingPunct="1">
              <a:defRPr/>
            </a:pPr>
            <a:r>
              <a:rPr lang="en-US" altLang="en-US" dirty="0" smtClean="0"/>
              <a:t>Examples: Diffusion, Facilitated diffusion and Osmosis  </a:t>
            </a:r>
          </a:p>
          <a:p>
            <a:pPr eaLnBrk="1" hangingPunct="1">
              <a:defRPr/>
            </a:pPr>
            <a:r>
              <a:rPr lang="en-US" altLang="en-US" dirty="0" smtClean="0"/>
              <a:t>Active Transport</a:t>
            </a:r>
            <a:r>
              <a:rPr lang="id-ID" altLang="en-US" dirty="0" smtClean="0"/>
              <a:t> -</a:t>
            </a:r>
            <a:r>
              <a:rPr lang="en-US" altLang="en-US" dirty="0" smtClean="0"/>
              <a:t> Requires cell energy (ATP) </a:t>
            </a:r>
          </a:p>
          <a:p>
            <a:pPr lvl="1" eaLnBrk="1" hangingPunct="1">
              <a:defRPr/>
            </a:pPr>
            <a:r>
              <a:rPr lang="en-US" altLang="en-US" dirty="0" smtClean="0"/>
              <a:t>Examples: Carrier mediated active transport, Endocytosis and Exocytosis</a:t>
            </a:r>
          </a:p>
        </p:txBody>
      </p:sp>
    </p:spTree>
    <p:extLst>
      <p:ext uri="{BB962C8B-B14F-4D97-AF65-F5344CB8AC3E}">
        <p14:creationId xmlns:p14="http://schemas.microsoft.com/office/powerpoint/2010/main" val="3003601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 calcmode="lin" valueType="num">
                                      <p:cBhvr>
                                        <p:cTn id="14" dur="1000" fill="hold"/>
                                        <p:tgtEl>
                                          <p:spTgt spid="307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0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 calcmode="lin" valueType="num">
                                      <p:cBhvr>
                                        <p:cTn id="21" dur="1000" fill="hold"/>
                                        <p:tgtEl>
                                          <p:spTgt spid="307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07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0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3075">
                                            <p:txEl>
                                              <p:pRg st="3" end="3"/>
                                            </p:txEl>
                                          </p:spTgt>
                                        </p:tgtEl>
                                        <p:attrNameLst>
                                          <p:attrName>style.visibility</p:attrName>
                                        </p:attrNameLst>
                                      </p:cBhvr>
                                      <p:to>
                                        <p:strVal val="visible"/>
                                      </p:to>
                                    </p:set>
                                    <p:anim calcmode="lin" valueType="num">
                                      <p:cBhvr>
                                        <p:cTn id="28" dur="1000" fill="hold"/>
                                        <p:tgtEl>
                                          <p:spTgt spid="307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07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body" idx="1"/>
          </p:nvPr>
        </p:nvSpPr>
        <p:spPr>
          <a:xfrm>
            <a:off x="628651" y="2531409"/>
            <a:ext cx="4216599" cy="2958563"/>
          </a:xfrm>
        </p:spPr>
        <p:txBody>
          <a:bodyPr>
            <a:normAutofit lnSpcReduction="10000"/>
          </a:bodyPr>
          <a:lstStyle/>
          <a:p>
            <a:pPr marL="0" indent="0">
              <a:buNone/>
              <a:defRPr/>
            </a:pPr>
            <a:r>
              <a:rPr lang="id-ID" altLang="en-US" dirty="0" smtClean="0"/>
              <a:t>T</a:t>
            </a:r>
            <a:r>
              <a:rPr lang="en-US" altLang="en-US" dirty="0" smtClean="0"/>
              <a:t>he </a:t>
            </a:r>
            <a:r>
              <a:rPr lang="en-US" altLang="en-US" dirty="0"/>
              <a:t>random movement of particles of a solute from an area of higher concentration to an area of lower concentration.</a:t>
            </a:r>
          </a:p>
        </p:txBody>
      </p:sp>
      <p:grpSp>
        <p:nvGrpSpPr>
          <p:cNvPr id="5" name="Group 4"/>
          <p:cNvGrpSpPr>
            <a:grpSpLocks/>
          </p:cNvGrpSpPr>
          <p:nvPr/>
        </p:nvGrpSpPr>
        <p:grpSpPr bwMode="auto">
          <a:xfrm>
            <a:off x="5105401" y="2133600"/>
            <a:ext cx="3409950" cy="3124199"/>
            <a:chOff x="1382" y="1481"/>
            <a:chExt cx="2995" cy="2267"/>
          </a:xfrm>
        </p:grpSpPr>
        <p:sp>
          <p:nvSpPr>
            <p:cNvPr id="6" name="Line 5"/>
            <p:cNvSpPr>
              <a:spLocks noChangeShapeType="1"/>
            </p:cNvSpPr>
            <p:nvPr/>
          </p:nvSpPr>
          <p:spPr bwMode="auto">
            <a:xfrm>
              <a:off x="1419" y="1481"/>
              <a:ext cx="0" cy="63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id-ID" sz="1013"/>
            </a:p>
          </p:txBody>
        </p:sp>
        <p:sp>
          <p:nvSpPr>
            <p:cNvPr id="7" name="Line 6"/>
            <p:cNvSpPr>
              <a:spLocks noChangeShapeType="1"/>
            </p:cNvSpPr>
            <p:nvPr/>
          </p:nvSpPr>
          <p:spPr bwMode="auto">
            <a:xfrm>
              <a:off x="1420" y="2104"/>
              <a:ext cx="115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id-ID" sz="1013"/>
            </a:p>
          </p:txBody>
        </p:sp>
        <p:sp>
          <p:nvSpPr>
            <p:cNvPr id="8" name="Line 7"/>
            <p:cNvSpPr>
              <a:spLocks noChangeShapeType="1"/>
            </p:cNvSpPr>
            <p:nvPr/>
          </p:nvSpPr>
          <p:spPr bwMode="auto">
            <a:xfrm flipV="1">
              <a:off x="2571" y="1481"/>
              <a:ext cx="0" cy="63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id-ID" sz="1013"/>
            </a:p>
          </p:txBody>
        </p:sp>
        <p:sp>
          <p:nvSpPr>
            <p:cNvPr id="9" name="Freeform 8"/>
            <p:cNvSpPr>
              <a:spLocks/>
            </p:cNvSpPr>
            <p:nvPr/>
          </p:nvSpPr>
          <p:spPr bwMode="auto">
            <a:xfrm>
              <a:off x="1765" y="1988"/>
              <a:ext cx="402" cy="116"/>
            </a:xfrm>
            <a:custGeom>
              <a:avLst/>
              <a:gdLst>
                <a:gd name="T0" fmla="*/ 0 w 1004"/>
                <a:gd name="T1" fmla="*/ 1 h 314"/>
                <a:gd name="T2" fmla="*/ 0 w 1004"/>
                <a:gd name="T3" fmla="*/ 0 h 314"/>
                <a:gd name="T4" fmla="*/ 0 w 1004"/>
                <a:gd name="T5" fmla="*/ 0 h 314"/>
                <a:gd name="T6" fmla="*/ 1 w 1004"/>
                <a:gd name="T7" fmla="*/ 0 h 314"/>
                <a:gd name="T8" fmla="*/ 1 w 1004"/>
                <a:gd name="T9" fmla="*/ 0 h 314"/>
                <a:gd name="T10" fmla="*/ 2 w 1004"/>
                <a:gd name="T11" fmla="*/ 0 h 314"/>
                <a:gd name="T12" fmla="*/ 2 w 1004"/>
                <a:gd name="T13" fmla="*/ 0 h 314"/>
                <a:gd name="T14" fmla="*/ 2 w 1004"/>
                <a:gd name="T15" fmla="*/ 0 h 314"/>
                <a:gd name="T16" fmla="*/ 3 w 1004"/>
                <a:gd name="T17" fmla="*/ 0 h 314"/>
                <a:gd name="T18" fmla="*/ 3 w 1004"/>
                <a:gd name="T19" fmla="*/ 0 h 314"/>
                <a:gd name="T20" fmla="*/ 4 w 1004"/>
                <a:gd name="T21" fmla="*/ 0 h 314"/>
                <a:gd name="T22" fmla="*/ 4 w 1004"/>
                <a:gd name="T23" fmla="*/ 0 h 314"/>
                <a:gd name="T24" fmla="*/ 4 w 1004"/>
                <a:gd name="T25" fmla="*/ 0 h 314"/>
                <a:gd name="T26" fmla="*/ 4 w 1004"/>
                <a:gd name="T27" fmla="*/ 0 h 314"/>
                <a:gd name="T28" fmla="*/ 4 w 1004"/>
                <a:gd name="T29" fmla="*/ 1 h 3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4"/>
                <a:gd name="T46" fmla="*/ 0 h 314"/>
                <a:gd name="T47" fmla="*/ 1004 w 1004"/>
                <a:gd name="T48" fmla="*/ 314 h 3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4" h="314">
                  <a:moveTo>
                    <a:pt x="80" y="314"/>
                  </a:moveTo>
                  <a:cubicBezTo>
                    <a:pt x="67" y="287"/>
                    <a:pt x="51" y="262"/>
                    <a:pt x="40" y="234"/>
                  </a:cubicBezTo>
                  <a:cubicBezTo>
                    <a:pt x="24" y="195"/>
                    <a:pt x="0" y="114"/>
                    <a:pt x="0" y="114"/>
                  </a:cubicBezTo>
                  <a:cubicBezTo>
                    <a:pt x="69" y="11"/>
                    <a:pt x="54" y="0"/>
                    <a:pt x="260" y="34"/>
                  </a:cubicBezTo>
                  <a:cubicBezTo>
                    <a:pt x="281" y="37"/>
                    <a:pt x="273" y="74"/>
                    <a:pt x="280" y="94"/>
                  </a:cubicBezTo>
                  <a:cubicBezTo>
                    <a:pt x="300" y="87"/>
                    <a:pt x="322" y="86"/>
                    <a:pt x="340" y="74"/>
                  </a:cubicBezTo>
                  <a:cubicBezTo>
                    <a:pt x="364" y="58"/>
                    <a:pt x="373" y="23"/>
                    <a:pt x="400" y="14"/>
                  </a:cubicBezTo>
                  <a:cubicBezTo>
                    <a:pt x="420" y="7"/>
                    <a:pt x="439" y="32"/>
                    <a:pt x="460" y="34"/>
                  </a:cubicBezTo>
                  <a:cubicBezTo>
                    <a:pt x="566" y="45"/>
                    <a:pt x="673" y="47"/>
                    <a:pt x="780" y="54"/>
                  </a:cubicBezTo>
                  <a:cubicBezTo>
                    <a:pt x="793" y="74"/>
                    <a:pt x="811" y="92"/>
                    <a:pt x="820" y="114"/>
                  </a:cubicBezTo>
                  <a:cubicBezTo>
                    <a:pt x="831" y="139"/>
                    <a:pt x="815" y="182"/>
                    <a:pt x="840" y="194"/>
                  </a:cubicBezTo>
                  <a:cubicBezTo>
                    <a:pt x="870" y="209"/>
                    <a:pt x="907" y="181"/>
                    <a:pt x="940" y="174"/>
                  </a:cubicBezTo>
                  <a:cubicBezTo>
                    <a:pt x="953" y="154"/>
                    <a:pt x="956" y="114"/>
                    <a:pt x="980" y="114"/>
                  </a:cubicBezTo>
                  <a:cubicBezTo>
                    <a:pt x="1001" y="114"/>
                    <a:pt x="998" y="153"/>
                    <a:pt x="1000" y="174"/>
                  </a:cubicBezTo>
                  <a:cubicBezTo>
                    <a:pt x="1004" y="214"/>
                    <a:pt x="1000" y="254"/>
                    <a:pt x="1000" y="294"/>
                  </a:cubicBezTo>
                </a:path>
              </a:pathLst>
            </a:custGeom>
            <a:solidFill>
              <a:srgbClr val="3366FF"/>
            </a:solidFill>
            <a:ln w="28575">
              <a:solidFill>
                <a:srgbClr val="3366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10" name="Line 9"/>
            <p:cNvSpPr>
              <a:spLocks noChangeShapeType="1"/>
            </p:cNvSpPr>
            <p:nvPr/>
          </p:nvSpPr>
          <p:spPr bwMode="auto">
            <a:xfrm flipH="1" flipV="1">
              <a:off x="1534" y="1884"/>
              <a:ext cx="288" cy="173"/>
            </a:xfrm>
            <a:prstGeom prst="line">
              <a:avLst/>
            </a:prstGeom>
            <a:noFill/>
            <a:ln w="28575">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id-ID" sz="1013"/>
            </a:p>
          </p:txBody>
        </p:sp>
        <p:sp>
          <p:nvSpPr>
            <p:cNvPr id="11" name="Line 10"/>
            <p:cNvSpPr>
              <a:spLocks noChangeShapeType="1"/>
            </p:cNvSpPr>
            <p:nvPr/>
          </p:nvSpPr>
          <p:spPr bwMode="auto">
            <a:xfrm flipV="1">
              <a:off x="1937" y="1712"/>
              <a:ext cx="0" cy="345"/>
            </a:xfrm>
            <a:prstGeom prst="line">
              <a:avLst/>
            </a:prstGeom>
            <a:noFill/>
            <a:ln w="28575">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id-ID" sz="1013"/>
            </a:p>
          </p:txBody>
        </p:sp>
        <p:sp>
          <p:nvSpPr>
            <p:cNvPr id="12" name="Line 11"/>
            <p:cNvSpPr>
              <a:spLocks noChangeShapeType="1"/>
            </p:cNvSpPr>
            <p:nvPr/>
          </p:nvSpPr>
          <p:spPr bwMode="auto">
            <a:xfrm flipV="1">
              <a:off x="2052" y="1769"/>
              <a:ext cx="231" cy="288"/>
            </a:xfrm>
            <a:prstGeom prst="line">
              <a:avLst/>
            </a:prstGeom>
            <a:noFill/>
            <a:ln w="28575">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id-ID" sz="1013"/>
            </a:p>
          </p:txBody>
        </p:sp>
        <p:sp>
          <p:nvSpPr>
            <p:cNvPr id="13" name="Line 12"/>
            <p:cNvSpPr>
              <a:spLocks noChangeShapeType="1"/>
            </p:cNvSpPr>
            <p:nvPr/>
          </p:nvSpPr>
          <p:spPr bwMode="auto">
            <a:xfrm flipV="1">
              <a:off x="2110" y="1942"/>
              <a:ext cx="288" cy="115"/>
            </a:xfrm>
            <a:prstGeom prst="line">
              <a:avLst/>
            </a:prstGeom>
            <a:noFill/>
            <a:ln w="28575">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id-ID" sz="1013"/>
            </a:p>
          </p:txBody>
        </p:sp>
        <p:sp>
          <p:nvSpPr>
            <p:cNvPr id="14" name="Line 13"/>
            <p:cNvSpPr>
              <a:spLocks noChangeShapeType="1"/>
            </p:cNvSpPr>
            <p:nvPr/>
          </p:nvSpPr>
          <p:spPr bwMode="auto">
            <a:xfrm>
              <a:off x="1420" y="1643"/>
              <a:ext cx="1152" cy="0"/>
            </a:xfrm>
            <a:prstGeom prst="line">
              <a:avLst/>
            </a:prstGeom>
            <a:noFill/>
            <a:ln w="9525">
              <a:solidFill>
                <a:srgbClr val="000066"/>
              </a:solidFill>
              <a:round/>
              <a:headEnd/>
              <a:tailEnd/>
            </a:ln>
            <a:extLst>
              <a:ext uri="{909E8E84-426E-40DD-AFC4-6F175D3DCCD1}">
                <a14:hiddenFill xmlns:a14="http://schemas.microsoft.com/office/drawing/2010/main">
                  <a:noFill/>
                </a14:hiddenFill>
              </a:ext>
            </a:extLst>
          </p:spPr>
          <p:txBody>
            <a:bodyPr/>
            <a:lstStyle/>
            <a:p>
              <a:endParaRPr lang="id-ID" sz="1013"/>
            </a:p>
          </p:txBody>
        </p:sp>
        <p:sp>
          <p:nvSpPr>
            <p:cNvPr id="15" name="AutoShape 14"/>
            <p:cNvSpPr>
              <a:spLocks noChangeArrowheads="1"/>
            </p:cNvSpPr>
            <p:nvPr/>
          </p:nvSpPr>
          <p:spPr bwMode="auto">
            <a:xfrm>
              <a:off x="2738" y="1596"/>
              <a:ext cx="345" cy="519"/>
            </a:xfrm>
            <a:prstGeom prst="rightArrow">
              <a:avLst>
                <a:gd name="adj1" fmla="val 50000"/>
                <a:gd name="adj2" fmla="val 25000"/>
              </a:avLst>
            </a:prstGeom>
            <a:solidFill>
              <a:srgbClr val="FF00FF"/>
            </a:solidFill>
            <a:ln w="571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16" name="Rectangle 15"/>
            <p:cNvSpPr>
              <a:spLocks noChangeArrowheads="1"/>
            </p:cNvSpPr>
            <p:nvPr/>
          </p:nvSpPr>
          <p:spPr bwMode="auto">
            <a:xfrm>
              <a:off x="3262" y="1661"/>
              <a:ext cx="979" cy="461"/>
            </a:xfrm>
            <a:prstGeom prst="rect">
              <a:avLst/>
            </a:prstGeom>
            <a:solidFill>
              <a:srgbClr val="3366FF"/>
            </a:solidFill>
            <a:ln w="9525">
              <a:solidFill>
                <a:srgbClr val="00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17" name="Line 16"/>
            <p:cNvSpPr>
              <a:spLocks noChangeShapeType="1"/>
            </p:cNvSpPr>
            <p:nvPr/>
          </p:nvSpPr>
          <p:spPr bwMode="auto">
            <a:xfrm>
              <a:off x="3262" y="1481"/>
              <a:ext cx="0" cy="63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id-ID" sz="1013"/>
            </a:p>
          </p:txBody>
        </p:sp>
        <p:sp>
          <p:nvSpPr>
            <p:cNvPr id="18" name="Line 17"/>
            <p:cNvSpPr>
              <a:spLocks noChangeShapeType="1"/>
            </p:cNvSpPr>
            <p:nvPr/>
          </p:nvSpPr>
          <p:spPr bwMode="auto">
            <a:xfrm flipH="1" flipV="1">
              <a:off x="4241" y="1481"/>
              <a:ext cx="0" cy="63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id-ID" sz="1013"/>
            </a:p>
          </p:txBody>
        </p:sp>
        <p:sp>
          <p:nvSpPr>
            <p:cNvPr id="19" name="Line 18"/>
            <p:cNvSpPr>
              <a:spLocks noChangeShapeType="1"/>
            </p:cNvSpPr>
            <p:nvPr/>
          </p:nvSpPr>
          <p:spPr bwMode="auto">
            <a:xfrm>
              <a:off x="3262" y="2115"/>
              <a:ext cx="979"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id-ID" sz="1013"/>
            </a:p>
          </p:txBody>
        </p:sp>
        <p:sp>
          <p:nvSpPr>
            <p:cNvPr id="21" name="Rectangle 20"/>
            <p:cNvSpPr>
              <a:spLocks noChangeArrowheads="1"/>
            </p:cNvSpPr>
            <p:nvPr/>
          </p:nvSpPr>
          <p:spPr bwMode="auto">
            <a:xfrm>
              <a:off x="1382" y="2711"/>
              <a:ext cx="1152" cy="1037"/>
            </a:xfrm>
            <a:prstGeom prst="rect">
              <a:avLst/>
            </a:prstGeom>
            <a:solidFill>
              <a:srgbClr val="FFFFFF"/>
            </a:solidFill>
            <a:ln w="57150">
              <a:solidFill>
                <a:srgbClr val="0000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22" name="Line 21"/>
            <p:cNvSpPr>
              <a:spLocks noChangeShapeType="1"/>
            </p:cNvSpPr>
            <p:nvPr/>
          </p:nvSpPr>
          <p:spPr bwMode="auto">
            <a:xfrm flipV="1">
              <a:off x="2015" y="2711"/>
              <a:ext cx="173" cy="230"/>
            </a:xfrm>
            <a:prstGeom prst="line">
              <a:avLst/>
            </a:prstGeom>
            <a:noFill/>
            <a:ln w="57150">
              <a:solidFill>
                <a:srgbClr val="993300"/>
              </a:solidFill>
              <a:round/>
              <a:headEnd/>
              <a:tailEnd/>
            </a:ln>
            <a:extLst>
              <a:ext uri="{909E8E84-426E-40DD-AFC4-6F175D3DCCD1}">
                <a14:hiddenFill xmlns:a14="http://schemas.microsoft.com/office/drawing/2010/main">
                  <a:noFill/>
                </a14:hiddenFill>
              </a:ext>
            </a:extLst>
          </p:spPr>
          <p:txBody>
            <a:bodyPr/>
            <a:lstStyle/>
            <a:p>
              <a:endParaRPr lang="id-ID" sz="1013"/>
            </a:p>
          </p:txBody>
        </p:sp>
        <p:sp>
          <p:nvSpPr>
            <p:cNvPr id="23" name="Line 22"/>
            <p:cNvSpPr>
              <a:spLocks noChangeShapeType="1"/>
            </p:cNvSpPr>
            <p:nvPr/>
          </p:nvSpPr>
          <p:spPr bwMode="auto">
            <a:xfrm>
              <a:off x="2188" y="2711"/>
              <a:ext cx="346" cy="173"/>
            </a:xfrm>
            <a:prstGeom prst="line">
              <a:avLst/>
            </a:prstGeom>
            <a:noFill/>
            <a:ln w="57150">
              <a:solidFill>
                <a:srgbClr val="993300"/>
              </a:solidFill>
              <a:round/>
              <a:headEnd/>
              <a:tailEnd/>
            </a:ln>
            <a:extLst>
              <a:ext uri="{909E8E84-426E-40DD-AFC4-6F175D3DCCD1}">
                <a14:hiddenFill xmlns:a14="http://schemas.microsoft.com/office/drawing/2010/main">
                  <a:noFill/>
                </a14:hiddenFill>
              </a:ext>
            </a:extLst>
          </p:spPr>
          <p:txBody>
            <a:bodyPr/>
            <a:lstStyle/>
            <a:p>
              <a:endParaRPr lang="id-ID" sz="1013"/>
            </a:p>
          </p:txBody>
        </p:sp>
        <p:sp>
          <p:nvSpPr>
            <p:cNvPr id="24" name="Line 23"/>
            <p:cNvSpPr>
              <a:spLocks noChangeShapeType="1"/>
            </p:cNvSpPr>
            <p:nvPr/>
          </p:nvSpPr>
          <p:spPr bwMode="auto">
            <a:xfrm flipH="1">
              <a:off x="2361" y="2884"/>
              <a:ext cx="173" cy="230"/>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id-ID" sz="1013"/>
            </a:p>
          </p:txBody>
        </p:sp>
        <p:sp>
          <p:nvSpPr>
            <p:cNvPr id="25" name="Line 24"/>
            <p:cNvSpPr>
              <a:spLocks noChangeShapeType="1"/>
            </p:cNvSpPr>
            <p:nvPr/>
          </p:nvSpPr>
          <p:spPr bwMode="auto">
            <a:xfrm>
              <a:off x="1382" y="3460"/>
              <a:ext cx="345" cy="288"/>
            </a:xfrm>
            <a:prstGeom prst="line">
              <a:avLst/>
            </a:prstGeom>
            <a:noFill/>
            <a:ln w="57150">
              <a:solidFill>
                <a:srgbClr val="993300"/>
              </a:solidFill>
              <a:round/>
              <a:headEnd/>
              <a:tailEnd/>
            </a:ln>
            <a:extLst>
              <a:ext uri="{909E8E84-426E-40DD-AFC4-6F175D3DCCD1}">
                <a14:hiddenFill xmlns:a14="http://schemas.microsoft.com/office/drawing/2010/main">
                  <a:noFill/>
                </a14:hiddenFill>
              </a:ext>
            </a:extLst>
          </p:spPr>
          <p:txBody>
            <a:bodyPr/>
            <a:lstStyle/>
            <a:p>
              <a:endParaRPr lang="id-ID" sz="1013"/>
            </a:p>
          </p:txBody>
        </p:sp>
        <p:sp>
          <p:nvSpPr>
            <p:cNvPr id="26" name="Line 25"/>
            <p:cNvSpPr>
              <a:spLocks noChangeShapeType="1"/>
            </p:cNvSpPr>
            <p:nvPr/>
          </p:nvSpPr>
          <p:spPr bwMode="auto">
            <a:xfrm flipV="1">
              <a:off x="1727" y="3460"/>
              <a:ext cx="231" cy="288"/>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id-ID" sz="1013"/>
            </a:p>
          </p:txBody>
        </p:sp>
        <p:sp>
          <p:nvSpPr>
            <p:cNvPr id="27" name="Rectangle 26"/>
            <p:cNvSpPr>
              <a:spLocks noChangeArrowheads="1"/>
            </p:cNvSpPr>
            <p:nvPr/>
          </p:nvSpPr>
          <p:spPr bwMode="auto">
            <a:xfrm>
              <a:off x="3225" y="2711"/>
              <a:ext cx="1152" cy="1037"/>
            </a:xfrm>
            <a:prstGeom prst="rect">
              <a:avLst/>
            </a:prstGeom>
            <a:solidFill>
              <a:srgbClr val="FFFFFF"/>
            </a:solidFill>
            <a:ln w="57150">
              <a:solidFill>
                <a:srgbClr val="0000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28" name="Line 27"/>
            <p:cNvSpPr>
              <a:spLocks noChangeShapeType="1"/>
            </p:cNvSpPr>
            <p:nvPr/>
          </p:nvSpPr>
          <p:spPr bwMode="auto">
            <a:xfrm>
              <a:off x="3801" y="2711"/>
              <a:ext cx="1" cy="403"/>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id-ID" sz="1013"/>
            </a:p>
          </p:txBody>
        </p:sp>
        <p:sp>
          <p:nvSpPr>
            <p:cNvPr id="29" name="Line 28"/>
            <p:cNvSpPr>
              <a:spLocks noChangeShapeType="1"/>
            </p:cNvSpPr>
            <p:nvPr/>
          </p:nvSpPr>
          <p:spPr bwMode="auto">
            <a:xfrm flipV="1">
              <a:off x="3801" y="3287"/>
              <a:ext cx="0" cy="461"/>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id-ID" sz="1013"/>
            </a:p>
          </p:txBody>
        </p:sp>
        <p:sp>
          <p:nvSpPr>
            <p:cNvPr id="30" name="Line 29"/>
            <p:cNvSpPr>
              <a:spLocks noChangeShapeType="1"/>
            </p:cNvSpPr>
            <p:nvPr/>
          </p:nvSpPr>
          <p:spPr bwMode="auto">
            <a:xfrm flipV="1">
              <a:off x="3513" y="3114"/>
              <a:ext cx="518" cy="346"/>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id-ID" sz="1013"/>
            </a:p>
          </p:txBody>
        </p:sp>
        <p:sp>
          <p:nvSpPr>
            <p:cNvPr id="31" name="Line 30"/>
            <p:cNvSpPr>
              <a:spLocks noChangeShapeType="1"/>
            </p:cNvSpPr>
            <p:nvPr/>
          </p:nvSpPr>
          <p:spPr bwMode="auto">
            <a:xfrm>
              <a:off x="3513" y="2999"/>
              <a:ext cx="576" cy="461"/>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id-ID" sz="1013"/>
            </a:p>
          </p:txBody>
        </p:sp>
        <p:sp>
          <p:nvSpPr>
            <p:cNvPr id="32" name="Freeform 31"/>
            <p:cNvSpPr>
              <a:spLocks/>
            </p:cNvSpPr>
            <p:nvPr/>
          </p:nvSpPr>
          <p:spPr bwMode="auto">
            <a:xfrm>
              <a:off x="1497" y="2826"/>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33" name="Freeform 32"/>
            <p:cNvSpPr>
              <a:spLocks/>
            </p:cNvSpPr>
            <p:nvPr/>
          </p:nvSpPr>
          <p:spPr bwMode="auto">
            <a:xfrm>
              <a:off x="1612" y="2884"/>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34" name="Freeform 33"/>
            <p:cNvSpPr>
              <a:spLocks/>
            </p:cNvSpPr>
            <p:nvPr/>
          </p:nvSpPr>
          <p:spPr bwMode="auto">
            <a:xfrm>
              <a:off x="1555" y="3114"/>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35" name="Freeform 34"/>
            <p:cNvSpPr>
              <a:spLocks/>
            </p:cNvSpPr>
            <p:nvPr/>
          </p:nvSpPr>
          <p:spPr bwMode="auto">
            <a:xfrm>
              <a:off x="1785" y="2999"/>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36" name="Freeform 35"/>
            <p:cNvSpPr>
              <a:spLocks/>
            </p:cNvSpPr>
            <p:nvPr/>
          </p:nvSpPr>
          <p:spPr bwMode="auto">
            <a:xfrm>
              <a:off x="1555" y="3287"/>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37" name="Freeform 36"/>
            <p:cNvSpPr>
              <a:spLocks/>
            </p:cNvSpPr>
            <p:nvPr/>
          </p:nvSpPr>
          <p:spPr bwMode="auto">
            <a:xfrm>
              <a:off x="2015" y="3229"/>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38" name="Freeform 37"/>
            <p:cNvSpPr>
              <a:spLocks/>
            </p:cNvSpPr>
            <p:nvPr/>
          </p:nvSpPr>
          <p:spPr bwMode="auto">
            <a:xfrm>
              <a:off x="2015" y="3633"/>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39" name="Freeform 38"/>
            <p:cNvSpPr>
              <a:spLocks/>
            </p:cNvSpPr>
            <p:nvPr/>
          </p:nvSpPr>
          <p:spPr bwMode="auto">
            <a:xfrm>
              <a:off x="2166" y="3519"/>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40" name="Freeform 39"/>
            <p:cNvSpPr>
              <a:spLocks/>
            </p:cNvSpPr>
            <p:nvPr/>
          </p:nvSpPr>
          <p:spPr bwMode="auto">
            <a:xfrm>
              <a:off x="2246" y="3633"/>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41" name="Freeform 40"/>
            <p:cNvSpPr>
              <a:spLocks/>
            </p:cNvSpPr>
            <p:nvPr/>
          </p:nvSpPr>
          <p:spPr bwMode="auto">
            <a:xfrm>
              <a:off x="2476" y="3690"/>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42" name="Freeform 41"/>
            <p:cNvSpPr>
              <a:spLocks/>
            </p:cNvSpPr>
            <p:nvPr/>
          </p:nvSpPr>
          <p:spPr bwMode="auto">
            <a:xfrm>
              <a:off x="1727" y="2769"/>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43" name="Freeform 42"/>
            <p:cNvSpPr>
              <a:spLocks/>
            </p:cNvSpPr>
            <p:nvPr/>
          </p:nvSpPr>
          <p:spPr bwMode="auto">
            <a:xfrm>
              <a:off x="1823" y="2865"/>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44" name="Freeform 43"/>
            <p:cNvSpPr>
              <a:spLocks/>
            </p:cNvSpPr>
            <p:nvPr/>
          </p:nvSpPr>
          <p:spPr bwMode="auto">
            <a:xfrm>
              <a:off x="2073" y="2941"/>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45" name="Freeform 44"/>
            <p:cNvSpPr>
              <a:spLocks/>
            </p:cNvSpPr>
            <p:nvPr/>
          </p:nvSpPr>
          <p:spPr bwMode="auto">
            <a:xfrm>
              <a:off x="2015" y="3287"/>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46" name="Freeform 45"/>
            <p:cNvSpPr>
              <a:spLocks/>
            </p:cNvSpPr>
            <p:nvPr/>
          </p:nvSpPr>
          <p:spPr bwMode="auto">
            <a:xfrm>
              <a:off x="2419" y="2769"/>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47" name="Freeform 46"/>
            <p:cNvSpPr>
              <a:spLocks/>
            </p:cNvSpPr>
            <p:nvPr/>
          </p:nvSpPr>
          <p:spPr bwMode="auto">
            <a:xfrm>
              <a:off x="2303" y="3172"/>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48" name="Freeform 47"/>
            <p:cNvSpPr>
              <a:spLocks/>
            </p:cNvSpPr>
            <p:nvPr/>
          </p:nvSpPr>
          <p:spPr bwMode="auto">
            <a:xfrm>
              <a:off x="2188" y="3402"/>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49" name="Freeform 48"/>
            <p:cNvSpPr>
              <a:spLocks/>
            </p:cNvSpPr>
            <p:nvPr/>
          </p:nvSpPr>
          <p:spPr bwMode="auto">
            <a:xfrm>
              <a:off x="2476" y="3287"/>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50" name="Freeform 49"/>
            <p:cNvSpPr>
              <a:spLocks/>
            </p:cNvSpPr>
            <p:nvPr/>
          </p:nvSpPr>
          <p:spPr bwMode="auto">
            <a:xfrm>
              <a:off x="2495" y="3537"/>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51" name="Freeform 50"/>
            <p:cNvSpPr>
              <a:spLocks/>
            </p:cNvSpPr>
            <p:nvPr/>
          </p:nvSpPr>
          <p:spPr bwMode="auto">
            <a:xfrm>
              <a:off x="2284" y="3498"/>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52" name="Freeform 51"/>
            <p:cNvSpPr>
              <a:spLocks/>
            </p:cNvSpPr>
            <p:nvPr/>
          </p:nvSpPr>
          <p:spPr bwMode="auto">
            <a:xfrm>
              <a:off x="1939" y="3325"/>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53" name="Freeform 52"/>
            <p:cNvSpPr>
              <a:spLocks/>
            </p:cNvSpPr>
            <p:nvPr/>
          </p:nvSpPr>
          <p:spPr bwMode="auto">
            <a:xfrm>
              <a:off x="1708" y="2980"/>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54" name="Freeform 53"/>
            <p:cNvSpPr>
              <a:spLocks/>
            </p:cNvSpPr>
            <p:nvPr/>
          </p:nvSpPr>
          <p:spPr bwMode="auto">
            <a:xfrm>
              <a:off x="1497" y="2999"/>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55" name="Freeform 54"/>
            <p:cNvSpPr>
              <a:spLocks/>
            </p:cNvSpPr>
            <p:nvPr/>
          </p:nvSpPr>
          <p:spPr bwMode="auto">
            <a:xfrm>
              <a:off x="1785" y="3229"/>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56" name="Freeform 55"/>
            <p:cNvSpPr>
              <a:spLocks/>
            </p:cNvSpPr>
            <p:nvPr/>
          </p:nvSpPr>
          <p:spPr bwMode="auto">
            <a:xfrm>
              <a:off x="1900" y="3114"/>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57" name="Freeform 56"/>
            <p:cNvSpPr>
              <a:spLocks/>
            </p:cNvSpPr>
            <p:nvPr/>
          </p:nvSpPr>
          <p:spPr bwMode="auto">
            <a:xfrm>
              <a:off x="1727" y="3460"/>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58" name="Freeform 57"/>
            <p:cNvSpPr>
              <a:spLocks/>
            </p:cNvSpPr>
            <p:nvPr/>
          </p:nvSpPr>
          <p:spPr bwMode="auto">
            <a:xfrm>
              <a:off x="1919" y="2961"/>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59" name="Freeform 58"/>
            <p:cNvSpPr>
              <a:spLocks/>
            </p:cNvSpPr>
            <p:nvPr/>
          </p:nvSpPr>
          <p:spPr bwMode="auto">
            <a:xfrm>
              <a:off x="2169" y="3037"/>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60" name="Freeform 59"/>
            <p:cNvSpPr>
              <a:spLocks/>
            </p:cNvSpPr>
            <p:nvPr/>
          </p:nvSpPr>
          <p:spPr bwMode="auto">
            <a:xfrm>
              <a:off x="2265" y="3133"/>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61" name="Freeform 60"/>
            <p:cNvSpPr>
              <a:spLocks/>
            </p:cNvSpPr>
            <p:nvPr/>
          </p:nvSpPr>
          <p:spPr bwMode="auto">
            <a:xfrm>
              <a:off x="2361" y="3229"/>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62" name="Freeform 61"/>
            <p:cNvSpPr>
              <a:spLocks/>
            </p:cNvSpPr>
            <p:nvPr/>
          </p:nvSpPr>
          <p:spPr bwMode="auto">
            <a:xfrm>
              <a:off x="2015" y="3057"/>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63" name="Freeform 62"/>
            <p:cNvSpPr>
              <a:spLocks/>
            </p:cNvSpPr>
            <p:nvPr/>
          </p:nvSpPr>
          <p:spPr bwMode="auto">
            <a:xfrm>
              <a:off x="2111" y="3153"/>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64" name="Freeform 63"/>
            <p:cNvSpPr>
              <a:spLocks/>
            </p:cNvSpPr>
            <p:nvPr/>
          </p:nvSpPr>
          <p:spPr bwMode="auto">
            <a:xfrm>
              <a:off x="2207" y="3249"/>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65" name="Freeform 64"/>
            <p:cNvSpPr>
              <a:spLocks/>
            </p:cNvSpPr>
            <p:nvPr/>
          </p:nvSpPr>
          <p:spPr bwMode="auto">
            <a:xfrm>
              <a:off x="2303" y="3345"/>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66" name="Freeform 65"/>
            <p:cNvSpPr>
              <a:spLocks/>
            </p:cNvSpPr>
            <p:nvPr/>
          </p:nvSpPr>
          <p:spPr bwMode="auto">
            <a:xfrm>
              <a:off x="2399" y="3441"/>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67" name="Freeform 66"/>
            <p:cNvSpPr>
              <a:spLocks/>
            </p:cNvSpPr>
            <p:nvPr/>
          </p:nvSpPr>
          <p:spPr bwMode="auto">
            <a:xfrm>
              <a:off x="1497" y="3690"/>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68" name="Freeform 67"/>
            <p:cNvSpPr>
              <a:spLocks/>
            </p:cNvSpPr>
            <p:nvPr/>
          </p:nvSpPr>
          <p:spPr bwMode="auto">
            <a:xfrm>
              <a:off x="1843" y="3575"/>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69" name="Freeform 68"/>
            <p:cNvSpPr>
              <a:spLocks/>
            </p:cNvSpPr>
            <p:nvPr/>
          </p:nvSpPr>
          <p:spPr bwMode="auto">
            <a:xfrm>
              <a:off x="1939" y="3671"/>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70" name="Freeform 69"/>
            <p:cNvSpPr>
              <a:spLocks/>
            </p:cNvSpPr>
            <p:nvPr/>
          </p:nvSpPr>
          <p:spPr bwMode="auto">
            <a:xfrm>
              <a:off x="3283" y="2769"/>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71" name="Freeform 70"/>
            <p:cNvSpPr>
              <a:spLocks/>
            </p:cNvSpPr>
            <p:nvPr/>
          </p:nvSpPr>
          <p:spPr bwMode="auto">
            <a:xfrm>
              <a:off x="3379" y="2865"/>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72" name="Freeform 71"/>
            <p:cNvSpPr>
              <a:spLocks/>
            </p:cNvSpPr>
            <p:nvPr/>
          </p:nvSpPr>
          <p:spPr bwMode="auto">
            <a:xfrm>
              <a:off x="3475" y="2961"/>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73" name="Freeform 72"/>
            <p:cNvSpPr>
              <a:spLocks/>
            </p:cNvSpPr>
            <p:nvPr/>
          </p:nvSpPr>
          <p:spPr bwMode="auto">
            <a:xfrm>
              <a:off x="3513" y="2769"/>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74" name="Freeform 73"/>
            <p:cNvSpPr>
              <a:spLocks/>
            </p:cNvSpPr>
            <p:nvPr/>
          </p:nvSpPr>
          <p:spPr bwMode="auto">
            <a:xfrm>
              <a:off x="3609" y="2865"/>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75" name="Freeform 74"/>
            <p:cNvSpPr>
              <a:spLocks/>
            </p:cNvSpPr>
            <p:nvPr/>
          </p:nvSpPr>
          <p:spPr bwMode="auto">
            <a:xfrm>
              <a:off x="3225" y="2999"/>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76" name="Freeform 75"/>
            <p:cNvSpPr>
              <a:spLocks/>
            </p:cNvSpPr>
            <p:nvPr/>
          </p:nvSpPr>
          <p:spPr bwMode="auto">
            <a:xfrm>
              <a:off x="3321" y="3095"/>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77" name="Freeform 76"/>
            <p:cNvSpPr>
              <a:spLocks/>
            </p:cNvSpPr>
            <p:nvPr/>
          </p:nvSpPr>
          <p:spPr bwMode="auto">
            <a:xfrm>
              <a:off x="3417" y="3191"/>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78" name="Freeform 77"/>
            <p:cNvSpPr>
              <a:spLocks/>
            </p:cNvSpPr>
            <p:nvPr/>
          </p:nvSpPr>
          <p:spPr bwMode="auto">
            <a:xfrm>
              <a:off x="3513" y="3287"/>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79" name="Freeform 78"/>
            <p:cNvSpPr>
              <a:spLocks/>
            </p:cNvSpPr>
            <p:nvPr/>
          </p:nvSpPr>
          <p:spPr bwMode="auto">
            <a:xfrm>
              <a:off x="3609" y="3383"/>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80" name="Freeform 79"/>
            <p:cNvSpPr>
              <a:spLocks/>
            </p:cNvSpPr>
            <p:nvPr/>
          </p:nvSpPr>
          <p:spPr bwMode="auto">
            <a:xfrm>
              <a:off x="3705" y="3479"/>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81" name="Freeform 80"/>
            <p:cNvSpPr>
              <a:spLocks/>
            </p:cNvSpPr>
            <p:nvPr/>
          </p:nvSpPr>
          <p:spPr bwMode="auto">
            <a:xfrm>
              <a:off x="3283" y="3345"/>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82" name="Freeform 81"/>
            <p:cNvSpPr>
              <a:spLocks/>
            </p:cNvSpPr>
            <p:nvPr/>
          </p:nvSpPr>
          <p:spPr bwMode="auto">
            <a:xfrm>
              <a:off x="3379" y="3441"/>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83" name="Freeform 82"/>
            <p:cNvSpPr>
              <a:spLocks/>
            </p:cNvSpPr>
            <p:nvPr/>
          </p:nvSpPr>
          <p:spPr bwMode="auto">
            <a:xfrm>
              <a:off x="3475" y="3537"/>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84" name="Freeform 83"/>
            <p:cNvSpPr>
              <a:spLocks/>
            </p:cNvSpPr>
            <p:nvPr/>
          </p:nvSpPr>
          <p:spPr bwMode="auto">
            <a:xfrm>
              <a:off x="3571" y="3633"/>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85" name="Freeform 84"/>
            <p:cNvSpPr>
              <a:spLocks/>
            </p:cNvSpPr>
            <p:nvPr/>
          </p:nvSpPr>
          <p:spPr bwMode="auto">
            <a:xfrm>
              <a:off x="3225" y="3460"/>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86" name="Freeform 85"/>
            <p:cNvSpPr>
              <a:spLocks/>
            </p:cNvSpPr>
            <p:nvPr/>
          </p:nvSpPr>
          <p:spPr bwMode="auto">
            <a:xfrm>
              <a:off x="3321" y="3556"/>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87" name="Freeform 86"/>
            <p:cNvSpPr>
              <a:spLocks/>
            </p:cNvSpPr>
            <p:nvPr/>
          </p:nvSpPr>
          <p:spPr bwMode="auto">
            <a:xfrm>
              <a:off x="3417" y="3652"/>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88" name="Freeform 87"/>
            <p:cNvSpPr>
              <a:spLocks/>
            </p:cNvSpPr>
            <p:nvPr/>
          </p:nvSpPr>
          <p:spPr bwMode="auto">
            <a:xfrm>
              <a:off x="3705" y="2961"/>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89" name="Freeform 88"/>
            <p:cNvSpPr>
              <a:spLocks/>
            </p:cNvSpPr>
            <p:nvPr/>
          </p:nvSpPr>
          <p:spPr bwMode="auto">
            <a:xfrm>
              <a:off x="3801" y="3057"/>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90" name="Freeform 89"/>
            <p:cNvSpPr>
              <a:spLocks/>
            </p:cNvSpPr>
            <p:nvPr/>
          </p:nvSpPr>
          <p:spPr bwMode="auto">
            <a:xfrm>
              <a:off x="3916" y="2884"/>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91" name="Freeform 90"/>
            <p:cNvSpPr>
              <a:spLocks/>
            </p:cNvSpPr>
            <p:nvPr/>
          </p:nvSpPr>
          <p:spPr bwMode="auto">
            <a:xfrm>
              <a:off x="4147" y="2884"/>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92" name="Freeform 91"/>
            <p:cNvSpPr>
              <a:spLocks/>
            </p:cNvSpPr>
            <p:nvPr/>
          </p:nvSpPr>
          <p:spPr bwMode="auto">
            <a:xfrm>
              <a:off x="4089" y="3345"/>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93" name="Freeform 92"/>
            <p:cNvSpPr>
              <a:spLocks/>
            </p:cNvSpPr>
            <p:nvPr/>
          </p:nvSpPr>
          <p:spPr bwMode="auto">
            <a:xfrm>
              <a:off x="4089" y="3633"/>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94" name="Freeform 93"/>
            <p:cNvSpPr>
              <a:spLocks/>
            </p:cNvSpPr>
            <p:nvPr/>
          </p:nvSpPr>
          <p:spPr bwMode="auto">
            <a:xfrm>
              <a:off x="4262" y="3517"/>
              <a:ext cx="16" cy="24"/>
            </a:xfrm>
            <a:custGeom>
              <a:avLst/>
              <a:gdLst>
                <a:gd name="T0" fmla="*/ 0 w 40"/>
                <a:gd name="T1" fmla="*/ 0 h 60"/>
                <a:gd name="T2" fmla="*/ 0 w 40"/>
                <a:gd name="T3" fmla="*/ 0 h 60"/>
                <a:gd name="T4" fmla="*/ 0 w 40"/>
                <a:gd name="T5" fmla="*/ 0 h 60"/>
                <a:gd name="T6" fmla="*/ 0 60000 65536"/>
                <a:gd name="T7" fmla="*/ 0 60000 65536"/>
                <a:gd name="T8" fmla="*/ 0 60000 65536"/>
                <a:gd name="T9" fmla="*/ 0 w 40"/>
                <a:gd name="T10" fmla="*/ 0 h 60"/>
                <a:gd name="T11" fmla="*/ 40 w 40"/>
                <a:gd name="T12" fmla="*/ 60 h 60"/>
              </a:gdLst>
              <a:ahLst/>
              <a:cxnLst>
                <a:cxn ang="T6">
                  <a:pos x="T0" y="T1"/>
                </a:cxn>
                <a:cxn ang="T7">
                  <a:pos x="T2" y="T3"/>
                </a:cxn>
                <a:cxn ang="T8">
                  <a:pos x="T4" y="T5"/>
                </a:cxn>
              </a:cxnLst>
              <a:rect l="T9" t="T10" r="T11" b="T12"/>
              <a:pathLst>
                <a:path w="40" h="60">
                  <a:moveTo>
                    <a:pt x="0" y="60"/>
                  </a:moveTo>
                  <a:cubicBezTo>
                    <a:pt x="13" y="40"/>
                    <a:pt x="40" y="0"/>
                    <a:pt x="40" y="0"/>
                  </a:cubicBezTo>
                  <a:cubicBezTo>
                    <a:pt x="40" y="0"/>
                    <a:pt x="13" y="40"/>
                    <a:pt x="0" y="60"/>
                  </a:cubicBezTo>
                  <a:close/>
                </a:path>
              </a:pathLst>
            </a:custGeom>
            <a:solidFill>
              <a:srgbClr val="FFFFFF"/>
            </a:solidFill>
            <a:ln w="3810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grpSp>
      <p:sp>
        <p:nvSpPr>
          <p:cNvPr id="96" name="AutoShape 14"/>
          <p:cNvSpPr>
            <a:spLocks noChangeArrowheads="1"/>
          </p:cNvSpPr>
          <p:nvPr/>
        </p:nvSpPr>
        <p:spPr bwMode="auto">
          <a:xfrm>
            <a:off x="6631056" y="4244478"/>
            <a:ext cx="406128" cy="701866"/>
          </a:xfrm>
          <a:prstGeom prst="rightArrow">
            <a:avLst>
              <a:gd name="adj1" fmla="val 50000"/>
              <a:gd name="adj2" fmla="val 25000"/>
            </a:avLst>
          </a:prstGeom>
          <a:solidFill>
            <a:srgbClr val="FF00FF"/>
          </a:solidFill>
          <a:ln w="571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sz="1013"/>
          </a:p>
        </p:txBody>
      </p:sp>
      <p:sp>
        <p:nvSpPr>
          <p:cNvPr id="2" name="Title 1"/>
          <p:cNvSpPr>
            <a:spLocks noGrp="1"/>
          </p:cNvSpPr>
          <p:nvPr>
            <p:ph type="title"/>
          </p:nvPr>
        </p:nvSpPr>
        <p:spPr>
          <a:xfrm>
            <a:off x="457200" y="533400"/>
            <a:ext cx="8229600" cy="1143000"/>
          </a:xfrm>
        </p:spPr>
        <p:txBody>
          <a:bodyPr/>
          <a:lstStyle/>
          <a:p>
            <a:r>
              <a:rPr lang="id-ID" b="1" dirty="0" smtClean="0">
                <a:solidFill>
                  <a:schemeClr val="accent6">
                    <a:lumMod val="75000"/>
                  </a:schemeClr>
                </a:solidFill>
              </a:rPr>
              <a:t>Methods of Transport</a:t>
            </a:r>
            <a:endParaRPr lang="id-ID" b="1" dirty="0">
              <a:solidFill>
                <a:schemeClr val="accent6">
                  <a:lumMod val="75000"/>
                </a:schemeClr>
              </a:solidFill>
            </a:endParaRPr>
          </a:p>
        </p:txBody>
      </p:sp>
      <p:sp>
        <p:nvSpPr>
          <p:cNvPr id="97" name="Title 1"/>
          <p:cNvSpPr txBox="1">
            <a:spLocks/>
          </p:cNvSpPr>
          <p:nvPr/>
        </p:nvSpPr>
        <p:spPr>
          <a:xfrm>
            <a:off x="289884" y="1439613"/>
            <a:ext cx="311492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dirty="0" smtClean="0">
                <a:solidFill>
                  <a:schemeClr val="accent6">
                    <a:lumMod val="50000"/>
                  </a:schemeClr>
                </a:solidFill>
              </a:rPr>
              <a:t>1. Diffusion</a:t>
            </a:r>
            <a:endParaRPr lang="id-ID" dirty="0">
              <a:solidFill>
                <a:schemeClr val="accent6">
                  <a:lumMod val="50000"/>
                </a:schemeClr>
              </a:solidFill>
            </a:endParaRPr>
          </a:p>
        </p:txBody>
      </p:sp>
    </p:spTree>
    <p:extLst>
      <p:ext uri="{BB962C8B-B14F-4D97-AF65-F5344CB8AC3E}">
        <p14:creationId xmlns:p14="http://schemas.microsoft.com/office/powerpoint/2010/main" val="3888007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fistum difusi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98729" y="2125266"/>
            <a:ext cx="3371850" cy="2114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descr="fistum difusi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62102" y="1692276"/>
            <a:ext cx="4885340" cy="315511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85963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Rot="1" noChangeArrowheads="1"/>
          </p:cNvSpPr>
          <p:nvPr>
            <p:ph type="title"/>
          </p:nvPr>
        </p:nvSpPr>
        <p:spPr>
          <a:xfrm>
            <a:off x="457200" y="609600"/>
            <a:ext cx="8229600" cy="1143000"/>
          </a:xfrm>
        </p:spPr>
        <p:txBody>
          <a:bodyPr/>
          <a:lstStyle/>
          <a:p>
            <a:pPr eaLnBrk="1" hangingPunct="1">
              <a:defRPr/>
            </a:pPr>
            <a:r>
              <a:rPr lang="en-US" altLang="en-US" b="1" dirty="0" smtClean="0">
                <a:solidFill>
                  <a:schemeClr val="accent6">
                    <a:lumMod val="75000"/>
                  </a:schemeClr>
                </a:solidFill>
                <a:latin typeface="Arial" panose="020B0604020202020204" pitchFamily="34" charset="0"/>
                <a:cs typeface="Arial" panose="020B0604020202020204" pitchFamily="34" charset="0"/>
              </a:rPr>
              <a:t>Equilibrium</a:t>
            </a:r>
          </a:p>
        </p:txBody>
      </p:sp>
      <p:sp>
        <p:nvSpPr>
          <p:cNvPr id="6147" name="Rectangle 3"/>
          <p:cNvSpPr>
            <a:spLocks noGrp="1" noChangeArrowheads="1"/>
          </p:cNvSpPr>
          <p:nvPr>
            <p:ph type="body" idx="1"/>
          </p:nvPr>
        </p:nvSpPr>
        <p:spPr>
          <a:xfrm>
            <a:off x="457200" y="1905000"/>
            <a:ext cx="8229600" cy="4267200"/>
          </a:xfrm>
        </p:spPr>
        <p:txBody>
          <a:bodyPr>
            <a:noAutofit/>
          </a:bodyPr>
          <a:lstStyle/>
          <a:p>
            <a:pPr eaLnBrk="1" hangingPunct="1">
              <a:lnSpc>
                <a:spcPct val="80000"/>
              </a:lnSpc>
              <a:defRPr/>
            </a:pPr>
            <a:r>
              <a:rPr lang="en-US" altLang="en-US" sz="2400" dirty="0" smtClean="0">
                <a:latin typeface="Arial" panose="020B0604020202020204" pitchFamily="34" charset="0"/>
                <a:cs typeface="Arial" panose="020B0604020202020204" pitchFamily="34" charset="0"/>
              </a:rPr>
              <a:t>Diffusion stops at </a:t>
            </a:r>
            <a:r>
              <a:rPr lang="en-US" altLang="en-US" sz="2400" b="1" dirty="0" smtClean="0">
                <a:latin typeface="Arial" panose="020B0604020202020204" pitchFamily="34" charset="0"/>
                <a:cs typeface="Arial" panose="020B0604020202020204" pitchFamily="34" charset="0"/>
              </a:rPr>
              <a:t>equilibrium</a:t>
            </a:r>
            <a:r>
              <a:rPr lang="en-US" altLang="en-US" sz="2400" dirty="0" smtClean="0">
                <a:latin typeface="Arial" panose="020B0604020202020204" pitchFamily="34" charset="0"/>
                <a:cs typeface="Arial" panose="020B0604020202020204" pitchFamily="34" charset="0"/>
              </a:rPr>
              <a:t> (when the concentrations across a membrane are equal).</a:t>
            </a:r>
          </a:p>
          <a:p>
            <a:pPr eaLnBrk="1" hangingPunct="1">
              <a:lnSpc>
                <a:spcPct val="80000"/>
              </a:lnSpc>
              <a:defRPr/>
            </a:pPr>
            <a:endParaRPr lang="id-ID" altLang="en-US" sz="2400" dirty="0" smtClean="0">
              <a:latin typeface="Arial" panose="020B0604020202020204" pitchFamily="34" charset="0"/>
              <a:cs typeface="Arial" panose="020B0604020202020204" pitchFamily="34" charset="0"/>
            </a:endParaRPr>
          </a:p>
          <a:p>
            <a:pPr eaLnBrk="1" hangingPunct="1">
              <a:lnSpc>
                <a:spcPct val="80000"/>
              </a:lnSpc>
              <a:defRPr/>
            </a:pPr>
            <a:r>
              <a:rPr lang="en-US" altLang="en-US" sz="2400" dirty="0" smtClean="0">
                <a:latin typeface="Arial" panose="020B0604020202020204" pitchFamily="34" charset="0"/>
                <a:cs typeface="Arial" panose="020B0604020202020204" pitchFamily="34" charset="0"/>
              </a:rPr>
              <a:t>The rate of transport is dependent on: </a:t>
            </a:r>
          </a:p>
          <a:p>
            <a:pPr marL="457200" lvl="1" indent="0" eaLnBrk="1" hangingPunct="1">
              <a:lnSpc>
                <a:spcPct val="80000"/>
              </a:lnSpc>
              <a:buNone/>
              <a:defRPr/>
            </a:pPr>
            <a:r>
              <a:rPr lang="en-US" altLang="en-US" sz="2400" dirty="0" smtClean="0">
                <a:latin typeface="Arial" panose="020B0604020202020204" pitchFamily="34" charset="0"/>
                <a:cs typeface="Arial" panose="020B0604020202020204" pitchFamily="34" charset="0"/>
              </a:rPr>
              <a:t>1) if the material is solid, liquid or gas.</a:t>
            </a:r>
          </a:p>
          <a:p>
            <a:pPr marL="457200" lvl="1" indent="0" eaLnBrk="1" hangingPunct="1">
              <a:lnSpc>
                <a:spcPct val="80000"/>
              </a:lnSpc>
              <a:buNone/>
              <a:defRPr/>
            </a:pPr>
            <a:r>
              <a:rPr lang="en-US" altLang="en-US" sz="2400" dirty="0" smtClean="0">
                <a:latin typeface="Arial" panose="020B0604020202020204" pitchFamily="34" charset="0"/>
                <a:cs typeface="Arial" panose="020B0604020202020204" pitchFamily="34" charset="0"/>
              </a:rPr>
              <a:t>2) the size of the molecules.</a:t>
            </a:r>
          </a:p>
          <a:p>
            <a:pPr marL="457200" lvl="1" indent="0" eaLnBrk="1" hangingPunct="1">
              <a:lnSpc>
                <a:spcPct val="80000"/>
              </a:lnSpc>
              <a:buNone/>
              <a:defRPr/>
            </a:pPr>
            <a:r>
              <a:rPr lang="en-US" altLang="en-US" sz="2400" dirty="0" smtClean="0">
                <a:latin typeface="Arial" panose="020B0604020202020204" pitchFamily="34" charset="0"/>
                <a:cs typeface="Arial" panose="020B0604020202020204" pitchFamily="34" charset="0"/>
              </a:rPr>
              <a:t>3) temperature</a:t>
            </a:r>
          </a:p>
          <a:p>
            <a:pPr eaLnBrk="1" hangingPunct="1">
              <a:lnSpc>
                <a:spcPct val="80000"/>
              </a:lnSpc>
              <a:defRPr/>
            </a:pPr>
            <a:endParaRPr lang="en-US" alt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357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dissolve">
                                      <p:cBhvr>
                                        <p:cTn id="12" dur="500"/>
                                        <p:tgtEl>
                                          <p:spTgt spid="6147">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animEffect transition="in" filter="dissolve">
                                      <p:cBhvr>
                                        <p:cTn id="15" dur="500"/>
                                        <p:tgtEl>
                                          <p:spTgt spid="6147">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147">
                                            <p:txEl>
                                              <p:pRg st="4" end="4"/>
                                            </p:txEl>
                                          </p:spTgt>
                                        </p:tgtEl>
                                        <p:attrNameLst>
                                          <p:attrName>style.visibility</p:attrName>
                                        </p:attrNameLst>
                                      </p:cBhvr>
                                      <p:to>
                                        <p:strVal val="visible"/>
                                      </p:to>
                                    </p:set>
                                    <p:animEffect transition="in" filter="dissolve">
                                      <p:cBhvr>
                                        <p:cTn id="18" dur="500"/>
                                        <p:tgtEl>
                                          <p:spTgt spid="6147">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147">
                                            <p:txEl>
                                              <p:pRg st="5" end="5"/>
                                            </p:txEl>
                                          </p:spTgt>
                                        </p:tgtEl>
                                        <p:attrNameLst>
                                          <p:attrName>style.visibility</p:attrName>
                                        </p:attrNameLst>
                                      </p:cBhvr>
                                      <p:to>
                                        <p:strVal val="visible"/>
                                      </p:to>
                                    </p:set>
                                    <p:animEffect transition="in" filter="dissolve">
                                      <p:cBhvr>
                                        <p:cTn id="21"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 y="0"/>
            <a:ext cx="91654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Rectangle 2"/>
          <p:cNvSpPr>
            <a:spLocks noGrp="1" noChangeArrowheads="1"/>
          </p:cNvSpPr>
          <p:nvPr>
            <p:ph type="title"/>
          </p:nvPr>
        </p:nvSpPr>
        <p:spPr>
          <a:xfrm>
            <a:off x="446484" y="742950"/>
            <a:ext cx="8229600" cy="884238"/>
          </a:xfrm>
        </p:spPr>
        <p:txBody>
          <a:bodyPr/>
          <a:lstStyle/>
          <a:p>
            <a:pPr algn="ctr"/>
            <a:r>
              <a:rPr lang="en-US" b="1" dirty="0">
                <a:solidFill>
                  <a:srgbClr val="006600"/>
                </a:solidFill>
                <a:latin typeface="Comic Sans MS" panose="030F0702030302020204" pitchFamily="66" charset="0"/>
              </a:rPr>
              <a:t>Water</a:t>
            </a:r>
          </a:p>
        </p:txBody>
      </p:sp>
      <p:pic>
        <p:nvPicPr>
          <p:cNvPr id="70659" name="Picture 3"/>
          <p:cNvPicPr preferRelativeResize="0">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314450" y="1828800"/>
            <a:ext cx="6515100" cy="3943350"/>
          </a:xfrm>
          <a:noFill/>
          <a:ln/>
        </p:spPr>
      </p:pic>
    </p:spTree>
    <p:extLst>
      <p:ext uri="{BB962C8B-B14F-4D97-AF65-F5344CB8AC3E}">
        <p14:creationId xmlns:p14="http://schemas.microsoft.com/office/powerpoint/2010/main" val="1441346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5"/>
          <p:cNvSpPr>
            <a:spLocks noGrp="1" noChangeArrowheads="1"/>
          </p:cNvSpPr>
          <p:nvPr>
            <p:ph type="title"/>
          </p:nvPr>
        </p:nvSpPr>
        <p:spPr>
          <a:xfrm>
            <a:off x="628650" y="926986"/>
            <a:ext cx="7886700" cy="749414"/>
          </a:xfrm>
        </p:spPr>
        <p:txBody>
          <a:bodyPr>
            <a:normAutofit/>
          </a:bodyPr>
          <a:lstStyle/>
          <a:p>
            <a:pPr algn="ctr" eaLnBrk="1" hangingPunct="1"/>
            <a:r>
              <a:rPr lang="id-ID" sz="3200" b="1" dirty="0" smtClean="0">
                <a:solidFill>
                  <a:schemeClr val="accent6">
                    <a:lumMod val="75000"/>
                  </a:schemeClr>
                </a:solidFill>
                <a:latin typeface="Arial" panose="020B0604020202020204" pitchFamily="34" charset="0"/>
                <a:cs typeface="Arial" panose="020B0604020202020204" pitchFamily="34" charset="0"/>
              </a:rPr>
              <a:t>FACILITATED DIFFUSION</a:t>
            </a:r>
            <a:endParaRPr lang="en-US" sz="3200" b="1" dirty="0">
              <a:solidFill>
                <a:schemeClr val="accent6">
                  <a:lumMod val="75000"/>
                </a:schemeClr>
              </a:solidFill>
              <a:latin typeface="Arial" panose="020B0604020202020204" pitchFamily="34" charset="0"/>
              <a:cs typeface="Arial" panose="020B0604020202020204" pitchFamily="34" charset="0"/>
            </a:endParaRPr>
          </a:p>
        </p:txBody>
      </p:sp>
      <p:sp>
        <p:nvSpPr>
          <p:cNvPr id="6" name="Rectangle 5"/>
          <p:cNvSpPr>
            <a:spLocks noGrp="1" noChangeArrowheads="1"/>
          </p:cNvSpPr>
          <p:nvPr/>
        </p:nvSpPr>
        <p:spPr bwMode="auto">
          <a:xfrm>
            <a:off x="76200" y="1817451"/>
            <a:ext cx="8991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eaLnBrk="1" hangingPunct="1">
              <a:defRPr/>
            </a:pPr>
            <a:r>
              <a:rPr lang="en-US" altLang="en-US" sz="2800" dirty="0" smtClean="0">
                <a:effectLst/>
                <a:latin typeface="Arial" panose="020B0604020202020204" pitchFamily="34" charset="0"/>
                <a:cs typeface="Arial" panose="020B0604020202020204" pitchFamily="34" charset="0"/>
              </a:rPr>
              <a:t>Particles always move </a:t>
            </a:r>
            <a:r>
              <a:rPr lang="en-US" altLang="en-US" sz="2800" b="1" dirty="0" smtClean="0">
                <a:effectLst/>
                <a:latin typeface="Arial" panose="020B0604020202020204" pitchFamily="34" charset="0"/>
                <a:cs typeface="Arial" panose="020B0604020202020204" pitchFamily="34" charset="0"/>
              </a:rPr>
              <a:t>with</a:t>
            </a:r>
            <a:r>
              <a:rPr lang="en-US" altLang="en-US" sz="2800" dirty="0" smtClean="0">
                <a:effectLst/>
                <a:latin typeface="Arial" panose="020B0604020202020204" pitchFamily="34" charset="0"/>
                <a:cs typeface="Arial" panose="020B0604020202020204" pitchFamily="34" charset="0"/>
              </a:rPr>
              <a:t> (down) a </a:t>
            </a:r>
            <a:r>
              <a:rPr lang="en-US" altLang="en-US" sz="2800" b="1" dirty="0" smtClean="0">
                <a:effectLst/>
                <a:latin typeface="Arial" panose="020B0604020202020204" pitchFamily="34" charset="0"/>
                <a:cs typeface="Arial" panose="020B0604020202020204" pitchFamily="34" charset="0"/>
              </a:rPr>
              <a:t>concentration</a:t>
            </a:r>
            <a:r>
              <a:rPr lang="en-US" altLang="en-US" sz="2800" dirty="0" smtClean="0">
                <a:effectLst/>
                <a:latin typeface="Arial" panose="020B0604020202020204" pitchFamily="34" charset="0"/>
                <a:cs typeface="Arial" panose="020B0604020202020204" pitchFamily="34" charset="0"/>
              </a:rPr>
              <a:t> </a:t>
            </a:r>
            <a:r>
              <a:rPr lang="en-US" altLang="en-US" sz="2800" b="1" dirty="0" smtClean="0">
                <a:effectLst/>
                <a:latin typeface="Arial" panose="020B0604020202020204" pitchFamily="34" charset="0"/>
                <a:cs typeface="Arial" panose="020B0604020202020204" pitchFamily="34" charset="0"/>
              </a:rPr>
              <a:t>gradient</a:t>
            </a:r>
            <a:r>
              <a:rPr lang="en-US" altLang="en-US" sz="2800" dirty="0" smtClean="0">
                <a:effectLst/>
                <a:latin typeface="Arial" panose="020B0604020202020204" pitchFamily="34" charset="0"/>
                <a:cs typeface="Arial" panose="020B0604020202020204" pitchFamily="34" charset="0"/>
              </a:rPr>
              <a:t>.</a:t>
            </a:r>
          </a:p>
          <a:p>
            <a:pPr eaLnBrk="1" hangingPunct="1">
              <a:defRPr/>
            </a:pPr>
            <a:r>
              <a:rPr lang="en-US" altLang="en-US" sz="2800" dirty="0" smtClean="0">
                <a:effectLst/>
                <a:latin typeface="Arial" panose="020B0604020202020204" pitchFamily="34" charset="0"/>
                <a:cs typeface="Arial" panose="020B0604020202020204" pitchFamily="34" charset="0"/>
              </a:rPr>
              <a:t>Uses transport/channel proteins.</a:t>
            </a:r>
          </a:p>
          <a:p>
            <a:pPr eaLnBrk="1" hangingPunct="1">
              <a:defRPr/>
            </a:pPr>
            <a:r>
              <a:rPr lang="en-US" altLang="en-US" sz="2800" dirty="0" smtClean="0">
                <a:effectLst/>
                <a:latin typeface="Arial" panose="020B0604020202020204" pitchFamily="34" charset="0"/>
                <a:cs typeface="Arial" panose="020B0604020202020204" pitchFamily="34" charset="0"/>
              </a:rPr>
              <a:t>Passive transport.</a:t>
            </a:r>
          </a:p>
          <a:p>
            <a:pPr eaLnBrk="1" hangingPunct="1">
              <a:defRPr/>
            </a:pPr>
            <a:r>
              <a:rPr lang="en-US" altLang="en-US" sz="2800" dirty="0" smtClean="0">
                <a:effectLst/>
                <a:latin typeface="Arial" panose="020B0604020202020204" pitchFamily="34" charset="0"/>
                <a:cs typeface="Arial" panose="020B0604020202020204" pitchFamily="34" charset="0"/>
              </a:rPr>
              <a:t>Usually for specific molecules such as glucose.</a:t>
            </a:r>
          </a:p>
          <a:p>
            <a:pPr eaLnBrk="1" hangingPunct="1">
              <a:defRPr/>
            </a:pPr>
            <a:r>
              <a:rPr lang="en-US" altLang="en-US" sz="2800" dirty="0" smtClean="0">
                <a:effectLst/>
                <a:latin typeface="Arial" panose="020B0604020202020204" pitchFamily="34" charset="0"/>
                <a:cs typeface="Arial" panose="020B0604020202020204" pitchFamily="34" charset="0"/>
              </a:rPr>
              <a:t>Facilitated diffusion stops at </a:t>
            </a:r>
            <a:r>
              <a:rPr lang="en-US" altLang="en-US" sz="2800" b="1" dirty="0" smtClean="0">
                <a:effectLst/>
                <a:latin typeface="Arial" panose="020B0604020202020204" pitchFamily="34" charset="0"/>
                <a:cs typeface="Arial" panose="020B0604020202020204" pitchFamily="34" charset="0"/>
              </a:rPr>
              <a:t>equilibrium</a:t>
            </a:r>
            <a:r>
              <a:rPr lang="en-US" altLang="en-US" sz="2800" dirty="0" smtClean="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65096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16"/>
          <p:cNvSpPr txBox="1">
            <a:spLocks noChangeArrowheads="1"/>
          </p:cNvSpPr>
          <p:nvPr/>
        </p:nvSpPr>
        <p:spPr bwMode="auto">
          <a:xfrm>
            <a:off x="1369220" y="5353051"/>
            <a:ext cx="6346031" cy="646331"/>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dirty="0" err="1">
                <a:solidFill>
                  <a:srgbClr val="006600"/>
                </a:solidFill>
                <a:latin typeface="Times New Roman" panose="02020603050405020304" pitchFamily="18" charset="0"/>
              </a:rPr>
              <a:t>Dibantu</a:t>
            </a:r>
            <a:r>
              <a:rPr lang="en-US" dirty="0">
                <a:solidFill>
                  <a:srgbClr val="006600"/>
                </a:solidFill>
                <a:latin typeface="Times New Roman" panose="02020603050405020304" pitchFamily="18" charset="0"/>
              </a:rPr>
              <a:t> </a:t>
            </a:r>
            <a:r>
              <a:rPr lang="en-US" dirty="0" err="1">
                <a:solidFill>
                  <a:srgbClr val="006600"/>
                </a:solidFill>
                <a:latin typeface="Times New Roman" panose="02020603050405020304" pitchFamily="18" charset="0"/>
              </a:rPr>
              <a:t>dengan</a:t>
            </a:r>
            <a:r>
              <a:rPr lang="en-US" dirty="0">
                <a:solidFill>
                  <a:srgbClr val="006600"/>
                </a:solidFill>
                <a:latin typeface="Times New Roman" panose="02020603050405020304" pitchFamily="18" charset="0"/>
              </a:rPr>
              <a:t> protein </a:t>
            </a:r>
            <a:r>
              <a:rPr lang="en-US" dirty="0" err="1">
                <a:solidFill>
                  <a:srgbClr val="006600"/>
                </a:solidFill>
                <a:latin typeface="Times New Roman" panose="02020603050405020304" pitchFamily="18" charset="0"/>
              </a:rPr>
              <a:t>pembawa</a:t>
            </a:r>
            <a:r>
              <a:rPr lang="en-US" dirty="0">
                <a:solidFill>
                  <a:srgbClr val="006600"/>
                </a:solidFill>
                <a:latin typeface="Times New Roman" panose="02020603050405020304" pitchFamily="18" charset="0"/>
              </a:rPr>
              <a:t> di </a:t>
            </a:r>
            <a:r>
              <a:rPr lang="en-US" dirty="0" err="1">
                <a:solidFill>
                  <a:srgbClr val="006600"/>
                </a:solidFill>
                <a:latin typeface="Times New Roman" panose="02020603050405020304" pitchFamily="18" charset="0"/>
              </a:rPr>
              <a:t>membran</a:t>
            </a:r>
            <a:r>
              <a:rPr lang="en-US" dirty="0">
                <a:solidFill>
                  <a:srgbClr val="006600"/>
                </a:solidFill>
                <a:latin typeface="Times New Roman" panose="02020603050405020304" pitchFamily="18" charset="0"/>
              </a:rPr>
              <a:t> </a:t>
            </a:r>
            <a:r>
              <a:rPr lang="en-US" dirty="0" err="1">
                <a:solidFill>
                  <a:srgbClr val="006600"/>
                </a:solidFill>
                <a:latin typeface="Times New Roman" panose="02020603050405020304" pitchFamily="18" charset="0"/>
              </a:rPr>
              <a:t>palsma</a:t>
            </a:r>
            <a:r>
              <a:rPr lang="en-US" dirty="0">
                <a:solidFill>
                  <a:srgbClr val="006600"/>
                </a:solidFill>
                <a:latin typeface="Times New Roman" panose="02020603050405020304" pitchFamily="18" charset="0"/>
              </a:rPr>
              <a:t> </a:t>
            </a:r>
            <a:r>
              <a:rPr lang="en-US" dirty="0" err="1">
                <a:solidFill>
                  <a:srgbClr val="006600"/>
                </a:solidFill>
                <a:latin typeface="Times New Roman" panose="02020603050405020304" pitchFamily="18" charset="0"/>
              </a:rPr>
              <a:t>sehingga</a:t>
            </a:r>
            <a:r>
              <a:rPr lang="en-US" dirty="0">
                <a:solidFill>
                  <a:srgbClr val="006600"/>
                </a:solidFill>
                <a:latin typeface="Times New Roman" panose="02020603050405020304" pitchFamily="18" charset="0"/>
              </a:rPr>
              <a:t> </a:t>
            </a:r>
            <a:r>
              <a:rPr lang="en-US" dirty="0" err="1">
                <a:solidFill>
                  <a:srgbClr val="006600"/>
                </a:solidFill>
                <a:latin typeface="Times New Roman" panose="02020603050405020304" pitchFamily="18" charset="0"/>
              </a:rPr>
              <a:t>membentuk</a:t>
            </a:r>
            <a:r>
              <a:rPr lang="en-US" dirty="0">
                <a:solidFill>
                  <a:srgbClr val="006600"/>
                </a:solidFill>
                <a:latin typeface="Times New Roman" panose="02020603050405020304" pitchFamily="18" charset="0"/>
              </a:rPr>
              <a:t> </a:t>
            </a:r>
            <a:r>
              <a:rPr lang="en-US" dirty="0" err="1">
                <a:solidFill>
                  <a:srgbClr val="006600"/>
                </a:solidFill>
                <a:latin typeface="Times New Roman" panose="02020603050405020304" pitchFamily="18" charset="0"/>
              </a:rPr>
              <a:t>kanal</a:t>
            </a:r>
            <a:r>
              <a:rPr lang="en-US" dirty="0">
                <a:solidFill>
                  <a:srgbClr val="006600"/>
                </a:solidFill>
                <a:latin typeface="Times New Roman" panose="02020603050405020304" pitchFamily="18" charset="0"/>
              </a:rPr>
              <a:t> </a:t>
            </a:r>
            <a:r>
              <a:rPr lang="en-US" dirty="0" err="1">
                <a:solidFill>
                  <a:srgbClr val="006600"/>
                </a:solidFill>
                <a:latin typeface="Times New Roman" panose="02020603050405020304" pitchFamily="18" charset="0"/>
              </a:rPr>
              <a:t>dan</a:t>
            </a:r>
            <a:r>
              <a:rPr lang="en-US" dirty="0">
                <a:solidFill>
                  <a:srgbClr val="006600"/>
                </a:solidFill>
                <a:latin typeface="Times New Roman" panose="02020603050405020304" pitchFamily="18" charset="0"/>
              </a:rPr>
              <a:t> </a:t>
            </a:r>
            <a:r>
              <a:rPr lang="en-US" dirty="0" err="1">
                <a:solidFill>
                  <a:srgbClr val="006600"/>
                </a:solidFill>
                <a:latin typeface="Times New Roman" panose="02020603050405020304" pitchFamily="18" charset="0"/>
              </a:rPr>
              <a:t>molekul</a:t>
            </a:r>
            <a:r>
              <a:rPr lang="en-US" dirty="0">
                <a:solidFill>
                  <a:srgbClr val="006600"/>
                </a:solidFill>
                <a:latin typeface="Times New Roman" panose="02020603050405020304" pitchFamily="18" charset="0"/>
              </a:rPr>
              <a:t> </a:t>
            </a:r>
            <a:r>
              <a:rPr lang="en-US" dirty="0" err="1">
                <a:solidFill>
                  <a:srgbClr val="006600"/>
                </a:solidFill>
                <a:latin typeface="Times New Roman" panose="02020603050405020304" pitchFamily="18" charset="0"/>
              </a:rPr>
              <a:t>bergerak</a:t>
            </a:r>
            <a:r>
              <a:rPr lang="en-US" dirty="0">
                <a:solidFill>
                  <a:srgbClr val="006600"/>
                </a:solidFill>
                <a:latin typeface="Times New Roman" panose="02020603050405020304" pitchFamily="18" charset="0"/>
              </a:rPr>
              <a:t> </a:t>
            </a:r>
            <a:r>
              <a:rPr lang="en-US" dirty="0" err="1">
                <a:solidFill>
                  <a:srgbClr val="006600"/>
                </a:solidFill>
                <a:latin typeface="Times New Roman" panose="02020603050405020304" pitchFamily="18" charset="0"/>
              </a:rPr>
              <a:t>melintasi</a:t>
            </a:r>
            <a:r>
              <a:rPr lang="en-US" dirty="0">
                <a:solidFill>
                  <a:srgbClr val="006600"/>
                </a:solidFill>
                <a:latin typeface="Times New Roman" panose="02020603050405020304" pitchFamily="18" charset="0"/>
              </a:rPr>
              <a:t> </a:t>
            </a:r>
            <a:r>
              <a:rPr lang="en-US" dirty="0" err="1">
                <a:solidFill>
                  <a:srgbClr val="006600"/>
                </a:solidFill>
                <a:latin typeface="Times New Roman" panose="02020603050405020304" pitchFamily="18" charset="0"/>
              </a:rPr>
              <a:t>membran</a:t>
            </a:r>
            <a:endParaRPr lang="en-US" dirty="0">
              <a:solidFill>
                <a:srgbClr val="006600"/>
              </a:solidFill>
              <a:latin typeface="Times New Roman" panose="02020603050405020304" pitchFamily="18" charset="0"/>
            </a:endParaRPr>
          </a:p>
        </p:txBody>
      </p:sp>
      <p:pic>
        <p:nvPicPr>
          <p:cNvPr id="44036" name="Picture 20" descr="untitled"/>
          <p:cNvPicPr>
            <a:picLocks noChangeAspect="1" noChangeArrowheads="1"/>
          </p:cNvPicPr>
          <p:nvPr/>
        </p:nvPicPr>
        <p:blipFill>
          <a:blip r:embed="rId4">
            <a:clrChange>
              <a:clrFrom>
                <a:srgbClr val="ECEBF0"/>
              </a:clrFrom>
              <a:clrTo>
                <a:srgbClr val="ECEBF0">
                  <a:alpha val="0"/>
                </a:srgbClr>
              </a:clrTo>
            </a:clrChange>
            <a:lum bright="18000" contrast="64000"/>
            <a:extLst>
              <a:ext uri="{28A0092B-C50C-407E-A947-70E740481C1C}">
                <a14:useLocalDpi xmlns:a14="http://schemas.microsoft.com/office/drawing/2010/main" val="0"/>
              </a:ext>
            </a:extLst>
          </a:blip>
          <a:srcRect/>
          <a:stretch>
            <a:fillRect/>
          </a:stretch>
        </p:blipFill>
        <p:spPr bwMode="auto">
          <a:xfrm>
            <a:off x="1371600" y="1714500"/>
            <a:ext cx="6343650" cy="3624263"/>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5"/>
          <p:cNvSpPr txBox="1">
            <a:spLocks noChangeArrowheads="1"/>
          </p:cNvSpPr>
          <p:nvPr/>
        </p:nvSpPr>
        <p:spPr>
          <a:xfrm>
            <a:off x="628650" y="926986"/>
            <a:ext cx="7886700" cy="7494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3200" b="1" smtClean="0">
                <a:solidFill>
                  <a:schemeClr val="accent6">
                    <a:lumMod val="75000"/>
                  </a:schemeClr>
                </a:solidFill>
                <a:latin typeface="Arial" panose="020B0604020202020204" pitchFamily="34" charset="0"/>
                <a:cs typeface="Arial" panose="020B0604020202020204" pitchFamily="34" charset="0"/>
              </a:rPr>
              <a:t>FACILITATED DIFFUSION</a:t>
            </a:r>
            <a:endParaRPr lang="en-US" sz="32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901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title"/>
          </p:nvPr>
        </p:nvSpPr>
        <p:spPr>
          <a:xfrm>
            <a:off x="457200" y="489284"/>
            <a:ext cx="8229600" cy="1143000"/>
          </a:xfrm>
        </p:spPr>
        <p:txBody>
          <a:bodyPr/>
          <a:lstStyle/>
          <a:p>
            <a:pPr algn="l" eaLnBrk="1" hangingPunct="1">
              <a:defRPr/>
            </a:pPr>
            <a:r>
              <a:rPr lang="id-ID" b="1" dirty="0" smtClean="0">
                <a:solidFill>
                  <a:schemeClr val="accent6">
                    <a:lumMod val="75000"/>
                  </a:schemeClr>
                </a:solidFill>
              </a:rPr>
              <a:t>2. O</a:t>
            </a:r>
            <a:r>
              <a:rPr lang="en-US" b="1" dirty="0" err="1" smtClean="0">
                <a:solidFill>
                  <a:schemeClr val="accent6">
                    <a:lumMod val="75000"/>
                  </a:schemeClr>
                </a:solidFill>
              </a:rPr>
              <a:t>smosis</a:t>
            </a:r>
            <a:endParaRPr lang="en-US" b="1" dirty="0" smtClean="0">
              <a:solidFill>
                <a:schemeClr val="accent6">
                  <a:lumMod val="75000"/>
                </a:schemeClr>
              </a:solidFill>
            </a:endParaRPr>
          </a:p>
        </p:txBody>
      </p:sp>
      <p:sp>
        <p:nvSpPr>
          <p:cNvPr id="29699" name="Rectangle 3"/>
          <p:cNvSpPr>
            <a:spLocks noGrp="1" noChangeArrowheads="1"/>
          </p:cNvSpPr>
          <p:nvPr>
            <p:ph type="body" idx="1"/>
          </p:nvPr>
        </p:nvSpPr>
        <p:spPr/>
        <p:txBody>
          <a:bodyPr>
            <a:normAutofit/>
          </a:bodyPr>
          <a:lstStyle/>
          <a:p>
            <a:pPr>
              <a:defRPr/>
            </a:pPr>
            <a:r>
              <a:rPr lang="id-ID" altLang="en-US" dirty="0"/>
              <a:t>T</a:t>
            </a:r>
            <a:r>
              <a:rPr lang="en-US" altLang="en-US" dirty="0" smtClean="0"/>
              <a:t>he </a:t>
            </a:r>
            <a:r>
              <a:rPr lang="en-US" altLang="en-US" dirty="0"/>
              <a:t>diffusion of water through a selectively permeable membrane.</a:t>
            </a:r>
          </a:p>
          <a:p>
            <a:pPr lvl="1">
              <a:defRPr/>
            </a:pPr>
            <a:r>
              <a:rPr lang="en-US" altLang="en-US" dirty="0"/>
              <a:t>Passive transport</a:t>
            </a:r>
          </a:p>
          <a:p>
            <a:pPr lvl="1">
              <a:defRPr/>
            </a:pPr>
            <a:r>
              <a:rPr lang="en-US" altLang="en-US" dirty="0"/>
              <a:t>Water molecules move from a higher concentration OF WATER to a lower concentration OF WATER.</a:t>
            </a:r>
          </a:p>
          <a:p>
            <a:pPr lvl="1">
              <a:defRPr/>
            </a:pPr>
            <a:r>
              <a:rPr lang="en-US" altLang="en-US" dirty="0"/>
              <a:t>Water will move to where there is a greater amount of solute because there is less water there </a:t>
            </a:r>
          </a:p>
          <a:p>
            <a:pPr>
              <a:lnSpc>
                <a:spcPct val="90000"/>
              </a:lnSpc>
              <a:buNone/>
              <a:defRPr/>
            </a:pPr>
            <a:endParaRPr lang="en-US" sz="2800" dirty="0">
              <a:latin typeface="Arial" panose="020B0604020202020204" pitchFamily="34" charset="0"/>
              <a:cs typeface="Arial" panose="020B0604020202020204" pitchFamily="34" charset="0"/>
            </a:endParaRPr>
          </a:p>
          <a:p>
            <a:pPr>
              <a:lnSpc>
                <a:spcPct val="90000"/>
              </a:lnSpc>
              <a:buNone/>
              <a:defRPr/>
            </a:pPr>
            <a:endParaRPr lang="en-US" sz="2800" dirty="0">
              <a:latin typeface="Arial" panose="020B0604020202020204" pitchFamily="34" charset="0"/>
              <a:cs typeface="Arial" panose="020B0604020202020204" pitchFamily="34" charset="0"/>
            </a:endParaRPr>
          </a:p>
          <a:p>
            <a:pPr eaLnBrk="1" hangingPunct="1">
              <a:buFont typeface="Wingdings" charset="2"/>
              <a:buChar char="u"/>
              <a:defRPr/>
            </a:pPr>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795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2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6" descr="osmosi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20480"/>
            <a:ext cx="4686300" cy="348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Rectangle 9"/>
          <p:cNvSpPr>
            <a:spLocks noChangeArrowheads="1"/>
          </p:cNvSpPr>
          <p:nvPr/>
        </p:nvSpPr>
        <p:spPr bwMode="auto">
          <a:xfrm>
            <a:off x="1485900" y="1065611"/>
            <a:ext cx="6172200" cy="854869"/>
          </a:xfrm>
          <a:prstGeom prst="rect">
            <a:avLst/>
          </a:prstGeom>
          <a:noFill/>
          <a:ln w="9525">
            <a:noFill/>
            <a:miter lim="800000"/>
            <a:headEnd/>
            <a:tailEnd/>
          </a:ln>
          <a:effectLst/>
        </p:spPr>
        <p:txBody>
          <a:bodyPr anchor="ctr" anchorCtr="1"/>
          <a:lstStyle/>
          <a:p>
            <a:pPr algn="ctr">
              <a:defRPr/>
            </a:pPr>
            <a:r>
              <a:rPr lang="id-ID" sz="3300" dirty="0" smtClean="0">
                <a:solidFill>
                  <a:schemeClr val="tx2"/>
                </a:solidFill>
                <a:effectLst>
                  <a:outerShdw blurRad="38100" dist="38100" dir="2700000" algn="tl">
                    <a:srgbClr val="000000"/>
                  </a:outerShdw>
                </a:effectLst>
                <a:latin typeface="Arial" charset="0"/>
                <a:cs typeface="Arial" charset="0"/>
              </a:rPr>
              <a:t>Osmosis </a:t>
            </a:r>
            <a:endParaRPr lang="en-US" sz="3300" dirty="0">
              <a:solidFill>
                <a:schemeClr val="tx2"/>
              </a:solidFill>
              <a:effectLst>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val="3835871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10" descr="os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171700"/>
            <a:ext cx="25146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Line 16"/>
          <p:cNvSpPr>
            <a:spLocks noChangeShapeType="1"/>
          </p:cNvSpPr>
          <p:nvPr/>
        </p:nvSpPr>
        <p:spPr bwMode="auto">
          <a:xfrm flipH="1">
            <a:off x="2571750" y="2514600"/>
            <a:ext cx="7429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sz="1350"/>
          </a:p>
        </p:txBody>
      </p:sp>
      <p:sp>
        <p:nvSpPr>
          <p:cNvPr id="46085" name="Line 17"/>
          <p:cNvSpPr>
            <a:spLocks noChangeShapeType="1"/>
          </p:cNvSpPr>
          <p:nvPr/>
        </p:nvSpPr>
        <p:spPr bwMode="auto">
          <a:xfrm flipH="1">
            <a:off x="2286000" y="2686050"/>
            <a:ext cx="1028700"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sz="1350"/>
          </a:p>
        </p:txBody>
      </p:sp>
      <p:sp>
        <p:nvSpPr>
          <p:cNvPr id="46086" name="Text Box 18"/>
          <p:cNvSpPr txBox="1">
            <a:spLocks noChangeArrowheads="1"/>
          </p:cNvSpPr>
          <p:nvPr/>
        </p:nvSpPr>
        <p:spPr bwMode="auto">
          <a:xfrm>
            <a:off x="1440998" y="2343151"/>
            <a:ext cx="113075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500">
                <a:latin typeface="Times New Roman" panose="02020603050405020304" pitchFamily="18" charset="0"/>
              </a:rPr>
              <a:t>PELARUT</a:t>
            </a:r>
          </a:p>
        </p:txBody>
      </p:sp>
      <p:sp>
        <p:nvSpPr>
          <p:cNvPr id="46087" name="Text Box 19"/>
          <p:cNvSpPr txBox="1">
            <a:spLocks noChangeArrowheads="1"/>
          </p:cNvSpPr>
          <p:nvPr/>
        </p:nvSpPr>
        <p:spPr bwMode="auto">
          <a:xfrm>
            <a:off x="1028700" y="2914651"/>
            <a:ext cx="1257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500" dirty="0">
                <a:latin typeface="Times New Roman" panose="02020603050405020304" pitchFamily="18" charset="0"/>
              </a:rPr>
              <a:t>TERLARUT</a:t>
            </a:r>
          </a:p>
        </p:txBody>
      </p:sp>
      <p:sp>
        <p:nvSpPr>
          <p:cNvPr id="46088" name="Line 20"/>
          <p:cNvSpPr>
            <a:spLocks noChangeShapeType="1"/>
          </p:cNvSpPr>
          <p:nvPr/>
        </p:nvSpPr>
        <p:spPr bwMode="auto">
          <a:xfrm flipH="1">
            <a:off x="2686050" y="3371850"/>
            <a:ext cx="800100" cy="285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sz="1350"/>
          </a:p>
        </p:txBody>
      </p:sp>
      <p:sp>
        <p:nvSpPr>
          <p:cNvPr id="46089" name="Text Box 21"/>
          <p:cNvSpPr txBox="1">
            <a:spLocks noChangeArrowheads="1"/>
          </p:cNvSpPr>
          <p:nvPr/>
        </p:nvSpPr>
        <p:spPr bwMode="auto">
          <a:xfrm>
            <a:off x="1440998" y="3371851"/>
            <a:ext cx="14165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350" dirty="0">
                <a:latin typeface="Times New Roman" panose="02020603050405020304" pitchFamily="18" charset="0"/>
              </a:rPr>
              <a:t>Daerah yang </a:t>
            </a:r>
            <a:r>
              <a:rPr lang="en-US" sz="1350" dirty="0" err="1">
                <a:latin typeface="Times New Roman" panose="02020603050405020304" pitchFamily="18" charset="0"/>
              </a:rPr>
              <a:t>konsentrasi</a:t>
            </a:r>
            <a:r>
              <a:rPr lang="en-US" sz="1350" dirty="0">
                <a:latin typeface="Times New Roman" panose="02020603050405020304" pitchFamily="18" charset="0"/>
              </a:rPr>
              <a:t> </a:t>
            </a:r>
            <a:r>
              <a:rPr lang="en-US" sz="1350" dirty="0" err="1">
                <a:latin typeface="Times New Roman" panose="02020603050405020304" pitchFamily="18" charset="0"/>
              </a:rPr>
              <a:t>zat</a:t>
            </a:r>
            <a:r>
              <a:rPr lang="en-US" sz="1350" dirty="0">
                <a:latin typeface="Times New Roman" panose="02020603050405020304" pitchFamily="18" charset="0"/>
              </a:rPr>
              <a:t> </a:t>
            </a:r>
            <a:r>
              <a:rPr lang="en-US" sz="1350" dirty="0" err="1">
                <a:latin typeface="Times New Roman" panose="02020603050405020304" pitchFamily="18" charset="0"/>
              </a:rPr>
              <a:t>pelarutnya</a:t>
            </a:r>
            <a:r>
              <a:rPr lang="en-US" sz="1350" dirty="0">
                <a:latin typeface="Times New Roman" panose="02020603050405020304" pitchFamily="18" charset="0"/>
              </a:rPr>
              <a:t> </a:t>
            </a:r>
            <a:r>
              <a:rPr lang="en-US" sz="1350" dirty="0" err="1">
                <a:latin typeface="Times New Roman" panose="02020603050405020304" pitchFamily="18" charset="0"/>
              </a:rPr>
              <a:t>tinggi</a:t>
            </a:r>
            <a:r>
              <a:rPr lang="en-US" sz="1350" dirty="0">
                <a:latin typeface="Times New Roman" panose="02020603050405020304" pitchFamily="18" charset="0"/>
              </a:rPr>
              <a:t> (</a:t>
            </a:r>
            <a:r>
              <a:rPr lang="en-US" sz="1350" dirty="0" err="1">
                <a:latin typeface="Times New Roman" panose="02020603050405020304" pitchFamily="18" charset="0"/>
              </a:rPr>
              <a:t>encer</a:t>
            </a:r>
            <a:r>
              <a:rPr lang="en-US" sz="1350" dirty="0">
                <a:latin typeface="Times New Roman" panose="02020603050405020304" pitchFamily="18" charset="0"/>
              </a:rPr>
              <a:t>/</a:t>
            </a:r>
            <a:r>
              <a:rPr lang="en-US" sz="1350" dirty="0" err="1">
                <a:latin typeface="Times New Roman" panose="02020603050405020304" pitchFamily="18" charset="0"/>
              </a:rPr>
              <a:t>hipotonik</a:t>
            </a:r>
            <a:r>
              <a:rPr lang="en-US" sz="1350" dirty="0">
                <a:latin typeface="Times New Roman" panose="02020603050405020304" pitchFamily="18" charset="0"/>
              </a:rPr>
              <a:t>)</a:t>
            </a:r>
          </a:p>
        </p:txBody>
      </p:sp>
      <p:sp>
        <p:nvSpPr>
          <p:cNvPr id="46090" name="Line 22"/>
          <p:cNvSpPr>
            <a:spLocks noChangeShapeType="1"/>
          </p:cNvSpPr>
          <p:nvPr/>
        </p:nvSpPr>
        <p:spPr bwMode="auto">
          <a:xfrm>
            <a:off x="5086350" y="3257550"/>
            <a:ext cx="7429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sz="1350"/>
          </a:p>
        </p:txBody>
      </p:sp>
      <p:sp>
        <p:nvSpPr>
          <p:cNvPr id="46091" name="Text Box 23"/>
          <p:cNvSpPr txBox="1">
            <a:spLocks noChangeArrowheads="1"/>
          </p:cNvSpPr>
          <p:nvPr/>
        </p:nvSpPr>
        <p:spPr bwMode="auto">
          <a:xfrm>
            <a:off x="5943600" y="2857501"/>
            <a:ext cx="15430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350" dirty="0">
                <a:latin typeface="Times New Roman" panose="02020603050405020304" pitchFamily="18" charset="0"/>
              </a:rPr>
              <a:t>Daerah yang </a:t>
            </a:r>
            <a:r>
              <a:rPr lang="en-US" sz="1350" dirty="0" err="1">
                <a:latin typeface="Times New Roman" panose="02020603050405020304" pitchFamily="18" charset="0"/>
              </a:rPr>
              <a:t>konsentrasi</a:t>
            </a:r>
            <a:r>
              <a:rPr lang="en-US" sz="1350" dirty="0">
                <a:latin typeface="Times New Roman" panose="02020603050405020304" pitchFamily="18" charset="0"/>
              </a:rPr>
              <a:t> </a:t>
            </a:r>
            <a:r>
              <a:rPr lang="en-US" sz="1350" dirty="0" err="1">
                <a:latin typeface="Times New Roman" panose="02020603050405020304" pitchFamily="18" charset="0"/>
              </a:rPr>
              <a:t>zat</a:t>
            </a:r>
            <a:r>
              <a:rPr lang="en-US" sz="1350" dirty="0">
                <a:latin typeface="Times New Roman" panose="02020603050405020304" pitchFamily="18" charset="0"/>
              </a:rPr>
              <a:t> </a:t>
            </a:r>
            <a:r>
              <a:rPr lang="en-US" sz="1350" dirty="0" err="1">
                <a:latin typeface="Times New Roman" panose="02020603050405020304" pitchFamily="18" charset="0"/>
              </a:rPr>
              <a:t>pelarutnya</a:t>
            </a:r>
            <a:r>
              <a:rPr lang="en-US" sz="1350" dirty="0">
                <a:latin typeface="Times New Roman" panose="02020603050405020304" pitchFamily="18" charset="0"/>
              </a:rPr>
              <a:t> </a:t>
            </a:r>
            <a:r>
              <a:rPr lang="en-US" sz="1350" dirty="0" err="1">
                <a:latin typeface="Times New Roman" panose="02020603050405020304" pitchFamily="18" charset="0"/>
              </a:rPr>
              <a:t>rendah</a:t>
            </a:r>
            <a:r>
              <a:rPr lang="en-US" sz="1350" dirty="0">
                <a:latin typeface="Times New Roman" panose="02020603050405020304" pitchFamily="18" charset="0"/>
              </a:rPr>
              <a:t> (</a:t>
            </a:r>
            <a:r>
              <a:rPr lang="en-US" sz="1350" dirty="0" err="1">
                <a:latin typeface="Times New Roman" panose="02020603050405020304" pitchFamily="18" charset="0"/>
              </a:rPr>
              <a:t>pekat</a:t>
            </a:r>
            <a:r>
              <a:rPr lang="en-US" sz="1350" dirty="0">
                <a:latin typeface="Times New Roman" panose="02020603050405020304" pitchFamily="18" charset="0"/>
              </a:rPr>
              <a:t>/</a:t>
            </a:r>
            <a:r>
              <a:rPr lang="en-US" sz="1350" dirty="0" err="1">
                <a:latin typeface="Times New Roman" panose="02020603050405020304" pitchFamily="18" charset="0"/>
              </a:rPr>
              <a:t>hipertonik</a:t>
            </a:r>
            <a:r>
              <a:rPr lang="en-US" sz="1350" dirty="0">
                <a:latin typeface="Times New Roman" panose="02020603050405020304" pitchFamily="18" charset="0"/>
              </a:rPr>
              <a:t>)</a:t>
            </a:r>
          </a:p>
        </p:txBody>
      </p:sp>
      <p:sp>
        <p:nvSpPr>
          <p:cNvPr id="46092" name="Line 24"/>
          <p:cNvSpPr>
            <a:spLocks noChangeShapeType="1"/>
          </p:cNvSpPr>
          <p:nvPr/>
        </p:nvSpPr>
        <p:spPr bwMode="auto">
          <a:xfrm>
            <a:off x="5600700" y="474345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sz="1350"/>
          </a:p>
        </p:txBody>
      </p:sp>
      <p:sp>
        <p:nvSpPr>
          <p:cNvPr id="46093" name="Text Box 25"/>
          <p:cNvSpPr txBox="1">
            <a:spLocks noChangeArrowheads="1"/>
          </p:cNvSpPr>
          <p:nvPr/>
        </p:nvSpPr>
        <p:spPr bwMode="auto">
          <a:xfrm>
            <a:off x="6057900" y="4457701"/>
            <a:ext cx="14287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350" dirty="0" err="1">
                <a:latin typeface="Times New Roman" panose="02020603050405020304" pitchFamily="18" charset="0"/>
              </a:rPr>
              <a:t>Konsentrasi</a:t>
            </a:r>
            <a:r>
              <a:rPr lang="en-US" sz="1350" dirty="0">
                <a:latin typeface="Times New Roman" panose="02020603050405020304" pitchFamily="18" charset="0"/>
              </a:rPr>
              <a:t> </a:t>
            </a:r>
            <a:r>
              <a:rPr lang="en-US" sz="1350" dirty="0" err="1">
                <a:latin typeface="Times New Roman" panose="02020603050405020304" pitchFamily="18" charset="0"/>
              </a:rPr>
              <a:t>zat</a:t>
            </a:r>
            <a:r>
              <a:rPr lang="en-US" sz="1350" dirty="0">
                <a:latin typeface="Times New Roman" panose="02020603050405020304" pitchFamily="18" charset="0"/>
              </a:rPr>
              <a:t> </a:t>
            </a:r>
            <a:r>
              <a:rPr lang="en-US" sz="1350" dirty="0" err="1">
                <a:latin typeface="Times New Roman" panose="02020603050405020304" pitchFamily="18" charset="0"/>
              </a:rPr>
              <a:t>pelarut</a:t>
            </a:r>
            <a:r>
              <a:rPr lang="en-US" sz="1350" dirty="0">
                <a:latin typeface="Times New Roman" panose="02020603050405020304" pitchFamily="18" charset="0"/>
              </a:rPr>
              <a:t> di </a:t>
            </a:r>
            <a:r>
              <a:rPr lang="en-US" sz="1350" dirty="0" err="1">
                <a:latin typeface="Times New Roman" panose="02020603050405020304" pitchFamily="18" charset="0"/>
              </a:rPr>
              <a:t>dua</a:t>
            </a:r>
            <a:r>
              <a:rPr lang="en-US" sz="1350" dirty="0">
                <a:latin typeface="Times New Roman" panose="02020603050405020304" pitchFamily="18" charset="0"/>
              </a:rPr>
              <a:t> </a:t>
            </a:r>
            <a:r>
              <a:rPr lang="en-US" sz="1350" dirty="0" err="1">
                <a:latin typeface="Times New Roman" panose="02020603050405020304" pitchFamily="18" charset="0"/>
              </a:rPr>
              <a:t>daerah</a:t>
            </a:r>
            <a:r>
              <a:rPr lang="en-US" sz="1350" dirty="0">
                <a:latin typeface="Times New Roman" panose="02020603050405020304" pitchFamily="18" charset="0"/>
              </a:rPr>
              <a:t> </a:t>
            </a:r>
            <a:r>
              <a:rPr lang="en-US" sz="1350" dirty="0" err="1">
                <a:latin typeface="Times New Roman" panose="02020603050405020304" pitchFamily="18" charset="0"/>
              </a:rPr>
              <a:t>ini</a:t>
            </a:r>
            <a:r>
              <a:rPr lang="en-US" sz="1350" dirty="0">
                <a:latin typeface="Times New Roman" panose="02020603050405020304" pitchFamily="18" charset="0"/>
              </a:rPr>
              <a:t> </a:t>
            </a:r>
            <a:r>
              <a:rPr lang="en-US" sz="1350" dirty="0" err="1">
                <a:latin typeface="Times New Roman" panose="02020603050405020304" pitchFamily="18" charset="0"/>
              </a:rPr>
              <a:t>sudah</a:t>
            </a:r>
            <a:r>
              <a:rPr lang="en-US" sz="1350" dirty="0">
                <a:latin typeface="Times New Roman" panose="02020603050405020304" pitchFamily="18" charset="0"/>
              </a:rPr>
              <a:t> </a:t>
            </a:r>
            <a:r>
              <a:rPr lang="en-US" sz="1350" dirty="0" err="1">
                <a:latin typeface="Times New Roman" panose="02020603050405020304" pitchFamily="18" charset="0"/>
              </a:rPr>
              <a:t>sama</a:t>
            </a:r>
            <a:r>
              <a:rPr lang="en-US" sz="1350" dirty="0">
                <a:latin typeface="Times New Roman" panose="02020603050405020304" pitchFamily="18" charset="0"/>
              </a:rPr>
              <a:t> (</a:t>
            </a:r>
            <a:r>
              <a:rPr lang="en-US" sz="1350" dirty="0" err="1">
                <a:latin typeface="Times New Roman" panose="02020603050405020304" pitchFamily="18" charset="0"/>
              </a:rPr>
              <a:t>isotonik</a:t>
            </a:r>
            <a:r>
              <a:rPr lang="en-US" sz="1350" dirty="0">
                <a:latin typeface="Times New Roman" panose="02020603050405020304" pitchFamily="18" charset="0"/>
              </a:rPr>
              <a:t>)</a:t>
            </a:r>
          </a:p>
        </p:txBody>
      </p:sp>
      <p:sp>
        <p:nvSpPr>
          <p:cNvPr id="2" name="Title 1"/>
          <p:cNvSpPr>
            <a:spLocks noGrp="1"/>
          </p:cNvSpPr>
          <p:nvPr>
            <p:ph type="title"/>
          </p:nvPr>
        </p:nvSpPr>
        <p:spPr/>
        <p:txBody>
          <a:bodyPr/>
          <a:lstStyle/>
          <a:p>
            <a:endParaRPr lang="id-ID"/>
          </a:p>
        </p:txBody>
      </p:sp>
    </p:spTree>
    <p:extLst>
      <p:ext uri="{BB962C8B-B14F-4D97-AF65-F5344CB8AC3E}">
        <p14:creationId xmlns:p14="http://schemas.microsoft.com/office/powerpoint/2010/main" val="248763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Grp="1" noRot="1" noChangeArrowheads="1"/>
          </p:cNvSpPr>
          <p:nvPr>
            <p:ph type="title"/>
          </p:nvPr>
        </p:nvSpPr>
        <p:spPr>
          <a:xfrm>
            <a:off x="457200" y="457200"/>
            <a:ext cx="8229600" cy="1139825"/>
          </a:xfrm>
        </p:spPr>
        <p:txBody>
          <a:bodyPr/>
          <a:lstStyle/>
          <a:p>
            <a:pPr eaLnBrk="1" hangingPunct="1">
              <a:defRPr/>
            </a:pPr>
            <a:r>
              <a:rPr lang="en-US" altLang="en-US" b="1" dirty="0" smtClean="0">
                <a:solidFill>
                  <a:schemeClr val="accent6">
                    <a:lumMod val="75000"/>
                  </a:schemeClr>
                </a:solidFill>
              </a:rPr>
              <a:t>Isotonic Solution</a:t>
            </a:r>
          </a:p>
        </p:txBody>
      </p:sp>
      <p:sp>
        <p:nvSpPr>
          <p:cNvPr id="10243" name="Rectangle 3"/>
          <p:cNvSpPr>
            <a:spLocks noGrp="1" noChangeArrowheads="1"/>
          </p:cNvSpPr>
          <p:nvPr>
            <p:ph type="body" sz="half" idx="1"/>
          </p:nvPr>
        </p:nvSpPr>
        <p:spPr>
          <a:xfrm>
            <a:off x="76200" y="1600202"/>
            <a:ext cx="4559752" cy="4530725"/>
          </a:xfrm>
        </p:spPr>
        <p:txBody>
          <a:bodyPr>
            <a:noAutofit/>
          </a:bodyPr>
          <a:lstStyle/>
          <a:p>
            <a:pPr eaLnBrk="1" hangingPunct="1">
              <a:lnSpc>
                <a:spcPct val="90000"/>
              </a:lnSpc>
              <a:defRPr/>
            </a:pPr>
            <a:r>
              <a:rPr lang="en-US" altLang="en-US" sz="2400" b="1" dirty="0" smtClean="0">
                <a:latin typeface="Arial" panose="020B0604020202020204" pitchFamily="34" charset="0"/>
                <a:cs typeface="Arial" panose="020B0604020202020204" pitchFamily="34" charset="0"/>
              </a:rPr>
              <a:t>Isotonic solutions:</a:t>
            </a:r>
            <a:r>
              <a:rPr lang="en-US" altLang="en-US" sz="2400" dirty="0" smtClean="0">
                <a:latin typeface="Arial" panose="020B0604020202020204" pitchFamily="34" charset="0"/>
                <a:cs typeface="Arial" panose="020B0604020202020204" pitchFamily="34" charset="0"/>
              </a:rPr>
              <a:t> the concentration of solute inside and outside of the cell is the same.</a:t>
            </a:r>
          </a:p>
          <a:p>
            <a:pPr eaLnBrk="1" hangingPunct="1">
              <a:lnSpc>
                <a:spcPct val="90000"/>
              </a:lnSpc>
              <a:defRPr/>
            </a:pPr>
            <a:endParaRPr lang="en-US" altLang="en-US" sz="2400" dirty="0" smtClean="0">
              <a:latin typeface="Arial" panose="020B0604020202020204" pitchFamily="34" charset="0"/>
              <a:cs typeface="Arial" panose="020B0604020202020204" pitchFamily="34" charset="0"/>
            </a:endParaRPr>
          </a:p>
          <a:p>
            <a:pPr marL="0" indent="0" eaLnBrk="1" hangingPunct="1">
              <a:lnSpc>
                <a:spcPct val="90000"/>
              </a:lnSpc>
              <a:buNone/>
              <a:defRPr/>
            </a:pPr>
            <a:r>
              <a:rPr lang="en-US" altLang="en-US" sz="2400" b="1" dirty="0" smtClean="0">
                <a:latin typeface="Arial" panose="020B0604020202020204" pitchFamily="34" charset="0"/>
                <a:cs typeface="Arial" panose="020B0604020202020204" pitchFamily="34" charset="0"/>
              </a:rPr>
              <a:t>Isotonic:</a:t>
            </a:r>
          </a:p>
          <a:p>
            <a:pPr eaLnBrk="1" hangingPunct="1">
              <a:lnSpc>
                <a:spcPct val="90000"/>
              </a:lnSpc>
              <a:defRPr/>
            </a:pPr>
            <a:r>
              <a:rPr lang="en-US" altLang="en-US" sz="2400" b="1" dirty="0" smtClean="0">
                <a:latin typeface="Arial" panose="020B0604020202020204" pitchFamily="34" charset="0"/>
                <a:cs typeface="Arial" panose="020B0604020202020204" pitchFamily="34" charset="0"/>
              </a:rPr>
              <a:t>Water in = Water out</a:t>
            </a:r>
          </a:p>
          <a:p>
            <a:pPr eaLnBrk="1" hangingPunct="1">
              <a:lnSpc>
                <a:spcPct val="90000"/>
              </a:lnSpc>
              <a:defRPr/>
            </a:pPr>
            <a:r>
              <a:rPr lang="en-US" altLang="en-US" sz="2400" b="1" dirty="0" smtClean="0">
                <a:latin typeface="Arial" panose="020B0604020202020204" pitchFamily="34" charset="0"/>
                <a:cs typeface="Arial" panose="020B0604020202020204" pitchFamily="34" charset="0"/>
              </a:rPr>
              <a:t>No net movement of water.</a:t>
            </a:r>
          </a:p>
          <a:p>
            <a:pPr eaLnBrk="1" hangingPunct="1">
              <a:lnSpc>
                <a:spcPct val="90000"/>
              </a:lnSpc>
              <a:defRPr/>
            </a:pPr>
            <a:r>
              <a:rPr lang="en-US" altLang="en-US" sz="2400" b="1" dirty="0" smtClean="0">
                <a:latin typeface="Arial" panose="020B0604020202020204" pitchFamily="34" charset="0"/>
                <a:cs typeface="Arial" panose="020B0604020202020204" pitchFamily="34" charset="0"/>
              </a:rPr>
              <a:t>Molecules in equilibrium.</a:t>
            </a:r>
          </a:p>
          <a:p>
            <a:pPr eaLnBrk="1" hangingPunct="1">
              <a:lnSpc>
                <a:spcPct val="90000"/>
              </a:lnSpc>
              <a:defRPr/>
            </a:pPr>
            <a:r>
              <a:rPr lang="en-US" altLang="en-US" sz="2400" b="1" dirty="0" smtClean="0">
                <a:latin typeface="Arial" panose="020B0604020202020204" pitchFamily="34" charset="0"/>
                <a:cs typeface="Arial" panose="020B0604020202020204" pitchFamily="34" charset="0"/>
              </a:rPr>
              <a:t>Normal state for animal cells.</a:t>
            </a:r>
          </a:p>
          <a:p>
            <a:pPr eaLnBrk="1" hangingPunct="1">
              <a:lnSpc>
                <a:spcPct val="90000"/>
              </a:lnSpc>
              <a:defRPr/>
            </a:pPr>
            <a:r>
              <a:rPr lang="en-US" altLang="en-US" sz="2400" b="1" dirty="0" smtClean="0">
                <a:latin typeface="Arial" panose="020B0604020202020204" pitchFamily="34" charset="0"/>
                <a:cs typeface="Arial" panose="020B0604020202020204" pitchFamily="34" charset="0"/>
              </a:rPr>
              <a:t>Cell in homeostasis.</a:t>
            </a:r>
            <a:r>
              <a:rPr lang="en-US" altLang="en-US" sz="2400" dirty="0" smtClean="0">
                <a:latin typeface="Arial" panose="020B0604020202020204" pitchFamily="34" charset="0"/>
                <a:cs typeface="Arial" panose="020B0604020202020204" pitchFamily="34" charset="0"/>
              </a:rPr>
              <a:t> </a:t>
            </a:r>
          </a:p>
        </p:txBody>
      </p:sp>
      <p:pic>
        <p:nvPicPr>
          <p:cNvPr id="10244" name="Picture 4" descr="http://www.biologycorner.com/resources/isotonic.gi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24400" y="2286000"/>
            <a:ext cx="4341380" cy="3525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1346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24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024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 calcmode="lin" valueType="num">
                                      <p:cBhvr>
                                        <p:cTn id="15" dur="5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0243">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10243">
                                            <p:txEl>
                                              <p:pRg st="2" end="2"/>
                                            </p:txEl>
                                          </p:spTgt>
                                        </p:tgtEl>
                                        <p:attrNameLst>
                                          <p:attrName>style.rotation</p:attrName>
                                        </p:attrNameLst>
                                      </p:cBhvr>
                                      <p:tavLst>
                                        <p:tav tm="0">
                                          <p:val>
                                            <p:fltVal val="360"/>
                                          </p:val>
                                        </p:tav>
                                        <p:tav tm="100000">
                                          <p:val>
                                            <p:fltVal val="0"/>
                                          </p:val>
                                        </p:tav>
                                      </p:tavLst>
                                    </p:anim>
                                    <p:animEffect transition="in" filter="fade">
                                      <p:cBhvr>
                                        <p:cTn id="18" dur="500"/>
                                        <p:tgtEl>
                                          <p:spTgt spid="1024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anim calcmode="lin" valueType="num">
                                      <p:cBhvr>
                                        <p:cTn id="23" dur="5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10243">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10243">
                                            <p:txEl>
                                              <p:pRg st="3" end="3"/>
                                            </p:txEl>
                                          </p:spTgt>
                                        </p:tgtEl>
                                        <p:attrNameLst>
                                          <p:attrName>style.rotation</p:attrName>
                                        </p:attrNameLst>
                                      </p:cBhvr>
                                      <p:tavLst>
                                        <p:tav tm="0">
                                          <p:val>
                                            <p:fltVal val="360"/>
                                          </p:val>
                                        </p:tav>
                                        <p:tav tm="100000">
                                          <p:val>
                                            <p:fltVal val="0"/>
                                          </p:val>
                                        </p:tav>
                                      </p:tavLst>
                                    </p:anim>
                                    <p:animEffect transition="in" filter="fade">
                                      <p:cBhvr>
                                        <p:cTn id="26" dur="500"/>
                                        <p:tgtEl>
                                          <p:spTgt spid="1024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p:cTn id="31" dur="5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43">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10243">
                                            <p:txEl>
                                              <p:pRg st="4" end="4"/>
                                            </p:txEl>
                                          </p:spTgt>
                                        </p:tgtEl>
                                        <p:attrNameLst>
                                          <p:attrName>style.rotation</p:attrName>
                                        </p:attrNameLst>
                                      </p:cBhvr>
                                      <p:tavLst>
                                        <p:tav tm="0">
                                          <p:val>
                                            <p:fltVal val="360"/>
                                          </p:val>
                                        </p:tav>
                                        <p:tav tm="100000">
                                          <p:val>
                                            <p:fltVal val="0"/>
                                          </p:val>
                                        </p:tav>
                                      </p:tavLst>
                                    </p:anim>
                                    <p:animEffect transition="in" filter="fade">
                                      <p:cBhvr>
                                        <p:cTn id="34" dur="500"/>
                                        <p:tgtEl>
                                          <p:spTgt spid="1024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0243">
                                            <p:txEl>
                                              <p:pRg st="5" end="5"/>
                                            </p:txEl>
                                          </p:spTgt>
                                        </p:tgtEl>
                                        <p:attrNameLst>
                                          <p:attrName>style.visibility</p:attrName>
                                        </p:attrNameLst>
                                      </p:cBhvr>
                                      <p:to>
                                        <p:strVal val="visible"/>
                                      </p:to>
                                    </p:set>
                                    <p:anim calcmode="lin" valueType="num">
                                      <p:cBhvr>
                                        <p:cTn id="39" dur="500" fill="hold"/>
                                        <p:tgtEl>
                                          <p:spTgt spid="10243">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10243">
                                            <p:txEl>
                                              <p:pRg st="5" end="5"/>
                                            </p:txEl>
                                          </p:spTgt>
                                        </p:tgtEl>
                                        <p:attrNameLst>
                                          <p:attrName>ppt_h</p:attrName>
                                        </p:attrNameLst>
                                      </p:cBhvr>
                                      <p:tavLst>
                                        <p:tav tm="0">
                                          <p:val>
                                            <p:fltVal val="0"/>
                                          </p:val>
                                        </p:tav>
                                        <p:tav tm="100000">
                                          <p:val>
                                            <p:strVal val="#ppt_h"/>
                                          </p:val>
                                        </p:tav>
                                      </p:tavLst>
                                    </p:anim>
                                    <p:anim calcmode="lin" valueType="num">
                                      <p:cBhvr>
                                        <p:cTn id="41" dur="500" fill="hold"/>
                                        <p:tgtEl>
                                          <p:spTgt spid="10243">
                                            <p:txEl>
                                              <p:pRg st="5" end="5"/>
                                            </p:txEl>
                                          </p:spTgt>
                                        </p:tgtEl>
                                        <p:attrNameLst>
                                          <p:attrName>style.rotation</p:attrName>
                                        </p:attrNameLst>
                                      </p:cBhvr>
                                      <p:tavLst>
                                        <p:tav tm="0">
                                          <p:val>
                                            <p:fltVal val="360"/>
                                          </p:val>
                                        </p:tav>
                                        <p:tav tm="100000">
                                          <p:val>
                                            <p:fltVal val="0"/>
                                          </p:val>
                                        </p:tav>
                                      </p:tavLst>
                                    </p:anim>
                                    <p:animEffect transition="in" filter="fade">
                                      <p:cBhvr>
                                        <p:cTn id="42" dur="500"/>
                                        <p:tgtEl>
                                          <p:spTgt spid="10243">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0243">
                                            <p:txEl>
                                              <p:pRg st="6" end="6"/>
                                            </p:txEl>
                                          </p:spTgt>
                                        </p:tgtEl>
                                        <p:attrNameLst>
                                          <p:attrName>style.visibility</p:attrName>
                                        </p:attrNameLst>
                                      </p:cBhvr>
                                      <p:to>
                                        <p:strVal val="visible"/>
                                      </p:to>
                                    </p:set>
                                    <p:anim calcmode="lin" valueType="num">
                                      <p:cBhvr>
                                        <p:cTn id="47" dur="500" fill="hold"/>
                                        <p:tgtEl>
                                          <p:spTgt spid="1024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10243">
                                            <p:txEl>
                                              <p:pRg st="6" end="6"/>
                                            </p:txEl>
                                          </p:spTgt>
                                        </p:tgtEl>
                                        <p:attrNameLst>
                                          <p:attrName>ppt_h</p:attrName>
                                        </p:attrNameLst>
                                      </p:cBhvr>
                                      <p:tavLst>
                                        <p:tav tm="0">
                                          <p:val>
                                            <p:fltVal val="0"/>
                                          </p:val>
                                        </p:tav>
                                        <p:tav tm="100000">
                                          <p:val>
                                            <p:strVal val="#ppt_h"/>
                                          </p:val>
                                        </p:tav>
                                      </p:tavLst>
                                    </p:anim>
                                    <p:anim calcmode="lin" valueType="num">
                                      <p:cBhvr>
                                        <p:cTn id="49" dur="500" fill="hold"/>
                                        <p:tgtEl>
                                          <p:spTgt spid="10243">
                                            <p:txEl>
                                              <p:pRg st="6" end="6"/>
                                            </p:txEl>
                                          </p:spTgt>
                                        </p:tgtEl>
                                        <p:attrNameLst>
                                          <p:attrName>style.rotation</p:attrName>
                                        </p:attrNameLst>
                                      </p:cBhvr>
                                      <p:tavLst>
                                        <p:tav tm="0">
                                          <p:val>
                                            <p:fltVal val="360"/>
                                          </p:val>
                                        </p:tav>
                                        <p:tav tm="100000">
                                          <p:val>
                                            <p:fltVal val="0"/>
                                          </p:val>
                                        </p:tav>
                                      </p:tavLst>
                                    </p:anim>
                                    <p:animEffect transition="in" filter="fade">
                                      <p:cBhvr>
                                        <p:cTn id="50" dur="500"/>
                                        <p:tgtEl>
                                          <p:spTgt spid="10243">
                                            <p:txEl>
                                              <p:pRg st="6" end="6"/>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243">
                                            <p:txEl>
                                              <p:pRg st="7" end="7"/>
                                            </p:txEl>
                                          </p:spTgt>
                                        </p:tgtEl>
                                        <p:attrNameLst>
                                          <p:attrName>style.visibility</p:attrName>
                                        </p:attrNameLst>
                                      </p:cBhvr>
                                      <p:to>
                                        <p:strVal val="visible"/>
                                      </p:to>
                                    </p:set>
                                    <p:anim calcmode="lin" valueType="num">
                                      <p:cBhvr>
                                        <p:cTn id="55" dur="500" fill="hold"/>
                                        <p:tgtEl>
                                          <p:spTgt spid="10243">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10243">
                                            <p:txEl>
                                              <p:pRg st="7" end="7"/>
                                            </p:txEl>
                                          </p:spTgt>
                                        </p:tgtEl>
                                        <p:attrNameLst>
                                          <p:attrName>ppt_h</p:attrName>
                                        </p:attrNameLst>
                                      </p:cBhvr>
                                      <p:tavLst>
                                        <p:tav tm="0">
                                          <p:val>
                                            <p:fltVal val="0"/>
                                          </p:val>
                                        </p:tav>
                                        <p:tav tm="100000">
                                          <p:val>
                                            <p:strVal val="#ppt_h"/>
                                          </p:val>
                                        </p:tav>
                                      </p:tavLst>
                                    </p:anim>
                                    <p:anim calcmode="lin" valueType="num">
                                      <p:cBhvr>
                                        <p:cTn id="57" dur="500" fill="hold"/>
                                        <p:tgtEl>
                                          <p:spTgt spid="10243">
                                            <p:txEl>
                                              <p:pRg st="7" end="7"/>
                                            </p:txEl>
                                          </p:spTgt>
                                        </p:tgtEl>
                                        <p:attrNameLst>
                                          <p:attrName>style.rotation</p:attrName>
                                        </p:attrNameLst>
                                      </p:cBhvr>
                                      <p:tavLst>
                                        <p:tav tm="0">
                                          <p:val>
                                            <p:fltVal val="360"/>
                                          </p:val>
                                        </p:tav>
                                        <p:tav tm="100000">
                                          <p:val>
                                            <p:fltVal val="0"/>
                                          </p:val>
                                        </p:tav>
                                      </p:tavLst>
                                    </p:anim>
                                    <p:animEffect transition="in" filter="fade">
                                      <p:cBhvr>
                                        <p:cTn id="58" dur="500"/>
                                        <p:tgtEl>
                                          <p:spTgt spid="10243">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0244"/>
                                        </p:tgtEl>
                                        <p:attrNameLst>
                                          <p:attrName>style.visibility</p:attrName>
                                        </p:attrNameLst>
                                      </p:cBhvr>
                                      <p:to>
                                        <p:strVal val="visible"/>
                                      </p:to>
                                    </p:set>
                                    <p:anim calcmode="lin" valueType="num">
                                      <p:cBhvr>
                                        <p:cTn id="63" dur="500" fill="hold"/>
                                        <p:tgtEl>
                                          <p:spTgt spid="10244"/>
                                        </p:tgtEl>
                                        <p:attrNameLst>
                                          <p:attrName>ppt_w</p:attrName>
                                        </p:attrNameLst>
                                      </p:cBhvr>
                                      <p:tavLst>
                                        <p:tav tm="0">
                                          <p:val>
                                            <p:fltVal val="0"/>
                                          </p:val>
                                        </p:tav>
                                        <p:tav tm="100000">
                                          <p:val>
                                            <p:strVal val="#ppt_w"/>
                                          </p:val>
                                        </p:tav>
                                      </p:tavLst>
                                    </p:anim>
                                    <p:anim calcmode="lin" valueType="num">
                                      <p:cBhvr>
                                        <p:cTn id="64" dur="500" fill="hold"/>
                                        <p:tgtEl>
                                          <p:spTgt spid="10244"/>
                                        </p:tgtEl>
                                        <p:attrNameLst>
                                          <p:attrName>ppt_h</p:attrName>
                                        </p:attrNameLst>
                                      </p:cBhvr>
                                      <p:tavLst>
                                        <p:tav tm="0">
                                          <p:val>
                                            <p:fltVal val="0"/>
                                          </p:val>
                                        </p:tav>
                                        <p:tav tm="100000">
                                          <p:val>
                                            <p:strVal val="#ppt_h"/>
                                          </p:val>
                                        </p:tav>
                                      </p:tavLst>
                                    </p:anim>
                                    <p:anim calcmode="lin" valueType="num">
                                      <p:cBhvr>
                                        <p:cTn id="65" dur="500" fill="hold"/>
                                        <p:tgtEl>
                                          <p:spTgt spid="10244"/>
                                        </p:tgtEl>
                                        <p:attrNameLst>
                                          <p:attrName>style.rotation</p:attrName>
                                        </p:attrNameLst>
                                      </p:cBhvr>
                                      <p:tavLst>
                                        <p:tav tm="0">
                                          <p:val>
                                            <p:fltVal val="360"/>
                                          </p:val>
                                        </p:tav>
                                        <p:tav tm="100000">
                                          <p:val>
                                            <p:fltVal val="0"/>
                                          </p:val>
                                        </p:tav>
                                      </p:tavLst>
                                    </p:anim>
                                    <p:animEffect transition="in" filter="fade">
                                      <p:cBhvr>
                                        <p:cTn id="66"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Rot="1" noChangeArrowheads="1"/>
          </p:cNvSpPr>
          <p:nvPr>
            <p:ph type="title"/>
          </p:nvPr>
        </p:nvSpPr>
        <p:spPr>
          <a:xfrm>
            <a:off x="457200" y="457200"/>
            <a:ext cx="8229600" cy="1143000"/>
          </a:xfrm>
        </p:spPr>
        <p:txBody>
          <a:bodyPr/>
          <a:lstStyle/>
          <a:p>
            <a:pPr eaLnBrk="1" hangingPunct="1">
              <a:defRPr/>
            </a:pPr>
            <a:r>
              <a:rPr lang="en-US" altLang="en-US" b="1" dirty="0" smtClean="0">
                <a:solidFill>
                  <a:schemeClr val="accent6">
                    <a:lumMod val="75000"/>
                  </a:schemeClr>
                </a:solidFill>
              </a:rPr>
              <a:t>Hypotonic Solution</a:t>
            </a:r>
          </a:p>
        </p:txBody>
      </p:sp>
      <p:sp>
        <p:nvSpPr>
          <p:cNvPr id="11267" name="Rectangle 3"/>
          <p:cNvSpPr>
            <a:spLocks noGrp="1" noChangeArrowheads="1"/>
          </p:cNvSpPr>
          <p:nvPr>
            <p:ph type="body" idx="1"/>
          </p:nvPr>
        </p:nvSpPr>
        <p:spPr>
          <a:xfrm>
            <a:off x="0" y="1524000"/>
            <a:ext cx="8979352" cy="4221163"/>
          </a:xfrm>
        </p:spPr>
        <p:txBody>
          <a:bodyPr>
            <a:noAutofit/>
          </a:bodyPr>
          <a:lstStyle/>
          <a:p>
            <a:pPr eaLnBrk="1" hangingPunct="1">
              <a:defRPr/>
            </a:pPr>
            <a:r>
              <a:rPr lang="en-US" altLang="en-US" sz="2800" b="1" dirty="0" smtClean="0">
                <a:latin typeface="Arial" panose="020B0604020202020204" pitchFamily="34" charset="0"/>
                <a:cs typeface="Arial" panose="020B0604020202020204" pitchFamily="34" charset="0"/>
              </a:rPr>
              <a:t>Hypotonic solutions:</a:t>
            </a:r>
            <a:r>
              <a:rPr lang="en-US" altLang="en-US" sz="2800" dirty="0" smtClean="0">
                <a:latin typeface="Arial" panose="020B0604020202020204" pitchFamily="34" charset="0"/>
                <a:cs typeface="Arial" panose="020B0604020202020204" pitchFamily="34" charset="0"/>
              </a:rPr>
              <a:t> the concentration of solute is lower outside the cell than inside the cell. </a:t>
            </a:r>
          </a:p>
          <a:p>
            <a:pPr lvl="1" eaLnBrk="1" hangingPunct="1">
              <a:defRPr/>
            </a:pPr>
            <a:r>
              <a:rPr lang="en-US" altLang="en-US" dirty="0" smtClean="0">
                <a:latin typeface="Arial" panose="020B0604020202020204" pitchFamily="34" charset="0"/>
                <a:cs typeface="Arial" panose="020B0604020202020204" pitchFamily="34" charset="0"/>
              </a:rPr>
              <a:t>Have more water outside the cell so water moves into the cell</a:t>
            </a:r>
          </a:p>
          <a:p>
            <a:pPr lvl="1" eaLnBrk="1" hangingPunct="1">
              <a:defRPr/>
            </a:pPr>
            <a:r>
              <a:rPr lang="en-US" altLang="en-US" dirty="0" smtClean="0">
                <a:latin typeface="Arial" panose="020B0604020202020204" pitchFamily="34" charset="0"/>
                <a:cs typeface="Arial" panose="020B0604020202020204" pitchFamily="34" charset="0"/>
              </a:rPr>
              <a:t>Causes an increase in pressure inside the cell: called </a:t>
            </a:r>
            <a:r>
              <a:rPr lang="en-US" altLang="en-US" b="1" dirty="0" smtClean="0">
                <a:latin typeface="Arial" panose="020B0604020202020204" pitchFamily="34" charset="0"/>
                <a:cs typeface="Arial" panose="020B0604020202020204" pitchFamily="34" charset="0"/>
              </a:rPr>
              <a:t>turgor pressure (plants) or osmotic pressure (animals).</a:t>
            </a:r>
            <a:endParaRPr lang="en-US" altLang="en-US" dirty="0" smtClean="0">
              <a:latin typeface="Arial" panose="020B0604020202020204" pitchFamily="34" charset="0"/>
              <a:cs typeface="Arial" panose="020B0604020202020204" pitchFamily="34" charset="0"/>
            </a:endParaRPr>
          </a:p>
          <a:p>
            <a:pPr lvl="1" eaLnBrk="1" hangingPunct="1">
              <a:defRPr/>
            </a:pPr>
            <a:r>
              <a:rPr lang="en-US" altLang="en-US" dirty="0" smtClean="0">
                <a:latin typeface="Arial" panose="020B0604020202020204" pitchFamily="34" charset="0"/>
                <a:cs typeface="Arial" panose="020B0604020202020204" pitchFamily="34" charset="0"/>
              </a:rPr>
              <a:t>Increase in pressure in animal cells causes them to swell or even burst; gives plant cells shape and support.</a:t>
            </a:r>
          </a:p>
        </p:txBody>
      </p:sp>
    </p:spTree>
    <p:extLst>
      <p:ext uri="{BB962C8B-B14F-4D97-AF65-F5344CB8AC3E}">
        <p14:creationId xmlns:p14="http://schemas.microsoft.com/office/powerpoint/2010/main" val="985976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decel="50000" fill="hold">
                                          <p:stCondLst>
                                            <p:cond delay="0"/>
                                          </p:stCondLst>
                                        </p:cTn>
                                        <p:tgtEl>
                                          <p:spTgt spid="1126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26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26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26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26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26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26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26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 calcmode="lin" valueType="num">
                                      <p:cBhvr>
                                        <p:cTn id="19" dur="500" decel="50000" fill="hold">
                                          <p:stCondLst>
                                            <p:cond delay="0"/>
                                          </p:stCondLst>
                                        </p:cTn>
                                        <p:tgtEl>
                                          <p:spTgt spid="11267">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267">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267">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11267">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267">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267">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267">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267">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11267">
                                            <p:txEl>
                                              <p:pRg st="2" end="2"/>
                                            </p:txEl>
                                          </p:spTgt>
                                        </p:tgtEl>
                                        <p:attrNameLst>
                                          <p:attrName>style.visibility</p:attrName>
                                        </p:attrNameLst>
                                      </p:cBhvr>
                                      <p:to>
                                        <p:strVal val="visible"/>
                                      </p:to>
                                    </p:set>
                                    <p:anim calcmode="lin" valueType="num">
                                      <p:cBhvr>
                                        <p:cTn id="31" dur="500" decel="50000" fill="hold">
                                          <p:stCondLst>
                                            <p:cond delay="0"/>
                                          </p:stCondLst>
                                        </p:cTn>
                                        <p:tgtEl>
                                          <p:spTgt spid="11267">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267">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267">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11267">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267">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267">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267">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267">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11267">
                                            <p:txEl>
                                              <p:pRg st="3" end="3"/>
                                            </p:txEl>
                                          </p:spTgt>
                                        </p:tgtEl>
                                        <p:attrNameLst>
                                          <p:attrName>style.visibility</p:attrName>
                                        </p:attrNameLst>
                                      </p:cBhvr>
                                      <p:to>
                                        <p:strVal val="visible"/>
                                      </p:to>
                                    </p:set>
                                    <p:anim calcmode="lin" valueType="num">
                                      <p:cBhvr>
                                        <p:cTn id="43" dur="500" decel="50000" fill="hold">
                                          <p:stCondLst>
                                            <p:cond delay="0"/>
                                          </p:stCondLst>
                                        </p:cTn>
                                        <p:tgtEl>
                                          <p:spTgt spid="11267">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1267">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1267">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11267">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1267">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1267">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1267">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Rectangle 11"/>
          <p:cNvSpPr>
            <a:spLocks noGrp="1" noRot="1" noChangeArrowheads="1"/>
          </p:cNvSpPr>
          <p:nvPr>
            <p:ph type="title"/>
          </p:nvPr>
        </p:nvSpPr>
        <p:spPr>
          <a:xfrm>
            <a:off x="-519688" y="1187450"/>
            <a:ext cx="5562600" cy="1139825"/>
          </a:xfrm>
        </p:spPr>
        <p:txBody>
          <a:bodyPr/>
          <a:lstStyle/>
          <a:p>
            <a:pPr eaLnBrk="1" hangingPunct="1">
              <a:defRPr/>
            </a:pPr>
            <a:r>
              <a:rPr lang="en-US" altLang="en-US" dirty="0" smtClean="0"/>
              <a:t>Example Hypotonic </a:t>
            </a:r>
          </a:p>
        </p:txBody>
      </p:sp>
      <p:sp>
        <p:nvSpPr>
          <p:cNvPr id="13320" name="Rectangle 8"/>
          <p:cNvSpPr>
            <a:spLocks noGrp="1" noChangeArrowheads="1"/>
          </p:cNvSpPr>
          <p:nvPr>
            <p:ph type="body" sz="half" idx="1"/>
          </p:nvPr>
        </p:nvSpPr>
        <p:spPr>
          <a:xfrm>
            <a:off x="242312" y="2312493"/>
            <a:ext cx="4038600" cy="4530725"/>
          </a:xfrm>
        </p:spPr>
        <p:txBody>
          <a:bodyPr/>
          <a:lstStyle/>
          <a:p>
            <a:pPr eaLnBrk="1" hangingPunct="1">
              <a:defRPr/>
            </a:pPr>
            <a:r>
              <a:rPr lang="en-US" altLang="en-US" sz="2800" b="1" dirty="0" smtClean="0"/>
              <a:t>Hypotonic:</a:t>
            </a:r>
          </a:p>
          <a:p>
            <a:pPr eaLnBrk="1" hangingPunct="1">
              <a:defRPr/>
            </a:pPr>
            <a:r>
              <a:rPr lang="en-US" altLang="en-US" sz="2800" b="1" dirty="0" smtClean="0"/>
              <a:t>Water enters cell.</a:t>
            </a:r>
          </a:p>
          <a:p>
            <a:pPr eaLnBrk="1" hangingPunct="1">
              <a:defRPr/>
            </a:pPr>
            <a:r>
              <a:rPr lang="en-US" altLang="en-US" sz="2800" b="1" dirty="0" smtClean="0"/>
              <a:t>Cell swells and bursts (cytolysis).</a:t>
            </a:r>
          </a:p>
          <a:p>
            <a:pPr eaLnBrk="1" hangingPunct="1">
              <a:defRPr/>
            </a:pPr>
            <a:r>
              <a:rPr lang="en-US" altLang="en-US" sz="2800" b="1" dirty="0" smtClean="0"/>
              <a:t>Give plant cells shape and support.</a:t>
            </a:r>
          </a:p>
          <a:p>
            <a:pPr eaLnBrk="1" hangingPunct="1">
              <a:buFont typeface="Wingdings" panose="05000000000000000000" pitchFamily="2" charset="2"/>
              <a:buNone/>
              <a:defRPr/>
            </a:pPr>
            <a:endParaRPr lang="en-US" altLang="en-US" sz="2800" dirty="0" smtClean="0"/>
          </a:p>
        </p:txBody>
      </p:sp>
      <p:pic>
        <p:nvPicPr>
          <p:cNvPr id="13316" name="Picture 4" descr="http://www.biologycorner.com/resources/hypotonic.gif"/>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055160" y="1165817"/>
            <a:ext cx="3581400" cy="302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22" name="Picture 10" descr="realredbloodcells"/>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867400" y="4454236"/>
            <a:ext cx="3276600" cy="218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82619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3320">
                                            <p:txEl>
                                              <p:pRg st="0" end="0"/>
                                            </p:txEl>
                                          </p:spTgt>
                                        </p:tgtEl>
                                        <p:attrNameLst>
                                          <p:attrName>style.visibility</p:attrName>
                                        </p:attrNameLst>
                                      </p:cBhvr>
                                      <p:to>
                                        <p:strVal val="visible"/>
                                      </p:to>
                                    </p:set>
                                    <p:anim calcmode="lin" valueType="num">
                                      <p:cBhvr>
                                        <p:cTn id="7" dur="500" decel="50000" fill="hold">
                                          <p:stCondLst>
                                            <p:cond delay="0"/>
                                          </p:stCondLst>
                                        </p:cTn>
                                        <p:tgtEl>
                                          <p:spTgt spid="13320">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320">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320">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3320">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320">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320">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320">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320">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13320">
                                            <p:txEl>
                                              <p:pRg st="1" end="1"/>
                                            </p:txEl>
                                          </p:spTgt>
                                        </p:tgtEl>
                                        <p:attrNameLst>
                                          <p:attrName>style.visibility</p:attrName>
                                        </p:attrNameLst>
                                      </p:cBhvr>
                                      <p:to>
                                        <p:strVal val="visible"/>
                                      </p:to>
                                    </p:set>
                                    <p:anim calcmode="lin" valueType="num">
                                      <p:cBhvr>
                                        <p:cTn id="17" dur="500" decel="50000" fill="hold">
                                          <p:stCondLst>
                                            <p:cond delay="0"/>
                                          </p:stCondLst>
                                        </p:cTn>
                                        <p:tgtEl>
                                          <p:spTgt spid="13320">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320">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320">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13320">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320">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320">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320">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320">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13320">
                                            <p:txEl>
                                              <p:pRg st="2" end="2"/>
                                            </p:txEl>
                                          </p:spTgt>
                                        </p:tgtEl>
                                        <p:attrNameLst>
                                          <p:attrName>style.visibility</p:attrName>
                                        </p:attrNameLst>
                                      </p:cBhvr>
                                      <p:to>
                                        <p:strVal val="visible"/>
                                      </p:to>
                                    </p:set>
                                    <p:anim calcmode="lin" valueType="num">
                                      <p:cBhvr>
                                        <p:cTn id="27" dur="500" decel="50000" fill="hold">
                                          <p:stCondLst>
                                            <p:cond delay="0"/>
                                          </p:stCondLst>
                                        </p:cTn>
                                        <p:tgtEl>
                                          <p:spTgt spid="13320">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3320">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3320">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13320">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3320">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3320">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3320">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3320">
                                            <p:txEl>
                                              <p:pRg st="2" end="2"/>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13320">
                                            <p:txEl>
                                              <p:pRg st="3" end="3"/>
                                            </p:txEl>
                                          </p:spTgt>
                                        </p:tgtEl>
                                        <p:attrNameLst>
                                          <p:attrName>style.visibility</p:attrName>
                                        </p:attrNameLst>
                                      </p:cBhvr>
                                      <p:to>
                                        <p:strVal val="visible"/>
                                      </p:to>
                                    </p:set>
                                    <p:anim calcmode="lin" valueType="num">
                                      <p:cBhvr>
                                        <p:cTn id="37" dur="500" decel="50000" fill="hold">
                                          <p:stCondLst>
                                            <p:cond delay="0"/>
                                          </p:stCondLst>
                                        </p:cTn>
                                        <p:tgtEl>
                                          <p:spTgt spid="13320">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3320">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3320">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13320">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3320">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3320">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3320">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3320">
                                            <p:txEl>
                                              <p:pRg st="3" end="3"/>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5" presetClass="entr" presetSubtype="0" fill="hold" nodeType="clickEffect">
                                  <p:stCondLst>
                                    <p:cond delay="0"/>
                                  </p:stCondLst>
                                  <p:childTnLst>
                                    <p:set>
                                      <p:cBhvr>
                                        <p:cTn id="48" dur="1" fill="hold">
                                          <p:stCondLst>
                                            <p:cond delay="0"/>
                                          </p:stCondLst>
                                        </p:cTn>
                                        <p:tgtEl>
                                          <p:spTgt spid="13316"/>
                                        </p:tgtEl>
                                        <p:attrNameLst>
                                          <p:attrName>style.visibility</p:attrName>
                                        </p:attrNameLst>
                                      </p:cBhvr>
                                      <p:to>
                                        <p:strVal val="visible"/>
                                      </p:to>
                                    </p:set>
                                    <p:anim calcmode="lin" valueType="num">
                                      <p:cBhvr>
                                        <p:cTn id="49" dur="500" decel="50000" fill="hold">
                                          <p:stCondLst>
                                            <p:cond delay="0"/>
                                          </p:stCondLst>
                                        </p:cTn>
                                        <p:tgtEl>
                                          <p:spTgt spid="1331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31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316"/>
                                        </p:tgtEl>
                                        <p:attrNameLst>
                                          <p:attrName>ppt_w</p:attrName>
                                        </p:attrNameLst>
                                      </p:cBhvr>
                                      <p:tavLst>
                                        <p:tav tm="0">
                                          <p:val>
                                            <p:strVal val="#ppt_w*.05"/>
                                          </p:val>
                                        </p:tav>
                                        <p:tav tm="100000">
                                          <p:val>
                                            <p:strVal val="#ppt_w"/>
                                          </p:val>
                                        </p:tav>
                                      </p:tavLst>
                                    </p:anim>
                                    <p:anim calcmode="lin" valueType="num">
                                      <p:cBhvr>
                                        <p:cTn id="52" dur="1000" fill="hold"/>
                                        <p:tgtEl>
                                          <p:spTgt spid="1331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31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31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31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31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5" presetClass="entr" presetSubtype="0" fill="hold" nodeType="clickEffect">
                                  <p:stCondLst>
                                    <p:cond delay="0"/>
                                  </p:stCondLst>
                                  <p:childTnLst>
                                    <p:set>
                                      <p:cBhvr>
                                        <p:cTn id="60" dur="1" fill="hold">
                                          <p:stCondLst>
                                            <p:cond delay="0"/>
                                          </p:stCondLst>
                                        </p:cTn>
                                        <p:tgtEl>
                                          <p:spTgt spid="13322"/>
                                        </p:tgtEl>
                                        <p:attrNameLst>
                                          <p:attrName>style.visibility</p:attrName>
                                        </p:attrNameLst>
                                      </p:cBhvr>
                                      <p:to>
                                        <p:strVal val="visible"/>
                                      </p:to>
                                    </p:set>
                                    <p:anim calcmode="lin" valueType="num">
                                      <p:cBhvr>
                                        <p:cTn id="61" dur="500" decel="50000" fill="hold">
                                          <p:stCondLst>
                                            <p:cond delay="0"/>
                                          </p:stCondLst>
                                        </p:cTn>
                                        <p:tgtEl>
                                          <p:spTgt spid="13322"/>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3322"/>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3322"/>
                                        </p:tgtEl>
                                        <p:attrNameLst>
                                          <p:attrName>ppt_w</p:attrName>
                                        </p:attrNameLst>
                                      </p:cBhvr>
                                      <p:tavLst>
                                        <p:tav tm="0">
                                          <p:val>
                                            <p:strVal val="#ppt_w*.05"/>
                                          </p:val>
                                        </p:tav>
                                        <p:tav tm="100000">
                                          <p:val>
                                            <p:strVal val="#ppt_w"/>
                                          </p:val>
                                        </p:tav>
                                      </p:tavLst>
                                    </p:anim>
                                    <p:anim calcmode="lin" valueType="num">
                                      <p:cBhvr>
                                        <p:cTn id="64" dur="1000" fill="hold"/>
                                        <p:tgtEl>
                                          <p:spTgt spid="13322"/>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3322"/>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3322"/>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3322"/>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Rot="1" noChangeArrowheads="1"/>
          </p:cNvSpPr>
          <p:nvPr>
            <p:ph type="title"/>
          </p:nvPr>
        </p:nvSpPr>
        <p:spPr>
          <a:xfrm>
            <a:off x="457200" y="533400"/>
            <a:ext cx="8229600" cy="1143000"/>
          </a:xfrm>
        </p:spPr>
        <p:txBody>
          <a:bodyPr/>
          <a:lstStyle/>
          <a:p>
            <a:pPr eaLnBrk="1" hangingPunct="1">
              <a:defRPr/>
            </a:pPr>
            <a:r>
              <a:rPr lang="en-US" altLang="en-US" b="1" dirty="0" smtClean="0">
                <a:solidFill>
                  <a:schemeClr val="accent6">
                    <a:lumMod val="75000"/>
                  </a:schemeClr>
                </a:solidFill>
              </a:rPr>
              <a:t>Hypertonic Solution</a:t>
            </a:r>
          </a:p>
        </p:txBody>
      </p:sp>
      <p:sp>
        <p:nvSpPr>
          <p:cNvPr id="16387" name="Rectangle 3"/>
          <p:cNvSpPr>
            <a:spLocks noGrp="1" noChangeArrowheads="1"/>
          </p:cNvSpPr>
          <p:nvPr>
            <p:ph type="body" idx="1"/>
          </p:nvPr>
        </p:nvSpPr>
        <p:spPr/>
        <p:txBody>
          <a:bodyPr/>
          <a:lstStyle/>
          <a:p>
            <a:pPr eaLnBrk="1" hangingPunct="1">
              <a:defRPr/>
            </a:pPr>
            <a:r>
              <a:rPr lang="en-US" altLang="en-US" dirty="0" smtClean="0"/>
              <a:t>Hypertonic solutions: the concentration of solute is higher outside the cell than inside the cell.</a:t>
            </a:r>
          </a:p>
          <a:p>
            <a:pPr lvl="1" eaLnBrk="1" hangingPunct="1">
              <a:defRPr/>
            </a:pPr>
            <a:r>
              <a:rPr lang="en-US" altLang="en-US" dirty="0" smtClean="0"/>
              <a:t>Have more water inside the cell so water moves out of the cell</a:t>
            </a:r>
          </a:p>
          <a:p>
            <a:pPr lvl="1" eaLnBrk="1" hangingPunct="1">
              <a:defRPr/>
            </a:pPr>
            <a:r>
              <a:rPr lang="en-US" altLang="en-US" dirty="0" smtClean="0"/>
              <a:t>Causes a drop in turgor or osmotic pressure: called </a:t>
            </a:r>
            <a:r>
              <a:rPr lang="en-US" altLang="en-US" b="1" dirty="0" smtClean="0"/>
              <a:t>plasmolysis.</a:t>
            </a:r>
            <a:endParaRPr lang="en-US" altLang="en-US" dirty="0" smtClean="0"/>
          </a:p>
          <a:p>
            <a:pPr lvl="1" eaLnBrk="1" hangingPunct="1">
              <a:defRPr/>
            </a:pPr>
            <a:r>
              <a:rPr lang="en-US" altLang="en-US" dirty="0" smtClean="0"/>
              <a:t>Plasmolysis causes animal cells to shrivel up and plants to wilt.</a:t>
            </a:r>
          </a:p>
        </p:txBody>
      </p:sp>
    </p:spTree>
    <p:extLst>
      <p:ext uri="{BB962C8B-B14F-4D97-AF65-F5344CB8AC3E}">
        <p14:creationId xmlns:p14="http://schemas.microsoft.com/office/powerpoint/2010/main" val="3079030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6387">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6387">
                                            <p:txEl>
                                              <p:pRg st="0" end="0"/>
                                            </p:txEl>
                                          </p:spTgt>
                                        </p:tgtEl>
                                        <p:attrNameLst>
                                          <p:attrName>ppt_w</p:attrName>
                                        </p:attrNameLst>
                                      </p:cBhvr>
                                    </p:anim>
                                    <p:anim by="(#ppt_w*0.50)" calcmode="lin" valueType="num">
                                      <p:cBhvr>
                                        <p:cTn id="8" dur="500" decel="50000" autoRev="1" fill="hold">
                                          <p:stCondLst>
                                            <p:cond delay="0"/>
                                          </p:stCondLst>
                                        </p:cTn>
                                        <p:tgtEl>
                                          <p:spTgt spid="16387">
                                            <p:txEl>
                                              <p:pRg st="0" end="0"/>
                                            </p:txEl>
                                          </p:spTgt>
                                        </p:tgtEl>
                                        <p:attrNameLst>
                                          <p:attrName>ppt_x</p:attrName>
                                        </p:attrNameLst>
                                      </p:cBhvr>
                                    </p:anim>
                                    <p:anim from="(-#ppt_h/2)" to="(#ppt_y)" calcmode="lin" valueType="num">
                                      <p:cBhvr>
                                        <p:cTn id="9" dur="1000" fill="hold">
                                          <p:stCondLst>
                                            <p:cond delay="0"/>
                                          </p:stCondLst>
                                        </p:cTn>
                                        <p:tgtEl>
                                          <p:spTgt spid="16387">
                                            <p:txEl>
                                              <p:pRg st="0" end="0"/>
                                            </p:txEl>
                                          </p:spTgt>
                                        </p:tgtEl>
                                        <p:attrNameLst>
                                          <p:attrName>ppt_y</p:attrName>
                                        </p:attrNameLst>
                                      </p:cBhvr>
                                    </p:anim>
                                    <p:animRot by="21600000">
                                      <p:cBhvr>
                                        <p:cTn id="10" dur="1000" fill="hold">
                                          <p:stCondLst>
                                            <p:cond delay="0"/>
                                          </p:stCondLst>
                                        </p:cTn>
                                        <p:tgtEl>
                                          <p:spTgt spid="16387">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16387">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16387">
                                            <p:txEl>
                                              <p:pRg st="1" end="1"/>
                                            </p:txEl>
                                          </p:spTgt>
                                        </p:tgtEl>
                                        <p:attrNameLst>
                                          <p:attrName>ppt_w</p:attrName>
                                        </p:attrNameLst>
                                      </p:cBhvr>
                                    </p:anim>
                                    <p:anim by="(#ppt_w*0.50)" calcmode="lin" valueType="num">
                                      <p:cBhvr>
                                        <p:cTn id="16" dur="500" decel="50000" autoRev="1" fill="hold">
                                          <p:stCondLst>
                                            <p:cond delay="0"/>
                                          </p:stCondLst>
                                        </p:cTn>
                                        <p:tgtEl>
                                          <p:spTgt spid="16387">
                                            <p:txEl>
                                              <p:pRg st="1" end="1"/>
                                            </p:txEl>
                                          </p:spTgt>
                                        </p:tgtEl>
                                        <p:attrNameLst>
                                          <p:attrName>ppt_x</p:attrName>
                                        </p:attrNameLst>
                                      </p:cBhvr>
                                    </p:anim>
                                    <p:anim from="(-#ppt_h/2)" to="(#ppt_y)" calcmode="lin" valueType="num">
                                      <p:cBhvr>
                                        <p:cTn id="17" dur="1000" fill="hold">
                                          <p:stCondLst>
                                            <p:cond delay="0"/>
                                          </p:stCondLst>
                                        </p:cTn>
                                        <p:tgtEl>
                                          <p:spTgt spid="16387">
                                            <p:txEl>
                                              <p:pRg st="1" end="1"/>
                                            </p:txEl>
                                          </p:spTgt>
                                        </p:tgtEl>
                                        <p:attrNameLst>
                                          <p:attrName>ppt_y</p:attrName>
                                        </p:attrNameLst>
                                      </p:cBhvr>
                                    </p:anim>
                                    <p:animRot by="21600000">
                                      <p:cBhvr>
                                        <p:cTn id="18" dur="1000" fill="hold">
                                          <p:stCondLst>
                                            <p:cond delay="0"/>
                                          </p:stCondLst>
                                        </p:cTn>
                                        <p:tgtEl>
                                          <p:spTgt spid="16387">
                                            <p:txEl>
                                              <p:pRg st="1" end="1"/>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16387">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16387">
                                            <p:txEl>
                                              <p:pRg st="2" end="2"/>
                                            </p:txEl>
                                          </p:spTgt>
                                        </p:tgtEl>
                                        <p:attrNameLst>
                                          <p:attrName>ppt_w</p:attrName>
                                        </p:attrNameLst>
                                      </p:cBhvr>
                                    </p:anim>
                                    <p:anim by="(#ppt_w*0.50)" calcmode="lin" valueType="num">
                                      <p:cBhvr>
                                        <p:cTn id="24" dur="500" decel="50000" autoRev="1" fill="hold">
                                          <p:stCondLst>
                                            <p:cond delay="0"/>
                                          </p:stCondLst>
                                        </p:cTn>
                                        <p:tgtEl>
                                          <p:spTgt spid="16387">
                                            <p:txEl>
                                              <p:pRg st="2" end="2"/>
                                            </p:txEl>
                                          </p:spTgt>
                                        </p:tgtEl>
                                        <p:attrNameLst>
                                          <p:attrName>ppt_x</p:attrName>
                                        </p:attrNameLst>
                                      </p:cBhvr>
                                    </p:anim>
                                    <p:anim from="(-#ppt_h/2)" to="(#ppt_y)" calcmode="lin" valueType="num">
                                      <p:cBhvr>
                                        <p:cTn id="25" dur="1000" fill="hold">
                                          <p:stCondLst>
                                            <p:cond delay="0"/>
                                          </p:stCondLst>
                                        </p:cTn>
                                        <p:tgtEl>
                                          <p:spTgt spid="16387">
                                            <p:txEl>
                                              <p:pRg st="2" end="2"/>
                                            </p:txEl>
                                          </p:spTgt>
                                        </p:tgtEl>
                                        <p:attrNameLst>
                                          <p:attrName>ppt_y</p:attrName>
                                        </p:attrNameLst>
                                      </p:cBhvr>
                                    </p:anim>
                                    <p:animRot by="21600000">
                                      <p:cBhvr>
                                        <p:cTn id="26" dur="1000" fill="hold">
                                          <p:stCondLst>
                                            <p:cond delay="0"/>
                                          </p:stCondLst>
                                        </p:cTn>
                                        <p:tgtEl>
                                          <p:spTgt spid="16387">
                                            <p:txEl>
                                              <p:pRg st="2" end="2"/>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nodeType="clickEffect">
                                  <p:stCondLst>
                                    <p:cond delay="0"/>
                                  </p:stCondLst>
                                  <p:iterate type="lt">
                                    <p:tmPct val="10000"/>
                                  </p:iterate>
                                  <p:childTnLst>
                                    <p:set>
                                      <p:cBhvr>
                                        <p:cTn id="30" dur="1" fill="hold">
                                          <p:stCondLst>
                                            <p:cond delay="0"/>
                                          </p:stCondLst>
                                        </p:cTn>
                                        <p:tgtEl>
                                          <p:spTgt spid="16387">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16387">
                                            <p:txEl>
                                              <p:pRg st="3" end="3"/>
                                            </p:txEl>
                                          </p:spTgt>
                                        </p:tgtEl>
                                        <p:attrNameLst>
                                          <p:attrName>ppt_w</p:attrName>
                                        </p:attrNameLst>
                                      </p:cBhvr>
                                    </p:anim>
                                    <p:anim by="(#ppt_w*0.50)" calcmode="lin" valueType="num">
                                      <p:cBhvr>
                                        <p:cTn id="32" dur="500" decel="50000" autoRev="1" fill="hold">
                                          <p:stCondLst>
                                            <p:cond delay="0"/>
                                          </p:stCondLst>
                                        </p:cTn>
                                        <p:tgtEl>
                                          <p:spTgt spid="16387">
                                            <p:txEl>
                                              <p:pRg st="3" end="3"/>
                                            </p:txEl>
                                          </p:spTgt>
                                        </p:tgtEl>
                                        <p:attrNameLst>
                                          <p:attrName>ppt_x</p:attrName>
                                        </p:attrNameLst>
                                      </p:cBhvr>
                                    </p:anim>
                                    <p:anim from="(-#ppt_h/2)" to="(#ppt_y)" calcmode="lin" valueType="num">
                                      <p:cBhvr>
                                        <p:cTn id="33" dur="1000" fill="hold">
                                          <p:stCondLst>
                                            <p:cond delay="0"/>
                                          </p:stCondLst>
                                        </p:cTn>
                                        <p:tgtEl>
                                          <p:spTgt spid="16387">
                                            <p:txEl>
                                              <p:pRg st="3" end="3"/>
                                            </p:txEl>
                                          </p:spTgt>
                                        </p:tgtEl>
                                        <p:attrNameLst>
                                          <p:attrName>ppt_y</p:attrName>
                                        </p:attrNameLst>
                                      </p:cBhvr>
                                    </p:anim>
                                    <p:animRot by="21600000">
                                      <p:cBhvr>
                                        <p:cTn id="34" dur="1000" fill="hold">
                                          <p:stCondLst>
                                            <p:cond delay="0"/>
                                          </p:stCondLst>
                                        </p:cTn>
                                        <p:tgtEl>
                                          <p:spTgt spid="16387">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10"/>
          <p:cNvSpPr>
            <a:spLocks noGrp="1" noRot="1" noChangeArrowheads="1"/>
          </p:cNvSpPr>
          <p:nvPr>
            <p:ph type="title"/>
          </p:nvPr>
        </p:nvSpPr>
        <p:spPr>
          <a:xfrm>
            <a:off x="457200" y="381000"/>
            <a:ext cx="8229600" cy="1143000"/>
          </a:xfrm>
        </p:spPr>
        <p:txBody>
          <a:bodyPr/>
          <a:lstStyle/>
          <a:p>
            <a:pPr eaLnBrk="1" hangingPunct="1">
              <a:defRPr/>
            </a:pPr>
            <a:r>
              <a:rPr lang="en-US" altLang="en-US" b="1" dirty="0" smtClean="0">
                <a:solidFill>
                  <a:schemeClr val="accent6">
                    <a:lumMod val="75000"/>
                  </a:schemeClr>
                </a:solidFill>
              </a:rPr>
              <a:t>Hypertonic Example </a:t>
            </a:r>
          </a:p>
        </p:txBody>
      </p:sp>
      <p:sp>
        <p:nvSpPr>
          <p:cNvPr id="18443" name="Rectangle 11"/>
          <p:cNvSpPr>
            <a:spLocks noGrp="1" noChangeArrowheads="1"/>
          </p:cNvSpPr>
          <p:nvPr>
            <p:ph type="body" sz="half" idx="1"/>
          </p:nvPr>
        </p:nvSpPr>
        <p:spPr/>
        <p:txBody>
          <a:bodyPr/>
          <a:lstStyle/>
          <a:p>
            <a:pPr eaLnBrk="1" hangingPunct="1">
              <a:defRPr/>
            </a:pPr>
            <a:r>
              <a:rPr lang="en-US" altLang="en-US" b="1" smtClean="0"/>
              <a:t>Hypertonic:</a:t>
            </a:r>
          </a:p>
          <a:p>
            <a:pPr eaLnBrk="1" hangingPunct="1">
              <a:defRPr/>
            </a:pPr>
            <a:r>
              <a:rPr lang="en-US" altLang="en-US" b="1" smtClean="0"/>
              <a:t>Water exits cell.</a:t>
            </a:r>
          </a:p>
          <a:p>
            <a:pPr eaLnBrk="1" hangingPunct="1">
              <a:defRPr/>
            </a:pPr>
            <a:r>
              <a:rPr lang="en-US" altLang="en-US" b="1" smtClean="0"/>
              <a:t>Cell shrinks (plasmolysis) due to    water loss.</a:t>
            </a:r>
          </a:p>
          <a:p>
            <a:pPr eaLnBrk="1" hangingPunct="1">
              <a:buFont typeface="Wingdings" panose="05000000000000000000" pitchFamily="2" charset="2"/>
              <a:buNone/>
              <a:defRPr/>
            </a:pPr>
            <a:endParaRPr lang="en-US" altLang="en-US" smtClean="0"/>
          </a:p>
        </p:txBody>
      </p:sp>
      <p:pic>
        <p:nvPicPr>
          <p:cNvPr id="18439" name="Picture 7" descr="http://www.biologycorner.com/resources/hypertonic.gif"/>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724400" y="1906587"/>
            <a:ext cx="3962400" cy="3351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47557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44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8443">
                                            <p:txEl>
                                              <p:pRg st="0" end="0"/>
                                            </p:txEl>
                                          </p:spTgt>
                                        </p:tgtEl>
                                        <p:attrNameLst>
                                          <p:attrName>ppt_w</p:attrName>
                                        </p:attrNameLst>
                                      </p:cBhvr>
                                    </p:anim>
                                    <p:anim by="(#ppt_w*0.50)" calcmode="lin" valueType="num">
                                      <p:cBhvr>
                                        <p:cTn id="8" dur="500" decel="50000" autoRev="1" fill="hold">
                                          <p:stCondLst>
                                            <p:cond delay="0"/>
                                          </p:stCondLst>
                                        </p:cTn>
                                        <p:tgtEl>
                                          <p:spTgt spid="18443">
                                            <p:txEl>
                                              <p:pRg st="0" end="0"/>
                                            </p:txEl>
                                          </p:spTgt>
                                        </p:tgtEl>
                                        <p:attrNameLst>
                                          <p:attrName>ppt_x</p:attrName>
                                        </p:attrNameLst>
                                      </p:cBhvr>
                                    </p:anim>
                                    <p:anim from="(-#ppt_h/2)" to="(#ppt_y)" calcmode="lin" valueType="num">
                                      <p:cBhvr>
                                        <p:cTn id="9" dur="1000" fill="hold">
                                          <p:stCondLst>
                                            <p:cond delay="0"/>
                                          </p:stCondLst>
                                        </p:cTn>
                                        <p:tgtEl>
                                          <p:spTgt spid="18443">
                                            <p:txEl>
                                              <p:pRg st="0" end="0"/>
                                            </p:txEl>
                                          </p:spTgt>
                                        </p:tgtEl>
                                        <p:attrNameLst>
                                          <p:attrName>ppt_y</p:attrName>
                                        </p:attrNameLst>
                                      </p:cBhvr>
                                    </p:anim>
                                    <p:animRot by="21600000">
                                      <p:cBhvr>
                                        <p:cTn id="10" dur="1000" fill="hold">
                                          <p:stCondLst>
                                            <p:cond delay="0"/>
                                          </p:stCondLst>
                                        </p:cTn>
                                        <p:tgtEl>
                                          <p:spTgt spid="18443">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844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18443">
                                            <p:txEl>
                                              <p:pRg st="1" end="1"/>
                                            </p:txEl>
                                          </p:spTgt>
                                        </p:tgtEl>
                                        <p:attrNameLst>
                                          <p:attrName>ppt_w</p:attrName>
                                        </p:attrNameLst>
                                      </p:cBhvr>
                                    </p:anim>
                                    <p:anim by="(#ppt_w*0.50)" calcmode="lin" valueType="num">
                                      <p:cBhvr>
                                        <p:cTn id="16" dur="500" decel="50000" autoRev="1" fill="hold">
                                          <p:stCondLst>
                                            <p:cond delay="0"/>
                                          </p:stCondLst>
                                        </p:cTn>
                                        <p:tgtEl>
                                          <p:spTgt spid="18443">
                                            <p:txEl>
                                              <p:pRg st="1" end="1"/>
                                            </p:txEl>
                                          </p:spTgt>
                                        </p:tgtEl>
                                        <p:attrNameLst>
                                          <p:attrName>ppt_x</p:attrName>
                                        </p:attrNameLst>
                                      </p:cBhvr>
                                    </p:anim>
                                    <p:anim from="(-#ppt_h/2)" to="(#ppt_y)" calcmode="lin" valueType="num">
                                      <p:cBhvr>
                                        <p:cTn id="17" dur="1000" fill="hold">
                                          <p:stCondLst>
                                            <p:cond delay="0"/>
                                          </p:stCondLst>
                                        </p:cTn>
                                        <p:tgtEl>
                                          <p:spTgt spid="18443">
                                            <p:txEl>
                                              <p:pRg st="1" end="1"/>
                                            </p:txEl>
                                          </p:spTgt>
                                        </p:tgtEl>
                                        <p:attrNameLst>
                                          <p:attrName>ppt_y</p:attrName>
                                        </p:attrNameLst>
                                      </p:cBhvr>
                                    </p:anim>
                                    <p:animRot by="21600000">
                                      <p:cBhvr>
                                        <p:cTn id="18" dur="1000" fill="hold">
                                          <p:stCondLst>
                                            <p:cond delay="0"/>
                                          </p:stCondLst>
                                        </p:cTn>
                                        <p:tgtEl>
                                          <p:spTgt spid="18443">
                                            <p:txEl>
                                              <p:pRg st="1" end="1"/>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844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18443">
                                            <p:txEl>
                                              <p:pRg st="2" end="2"/>
                                            </p:txEl>
                                          </p:spTgt>
                                        </p:tgtEl>
                                        <p:attrNameLst>
                                          <p:attrName>ppt_w</p:attrName>
                                        </p:attrNameLst>
                                      </p:cBhvr>
                                    </p:anim>
                                    <p:anim by="(#ppt_w*0.50)" calcmode="lin" valueType="num">
                                      <p:cBhvr>
                                        <p:cTn id="24" dur="500" decel="50000" autoRev="1" fill="hold">
                                          <p:stCondLst>
                                            <p:cond delay="0"/>
                                          </p:stCondLst>
                                        </p:cTn>
                                        <p:tgtEl>
                                          <p:spTgt spid="18443">
                                            <p:txEl>
                                              <p:pRg st="2" end="2"/>
                                            </p:txEl>
                                          </p:spTgt>
                                        </p:tgtEl>
                                        <p:attrNameLst>
                                          <p:attrName>ppt_x</p:attrName>
                                        </p:attrNameLst>
                                      </p:cBhvr>
                                    </p:anim>
                                    <p:anim from="(-#ppt_h/2)" to="(#ppt_y)" calcmode="lin" valueType="num">
                                      <p:cBhvr>
                                        <p:cTn id="25" dur="1000" fill="hold">
                                          <p:stCondLst>
                                            <p:cond delay="0"/>
                                          </p:stCondLst>
                                        </p:cTn>
                                        <p:tgtEl>
                                          <p:spTgt spid="18443">
                                            <p:txEl>
                                              <p:pRg st="2" end="2"/>
                                            </p:txEl>
                                          </p:spTgt>
                                        </p:tgtEl>
                                        <p:attrNameLst>
                                          <p:attrName>ppt_y</p:attrName>
                                        </p:attrNameLst>
                                      </p:cBhvr>
                                    </p:anim>
                                    <p:animRot by="21600000">
                                      <p:cBhvr>
                                        <p:cTn id="26" dur="1000" fill="hold">
                                          <p:stCondLst>
                                            <p:cond delay="0"/>
                                          </p:stCondLst>
                                        </p:cTn>
                                        <p:tgtEl>
                                          <p:spTgt spid="18443">
                                            <p:txEl>
                                              <p:pRg st="2" end="2"/>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18439"/>
                                        </p:tgtEl>
                                        <p:attrNameLst>
                                          <p:attrName>style.visibility</p:attrName>
                                        </p:attrNameLst>
                                      </p:cBhvr>
                                      <p:to>
                                        <p:strVal val="visible"/>
                                      </p:to>
                                    </p:set>
                                    <p:animEffect transition="in" filter="fade">
                                      <p:cBhvr>
                                        <p:cTn id="31" dur="1000"/>
                                        <p:tgtEl>
                                          <p:spTgt spid="18439"/>
                                        </p:tgtEl>
                                      </p:cBhvr>
                                    </p:animEffect>
                                    <p:anim calcmode="lin" valueType="num">
                                      <p:cBhvr>
                                        <p:cTn id="32" dur="1000" fill="hold"/>
                                        <p:tgtEl>
                                          <p:spTgt spid="18439"/>
                                        </p:tgtEl>
                                        <p:attrNameLst>
                                          <p:attrName>ppt_x</p:attrName>
                                        </p:attrNameLst>
                                      </p:cBhvr>
                                      <p:tavLst>
                                        <p:tav tm="0">
                                          <p:val>
                                            <p:strVal val="#ppt_x"/>
                                          </p:val>
                                        </p:tav>
                                        <p:tav tm="100000">
                                          <p:val>
                                            <p:strVal val="#ppt_x"/>
                                          </p:val>
                                        </p:tav>
                                      </p:tavLst>
                                    </p:anim>
                                    <p:anim calcmode="lin" valueType="num">
                                      <p:cBhvr>
                                        <p:cTn id="33" dur="900" decel="100000" fill="hold"/>
                                        <p:tgtEl>
                                          <p:spTgt spid="1843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84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 y="0"/>
            <a:ext cx="91654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a:xfrm>
            <a:off x="914400" y="762000"/>
            <a:ext cx="7316320" cy="857250"/>
          </a:xfrm>
        </p:spPr>
        <p:txBody>
          <a:bodyPr>
            <a:normAutofit/>
          </a:bodyPr>
          <a:lstStyle/>
          <a:p>
            <a:r>
              <a:rPr lang="en-US" b="1" dirty="0">
                <a:solidFill>
                  <a:schemeClr val="accent6">
                    <a:lumMod val="75000"/>
                  </a:schemeClr>
                </a:solidFill>
                <a:latin typeface="Comic Sans MS" panose="030F0702030302020204" pitchFamily="66" charset="0"/>
              </a:rPr>
              <a:t>Water balance of plants</a:t>
            </a:r>
          </a:p>
        </p:txBody>
      </p:sp>
      <p:sp>
        <p:nvSpPr>
          <p:cNvPr id="5123" name="Rectangle 3"/>
          <p:cNvSpPr>
            <a:spLocks noGrp="1" noChangeArrowheads="1"/>
          </p:cNvSpPr>
          <p:nvPr>
            <p:ph type="body" idx="1"/>
          </p:nvPr>
        </p:nvSpPr>
        <p:spPr>
          <a:xfrm>
            <a:off x="304800" y="1828800"/>
            <a:ext cx="8610600" cy="4262718"/>
          </a:xfrm>
        </p:spPr>
        <p:txBody>
          <a:bodyPr>
            <a:normAutofit fontScale="92500" lnSpcReduction="20000"/>
          </a:bodyPr>
          <a:lstStyle/>
          <a:p>
            <a:pPr>
              <a:lnSpc>
                <a:spcPct val="90000"/>
              </a:lnSpc>
            </a:pPr>
            <a:r>
              <a:rPr lang="en-US" dirty="0">
                <a:latin typeface="Arial" panose="020B0604020202020204" pitchFamily="34" charset="0"/>
                <a:cs typeface="Arial" panose="020B0604020202020204" pitchFamily="34" charset="0"/>
              </a:rPr>
              <a:t>Earths atmosphere presents problems to plants</a:t>
            </a:r>
          </a:p>
          <a:p>
            <a:pPr lvl="1">
              <a:lnSpc>
                <a:spcPct val="90000"/>
              </a:lnSpc>
            </a:pPr>
            <a:r>
              <a:rPr lang="en-US" dirty="0">
                <a:latin typeface="Arial" panose="020B0604020202020204" pitchFamily="34" charset="0"/>
                <a:cs typeface="Arial" panose="020B0604020202020204" pitchFamily="34" charset="0"/>
              </a:rPr>
              <a:t>The atmosphere is a source of CO</a:t>
            </a:r>
            <a:r>
              <a:rPr lang="en-US" sz="1500" dirty="0">
                <a:latin typeface="Arial" panose="020B0604020202020204" pitchFamily="34" charset="0"/>
                <a:cs typeface="Arial" panose="020B0604020202020204" pitchFamily="34" charset="0"/>
              </a:rPr>
              <a:t>2</a:t>
            </a:r>
          </a:p>
          <a:p>
            <a:pPr lvl="2">
              <a:lnSpc>
                <a:spcPct val="90000"/>
              </a:lnSpc>
            </a:pPr>
            <a:r>
              <a:rPr lang="en-US" b="1" i="1" dirty="0">
                <a:solidFill>
                  <a:srgbClr val="FF0000"/>
                </a:solidFill>
                <a:latin typeface="Arial" panose="020B0604020202020204" pitchFamily="34" charset="0"/>
                <a:cs typeface="Arial" panose="020B0604020202020204" pitchFamily="34" charset="0"/>
              </a:rPr>
              <a:t>Required for photosynthesis</a:t>
            </a:r>
          </a:p>
          <a:p>
            <a:pPr lvl="1">
              <a:lnSpc>
                <a:spcPct val="90000"/>
              </a:lnSpc>
            </a:pPr>
            <a:r>
              <a:rPr lang="en-US" dirty="0">
                <a:latin typeface="Arial" panose="020B0604020202020204" pitchFamily="34" charset="0"/>
                <a:cs typeface="Arial" panose="020B0604020202020204" pitchFamily="34" charset="0"/>
              </a:rPr>
              <a:t>Atmosphere is relatively dry</a:t>
            </a:r>
          </a:p>
          <a:p>
            <a:pPr lvl="2">
              <a:lnSpc>
                <a:spcPct val="90000"/>
              </a:lnSpc>
            </a:pPr>
            <a:r>
              <a:rPr lang="en-US" b="1" i="1" dirty="0">
                <a:solidFill>
                  <a:srgbClr val="FF0000"/>
                </a:solidFill>
                <a:latin typeface="Arial" panose="020B0604020202020204" pitchFamily="34" charset="0"/>
                <a:cs typeface="Arial" panose="020B0604020202020204" pitchFamily="34" charset="0"/>
              </a:rPr>
              <a:t>Can dehydrate the plant</a:t>
            </a:r>
          </a:p>
          <a:p>
            <a:pPr>
              <a:lnSpc>
                <a:spcPct val="90000"/>
              </a:lnSpc>
            </a:pPr>
            <a:r>
              <a:rPr lang="en-US" dirty="0">
                <a:latin typeface="Arial" panose="020B0604020202020204" pitchFamily="34" charset="0"/>
                <a:cs typeface="Arial" panose="020B0604020202020204" pitchFamily="34" charset="0"/>
              </a:rPr>
              <a:t>Plants have evolved ways to control water loss from leaves and to replace water loss to atmosphere</a:t>
            </a:r>
          </a:p>
          <a:p>
            <a:pPr>
              <a:lnSpc>
                <a:spcPct val="90000"/>
              </a:lnSpc>
            </a:pPr>
            <a:r>
              <a:rPr lang="en-US" dirty="0">
                <a:latin typeface="Arial" panose="020B0604020202020204" pitchFamily="34" charset="0"/>
                <a:cs typeface="Arial" panose="020B0604020202020204" pitchFamily="34" charset="0"/>
              </a:rPr>
              <a:t>Involves</a:t>
            </a:r>
          </a:p>
          <a:p>
            <a:pPr lvl="1">
              <a:lnSpc>
                <a:spcPct val="90000"/>
              </a:lnSpc>
            </a:pPr>
            <a:r>
              <a:rPr lang="en-US" dirty="0">
                <a:latin typeface="Arial" panose="020B0604020202020204" pitchFamily="34" charset="0"/>
                <a:cs typeface="Arial" panose="020B0604020202020204" pitchFamily="34" charset="0"/>
              </a:rPr>
              <a:t>A gradient in water vapor concentration (leaves)</a:t>
            </a:r>
          </a:p>
          <a:p>
            <a:pPr lvl="1">
              <a:lnSpc>
                <a:spcPct val="90000"/>
              </a:lnSpc>
            </a:pPr>
            <a:r>
              <a:rPr lang="en-US" dirty="0">
                <a:latin typeface="Arial" panose="020B0604020202020204" pitchFamily="34" charset="0"/>
                <a:cs typeface="Arial" panose="020B0604020202020204" pitchFamily="34" charset="0"/>
              </a:rPr>
              <a:t>Pressure gradients in xylem and soil</a:t>
            </a:r>
          </a:p>
          <a:p>
            <a:pPr>
              <a:lnSpc>
                <a:spcPct val="90000"/>
              </a:lnSpc>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2789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5"/>
          <p:cNvSpPr>
            <a:spLocks noGrp="1" noRot="1" noChangeArrowheads="1"/>
          </p:cNvSpPr>
          <p:nvPr>
            <p:ph type="title"/>
          </p:nvPr>
        </p:nvSpPr>
        <p:spPr>
          <a:xfrm>
            <a:off x="457200" y="457200"/>
            <a:ext cx="8229600" cy="1143000"/>
          </a:xfrm>
        </p:spPr>
        <p:txBody>
          <a:bodyPr/>
          <a:lstStyle/>
          <a:p>
            <a:pPr eaLnBrk="1" hangingPunct="1">
              <a:defRPr/>
            </a:pPr>
            <a:r>
              <a:rPr lang="en-US" altLang="en-US" b="1" dirty="0" smtClean="0">
                <a:solidFill>
                  <a:schemeClr val="accent6">
                    <a:lumMod val="75000"/>
                  </a:schemeClr>
                </a:solidFill>
              </a:rPr>
              <a:t>The effects of osmotic pressure</a:t>
            </a:r>
          </a:p>
        </p:txBody>
      </p:sp>
      <p:pic>
        <p:nvPicPr>
          <p:cNvPr id="23556" name="Picture 4" descr="bloodcell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914400" y="1371600"/>
            <a:ext cx="7605713" cy="4999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46135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fltVal val="0"/>
                                          </p:val>
                                        </p:tav>
                                        <p:tav tm="100000">
                                          <p:val>
                                            <p:strVal val="#ppt_h"/>
                                          </p:val>
                                        </p:tav>
                                      </p:tavLst>
                                    </p:anim>
                                    <p:anim calcmode="lin" valueType="num">
                                      <p:cBhvr>
                                        <p:cTn id="9" dur="500" fill="hold"/>
                                        <p:tgtEl>
                                          <p:spTgt spid="23556"/>
                                        </p:tgtEl>
                                        <p:attrNameLst>
                                          <p:attrName>style.rotation</p:attrName>
                                        </p:attrNameLst>
                                      </p:cBhvr>
                                      <p:tavLst>
                                        <p:tav tm="0">
                                          <p:val>
                                            <p:fltVal val="360"/>
                                          </p:val>
                                        </p:tav>
                                        <p:tav tm="100000">
                                          <p:val>
                                            <p:fltVal val="0"/>
                                          </p:val>
                                        </p:tav>
                                      </p:tavLst>
                                    </p:anim>
                                    <p:animEffect transition="in" filter="fade">
                                      <p:cBhvr>
                                        <p:cTn id="10"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5"/>
          <p:cNvSpPr>
            <a:spLocks noGrp="1" noRot="1" noChangeArrowheads="1"/>
          </p:cNvSpPr>
          <p:nvPr>
            <p:ph type="title"/>
          </p:nvPr>
        </p:nvSpPr>
        <p:spPr>
          <a:xfrm>
            <a:off x="76200" y="533400"/>
            <a:ext cx="8847221" cy="1143000"/>
          </a:xfrm>
        </p:spPr>
        <p:txBody>
          <a:bodyPr>
            <a:normAutofit fontScale="90000"/>
          </a:bodyPr>
          <a:lstStyle/>
          <a:p>
            <a:pPr eaLnBrk="1" hangingPunct="1">
              <a:defRPr/>
            </a:pPr>
            <a:r>
              <a:rPr lang="en-US" altLang="en-US" sz="4000" b="1" dirty="0" smtClean="0">
                <a:solidFill>
                  <a:schemeClr val="accent6">
                    <a:lumMod val="75000"/>
                  </a:schemeClr>
                </a:solidFill>
              </a:rPr>
              <a:t>The effects of osmotic pressure in a plant cell </a:t>
            </a:r>
          </a:p>
        </p:txBody>
      </p:sp>
      <p:pic>
        <p:nvPicPr>
          <p:cNvPr id="25604" name="Picture 4" descr="aplantturgo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62000" y="1692275"/>
            <a:ext cx="8048625" cy="4905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7548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fltVal val="0"/>
                                          </p:val>
                                        </p:tav>
                                        <p:tav tm="100000">
                                          <p:val>
                                            <p:strVal val="#ppt_h"/>
                                          </p:val>
                                        </p:tav>
                                      </p:tavLst>
                                    </p:anim>
                                    <p:anim calcmode="lin" valueType="num">
                                      <p:cBhvr>
                                        <p:cTn id="9" dur="500" fill="hold"/>
                                        <p:tgtEl>
                                          <p:spTgt spid="25604"/>
                                        </p:tgtEl>
                                        <p:attrNameLst>
                                          <p:attrName>style.rotation</p:attrName>
                                        </p:attrNameLst>
                                      </p:cBhvr>
                                      <p:tavLst>
                                        <p:tav tm="0">
                                          <p:val>
                                            <p:fltVal val="360"/>
                                          </p:val>
                                        </p:tav>
                                        <p:tav tm="100000">
                                          <p:val>
                                            <p:fltVal val="0"/>
                                          </p:val>
                                        </p:tav>
                                      </p:tavLst>
                                    </p:anim>
                                    <p:animEffect transition="in" filter="fade">
                                      <p:cBhvr>
                                        <p:cTn id="10"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2"/>
          <p:cNvSpPr>
            <a:spLocks noGrp="1" noChangeArrowheads="1"/>
          </p:cNvSpPr>
          <p:nvPr>
            <p:ph type="title"/>
          </p:nvPr>
        </p:nvSpPr>
        <p:spPr>
          <a:xfrm>
            <a:off x="430664" y="762000"/>
            <a:ext cx="8229600" cy="1143000"/>
          </a:xfrm>
        </p:spPr>
        <p:txBody>
          <a:bodyPr>
            <a:noAutofit/>
          </a:bodyPr>
          <a:lstStyle/>
          <a:p>
            <a:pPr eaLnBrk="1" hangingPunct="1">
              <a:defRPr/>
            </a:pPr>
            <a:r>
              <a:rPr lang="id-ID" sz="4000" b="1" dirty="0">
                <a:solidFill>
                  <a:schemeClr val="accent6">
                    <a:lumMod val="75000"/>
                  </a:schemeClr>
                </a:solidFill>
              </a:rPr>
              <a:t>S</a:t>
            </a:r>
            <a:r>
              <a:rPr lang="en-US" sz="4000" b="1" dirty="0" smtClean="0">
                <a:solidFill>
                  <a:schemeClr val="accent6">
                    <a:lumMod val="75000"/>
                  </a:schemeClr>
                </a:solidFill>
              </a:rPr>
              <a:t>electively </a:t>
            </a:r>
            <a:r>
              <a:rPr lang="en-US" sz="4000" b="1" dirty="0">
                <a:solidFill>
                  <a:schemeClr val="accent6">
                    <a:lumMod val="75000"/>
                  </a:schemeClr>
                </a:solidFill>
              </a:rPr>
              <a:t>permeable membrane</a:t>
            </a:r>
          </a:p>
        </p:txBody>
      </p:sp>
      <p:sp>
        <p:nvSpPr>
          <p:cNvPr id="44035" name="Rectangle 3"/>
          <p:cNvSpPr>
            <a:spLocks noGrp="1" noChangeArrowheads="1"/>
          </p:cNvSpPr>
          <p:nvPr>
            <p:ph type="body" idx="1"/>
          </p:nvPr>
        </p:nvSpPr>
        <p:spPr>
          <a:xfrm>
            <a:off x="457200" y="2209800"/>
            <a:ext cx="8229600" cy="3916363"/>
          </a:xfrm>
        </p:spPr>
        <p:txBody>
          <a:bodyPr/>
          <a:lstStyle/>
          <a:p>
            <a:pPr eaLnBrk="1" hangingPunct="1">
              <a:buFont typeface="Wingdings" charset="2"/>
              <a:buChar char="u"/>
              <a:defRPr/>
            </a:pPr>
            <a:r>
              <a:rPr lang="en-US" dirty="0" smtClean="0"/>
              <a:t>A membrane that allows only certain materials to cross it </a:t>
            </a:r>
          </a:p>
          <a:p>
            <a:pPr eaLnBrk="1" hangingPunct="1">
              <a:buFont typeface="Wingdings" charset="2"/>
              <a:buChar char="u"/>
              <a:defRPr/>
            </a:pPr>
            <a:r>
              <a:rPr lang="en-US" dirty="0" smtClean="0"/>
              <a:t>Materials pass through </a:t>
            </a:r>
            <a:r>
              <a:rPr lang="en-US" b="1" dirty="0" smtClean="0"/>
              <a:t>pores</a:t>
            </a:r>
            <a:r>
              <a:rPr lang="en-US" dirty="0" smtClean="0"/>
              <a:t> in the membrane</a:t>
            </a:r>
          </a:p>
        </p:txBody>
      </p:sp>
    </p:spTree>
    <p:extLst>
      <p:ext uri="{BB962C8B-B14F-4D97-AF65-F5344CB8AC3E}">
        <p14:creationId xmlns:p14="http://schemas.microsoft.com/office/powerpoint/2010/main" val="843691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2"/>
          <p:cNvSpPr>
            <a:spLocks noGrp="1" noChangeArrowheads="1"/>
          </p:cNvSpPr>
          <p:nvPr>
            <p:ph type="ctrTitle"/>
          </p:nvPr>
        </p:nvSpPr>
        <p:spPr/>
        <p:txBody>
          <a:bodyPr/>
          <a:lstStyle/>
          <a:p>
            <a:pPr eaLnBrk="1" hangingPunct="1">
              <a:defRPr/>
            </a:pPr>
            <a:r>
              <a:rPr lang="en-US" smtClean="0"/>
              <a:t>Why are osmosis &amp; diffusion important?</a:t>
            </a:r>
          </a:p>
        </p:txBody>
      </p:sp>
    </p:spTree>
    <p:extLst>
      <p:ext uri="{BB962C8B-B14F-4D97-AF65-F5344CB8AC3E}">
        <p14:creationId xmlns:p14="http://schemas.microsoft.com/office/powerpoint/2010/main" val="2542030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4"/>
          <p:cNvSpPr>
            <a:spLocks noGrp="1" noChangeArrowheads="1"/>
          </p:cNvSpPr>
          <p:nvPr>
            <p:ph type="title"/>
          </p:nvPr>
        </p:nvSpPr>
        <p:spPr>
          <a:xfrm>
            <a:off x="152400" y="533400"/>
            <a:ext cx="8915400" cy="1143000"/>
          </a:xfrm>
        </p:spPr>
        <p:txBody>
          <a:bodyPr>
            <a:noAutofit/>
          </a:bodyPr>
          <a:lstStyle/>
          <a:p>
            <a:pPr eaLnBrk="1" hangingPunct="1">
              <a:defRPr/>
            </a:pPr>
            <a:r>
              <a:rPr lang="en-US" sz="4000" b="1" dirty="0">
                <a:solidFill>
                  <a:schemeClr val="accent6">
                    <a:lumMod val="75000"/>
                  </a:schemeClr>
                </a:solidFill>
              </a:rPr>
              <a:t>Why are osmosis &amp; diffusion important?</a:t>
            </a:r>
          </a:p>
        </p:txBody>
      </p:sp>
      <p:sp>
        <p:nvSpPr>
          <p:cNvPr id="48133" name="Rectangle 5"/>
          <p:cNvSpPr>
            <a:spLocks noGrp="1" noChangeArrowheads="1"/>
          </p:cNvSpPr>
          <p:nvPr>
            <p:ph type="body" idx="1"/>
          </p:nvPr>
        </p:nvSpPr>
        <p:spPr/>
        <p:txBody>
          <a:bodyPr>
            <a:normAutofit lnSpcReduction="10000"/>
          </a:bodyPr>
          <a:lstStyle/>
          <a:p>
            <a:pPr eaLnBrk="1" hangingPunct="1">
              <a:buFont typeface="Wingdings" charset="2"/>
              <a:buChar char="u"/>
              <a:defRPr/>
            </a:pPr>
            <a:r>
              <a:rPr lang="en-US" dirty="0"/>
              <a:t>All living things have certain requirements they must satisfy in order to remain alive – maintain </a:t>
            </a:r>
            <a:r>
              <a:rPr lang="en-US" b="1" u="sng" dirty="0"/>
              <a:t>homeostasis</a:t>
            </a:r>
          </a:p>
          <a:p>
            <a:pPr eaLnBrk="1" hangingPunct="1">
              <a:buFont typeface="Wingdings" charset="2"/>
              <a:buChar char="u"/>
              <a:defRPr/>
            </a:pPr>
            <a:r>
              <a:rPr lang="en-US" dirty="0"/>
              <a:t>These include exchanging gases (usually CO2 and O2), taking in water, minerals, and food, and eliminating wastes. </a:t>
            </a:r>
          </a:p>
          <a:p>
            <a:pPr eaLnBrk="1" hangingPunct="1">
              <a:buFont typeface="Wingdings" charset="2"/>
              <a:buChar char="u"/>
              <a:defRPr/>
            </a:pPr>
            <a:r>
              <a:rPr lang="en-US" dirty="0"/>
              <a:t>These tasks happen at the cellular level.</a:t>
            </a:r>
          </a:p>
          <a:p>
            <a:pPr eaLnBrk="1" hangingPunct="1">
              <a:buFont typeface="Wingdings" charset="2"/>
              <a:buChar char="u"/>
              <a:defRPr/>
            </a:pPr>
            <a:r>
              <a:rPr lang="en-US" dirty="0"/>
              <a:t>Molecules move through the cell membrane by diffusion</a:t>
            </a:r>
          </a:p>
        </p:txBody>
      </p:sp>
    </p:spTree>
    <p:extLst>
      <p:ext uri="{BB962C8B-B14F-4D97-AF65-F5344CB8AC3E}">
        <p14:creationId xmlns:p14="http://schemas.microsoft.com/office/powerpoint/2010/main" val="994025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Rectangle 2"/>
          <p:cNvSpPr>
            <a:spLocks noGrp="1" noChangeArrowheads="1"/>
          </p:cNvSpPr>
          <p:nvPr>
            <p:ph type="title"/>
          </p:nvPr>
        </p:nvSpPr>
        <p:spPr>
          <a:xfrm>
            <a:off x="457200" y="457200"/>
            <a:ext cx="8229600" cy="1143000"/>
          </a:xfrm>
        </p:spPr>
        <p:txBody>
          <a:bodyPr>
            <a:normAutofit/>
          </a:bodyPr>
          <a:lstStyle/>
          <a:p>
            <a:pPr eaLnBrk="1" hangingPunct="1">
              <a:defRPr/>
            </a:pPr>
            <a:r>
              <a:rPr lang="en-US" sz="3600" b="1" dirty="0">
                <a:solidFill>
                  <a:schemeClr val="accent6">
                    <a:lumMod val="75000"/>
                  </a:schemeClr>
                </a:solidFill>
              </a:rPr>
              <a:t>Why are osmosis &amp; diffusion important?</a:t>
            </a:r>
          </a:p>
        </p:txBody>
      </p:sp>
      <p:sp>
        <p:nvSpPr>
          <p:cNvPr id="51203" name="Rectangle 3"/>
          <p:cNvSpPr>
            <a:spLocks noGrp="1" noChangeArrowheads="1"/>
          </p:cNvSpPr>
          <p:nvPr>
            <p:ph type="body" idx="1"/>
          </p:nvPr>
        </p:nvSpPr>
        <p:spPr/>
        <p:txBody>
          <a:bodyPr/>
          <a:lstStyle/>
          <a:p>
            <a:pPr eaLnBrk="1" hangingPunct="1">
              <a:buFont typeface="Wingdings" charset="2"/>
              <a:buChar char="u"/>
              <a:defRPr/>
            </a:pPr>
            <a:r>
              <a:rPr lang="en-US" dirty="0" smtClean="0"/>
              <a:t>This membrane is a complex structure that is responsible for separating the contents of the cell from its surroundings, for controlling the movement of materials into and out of the cell, and for interacting with the environment surrounding the cell. </a:t>
            </a:r>
            <a:br>
              <a:rPr lang="en-US" dirty="0" smtClean="0"/>
            </a:br>
            <a:endParaRPr lang="en-US" dirty="0" smtClean="0"/>
          </a:p>
        </p:txBody>
      </p:sp>
    </p:spTree>
    <p:extLst>
      <p:ext uri="{BB962C8B-B14F-4D97-AF65-F5344CB8AC3E}">
        <p14:creationId xmlns:p14="http://schemas.microsoft.com/office/powerpoint/2010/main" val="943024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Rot="1" noChangeArrowheads="1"/>
          </p:cNvSpPr>
          <p:nvPr>
            <p:ph type="title"/>
          </p:nvPr>
        </p:nvSpPr>
        <p:spPr>
          <a:xfrm>
            <a:off x="457200" y="457200"/>
            <a:ext cx="8229600" cy="1143000"/>
          </a:xfrm>
        </p:spPr>
        <p:txBody>
          <a:bodyPr/>
          <a:lstStyle/>
          <a:p>
            <a:pPr eaLnBrk="1" hangingPunct="1">
              <a:defRPr/>
            </a:pPr>
            <a:r>
              <a:rPr lang="en-US" altLang="en-US" b="1" dirty="0" smtClean="0">
                <a:solidFill>
                  <a:schemeClr val="accent6">
                    <a:lumMod val="75000"/>
                  </a:schemeClr>
                </a:solidFill>
              </a:rPr>
              <a:t>Active transport</a:t>
            </a:r>
          </a:p>
        </p:txBody>
      </p:sp>
      <p:sp>
        <p:nvSpPr>
          <p:cNvPr id="29699" name="Rectangle 3"/>
          <p:cNvSpPr>
            <a:spLocks noGrp="1" noChangeArrowheads="1"/>
          </p:cNvSpPr>
          <p:nvPr>
            <p:ph type="body" idx="1"/>
          </p:nvPr>
        </p:nvSpPr>
        <p:spPr/>
        <p:txBody>
          <a:bodyPr/>
          <a:lstStyle/>
          <a:p>
            <a:pPr eaLnBrk="1" hangingPunct="1">
              <a:defRPr/>
            </a:pPr>
            <a:r>
              <a:rPr lang="en-US" altLang="en-US" b="1" dirty="0" smtClean="0"/>
              <a:t>Active Transport:</a:t>
            </a:r>
            <a:r>
              <a:rPr lang="en-US" altLang="en-US" dirty="0" smtClean="0"/>
              <a:t> requires energy in the form of ATP.</a:t>
            </a:r>
          </a:p>
          <a:p>
            <a:pPr lvl="1" eaLnBrk="1" hangingPunct="1">
              <a:defRPr/>
            </a:pPr>
            <a:r>
              <a:rPr lang="en-US" altLang="en-US" dirty="0" smtClean="0"/>
              <a:t>Capable of moving solute particles against the conc. gradient (from low conc. to high conc.)</a:t>
            </a:r>
          </a:p>
          <a:p>
            <a:pPr lvl="1" eaLnBrk="1" hangingPunct="1">
              <a:defRPr/>
            </a:pPr>
            <a:r>
              <a:rPr lang="en-US" altLang="en-US" dirty="0" smtClean="0"/>
              <a:t>Uses transport/carrier proteins (protein pumps) embedded in the plasma membrane.</a:t>
            </a:r>
          </a:p>
          <a:p>
            <a:pPr lvl="1" eaLnBrk="1" hangingPunct="1">
              <a:defRPr/>
            </a:pPr>
            <a:r>
              <a:rPr lang="en-US" altLang="en-US" dirty="0" smtClean="0"/>
              <a:t>Carrier proteins are specific for the molecules that they allow through. The carrier protein changes shape which requires energy (ATP). </a:t>
            </a:r>
          </a:p>
        </p:txBody>
      </p:sp>
    </p:spTree>
    <p:extLst>
      <p:ext uri="{BB962C8B-B14F-4D97-AF65-F5344CB8AC3E}">
        <p14:creationId xmlns:p14="http://schemas.microsoft.com/office/powerpoint/2010/main" val="3607996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down)">
                                      <p:cBhvr>
                                        <p:cTn id="7" dur="580">
                                          <p:stCondLst>
                                            <p:cond delay="0"/>
                                          </p:stCondLst>
                                        </p:cTn>
                                        <p:tgtEl>
                                          <p:spTgt spid="29699">
                                            <p:txEl>
                                              <p:pRg st="0" end="0"/>
                                            </p:txEl>
                                          </p:spTgt>
                                        </p:tgtEl>
                                      </p:cBhvr>
                                    </p:animEffect>
                                    <p:anim calcmode="lin" valueType="num">
                                      <p:cBhvr>
                                        <p:cTn id="8" dur="1822" tmFilter="0,0; 0.14,0.36; 0.43,0.73; 0.71,0.91; 1.0,1.0">
                                          <p:stCondLst>
                                            <p:cond delay="0"/>
                                          </p:stCondLst>
                                        </p:cTn>
                                        <p:tgtEl>
                                          <p:spTgt spid="2969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69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69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69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69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9699">
                                            <p:txEl>
                                              <p:pRg st="0" end="0"/>
                                            </p:txEl>
                                          </p:spTgt>
                                        </p:tgtEl>
                                      </p:cBhvr>
                                      <p:to x="100000" y="60000"/>
                                    </p:animScale>
                                    <p:animScale>
                                      <p:cBhvr>
                                        <p:cTn id="14" dur="166" decel="50000">
                                          <p:stCondLst>
                                            <p:cond delay="676"/>
                                          </p:stCondLst>
                                        </p:cTn>
                                        <p:tgtEl>
                                          <p:spTgt spid="29699">
                                            <p:txEl>
                                              <p:pRg st="0" end="0"/>
                                            </p:txEl>
                                          </p:spTgt>
                                        </p:tgtEl>
                                      </p:cBhvr>
                                      <p:to x="100000" y="100000"/>
                                    </p:animScale>
                                    <p:animScale>
                                      <p:cBhvr>
                                        <p:cTn id="15" dur="26">
                                          <p:stCondLst>
                                            <p:cond delay="1312"/>
                                          </p:stCondLst>
                                        </p:cTn>
                                        <p:tgtEl>
                                          <p:spTgt spid="29699">
                                            <p:txEl>
                                              <p:pRg st="0" end="0"/>
                                            </p:txEl>
                                          </p:spTgt>
                                        </p:tgtEl>
                                      </p:cBhvr>
                                      <p:to x="100000" y="80000"/>
                                    </p:animScale>
                                    <p:animScale>
                                      <p:cBhvr>
                                        <p:cTn id="16" dur="166" decel="50000">
                                          <p:stCondLst>
                                            <p:cond delay="1338"/>
                                          </p:stCondLst>
                                        </p:cTn>
                                        <p:tgtEl>
                                          <p:spTgt spid="29699">
                                            <p:txEl>
                                              <p:pRg st="0" end="0"/>
                                            </p:txEl>
                                          </p:spTgt>
                                        </p:tgtEl>
                                      </p:cBhvr>
                                      <p:to x="100000" y="100000"/>
                                    </p:animScale>
                                    <p:animScale>
                                      <p:cBhvr>
                                        <p:cTn id="17" dur="26">
                                          <p:stCondLst>
                                            <p:cond delay="1642"/>
                                          </p:stCondLst>
                                        </p:cTn>
                                        <p:tgtEl>
                                          <p:spTgt spid="29699">
                                            <p:txEl>
                                              <p:pRg st="0" end="0"/>
                                            </p:txEl>
                                          </p:spTgt>
                                        </p:tgtEl>
                                      </p:cBhvr>
                                      <p:to x="100000" y="90000"/>
                                    </p:animScale>
                                    <p:animScale>
                                      <p:cBhvr>
                                        <p:cTn id="18" dur="166" decel="50000">
                                          <p:stCondLst>
                                            <p:cond delay="1668"/>
                                          </p:stCondLst>
                                        </p:cTn>
                                        <p:tgtEl>
                                          <p:spTgt spid="29699">
                                            <p:txEl>
                                              <p:pRg st="0" end="0"/>
                                            </p:txEl>
                                          </p:spTgt>
                                        </p:tgtEl>
                                      </p:cBhvr>
                                      <p:to x="100000" y="100000"/>
                                    </p:animScale>
                                    <p:animScale>
                                      <p:cBhvr>
                                        <p:cTn id="19" dur="26">
                                          <p:stCondLst>
                                            <p:cond delay="1808"/>
                                          </p:stCondLst>
                                        </p:cTn>
                                        <p:tgtEl>
                                          <p:spTgt spid="29699">
                                            <p:txEl>
                                              <p:pRg st="0" end="0"/>
                                            </p:txEl>
                                          </p:spTgt>
                                        </p:tgtEl>
                                      </p:cBhvr>
                                      <p:to x="100000" y="95000"/>
                                    </p:animScale>
                                    <p:animScale>
                                      <p:cBhvr>
                                        <p:cTn id="20" dur="166" decel="50000">
                                          <p:stCondLst>
                                            <p:cond delay="1834"/>
                                          </p:stCondLst>
                                        </p:cTn>
                                        <p:tgtEl>
                                          <p:spTgt spid="29699">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29699">
                                            <p:txEl>
                                              <p:pRg st="1" end="1"/>
                                            </p:txEl>
                                          </p:spTgt>
                                        </p:tgtEl>
                                        <p:attrNameLst>
                                          <p:attrName>style.visibility</p:attrName>
                                        </p:attrNameLst>
                                      </p:cBhvr>
                                      <p:to>
                                        <p:strVal val="visible"/>
                                      </p:to>
                                    </p:set>
                                    <p:animEffect transition="in" filter="wipe(down)">
                                      <p:cBhvr>
                                        <p:cTn id="25" dur="580">
                                          <p:stCondLst>
                                            <p:cond delay="0"/>
                                          </p:stCondLst>
                                        </p:cTn>
                                        <p:tgtEl>
                                          <p:spTgt spid="29699">
                                            <p:txEl>
                                              <p:pRg st="1" end="1"/>
                                            </p:txEl>
                                          </p:spTgt>
                                        </p:tgtEl>
                                      </p:cBhvr>
                                    </p:animEffect>
                                    <p:anim calcmode="lin" valueType="num">
                                      <p:cBhvr>
                                        <p:cTn id="26" dur="1822" tmFilter="0,0; 0.14,0.36; 0.43,0.73; 0.71,0.91; 1.0,1.0">
                                          <p:stCondLst>
                                            <p:cond delay="0"/>
                                          </p:stCondLst>
                                        </p:cTn>
                                        <p:tgtEl>
                                          <p:spTgt spid="29699">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9699">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9699">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9699">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9699">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9699">
                                            <p:txEl>
                                              <p:pRg st="1" end="1"/>
                                            </p:txEl>
                                          </p:spTgt>
                                        </p:tgtEl>
                                      </p:cBhvr>
                                      <p:to x="100000" y="60000"/>
                                    </p:animScale>
                                    <p:animScale>
                                      <p:cBhvr>
                                        <p:cTn id="32" dur="166" decel="50000">
                                          <p:stCondLst>
                                            <p:cond delay="676"/>
                                          </p:stCondLst>
                                        </p:cTn>
                                        <p:tgtEl>
                                          <p:spTgt spid="29699">
                                            <p:txEl>
                                              <p:pRg st="1" end="1"/>
                                            </p:txEl>
                                          </p:spTgt>
                                        </p:tgtEl>
                                      </p:cBhvr>
                                      <p:to x="100000" y="100000"/>
                                    </p:animScale>
                                    <p:animScale>
                                      <p:cBhvr>
                                        <p:cTn id="33" dur="26">
                                          <p:stCondLst>
                                            <p:cond delay="1312"/>
                                          </p:stCondLst>
                                        </p:cTn>
                                        <p:tgtEl>
                                          <p:spTgt spid="29699">
                                            <p:txEl>
                                              <p:pRg st="1" end="1"/>
                                            </p:txEl>
                                          </p:spTgt>
                                        </p:tgtEl>
                                      </p:cBhvr>
                                      <p:to x="100000" y="80000"/>
                                    </p:animScale>
                                    <p:animScale>
                                      <p:cBhvr>
                                        <p:cTn id="34" dur="166" decel="50000">
                                          <p:stCondLst>
                                            <p:cond delay="1338"/>
                                          </p:stCondLst>
                                        </p:cTn>
                                        <p:tgtEl>
                                          <p:spTgt spid="29699">
                                            <p:txEl>
                                              <p:pRg st="1" end="1"/>
                                            </p:txEl>
                                          </p:spTgt>
                                        </p:tgtEl>
                                      </p:cBhvr>
                                      <p:to x="100000" y="100000"/>
                                    </p:animScale>
                                    <p:animScale>
                                      <p:cBhvr>
                                        <p:cTn id="35" dur="26">
                                          <p:stCondLst>
                                            <p:cond delay="1642"/>
                                          </p:stCondLst>
                                        </p:cTn>
                                        <p:tgtEl>
                                          <p:spTgt spid="29699">
                                            <p:txEl>
                                              <p:pRg st="1" end="1"/>
                                            </p:txEl>
                                          </p:spTgt>
                                        </p:tgtEl>
                                      </p:cBhvr>
                                      <p:to x="100000" y="90000"/>
                                    </p:animScale>
                                    <p:animScale>
                                      <p:cBhvr>
                                        <p:cTn id="36" dur="166" decel="50000">
                                          <p:stCondLst>
                                            <p:cond delay="1668"/>
                                          </p:stCondLst>
                                        </p:cTn>
                                        <p:tgtEl>
                                          <p:spTgt spid="29699">
                                            <p:txEl>
                                              <p:pRg st="1" end="1"/>
                                            </p:txEl>
                                          </p:spTgt>
                                        </p:tgtEl>
                                      </p:cBhvr>
                                      <p:to x="100000" y="100000"/>
                                    </p:animScale>
                                    <p:animScale>
                                      <p:cBhvr>
                                        <p:cTn id="37" dur="26">
                                          <p:stCondLst>
                                            <p:cond delay="1808"/>
                                          </p:stCondLst>
                                        </p:cTn>
                                        <p:tgtEl>
                                          <p:spTgt spid="29699">
                                            <p:txEl>
                                              <p:pRg st="1" end="1"/>
                                            </p:txEl>
                                          </p:spTgt>
                                        </p:tgtEl>
                                      </p:cBhvr>
                                      <p:to x="100000" y="95000"/>
                                    </p:animScale>
                                    <p:animScale>
                                      <p:cBhvr>
                                        <p:cTn id="38" dur="166" decel="50000">
                                          <p:stCondLst>
                                            <p:cond delay="1834"/>
                                          </p:stCondLst>
                                        </p:cTn>
                                        <p:tgtEl>
                                          <p:spTgt spid="29699">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29699">
                                            <p:txEl>
                                              <p:pRg st="2" end="2"/>
                                            </p:txEl>
                                          </p:spTgt>
                                        </p:tgtEl>
                                        <p:attrNameLst>
                                          <p:attrName>style.visibility</p:attrName>
                                        </p:attrNameLst>
                                      </p:cBhvr>
                                      <p:to>
                                        <p:strVal val="visible"/>
                                      </p:to>
                                    </p:set>
                                    <p:animEffect transition="in" filter="wipe(down)">
                                      <p:cBhvr>
                                        <p:cTn id="43" dur="580">
                                          <p:stCondLst>
                                            <p:cond delay="0"/>
                                          </p:stCondLst>
                                        </p:cTn>
                                        <p:tgtEl>
                                          <p:spTgt spid="29699">
                                            <p:txEl>
                                              <p:pRg st="2" end="2"/>
                                            </p:txEl>
                                          </p:spTgt>
                                        </p:tgtEl>
                                      </p:cBhvr>
                                    </p:animEffect>
                                    <p:anim calcmode="lin" valueType="num">
                                      <p:cBhvr>
                                        <p:cTn id="44" dur="1822" tmFilter="0,0; 0.14,0.36; 0.43,0.73; 0.71,0.91; 1.0,1.0">
                                          <p:stCondLst>
                                            <p:cond delay="0"/>
                                          </p:stCondLst>
                                        </p:cTn>
                                        <p:tgtEl>
                                          <p:spTgt spid="29699">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9699">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9699">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9699">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9699">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9699">
                                            <p:txEl>
                                              <p:pRg st="2" end="2"/>
                                            </p:txEl>
                                          </p:spTgt>
                                        </p:tgtEl>
                                      </p:cBhvr>
                                      <p:to x="100000" y="60000"/>
                                    </p:animScale>
                                    <p:animScale>
                                      <p:cBhvr>
                                        <p:cTn id="50" dur="166" decel="50000">
                                          <p:stCondLst>
                                            <p:cond delay="676"/>
                                          </p:stCondLst>
                                        </p:cTn>
                                        <p:tgtEl>
                                          <p:spTgt spid="29699">
                                            <p:txEl>
                                              <p:pRg st="2" end="2"/>
                                            </p:txEl>
                                          </p:spTgt>
                                        </p:tgtEl>
                                      </p:cBhvr>
                                      <p:to x="100000" y="100000"/>
                                    </p:animScale>
                                    <p:animScale>
                                      <p:cBhvr>
                                        <p:cTn id="51" dur="26">
                                          <p:stCondLst>
                                            <p:cond delay="1312"/>
                                          </p:stCondLst>
                                        </p:cTn>
                                        <p:tgtEl>
                                          <p:spTgt spid="29699">
                                            <p:txEl>
                                              <p:pRg st="2" end="2"/>
                                            </p:txEl>
                                          </p:spTgt>
                                        </p:tgtEl>
                                      </p:cBhvr>
                                      <p:to x="100000" y="80000"/>
                                    </p:animScale>
                                    <p:animScale>
                                      <p:cBhvr>
                                        <p:cTn id="52" dur="166" decel="50000">
                                          <p:stCondLst>
                                            <p:cond delay="1338"/>
                                          </p:stCondLst>
                                        </p:cTn>
                                        <p:tgtEl>
                                          <p:spTgt spid="29699">
                                            <p:txEl>
                                              <p:pRg st="2" end="2"/>
                                            </p:txEl>
                                          </p:spTgt>
                                        </p:tgtEl>
                                      </p:cBhvr>
                                      <p:to x="100000" y="100000"/>
                                    </p:animScale>
                                    <p:animScale>
                                      <p:cBhvr>
                                        <p:cTn id="53" dur="26">
                                          <p:stCondLst>
                                            <p:cond delay="1642"/>
                                          </p:stCondLst>
                                        </p:cTn>
                                        <p:tgtEl>
                                          <p:spTgt spid="29699">
                                            <p:txEl>
                                              <p:pRg st="2" end="2"/>
                                            </p:txEl>
                                          </p:spTgt>
                                        </p:tgtEl>
                                      </p:cBhvr>
                                      <p:to x="100000" y="90000"/>
                                    </p:animScale>
                                    <p:animScale>
                                      <p:cBhvr>
                                        <p:cTn id="54" dur="166" decel="50000">
                                          <p:stCondLst>
                                            <p:cond delay="1668"/>
                                          </p:stCondLst>
                                        </p:cTn>
                                        <p:tgtEl>
                                          <p:spTgt spid="29699">
                                            <p:txEl>
                                              <p:pRg st="2" end="2"/>
                                            </p:txEl>
                                          </p:spTgt>
                                        </p:tgtEl>
                                      </p:cBhvr>
                                      <p:to x="100000" y="100000"/>
                                    </p:animScale>
                                    <p:animScale>
                                      <p:cBhvr>
                                        <p:cTn id="55" dur="26">
                                          <p:stCondLst>
                                            <p:cond delay="1808"/>
                                          </p:stCondLst>
                                        </p:cTn>
                                        <p:tgtEl>
                                          <p:spTgt spid="29699">
                                            <p:txEl>
                                              <p:pRg st="2" end="2"/>
                                            </p:txEl>
                                          </p:spTgt>
                                        </p:tgtEl>
                                      </p:cBhvr>
                                      <p:to x="100000" y="95000"/>
                                    </p:animScale>
                                    <p:animScale>
                                      <p:cBhvr>
                                        <p:cTn id="56" dur="166" decel="50000">
                                          <p:stCondLst>
                                            <p:cond delay="1834"/>
                                          </p:stCondLst>
                                        </p:cTn>
                                        <p:tgtEl>
                                          <p:spTgt spid="29699">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29699">
                                            <p:txEl>
                                              <p:pRg st="3" end="3"/>
                                            </p:txEl>
                                          </p:spTgt>
                                        </p:tgtEl>
                                        <p:attrNameLst>
                                          <p:attrName>style.visibility</p:attrName>
                                        </p:attrNameLst>
                                      </p:cBhvr>
                                      <p:to>
                                        <p:strVal val="visible"/>
                                      </p:to>
                                    </p:set>
                                    <p:animEffect transition="in" filter="wipe(down)">
                                      <p:cBhvr>
                                        <p:cTn id="61" dur="580">
                                          <p:stCondLst>
                                            <p:cond delay="0"/>
                                          </p:stCondLst>
                                        </p:cTn>
                                        <p:tgtEl>
                                          <p:spTgt spid="29699">
                                            <p:txEl>
                                              <p:pRg st="3" end="3"/>
                                            </p:txEl>
                                          </p:spTgt>
                                        </p:tgtEl>
                                      </p:cBhvr>
                                    </p:animEffect>
                                    <p:anim calcmode="lin" valueType="num">
                                      <p:cBhvr>
                                        <p:cTn id="62" dur="1822" tmFilter="0,0; 0.14,0.36; 0.43,0.73; 0.71,0.91; 1.0,1.0">
                                          <p:stCondLst>
                                            <p:cond delay="0"/>
                                          </p:stCondLst>
                                        </p:cTn>
                                        <p:tgtEl>
                                          <p:spTgt spid="29699">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9699">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9699">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9699">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9699">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9699">
                                            <p:txEl>
                                              <p:pRg st="3" end="3"/>
                                            </p:txEl>
                                          </p:spTgt>
                                        </p:tgtEl>
                                      </p:cBhvr>
                                      <p:to x="100000" y="60000"/>
                                    </p:animScale>
                                    <p:animScale>
                                      <p:cBhvr>
                                        <p:cTn id="68" dur="166" decel="50000">
                                          <p:stCondLst>
                                            <p:cond delay="676"/>
                                          </p:stCondLst>
                                        </p:cTn>
                                        <p:tgtEl>
                                          <p:spTgt spid="29699">
                                            <p:txEl>
                                              <p:pRg st="3" end="3"/>
                                            </p:txEl>
                                          </p:spTgt>
                                        </p:tgtEl>
                                      </p:cBhvr>
                                      <p:to x="100000" y="100000"/>
                                    </p:animScale>
                                    <p:animScale>
                                      <p:cBhvr>
                                        <p:cTn id="69" dur="26">
                                          <p:stCondLst>
                                            <p:cond delay="1312"/>
                                          </p:stCondLst>
                                        </p:cTn>
                                        <p:tgtEl>
                                          <p:spTgt spid="29699">
                                            <p:txEl>
                                              <p:pRg st="3" end="3"/>
                                            </p:txEl>
                                          </p:spTgt>
                                        </p:tgtEl>
                                      </p:cBhvr>
                                      <p:to x="100000" y="80000"/>
                                    </p:animScale>
                                    <p:animScale>
                                      <p:cBhvr>
                                        <p:cTn id="70" dur="166" decel="50000">
                                          <p:stCondLst>
                                            <p:cond delay="1338"/>
                                          </p:stCondLst>
                                        </p:cTn>
                                        <p:tgtEl>
                                          <p:spTgt spid="29699">
                                            <p:txEl>
                                              <p:pRg st="3" end="3"/>
                                            </p:txEl>
                                          </p:spTgt>
                                        </p:tgtEl>
                                      </p:cBhvr>
                                      <p:to x="100000" y="100000"/>
                                    </p:animScale>
                                    <p:animScale>
                                      <p:cBhvr>
                                        <p:cTn id="71" dur="26">
                                          <p:stCondLst>
                                            <p:cond delay="1642"/>
                                          </p:stCondLst>
                                        </p:cTn>
                                        <p:tgtEl>
                                          <p:spTgt spid="29699">
                                            <p:txEl>
                                              <p:pRg st="3" end="3"/>
                                            </p:txEl>
                                          </p:spTgt>
                                        </p:tgtEl>
                                      </p:cBhvr>
                                      <p:to x="100000" y="90000"/>
                                    </p:animScale>
                                    <p:animScale>
                                      <p:cBhvr>
                                        <p:cTn id="72" dur="166" decel="50000">
                                          <p:stCondLst>
                                            <p:cond delay="1668"/>
                                          </p:stCondLst>
                                        </p:cTn>
                                        <p:tgtEl>
                                          <p:spTgt spid="29699">
                                            <p:txEl>
                                              <p:pRg st="3" end="3"/>
                                            </p:txEl>
                                          </p:spTgt>
                                        </p:tgtEl>
                                      </p:cBhvr>
                                      <p:to x="100000" y="100000"/>
                                    </p:animScale>
                                    <p:animScale>
                                      <p:cBhvr>
                                        <p:cTn id="73" dur="26">
                                          <p:stCondLst>
                                            <p:cond delay="1808"/>
                                          </p:stCondLst>
                                        </p:cTn>
                                        <p:tgtEl>
                                          <p:spTgt spid="29699">
                                            <p:txEl>
                                              <p:pRg st="3" end="3"/>
                                            </p:txEl>
                                          </p:spTgt>
                                        </p:tgtEl>
                                      </p:cBhvr>
                                      <p:to x="100000" y="95000"/>
                                    </p:animScale>
                                    <p:animScale>
                                      <p:cBhvr>
                                        <p:cTn id="74" dur="166" decel="50000">
                                          <p:stCondLst>
                                            <p:cond delay="1834"/>
                                          </p:stCondLst>
                                        </p:cTn>
                                        <p:tgtEl>
                                          <p:spTgt spid="29699">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Grp="1" noRot="1" noChangeArrowheads="1"/>
          </p:cNvSpPr>
          <p:nvPr>
            <p:ph type="title"/>
          </p:nvPr>
        </p:nvSpPr>
        <p:spPr>
          <a:xfrm>
            <a:off x="304800" y="533400"/>
            <a:ext cx="8229600" cy="1143000"/>
          </a:xfrm>
        </p:spPr>
        <p:txBody>
          <a:bodyPr>
            <a:normAutofit fontScale="90000"/>
          </a:bodyPr>
          <a:lstStyle/>
          <a:p>
            <a:pPr eaLnBrk="1" hangingPunct="1">
              <a:defRPr/>
            </a:pPr>
            <a:r>
              <a:rPr lang="en-US" altLang="en-US" sz="4000" b="1" dirty="0" smtClean="0">
                <a:solidFill>
                  <a:schemeClr val="accent6">
                    <a:lumMod val="75000"/>
                  </a:schemeClr>
                </a:solidFill>
              </a:rPr>
              <a:t>Active Transport against </a:t>
            </a:r>
            <a:r>
              <a:rPr lang="id-ID" altLang="en-US" sz="4000" b="1" dirty="0" smtClean="0">
                <a:solidFill>
                  <a:schemeClr val="accent6">
                    <a:lumMod val="75000"/>
                  </a:schemeClr>
                </a:solidFill>
              </a:rPr>
              <a:t/>
            </a:r>
            <a:br>
              <a:rPr lang="id-ID" altLang="en-US" sz="4000" b="1" dirty="0" smtClean="0">
                <a:solidFill>
                  <a:schemeClr val="accent6">
                    <a:lumMod val="75000"/>
                  </a:schemeClr>
                </a:solidFill>
              </a:rPr>
            </a:br>
            <a:r>
              <a:rPr lang="en-US" altLang="en-US" sz="4000" b="1" dirty="0" smtClean="0">
                <a:solidFill>
                  <a:schemeClr val="accent6">
                    <a:lumMod val="75000"/>
                  </a:schemeClr>
                </a:solidFill>
              </a:rPr>
              <a:t>the concentration gradient</a:t>
            </a:r>
          </a:p>
        </p:txBody>
      </p:sp>
      <p:pic>
        <p:nvPicPr>
          <p:cNvPr id="3072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911909"/>
            <a:ext cx="8105775" cy="48698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97909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circle(in)">
                                      <p:cBhvr>
                                        <p:cTn id="7"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Rot="1" noChangeArrowheads="1"/>
          </p:cNvSpPr>
          <p:nvPr>
            <p:ph type="title"/>
          </p:nvPr>
        </p:nvSpPr>
        <p:spPr>
          <a:xfrm>
            <a:off x="457200" y="533400"/>
            <a:ext cx="8229600" cy="1143000"/>
          </a:xfrm>
        </p:spPr>
        <p:txBody>
          <a:bodyPr/>
          <a:lstStyle/>
          <a:p>
            <a:pPr eaLnBrk="1" hangingPunct="1">
              <a:defRPr/>
            </a:pPr>
            <a:r>
              <a:rPr lang="en-US" altLang="en-US" b="1" dirty="0" smtClean="0">
                <a:solidFill>
                  <a:schemeClr val="accent6">
                    <a:lumMod val="75000"/>
                  </a:schemeClr>
                </a:solidFill>
              </a:rPr>
              <a:t>Active Transport </a:t>
            </a:r>
          </a:p>
        </p:txBody>
      </p:sp>
      <p:sp>
        <p:nvSpPr>
          <p:cNvPr id="32771" name="Rectangle 3"/>
          <p:cNvSpPr>
            <a:spLocks noGrp="1" noChangeArrowheads="1"/>
          </p:cNvSpPr>
          <p:nvPr>
            <p:ph type="body" idx="1"/>
          </p:nvPr>
        </p:nvSpPr>
        <p:spPr/>
        <p:txBody>
          <a:bodyPr/>
          <a:lstStyle/>
          <a:p>
            <a:pPr eaLnBrk="1" hangingPunct="1">
              <a:lnSpc>
                <a:spcPct val="90000"/>
              </a:lnSpc>
              <a:defRPr/>
            </a:pPr>
            <a:r>
              <a:rPr lang="en-US" altLang="en-US" b="1" dirty="0" smtClean="0"/>
              <a:t>Endocytosis:</a:t>
            </a:r>
            <a:r>
              <a:rPr lang="en-US" altLang="en-US" dirty="0" smtClean="0"/>
              <a:t> a process of taking material into the cell by means of </a:t>
            </a:r>
            <a:r>
              <a:rPr lang="en-US" altLang="en-US" dirty="0" err="1" smtClean="0"/>
              <a:t>infoldings</a:t>
            </a:r>
            <a:r>
              <a:rPr lang="en-US" altLang="en-US" dirty="0" smtClean="0"/>
              <a:t>, or pockets, of the cell membrane (usually putting them into a vacuole).</a:t>
            </a:r>
          </a:p>
          <a:p>
            <a:pPr lvl="1" eaLnBrk="1" hangingPunct="1">
              <a:lnSpc>
                <a:spcPct val="90000"/>
              </a:lnSpc>
              <a:defRPr/>
            </a:pPr>
            <a:r>
              <a:rPr lang="en-US" altLang="en-US" b="1" dirty="0" smtClean="0"/>
              <a:t>Phagocytosis -“Cell eating”</a:t>
            </a:r>
          </a:p>
          <a:p>
            <a:pPr lvl="2" eaLnBrk="1" hangingPunct="1">
              <a:lnSpc>
                <a:spcPct val="90000"/>
              </a:lnSpc>
              <a:defRPr/>
            </a:pPr>
            <a:r>
              <a:rPr lang="en-US" altLang="en-US" b="1" dirty="0" smtClean="0"/>
              <a:t>Nonspecific molecules</a:t>
            </a:r>
          </a:p>
          <a:p>
            <a:pPr lvl="2" eaLnBrk="1" hangingPunct="1">
              <a:lnSpc>
                <a:spcPct val="90000"/>
              </a:lnSpc>
              <a:defRPr/>
            </a:pPr>
            <a:r>
              <a:rPr lang="en-US" altLang="en-US" b="1" dirty="0" smtClean="0"/>
              <a:t>Intake of solids</a:t>
            </a:r>
            <a:r>
              <a:rPr lang="en-US" altLang="en-US" dirty="0" smtClean="0"/>
              <a:t> </a:t>
            </a:r>
            <a:endParaRPr lang="en-US" altLang="en-US" b="1" dirty="0" smtClean="0"/>
          </a:p>
          <a:p>
            <a:pPr lvl="1" eaLnBrk="1" hangingPunct="1">
              <a:lnSpc>
                <a:spcPct val="90000"/>
              </a:lnSpc>
              <a:defRPr/>
            </a:pPr>
            <a:r>
              <a:rPr lang="en-US" altLang="en-US" b="1" dirty="0" smtClean="0"/>
              <a:t>Pinocytosis –”Cell Drinking”</a:t>
            </a:r>
          </a:p>
          <a:p>
            <a:pPr lvl="2" eaLnBrk="1" hangingPunct="1">
              <a:lnSpc>
                <a:spcPct val="90000"/>
              </a:lnSpc>
              <a:defRPr/>
            </a:pPr>
            <a:r>
              <a:rPr lang="en-US" altLang="en-US" b="1" dirty="0" smtClean="0"/>
              <a:t>Nonspecific molecules</a:t>
            </a:r>
          </a:p>
          <a:p>
            <a:pPr lvl="2" eaLnBrk="1" hangingPunct="1">
              <a:lnSpc>
                <a:spcPct val="90000"/>
              </a:lnSpc>
              <a:defRPr/>
            </a:pPr>
            <a:r>
              <a:rPr lang="en-US" altLang="en-US" b="1" dirty="0" smtClean="0"/>
              <a:t>Intake of small droplets of liquid</a:t>
            </a:r>
            <a:r>
              <a:rPr lang="en-US" altLang="en-US" dirty="0" smtClean="0"/>
              <a:t> </a:t>
            </a:r>
          </a:p>
        </p:txBody>
      </p:sp>
    </p:spTree>
    <p:extLst>
      <p:ext uri="{BB962C8B-B14F-4D97-AF65-F5344CB8AC3E}">
        <p14:creationId xmlns:p14="http://schemas.microsoft.com/office/powerpoint/2010/main" val="1804868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500" fill="hold"/>
                                        <p:tgtEl>
                                          <p:spTgt spid="32771">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2771">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2771">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2771">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277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2771">
                                            <p:txEl>
                                              <p:pRg st="1" end="1"/>
                                            </p:txEl>
                                          </p:spTgt>
                                        </p:tgtEl>
                                        <p:attrNameLst>
                                          <p:attrName>style.visibility</p:attrName>
                                        </p:attrNameLst>
                                      </p:cBhvr>
                                      <p:to>
                                        <p:strVal val="visible"/>
                                      </p:to>
                                    </p:set>
                                    <p:anim calcmode="lin" valueType="num">
                                      <p:cBhvr>
                                        <p:cTn id="16" dur="500" fill="hold"/>
                                        <p:tgtEl>
                                          <p:spTgt spid="32771">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2771">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2771">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2771">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2771">
                                            <p:txEl>
                                              <p:pRg st="1" end="1"/>
                                            </p:txEl>
                                          </p:spTgt>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32771">
                                            <p:txEl>
                                              <p:pRg st="2" end="2"/>
                                            </p:txEl>
                                          </p:spTgt>
                                        </p:tgtEl>
                                        <p:attrNameLst>
                                          <p:attrName>style.visibility</p:attrName>
                                        </p:attrNameLst>
                                      </p:cBhvr>
                                      <p:to>
                                        <p:strVal val="visible"/>
                                      </p:to>
                                    </p:set>
                                    <p:anim calcmode="lin" valueType="num">
                                      <p:cBhvr>
                                        <p:cTn id="23" dur="500" fill="hold"/>
                                        <p:tgtEl>
                                          <p:spTgt spid="32771">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32771">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32771">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32771">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32771">
                                            <p:txEl>
                                              <p:pRg st="2" end="2"/>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32771">
                                            <p:txEl>
                                              <p:pRg st="3" end="3"/>
                                            </p:txEl>
                                          </p:spTgt>
                                        </p:tgtEl>
                                        <p:attrNameLst>
                                          <p:attrName>style.visibility</p:attrName>
                                        </p:attrNameLst>
                                      </p:cBhvr>
                                      <p:to>
                                        <p:strVal val="visible"/>
                                      </p:to>
                                    </p:set>
                                    <p:anim calcmode="lin" valueType="num">
                                      <p:cBhvr>
                                        <p:cTn id="30" dur="500" fill="hold"/>
                                        <p:tgtEl>
                                          <p:spTgt spid="32771">
                                            <p:txEl>
                                              <p:pRg st="3" end="3"/>
                                            </p:txEl>
                                          </p:spTgt>
                                        </p:tgtEl>
                                        <p:attrNameLst>
                                          <p:attrName>ppt_w</p:attrName>
                                        </p:attrNameLst>
                                      </p:cBhvr>
                                      <p:tavLst>
                                        <p:tav tm="0">
                                          <p:val>
                                            <p:strVal val="#ppt_w*0.05"/>
                                          </p:val>
                                        </p:tav>
                                        <p:tav tm="100000">
                                          <p:val>
                                            <p:strVal val="#ppt_w"/>
                                          </p:val>
                                        </p:tav>
                                      </p:tavLst>
                                    </p:anim>
                                    <p:anim calcmode="lin" valueType="num">
                                      <p:cBhvr>
                                        <p:cTn id="31" dur="500" fill="hold"/>
                                        <p:tgtEl>
                                          <p:spTgt spid="32771">
                                            <p:txEl>
                                              <p:pRg st="3" end="3"/>
                                            </p:txEl>
                                          </p:spTgt>
                                        </p:tgtEl>
                                        <p:attrNameLst>
                                          <p:attrName>ppt_h</p:attrName>
                                        </p:attrNameLst>
                                      </p:cBhvr>
                                      <p:tavLst>
                                        <p:tav tm="0">
                                          <p:val>
                                            <p:strVal val="#ppt_h"/>
                                          </p:val>
                                        </p:tav>
                                        <p:tav tm="100000">
                                          <p:val>
                                            <p:strVal val="#ppt_h"/>
                                          </p:val>
                                        </p:tav>
                                      </p:tavLst>
                                    </p:anim>
                                    <p:anim calcmode="lin" valueType="num">
                                      <p:cBhvr>
                                        <p:cTn id="32" dur="500" fill="hold"/>
                                        <p:tgtEl>
                                          <p:spTgt spid="32771">
                                            <p:txEl>
                                              <p:pRg st="3" end="3"/>
                                            </p:txEl>
                                          </p:spTgt>
                                        </p:tgtEl>
                                        <p:attrNameLst>
                                          <p:attrName>ppt_x</p:attrName>
                                        </p:attrNameLst>
                                      </p:cBhvr>
                                      <p:tavLst>
                                        <p:tav tm="0">
                                          <p:val>
                                            <p:strVal val="#ppt_x-.2"/>
                                          </p:val>
                                        </p:tav>
                                        <p:tav tm="100000">
                                          <p:val>
                                            <p:strVal val="#ppt_x"/>
                                          </p:val>
                                        </p:tav>
                                      </p:tavLst>
                                    </p:anim>
                                    <p:anim calcmode="lin" valueType="num">
                                      <p:cBhvr>
                                        <p:cTn id="33" dur="500" fill="hold"/>
                                        <p:tgtEl>
                                          <p:spTgt spid="32771">
                                            <p:txEl>
                                              <p:pRg st="3" end="3"/>
                                            </p:txEl>
                                          </p:spTgt>
                                        </p:tgtEl>
                                        <p:attrNameLst>
                                          <p:attrName>ppt_y</p:attrName>
                                        </p:attrNameLst>
                                      </p:cBhvr>
                                      <p:tavLst>
                                        <p:tav tm="0">
                                          <p:val>
                                            <p:strVal val="#ppt_y"/>
                                          </p:val>
                                        </p:tav>
                                        <p:tav tm="100000">
                                          <p:val>
                                            <p:strVal val="#ppt_y"/>
                                          </p:val>
                                        </p:tav>
                                      </p:tavLst>
                                    </p:anim>
                                    <p:animEffect transition="in" filter="fade">
                                      <p:cBhvr>
                                        <p:cTn id="34" dur="500"/>
                                        <p:tgtEl>
                                          <p:spTgt spid="32771">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nodeType="clickEffect">
                                  <p:stCondLst>
                                    <p:cond delay="0"/>
                                  </p:stCondLst>
                                  <p:childTnLst>
                                    <p:set>
                                      <p:cBhvr>
                                        <p:cTn id="38" dur="1" fill="hold">
                                          <p:stCondLst>
                                            <p:cond delay="0"/>
                                          </p:stCondLst>
                                        </p:cTn>
                                        <p:tgtEl>
                                          <p:spTgt spid="32771">
                                            <p:txEl>
                                              <p:pRg st="4" end="4"/>
                                            </p:txEl>
                                          </p:spTgt>
                                        </p:tgtEl>
                                        <p:attrNameLst>
                                          <p:attrName>style.visibility</p:attrName>
                                        </p:attrNameLst>
                                      </p:cBhvr>
                                      <p:to>
                                        <p:strVal val="visible"/>
                                      </p:to>
                                    </p:set>
                                    <p:anim calcmode="lin" valueType="num">
                                      <p:cBhvr>
                                        <p:cTn id="39" dur="500" fill="hold"/>
                                        <p:tgtEl>
                                          <p:spTgt spid="32771">
                                            <p:txEl>
                                              <p:pRg st="4" end="4"/>
                                            </p:txEl>
                                          </p:spTgt>
                                        </p:tgtEl>
                                        <p:attrNameLst>
                                          <p:attrName>ppt_w</p:attrName>
                                        </p:attrNameLst>
                                      </p:cBhvr>
                                      <p:tavLst>
                                        <p:tav tm="0">
                                          <p:val>
                                            <p:strVal val="#ppt_w*0.05"/>
                                          </p:val>
                                        </p:tav>
                                        <p:tav tm="100000">
                                          <p:val>
                                            <p:strVal val="#ppt_w"/>
                                          </p:val>
                                        </p:tav>
                                      </p:tavLst>
                                    </p:anim>
                                    <p:anim calcmode="lin" valueType="num">
                                      <p:cBhvr>
                                        <p:cTn id="40" dur="500" fill="hold"/>
                                        <p:tgtEl>
                                          <p:spTgt spid="32771">
                                            <p:txEl>
                                              <p:pRg st="4" end="4"/>
                                            </p:txEl>
                                          </p:spTgt>
                                        </p:tgtEl>
                                        <p:attrNameLst>
                                          <p:attrName>ppt_h</p:attrName>
                                        </p:attrNameLst>
                                      </p:cBhvr>
                                      <p:tavLst>
                                        <p:tav tm="0">
                                          <p:val>
                                            <p:strVal val="#ppt_h"/>
                                          </p:val>
                                        </p:tav>
                                        <p:tav tm="100000">
                                          <p:val>
                                            <p:strVal val="#ppt_h"/>
                                          </p:val>
                                        </p:tav>
                                      </p:tavLst>
                                    </p:anim>
                                    <p:anim calcmode="lin" valueType="num">
                                      <p:cBhvr>
                                        <p:cTn id="41" dur="500" fill="hold"/>
                                        <p:tgtEl>
                                          <p:spTgt spid="32771">
                                            <p:txEl>
                                              <p:pRg st="4" end="4"/>
                                            </p:txEl>
                                          </p:spTgt>
                                        </p:tgtEl>
                                        <p:attrNameLst>
                                          <p:attrName>ppt_x</p:attrName>
                                        </p:attrNameLst>
                                      </p:cBhvr>
                                      <p:tavLst>
                                        <p:tav tm="0">
                                          <p:val>
                                            <p:strVal val="#ppt_x-.2"/>
                                          </p:val>
                                        </p:tav>
                                        <p:tav tm="100000">
                                          <p:val>
                                            <p:strVal val="#ppt_x"/>
                                          </p:val>
                                        </p:tav>
                                      </p:tavLst>
                                    </p:anim>
                                    <p:anim calcmode="lin" valueType="num">
                                      <p:cBhvr>
                                        <p:cTn id="42" dur="500" fill="hold"/>
                                        <p:tgtEl>
                                          <p:spTgt spid="32771">
                                            <p:txEl>
                                              <p:pRg st="4" end="4"/>
                                            </p:txEl>
                                          </p:spTgt>
                                        </p:tgtEl>
                                        <p:attrNameLst>
                                          <p:attrName>ppt_y</p:attrName>
                                        </p:attrNameLst>
                                      </p:cBhvr>
                                      <p:tavLst>
                                        <p:tav tm="0">
                                          <p:val>
                                            <p:strVal val="#ppt_y"/>
                                          </p:val>
                                        </p:tav>
                                        <p:tav tm="100000">
                                          <p:val>
                                            <p:strVal val="#ppt_y"/>
                                          </p:val>
                                        </p:tav>
                                      </p:tavLst>
                                    </p:anim>
                                    <p:animEffect transition="in" filter="fade">
                                      <p:cBhvr>
                                        <p:cTn id="43" dur="500"/>
                                        <p:tgtEl>
                                          <p:spTgt spid="32771">
                                            <p:txEl>
                                              <p:pRg st="4" end="4"/>
                                            </p:txEl>
                                          </p:spTgt>
                                        </p:tgtEl>
                                      </p:cBhvr>
                                    </p:animEffect>
                                  </p:childTnLst>
                                </p:cTn>
                              </p:par>
                              <p:par>
                                <p:cTn id="44" presetID="54" presetClass="entr" presetSubtype="0" accel="100000" fill="hold" nodeType="withEffect">
                                  <p:stCondLst>
                                    <p:cond delay="0"/>
                                  </p:stCondLst>
                                  <p:childTnLst>
                                    <p:set>
                                      <p:cBhvr>
                                        <p:cTn id="45" dur="1" fill="hold">
                                          <p:stCondLst>
                                            <p:cond delay="0"/>
                                          </p:stCondLst>
                                        </p:cTn>
                                        <p:tgtEl>
                                          <p:spTgt spid="32771">
                                            <p:txEl>
                                              <p:pRg st="5" end="5"/>
                                            </p:txEl>
                                          </p:spTgt>
                                        </p:tgtEl>
                                        <p:attrNameLst>
                                          <p:attrName>style.visibility</p:attrName>
                                        </p:attrNameLst>
                                      </p:cBhvr>
                                      <p:to>
                                        <p:strVal val="visible"/>
                                      </p:to>
                                    </p:set>
                                    <p:anim calcmode="lin" valueType="num">
                                      <p:cBhvr>
                                        <p:cTn id="46" dur="500" fill="hold"/>
                                        <p:tgtEl>
                                          <p:spTgt spid="32771">
                                            <p:txEl>
                                              <p:pRg st="5" end="5"/>
                                            </p:txEl>
                                          </p:spTgt>
                                        </p:tgtEl>
                                        <p:attrNameLst>
                                          <p:attrName>ppt_w</p:attrName>
                                        </p:attrNameLst>
                                      </p:cBhvr>
                                      <p:tavLst>
                                        <p:tav tm="0">
                                          <p:val>
                                            <p:strVal val="#ppt_w*0.05"/>
                                          </p:val>
                                        </p:tav>
                                        <p:tav tm="100000">
                                          <p:val>
                                            <p:strVal val="#ppt_w"/>
                                          </p:val>
                                        </p:tav>
                                      </p:tavLst>
                                    </p:anim>
                                    <p:anim calcmode="lin" valueType="num">
                                      <p:cBhvr>
                                        <p:cTn id="47" dur="500" fill="hold"/>
                                        <p:tgtEl>
                                          <p:spTgt spid="32771">
                                            <p:txEl>
                                              <p:pRg st="5" end="5"/>
                                            </p:txEl>
                                          </p:spTgt>
                                        </p:tgtEl>
                                        <p:attrNameLst>
                                          <p:attrName>ppt_h</p:attrName>
                                        </p:attrNameLst>
                                      </p:cBhvr>
                                      <p:tavLst>
                                        <p:tav tm="0">
                                          <p:val>
                                            <p:strVal val="#ppt_h"/>
                                          </p:val>
                                        </p:tav>
                                        <p:tav tm="100000">
                                          <p:val>
                                            <p:strVal val="#ppt_h"/>
                                          </p:val>
                                        </p:tav>
                                      </p:tavLst>
                                    </p:anim>
                                    <p:anim calcmode="lin" valueType="num">
                                      <p:cBhvr>
                                        <p:cTn id="48" dur="500" fill="hold"/>
                                        <p:tgtEl>
                                          <p:spTgt spid="32771">
                                            <p:txEl>
                                              <p:pRg st="5" end="5"/>
                                            </p:txEl>
                                          </p:spTgt>
                                        </p:tgtEl>
                                        <p:attrNameLst>
                                          <p:attrName>ppt_x</p:attrName>
                                        </p:attrNameLst>
                                      </p:cBhvr>
                                      <p:tavLst>
                                        <p:tav tm="0">
                                          <p:val>
                                            <p:strVal val="#ppt_x-.2"/>
                                          </p:val>
                                        </p:tav>
                                        <p:tav tm="100000">
                                          <p:val>
                                            <p:strVal val="#ppt_x"/>
                                          </p:val>
                                        </p:tav>
                                      </p:tavLst>
                                    </p:anim>
                                    <p:anim calcmode="lin" valueType="num">
                                      <p:cBhvr>
                                        <p:cTn id="49" dur="500" fill="hold"/>
                                        <p:tgtEl>
                                          <p:spTgt spid="32771">
                                            <p:txEl>
                                              <p:pRg st="5" end="5"/>
                                            </p:txEl>
                                          </p:spTgt>
                                        </p:tgtEl>
                                        <p:attrNameLst>
                                          <p:attrName>ppt_y</p:attrName>
                                        </p:attrNameLst>
                                      </p:cBhvr>
                                      <p:tavLst>
                                        <p:tav tm="0">
                                          <p:val>
                                            <p:strVal val="#ppt_y"/>
                                          </p:val>
                                        </p:tav>
                                        <p:tav tm="100000">
                                          <p:val>
                                            <p:strVal val="#ppt_y"/>
                                          </p:val>
                                        </p:tav>
                                      </p:tavLst>
                                    </p:anim>
                                    <p:animEffect transition="in" filter="fade">
                                      <p:cBhvr>
                                        <p:cTn id="50" dur="500"/>
                                        <p:tgtEl>
                                          <p:spTgt spid="32771">
                                            <p:txEl>
                                              <p:pRg st="5" end="5"/>
                                            </p:txEl>
                                          </p:spTgt>
                                        </p:tgtEl>
                                      </p:cBhvr>
                                    </p:animEffect>
                                  </p:childTnLst>
                                </p:cTn>
                              </p:par>
                              <p:par>
                                <p:cTn id="51" presetID="54" presetClass="entr" presetSubtype="0" accel="100000" fill="hold" nodeType="withEffect">
                                  <p:stCondLst>
                                    <p:cond delay="0"/>
                                  </p:stCondLst>
                                  <p:childTnLst>
                                    <p:set>
                                      <p:cBhvr>
                                        <p:cTn id="52" dur="1" fill="hold">
                                          <p:stCondLst>
                                            <p:cond delay="0"/>
                                          </p:stCondLst>
                                        </p:cTn>
                                        <p:tgtEl>
                                          <p:spTgt spid="32771">
                                            <p:txEl>
                                              <p:pRg st="6" end="6"/>
                                            </p:txEl>
                                          </p:spTgt>
                                        </p:tgtEl>
                                        <p:attrNameLst>
                                          <p:attrName>style.visibility</p:attrName>
                                        </p:attrNameLst>
                                      </p:cBhvr>
                                      <p:to>
                                        <p:strVal val="visible"/>
                                      </p:to>
                                    </p:set>
                                    <p:anim calcmode="lin" valueType="num">
                                      <p:cBhvr>
                                        <p:cTn id="53" dur="500" fill="hold"/>
                                        <p:tgtEl>
                                          <p:spTgt spid="32771">
                                            <p:txEl>
                                              <p:pRg st="6" end="6"/>
                                            </p:txEl>
                                          </p:spTgt>
                                        </p:tgtEl>
                                        <p:attrNameLst>
                                          <p:attrName>ppt_w</p:attrName>
                                        </p:attrNameLst>
                                      </p:cBhvr>
                                      <p:tavLst>
                                        <p:tav tm="0">
                                          <p:val>
                                            <p:strVal val="#ppt_w*0.05"/>
                                          </p:val>
                                        </p:tav>
                                        <p:tav tm="100000">
                                          <p:val>
                                            <p:strVal val="#ppt_w"/>
                                          </p:val>
                                        </p:tav>
                                      </p:tavLst>
                                    </p:anim>
                                    <p:anim calcmode="lin" valueType="num">
                                      <p:cBhvr>
                                        <p:cTn id="54" dur="500" fill="hold"/>
                                        <p:tgtEl>
                                          <p:spTgt spid="32771">
                                            <p:txEl>
                                              <p:pRg st="6" end="6"/>
                                            </p:txEl>
                                          </p:spTgt>
                                        </p:tgtEl>
                                        <p:attrNameLst>
                                          <p:attrName>ppt_h</p:attrName>
                                        </p:attrNameLst>
                                      </p:cBhvr>
                                      <p:tavLst>
                                        <p:tav tm="0">
                                          <p:val>
                                            <p:strVal val="#ppt_h"/>
                                          </p:val>
                                        </p:tav>
                                        <p:tav tm="100000">
                                          <p:val>
                                            <p:strVal val="#ppt_h"/>
                                          </p:val>
                                        </p:tav>
                                      </p:tavLst>
                                    </p:anim>
                                    <p:anim calcmode="lin" valueType="num">
                                      <p:cBhvr>
                                        <p:cTn id="55" dur="500" fill="hold"/>
                                        <p:tgtEl>
                                          <p:spTgt spid="32771">
                                            <p:txEl>
                                              <p:pRg st="6" end="6"/>
                                            </p:txEl>
                                          </p:spTgt>
                                        </p:tgtEl>
                                        <p:attrNameLst>
                                          <p:attrName>ppt_x</p:attrName>
                                        </p:attrNameLst>
                                      </p:cBhvr>
                                      <p:tavLst>
                                        <p:tav tm="0">
                                          <p:val>
                                            <p:strVal val="#ppt_x-.2"/>
                                          </p:val>
                                        </p:tav>
                                        <p:tav tm="100000">
                                          <p:val>
                                            <p:strVal val="#ppt_x"/>
                                          </p:val>
                                        </p:tav>
                                      </p:tavLst>
                                    </p:anim>
                                    <p:anim calcmode="lin" valueType="num">
                                      <p:cBhvr>
                                        <p:cTn id="56" dur="500" fill="hold"/>
                                        <p:tgtEl>
                                          <p:spTgt spid="32771">
                                            <p:txEl>
                                              <p:pRg st="6" end="6"/>
                                            </p:txEl>
                                          </p:spTgt>
                                        </p:tgtEl>
                                        <p:attrNameLst>
                                          <p:attrName>ppt_y</p:attrName>
                                        </p:attrNameLst>
                                      </p:cBhvr>
                                      <p:tavLst>
                                        <p:tav tm="0">
                                          <p:val>
                                            <p:strVal val="#ppt_y"/>
                                          </p:val>
                                        </p:tav>
                                        <p:tav tm="100000">
                                          <p:val>
                                            <p:strVal val="#ppt_y"/>
                                          </p:val>
                                        </p:tav>
                                      </p:tavLst>
                                    </p:anim>
                                    <p:animEffect transition="in" filter="fade">
                                      <p:cBhvr>
                                        <p:cTn id="57" dur="5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body" idx="1"/>
          </p:nvPr>
        </p:nvSpPr>
        <p:spPr/>
        <p:txBody>
          <a:bodyPr/>
          <a:lstStyle/>
          <a:p>
            <a:pPr eaLnBrk="1" hangingPunct="1">
              <a:defRPr/>
            </a:pPr>
            <a:r>
              <a:rPr lang="en-US" altLang="en-US" b="1" dirty="0" smtClean="0"/>
              <a:t>Exocytosis (reverse endocytosis):</a:t>
            </a:r>
            <a:r>
              <a:rPr lang="en-US" altLang="en-US" dirty="0" smtClean="0"/>
              <a:t> a process in which the membrane of the vacuole surrounding the material fuses with the cell membrane, forcing the contents out of the cell.</a:t>
            </a:r>
          </a:p>
        </p:txBody>
      </p:sp>
      <p:sp>
        <p:nvSpPr>
          <p:cNvPr id="6" name="Rectangle 2"/>
          <p:cNvSpPr txBox="1">
            <a:spLocks noRot="1" noChangeArrowheads="1"/>
          </p:cNvSpPr>
          <p:nvPr/>
        </p:nvSpPr>
        <p:spPr>
          <a:xfrm>
            <a:off x="457200" y="533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b="1" smtClean="0">
                <a:solidFill>
                  <a:schemeClr val="accent6">
                    <a:lumMod val="75000"/>
                  </a:schemeClr>
                </a:solidFill>
              </a:rPr>
              <a:t>Active Transport </a:t>
            </a:r>
            <a:endParaRPr lang="en-US" altLang="en-US" b="1" dirty="0" smtClean="0">
              <a:solidFill>
                <a:schemeClr val="accent6">
                  <a:lumMod val="75000"/>
                </a:schemeClr>
              </a:solidFill>
            </a:endParaRPr>
          </a:p>
        </p:txBody>
      </p:sp>
    </p:spTree>
    <p:extLst>
      <p:ext uri="{BB962C8B-B14F-4D97-AF65-F5344CB8AC3E}">
        <p14:creationId xmlns:p14="http://schemas.microsoft.com/office/powerpoint/2010/main" val="1174481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amond(in)">
                                      <p:cBhvr>
                                        <p:cTn id="7" dur="2000"/>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 y="0"/>
            <a:ext cx="91654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2"/>
          <p:cNvSpPr>
            <a:spLocks noGrp="1" noChangeArrowheads="1"/>
          </p:cNvSpPr>
          <p:nvPr>
            <p:ph type="title"/>
          </p:nvPr>
        </p:nvSpPr>
        <p:spPr>
          <a:xfrm>
            <a:off x="457200" y="685800"/>
            <a:ext cx="8229600" cy="1143000"/>
          </a:xfrm>
        </p:spPr>
        <p:txBody>
          <a:bodyPr/>
          <a:lstStyle/>
          <a:p>
            <a:r>
              <a:rPr lang="en-US" b="1" dirty="0">
                <a:solidFill>
                  <a:schemeClr val="accent6">
                    <a:lumMod val="75000"/>
                  </a:schemeClr>
                </a:solidFill>
                <a:latin typeface="Comic Sans MS" panose="030F0702030302020204" pitchFamily="66" charset="0"/>
              </a:rPr>
              <a:t>Water and plant cells</a:t>
            </a:r>
          </a:p>
        </p:txBody>
      </p:sp>
      <p:sp>
        <p:nvSpPr>
          <p:cNvPr id="73731" name="Rectangle 3"/>
          <p:cNvSpPr>
            <a:spLocks noGrp="1" noChangeArrowheads="1"/>
          </p:cNvSpPr>
          <p:nvPr>
            <p:ph type="body" idx="1"/>
          </p:nvPr>
        </p:nvSpPr>
        <p:spPr>
          <a:xfrm>
            <a:off x="628650" y="2034848"/>
            <a:ext cx="7886700" cy="4137351"/>
          </a:xfrm>
        </p:spPr>
        <p:txBody>
          <a:bodyPr>
            <a:normAutofit fontScale="77500" lnSpcReduction="20000"/>
          </a:bodyPr>
          <a:lstStyle/>
          <a:p>
            <a:pPr>
              <a:lnSpc>
                <a:spcPct val="150000"/>
              </a:lnSpc>
            </a:pPr>
            <a:r>
              <a:rPr lang="en-US" dirty="0">
                <a:latin typeface="Comic Sans MS" panose="030F0702030302020204" pitchFamily="66" charset="0"/>
              </a:rPr>
              <a:t>80-90% of a growing plant cell is water</a:t>
            </a:r>
          </a:p>
          <a:p>
            <a:pPr lvl="1">
              <a:lnSpc>
                <a:spcPct val="150000"/>
              </a:lnSpc>
            </a:pPr>
            <a:r>
              <a:rPr lang="en-US" dirty="0">
                <a:latin typeface="Comic Sans MS" panose="030F0702030302020204" pitchFamily="66" charset="0"/>
              </a:rPr>
              <a:t>This varies between types of plant cells</a:t>
            </a:r>
          </a:p>
          <a:p>
            <a:pPr lvl="1">
              <a:lnSpc>
                <a:spcPct val="150000"/>
              </a:lnSpc>
            </a:pPr>
            <a:r>
              <a:rPr lang="en-US" dirty="0">
                <a:latin typeface="Comic Sans MS" panose="030F0702030302020204" pitchFamily="66" charset="0"/>
              </a:rPr>
              <a:t>Carrot has 85-95% water</a:t>
            </a:r>
          </a:p>
          <a:p>
            <a:pPr lvl="1">
              <a:lnSpc>
                <a:spcPct val="150000"/>
              </a:lnSpc>
            </a:pPr>
            <a:r>
              <a:rPr lang="en-US" dirty="0">
                <a:latin typeface="Comic Sans MS" panose="030F0702030302020204" pitchFamily="66" charset="0"/>
              </a:rPr>
              <a:t>Wood has 35-75% water</a:t>
            </a:r>
          </a:p>
          <a:p>
            <a:pPr lvl="1">
              <a:lnSpc>
                <a:spcPct val="150000"/>
              </a:lnSpc>
            </a:pPr>
            <a:r>
              <a:rPr lang="en-US" dirty="0">
                <a:latin typeface="Comic Sans MS" panose="030F0702030302020204" pitchFamily="66" charset="0"/>
              </a:rPr>
              <a:t>Seeds have 5-15% water</a:t>
            </a:r>
          </a:p>
          <a:p>
            <a:pPr>
              <a:lnSpc>
                <a:spcPct val="150000"/>
              </a:lnSpc>
            </a:pPr>
            <a:r>
              <a:rPr lang="en-US" dirty="0">
                <a:latin typeface="Comic Sans MS" panose="030F0702030302020204" pitchFamily="66" charset="0"/>
              </a:rPr>
              <a:t>Plant continuously absorb and lose water</a:t>
            </a:r>
          </a:p>
          <a:p>
            <a:pPr lvl="1">
              <a:lnSpc>
                <a:spcPct val="150000"/>
              </a:lnSpc>
            </a:pPr>
            <a:r>
              <a:rPr lang="en-US" dirty="0">
                <a:latin typeface="Comic Sans MS" panose="030F0702030302020204" pitchFamily="66" charset="0"/>
              </a:rPr>
              <a:t>Lost through the leaves </a:t>
            </a:r>
          </a:p>
          <a:p>
            <a:pPr lvl="2">
              <a:lnSpc>
                <a:spcPct val="150000"/>
              </a:lnSpc>
            </a:pPr>
            <a:r>
              <a:rPr lang="en-US" dirty="0">
                <a:latin typeface="Comic Sans MS" panose="030F0702030302020204" pitchFamily="66" charset="0"/>
              </a:rPr>
              <a:t>Called </a:t>
            </a:r>
            <a:r>
              <a:rPr lang="en-US" b="1" i="1" dirty="0">
                <a:solidFill>
                  <a:srgbClr val="CC0000"/>
                </a:solidFill>
                <a:latin typeface="Comic Sans MS" panose="030F0702030302020204" pitchFamily="66" charset="0"/>
              </a:rPr>
              <a:t>transpiration</a:t>
            </a:r>
          </a:p>
        </p:txBody>
      </p:sp>
    </p:spTree>
    <p:extLst>
      <p:ext uri="{BB962C8B-B14F-4D97-AF65-F5344CB8AC3E}">
        <p14:creationId xmlns:p14="http://schemas.microsoft.com/office/powerpoint/2010/main" val="14752940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3"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5"/>
          <p:cNvSpPr>
            <a:spLocks noGrp="1" noRot="1" noChangeArrowheads="1"/>
          </p:cNvSpPr>
          <p:nvPr>
            <p:ph type="title"/>
          </p:nvPr>
        </p:nvSpPr>
        <p:spPr>
          <a:xfrm>
            <a:off x="457200" y="457200"/>
            <a:ext cx="8229600" cy="1143000"/>
          </a:xfrm>
        </p:spPr>
        <p:txBody>
          <a:bodyPr/>
          <a:lstStyle/>
          <a:p>
            <a:pPr eaLnBrk="1" hangingPunct="1">
              <a:defRPr/>
            </a:pPr>
            <a:r>
              <a:rPr lang="en-US" altLang="en-US" b="1" dirty="0" smtClean="0">
                <a:solidFill>
                  <a:schemeClr val="accent6">
                    <a:lumMod val="75000"/>
                  </a:schemeClr>
                </a:solidFill>
              </a:rPr>
              <a:t>EXO</a:t>
            </a:r>
            <a:r>
              <a:rPr lang="id-ID" altLang="en-US" b="1" dirty="0" smtClean="0">
                <a:solidFill>
                  <a:schemeClr val="accent6">
                    <a:lumMod val="75000"/>
                  </a:schemeClr>
                </a:solidFill>
              </a:rPr>
              <a:t>CYTOSIS</a:t>
            </a:r>
            <a:r>
              <a:rPr lang="en-US" altLang="en-US" b="1" dirty="0" smtClean="0">
                <a:solidFill>
                  <a:schemeClr val="accent6">
                    <a:lumMod val="75000"/>
                  </a:schemeClr>
                </a:solidFill>
              </a:rPr>
              <a:t> </a:t>
            </a:r>
            <a:r>
              <a:rPr lang="en-US" altLang="en-US" b="1" dirty="0" smtClean="0">
                <a:solidFill>
                  <a:schemeClr val="accent6">
                    <a:lumMod val="75000"/>
                  </a:schemeClr>
                </a:solidFill>
              </a:rPr>
              <a:t>and </a:t>
            </a:r>
            <a:r>
              <a:rPr lang="en-US" altLang="en-US" b="1" dirty="0" smtClean="0">
                <a:solidFill>
                  <a:schemeClr val="accent6">
                    <a:lumMod val="75000"/>
                  </a:schemeClr>
                </a:solidFill>
              </a:rPr>
              <a:t>ENDO</a:t>
            </a:r>
            <a:r>
              <a:rPr lang="id-ID" altLang="en-US" b="1" dirty="0" smtClean="0">
                <a:solidFill>
                  <a:schemeClr val="accent6">
                    <a:lumMod val="75000"/>
                  </a:schemeClr>
                </a:solidFill>
              </a:rPr>
              <a:t>CYTOSIS</a:t>
            </a:r>
            <a:endParaRPr lang="en-US" altLang="en-US" b="1" dirty="0" smtClean="0">
              <a:solidFill>
                <a:schemeClr val="accent6">
                  <a:lumMod val="75000"/>
                </a:schemeClr>
              </a:solidFill>
            </a:endParaRPr>
          </a:p>
        </p:txBody>
      </p:sp>
      <p:pic>
        <p:nvPicPr>
          <p:cNvPr id="34820" name="Picture 4" descr="endocytosi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1600200"/>
            <a:ext cx="7086600" cy="4594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29385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diamond(in)">
                                      <p:cBhvr>
                                        <p:cTn id="7"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 y="0"/>
            <a:ext cx="91654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title"/>
          </p:nvPr>
        </p:nvSpPr>
        <p:spPr>
          <a:xfrm>
            <a:off x="228600" y="762000"/>
            <a:ext cx="6172200" cy="857250"/>
          </a:xfrm>
        </p:spPr>
        <p:txBody>
          <a:bodyPr/>
          <a:lstStyle/>
          <a:p>
            <a:r>
              <a:rPr lang="en-US" b="1" dirty="0">
                <a:solidFill>
                  <a:schemeClr val="accent6">
                    <a:lumMod val="75000"/>
                  </a:schemeClr>
                </a:solidFill>
                <a:latin typeface="Comic Sans MS" panose="030F0702030302020204" pitchFamily="66" charset="0"/>
              </a:rPr>
              <a:t>Water in the Soil</a:t>
            </a:r>
          </a:p>
        </p:txBody>
      </p:sp>
      <p:pic>
        <p:nvPicPr>
          <p:cNvPr id="6148" name="Picture 4"/>
          <p:cNvPicPr preferRelativeResize="0">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466229" y="1862418"/>
            <a:ext cx="3543300" cy="4343400"/>
          </a:xfrm>
          <a:noFill/>
          <a:ln/>
        </p:spPr>
      </p:pic>
      <p:sp>
        <p:nvSpPr>
          <p:cNvPr id="6147" name="Rectangle 3"/>
          <p:cNvSpPr>
            <a:spLocks noGrp="1" noChangeArrowheads="1"/>
          </p:cNvSpPr>
          <p:nvPr>
            <p:ph type="body" sz="half" idx="1"/>
          </p:nvPr>
        </p:nvSpPr>
        <p:spPr>
          <a:xfrm>
            <a:off x="228601" y="2005293"/>
            <a:ext cx="5103158" cy="4057650"/>
          </a:xfrm>
        </p:spPr>
        <p:txBody>
          <a:bodyPr>
            <a:noAutofit/>
          </a:bodyPr>
          <a:lstStyle/>
          <a:p>
            <a:r>
              <a:rPr lang="en-US" sz="2400" dirty="0">
                <a:latin typeface="Arial" panose="020B0604020202020204" pitchFamily="34" charset="0"/>
                <a:cs typeface="Arial" panose="020B0604020202020204" pitchFamily="34" charset="0"/>
              </a:rPr>
              <a:t>The main driving forces for water flow from the soil through the plant to the atmosphere include:</a:t>
            </a:r>
          </a:p>
          <a:p>
            <a:pPr lvl="1"/>
            <a:r>
              <a:rPr lang="en-US" sz="2400" b="1" i="1" dirty="0" smtClean="0">
                <a:solidFill>
                  <a:srgbClr val="FF0000"/>
                </a:solidFill>
                <a:latin typeface="Arial" panose="020B0604020202020204" pitchFamily="34" charset="0"/>
                <a:cs typeface="Arial" panose="020B0604020202020204" pitchFamily="34" charset="0"/>
              </a:rPr>
              <a:t>[</a:t>
            </a:r>
            <a:r>
              <a:rPr lang="en-US" sz="2400" b="1" i="1" dirty="0">
                <a:solidFill>
                  <a:srgbClr val="FF0000"/>
                </a:solidFill>
                <a:latin typeface="Arial" panose="020B0604020202020204" pitchFamily="34" charset="0"/>
                <a:cs typeface="Arial" panose="020B0604020202020204" pitchFamily="34" charset="0"/>
              </a:rPr>
              <a:t>H2O vapor]</a:t>
            </a:r>
          </a:p>
          <a:p>
            <a:pPr lvl="1"/>
            <a:r>
              <a:rPr lang="en-US" sz="2400" b="1" i="1" dirty="0">
                <a:solidFill>
                  <a:srgbClr val="FF0000"/>
                </a:solidFill>
                <a:latin typeface="Arial" panose="020B0604020202020204" pitchFamily="34" charset="0"/>
                <a:cs typeface="Arial" panose="020B0604020202020204" pitchFamily="34" charset="0"/>
              </a:rPr>
              <a:t>Hydrostatic pressure</a:t>
            </a:r>
          </a:p>
          <a:p>
            <a:pPr lvl="1"/>
            <a:r>
              <a:rPr lang="en-US" sz="2400" b="1" i="1" dirty="0">
                <a:solidFill>
                  <a:srgbClr val="FF0000"/>
                </a:solidFill>
                <a:latin typeface="Arial" panose="020B0604020202020204" pitchFamily="34" charset="0"/>
                <a:cs typeface="Arial" panose="020B0604020202020204" pitchFamily="34" charset="0"/>
              </a:rPr>
              <a:t>Water potential</a:t>
            </a:r>
          </a:p>
          <a:p>
            <a:r>
              <a:rPr lang="en-US" sz="2400" dirty="0">
                <a:latin typeface="Arial" panose="020B0604020202020204" pitchFamily="34" charset="0"/>
                <a:cs typeface="Arial" panose="020B0604020202020204" pitchFamily="34" charset="0"/>
              </a:rPr>
              <a:t>All of these act to allow the movement of water into the plant.</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655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 y="0"/>
            <a:ext cx="91654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title"/>
          </p:nvPr>
        </p:nvSpPr>
        <p:spPr>
          <a:xfrm>
            <a:off x="381000" y="734739"/>
            <a:ext cx="7345107" cy="857250"/>
          </a:xfrm>
        </p:spPr>
        <p:txBody>
          <a:bodyPr>
            <a:normAutofit fontScale="90000"/>
          </a:bodyPr>
          <a:lstStyle/>
          <a:p>
            <a:r>
              <a:rPr lang="en-US" b="1" dirty="0">
                <a:solidFill>
                  <a:schemeClr val="accent6">
                    <a:lumMod val="75000"/>
                  </a:schemeClr>
                </a:solidFill>
                <a:latin typeface="Comic Sans MS" panose="030F0702030302020204" pitchFamily="66" charset="0"/>
              </a:rPr>
              <a:t>Water absorption from soil</a:t>
            </a:r>
          </a:p>
        </p:txBody>
      </p:sp>
      <p:sp>
        <p:nvSpPr>
          <p:cNvPr id="8195" name="Rectangle 3"/>
          <p:cNvSpPr>
            <a:spLocks noGrp="1" noChangeArrowheads="1"/>
          </p:cNvSpPr>
          <p:nvPr>
            <p:ph type="body" sz="half" idx="1"/>
          </p:nvPr>
        </p:nvSpPr>
        <p:spPr>
          <a:xfrm>
            <a:off x="206214" y="1591989"/>
            <a:ext cx="5280185" cy="4343400"/>
          </a:xfrm>
        </p:spPr>
        <p:txBody>
          <a:bodyPr>
            <a:noAutofit/>
          </a:bodyPr>
          <a:lstStyle/>
          <a:p>
            <a:r>
              <a:rPr lang="en-US" sz="2400" dirty="0">
                <a:latin typeface="Arial" panose="020B0604020202020204" pitchFamily="34" charset="0"/>
                <a:cs typeface="Arial" panose="020B0604020202020204" pitchFamily="34" charset="0"/>
              </a:rPr>
              <a:t>Water clings to the surface of soil particles.</a:t>
            </a:r>
          </a:p>
          <a:p>
            <a:r>
              <a:rPr lang="en-US" sz="2400" dirty="0">
                <a:latin typeface="Arial" panose="020B0604020202020204" pitchFamily="34" charset="0"/>
                <a:cs typeface="Arial" panose="020B0604020202020204" pitchFamily="34" charset="0"/>
              </a:rPr>
              <a:t>As soil dries out, water moves first from the </a:t>
            </a:r>
            <a:r>
              <a:rPr lang="en-US" sz="2400" b="1" i="1" dirty="0">
                <a:solidFill>
                  <a:srgbClr val="FF0000"/>
                </a:solidFill>
                <a:latin typeface="Arial" panose="020B0604020202020204" pitchFamily="34" charset="0"/>
                <a:cs typeface="Arial" panose="020B0604020202020204" pitchFamily="34" charset="0"/>
              </a:rPr>
              <a:t>center of the largest spaces between particles</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Water then moves to smaller spaces between soil particles.</a:t>
            </a:r>
          </a:p>
          <a:p>
            <a:r>
              <a:rPr lang="en-US" sz="2400" dirty="0">
                <a:latin typeface="Arial" panose="020B0604020202020204" pitchFamily="34" charset="0"/>
                <a:cs typeface="Arial" panose="020B0604020202020204" pitchFamily="34" charset="0"/>
              </a:rPr>
              <a:t>Root hairs make intimate contact with soil particles – amplify the surface area for water absorption by the plant</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8196" name="Picture 4"/>
          <p:cNvPicPr preferRelativeResize="0">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5768193" y="1792342"/>
            <a:ext cx="3196689" cy="4171950"/>
          </a:xfrm>
          <a:noFill/>
          <a:ln/>
        </p:spPr>
      </p:pic>
    </p:spTree>
    <p:extLst>
      <p:ext uri="{BB962C8B-B14F-4D97-AF65-F5344CB8AC3E}">
        <p14:creationId xmlns:p14="http://schemas.microsoft.com/office/powerpoint/2010/main" val="2396794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 y="0"/>
            <a:ext cx="91654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 name="Rectangle 2"/>
          <p:cNvSpPr>
            <a:spLocks noGrp="1" noChangeArrowheads="1"/>
          </p:cNvSpPr>
          <p:nvPr>
            <p:ph type="title"/>
          </p:nvPr>
        </p:nvSpPr>
        <p:spPr>
          <a:xfrm>
            <a:off x="457200" y="533400"/>
            <a:ext cx="8229600" cy="1143000"/>
          </a:xfrm>
        </p:spPr>
        <p:txBody>
          <a:bodyPr/>
          <a:lstStyle/>
          <a:p>
            <a:r>
              <a:rPr lang="en-US" b="1" dirty="0">
                <a:solidFill>
                  <a:schemeClr val="accent6">
                    <a:lumMod val="75000"/>
                  </a:schemeClr>
                </a:solidFill>
                <a:latin typeface="Comic Sans MS" panose="030F0702030302020204" pitchFamily="66" charset="0"/>
              </a:rPr>
              <a:t>Water transport processes</a:t>
            </a:r>
          </a:p>
        </p:txBody>
      </p:sp>
      <p:sp>
        <p:nvSpPr>
          <p:cNvPr id="74755" name="Rectangle 3"/>
          <p:cNvSpPr>
            <a:spLocks noGrp="1" noChangeArrowheads="1"/>
          </p:cNvSpPr>
          <p:nvPr>
            <p:ph type="body" idx="1"/>
          </p:nvPr>
        </p:nvSpPr>
        <p:spPr>
          <a:xfrm>
            <a:off x="152400" y="1676400"/>
            <a:ext cx="8839200" cy="4953000"/>
          </a:xfrm>
        </p:spPr>
        <p:txBody>
          <a:bodyPr/>
          <a:lstStyle/>
          <a:p>
            <a:r>
              <a:rPr lang="en-US" dirty="0">
                <a:latin typeface="Comic Sans MS" panose="030F0702030302020204" pitchFamily="66" charset="0"/>
              </a:rPr>
              <a:t>Moves from soil, through plant, and to atmosphere by a variety of mediums</a:t>
            </a:r>
          </a:p>
          <a:p>
            <a:pPr lvl="1"/>
            <a:r>
              <a:rPr lang="en-US" dirty="0">
                <a:latin typeface="Comic Sans MS" panose="030F0702030302020204" pitchFamily="66" charset="0"/>
              </a:rPr>
              <a:t>Cell wall</a:t>
            </a:r>
          </a:p>
          <a:p>
            <a:pPr lvl="1"/>
            <a:r>
              <a:rPr lang="en-US" dirty="0">
                <a:latin typeface="Comic Sans MS" panose="030F0702030302020204" pitchFamily="66" charset="0"/>
              </a:rPr>
              <a:t>Cytoplasm</a:t>
            </a:r>
          </a:p>
          <a:p>
            <a:pPr lvl="1"/>
            <a:r>
              <a:rPr lang="en-US" dirty="0">
                <a:latin typeface="Comic Sans MS" panose="030F0702030302020204" pitchFamily="66" charset="0"/>
              </a:rPr>
              <a:t>Plasma membranes</a:t>
            </a:r>
          </a:p>
          <a:p>
            <a:pPr lvl="1"/>
            <a:r>
              <a:rPr lang="en-US" dirty="0">
                <a:latin typeface="Comic Sans MS" panose="030F0702030302020204" pitchFamily="66" charset="0"/>
              </a:rPr>
              <a:t>Air spaces</a:t>
            </a:r>
          </a:p>
          <a:p>
            <a:r>
              <a:rPr lang="en-US" b="1" i="1" dirty="0">
                <a:solidFill>
                  <a:srgbClr val="CC0000"/>
                </a:solidFill>
                <a:latin typeface="Comic Sans MS" panose="030F0702030302020204" pitchFamily="66" charset="0"/>
              </a:rPr>
              <a:t>How water moves depends on what it is passing through</a:t>
            </a:r>
          </a:p>
          <a:p>
            <a:pPr lvl="1">
              <a:buFontTx/>
              <a:buNone/>
            </a:pPr>
            <a:endParaRPr lang="en-US" dirty="0">
              <a:latin typeface="Comic Sans MS" panose="030F0702030302020204" pitchFamily="66" charset="0"/>
            </a:endParaRPr>
          </a:p>
          <a:p>
            <a:pPr lvl="1"/>
            <a:endParaRPr lang="en-US" dirty="0">
              <a:latin typeface="Comic Sans MS" panose="030F0702030302020204" pitchFamily="66" charset="0"/>
            </a:endParaRPr>
          </a:p>
        </p:txBody>
      </p:sp>
    </p:spTree>
    <p:extLst>
      <p:ext uri="{BB962C8B-B14F-4D97-AF65-F5344CB8AC3E}">
        <p14:creationId xmlns:p14="http://schemas.microsoft.com/office/powerpoint/2010/main" val="91465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 y="0"/>
            <a:ext cx="91654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Rectangle 2"/>
          <p:cNvSpPr>
            <a:spLocks noGrp="1" noChangeArrowheads="1"/>
          </p:cNvSpPr>
          <p:nvPr>
            <p:ph type="title"/>
          </p:nvPr>
        </p:nvSpPr>
        <p:spPr>
          <a:xfrm>
            <a:off x="217885" y="1054768"/>
            <a:ext cx="4648200" cy="1139825"/>
          </a:xfrm>
        </p:spPr>
        <p:txBody>
          <a:bodyPr>
            <a:normAutofit fontScale="90000"/>
          </a:bodyPr>
          <a:lstStyle/>
          <a:p>
            <a:r>
              <a:rPr lang="en-US" sz="4000" b="1" dirty="0">
                <a:solidFill>
                  <a:schemeClr val="accent6">
                    <a:lumMod val="75000"/>
                  </a:schemeClr>
                </a:solidFill>
                <a:latin typeface="Comic Sans MS" panose="030F0702030302020204" pitchFamily="66" charset="0"/>
              </a:rPr>
              <a:t>Water across plant membranes</a:t>
            </a:r>
          </a:p>
        </p:txBody>
      </p:sp>
      <p:sp>
        <p:nvSpPr>
          <p:cNvPr id="75779" name="Rectangle 3"/>
          <p:cNvSpPr>
            <a:spLocks noGrp="1" noChangeArrowheads="1"/>
          </p:cNvSpPr>
          <p:nvPr>
            <p:ph type="body" sz="half" idx="1"/>
          </p:nvPr>
        </p:nvSpPr>
        <p:spPr>
          <a:xfrm>
            <a:off x="0" y="2514600"/>
            <a:ext cx="4876800" cy="4343400"/>
          </a:xfrm>
        </p:spPr>
        <p:txBody>
          <a:bodyPr/>
          <a:lstStyle/>
          <a:p>
            <a:r>
              <a:rPr lang="en-US" sz="2400" dirty="0">
                <a:latin typeface="Comic Sans MS" panose="030F0702030302020204" pitchFamily="66" charset="0"/>
              </a:rPr>
              <a:t>There is </a:t>
            </a:r>
            <a:r>
              <a:rPr lang="en-US" sz="2400" b="1" u="sng" dirty="0">
                <a:latin typeface="Comic Sans MS" panose="030F0702030302020204" pitchFamily="66" charset="0"/>
              </a:rPr>
              <a:t>some</a:t>
            </a:r>
            <a:r>
              <a:rPr lang="en-US" sz="2400" dirty="0">
                <a:latin typeface="Comic Sans MS" panose="030F0702030302020204" pitchFamily="66" charset="0"/>
              </a:rPr>
              <a:t> diffusion of water directly across the </a:t>
            </a:r>
            <a:r>
              <a:rPr lang="en-US" sz="2400" dirty="0" err="1" smtClean="0">
                <a:latin typeface="Comic Sans MS" panose="030F0702030302020204" pitchFamily="66" charset="0"/>
              </a:rPr>
              <a:t>bilipid</a:t>
            </a:r>
            <a:r>
              <a:rPr lang="en-US" sz="2400" dirty="0" smtClean="0">
                <a:latin typeface="Comic Sans MS" panose="030F0702030302020204" pitchFamily="66" charset="0"/>
              </a:rPr>
              <a:t> </a:t>
            </a:r>
            <a:r>
              <a:rPr lang="en-US" sz="2400" dirty="0">
                <a:latin typeface="Comic Sans MS" panose="030F0702030302020204" pitchFamily="66" charset="0"/>
              </a:rPr>
              <a:t>membrane.</a:t>
            </a:r>
          </a:p>
          <a:p>
            <a:r>
              <a:rPr lang="en-US" sz="2400" b="1" i="1" dirty="0" err="1">
                <a:solidFill>
                  <a:srgbClr val="CC0000"/>
                </a:solidFill>
                <a:latin typeface="Comic Sans MS" panose="030F0702030302020204" pitchFamily="66" charset="0"/>
              </a:rPr>
              <a:t>Auqaporins</a:t>
            </a:r>
            <a:r>
              <a:rPr lang="en-US" sz="2400" dirty="0">
                <a:latin typeface="Comic Sans MS" panose="030F0702030302020204" pitchFamily="66" charset="0"/>
              </a:rPr>
              <a:t>: Integral membrane proteins that form water selective channels – allows water to diffuse faster</a:t>
            </a:r>
          </a:p>
          <a:p>
            <a:pPr lvl="1"/>
            <a:r>
              <a:rPr lang="en-US" sz="2000" b="1" i="1" dirty="0">
                <a:solidFill>
                  <a:schemeClr val="accent2"/>
                </a:solidFill>
                <a:latin typeface="Comic Sans MS" panose="030F0702030302020204" pitchFamily="66" charset="0"/>
              </a:rPr>
              <a:t>Facilitates water movement in </a:t>
            </a:r>
            <a:r>
              <a:rPr lang="en-US" sz="2000" b="1" i="1" dirty="0" smtClean="0">
                <a:solidFill>
                  <a:schemeClr val="accent2"/>
                </a:solidFill>
                <a:latin typeface="Comic Sans MS" panose="030F0702030302020204" pitchFamily="66" charset="0"/>
              </a:rPr>
              <a:t>plants</a:t>
            </a:r>
            <a:endParaRPr lang="en-US" sz="2000" b="1" i="1" dirty="0">
              <a:solidFill>
                <a:schemeClr val="accent2"/>
              </a:solidFill>
              <a:latin typeface="Comic Sans MS" panose="030F0702030302020204" pitchFamily="66" charset="0"/>
            </a:endParaRPr>
          </a:p>
        </p:txBody>
      </p:sp>
      <p:pic>
        <p:nvPicPr>
          <p:cNvPr id="75780" name="Picture 4"/>
          <p:cNvPicPr preferRelativeResize="0">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05400" y="1066800"/>
            <a:ext cx="4114800" cy="5791200"/>
          </a:xfrm>
          <a:noFill/>
          <a:ln/>
        </p:spPr>
      </p:pic>
    </p:spTree>
    <p:extLst>
      <p:ext uri="{BB962C8B-B14F-4D97-AF65-F5344CB8AC3E}">
        <p14:creationId xmlns:p14="http://schemas.microsoft.com/office/powerpoint/2010/main" val="1467369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 y="0"/>
            <a:ext cx="91654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Text Placeholder 2"/>
          <p:cNvSpPr>
            <a:spLocks noGrp="1"/>
          </p:cNvSpPr>
          <p:nvPr>
            <p:ph type="body" sz="half" idx="1"/>
          </p:nvPr>
        </p:nvSpPr>
        <p:spPr>
          <a:xfrm>
            <a:off x="457200" y="1600202"/>
            <a:ext cx="8001000" cy="4530725"/>
          </a:xfrm>
        </p:spPr>
        <p:txBody>
          <a:bodyPr>
            <a:normAutofit/>
          </a:bodyPr>
          <a:lstStyle/>
          <a:p>
            <a:pPr marL="0" indent="0">
              <a:buNone/>
            </a:pPr>
            <a:r>
              <a:rPr lang="en-US" dirty="0" smtClean="0"/>
              <a:t>The</a:t>
            </a:r>
            <a:r>
              <a:rPr lang="id-ID" dirty="0" smtClean="0"/>
              <a:t>re are two mechanisms </a:t>
            </a:r>
            <a:r>
              <a:rPr lang="en-US" dirty="0" smtClean="0"/>
              <a:t> </a:t>
            </a:r>
            <a:r>
              <a:rPr lang="en-US" dirty="0"/>
              <a:t>transport of water and mineral salts in high </a:t>
            </a:r>
            <a:r>
              <a:rPr lang="en-US" dirty="0" smtClean="0"/>
              <a:t>plants</a:t>
            </a:r>
            <a:r>
              <a:rPr lang="id-ID" dirty="0" smtClean="0"/>
              <a:t> :</a:t>
            </a:r>
          </a:p>
          <a:p>
            <a:pPr marL="514350" indent="-514350">
              <a:buAutoNum type="arabicPeriod"/>
            </a:pPr>
            <a:r>
              <a:rPr lang="en-US" dirty="0" smtClean="0"/>
              <a:t>water </a:t>
            </a:r>
            <a:r>
              <a:rPr lang="en-US" dirty="0"/>
              <a:t>and minerals are absorbed from the ground into the root cells</a:t>
            </a:r>
            <a:r>
              <a:rPr lang="en-US" dirty="0" smtClean="0"/>
              <a:t>,</a:t>
            </a:r>
            <a:r>
              <a:rPr lang="id-ID" dirty="0" smtClean="0"/>
              <a:t> it’s called </a:t>
            </a:r>
            <a:r>
              <a:rPr lang="id-ID" dirty="0" smtClean="0">
                <a:solidFill>
                  <a:srgbClr val="FF0000"/>
                </a:solidFill>
              </a:rPr>
              <a:t>Extravascular</a:t>
            </a:r>
            <a:r>
              <a:rPr lang="en-US" dirty="0" smtClean="0">
                <a:solidFill>
                  <a:srgbClr val="FF0000"/>
                </a:solidFill>
              </a:rPr>
              <a:t> </a:t>
            </a:r>
            <a:endParaRPr lang="id-ID" dirty="0" smtClean="0">
              <a:solidFill>
                <a:srgbClr val="FF0000"/>
              </a:solidFill>
            </a:endParaRPr>
          </a:p>
          <a:p>
            <a:pPr marL="514350" indent="-514350">
              <a:buAutoNum type="arabicPeriod"/>
            </a:pPr>
            <a:r>
              <a:rPr lang="id-ID" dirty="0" smtClean="0"/>
              <a:t>T</a:t>
            </a:r>
            <a:r>
              <a:rPr lang="en-US" dirty="0" smtClean="0"/>
              <a:t>he </a:t>
            </a:r>
            <a:r>
              <a:rPr lang="en-US" dirty="0"/>
              <a:t>new water is transported to the leaves for </a:t>
            </a:r>
            <a:r>
              <a:rPr lang="en-US" dirty="0" smtClean="0"/>
              <a:t>photosynthesis</a:t>
            </a:r>
            <a:r>
              <a:rPr lang="id-ID" dirty="0" smtClean="0"/>
              <a:t>, it’s called </a:t>
            </a:r>
            <a:r>
              <a:rPr lang="id-ID" dirty="0" smtClean="0">
                <a:solidFill>
                  <a:srgbClr val="FF0000"/>
                </a:solidFill>
              </a:rPr>
              <a:t>Intravascular</a:t>
            </a:r>
            <a:endParaRPr lang="id-ID" dirty="0">
              <a:solidFill>
                <a:srgbClr val="FF0000"/>
              </a:solidFill>
            </a:endParaRPr>
          </a:p>
        </p:txBody>
      </p:sp>
    </p:spTree>
    <p:extLst>
      <p:ext uri="{BB962C8B-B14F-4D97-AF65-F5344CB8AC3E}">
        <p14:creationId xmlns:p14="http://schemas.microsoft.com/office/powerpoint/2010/main" val="2518811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3912</TotalTime>
  <Words>2406</Words>
  <Application>Microsoft Office PowerPoint</Application>
  <PresentationFormat>On-screen Show (4:3)</PresentationFormat>
  <Paragraphs>296</Paragraphs>
  <Slides>40</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Comic Sans MS</vt:lpstr>
      <vt:lpstr>Times New Roman</vt:lpstr>
      <vt:lpstr>Wingdings</vt:lpstr>
      <vt:lpstr>Office Theme</vt:lpstr>
      <vt:lpstr>PowerPoint Presentation</vt:lpstr>
      <vt:lpstr>Water</vt:lpstr>
      <vt:lpstr>Water balance of plants</vt:lpstr>
      <vt:lpstr>Water and plant cells</vt:lpstr>
      <vt:lpstr>Water in the Soil</vt:lpstr>
      <vt:lpstr>Water absorption from soil</vt:lpstr>
      <vt:lpstr>Water transport processes</vt:lpstr>
      <vt:lpstr>Water across plant membranes</vt:lpstr>
      <vt:lpstr>PowerPoint Presentation</vt:lpstr>
      <vt:lpstr>Water uptake in the roots</vt:lpstr>
      <vt:lpstr>Water uptake in the roots</vt:lpstr>
      <vt:lpstr>Water uptake in the roots</vt:lpstr>
      <vt:lpstr>Water transport through xylem</vt:lpstr>
      <vt:lpstr>PowerPoint Presentation</vt:lpstr>
      <vt:lpstr>Diffusion, Osmosis and  Concentration Gradient</vt:lpstr>
      <vt:lpstr>Passive or Active Transport:</vt:lpstr>
      <vt:lpstr>Methods of Transport</vt:lpstr>
      <vt:lpstr>PowerPoint Presentation</vt:lpstr>
      <vt:lpstr>Equilibrium</vt:lpstr>
      <vt:lpstr>FACILITATED DIFFUSION</vt:lpstr>
      <vt:lpstr>PowerPoint Presentation</vt:lpstr>
      <vt:lpstr>2. Osmosis</vt:lpstr>
      <vt:lpstr>PowerPoint Presentation</vt:lpstr>
      <vt:lpstr>PowerPoint Presentation</vt:lpstr>
      <vt:lpstr>Isotonic Solution</vt:lpstr>
      <vt:lpstr>Hypotonic Solution</vt:lpstr>
      <vt:lpstr>Example Hypotonic </vt:lpstr>
      <vt:lpstr>Hypertonic Solution</vt:lpstr>
      <vt:lpstr>Hypertonic Example </vt:lpstr>
      <vt:lpstr>The effects of osmotic pressure</vt:lpstr>
      <vt:lpstr>The effects of osmotic pressure in a plant cell </vt:lpstr>
      <vt:lpstr>Selectively permeable membrane</vt:lpstr>
      <vt:lpstr>Why are osmosis &amp; diffusion important?</vt:lpstr>
      <vt:lpstr>Why are osmosis &amp; diffusion important?</vt:lpstr>
      <vt:lpstr>Why are osmosis &amp; diffusion important?</vt:lpstr>
      <vt:lpstr>Active transport</vt:lpstr>
      <vt:lpstr>Active Transport against  the concentration gradient</vt:lpstr>
      <vt:lpstr>Active Transport </vt:lpstr>
      <vt:lpstr>PowerPoint Presentation</vt:lpstr>
      <vt:lpstr>EXOCYTOSIS and ENDOCYTOSIS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user 1</cp:lastModifiedBy>
  <cp:revision>194</cp:revision>
  <dcterms:created xsi:type="dcterms:W3CDTF">2017-03-09T07:00:56Z</dcterms:created>
  <dcterms:modified xsi:type="dcterms:W3CDTF">2017-10-31T04:17:09Z</dcterms:modified>
</cp:coreProperties>
</file>