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431" r:id="rId3"/>
    <p:sldId id="432" r:id="rId4"/>
    <p:sldId id="399" r:id="rId5"/>
    <p:sldId id="404" r:id="rId6"/>
    <p:sldId id="406" r:id="rId7"/>
    <p:sldId id="407" r:id="rId8"/>
    <p:sldId id="441" r:id="rId9"/>
    <p:sldId id="409" r:id="rId10"/>
    <p:sldId id="410" r:id="rId11"/>
    <p:sldId id="411" r:id="rId12"/>
    <p:sldId id="414" r:id="rId13"/>
    <p:sldId id="413" r:id="rId14"/>
    <p:sldId id="442" r:id="rId15"/>
    <p:sldId id="443" r:id="rId16"/>
    <p:sldId id="416" r:id="rId17"/>
    <p:sldId id="417" r:id="rId18"/>
    <p:sldId id="418" r:id="rId19"/>
    <p:sldId id="420" r:id="rId20"/>
    <p:sldId id="421" r:id="rId21"/>
    <p:sldId id="423" r:id="rId22"/>
    <p:sldId id="424" r:id="rId23"/>
    <p:sldId id="426" r:id="rId24"/>
    <p:sldId id="425" r:id="rId25"/>
    <p:sldId id="428" r:id="rId26"/>
    <p:sldId id="400" r:id="rId27"/>
    <p:sldId id="429" r:id="rId28"/>
    <p:sldId id="405" r:id="rId29"/>
    <p:sldId id="433" r:id="rId30"/>
    <p:sldId id="435" r:id="rId31"/>
    <p:sldId id="436" r:id="rId32"/>
    <p:sldId id="438" r:id="rId33"/>
    <p:sldId id="43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4" autoAdjust="0"/>
    <p:restoredTop sz="80431" autoAdjust="0"/>
  </p:normalViewPr>
  <p:slideViewPr>
    <p:cSldViewPr>
      <p:cViewPr varScale="1">
        <p:scale>
          <a:sx n="56" d="100"/>
          <a:sy n="56" d="100"/>
        </p:scale>
        <p:origin x="186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0E7F2D-8D05-4980-9FE2-4DE7568CDBD1}" type="datetimeFigureOut">
              <a:rPr lang="id-ID" smtClean="0"/>
              <a:t>31/10/2017</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7EDD4-D75A-4DD8-A2F7-651F8F8276C3}" type="slidenum">
              <a:rPr lang="id-ID" smtClean="0"/>
              <a:t>‹#›</a:t>
            </a:fld>
            <a:endParaRPr lang="id-ID"/>
          </a:p>
        </p:txBody>
      </p:sp>
    </p:spTree>
    <p:extLst>
      <p:ext uri="{BB962C8B-B14F-4D97-AF65-F5344CB8AC3E}">
        <p14:creationId xmlns:p14="http://schemas.microsoft.com/office/powerpoint/2010/main" val="4117561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err="1" smtClean="0">
                <a:solidFill>
                  <a:schemeClr val="tx1"/>
                </a:solidFill>
                <a:latin typeface="Arial" panose="020B0604020202020204" pitchFamily="34" charset="0"/>
                <a:cs typeface="Arial" panose="020B0604020202020204" pitchFamily="34" charset="0"/>
              </a:rPr>
              <a:t>Unsur-unsur</a:t>
            </a:r>
            <a:r>
              <a:rPr lang="en-US" sz="1200" dirty="0" smtClean="0">
                <a:solidFill>
                  <a:schemeClr val="tx1"/>
                </a:solidFill>
                <a:latin typeface="Arial" panose="020B0604020202020204" pitchFamily="34" charset="0"/>
                <a:cs typeface="Arial" panose="020B0604020202020204" pitchFamily="34" charset="0"/>
              </a:rPr>
              <a:t> Hara </a:t>
            </a:r>
            <a:r>
              <a:rPr lang="en-US" sz="1200" dirty="0" err="1" smtClean="0">
                <a:solidFill>
                  <a:schemeClr val="tx1"/>
                </a:solidFill>
                <a:latin typeface="Arial" panose="020B0604020202020204" pitchFamily="34" charset="0"/>
                <a:cs typeface="Arial" panose="020B0604020202020204" pitchFamily="34" charset="0"/>
              </a:rPr>
              <a:t>Penyusun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Tanaman</a:t>
            </a:r>
            <a:endParaRPr lang="en-US" sz="1200" dirty="0" smtClean="0">
              <a:solidFill>
                <a:schemeClr val="tx1"/>
              </a:solidFill>
              <a:latin typeface="Arial" panose="020B0604020202020204" pitchFamily="34" charset="0"/>
              <a:cs typeface="Arial" panose="020B0604020202020204" pitchFamily="34" charset="0"/>
            </a:endParaRPr>
          </a:p>
          <a:p>
            <a:pPr algn="l"/>
            <a:r>
              <a:rPr lang="en-US" sz="1200" dirty="0" err="1" smtClean="0">
                <a:solidFill>
                  <a:schemeClr val="tx1"/>
                </a:solidFill>
                <a:latin typeface="Arial" panose="020B0604020202020204" pitchFamily="34" charset="0"/>
                <a:cs typeface="Arial" panose="020B0604020202020204" pitchFamily="34" charset="0"/>
              </a:rPr>
              <a:t>Berdasarkan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hasil</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penelitian</a:t>
            </a:r>
            <a:r>
              <a:rPr lang="en-US" sz="1200" dirty="0" smtClean="0">
                <a:solidFill>
                  <a:schemeClr val="tx1"/>
                </a:solidFill>
                <a:latin typeface="Arial" panose="020B0604020202020204" pitchFamily="34" charset="0"/>
                <a:cs typeface="Arial" panose="020B0604020202020204" pitchFamily="34" charset="0"/>
              </a:rPr>
              <a:t> para </a:t>
            </a:r>
            <a:r>
              <a:rPr lang="en-US" sz="1200" dirty="0" err="1" smtClean="0">
                <a:solidFill>
                  <a:schemeClr val="tx1"/>
                </a:solidFill>
                <a:latin typeface="Arial" panose="020B0604020202020204" pitchFamily="34" charset="0"/>
                <a:cs typeface="Arial" panose="020B0604020202020204" pitchFamily="34" charset="0"/>
              </a:rPr>
              <a:t>ahli</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telah</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menunjukkan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bahwa</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tanaman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terdiri</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dari</a:t>
            </a:r>
            <a:r>
              <a:rPr lang="en-US" sz="1200" dirty="0" smtClean="0">
                <a:solidFill>
                  <a:schemeClr val="tx1"/>
                </a:solidFill>
                <a:latin typeface="Arial" panose="020B0604020202020204" pitchFamily="34" charset="0"/>
                <a:cs typeface="Arial" panose="020B0604020202020204" pitchFamily="34" charset="0"/>
              </a:rPr>
              <a:t> air (</a:t>
            </a:r>
            <a:r>
              <a:rPr lang="en-US" sz="1200" dirty="0" err="1" smtClean="0">
                <a:solidFill>
                  <a:schemeClr val="tx1"/>
                </a:solidFill>
                <a:latin typeface="Arial" panose="020B0604020202020204" pitchFamily="34" charset="0"/>
                <a:cs typeface="Arial" panose="020B0604020202020204" pitchFamily="34" charset="0"/>
              </a:rPr>
              <a:t>kurang</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lebih</a:t>
            </a:r>
            <a:r>
              <a:rPr lang="en-US" sz="1200" dirty="0" smtClean="0">
                <a:solidFill>
                  <a:schemeClr val="tx1"/>
                </a:solidFill>
                <a:latin typeface="Arial" panose="020B0604020202020204" pitchFamily="34" charset="0"/>
                <a:cs typeface="Arial" panose="020B0604020202020204" pitchFamily="34" charset="0"/>
              </a:rPr>
              <a:t> 90%) </a:t>
            </a:r>
            <a:r>
              <a:rPr lang="en-US" sz="1200" dirty="0" err="1" smtClean="0">
                <a:solidFill>
                  <a:schemeClr val="tx1"/>
                </a:solidFill>
                <a:latin typeface="Arial" panose="020B0604020202020204" pitchFamily="34" charset="0"/>
                <a:cs typeface="Arial" panose="020B0604020202020204" pitchFamily="34" charset="0"/>
              </a:rPr>
              <a:t>dan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bahan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kering</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atau</a:t>
            </a:r>
            <a:r>
              <a:rPr lang="en-US" sz="1200" dirty="0" smtClean="0">
                <a:solidFill>
                  <a:schemeClr val="tx1"/>
                </a:solidFill>
                <a:latin typeface="Arial" panose="020B0604020202020204" pitchFamily="34" charset="0"/>
                <a:cs typeface="Arial" panose="020B0604020202020204" pitchFamily="34" charset="0"/>
              </a:rPr>
              <a:t> dry matter (10%).</a:t>
            </a:r>
          </a:p>
          <a:p>
            <a:endParaRPr lang="id-ID" dirty="0" smtClean="0"/>
          </a:p>
          <a:p>
            <a:pPr algn="l"/>
            <a:r>
              <a:rPr lang="en-US" sz="1200" dirty="0" err="1" smtClean="0">
                <a:solidFill>
                  <a:schemeClr val="tx1"/>
                </a:solidFill>
                <a:latin typeface="Arial" panose="020B0604020202020204" pitchFamily="34" charset="0"/>
                <a:cs typeface="Arial" panose="020B0604020202020204" pitchFamily="34" charset="0"/>
              </a:rPr>
              <a:t>Bahan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kering</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terdiri</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dari</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bahan-bahan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organik</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dan</a:t>
            </a:r>
            <a:r>
              <a:rPr lang="en-US" sz="1200" dirty="0" smtClean="0">
                <a:solidFill>
                  <a:schemeClr val="tx1"/>
                </a:solidFill>
                <a:latin typeface="Arial" panose="020B0604020202020204" pitchFamily="34" charset="0"/>
                <a:cs typeface="Arial" panose="020B0604020202020204" pitchFamily="34" charset="0"/>
              </a:rPr>
              <a:t> an-</a:t>
            </a:r>
            <a:r>
              <a:rPr lang="en-US" sz="1200" dirty="0" err="1" smtClean="0">
                <a:solidFill>
                  <a:schemeClr val="tx1"/>
                </a:solidFill>
                <a:latin typeface="Arial" panose="020B0604020202020204" pitchFamily="34" charset="0"/>
                <a:cs typeface="Arial" panose="020B0604020202020204" pitchFamily="34" charset="0"/>
              </a:rPr>
              <a:t>organik</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Menurut</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analisa</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kimia</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ternyata</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kandungan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bahan</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organik</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terdiri</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dari</a:t>
            </a:r>
            <a:r>
              <a:rPr lang="en-US" sz="1200" dirty="0" smtClean="0">
                <a:solidFill>
                  <a:schemeClr val="tx1"/>
                </a:solidFill>
                <a:latin typeface="Arial" panose="020B0604020202020204" pitchFamily="34" charset="0"/>
                <a:cs typeface="Arial" panose="020B0604020202020204" pitchFamily="34" charset="0"/>
              </a:rPr>
              <a:t> :</a:t>
            </a:r>
          </a:p>
          <a:p>
            <a:pPr algn="l">
              <a:buFont typeface="Wingdings" panose="05000000000000000000" pitchFamily="2" charset="2"/>
              <a:buBlip>
                <a:blip r:embed="rId3"/>
              </a:buBlip>
            </a:pPr>
            <a:r>
              <a:rPr lang="en-US" sz="1200" dirty="0" err="1" smtClean="0">
                <a:solidFill>
                  <a:schemeClr val="tx1"/>
                </a:solidFill>
                <a:latin typeface="Arial" panose="020B0604020202020204" pitchFamily="34" charset="0"/>
                <a:cs typeface="Arial" panose="020B0604020202020204" pitchFamily="34" charset="0"/>
              </a:rPr>
              <a:t>Karbon</a:t>
            </a:r>
            <a:r>
              <a:rPr lang="en-US" sz="1200" dirty="0" smtClean="0">
                <a:solidFill>
                  <a:schemeClr val="tx1"/>
                </a:solidFill>
                <a:latin typeface="Arial" panose="020B0604020202020204" pitchFamily="34" charset="0"/>
                <a:cs typeface="Arial" panose="020B0604020202020204" pitchFamily="34" charset="0"/>
              </a:rPr>
              <a:t> (C)		</a:t>
            </a:r>
            <a:r>
              <a:rPr lang="en-US" sz="1200" dirty="0" err="1" smtClean="0">
                <a:solidFill>
                  <a:schemeClr val="tx1"/>
                </a:solidFill>
                <a:latin typeface="Arial" panose="020B0604020202020204" pitchFamily="34" charset="0"/>
                <a:cs typeface="Arial" panose="020B0604020202020204" pitchFamily="34" charset="0"/>
              </a:rPr>
              <a:t>sekitar</a:t>
            </a:r>
            <a:r>
              <a:rPr lang="en-US" sz="1200" dirty="0" smtClean="0">
                <a:solidFill>
                  <a:schemeClr val="tx1"/>
                </a:solidFill>
                <a:latin typeface="Arial" panose="020B0604020202020204" pitchFamily="34" charset="0"/>
                <a:cs typeface="Arial" panose="020B0604020202020204" pitchFamily="34" charset="0"/>
              </a:rPr>
              <a:t> 47  %</a:t>
            </a:r>
          </a:p>
          <a:p>
            <a:pPr algn="l">
              <a:buFont typeface="Wingdings" panose="05000000000000000000" pitchFamily="2" charset="2"/>
              <a:buBlip>
                <a:blip r:embed="rId3"/>
              </a:buBlip>
            </a:pPr>
            <a:r>
              <a:rPr lang="en-US" sz="1200" dirty="0" err="1" smtClean="0">
                <a:solidFill>
                  <a:schemeClr val="tx1"/>
                </a:solidFill>
                <a:latin typeface="Arial" panose="020B0604020202020204" pitchFamily="34" charset="0"/>
                <a:cs typeface="Arial" panose="020B0604020202020204" pitchFamily="34" charset="0"/>
              </a:rPr>
              <a:t>Hidrogen</a:t>
            </a:r>
            <a:r>
              <a:rPr lang="en-US" sz="1200" dirty="0" smtClean="0">
                <a:solidFill>
                  <a:schemeClr val="tx1"/>
                </a:solidFill>
                <a:latin typeface="Arial" panose="020B0604020202020204" pitchFamily="34" charset="0"/>
                <a:cs typeface="Arial" panose="020B0604020202020204" pitchFamily="34" charset="0"/>
              </a:rPr>
              <a:t> (H)		</a:t>
            </a:r>
            <a:r>
              <a:rPr lang="en-US" sz="1200" dirty="0" err="1" smtClean="0">
                <a:solidFill>
                  <a:schemeClr val="tx1"/>
                </a:solidFill>
                <a:latin typeface="Arial" panose="020B0604020202020204" pitchFamily="34" charset="0"/>
                <a:cs typeface="Arial" panose="020B0604020202020204" pitchFamily="34" charset="0"/>
              </a:rPr>
              <a:t>sekitar</a:t>
            </a:r>
            <a:r>
              <a:rPr lang="en-US" sz="1200" dirty="0" smtClean="0">
                <a:solidFill>
                  <a:schemeClr val="tx1"/>
                </a:solidFill>
                <a:latin typeface="Arial" panose="020B0604020202020204" pitchFamily="34" charset="0"/>
                <a:cs typeface="Arial" panose="020B0604020202020204" pitchFamily="34" charset="0"/>
              </a:rPr>
              <a:t>   7  %</a:t>
            </a:r>
          </a:p>
          <a:p>
            <a:pPr algn="l">
              <a:buFont typeface="Wingdings" panose="05000000000000000000" pitchFamily="2" charset="2"/>
              <a:buBlip>
                <a:blip r:embed="rId3"/>
              </a:buBlip>
            </a:pPr>
            <a:r>
              <a:rPr lang="en-US" sz="1200" dirty="0" err="1" smtClean="0">
                <a:solidFill>
                  <a:schemeClr val="tx1"/>
                </a:solidFill>
                <a:latin typeface="Arial" panose="020B0604020202020204" pitchFamily="34" charset="0"/>
                <a:cs typeface="Arial" panose="020B0604020202020204" pitchFamily="34" charset="0"/>
              </a:rPr>
              <a:t>Oksigen</a:t>
            </a:r>
            <a:r>
              <a:rPr lang="en-US" sz="1200" dirty="0" smtClean="0">
                <a:solidFill>
                  <a:schemeClr val="tx1"/>
                </a:solidFill>
                <a:latin typeface="Arial" panose="020B0604020202020204" pitchFamily="34" charset="0"/>
                <a:cs typeface="Arial" panose="020B0604020202020204" pitchFamily="34" charset="0"/>
              </a:rPr>
              <a:t> (O)		</a:t>
            </a:r>
            <a:r>
              <a:rPr lang="en-US" sz="1200" dirty="0" err="1" smtClean="0">
                <a:solidFill>
                  <a:schemeClr val="tx1"/>
                </a:solidFill>
                <a:latin typeface="Arial" panose="020B0604020202020204" pitchFamily="34" charset="0"/>
                <a:cs typeface="Arial" panose="020B0604020202020204" pitchFamily="34" charset="0"/>
              </a:rPr>
              <a:t>sekitar</a:t>
            </a:r>
            <a:r>
              <a:rPr lang="en-US" sz="1200" dirty="0" smtClean="0">
                <a:solidFill>
                  <a:schemeClr val="tx1"/>
                </a:solidFill>
                <a:latin typeface="Arial" panose="020B0604020202020204" pitchFamily="34" charset="0"/>
                <a:cs typeface="Arial" panose="020B0604020202020204" pitchFamily="34" charset="0"/>
              </a:rPr>
              <a:t> 44  %</a:t>
            </a:r>
          </a:p>
          <a:p>
            <a:pPr algn="l">
              <a:buFont typeface="Wingdings" panose="05000000000000000000" pitchFamily="2" charset="2"/>
              <a:buBlip>
                <a:blip r:embed="rId3"/>
              </a:buBlip>
            </a:pPr>
            <a:r>
              <a:rPr lang="en-US" sz="1200" dirty="0" smtClean="0">
                <a:solidFill>
                  <a:schemeClr val="tx1"/>
                </a:solidFill>
                <a:latin typeface="Arial" panose="020B0604020202020204" pitchFamily="34" charset="0"/>
                <a:cs typeface="Arial" panose="020B0604020202020204" pitchFamily="34" charset="0"/>
              </a:rPr>
              <a:t>Nitrogen (N)		</a:t>
            </a:r>
            <a:r>
              <a:rPr lang="en-US" sz="1200" dirty="0" err="1" smtClean="0">
                <a:solidFill>
                  <a:schemeClr val="tx1"/>
                </a:solidFill>
                <a:latin typeface="Arial" panose="020B0604020202020204" pitchFamily="34" charset="0"/>
                <a:cs typeface="Arial" panose="020B0604020202020204" pitchFamily="34" charset="0"/>
              </a:rPr>
              <a:t>sekitar</a:t>
            </a:r>
            <a:r>
              <a:rPr lang="en-US" sz="1200" dirty="0" smtClean="0">
                <a:solidFill>
                  <a:schemeClr val="tx1"/>
                </a:solidFill>
                <a:latin typeface="Arial" panose="020B0604020202020204" pitchFamily="34" charset="0"/>
                <a:cs typeface="Arial" panose="020B0604020202020204" pitchFamily="34" charset="0"/>
              </a:rPr>
              <a:t> 0,2 %	</a:t>
            </a:r>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2</a:t>
            </a:fld>
            <a:endParaRPr lang="id-ID"/>
          </a:p>
        </p:txBody>
      </p:sp>
    </p:spTree>
    <p:extLst>
      <p:ext uri="{BB962C8B-B14F-4D97-AF65-F5344CB8AC3E}">
        <p14:creationId xmlns:p14="http://schemas.microsoft.com/office/powerpoint/2010/main" val="1387583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chemeClr val="tx2"/>
                </a:solidFill>
                <a:latin typeface="Arial" panose="020B0604020202020204" pitchFamily="34" charset="0"/>
              </a:rPr>
              <a:t>Kalium</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banyak</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terdapat</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pada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sel-sel</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muda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atau</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bagian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tanaman</a:t>
            </a:r>
            <a:r>
              <a:rPr lang="en-US" dirty="0" smtClean="0">
                <a:solidFill>
                  <a:schemeClr val="tx2"/>
                </a:solidFill>
                <a:latin typeface="Arial" panose="020B0604020202020204" pitchFamily="34" charset="0"/>
              </a:rPr>
              <a:t> yang </a:t>
            </a:r>
            <a:r>
              <a:rPr lang="en-US" dirty="0" err="1" smtClean="0">
                <a:solidFill>
                  <a:schemeClr val="tx2"/>
                </a:solidFill>
                <a:latin typeface="Arial" panose="020B0604020202020204" pitchFamily="34" charset="0"/>
              </a:rPr>
              <a:t>banyak</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mengandung</a:t>
            </a:r>
            <a:r>
              <a:rPr lang="en-US" dirty="0" smtClean="0">
                <a:solidFill>
                  <a:schemeClr val="tx2"/>
                </a:solidFill>
                <a:latin typeface="Arial" panose="020B0604020202020204" pitchFamily="34" charset="0"/>
              </a:rPr>
              <a:t> protein, </a:t>
            </a:r>
            <a:r>
              <a:rPr lang="en-US" dirty="0" err="1" smtClean="0">
                <a:solidFill>
                  <a:schemeClr val="tx2"/>
                </a:solidFill>
                <a:latin typeface="Arial" panose="020B0604020202020204" pitchFamily="34" charset="0"/>
              </a:rPr>
              <a:t>inti-inti</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sel</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tidak</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mengandung</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Kalium</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Pada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sel-sel</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zat</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ini</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terdapat</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sebagai</a:t>
            </a:r>
            <a:r>
              <a:rPr lang="en-US" dirty="0" smtClean="0">
                <a:solidFill>
                  <a:schemeClr val="tx2"/>
                </a:solidFill>
                <a:latin typeface="Arial" panose="020B0604020202020204" pitchFamily="34" charset="0"/>
              </a:rPr>
              <a:t> ion di </a:t>
            </a:r>
            <a:r>
              <a:rPr lang="en-US" dirty="0" err="1" smtClean="0">
                <a:solidFill>
                  <a:schemeClr val="tx2"/>
                </a:solidFill>
                <a:latin typeface="Arial" panose="020B0604020202020204" pitchFamily="34" charset="0"/>
              </a:rPr>
              <a:t>dalam</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cairan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sel</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dan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keadaan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demikian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akan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merupakan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bagian</a:t>
            </a:r>
            <a:r>
              <a:rPr lang="en-US" dirty="0" smtClean="0">
                <a:solidFill>
                  <a:schemeClr val="tx2"/>
                </a:solidFill>
                <a:latin typeface="Arial" panose="020B0604020202020204" pitchFamily="34" charset="0"/>
              </a:rPr>
              <a:t> yang </a:t>
            </a:r>
            <a:r>
              <a:rPr lang="en-US" dirty="0" err="1" smtClean="0">
                <a:solidFill>
                  <a:schemeClr val="tx2"/>
                </a:solidFill>
                <a:latin typeface="Arial" panose="020B0604020202020204" pitchFamily="34" charset="0"/>
              </a:rPr>
              <a:t>penting</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dalam</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melaksanakan</a:t>
            </a:r>
            <a:r>
              <a:rPr lang="en-US" dirty="0" smtClean="0">
                <a:solidFill>
                  <a:schemeClr val="tx2"/>
                </a:solidFill>
                <a:latin typeface="Arial" panose="020B0604020202020204" pitchFamily="34" charset="0"/>
              </a:rPr>
              <a:t> turgor yang </a:t>
            </a:r>
            <a:r>
              <a:rPr lang="en-US" dirty="0" err="1" smtClean="0">
                <a:solidFill>
                  <a:schemeClr val="tx2"/>
                </a:solidFill>
                <a:latin typeface="Arial" panose="020B0604020202020204" pitchFamily="34" charset="0"/>
              </a:rPr>
              <a:t>disebabkan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oleh</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tekanan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osmotis</a:t>
            </a:r>
            <a:r>
              <a:rPr lang="en-US" dirty="0" smtClean="0">
                <a:solidFill>
                  <a:schemeClr val="tx2"/>
                </a:solidFill>
                <a:latin typeface="Arial" panose="020B0604020202020204" pitchFamily="34" charset="0"/>
              </a:rPr>
              <a:t>. Ion </a:t>
            </a:r>
            <a:r>
              <a:rPr lang="en-US" dirty="0" err="1" smtClean="0">
                <a:solidFill>
                  <a:schemeClr val="tx2"/>
                </a:solidFill>
                <a:latin typeface="Arial" panose="020B0604020202020204" pitchFamily="34" charset="0"/>
              </a:rPr>
              <a:t>Kalium</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mempunyai</a:t>
            </a:r>
            <a:r>
              <a:rPr lang="en-US" dirty="0" smtClean="0">
                <a:solidFill>
                  <a:schemeClr val="tx2"/>
                </a:solidFill>
                <a:latin typeface="Arial" panose="020B0604020202020204" pitchFamily="34" charset="0"/>
              </a:rPr>
              <a:t> </a:t>
            </a:r>
            <a:r>
              <a:rPr lang="en-US" b="1" dirty="0" err="1" smtClean="0">
                <a:solidFill>
                  <a:schemeClr val="tx2"/>
                </a:solidFill>
                <a:latin typeface="Arial" panose="020B0604020202020204" pitchFamily="34" charset="0"/>
              </a:rPr>
              <a:t>fungsi</a:t>
            </a:r>
            <a:r>
              <a:rPr lang="en-US" b="1" dirty="0" smtClean="0">
                <a:solidFill>
                  <a:schemeClr val="tx2"/>
                </a:solidFill>
                <a:latin typeface="Arial" panose="020B0604020202020204" pitchFamily="34" charset="0"/>
              </a:rPr>
              <a:t> </a:t>
            </a:r>
            <a:r>
              <a:rPr lang="en-US" b="1" dirty="0" err="1" smtClean="0">
                <a:solidFill>
                  <a:schemeClr val="tx2"/>
                </a:solidFill>
                <a:latin typeface="Arial" panose="020B0604020202020204" pitchFamily="34" charset="0"/>
              </a:rPr>
              <a:t>fisiologis</a:t>
            </a:r>
            <a:r>
              <a:rPr lang="en-US" dirty="0" smtClean="0">
                <a:solidFill>
                  <a:schemeClr val="tx2"/>
                </a:solidFill>
                <a:latin typeface="Arial" panose="020B0604020202020204" pitchFamily="34" charset="0"/>
              </a:rPr>
              <a:t> yang </a:t>
            </a:r>
            <a:r>
              <a:rPr lang="en-US" dirty="0" err="1" smtClean="0">
                <a:solidFill>
                  <a:schemeClr val="tx2"/>
                </a:solidFill>
                <a:latin typeface="Arial" panose="020B0604020202020204" pitchFamily="34" charset="0"/>
              </a:rPr>
              <a:t>khusus</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pada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asimilasi</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zat</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arang</a:t>
            </a:r>
            <a:r>
              <a:rPr lang="en-US" dirty="0" smtClean="0">
                <a:solidFill>
                  <a:schemeClr val="tx2"/>
                </a:solidFill>
                <a:latin typeface="Arial" panose="020B0604020202020204" pitchFamily="34" charset="0"/>
              </a:rPr>
              <a:t>, yang </a:t>
            </a:r>
            <a:r>
              <a:rPr lang="en-US" dirty="0" err="1" smtClean="0">
                <a:solidFill>
                  <a:schemeClr val="tx2"/>
                </a:solidFill>
                <a:latin typeface="Arial" panose="020B0604020202020204" pitchFamily="34" charset="0"/>
              </a:rPr>
              <a:t>berarti</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apabila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tanaman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sama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sekali</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tidak</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diberi</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Kalium</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maka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asimilasi</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akan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terhenti</a:t>
            </a:r>
            <a:r>
              <a:rPr lang="en-US" dirty="0" smtClean="0">
                <a:solidFill>
                  <a:schemeClr val="tx2"/>
                </a:solidFill>
                <a:latin typeface="Arial" panose="020B0604020202020204" pitchFamily="34" charset="0"/>
              </a:rPr>
              <a:t>.</a:t>
            </a:r>
            <a:endParaRPr lang="id-ID" dirty="0" smtClean="0">
              <a:solidFill>
                <a:schemeClr val="tx2"/>
              </a:solidFill>
              <a:latin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chemeClr val="tx2"/>
                </a:solidFill>
                <a:latin typeface="Arial" panose="020B0604020202020204" pitchFamily="34" charset="0"/>
              </a:rPr>
              <a:t>Zat</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Kalium</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mempunyai</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sifat</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mudah</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larut</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dan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hanyut</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selain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itu</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mudah</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difiksasi</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dalam</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tanah</a:t>
            </a:r>
            <a:r>
              <a:rPr lang="en-US" dirty="0" smtClean="0">
                <a:solidFill>
                  <a:schemeClr val="tx2"/>
                </a:solidFill>
                <a:latin typeface="Arial" panose="020B060402020202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2"/>
              </a:solidFill>
              <a:latin typeface="Arial" panose="020B0604020202020204" pitchFamily="34" charset="0"/>
            </a:endParaRPr>
          </a:p>
          <a:p>
            <a:endParaRPr lang="id-ID" dirty="0" smtClean="0"/>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13</a:t>
            </a:fld>
            <a:endParaRPr lang="id-ID"/>
          </a:p>
        </p:txBody>
      </p:sp>
    </p:spTree>
    <p:extLst>
      <p:ext uri="{BB962C8B-B14F-4D97-AF65-F5344CB8AC3E}">
        <p14:creationId xmlns:p14="http://schemas.microsoft.com/office/powerpoint/2010/main" val="3716855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en-US" sz="2400" dirty="0" err="1" smtClean="0">
                <a:latin typeface="Arial" panose="020B0604020202020204" pitchFamily="34" charset="0"/>
              </a:rPr>
              <a:t>Dalam</a:t>
            </a:r>
            <a:r>
              <a:rPr lang="en-US" sz="2400" dirty="0" smtClean="0">
                <a:latin typeface="Arial" panose="020B0604020202020204" pitchFamily="34" charset="0"/>
              </a:rPr>
              <a:t> </a:t>
            </a:r>
            <a:r>
              <a:rPr lang="en-US" sz="2400" dirty="0" err="1" smtClean="0">
                <a:latin typeface="Arial" panose="020B0604020202020204" pitchFamily="34" charset="0"/>
              </a:rPr>
              <a:t>hal</a:t>
            </a:r>
            <a:r>
              <a:rPr lang="en-US" sz="2400" dirty="0" smtClean="0">
                <a:latin typeface="Arial" panose="020B0604020202020204" pitchFamily="34" charset="0"/>
              </a:rPr>
              <a:t> </a:t>
            </a:r>
            <a:r>
              <a:rPr lang="en-US" sz="2400" dirty="0" err="1" smtClean="0">
                <a:latin typeface="Arial" panose="020B0604020202020204" pitchFamily="34" charset="0"/>
              </a:rPr>
              <a:t>ini</a:t>
            </a:r>
            <a:r>
              <a:rPr lang="en-US" sz="2400" dirty="0" smtClean="0">
                <a:latin typeface="Arial" panose="020B0604020202020204" pitchFamily="34" charset="0"/>
              </a:rPr>
              <a:t> </a:t>
            </a:r>
            <a:r>
              <a:rPr lang="en-US" sz="2400" dirty="0" err="1" smtClean="0">
                <a:latin typeface="Arial" panose="020B0604020202020204" pitchFamily="34" charset="0"/>
              </a:rPr>
              <a:t>dapat</a:t>
            </a:r>
            <a:r>
              <a:rPr lang="en-US" sz="2400" dirty="0" smtClean="0">
                <a:latin typeface="Arial" panose="020B0604020202020204" pitchFamily="34" charset="0"/>
              </a:rPr>
              <a:t> pula </a:t>
            </a:r>
            <a:r>
              <a:rPr lang="en-US" sz="2400" dirty="0" err="1" smtClean="0">
                <a:latin typeface="Arial" panose="020B0604020202020204" pitchFamily="34" charset="0"/>
              </a:rPr>
              <a:t>ditegaskan</a:t>
            </a:r>
            <a:r>
              <a:rPr lang="en-US" sz="2400" dirty="0" smtClean="0">
                <a:latin typeface="Arial" panose="020B0604020202020204" pitchFamily="34" charset="0"/>
              </a:rPr>
              <a:t> </a:t>
            </a:r>
            <a:r>
              <a:rPr lang="en-US" sz="2400" dirty="0" err="1" smtClean="0">
                <a:latin typeface="Arial" panose="020B0604020202020204" pitchFamily="34" charset="0"/>
              </a:rPr>
              <a:t>bahwa</a:t>
            </a:r>
            <a:r>
              <a:rPr lang="en-US" sz="2400" dirty="0" smtClean="0">
                <a:latin typeface="Arial" panose="020B0604020202020204" pitchFamily="34" charset="0"/>
              </a:rPr>
              <a:t> </a:t>
            </a:r>
            <a:r>
              <a:rPr lang="en-US" sz="2400" dirty="0" err="1" smtClean="0">
                <a:latin typeface="Arial" panose="020B0604020202020204" pitchFamily="34" charset="0"/>
              </a:rPr>
              <a:t>Kalium</a:t>
            </a:r>
            <a:r>
              <a:rPr lang="en-US" sz="2400" dirty="0" smtClean="0">
                <a:latin typeface="Arial" panose="020B0604020202020204" pitchFamily="34" charset="0"/>
              </a:rPr>
              <a:t> </a:t>
            </a:r>
            <a:r>
              <a:rPr lang="en-US" sz="2400" dirty="0" err="1" smtClean="0">
                <a:latin typeface="Arial" panose="020B0604020202020204" pitchFamily="34" charset="0"/>
              </a:rPr>
              <a:t>berperan</a:t>
            </a:r>
            <a:r>
              <a:rPr lang="en-US" sz="2400" dirty="0" smtClean="0">
                <a:latin typeface="Arial" panose="020B0604020202020204" pitchFamily="34" charset="0"/>
              </a:rPr>
              <a:t> </a:t>
            </a:r>
            <a:r>
              <a:rPr lang="en-US" sz="2400" dirty="0" err="1" smtClean="0">
                <a:latin typeface="Arial" panose="020B0604020202020204" pitchFamily="34" charset="0"/>
              </a:rPr>
              <a:t>membantu</a:t>
            </a:r>
            <a:r>
              <a:rPr lang="en-US" sz="2400" dirty="0" smtClean="0">
                <a:latin typeface="Arial" panose="020B0604020202020204" pitchFamily="34" charset="0"/>
              </a:rPr>
              <a:t> :</a:t>
            </a:r>
          </a:p>
          <a:p>
            <a:pPr marL="990600" lvl="1" indent="-533400">
              <a:buFont typeface="Wingdings" panose="05000000000000000000" pitchFamily="2" charset="2"/>
              <a:buNone/>
            </a:pPr>
            <a:r>
              <a:rPr lang="en-US" sz="2400" dirty="0" smtClean="0">
                <a:latin typeface="Arial" panose="020B0604020202020204" pitchFamily="34" charset="0"/>
              </a:rPr>
              <a:t> 1.  </a:t>
            </a:r>
            <a:r>
              <a:rPr lang="en-US" sz="2400" dirty="0" err="1" smtClean="0">
                <a:latin typeface="Arial" panose="020B0604020202020204" pitchFamily="34" charset="0"/>
              </a:rPr>
              <a:t>Pembentukan</a:t>
            </a:r>
            <a:r>
              <a:rPr lang="en-US" sz="2400" dirty="0" smtClean="0">
                <a:latin typeface="Arial" panose="020B0604020202020204" pitchFamily="34" charset="0"/>
              </a:rPr>
              <a:t> protein </a:t>
            </a:r>
            <a:r>
              <a:rPr lang="en-US" sz="2400" dirty="0" err="1" smtClean="0">
                <a:latin typeface="Arial" panose="020B0604020202020204" pitchFamily="34" charset="0"/>
              </a:rPr>
              <a:t>dan</a:t>
            </a:r>
            <a:r>
              <a:rPr lang="en-US" sz="2400" dirty="0" smtClean="0">
                <a:latin typeface="Arial" panose="020B0604020202020204" pitchFamily="34" charset="0"/>
              </a:rPr>
              <a:t> </a:t>
            </a:r>
            <a:r>
              <a:rPr lang="en-US" sz="2400" dirty="0" err="1" smtClean="0">
                <a:latin typeface="Arial" panose="020B0604020202020204" pitchFamily="34" charset="0"/>
              </a:rPr>
              <a:t>karbohidrat</a:t>
            </a:r>
            <a:endParaRPr lang="en-US" sz="2400" dirty="0" smtClean="0">
              <a:latin typeface="Arial" panose="020B0604020202020204" pitchFamily="34" charset="0"/>
            </a:endParaRPr>
          </a:p>
          <a:p>
            <a:pPr marL="990600" lvl="1" indent="-533400">
              <a:buFont typeface="Wingdings" panose="05000000000000000000" pitchFamily="2" charset="2"/>
              <a:buNone/>
            </a:pPr>
            <a:r>
              <a:rPr lang="en-US" sz="2400" dirty="0" smtClean="0">
                <a:latin typeface="Arial" panose="020B0604020202020204" pitchFamily="34" charset="0"/>
              </a:rPr>
              <a:t> 2.  </a:t>
            </a:r>
            <a:r>
              <a:rPr lang="en-US" sz="2400" dirty="0" err="1" smtClean="0">
                <a:latin typeface="Arial" panose="020B0604020202020204" pitchFamily="34" charset="0"/>
              </a:rPr>
              <a:t>Mengeraskan</a:t>
            </a:r>
            <a:r>
              <a:rPr lang="en-US" sz="2400" dirty="0" smtClean="0">
                <a:latin typeface="Arial" panose="020B0604020202020204" pitchFamily="34" charset="0"/>
              </a:rPr>
              <a:t> </a:t>
            </a:r>
            <a:r>
              <a:rPr lang="en-US" sz="2400" dirty="0" err="1" smtClean="0">
                <a:latin typeface="Arial" panose="020B0604020202020204" pitchFamily="34" charset="0"/>
              </a:rPr>
              <a:t>bagian</a:t>
            </a:r>
            <a:r>
              <a:rPr lang="en-US" sz="2400" dirty="0" smtClean="0">
                <a:latin typeface="Arial" panose="020B0604020202020204" pitchFamily="34" charset="0"/>
              </a:rPr>
              <a:t> </a:t>
            </a:r>
            <a:r>
              <a:rPr lang="en-US" sz="2400" dirty="0" err="1" smtClean="0">
                <a:latin typeface="Arial" panose="020B0604020202020204" pitchFamily="34" charset="0"/>
              </a:rPr>
              <a:t>kayu</a:t>
            </a:r>
            <a:r>
              <a:rPr lang="en-US" sz="2400" dirty="0" smtClean="0">
                <a:latin typeface="Arial" panose="020B0604020202020204" pitchFamily="34" charset="0"/>
              </a:rPr>
              <a:t> </a:t>
            </a:r>
            <a:r>
              <a:rPr lang="en-US" sz="2400" dirty="0" err="1" smtClean="0">
                <a:latin typeface="Arial" panose="020B0604020202020204" pitchFamily="34" charset="0"/>
              </a:rPr>
              <a:t>dari</a:t>
            </a:r>
            <a:r>
              <a:rPr lang="en-US" sz="2400" dirty="0" smtClean="0">
                <a:latin typeface="Arial" panose="020B0604020202020204" pitchFamily="34" charset="0"/>
              </a:rPr>
              <a:t> </a:t>
            </a:r>
            <a:r>
              <a:rPr lang="en-US" sz="2400" dirty="0" err="1" smtClean="0">
                <a:latin typeface="Arial" panose="020B0604020202020204" pitchFamily="34" charset="0"/>
              </a:rPr>
              <a:t>tanaman</a:t>
            </a:r>
            <a:endParaRPr lang="en-US" sz="2400" dirty="0" smtClean="0">
              <a:latin typeface="Arial" panose="020B0604020202020204" pitchFamily="34" charset="0"/>
            </a:endParaRPr>
          </a:p>
          <a:p>
            <a:pPr marL="990600" lvl="1" indent="-533400">
              <a:buFont typeface="Wingdings" panose="05000000000000000000" pitchFamily="2" charset="2"/>
              <a:buNone/>
            </a:pPr>
            <a:r>
              <a:rPr lang="en-US" sz="2400" dirty="0" smtClean="0">
                <a:latin typeface="Arial" panose="020B0604020202020204" pitchFamily="34" charset="0"/>
              </a:rPr>
              <a:t> 3.  </a:t>
            </a:r>
            <a:r>
              <a:rPr lang="en-US" sz="2400" dirty="0" err="1" smtClean="0">
                <a:latin typeface="Arial" panose="020B0604020202020204" pitchFamily="34" charset="0"/>
              </a:rPr>
              <a:t>Meningkatkan</a:t>
            </a:r>
            <a:r>
              <a:rPr lang="en-US" sz="2400" dirty="0" smtClean="0">
                <a:latin typeface="Arial" panose="020B0604020202020204" pitchFamily="34" charset="0"/>
              </a:rPr>
              <a:t> </a:t>
            </a:r>
            <a:r>
              <a:rPr lang="en-US" sz="2400" dirty="0" err="1" smtClean="0">
                <a:latin typeface="Arial" panose="020B0604020202020204" pitchFamily="34" charset="0"/>
              </a:rPr>
              <a:t>resistensi</a:t>
            </a:r>
            <a:r>
              <a:rPr lang="en-US" sz="2400" dirty="0" smtClean="0">
                <a:latin typeface="Arial" panose="020B0604020202020204" pitchFamily="34" charset="0"/>
              </a:rPr>
              <a:t> </a:t>
            </a:r>
            <a:r>
              <a:rPr lang="en-US" sz="2400" dirty="0" err="1" smtClean="0">
                <a:latin typeface="Arial" panose="020B0604020202020204" pitchFamily="34" charset="0"/>
              </a:rPr>
              <a:t>tanaman</a:t>
            </a:r>
            <a:r>
              <a:rPr lang="en-US" sz="2400" dirty="0" smtClean="0">
                <a:latin typeface="Arial" panose="020B0604020202020204" pitchFamily="34" charset="0"/>
              </a:rPr>
              <a:t> </a:t>
            </a:r>
            <a:r>
              <a:rPr lang="en-US" sz="2400" dirty="0" err="1" smtClean="0">
                <a:latin typeface="Arial" panose="020B0604020202020204" pitchFamily="34" charset="0"/>
              </a:rPr>
              <a:t>terhadap</a:t>
            </a:r>
            <a:r>
              <a:rPr lang="en-US" sz="2400" dirty="0" smtClean="0">
                <a:latin typeface="Arial" panose="020B0604020202020204" pitchFamily="34" charset="0"/>
              </a:rPr>
              <a:t> </a:t>
            </a:r>
            <a:r>
              <a:rPr lang="en-US" sz="2400" dirty="0" err="1" smtClean="0">
                <a:latin typeface="Arial" panose="020B0604020202020204" pitchFamily="34" charset="0"/>
              </a:rPr>
              <a:t>penyakit</a:t>
            </a:r>
            <a:endParaRPr lang="en-US" sz="2400" dirty="0" smtClean="0">
              <a:latin typeface="Arial" panose="020B0604020202020204" pitchFamily="34" charset="0"/>
            </a:endParaRPr>
          </a:p>
          <a:p>
            <a:pPr marL="990600" lvl="1" indent="-533400">
              <a:buFont typeface="Wingdings" panose="05000000000000000000" pitchFamily="2" charset="2"/>
              <a:buNone/>
            </a:pPr>
            <a:r>
              <a:rPr lang="en-US" sz="2400" dirty="0" smtClean="0">
                <a:latin typeface="Arial" panose="020B0604020202020204" pitchFamily="34" charset="0"/>
              </a:rPr>
              <a:t> 4.  </a:t>
            </a:r>
            <a:r>
              <a:rPr lang="en-US" sz="2400" dirty="0" err="1" smtClean="0">
                <a:latin typeface="Arial" panose="020B0604020202020204" pitchFamily="34" charset="0"/>
              </a:rPr>
              <a:t>Meningkatkan</a:t>
            </a:r>
            <a:r>
              <a:rPr lang="en-US" sz="2000" dirty="0" smtClean="0">
                <a:latin typeface="Arial" panose="020B0604020202020204" pitchFamily="34" charset="0"/>
              </a:rPr>
              <a:t> </a:t>
            </a:r>
            <a:r>
              <a:rPr lang="en-US" sz="2400" dirty="0" err="1" smtClean="0">
                <a:latin typeface="Arial" panose="020B0604020202020204" pitchFamily="34" charset="0"/>
              </a:rPr>
              <a:t>kualitas</a:t>
            </a:r>
            <a:r>
              <a:rPr lang="en-US" sz="2400" dirty="0" smtClean="0">
                <a:latin typeface="Arial" panose="020B0604020202020204" pitchFamily="34" charset="0"/>
              </a:rPr>
              <a:t> </a:t>
            </a:r>
            <a:r>
              <a:rPr lang="en-US" sz="2400" dirty="0" err="1" smtClean="0">
                <a:latin typeface="Arial" panose="020B0604020202020204" pitchFamily="34" charset="0"/>
              </a:rPr>
              <a:t>biji</a:t>
            </a:r>
            <a:r>
              <a:rPr lang="en-US" sz="2400" dirty="0" smtClean="0">
                <a:latin typeface="Arial" panose="020B0604020202020204" pitchFamily="34" charset="0"/>
              </a:rPr>
              <a:t> </a:t>
            </a:r>
            <a:r>
              <a:rPr lang="en-US" sz="2400" dirty="0" err="1" smtClean="0">
                <a:latin typeface="Arial" panose="020B0604020202020204" pitchFamily="34" charset="0"/>
              </a:rPr>
              <a:t>atau</a:t>
            </a:r>
            <a:r>
              <a:rPr lang="en-US" sz="2400" dirty="0" smtClean="0">
                <a:latin typeface="Arial" panose="020B0604020202020204" pitchFamily="34" charset="0"/>
              </a:rPr>
              <a:t> </a:t>
            </a:r>
            <a:r>
              <a:rPr lang="en-US" sz="2400" dirty="0" err="1" smtClean="0">
                <a:latin typeface="Arial" panose="020B0604020202020204" pitchFamily="34" charset="0"/>
              </a:rPr>
              <a:t>buah</a:t>
            </a:r>
            <a:endParaRPr lang="en-US" sz="2400" dirty="0" smtClean="0">
              <a:latin typeface="Arial" panose="020B0604020202020204" pitchFamily="34" charset="0"/>
            </a:endParaRPr>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14</a:t>
            </a:fld>
            <a:endParaRPr lang="id-ID"/>
          </a:p>
        </p:txBody>
      </p:sp>
    </p:spTree>
    <p:extLst>
      <p:ext uri="{BB962C8B-B14F-4D97-AF65-F5344CB8AC3E}">
        <p14:creationId xmlns:p14="http://schemas.microsoft.com/office/powerpoint/2010/main" val="2793714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Daun-daun berubah jadi mengerut/keriting (untuk tanaman kentang akan menggulung) dan kadang-kadang mengkilap terutama pada daun tua, tetapi tidak merata. Selanjutnya sejak ujung dan tepi daun tampak menguning, warna seperti ini tampak pula di antara tulang-tulang daun pada akhirnya daun tampak bercak-bercak kotor (merah coklat), sering pula bagian yang berbercak ini jatuh sehingga daun tampak bergerigi dan kemudian mat</a:t>
            </a:r>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15</a:t>
            </a:fld>
            <a:endParaRPr lang="id-ID"/>
          </a:p>
        </p:txBody>
      </p:sp>
    </p:spTree>
    <p:extLst>
      <p:ext uri="{BB962C8B-B14F-4D97-AF65-F5344CB8AC3E}">
        <p14:creationId xmlns:p14="http://schemas.microsoft.com/office/powerpoint/2010/main" val="1288912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chemeClr val="tx2"/>
                </a:solidFill>
                <a:latin typeface="Arial" panose="020B0604020202020204" pitchFamily="34" charset="0"/>
              </a:rPr>
              <a:t>Misalnya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pada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abu</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daun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teh</a:t>
            </a:r>
            <a:r>
              <a:rPr lang="en-US" dirty="0" smtClean="0">
                <a:solidFill>
                  <a:schemeClr val="tx2"/>
                </a:solidFill>
                <a:latin typeface="Arial" panose="020B0604020202020204" pitchFamily="34" charset="0"/>
              </a:rPr>
              <a:t> yang </a:t>
            </a:r>
            <a:r>
              <a:rPr lang="en-US" dirty="0" err="1" smtClean="0">
                <a:solidFill>
                  <a:schemeClr val="tx2"/>
                </a:solidFill>
                <a:latin typeface="Arial" panose="020B0604020202020204" pitchFamily="34" charset="0"/>
              </a:rPr>
              <a:t>muda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mengandung</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sekitar</a:t>
            </a:r>
            <a:r>
              <a:rPr lang="en-US" dirty="0" smtClean="0">
                <a:solidFill>
                  <a:schemeClr val="tx2"/>
                </a:solidFill>
                <a:latin typeface="Arial" panose="020B0604020202020204" pitchFamily="34" charset="0"/>
              </a:rPr>
              <a:t> 50 % K</a:t>
            </a:r>
            <a:r>
              <a:rPr lang="en-US" sz="1400" b="1" baseline="-25000" dirty="0" smtClean="0">
                <a:solidFill>
                  <a:schemeClr val="tx2"/>
                </a:solidFill>
                <a:latin typeface="Arial" panose="020B0604020202020204" pitchFamily="34" charset="0"/>
              </a:rPr>
              <a:t>2</a:t>
            </a:r>
            <a:r>
              <a:rPr lang="en-US" dirty="0" smtClean="0">
                <a:solidFill>
                  <a:schemeClr val="tx2"/>
                </a:solidFill>
                <a:latin typeface="Arial" panose="020B0604020202020204" pitchFamily="34" charset="0"/>
              </a:rPr>
              <a:t>O, </a:t>
            </a:r>
            <a:r>
              <a:rPr lang="en-US" dirty="0" err="1" smtClean="0">
                <a:solidFill>
                  <a:schemeClr val="tx2"/>
                </a:solidFill>
                <a:latin typeface="Arial" panose="020B0604020202020204" pitchFamily="34" charset="0"/>
              </a:rPr>
              <a:t>sedangkan</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pada</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pucuk</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tebu</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mengandung</a:t>
            </a:r>
            <a:r>
              <a:rPr lang="en-US" dirty="0" smtClean="0">
                <a:solidFill>
                  <a:schemeClr val="tx2"/>
                </a:solidFill>
                <a:latin typeface="Arial" panose="020B0604020202020204" pitchFamily="34" charset="0"/>
              </a:rPr>
              <a:t> </a:t>
            </a:r>
            <a:r>
              <a:rPr lang="en-US" dirty="0" err="1" smtClean="0">
                <a:solidFill>
                  <a:schemeClr val="tx2"/>
                </a:solidFill>
                <a:latin typeface="Arial" panose="020B0604020202020204" pitchFamily="34" charset="0"/>
              </a:rPr>
              <a:t>sekitar</a:t>
            </a:r>
            <a:r>
              <a:rPr lang="en-US" dirty="0" smtClean="0">
                <a:solidFill>
                  <a:schemeClr val="tx2"/>
                </a:solidFill>
                <a:latin typeface="Arial" panose="020B0604020202020204" pitchFamily="34" charset="0"/>
              </a:rPr>
              <a:t> 60-70 % K</a:t>
            </a:r>
            <a:r>
              <a:rPr lang="en-US" sz="1400" b="1" baseline="-25000" dirty="0" smtClean="0">
                <a:solidFill>
                  <a:schemeClr val="tx2"/>
                </a:solidFill>
                <a:latin typeface="Arial" panose="020B0604020202020204" pitchFamily="34" charset="0"/>
              </a:rPr>
              <a:t>2</a:t>
            </a:r>
            <a:r>
              <a:rPr lang="en-US" dirty="0" smtClean="0">
                <a:solidFill>
                  <a:schemeClr val="tx2"/>
                </a:solidFill>
                <a:latin typeface="Arial" panose="020B0604020202020204" pitchFamily="34" charset="0"/>
              </a:rPr>
              <a:t>O.</a:t>
            </a:r>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16</a:t>
            </a:fld>
            <a:endParaRPr lang="id-ID"/>
          </a:p>
        </p:txBody>
      </p:sp>
    </p:spTree>
    <p:extLst>
      <p:ext uri="{BB962C8B-B14F-4D97-AF65-F5344CB8AC3E}">
        <p14:creationId xmlns:p14="http://schemas.microsoft.com/office/powerpoint/2010/main" val="3939677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17</a:t>
            </a:fld>
            <a:endParaRPr lang="id-ID"/>
          </a:p>
        </p:txBody>
      </p:sp>
    </p:spTree>
    <p:extLst>
      <p:ext uri="{BB962C8B-B14F-4D97-AF65-F5344CB8AC3E}">
        <p14:creationId xmlns:p14="http://schemas.microsoft.com/office/powerpoint/2010/main" val="2573150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Wingdings" panose="05000000000000000000" pitchFamily="2" charset="2"/>
              <a:buBlip>
                <a:blip r:embed="rId3"/>
              </a:buBlip>
            </a:pPr>
            <a:r>
              <a:rPr lang="en-US" sz="2400" dirty="0" err="1" smtClean="0">
                <a:solidFill>
                  <a:schemeClr val="tx2"/>
                </a:solidFill>
                <a:latin typeface="Arial" panose="020B0604020202020204" pitchFamily="34" charset="0"/>
              </a:rPr>
              <a:t>Kandungan</a:t>
            </a:r>
            <a:r>
              <a:rPr lang="en-US" sz="2400" dirty="0" smtClean="0">
                <a:solidFill>
                  <a:schemeClr val="tx2"/>
                </a:solidFill>
                <a:latin typeface="Arial" panose="020B0604020202020204" pitchFamily="34" charset="0"/>
              </a:rPr>
              <a:t> carbon </a:t>
            </a:r>
            <a:r>
              <a:rPr lang="en-US" sz="2400" dirty="0" err="1" smtClean="0">
                <a:solidFill>
                  <a:schemeClr val="tx2"/>
                </a:solidFill>
                <a:latin typeface="Arial" panose="020B0604020202020204" pitchFamily="34" charset="0"/>
              </a:rPr>
              <a:t>bervariasi</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diatas</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tanah</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diatas</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daun</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dalam</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hal</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ini</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satu</a:t>
            </a:r>
            <a:r>
              <a:rPr lang="en-US" sz="2400" dirty="0" smtClean="0">
                <a:solidFill>
                  <a:schemeClr val="tx2"/>
                </a:solidFill>
                <a:latin typeface="Arial" panose="020B0604020202020204" pitchFamily="34" charset="0"/>
              </a:rPr>
              <a:t> meter </a:t>
            </a:r>
            <a:r>
              <a:rPr lang="en-US" sz="2400" dirty="0" err="1" smtClean="0">
                <a:solidFill>
                  <a:schemeClr val="tx2"/>
                </a:solidFill>
                <a:latin typeface="Arial" panose="020B0604020202020204" pitchFamily="34" charset="0"/>
              </a:rPr>
              <a:t>diatas</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tanah</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akan</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berbeda</a:t>
            </a:r>
            <a:r>
              <a:rPr lang="en-US" sz="2000" dirty="0" smtClean="0">
                <a:solidFill>
                  <a:schemeClr val="tx2"/>
                </a:solidFill>
                <a:latin typeface="Arial" panose="020B0604020202020204" pitchFamily="34" charset="0"/>
              </a:rPr>
              <a:t>.</a:t>
            </a:r>
          </a:p>
          <a:p>
            <a:pPr lvl="1">
              <a:buFont typeface="Wingdings" panose="05000000000000000000" pitchFamily="2" charset="2"/>
              <a:buBlip>
                <a:blip r:embed="rId3"/>
              </a:buBlip>
            </a:pPr>
            <a:r>
              <a:rPr lang="en-US" sz="2400" dirty="0" err="1" smtClean="0">
                <a:solidFill>
                  <a:schemeClr val="tx2"/>
                </a:solidFill>
                <a:latin typeface="Arial" panose="020B0604020202020204" pitchFamily="34" charset="0"/>
              </a:rPr>
              <a:t>Diudara</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terbuka</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terdapat</a:t>
            </a:r>
            <a:r>
              <a:rPr lang="en-US" sz="2400" dirty="0" smtClean="0">
                <a:solidFill>
                  <a:schemeClr val="tx2"/>
                </a:solidFill>
                <a:latin typeface="Arial" panose="020B0604020202020204" pitchFamily="34" charset="0"/>
              </a:rPr>
              <a:t> 0,03 % CO</a:t>
            </a:r>
            <a:r>
              <a:rPr lang="en-US" b="1" baseline="-25000" dirty="0" smtClean="0">
                <a:solidFill>
                  <a:schemeClr val="tx2"/>
                </a:solidFill>
                <a:latin typeface="Arial" panose="020B0604020202020204" pitchFamily="34" charset="0"/>
              </a:rPr>
              <a:t>2</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sedangkan</a:t>
            </a:r>
            <a:r>
              <a:rPr lang="en-US" sz="2400" dirty="0" smtClean="0">
                <a:solidFill>
                  <a:schemeClr val="tx2"/>
                </a:solidFill>
                <a:latin typeface="Arial" panose="020B0604020202020204" pitchFamily="34" charset="0"/>
              </a:rPr>
              <a:t> 	di </a:t>
            </a:r>
            <a:r>
              <a:rPr lang="en-US" sz="2400" dirty="0" err="1" smtClean="0">
                <a:solidFill>
                  <a:schemeClr val="tx2"/>
                </a:solidFill>
                <a:latin typeface="Arial" panose="020B0604020202020204" pitchFamily="34" charset="0"/>
              </a:rPr>
              <a:t>tempat</a:t>
            </a:r>
            <a:r>
              <a:rPr lang="en-US" sz="2400" dirty="0" smtClean="0">
                <a:solidFill>
                  <a:schemeClr val="tx2"/>
                </a:solidFill>
                <a:latin typeface="Arial" panose="020B0604020202020204" pitchFamily="34" charset="0"/>
              </a:rPr>
              <a:t> yang </a:t>
            </a:r>
            <a:r>
              <a:rPr lang="en-US" sz="2400" dirty="0" err="1" smtClean="0">
                <a:solidFill>
                  <a:schemeClr val="tx2"/>
                </a:solidFill>
                <a:latin typeface="Arial" panose="020B0604020202020204" pitchFamily="34" charset="0"/>
              </a:rPr>
              <a:t>banyak</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tanamannya</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terdapat</a:t>
            </a:r>
            <a:r>
              <a:rPr lang="en-US" sz="2400" dirty="0" smtClean="0">
                <a:solidFill>
                  <a:schemeClr val="tx2"/>
                </a:solidFill>
                <a:latin typeface="Arial" panose="020B0604020202020204" pitchFamily="34" charset="0"/>
              </a:rPr>
              <a:t> CO</a:t>
            </a:r>
            <a:r>
              <a:rPr lang="en-US" b="1" baseline="-25000" dirty="0" smtClean="0">
                <a:solidFill>
                  <a:schemeClr val="tx2"/>
                </a:solidFill>
                <a:latin typeface="Arial" panose="020B0604020202020204" pitchFamily="34" charset="0"/>
              </a:rPr>
              <a:t>2</a:t>
            </a:r>
            <a:r>
              <a:rPr lang="en-US" sz="2400" dirty="0" smtClean="0">
                <a:solidFill>
                  <a:schemeClr val="tx2"/>
                </a:solidFill>
                <a:latin typeface="Arial" panose="020B0604020202020204" pitchFamily="34" charset="0"/>
              </a:rPr>
              <a:t> yang </a:t>
            </a:r>
            <a:r>
              <a:rPr lang="en-US" sz="2400" dirty="0" err="1" smtClean="0">
                <a:solidFill>
                  <a:schemeClr val="tx2"/>
                </a:solidFill>
                <a:latin typeface="Arial" panose="020B0604020202020204" pitchFamily="34" charset="0"/>
              </a:rPr>
              <a:t>lebih</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besar</a:t>
            </a:r>
            <a:r>
              <a:rPr lang="en-US" sz="2400" dirty="0" smtClean="0">
                <a:solidFill>
                  <a:schemeClr val="tx2"/>
                </a:solidFill>
                <a:latin typeface="Arial" panose="020B0604020202020204" pitchFamily="34" charset="0"/>
              </a:rPr>
              <a:t> </a:t>
            </a:r>
            <a:r>
              <a:rPr lang="en-US" sz="2400" dirty="0" err="1" smtClean="0">
                <a:solidFill>
                  <a:schemeClr val="tx2"/>
                </a:solidFill>
                <a:latin typeface="Arial" panose="020B0604020202020204" pitchFamily="34" charset="0"/>
              </a:rPr>
              <a:t>dari</a:t>
            </a:r>
            <a:r>
              <a:rPr lang="en-US" sz="2400" dirty="0" smtClean="0">
                <a:solidFill>
                  <a:schemeClr val="tx2"/>
                </a:solidFill>
                <a:latin typeface="Arial" panose="020B0604020202020204" pitchFamily="34" charset="0"/>
              </a:rPr>
              <a:t> 0,03 %.</a:t>
            </a:r>
          </a:p>
          <a:p>
            <a:r>
              <a:rPr lang="id-ID" dirty="0" smtClean="0"/>
              <a:t>Akibat kekurangan karbon</a:t>
            </a:r>
          </a:p>
          <a:p>
            <a:pPr>
              <a:lnSpc>
                <a:spcPct val="150000"/>
              </a:lnSpc>
            </a:pPr>
            <a:r>
              <a:rPr lang="en-US" dirty="0" err="1" smtClean="0"/>
              <a:t>Pertumbuhan</a:t>
            </a:r>
            <a:r>
              <a:rPr lang="en-US" dirty="0" smtClean="0"/>
              <a:t> </a:t>
            </a:r>
            <a:r>
              <a:rPr lang="en-US" dirty="0" err="1" smtClean="0"/>
              <a:t>terhambat</a:t>
            </a:r>
            <a:endParaRPr lang="en-US" dirty="0" smtClean="0"/>
          </a:p>
          <a:p>
            <a:pPr>
              <a:lnSpc>
                <a:spcPct val="150000"/>
              </a:lnSpc>
            </a:pPr>
            <a:r>
              <a:rPr lang="en-US" dirty="0" err="1" smtClean="0"/>
              <a:t>Metabolisme</a:t>
            </a:r>
            <a:r>
              <a:rPr lang="en-US" dirty="0" smtClean="0"/>
              <a:t> </a:t>
            </a:r>
            <a:r>
              <a:rPr lang="en-US" dirty="0" err="1" smtClean="0"/>
              <a:t>terhambat</a:t>
            </a:r>
            <a:endParaRPr lang="en-US" dirty="0" smtClean="0"/>
          </a:p>
          <a:p>
            <a:pPr>
              <a:lnSpc>
                <a:spcPct val="150000"/>
              </a:lnSpc>
            </a:pPr>
            <a:r>
              <a:rPr lang="en-US" dirty="0" err="1" smtClean="0"/>
              <a:t>Tumbuhan</a:t>
            </a:r>
            <a:r>
              <a:rPr lang="en-US" dirty="0" smtClean="0"/>
              <a:t> </a:t>
            </a:r>
            <a:r>
              <a:rPr lang="en-US" dirty="0" err="1" smtClean="0"/>
              <a:t>akan</a:t>
            </a:r>
            <a:r>
              <a:rPr lang="en-US" dirty="0" smtClean="0"/>
              <a:t> </a:t>
            </a:r>
            <a:r>
              <a:rPr lang="en-US" dirty="0" err="1" smtClean="0"/>
              <a:t>mati</a:t>
            </a:r>
            <a:endParaRPr lang="en-SG" dirty="0" smtClean="0"/>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18</a:t>
            </a:fld>
            <a:endParaRPr lang="id-ID"/>
          </a:p>
        </p:txBody>
      </p:sp>
    </p:spTree>
    <p:extLst>
      <p:ext uri="{BB962C8B-B14F-4D97-AF65-F5344CB8AC3E}">
        <p14:creationId xmlns:p14="http://schemas.microsoft.com/office/powerpoint/2010/main" val="1221468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19</a:t>
            </a:fld>
            <a:endParaRPr lang="id-ID"/>
          </a:p>
        </p:txBody>
      </p:sp>
    </p:spTree>
    <p:extLst>
      <p:ext uri="{BB962C8B-B14F-4D97-AF65-F5344CB8AC3E}">
        <p14:creationId xmlns:p14="http://schemas.microsoft.com/office/powerpoint/2010/main" val="2663404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tx2"/>
                </a:solidFill>
                <a:latin typeface="Arial" panose="020B0604020202020204" pitchFamily="34" charset="0"/>
              </a:rPr>
              <a:t>Dalam</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ini</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apabila</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zat</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ini</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tidak</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diperhatikan</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atau</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ditiadakan</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maka</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pertumbuhan</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ujung</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dan</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bulu-bulu</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akar</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akan</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terhenti</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sedangkan</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bagian-bagian</a:t>
            </a:r>
            <a:r>
              <a:rPr lang="en-US" sz="1200" dirty="0" smtClean="0">
                <a:solidFill>
                  <a:schemeClr val="tx2"/>
                </a:solidFill>
                <a:latin typeface="Arial" panose="020B0604020202020204" pitchFamily="34" charset="0"/>
              </a:rPr>
              <a:t> yang </a:t>
            </a:r>
            <a:r>
              <a:rPr lang="en-US" sz="1200" dirty="0" err="1" smtClean="0">
                <a:solidFill>
                  <a:schemeClr val="tx2"/>
                </a:solidFill>
                <a:latin typeface="Arial" panose="020B0604020202020204" pitchFamily="34" charset="0"/>
              </a:rPr>
              <a:t>telah</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terbentuk</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akan</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mati</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dan</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berwarna</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coklat</a:t>
            </a:r>
            <a:r>
              <a:rPr lang="en-US" sz="1200" dirty="0" smtClean="0">
                <a:solidFill>
                  <a:schemeClr val="tx2"/>
                </a:solidFill>
                <a:latin typeface="Arial" panose="020B0604020202020204" pitchFamily="34" charset="0"/>
              </a:rPr>
              <a:t> </a:t>
            </a:r>
            <a:r>
              <a:rPr lang="en-US" sz="1200" dirty="0" err="1" smtClean="0">
                <a:solidFill>
                  <a:schemeClr val="tx2"/>
                </a:solidFill>
                <a:latin typeface="Arial" panose="020B0604020202020204" pitchFamily="34" charset="0"/>
              </a:rPr>
              <a:t>kemerah-merahan</a:t>
            </a:r>
            <a:r>
              <a:rPr lang="en-US" sz="1200" dirty="0" smtClean="0">
                <a:solidFill>
                  <a:schemeClr val="tx2"/>
                </a:solidFill>
                <a:latin typeface="Arial" panose="020B0604020202020204" pitchFamily="34" charset="0"/>
              </a:rPr>
              <a:t>.</a:t>
            </a:r>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20</a:t>
            </a:fld>
            <a:endParaRPr lang="id-ID"/>
          </a:p>
        </p:txBody>
      </p:sp>
    </p:spTree>
    <p:extLst>
      <p:ext uri="{BB962C8B-B14F-4D97-AF65-F5344CB8AC3E}">
        <p14:creationId xmlns:p14="http://schemas.microsoft.com/office/powerpoint/2010/main" val="299732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23</a:t>
            </a:fld>
            <a:endParaRPr lang="id-ID"/>
          </a:p>
        </p:txBody>
      </p:sp>
    </p:spTree>
    <p:extLst>
      <p:ext uri="{BB962C8B-B14F-4D97-AF65-F5344CB8AC3E}">
        <p14:creationId xmlns:p14="http://schemas.microsoft.com/office/powerpoint/2010/main" val="3893738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24</a:t>
            </a:fld>
            <a:endParaRPr lang="id-ID"/>
          </a:p>
        </p:txBody>
      </p:sp>
    </p:spTree>
    <p:extLst>
      <p:ext uri="{BB962C8B-B14F-4D97-AF65-F5344CB8AC3E}">
        <p14:creationId xmlns:p14="http://schemas.microsoft.com/office/powerpoint/2010/main" val="3880813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98463" indent="-396875" fontAlgn="auto">
              <a:spcAft>
                <a:spcPts val="0"/>
              </a:spcAft>
              <a:buFont typeface="Wingdings" pitchFamily="2" charset="2"/>
              <a:buChar char="Ø"/>
              <a:defRPr/>
            </a:pPr>
            <a:r>
              <a:rPr lang="en-US" dirty="0" err="1" smtClean="0">
                <a:sym typeface="Wingdings" pitchFamily="2" charset="2"/>
              </a:rPr>
              <a:t>Makro</a:t>
            </a:r>
            <a:r>
              <a:rPr lang="en-US" dirty="0" smtClean="0">
                <a:sym typeface="Wingdings" pitchFamily="2" charset="2"/>
              </a:rPr>
              <a:t> </a:t>
            </a:r>
            <a:r>
              <a:rPr lang="en-US" dirty="0" err="1" smtClean="0">
                <a:sym typeface="Wingdings" pitchFamily="2" charset="2"/>
              </a:rPr>
              <a:t>Nutrien</a:t>
            </a:r>
            <a:r>
              <a:rPr lang="en-US" dirty="0" smtClean="0">
                <a:sym typeface="Wingdings" pitchFamily="2" charset="2"/>
              </a:rPr>
              <a:t>  </a:t>
            </a:r>
            <a:r>
              <a:rPr lang="en-US" dirty="0" err="1" smtClean="0">
                <a:sym typeface="Wingdings" pitchFamily="2" charset="2"/>
              </a:rPr>
              <a:t>Unsur-unsur</a:t>
            </a:r>
            <a:r>
              <a:rPr lang="en-US" dirty="0" smtClean="0">
                <a:sym typeface="Wingdings" pitchFamily="2" charset="2"/>
              </a:rPr>
              <a:t> yang </a:t>
            </a:r>
            <a:r>
              <a:rPr lang="en-US" dirty="0" err="1" smtClean="0">
                <a:sym typeface="Wingdings" pitchFamily="2" charset="2"/>
              </a:rPr>
              <a:t>dubutuhkan</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jumlah</a:t>
            </a:r>
            <a:r>
              <a:rPr lang="en-US" dirty="0" smtClean="0">
                <a:sym typeface="Wingdings" pitchFamily="2" charset="2"/>
              </a:rPr>
              <a:t> </a:t>
            </a:r>
            <a:r>
              <a:rPr lang="en-US" dirty="0" err="1" smtClean="0">
                <a:sym typeface="Wingdings" pitchFamily="2" charset="2"/>
              </a:rPr>
              <a:t>besar</a:t>
            </a:r>
            <a:r>
              <a:rPr lang="en-US" dirty="0" smtClean="0">
                <a:sym typeface="Wingdings" pitchFamily="2" charset="2"/>
              </a:rPr>
              <a:t>.</a:t>
            </a:r>
          </a:p>
          <a:p>
            <a:pPr marL="398463" indent="-396875" fontAlgn="auto">
              <a:spcAft>
                <a:spcPts val="0"/>
              </a:spcAft>
              <a:buFont typeface="Wingdings" pitchFamily="2" charset="2"/>
              <a:buChar char="Ø"/>
              <a:defRPr/>
            </a:pPr>
            <a:r>
              <a:rPr lang="en-US" dirty="0" err="1" smtClean="0">
                <a:sym typeface="Wingdings" pitchFamily="2" charset="2"/>
              </a:rPr>
              <a:t>Mikronutrien</a:t>
            </a:r>
            <a:r>
              <a:rPr lang="en-US" dirty="0" smtClean="0">
                <a:sym typeface="Wingdings" pitchFamily="2" charset="2"/>
              </a:rPr>
              <a:t>  </a:t>
            </a:r>
            <a:r>
              <a:rPr lang="en-US" dirty="0" err="1" smtClean="0">
                <a:sym typeface="Wingdings" pitchFamily="2" charset="2"/>
              </a:rPr>
              <a:t>Unsur-unsur</a:t>
            </a:r>
            <a:r>
              <a:rPr lang="en-US" dirty="0" smtClean="0">
                <a:sym typeface="Wingdings" pitchFamily="2" charset="2"/>
              </a:rPr>
              <a:t> yang </a:t>
            </a:r>
            <a:r>
              <a:rPr lang="en-US" dirty="0" err="1" smtClean="0">
                <a:sym typeface="Wingdings" pitchFamily="2" charset="2"/>
              </a:rPr>
              <a:t>diperlukan</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jumlah</a:t>
            </a:r>
            <a:r>
              <a:rPr lang="en-US" dirty="0" smtClean="0">
                <a:sym typeface="Wingdings" pitchFamily="2" charset="2"/>
              </a:rPr>
              <a:t> </a:t>
            </a:r>
            <a:r>
              <a:rPr lang="en-US" dirty="0" err="1" smtClean="0">
                <a:sym typeface="Wingdings" pitchFamily="2" charset="2"/>
              </a:rPr>
              <a:t>sedikit</a:t>
            </a:r>
            <a:endParaRPr lang="en-US" dirty="0" smtClean="0">
              <a:sym typeface="Wingdings" pitchFamily="2" charset="2"/>
            </a:endParaRPr>
          </a:p>
          <a:p>
            <a:endParaRPr lang="id-ID" dirty="0" smtClean="0"/>
          </a:p>
          <a:p>
            <a:pPr marL="0" indent="0" fontAlgn="auto">
              <a:spcAft>
                <a:spcPts val="0"/>
              </a:spcAft>
              <a:buFont typeface="Arial" panose="020B0604020202020204" pitchFamily="34" charset="0"/>
              <a:buNone/>
              <a:defRPr/>
            </a:pPr>
            <a:r>
              <a:rPr lang="id-ID" dirty="0" smtClean="0"/>
              <a:t>A.</a:t>
            </a:r>
            <a:r>
              <a:rPr lang="id-ID" baseline="0" dirty="0" smtClean="0"/>
              <a:t> </a:t>
            </a:r>
            <a:r>
              <a:rPr lang="en-US" dirty="0" err="1" smtClean="0"/>
              <a:t>Unsur</a:t>
            </a:r>
            <a:r>
              <a:rPr lang="en-US" dirty="0" smtClean="0"/>
              <a:t> </a:t>
            </a:r>
            <a:r>
              <a:rPr lang="en-US" dirty="0" err="1" smtClean="0"/>
              <a:t>Utama</a:t>
            </a:r>
            <a:r>
              <a:rPr lang="en-US" dirty="0" smtClean="0"/>
              <a:t> (</a:t>
            </a:r>
            <a:r>
              <a:rPr lang="en-US" dirty="0" err="1" smtClean="0"/>
              <a:t>Makro</a:t>
            </a:r>
            <a:r>
              <a:rPr lang="en-US" dirty="0" smtClean="0"/>
              <a:t> </a:t>
            </a:r>
            <a:r>
              <a:rPr lang="en-US" dirty="0" err="1" smtClean="0"/>
              <a:t>Nutrien</a:t>
            </a:r>
            <a:r>
              <a:rPr lang="en-US" dirty="0" smtClean="0"/>
              <a:t>) :</a:t>
            </a:r>
          </a:p>
          <a:p>
            <a:pPr marL="514350" indent="1588" fontAlgn="auto">
              <a:spcAft>
                <a:spcPts val="0"/>
              </a:spcAft>
              <a:buFont typeface="Wingdings" pitchFamily="2" charset="2"/>
              <a:buChar char="q"/>
              <a:defRPr/>
            </a:pPr>
            <a:r>
              <a:rPr lang="en-US" dirty="0" smtClean="0"/>
              <a:t> C, H, O </a:t>
            </a:r>
            <a:r>
              <a:rPr lang="en-US" dirty="0" smtClean="0">
                <a:sym typeface="Wingdings" pitchFamily="2" charset="2"/>
              </a:rPr>
              <a:t> Dari “Air”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Udara</a:t>
            </a:r>
            <a:r>
              <a:rPr lang="en-US" dirty="0" smtClean="0">
                <a:sym typeface="Wingdings" pitchFamily="2" charset="2"/>
              </a:rPr>
              <a:t>”</a:t>
            </a:r>
          </a:p>
          <a:p>
            <a:pPr marL="514350" indent="1588" fontAlgn="auto">
              <a:spcAft>
                <a:spcPts val="0"/>
              </a:spcAft>
              <a:buFont typeface="Wingdings" pitchFamily="2" charset="2"/>
              <a:buChar char="q"/>
              <a:defRPr/>
            </a:pPr>
            <a:r>
              <a:rPr lang="en-US" dirty="0" smtClean="0">
                <a:sym typeface="Wingdings" pitchFamily="2" charset="2"/>
              </a:rPr>
              <a:t> N, S, P, K, </a:t>
            </a:r>
            <a:r>
              <a:rPr lang="en-US" dirty="0" err="1" smtClean="0">
                <a:sym typeface="Wingdings" pitchFamily="2" charset="2"/>
              </a:rPr>
              <a:t>Ca</a:t>
            </a:r>
            <a:r>
              <a:rPr lang="en-US" dirty="0" smtClean="0">
                <a:sym typeface="Wingdings" pitchFamily="2" charset="2"/>
              </a:rPr>
              <a:t>, Mg, Fe  Dari Tanah</a:t>
            </a:r>
          </a:p>
          <a:p>
            <a:pPr marL="0" indent="1588" fontAlgn="auto">
              <a:spcAft>
                <a:spcPts val="0"/>
              </a:spcAft>
              <a:buFont typeface="Arial" panose="020B0604020202020204" pitchFamily="34" charset="0"/>
              <a:buNone/>
              <a:defRPr/>
            </a:pPr>
            <a:r>
              <a:rPr lang="en-US" dirty="0" smtClean="0">
                <a:sym typeface="Wingdings" pitchFamily="2" charset="2"/>
              </a:rPr>
              <a:t>B. </a:t>
            </a:r>
            <a:r>
              <a:rPr lang="en-US" dirty="0" err="1" smtClean="0">
                <a:sym typeface="Wingdings" pitchFamily="2" charset="2"/>
              </a:rPr>
              <a:t>Unsur</a:t>
            </a:r>
            <a:r>
              <a:rPr lang="en-US" dirty="0" smtClean="0">
                <a:sym typeface="Wingdings" pitchFamily="2" charset="2"/>
              </a:rPr>
              <a:t> </a:t>
            </a:r>
            <a:r>
              <a:rPr lang="en-US" dirty="0" err="1" smtClean="0">
                <a:sym typeface="Wingdings" pitchFamily="2" charset="2"/>
              </a:rPr>
              <a:t>Penunjang</a:t>
            </a:r>
            <a:r>
              <a:rPr lang="en-US" dirty="0" smtClean="0">
                <a:sym typeface="Wingdings" pitchFamily="2" charset="2"/>
              </a:rPr>
              <a:t> (</a:t>
            </a:r>
            <a:r>
              <a:rPr lang="en-US" dirty="0" err="1" smtClean="0">
                <a:sym typeface="Wingdings" pitchFamily="2" charset="2"/>
              </a:rPr>
              <a:t>Mikro</a:t>
            </a:r>
            <a:r>
              <a:rPr lang="en-US" dirty="0" smtClean="0">
                <a:sym typeface="Wingdings" pitchFamily="2" charset="2"/>
              </a:rPr>
              <a:t> </a:t>
            </a:r>
            <a:r>
              <a:rPr lang="en-US" dirty="0" err="1" smtClean="0">
                <a:sym typeface="Wingdings" pitchFamily="2" charset="2"/>
              </a:rPr>
              <a:t>Nutrien</a:t>
            </a:r>
            <a:r>
              <a:rPr lang="en-US" dirty="0" smtClean="0">
                <a:sym typeface="Wingdings" pitchFamily="2" charset="2"/>
              </a:rPr>
              <a:t>) :</a:t>
            </a:r>
          </a:p>
          <a:p>
            <a:pPr marL="398463" indent="1588" fontAlgn="auto">
              <a:spcAft>
                <a:spcPts val="0"/>
              </a:spcAft>
              <a:buFont typeface="Wingdings" pitchFamily="2" charset="2"/>
              <a:buChar char="v"/>
              <a:defRPr/>
            </a:pPr>
            <a:r>
              <a:rPr lang="en-US" dirty="0" smtClean="0">
                <a:sym typeface="Wingdings" pitchFamily="2" charset="2"/>
              </a:rPr>
              <a:t> Zn, </a:t>
            </a:r>
            <a:r>
              <a:rPr lang="en-US" dirty="0" err="1" smtClean="0">
                <a:sym typeface="Wingdings" pitchFamily="2" charset="2"/>
              </a:rPr>
              <a:t>Mn</a:t>
            </a:r>
            <a:r>
              <a:rPr lang="en-US" dirty="0" smtClean="0">
                <a:sym typeface="Wingdings" pitchFamily="2" charset="2"/>
              </a:rPr>
              <a:t>, Cu, B, Mo, Si, Al, </a:t>
            </a:r>
            <a:r>
              <a:rPr lang="en-US" dirty="0" err="1" smtClean="0">
                <a:sym typeface="Wingdings" pitchFamily="2" charset="2"/>
              </a:rPr>
              <a:t>Cl</a:t>
            </a:r>
            <a:r>
              <a:rPr lang="en-US" dirty="0" smtClean="0">
                <a:sym typeface="Wingdings" pitchFamily="2" charset="2"/>
              </a:rPr>
              <a:t>  Dari Tanah</a:t>
            </a:r>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3</a:t>
            </a:fld>
            <a:endParaRPr lang="id-ID"/>
          </a:p>
        </p:txBody>
      </p:sp>
    </p:spTree>
    <p:extLst>
      <p:ext uri="{BB962C8B-B14F-4D97-AF65-F5344CB8AC3E}">
        <p14:creationId xmlns:p14="http://schemas.microsoft.com/office/powerpoint/2010/main" val="3739855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25</a:t>
            </a:fld>
            <a:endParaRPr lang="id-ID"/>
          </a:p>
        </p:txBody>
      </p:sp>
    </p:spTree>
    <p:extLst>
      <p:ext uri="{BB962C8B-B14F-4D97-AF65-F5344CB8AC3E}">
        <p14:creationId xmlns:p14="http://schemas.microsoft.com/office/powerpoint/2010/main" val="35310759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Arial" panose="020B0604020202020204" pitchFamily="34" charset="0"/>
              </a:rPr>
              <a:t>Biji</a:t>
            </a:r>
            <a:r>
              <a:rPr lang="en-US" dirty="0" smtClean="0">
                <a:latin typeface="Arial" panose="020B0604020202020204" pitchFamily="34" charset="0"/>
              </a:rPr>
              <a:t> </a:t>
            </a:r>
            <a:r>
              <a:rPr lang="en-US" dirty="0" err="1" smtClean="0">
                <a:latin typeface="Arial" panose="020B0604020202020204" pitchFamily="34" charset="0"/>
              </a:rPr>
              <a:t>tanaman</a:t>
            </a:r>
            <a:r>
              <a:rPr lang="en-US" dirty="0" smtClean="0">
                <a:latin typeface="Arial" panose="020B0604020202020204" pitchFamily="34" charset="0"/>
              </a:rPr>
              <a:t> </a:t>
            </a:r>
            <a:r>
              <a:rPr lang="en-US" dirty="0" err="1" smtClean="0">
                <a:latin typeface="Arial" panose="020B0604020202020204" pitchFamily="34" charset="0"/>
              </a:rPr>
              <a:t>terdapat</a:t>
            </a:r>
            <a:r>
              <a:rPr lang="en-US" dirty="0" smtClean="0">
                <a:latin typeface="Arial" panose="020B0604020202020204" pitchFamily="34" charset="0"/>
              </a:rPr>
              <a:t> </a:t>
            </a:r>
            <a:r>
              <a:rPr lang="en-US" dirty="0" err="1" smtClean="0">
                <a:latin typeface="Arial" panose="020B0604020202020204" pitchFamily="34" charset="0"/>
              </a:rPr>
              <a:t>kandungan</a:t>
            </a:r>
            <a:r>
              <a:rPr lang="en-US" dirty="0" smtClean="0">
                <a:latin typeface="Arial" panose="020B0604020202020204" pitchFamily="34" charset="0"/>
              </a:rPr>
              <a:t> </a:t>
            </a:r>
            <a:r>
              <a:rPr lang="en-US" dirty="0" err="1" smtClean="0">
                <a:latin typeface="Arial" panose="020B0604020202020204" pitchFamily="34" charset="0"/>
              </a:rPr>
              <a:t>zat</a:t>
            </a:r>
            <a:r>
              <a:rPr lang="en-US" dirty="0" smtClean="0">
                <a:latin typeface="Arial" panose="020B0604020202020204" pitchFamily="34" charset="0"/>
              </a:rPr>
              <a:t> </a:t>
            </a:r>
            <a:r>
              <a:rPr lang="en-US" dirty="0" err="1" smtClean="0">
                <a:latin typeface="Arial" panose="020B0604020202020204" pitchFamily="34" charset="0"/>
              </a:rPr>
              <a:t>belerangnya</a:t>
            </a:r>
            <a:r>
              <a:rPr lang="en-US" dirty="0" smtClean="0">
                <a:latin typeface="Arial" panose="020B0604020202020204" pitchFamily="34" charset="0"/>
              </a:rPr>
              <a:t> </a:t>
            </a:r>
            <a:r>
              <a:rPr lang="en-US" dirty="0" err="1" smtClean="0">
                <a:latin typeface="Arial" panose="020B0604020202020204" pitchFamily="34" charset="0"/>
              </a:rPr>
              <a:t>cukup</a:t>
            </a:r>
            <a:r>
              <a:rPr lang="en-US" dirty="0" smtClean="0">
                <a:latin typeface="Arial" panose="020B0604020202020204" pitchFamily="34" charset="0"/>
              </a:rPr>
              <a:t> </a:t>
            </a:r>
            <a:r>
              <a:rPr lang="en-US" dirty="0" err="1" smtClean="0">
                <a:latin typeface="Arial" panose="020B0604020202020204" pitchFamily="34" charset="0"/>
              </a:rPr>
              <a:t>banyak</a:t>
            </a:r>
            <a:r>
              <a:rPr lang="en-US" dirty="0" smtClean="0">
                <a:latin typeface="Arial" panose="020B0604020202020204" pitchFamily="34" charset="0"/>
              </a:rPr>
              <a:t> </a:t>
            </a:r>
            <a:r>
              <a:rPr lang="en-US" dirty="0" err="1" smtClean="0">
                <a:latin typeface="Arial" panose="020B0604020202020204" pitchFamily="34" charset="0"/>
              </a:rPr>
              <a:t>sekitar</a:t>
            </a:r>
            <a:r>
              <a:rPr lang="en-US" dirty="0" smtClean="0">
                <a:latin typeface="Arial" panose="020B0604020202020204" pitchFamily="34" charset="0"/>
              </a:rPr>
              <a:t> 50 % </a:t>
            </a:r>
            <a:r>
              <a:rPr lang="en-US" dirty="0" err="1" smtClean="0">
                <a:latin typeface="Arial" panose="020B0604020202020204" pitchFamily="34" charset="0"/>
              </a:rPr>
              <a:t>dari</a:t>
            </a:r>
            <a:r>
              <a:rPr lang="en-US" dirty="0" smtClean="0">
                <a:latin typeface="Arial" panose="020B0604020202020204" pitchFamily="34" charset="0"/>
              </a:rPr>
              <a:t> </a:t>
            </a:r>
            <a:r>
              <a:rPr lang="en-US" dirty="0" err="1" smtClean="0">
                <a:latin typeface="Arial" panose="020B0604020202020204" pitchFamily="34" charset="0"/>
              </a:rPr>
              <a:t>jumlah</a:t>
            </a:r>
            <a:r>
              <a:rPr lang="en-US" dirty="0" smtClean="0">
                <a:latin typeface="Arial" panose="020B0604020202020204" pitchFamily="34" charset="0"/>
              </a:rPr>
              <a:t> </a:t>
            </a:r>
            <a:r>
              <a:rPr lang="en-US" dirty="0" err="1" smtClean="0">
                <a:latin typeface="Arial" panose="020B0604020202020204" pitchFamily="34" charset="0"/>
              </a:rPr>
              <a:t>kandungan</a:t>
            </a:r>
            <a:r>
              <a:rPr lang="en-US" dirty="0" smtClean="0">
                <a:latin typeface="Arial" panose="020B0604020202020204" pitchFamily="34" charset="0"/>
              </a:rPr>
              <a:t> </a:t>
            </a:r>
            <a:r>
              <a:rPr lang="en-US" dirty="0" err="1" smtClean="0">
                <a:latin typeface="Arial" panose="020B0604020202020204" pitchFamily="34" charset="0"/>
              </a:rPr>
              <a:t>unsur</a:t>
            </a:r>
            <a:r>
              <a:rPr lang="en-US" dirty="0" smtClean="0">
                <a:latin typeface="Arial" panose="020B0604020202020204" pitchFamily="34" charset="0"/>
              </a:rPr>
              <a:t> </a:t>
            </a:r>
            <a:r>
              <a:rPr lang="en-US" dirty="0" err="1" smtClean="0">
                <a:latin typeface="Arial" panose="020B0604020202020204" pitchFamily="34" charset="0"/>
              </a:rPr>
              <a:t>fosfat</a:t>
            </a:r>
            <a:r>
              <a:rPr lang="en-US" dirty="0" smtClean="0">
                <a:latin typeface="Arial" panose="020B0604020202020204" pitchFamily="34" charset="0"/>
              </a:rPr>
              <a:t>.</a:t>
            </a:r>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26</a:t>
            </a:fld>
            <a:endParaRPr lang="id-ID"/>
          </a:p>
        </p:txBody>
      </p:sp>
    </p:spTree>
    <p:extLst>
      <p:ext uri="{BB962C8B-B14F-4D97-AF65-F5344CB8AC3E}">
        <p14:creationId xmlns:p14="http://schemas.microsoft.com/office/powerpoint/2010/main" val="578730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Unsur</a:t>
            </a:r>
            <a:r>
              <a:rPr lang="en-US" sz="1200" b="1" dirty="0"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  S </a:t>
            </a:r>
            <a:r>
              <a:rPr lang="en-US" sz="1200" b="1" dirty="0" err="1"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banyak</a:t>
            </a:r>
            <a:r>
              <a:rPr lang="en-US" sz="1200" b="1" dirty="0"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 </a:t>
            </a:r>
            <a:r>
              <a:rPr lang="en-US" sz="1200" b="1" dirty="0" err="1"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terdapat</a:t>
            </a:r>
            <a:r>
              <a:rPr lang="en-US" sz="1200" b="1" dirty="0"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 di </a:t>
            </a:r>
            <a:r>
              <a:rPr lang="en-US" sz="1200" b="1" dirty="0" err="1"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dalam</a:t>
            </a:r>
            <a:r>
              <a:rPr lang="en-US" sz="1200" b="1" dirty="0"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 </a:t>
            </a:r>
            <a:r>
              <a:rPr lang="en-US" sz="1200" b="1" dirty="0" err="1"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tanah</a:t>
            </a:r>
            <a:r>
              <a:rPr lang="en-US" sz="1200" b="1" dirty="0"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 </a:t>
            </a:r>
            <a:r>
              <a:rPr lang="en-US" sz="1200" b="1" dirty="0" err="1"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kadang-kadang</a:t>
            </a:r>
            <a:r>
              <a:rPr lang="en-US" sz="1200" b="1" dirty="0"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 </a:t>
            </a:r>
            <a:r>
              <a:rPr lang="en-US" sz="1200" b="1" dirty="0" err="1"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kelebihan</a:t>
            </a:r>
            <a:r>
              <a:rPr lang="en-US" sz="1200" b="1" dirty="0"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 </a:t>
            </a:r>
            <a:r>
              <a:rPr lang="en-US" sz="1200" b="1" dirty="0" err="1"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bersifat</a:t>
            </a:r>
            <a:r>
              <a:rPr lang="en-US" sz="1200" b="1" dirty="0"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 </a:t>
            </a:r>
            <a:r>
              <a:rPr lang="en-US" sz="1200" b="1" dirty="0" err="1"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rPr>
              <a:t>racun</a:t>
            </a:r>
            <a:endParaRPr lang="en-US" sz="1200" b="1" dirty="0" smtClean="0">
              <a:solidFill>
                <a:schemeClr val="tx2"/>
              </a:solidFill>
              <a:latin typeface="Arial" panose="020B0604020202020204" pitchFamily="34" charset="0"/>
              <a:ea typeface="Microsoft YaHei UI Light" panose="020B0502040204020203" pitchFamily="34" charset="-122"/>
              <a:cs typeface="Arial" panose="020B0604020202020204" pitchFamily="34" charset="0"/>
            </a:endParaRPr>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27</a:t>
            </a:fld>
            <a:endParaRPr lang="id-ID"/>
          </a:p>
        </p:txBody>
      </p:sp>
    </p:spTree>
    <p:extLst>
      <p:ext uri="{BB962C8B-B14F-4D97-AF65-F5344CB8AC3E}">
        <p14:creationId xmlns:p14="http://schemas.microsoft.com/office/powerpoint/2010/main" val="845913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Banyak</a:t>
            </a:r>
            <a:r>
              <a:rPr lang="en-US" dirty="0" smtClean="0"/>
              <a:t> </a:t>
            </a:r>
            <a:r>
              <a:rPr lang="en-US" dirty="0" err="1" smtClean="0"/>
              <a:t>terdapat</a:t>
            </a:r>
            <a:r>
              <a:rPr lang="en-US" dirty="0" smtClean="0"/>
              <a:t> </a:t>
            </a:r>
            <a:r>
              <a:rPr lang="en-US" dirty="0" err="1" smtClean="0"/>
              <a:t>pada</a:t>
            </a:r>
            <a:r>
              <a:rPr lang="en-US" dirty="0" smtClean="0"/>
              <a:t> </a:t>
            </a:r>
            <a:r>
              <a:rPr lang="en-US" dirty="0" err="1" smtClean="0"/>
              <a:t>tanaman</a:t>
            </a:r>
            <a:r>
              <a:rPr lang="en-US" dirty="0" smtClean="0"/>
              <a:t> yang </a:t>
            </a:r>
            <a:r>
              <a:rPr lang="en-US" dirty="0" err="1" smtClean="0"/>
              <a:t>mengandung</a:t>
            </a:r>
            <a:r>
              <a:rPr lang="en-US" dirty="0" smtClean="0"/>
              <a:t> </a:t>
            </a:r>
            <a:r>
              <a:rPr lang="en-US" dirty="0" err="1" smtClean="0"/>
              <a:t>serat</a:t>
            </a:r>
            <a:r>
              <a:rPr lang="en-US" dirty="0" smtClean="0"/>
              <a:t> </a:t>
            </a:r>
            <a:r>
              <a:rPr lang="en-US" dirty="0" err="1" smtClean="0"/>
              <a:t>seperti</a:t>
            </a:r>
            <a:r>
              <a:rPr lang="en-US" dirty="0" smtClean="0"/>
              <a:t> </a:t>
            </a:r>
            <a:r>
              <a:rPr lang="en-US" dirty="0" err="1" smtClean="0"/>
              <a:t>kapas</a:t>
            </a:r>
            <a:r>
              <a:rPr lang="en-US" dirty="0" smtClean="0"/>
              <a:t>.</a:t>
            </a:r>
            <a:endParaRPr lang="en-US" dirty="0"/>
          </a:p>
        </p:txBody>
      </p:sp>
      <p:sp>
        <p:nvSpPr>
          <p:cNvPr id="4" name="Slide Number Placeholder 3"/>
          <p:cNvSpPr>
            <a:spLocks noGrp="1"/>
          </p:cNvSpPr>
          <p:nvPr>
            <p:ph type="sldNum" sz="quarter" idx="10"/>
          </p:nvPr>
        </p:nvSpPr>
        <p:spPr/>
        <p:txBody>
          <a:bodyPr/>
          <a:lstStyle/>
          <a:p>
            <a:fld id="{D8B7EDD4-D75A-4DD8-A2F7-651F8F8276C3}" type="slidenum">
              <a:rPr lang="id-ID" smtClean="0"/>
              <a:t>29</a:t>
            </a:fld>
            <a:endParaRPr lang="id-ID"/>
          </a:p>
        </p:txBody>
      </p:sp>
    </p:spTree>
    <p:extLst>
      <p:ext uri="{BB962C8B-B14F-4D97-AF65-F5344CB8AC3E}">
        <p14:creationId xmlns:p14="http://schemas.microsoft.com/office/powerpoint/2010/main" val="353233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4</a:t>
            </a:fld>
            <a:endParaRPr lang="id-ID"/>
          </a:p>
        </p:txBody>
      </p:sp>
    </p:spTree>
    <p:extLst>
      <p:ext uri="{BB962C8B-B14F-4D97-AF65-F5344CB8AC3E}">
        <p14:creationId xmlns:p14="http://schemas.microsoft.com/office/powerpoint/2010/main" val="352792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1337" lvl="2" indent="-457200">
              <a:buFontTx/>
              <a:buChar char="-"/>
            </a:pPr>
            <a:r>
              <a:rPr lang="en-US" sz="2800" dirty="0" err="1" smtClean="0">
                <a:latin typeface="Arial" panose="020B0604020202020204" pitchFamily="34" charset="0"/>
                <a:cs typeface="Arial" panose="020B0604020202020204" pitchFamily="34" charset="0"/>
              </a:rPr>
              <a:t>Merupakan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unsur</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hara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utama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sebagai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penyusun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dari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semua</a:t>
            </a:r>
            <a:r>
              <a:rPr lang="en-US" sz="2800" dirty="0" smtClean="0">
                <a:latin typeface="Arial" panose="020B0604020202020204" pitchFamily="34" charset="0"/>
                <a:cs typeface="Arial" panose="020B0604020202020204" pitchFamily="34" charset="0"/>
              </a:rPr>
              <a:t> protein </a:t>
            </a:r>
            <a:r>
              <a:rPr lang="en-US" sz="2800" dirty="0" err="1" smtClean="0">
                <a:latin typeface="Arial" panose="020B0604020202020204" pitchFamily="34" charset="0"/>
                <a:cs typeface="Arial" panose="020B0604020202020204" pitchFamily="34" charset="0"/>
              </a:rPr>
              <a:t>dan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asam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nukle</a:t>
            </a:r>
            <a:r>
              <a:rPr lang="id-ID" sz="2800" dirty="0" smtClean="0">
                <a:latin typeface="Arial" panose="020B0604020202020204" pitchFamily="34" charset="0"/>
                <a:cs typeface="Arial" panose="020B0604020202020204" pitchFamily="34" charset="0"/>
              </a:rPr>
              <a:t>at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dengan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demikian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merupakan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penyusun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protoplasma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secara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keseluruha</a:t>
            </a:r>
            <a:r>
              <a:rPr lang="id-ID" sz="2800" dirty="0" smtClean="0">
                <a:latin typeface="Arial" panose="020B0604020202020204" pitchFamily="34" charset="0"/>
                <a:cs typeface="Arial" panose="020B0604020202020204" pitchFamily="34" charset="0"/>
              </a:rPr>
              <a:t>n</a:t>
            </a:r>
          </a:p>
          <a:p>
            <a:pPr marL="541337" lvl="2" indent="-457200">
              <a:buFontTx/>
              <a:buChar char="-"/>
            </a:pPr>
            <a:r>
              <a:rPr lang="en-US" sz="2800" dirty="0" err="1" smtClean="0">
                <a:latin typeface="Arial" panose="020B0604020202020204" pitchFamily="34" charset="0"/>
                <a:cs typeface="Arial" panose="020B0604020202020204" pitchFamily="34" charset="0"/>
              </a:rPr>
              <a:t>Diperlukan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untuk</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pembentukan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atau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pertumbuhan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bagian-bagian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vegetatif</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seperti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daun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batang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akar</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tetapi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kalau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terlalu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banyak</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dapat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menghambat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pembungaan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pembuahan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pada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tanaman</a:t>
            </a:r>
            <a:r>
              <a:rPr lang="en-US" sz="2800" dirty="0" smtClean="0">
                <a:latin typeface="Arial" panose="020B0604020202020204" pitchFamily="34" charset="0"/>
                <a:cs typeface="Arial" panose="020B0604020202020204" pitchFamily="34" charset="0"/>
              </a:rPr>
              <a:t>.</a:t>
            </a:r>
          </a:p>
          <a:p>
            <a:r>
              <a:rPr lang="en-US" dirty="0" err="1" smtClean="0">
                <a:solidFill>
                  <a:schemeClr val="tx2"/>
                </a:solidFill>
                <a:latin typeface="Times New Roman" panose="02020603050405020304" pitchFamily="18" charset="0"/>
              </a:rPr>
              <a:t>Udara</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merupakan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sumber</a:t>
            </a:r>
            <a:r>
              <a:rPr lang="en-US" dirty="0" smtClean="0">
                <a:solidFill>
                  <a:schemeClr val="tx2"/>
                </a:solidFill>
                <a:latin typeface="Times New Roman" panose="02020603050405020304" pitchFamily="18" charset="0"/>
              </a:rPr>
              <a:t> Nitrogen yang </a:t>
            </a:r>
            <a:r>
              <a:rPr lang="en-US" dirty="0" err="1" smtClean="0">
                <a:solidFill>
                  <a:schemeClr val="tx2"/>
                </a:solidFill>
                <a:latin typeface="Times New Roman" panose="02020603050405020304" pitchFamily="18" charset="0"/>
              </a:rPr>
              <a:t>tersebar</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Dalam</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pemanfaatannya</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bagi</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tanaman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harus</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mengalami</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perubahan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terlebih</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dahulu</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dalam</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bentuk</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Amoniak</a:t>
            </a:r>
            <a:r>
              <a:rPr lang="en-US" dirty="0" smtClean="0">
                <a:solidFill>
                  <a:schemeClr val="tx2"/>
                </a:solidFill>
                <a:latin typeface="Times New Roman" panose="02020603050405020304" pitchFamily="18" charset="0"/>
              </a:rPr>
              <a:t> (NH</a:t>
            </a:r>
            <a:r>
              <a:rPr lang="en-US" baseline="-25000" dirty="0" smtClean="0">
                <a:solidFill>
                  <a:schemeClr val="tx2"/>
                </a:solidFill>
                <a:latin typeface="Times New Roman" panose="02020603050405020304" pitchFamily="18" charset="0"/>
              </a:rPr>
              <a:t>4</a:t>
            </a:r>
            <a:r>
              <a:rPr lang="en-US" baseline="30000" dirty="0" smtClean="0">
                <a:solidFill>
                  <a:schemeClr val="tx2"/>
                </a:solidFill>
                <a:latin typeface="Times New Roman" panose="02020603050405020304" pitchFamily="18" charset="0"/>
              </a:rPr>
              <a:t>+</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Nitrat</a:t>
            </a:r>
            <a:r>
              <a:rPr lang="en-US" dirty="0" smtClean="0">
                <a:solidFill>
                  <a:schemeClr val="tx2"/>
                </a:solidFill>
                <a:latin typeface="Times New Roman" panose="02020603050405020304" pitchFamily="18" charset="0"/>
              </a:rPr>
              <a:t> (NO</a:t>
            </a:r>
            <a:r>
              <a:rPr lang="en-US" baseline="-25000" dirty="0" smtClean="0">
                <a:solidFill>
                  <a:schemeClr val="tx2"/>
                </a:solidFill>
                <a:latin typeface="Times New Roman" panose="02020603050405020304" pitchFamily="18" charset="0"/>
              </a:rPr>
              <a:t>3</a:t>
            </a:r>
            <a:r>
              <a:rPr lang="en-US" baseline="30000" dirty="0" smtClean="0">
                <a:solidFill>
                  <a:schemeClr val="tx2"/>
                </a:solidFill>
                <a:latin typeface="Times New Roman" panose="02020603050405020304" pitchFamily="18" charset="0"/>
              </a:rPr>
              <a:t>-</a:t>
            </a:r>
            <a:r>
              <a:rPr lang="en-US" dirty="0" smtClean="0">
                <a:solidFill>
                  <a:schemeClr val="tx2"/>
                </a:solidFill>
                <a:latin typeface="Times New Roman" panose="02020603050405020304" pitchFamily="18" charset="0"/>
              </a:rPr>
              <a:t>)</a:t>
            </a:r>
            <a:r>
              <a:rPr lang="en-US" dirty="0" err="1" smtClean="0">
                <a:solidFill>
                  <a:schemeClr val="tx2"/>
                </a:solidFill>
                <a:latin typeface="Times New Roman" panose="02020603050405020304" pitchFamily="18" charset="0"/>
              </a:rPr>
              <a:t>dan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hal</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ini</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dapat</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dihasilkan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oleh</a:t>
            </a:r>
            <a:r>
              <a:rPr lang="en-US" dirty="0" smtClean="0">
                <a:solidFill>
                  <a:schemeClr val="tx2"/>
                </a:solidFill>
                <a:latin typeface="Times New Roman" panose="02020603050405020304" pitchFamily="18" charset="0"/>
              </a:rPr>
              <a:t> :</a:t>
            </a:r>
          </a:p>
          <a:p>
            <a:pPr marL="609600" indent="-609600">
              <a:buFont typeface="Wingdings" panose="05000000000000000000" pitchFamily="2" charset="2"/>
              <a:buNone/>
            </a:pPr>
            <a:r>
              <a:rPr lang="en-US" dirty="0" smtClean="0">
                <a:solidFill>
                  <a:schemeClr val="tx2"/>
                </a:solidFill>
                <a:latin typeface="Times New Roman" panose="02020603050405020304" pitchFamily="18" charset="0"/>
              </a:rPr>
              <a:t>1.	</a:t>
            </a:r>
            <a:r>
              <a:rPr lang="en-US" dirty="0" err="1" smtClean="0">
                <a:solidFill>
                  <a:schemeClr val="tx2"/>
                </a:solidFill>
                <a:latin typeface="Times New Roman" panose="02020603050405020304" pitchFamily="18" charset="0"/>
              </a:rPr>
              <a:t>Terjadinya</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halilintar</a:t>
            </a:r>
            <a:r>
              <a:rPr lang="en-US" dirty="0" smtClean="0">
                <a:solidFill>
                  <a:schemeClr val="tx2"/>
                </a:solidFill>
                <a:latin typeface="Times New Roman" panose="02020603050405020304" pitchFamily="18" charset="0"/>
              </a:rPr>
              <a:t> di </a:t>
            </a:r>
            <a:r>
              <a:rPr lang="en-US" dirty="0" err="1" smtClean="0">
                <a:solidFill>
                  <a:schemeClr val="tx2"/>
                </a:solidFill>
                <a:latin typeface="Times New Roman" panose="02020603050405020304" pitchFamily="18" charset="0"/>
              </a:rPr>
              <a:t>udara</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ternyata</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dapat</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menghasilkan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zat</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nitrat</a:t>
            </a:r>
            <a:r>
              <a:rPr lang="en-US" dirty="0" smtClean="0">
                <a:solidFill>
                  <a:schemeClr val="tx2"/>
                </a:solidFill>
                <a:latin typeface="Times New Roman" panose="02020603050405020304" pitchFamily="18" charset="0"/>
              </a:rPr>
              <a:t>, yang </a:t>
            </a:r>
            <a:r>
              <a:rPr lang="en-US" dirty="0" err="1" smtClean="0">
                <a:solidFill>
                  <a:schemeClr val="tx2"/>
                </a:solidFill>
                <a:latin typeface="Times New Roman" panose="02020603050405020304" pitchFamily="18" charset="0"/>
              </a:rPr>
              <a:t>kemudian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dibawa</a:t>
            </a:r>
            <a:r>
              <a:rPr lang="en-US" dirty="0" smtClean="0">
                <a:solidFill>
                  <a:schemeClr val="tx2"/>
                </a:solidFill>
                <a:latin typeface="Times New Roman" panose="02020603050405020304" pitchFamily="18" charset="0"/>
              </a:rPr>
              <a:t> air </a:t>
            </a:r>
            <a:r>
              <a:rPr lang="en-US" dirty="0" err="1" smtClean="0">
                <a:solidFill>
                  <a:schemeClr val="tx2"/>
                </a:solidFill>
                <a:latin typeface="Times New Roman" panose="02020603050405020304" pitchFamily="18" charset="0"/>
              </a:rPr>
              <a:t>hujan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meresap</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ke</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bumi</a:t>
            </a:r>
            <a:r>
              <a:rPr lang="en-US" dirty="0" smtClean="0">
                <a:solidFill>
                  <a:schemeClr val="tx2"/>
                </a:solidFill>
                <a:latin typeface="Times New Roman" panose="02020603050405020304" pitchFamily="18" charset="0"/>
              </a:rPr>
              <a:t>.</a:t>
            </a:r>
          </a:p>
          <a:p>
            <a:pPr marL="609600" indent="-609600">
              <a:buFont typeface="Wingdings" panose="05000000000000000000" pitchFamily="2" charset="2"/>
              <a:buNone/>
            </a:pPr>
            <a:r>
              <a:rPr lang="en-US" dirty="0" smtClean="0">
                <a:solidFill>
                  <a:schemeClr val="tx2"/>
                </a:solidFill>
                <a:latin typeface="Times New Roman" panose="02020603050405020304" pitchFamily="18" charset="0"/>
              </a:rPr>
              <a:t>2.	</a:t>
            </a:r>
            <a:r>
              <a:rPr lang="en-US" dirty="0" err="1" smtClean="0">
                <a:solidFill>
                  <a:schemeClr val="tx2"/>
                </a:solidFill>
                <a:latin typeface="Times New Roman" panose="02020603050405020304" pitchFamily="18" charset="0"/>
              </a:rPr>
              <a:t>Bahan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organis</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dalam</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bentuk</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sisa-sisa</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tanaman</a:t>
            </a:r>
            <a:r>
              <a:rPr lang="en-US" dirty="0" smtClean="0">
                <a:solidFill>
                  <a:schemeClr val="tx2"/>
                </a:solidFill>
                <a:latin typeface="Times New Roman" panose="02020603050405020304" pitchFamily="18" charset="0"/>
              </a:rPr>
              <a:t> di </a:t>
            </a:r>
            <a:r>
              <a:rPr lang="en-US" dirty="0" err="1" smtClean="0">
                <a:solidFill>
                  <a:schemeClr val="tx2"/>
                </a:solidFill>
                <a:latin typeface="Times New Roman" panose="02020603050405020304" pitchFamily="18" charset="0"/>
              </a:rPr>
              <a:t>alam</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terbuka</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misalnya</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dalam</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pupuk</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kandang</a:t>
            </a:r>
            <a:r>
              <a:rPr lang="en-US" dirty="0" smtClean="0">
                <a:solidFill>
                  <a:schemeClr val="tx2"/>
                </a:solidFill>
                <a:latin typeface="Times New Roman" panose="02020603050405020304" pitchFamily="18" charset="0"/>
              </a:rPr>
              <a:t>)</a:t>
            </a:r>
          </a:p>
          <a:p>
            <a:pPr marL="609600" indent="-609600">
              <a:buFont typeface="Wingdings" panose="05000000000000000000" pitchFamily="2" charset="2"/>
              <a:buNone/>
            </a:pPr>
            <a:r>
              <a:rPr lang="en-US" dirty="0" smtClean="0">
                <a:solidFill>
                  <a:schemeClr val="tx2"/>
                </a:solidFill>
                <a:latin typeface="Times New Roman" panose="02020603050405020304" pitchFamily="18" charset="0"/>
              </a:rPr>
              <a:t>3.	</a:t>
            </a:r>
            <a:r>
              <a:rPr lang="en-US" dirty="0" err="1" smtClean="0">
                <a:solidFill>
                  <a:schemeClr val="tx2"/>
                </a:solidFill>
                <a:latin typeface="Times New Roman" panose="02020603050405020304" pitchFamily="18" charset="0"/>
              </a:rPr>
              <a:t>Pabrik-pabrik</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pupuk</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buatan</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seperti</a:t>
            </a:r>
            <a:r>
              <a:rPr lang="en-US" dirty="0" smtClean="0">
                <a:solidFill>
                  <a:schemeClr val="tx2"/>
                </a:solidFill>
                <a:latin typeface="Times New Roman" panose="02020603050405020304" pitchFamily="18" charset="0"/>
              </a:rPr>
              <a:t> Urea, ZA, </a:t>
            </a:r>
            <a:r>
              <a:rPr lang="en-US" dirty="0" err="1" smtClean="0">
                <a:solidFill>
                  <a:schemeClr val="tx2"/>
                </a:solidFill>
                <a:latin typeface="Times New Roman" panose="02020603050405020304" pitchFamily="18" charset="0"/>
              </a:rPr>
              <a:t>dll</a:t>
            </a:r>
            <a:r>
              <a:rPr lang="en-US" dirty="0" smtClean="0">
                <a:solidFill>
                  <a:schemeClr val="tx2"/>
                </a:solidFill>
                <a:latin typeface="Times New Roman" panose="02020603050405020304" pitchFamily="18" charset="0"/>
              </a:rPr>
              <a:t>)</a:t>
            </a:r>
          </a:p>
          <a:p>
            <a:pPr marL="609600" indent="-609600">
              <a:buFont typeface="Wingdings" panose="05000000000000000000" pitchFamily="2" charset="2"/>
              <a:buNone/>
            </a:pPr>
            <a:r>
              <a:rPr lang="en-US" dirty="0" smtClean="0">
                <a:solidFill>
                  <a:schemeClr val="tx2"/>
                </a:solidFill>
                <a:latin typeface="Times New Roman" panose="02020603050405020304" pitchFamily="18" charset="0"/>
              </a:rPr>
              <a:t>4.	Dan </a:t>
            </a:r>
            <a:r>
              <a:rPr lang="en-US" dirty="0" err="1" smtClean="0">
                <a:solidFill>
                  <a:schemeClr val="tx2"/>
                </a:solidFill>
                <a:latin typeface="Times New Roman" panose="02020603050405020304" pitchFamily="18" charset="0"/>
              </a:rPr>
              <a:t>oleh</a:t>
            </a:r>
            <a:r>
              <a:rPr lang="en-US" dirty="0" smtClean="0">
                <a:solidFill>
                  <a:schemeClr val="tx2"/>
                </a:solidFill>
                <a:latin typeface="Times New Roman" panose="02020603050405020304" pitchFamily="18" charset="0"/>
              </a:rPr>
              <a:t> </a:t>
            </a:r>
            <a:r>
              <a:rPr lang="en-US" dirty="0" err="1" smtClean="0">
                <a:solidFill>
                  <a:schemeClr val="tx2"/>
                </a:solidFill>
                <a:latin typeface="Times New Roman" panose="02020603050405020304" pitchFamily="18" charset="0"/>
              </a:rPr>
              <a:t>bakteri-bekteri</a:t>
            </a:r>
            <a:endParaRPr lang="en-US" dirty="0" smtClean="0">
              <a:solidFill>
                <a:schemeClr val="tx2"/>
              </a:solidFill>
              <a:latin typeface="Times New Roman" panose="02020603050405020304" pitchFamily="18" charset="0"/>
            </a:endParaRPr>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6</a:t>
            </a:fld>
            <a:endParaRPr lang="id-ID"/>
          </a:p>
        </p:txBody>
      </p:sp>
    </p:spTree>
    <p:extLst>
      <p:ext uri="{BB962C8B-B14F-4D97-AF65-F5344CB8AC3E}">
        <p14:creationId xmlns:p14="http://schemas.microsoft.com/office/powerpoint/2010/main" val="1845642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d-ID" sz="2400" dirty="0" smtClean="0">
                <a:latin typeface="Arial" panose="020B0604020202020204" pitchFamily="34" charset="0"/>
                <a:cs typeface="Arial" panose="020B0604020202020204" pitchFamily="34" charset="0"/>
              </a:rPr>
              <a:t>2. </a:t>
            </a:r>
            <a:r>
              <a:rPr lang="en-US" sz="2400" dirty="0" err="1" smtClean="0">
                <a:latin typeface="Arial" panose="020B0604020202020204" pitchFamily="34" charset="0"/>
                <a:cs typeface="Arial" panose="020B0604020202020204" pitchFamily="34" charset="0"/>
              </a:rPr>
              <a:t>Dapat</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menyehatkan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pertumbuhan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daun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daun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tanaman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lebar</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dengan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warna</a:t>
            </a:r>
            <a:r>
              <a:rPr lang="en-US" sz="2400" dirty="0" smtClean="0">
                <a:latin typeface="Arial" panose="020B0604020202020204" pitchFamily="34" charset="0"/>
                <a:cs typeface="Arial" panose="020B0604020202020204" pitchFamily="34" charset="0"/>
              </a:rPr>
              <a:t> yang </a:t>
            </a:r>
            <a:r>
              <a:rPr lang="en-US" sz="2400" dirty="0" err="1" smtClean="0">
                <a:latin typeface="Arial" panose="020B0604020202020204" pitchFamily="34" charset="0"/>
                <a:cs typeface="Arial" panose="020B0604020202020204" pitchFamily="34" charset="0"/>
              </a:rPr>
              <a:t>lebih</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hijau</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kekurangan</a:t>
            </a:r>
            <a:r>
              <a:rPr lang="en-US" sz="2400" dirty="0" smtClean="0">
                <a:latin typeface="Arial" panose="020B0604020202020204" pitchFamily="34" charset="0"/>
                <a:cs typeface="Arial" panose="020B0604020202020204" pitchFamily="34" charset="0"/>
              </a:rPr>
              <a:t> N </a:t>
            </a:r>
            <a:r>
              <a:rPr lang="en-US" sz="2400" dirty="0" err="1" smtClean="0">
                <a:latin typeface="Arial" panose="020B0604020202020204" pitchFamily="34" charset="0"/>
                <a:cs typeface="Arial" panose="020B0604020202020204" pitchFamily="34" charset="0"/>
              </a:rPr>
              <a:t>menyebabkan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khlorosis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pada</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daun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muda</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berwarna</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kuning</a:t>
            </a:r>
            <a:r>
              <a:rPr lang="en-US" sz="2400" dirty="0" smtClean="0">
                <a:latin typeface="Arial" panose="020B0604020202020204" pitchFamily="34" charset="0"/>
                <a:cs typeface="Arial" panose="020B0604020202020204" pitchFamily="34" charset="0"/>
              </a:rPr>
              <a:t>)</a:t>
            </a:r>
            <a:endParaRPr lang="id-ID" sz="2400" dirty="0" smtClean="0">
              <a:latin typeface="Arial" panose="020B0604020202020204" pitchFamily="34" charset="0"/>
              <a:cs typeface="Arial" panose="020B0604020202020204" pitchFamily="34" charset="0"/>
            </a:endParaRPr>
          </a:p>
          <a:p>
            <a:r>
              <a:rPr lang="id-ID" sz="1200" dirty="0" smtClean="0">
                <a:latin typeface="Arial" panose="020B0604020202020204" pitchFamily="34" charset="0"/>
                <a:cs typeface="Arial" panose="020B0604020202020204" pitchFamily="34" charset="0"/>
              </a:rPr>
              <a:t>5. </a:t>
            </a:r>
            <a:r>
              <a:rPr lang="en-US" sz="1200" dirty="0" err="1" smtClean="0">
                <a:latin typeface="Arial" panose="020B0604020202020204" pitchFamily="34" charset="0"/>
                <a:cs typeface="Arial" panose="020B0604020202020204" pitchFamily="34" charset="0"/>
              </a:rPr>
              <a:t>Meningkatkan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berkembangbiaknya</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mikroorganisme</a:t>
            </a:r>
            <a:r>
              <a:rPr lang="en-US" sz="1200" dirty="0" smtClean="0">
                <a:latin typeface="Arial" panose="020B0604020202020204" pitchFamily="34" charset="0"/>
                <a:cs typeface="Arial" panose="020B0604020202020204" pitchFamily="34" charset="0"/>
              </a:rPr>
              <a:t> di </a:t>
            </a:r>
            <a:r>
              <a:rPr lang="en-US" sz="1200" dirty="0" err="1" smtClean="0">
                <a:latin typeface="Arial" panose="020B0604020202020204" pitchFamily="34" charset="0"/>
                <a:cs typeface="Arial" panose="020B0604020202020204" pitchFamily="34" charset="0"/>
              </a:rPr>
              <a:t>dalam</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tanah</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Sebagaimana</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diketahui</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hal</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itu</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penting</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sekali</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bagi</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kelangsungan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pelapukan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bahan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organik</a:t>
            </a:r>
            <a:r>
              <a:rPr lang="en-US" sz="1200" dirty="0" smtClean="0">
                <a:latin typeface="Arial" panose="020B0604020202020204" pitchFamily="34" charset="0"/>
                <a:cs typeface="Arial" panose="020B0604020202020204" pitchFamily="34" charset="0"/>
              </a:rPr>
              <a:t>.</a:t>
            </a:r>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7</a:t>
            </a:fld>
            <a:endParaRPr lang="id-ID"/>
          </a:p>
        </p:txBody>
      </p:sp>
    </p:spTree>
    <p:extLst>
      <p:ext uri="{BB962C8B-B14F-4D97-AF65-F5344CB8AC3E}">
        <p14:creationId xmlns:p14="http://schemas.microsoft.com/office/powerpoint/2010/main" val="454338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fontAlgn="base">
              <a:buFontTx/>
              <a:buChar char="-"/>
            </a:pPr>
            <a:r>
              <a:rPr lang="id-ID" sz="1200" b="0" i="0" kern="1200" dirty="0" smtClean="0">
                <a:solidFill>
                  <a:schemeClr val="tx1"/>
                </a:solidFill>
                <a:effectLst/>
                <a:latin typeface="+mn-lt"/>
                <a:ea typeface="+mn-ea"/>
                <a:cs typeface="+mn-cs"/>
              </a:rPr>
              <a:t>Kekurangan unsur nitrogen dapat terlihat dimulai dari daunnya, warnanya yang hijau agak kekuningan selanjutnya berubah menjadi kuning lengkap. Jaringan daun mati daun mati inilah yang menyebabkan daun selanjutnya menjadi kering dan berwarna merah kecoklatan. Biasanya daun paling rendah posisinya yang paling pertama terlihat gejalanya</a:t>
            </a:r>
          </a:p>
          <a:p>
            <a:pPr marL="171450" indent="-171450" fontAlgn="base">
              <a:buFontTx/>
              <a:buChar char="-"/>
            </a:pPr>
            <a:r>
              <a:rPr lang="id-ID" sz="1200" b="0" i="0" kern="1200" dirty="0" smtClean="0">
                <a:solidFill>
                  <a:schemeClr val="tx1"/>
                </a:solidFill>
                <a:effectLst/>
                <a:latin typeface="+mn-lt"/>
                <a:ea typeface="+mn-ea"/>
                <a:cs typeface="+mn-cs"/>
              </a:rPr>
              <a:t>Kecepatan pertumbuhan rata-rata lambat</a:t>
            </a:r>
          </a:p>
          <a:p>
            <a:pPr marL="171450" indent="-171450" fontAlgn="base">
              <a:buFontTx/>
              <a:buChar char="-"/>
            </a:pPr>
            <a:r>
              <a:rPr lang="id-ID" sz="1200" b="0" i="0" kern="1200" dirty="0" smtClean="0">
                <a:solidFill>
                  <a:schemeClr val="tx1"/>
                </a:solidFill>
                <a:effectLst/>
                <a:latin typeface="+mn-lt"/>
                <a:ea typeface="+mn-ea"/>
                <a:cs typeface="+mn-cs"/>
              </a:rPr>
              <a:t>Pada tanaman dewasa, pertumbuhan yang terhambat akan berpengaruh pada pembuahan, yang dalam hal ini perkembangan buah tidak tidak sempurna, umumnya kecil-kecil dan cepat matang.</a:t>
            </a:r>
          </a:p>
          <a:p>
            <a:pPr marL="171450" indent="-171450" fontAlgn="base">
              <a:buFontTx/>
              <a:buChar char="-"/>
            </a:pPr>
            <a:r>
              <a:rPr lang="id-ID" sz="1200" b="0" i="0" kern="1200" dirty="0" smtClean="0">
                <a:solidFill>
                  <a:schemeClr val="tx1"/>
                </a:solidFill>
                <a:effectLst/>
                <a:latin typeface="+mn-lt"/>
                <a:ea typeface="+mn-ea"/>
                <a:cs typeface="+mn-cs"/>
              </a:rPr>
              <a:t>Kandungan unsur N yang rendah dapat menimbulkan daun penuh dengan serat, hal ini dikarenakan menebalnya membrane sel daun sedangkan selnya sendiri berukuran kecil-kecil.</a:t>
            </a:r>
          </a:p>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8</a:t>
            </a:fld>
            <a:endParaRPr lang="id-ID"/>
          </a:p>
        </p:txBody>
      </p:sp>
    </p:spTree>
    <p:extLst>
      <p:ext uri="{BB962C8B-B14F-4D97-AF65-F5344CB8AC3E}">
        <p14:creationId xmlns:p14="http://schemas.microsoft.com/office/powerpoint/2010/main" val="3498134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0" i="0" kern="1200" dirty="0" smtClean="0">
                <a:solidFill>
                  <a:schemeClr val="tx1"/>
                </a:solidFill>
                <a:effectLst/>
                <a:latin typeface="+mn-lt"/>
                <a:ea typeface="+mn-ea"/>
                <a:cs typeface="+mn-cs"/>
              </a:rPr>
              <a:t>Selain itu, unsur P masih dapat diserap dalam bentuk lain, yaitu bentuk pirofosfat dan metafosfat, bahkan ada kemungkinan unsur P diserap dalam bentuk senyawa organik yang larut dalam air, misalnya asam nukleat dan phitin. Fosfor yang diserap tanaman dalam bentuk ion anorganik cepat berubah menjadi senyawa fosfor organik. Fosfor ini mobil atau mudah bergerak antar jaringan tanaman. Kadar optimal fosfor dalam tanaman pada saat pertumbuhan vegetatif adalah 0.3% - 0.5% dari berat kering tanaman.</a:t>
            </a:r>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10</a:t>
            </a:fld>
            <a:endParaRPr lang="id-ID"/>
          </a:p>
        </p:txBody>
      </p:sp>
    </p:spTree>
    <p:extLst>
      <p:ext uri="{BB962C8B-B14F-4D97-AF65-F5344CB8AC3E}">
        <p14:creationId xmlns:p14="http://schemas.microsoft.com/office/powerpoint/2010/main" val="1412686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11</a:t>
            </a:fld>
            <a:endParaRPr lang="id-ID"/>
          </a:p>
        </p:txBody>
      </p:sp>
    </p:spTree>
    <p:extLst>
      <p:ext uri="{BB962C8B-B14F-4D97-AF65-F5344CB8AC3E}">
        <p14:creationId xmlns:p14="http://schemas.microsoft.com/office/powerpoint/2010/main" val="2487465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8B7EDD4-D75A-4DD8-A2F7-651F8F8276C3}" type="slidenum">
              <a:rPr lang="id-ID" smtClean="0"/>
              <a:t>12</a:t>
            </a:fld>
            <a:endParaRPr lang="id-ID"/>
          </a:p>
        </p:txBody>
      </p:sp>
    </p:spTree>
    <p:extLst>
      <p:ext uri="{BB962C8B-B14F-4D97-AF65-F5344CB8AC3E}">
        <p14:creationId xmlns:p14="http://schemas.microsoft.com/office/powerpoint/2010/main" val="3802941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18B542-5BDA-4C3C-B2B7-2DB02B51EECC}"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2614820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8B542-5BDA-4C3C-B2B7-2DB02B51EECC}"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2600797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8B542-5BDA-4C3C-B2B7-2DB02B51EECC}"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505109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id-ID"/>
          </a:p>
        </p:txBody>
      </p:sp>
      <p:sp>
        <p:nvSpPr>
          <p:cNvPr id="3" name="SmartArt Placeholder 2"/>
          <p:cNvSpPr>
            <a:spLocks noGrp="1"/>
          </p:cNvSpPr>
          <p:nvPr>
            <p:ph type="dgm" idx="1"/>
          </p:nvPr>
        </p:nvSpPr>
        <p:spPr>
          <a:xfrm>
            <a:off x="1370013" y="1827213"/>
            <a:ext cx="7313612" cy="4114800"/>
          </a:xfrm>
        </p:spPr>
        <p:txBody>
          <a:bodyPr/>
          <a:lstStyle/>
          <a:p>
            <a:endParaRPr lang="id-ID"/>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CE440EA5-3818-4E91-A975-78AF5C313900}" type="slidenum">
              <a:rPr lang="en-US"/>
              <a:pPr/>
              <a:t>‹#›</a:t>
            </a:fld>
            <a:endParaRPr lang="en-US"/>
          </a:p>
        </p:txBody>
      </p:sp>
    </p:spTree>
    <p:extLst>
      <p:ext uri="{BB962C8B-B14F-4D97-AF65-F5344CB8AC3E}">
        <p14:creationId xmlns:p14="http://schemas.microsoft.com/office/powerpoint/2010/main" val="3767964105"/>
      </p:ext>
    </p:extLst>
  </p:cSld>
  <p:clrMapOvr>
    <a:masterClrMapping/>
  </p:clrMapOvr>
  <p:transition spd="med" advTm="1000">
    <p:cover dir="d"/>
    <p:sndAc>
      <p:stSnd>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8B542-5BDA-4C3C-B2B7-2DB02B51EECC}"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258722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18B542-5BDA-4C3C-B2B7-2DB02B51EECC}"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60529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18B542-5BDA-4C3C-B2B7-2DB02B51EECC}"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173979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18B542-5BDA-4C3C-B2B7-2DB02B51EECC}" type="datetimeFigureOut">
              <a:rPr lang="en-US" smtClean="0"/>
              <a:t>10/31/2017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80110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18B542-5BDA-4C3C-B2B7-2DB02B51EECC}" type="datetimeFigureOut">
              <a:rPr lang="en-US" smtClean="0"/>
              <a:t>10/31/2017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1419841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8B542-5BDA-4C3C-B2B7-2DB02B51EECC}" type="datetimeFigureOut">
              <a:rPr lang="en-US" smtClean="0"/>
              <a:t>10/31/2017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87328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8B542-5BDA-4C3C-B2B7-2DB02B51EECC}"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2234590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8B542-5BDA-4C3C-B2B7-2DB02B51EECC}"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7B020-EC20-4FA2-8723-C9092FCC1B9C}" type="slidenum">
              <a:rPr lang="en-US" smtClean="0"/>
              <a:t>‹#›</a:t>
            </a:fld>
            <a:endParaRPr lang="en-US"/>
          </a:p>
        </p:txBody>
      </p:sp>
    </p:spTree>
    <p:extLst>
      <p:ext uri="{BB962C8B-B14F-4D97-AF65-F5344CB8AC3E}">
        <p14:creationId xmlns:p14="http://schemas.microsoft.com/office/powerpoint/2010/main" val="323355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8B542-5BDA-4C3C-B2B7-2DB02B51EECC}" type="datetimeFigureOut">
              <a:rPr lang="en-US" smtClean="0"/>
              <a:t>10/31/2017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7B020-EC20-4FA2-8723-C9092FCC1B9C}" type="slidenum">
              <a:rPr lang="en-US" smtClean="0"/>
              <a:t>‹#›</a:t>
            </a:fld>
            <a:endParaRPr lang="en-US"/>
          </a:p>
        </p:txBody>
      </p:sp>
    </p:spTree>
    <p:extLst>
      <p:ext uri="{BB962C8B-B14F-4D97-AF65-F5344CB8AC3E}">
        <p14:creationId xmlns:p14="http://schemas.microsoft.com/office/powerpoint/2010/main" val="13107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620869"/>
            <a:ext cx="5638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3600" b="1" dirty="0" smtClean="0">
                <a:solidFill>
                  <a:schemeClr val="bg1"/>
                </a:solidFill>
              </a:rPr>
              <a:t>PLANT NUTRITION</a:t>
            </a:r>
            <a:endParaRPr lang="en-US" sz="3600" b="1" dirty="0" smtClean="0">
              <a:solidFill>
                <a:schemeClr val="bg1"/>
              </a:solidFill>
            </a:endParaRPr>
          </a:p>
        </p:txBody>
      </p:sp>
      <p:sp>
        <p:nvSpPr>
          <p:cNvPr id="2052" name="TextBox 1"/>
          <p:cNvSpPr txBox="1">
            <a:spLocks noChangeArrowheads="1"/>
          </p:cNvSpPr>
          <p:nvPr/>
        </p:nvSpPr>
        <p:spPr bwMode="auto">
          <a:xfrm>
            <a:off x="3962400" y="4343400"/>
            <a:ext cx="419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400" dirty="0" smtClean="0">
                <a:solidFill>
                  <a:schemeClr val="bg1"/>
                </a:solidFill>
              </a:rPr>
              <a:t>Febriana Dwi Wahyuni, M.Si.</a:t>
            </a:r>
            <a:endParaRPr lang="en-US" sz="2400" dirty="0">
              <a:solidFill>
                <a:schemeClr val="bg1"/>
              </a:solidFill>
            </a:endParaRPr>
          </a:p>
        </p:txBody>
      </p:sp>
    </p:spTree>
    <p:extLst>
      <p:ext uri="{BB962C8B-B14F-4D97-AF65-F5344CB8AC3E}">
        <p14:creationId xmlns:p14="http://schemas.microsoft.com/office/powerpoint/2010/main" val="1037919259"/>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2. FOSFOR (P)</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r>
              <a:rPr lang="id-ID" dirty="0"/>
              <a:t>Jumlah fosfor dalam tanaman lebih kecil dibandingkan Nitrogen dan </a:t>
            </a:r>
            <a:r>
              <a:rPr lang="id-ID" dirty="0" smtClean="0"/>
              <a:t>Kalium</a:t>
            </a:r>
          </a:p>
          <a:p>
            <a:r>
              <a:rPr lang="id-ID" dirty="0"/>
              <a:t>Tanaman menyerap fosfor dalam bentuk ion ortofosfat (H</a:t>
            </a:r>
            <a:r>
              <a:rPr lang="id-ID" baseline="-25000" dirty="0"/>
              <a:t>2</a:t>
            </a:r>
            <a:r>
              <a:rPr lang="id-ID" dirty="0"/>
              <a:t>PO</a:t>
            </a:r>
            <a:r>
              <a:rPr lang="id-ID" baseline="-25000" dirty="0"/>
              <a:t>4</a:t>
            </a:r>
            <a:r>
              <a:rPr lang="id-ID" baseline="30000" dirty="0"/>
              <a:t>-</a:t>
            </a:r>
            <a:r>
              <a:rPr lang="id-ID" dirty="0"/>
              <a:t>) dan ion ortofosfat sekunder (</a:t>
            </a:r>
            <a:r>
              <a:rPr lang="id-ID" dirty="0" smtClean="0"/>
              <a:t>HPO</a:t>
            </a:r>
            <a:r>
              <a:rPr lang="id-ID" baseline="-25000" dirty="0" smtClean="0"/>
              <a:t>4</a:t>
            </a:r>
            <a:r>
              <a:rPr lang="id-ID" baseline="30000" dirty="0" smtClean="0"/>
              <a:t>-</a:t>
            </a:r>
            <a:r>
              <a:rPr lang="id-ID" dirty="0" smtClean="0"/>
              <a:t>).</a:t>
            </a:r>
          </a:p>
          <a:p>
            <a:endParaRPr lang="id-ID" dirty="0"/>
          </a:p>
        </p:txBody>
      </p:sp>
    </p:spTree>
    <p:extLst>
      <p:ext uri="{BB962C8B-B14F-4D97-AF65-F5344CB8AC3E}">
        <p14:creationId xmlns:p14="http://schemas.microsoft.com/office/powerpoint/2010/main" val="369132037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normAutofit/>
          </a:bodyPr>
          <a:lstStyle/>
          <a:p>
            <a:r>
              <a:rPr lang="en-US" b="1" dirty="0" err="1">
                <a:solidFill>
                  <a:schemeClr val="accent6">
                    <a:lumMod val="75000"/>
                  </a:schemeClr>
                </a:solidFill>
                <a:latin typeface="Times New Roman" panose="02020603050405020304" pitchFamily="18" charset="0"/>
              </a:rPr>
              <a:t>Fungsi</a:t>
            </a:r>
            <a:r>
              <a:rPr lang="en-US" b="1" dirty="0">
                <a:solidFill>
                  <a:schemeClr val="accent6">
                    <a:lumMod val="75000"/>
                  </a:schemeClr>
                </a:solidFill>
                <a:latin typeface="Times New Roman" panose="02020603050405020304" pitchFamily="18" charset="0"/>
              </a:rPr>
              <a:t> </a:t>
            </a:r>
            <a:r>
              <a:rPr lang="en-US" b="1" dirty="0" err="1" smtClean="0">
                <a:solidFill>
                  <a:schemeClr val="accent6">
                    <a:lumMod val="75000"/>
                  </a:schemeClr>
                </a:solidFill>
                <a:latin typeface="Times New Roman" panose="02020603050405020304" pitchFamily="18" charset="0"/>
              </a:rPr>
              <a:t>Fosfor</a:t>
            </a:r>
            <a:r>
              <a:rPr lang="en-US" b="1" dirty="0" smtClean="0">
                <a:solidFill>
                  <a:schemeClr val="accent6">
                    <a:lumMod val="75000"/>
                  </a:schemeClr>
                </a:solidFill>
                <a:latin typeface="Times New Roman" panose="02020603050405020304" pitchFamily="18" charset="0"/>
              </a:rPr>
              <a:t> </a:t>
            </a:r>
            <a:r>
              <a:rPr lang="en-US" b="1" dirty="0" err="1">
                <a:solidFill>
                  <a:schemeClr val="accent6">
                    <a:lumMod val="75000"/>
                  </a:schemeClr>
                </a:solidFill>
                <a:latin typeface="Times New Roman" panose="02020603050405020304" pitchFamily="18" charset="0"/>
              </a:rPr>
              <a:t>bagi</a:t>
            </a:r>
            <a:r>
              <a:rPr lang="en-US" b="1" dirty="0">
                <a:solidFill>
                  <a:schemeClr val="accent6">
                    <a:lumMod val="75000"/>
                  </a:schemeClr>
                </a:solidFill>
                <a:latin typeface="Times New Roman" panose="02020603050405020304" pitchFamily="18" charset="0"/>
              </a:rPr>
              <a:t> </a:t>
            </a:r>
            <a:r>
              <a:rPr lang="en-US" b="1" dirty="0" err="1" smtClean="0">
                <a:solidFill>
                  <a:schemeClr val="accent6">
                    <a:lumMod val="75000"/>
                  </a:schemeClr>
                </a:solidFill>
                <a:latin typeface="Times New Roman" panose="02020603050405020304" pitchFamily="18" charset="0"/>
              </a:rPr>
              <a:t>Tanaman</a:t>
            </a:r>
            <a:endParaRPr lang="id-ID" b="1" dirty="0">
              <a:solidFill>
                <a:schemeClr val="accent6">
                  <a:lumMod val="75000"/>
                </a:schemeClr>
              </a:solidFill>
            </a:endParaRPr>
          </a:p>
        </p:txBody>
      </p:sp>
      <p:sp>
        <p:nvSpPr>
          <p:cNvPr id="4" name="Content Placeholder 3"/>
          <p:cNvSpPr>
            <a:spLocks noGrp="1"/>
          </p:cNvSpPr>
          <p:nvPr>
            <p:ph idx="1"/>
          </p:nvPr>
        </p:nvSpPr>
        <p:spPr/>
        <p:txBody>
          <a:bodyPr>
            <a:normAutofit fontScale="85000" lnSpcReduction="10000"/>
          </a:bodyPr>
          <a:lstStyle/>
          <a:p>
            <a:pPr marL="355600" indent="-355600">
              <a:buFont typeface="Wingdings" panose="05000000000000000000" pitchFamily="2" charset="2"/>
              <a:buNone/>
            </a:pPr>
            <a:r>
              <a:rPr lang="en-US" dirty="0" smtClean="0">
                <a:latin typeface="Times New Roman" panose="02020603050405020304" pitchFamily="18" charset="0"/>
              </a:rPr>
              <a:t>1</a:t>
            </a:r>
            <a:r>
              <a:rPr lang="en-US" dirty="0">
                <a:latin typeface="Times New Roman" panose="02020603050405020304" pitchFamily="18" charset="0"/>
              </a:rPr>
              <a:t>.	</a:t>
            </a:r>
            <a:r>
              <a:rPr lang="en-US" dirty="0" err="1">
                <a:latin typeface="Times New Roman" panose="02020603050405020304" pitchFamily="18" charset="0"/>
              </a:rPr>
              <a:t>Dapat</a:t>
            </a:r>
            <a:r>
              <a:rPr lang="en-US" dirty="0">
                <a:latin typeface="Times New Roman" panose="02020603050405020304" pitchFamily="18" charset="0"/>
              </a:rPr>
              <a:t> </a:t>
            </a:r>
            <a:r>
              <a:rPr lang="en-US" dirty="0" err="1">
                <a:latin typeface="Times New Roman" panose="02020603050405020304" pitchFamily="18" charset="0"/>
              </a:rPr>
              <a:t>mempercepat</a:t>
            </a:r>
            <a:r>
              <a:rPr lang="en-US" dirty="0">
                <a:latin typeface="Times New Roman" panose="02020603050405020304" pitchFamily="18" charset="0"/>
              </a:rPr>
              <a:t> </a:t>
            </a:r>
            <a:r>
              <a:rPr lang="en-US" dirty="0" err="1">
                <a:latin typeface="Times New Roman" panose="02020603050405020304" pitchFamily="18" charset="0"/>
              </a:rPr>
              <a:t>pertumbuhan</a:t>
            </a:r>
            <a:r>
              <a:rPr lang="en-US" dirty="0">
                <a:latin typeface="Times New Roman" panose="02020603050405020304" pitchFamily="18" charset="0"/>
              </a:rPr>
              <a:t> </a:t>
            </a:r>
            <a:r>
              <a:rPr lang="en-US" dirty="0" err="1">
                <a:latin typeface="Times New Roman" panose="02020603050405020304" pitchFamily="18" charset="0"/>
              </a:rPr>
              <a:t>akar</a:t>
            </a:r>
            <a:r>
              <a:rPr lang="en-US" dirty="0">
                <a:latin typeface="Times New Roman" panose="02020603050405020304" pitchFamily="18" charset="0"/>
              </a:rPr>
              <a:t> </a:t>
            </a:r>
            <a:r>
              <a:rPr lang="en-US" dirty="0" err="1">
                <a:latin typeface="Times New Roman" panose="02020603050405020304" pitchFamily="18" charset="0"/>
              </a:rPr>
              <a:t>semai</a:t>
            </a:r>
            <a:endParaRPr lang="en-US" dirty="0">
              <a:latin typeface="Times New Roman" panose="02020603050405020304" pitchFamily="18" charset="0"/>
            </a:endParaRPr>
          </a:p>
          <a:p>
            <a:pPr marL="355600" indent="-355600">
              <a:buFont typeface="Wingdings" panose="05000000000000000000" pitchFamily="2" charset="2"/>
              <a:buNone/>
            </a:pPr>
            <a:r>
              <a:rPr lang="en-US" dirty="0">
                <a:latin typeface="Times New Roman" panose="02020603050405020304" pitchFamily="18" charset="0"/>
              </a:rPr>
              <a:t>2.	</a:t>
            </a:r>
            <a:r>
              <a:rPr lang="en-US" dirty="0" err="1">
                <a:latin typeface="Times New Roman" panose="02020603050405020304" pitchFamily="18" charset="0"/>
              </a:rPr>
              <a:t>Dapat</a:t>
            </a:r>
            <a:r>
              <a:rPr lang="en-US" dirty="0">
                <a:latin typeface="Times New Roman" panose="02020603050405020304" pitchFamily="18" charset="0"/>
              </a:rPr>
              <a:t> </a:t>
            </a:r>
            <a:r>
              <a:rPr lang="en-US" dirty="0" err="1">
                <a:latin typeface="Times New Roman" panose="02020603050405020304" pitchFamily="18" charset="0"/>
              </a:rPr>
              <a:t>mempercepat</a:t>
            </a:r>
            <a:r>
              <a:rPr lang="en-US" dirty="0">
                <a:latin typeface="Times New Roman" panose="02020603050405020304" pitchFamily="18" charset="0"/>
              </a:rPr>
              <a:t> </a:t>
            </a:r>
            <a:r>
              <a:rPr lang="en-US" dirty="0" err="1">
                <a:latin typeface="Times New Roman" panose="02020603050405020304" pitchFamily="18" charset="0"/>
              </a:rPr>
              <a:t>serta</a:t>
            </a:r>
            <a:r>
              <a:rPr lang="en-US" dirty="0">
                <a:latin typeface="Times New Roman" panose="02020603050405020304" pitchFamily="18" charset="0"/>
              </a:rPr>
              <a:t> </a:t>
            </a:r>
            <a:r>
              <a:rPr lang="en-US" dirty="0" err="1">
                <a:latin typeface="Times New Roman" panose="02020603050405020304" pitchFamily="18" charset="0"/>
              </a:rPr>
              <a:t>memperkuat</a:t>
            </a:r>
            <a:r>
              <a:rPr lang="en-US" dirty="0">
                <a:latin typeface="Times New Roman" panose="02020603050405020304" pitchFamily="18" charset="0"/>
              </a:rPr>
              <a:t> </a:t>
            </a:r>
            <a:r>
              <a:rPr lang="en-US" dirty="0" err="1">
                <a:latin typeface="Times New Roman" panose="02020603050405020304" pitchFamily="18" charset="0"/>
              </a:rPr>
              <a:t>pertumbuhan</a:t>
            </a:r>
            <a:r>
              <a:rPr lang="en-US" dirty="0">
                <a:latin typeface="Times New Roman" panose="02020603050405020304" pitchFamily="18" charset="0"/>
              </a:rPr>
              <a:t> </a:t>
            </a:r>
            <a:r>
              <a:rPr lang="en-US" dirty="0" err="1">
                <a:latin typeface="Times New Roman" panose="02020603050405020304" pitchFamily="18" charset="0"/>
              </a:rPr>
              <a:t>tanaman</a:t>
            </a:r>
            <a:r>
              <a:rPr lang="en-US" dirty="0">
                <a:latin typeface="Times New Roman" panose="02020603050405020304" pitchFamily="18" charset="0"/>
              </a:rPr>
              <a:t> </a:t>
            </a:r>
            <a:r>
              <a:rPr lang="en-US" dirty="0" err="1">
                <a:latin typeface="Times New Roman" panose="02020603050405020304" pitchFamily="18" charset="0"/>
              </a:rPr>
              <a:t>muda</a:t>
            </a:r>
            <a:r>
              <a:rPr lang="en-US" dirty="0">
                <a:latin typeface="Times New Roman" panose="02020603050405020304" pitchFamily="18" charset="0"/>
              </a:rPr>
              <a:t> </a:t>
            </a:r>
            <a:r>
              <a:rPr lang="en-US" dirty="0" err="1">
                <a:latin typeface="Times New Roman" panose="02020603050405020304" pitchFamily="18" charset="0"/>
              </a:rPr>
              <a:t>menjadi</a:t>
            </a:r>
            <a:r>
              <a:rPr lang="en-US" dirty="0">
                <a:latin typeface="Times New Roman" panose="02020603050405020304" pitchFamily="18" charset="0"/>
              </a:rPr>
              <a:t> </a:t>
            </a:r>
            <a:r>
              <a:rPr lang="en-US" dirty="0" err="1">
                <a:latin typeface="Times New Roman" panose="02020603050405020304" pitchFamily="18" charset="0"/>
              </a:rPr>
              <a:t>tanaman</a:t>
            </a:r>
            <a:r>
              <a:rPr lang="en-US" dirty="0">
                <a:latin typeface="Times New Roman" panose="02020603050405020304" pitchFamily="18" charset="0"/>
              </a:rPr>
              <a:t> </a:t>
            </a:r>
            <a:r>
              <a:rPr lang="en-US" dirty="0" err="1">
                <a:latin typeface="Times New Roman" panose="02020603050405020304" pitchFamily="18" charset="0"/>
              </a:rPr>
              <a:t>dewasa</a:t>
            </a:r>
            <a:r>
              <a:rPr lang="en-US" dirty="0">
                <a:latin typeface="Times New Roman" panose="02020603050405020304" pitchFamily="18" charset="0"/>
              </a:rPr>
              <a:t> </a:t>
            </a:r>
            <a:r>
              <a:rPr lang="en-US" dirty="0" err="1">
                <a:latin typeface="Times New Roman" panose="02020603050405020304" pitchFamily="18" charset="0"/>
              </a:rPr>
              <a:t>pada</a:t>
            </a:r>
            <a:r>
              <a:rPr lang="en-US" dirty="0">
                <a:latin typeface="Times New Roman" panose="02020603050405020304" pitchFamily="18" charset="0"/>
              </a:rPr>
              <a:t> </a:t>
            </a:r>
            <a:r>
              <a:rPr lang="en-US" dirty="0" err="1">
                <a:latin typeface="Times New Roman" panose="02020603050405020304" pitchFamily="18" charset="0"/>
              </a:rPr>
              <a:t>umumnya</a:t>
            </a:r>
            <a:endParaRPr lang="en-US" dirty="0">
              <a:latin typeface="Times New Roman" panose="02020603050405020304" pitchFamily="18" charset="0"/>
            </a:endParaRPr>
          </a:p>
          <a:p>
            <a:pPr marL="355600" indent="-355600">
              <a:buFont typeface="Wingdings" panose="05000000000000000000" pitchFamily="2" charset="2"/>
              <a:buNone/>
            </a:pPr>
            <a:r>
              <a:rPr lang="en-US" dirty="0">
                <a:latin typeface="Times New Roman" panose="02020603050405020304" pitchFamily="18" charset="0"/>
              </a:rPr>
              <a:t>3.	</a:t>
            </a:r>
            <a:r>
              <a:rPr lang="en-US" dirty="0" err="1">
                <a:latin typeface="Times New Roman" panose="02020603050405020304" pitchFamily="18" charset="0"/>
              </a:rPr>
              <a:t>Dapat</a:t>
            </a:r>
            <a:r>
              <a:rPr lang="en-US" dirty="0">
                <a:latin typeface="Times New Roman" panose="02020603050405020304" pitchFamily="18" charset="0"/>
              </a:rPr>
              <a:t> </a:t>
            </a:r>
            <a:r>
              <a:rPr lang="en-US" dirty="0" err="1">
                <a:latin typeface="Times New Roman" panose="02020603050405020304" pitchFamily="18" charset="0"/>
              </a:rPr>
              <a:t>mempercepat</a:t>
            </a:r>
            <a:r>
              <a:rPr lang="en-US" dirty="0">
                <a:latin typeface="Times New Roman" panose="02020603050405020304" pitchFamily="18" charset="0"/>
              </a:rPr>
              <a:t> </a:t>
            </a:r>
            <a:r>
              <a:rPr lang="en-US" dirty="0" err="1">
                <a:latin typeface="Times New Roman" panose="02020603050405020304" pitchFamily="18" charset="0"/>
              </a:rPr>
              <a:t>pembungaan</a:t>
            </a:r>
            <a:r>
              <a:rPr lang="en-US" dirty="0">
                <a:latin typeface="Times New Roman" panose="02020603050405020304" pitchFamily="18" charset="0"/>
              </a:rPr>
              <a:t> </a:t>
            </a:r>
            <a:r>
              <a:rPr lang="en-US" dirty="0" err="1">
                <a:latin typeface="Times New Roman" panose="02020603050405020304" pitchFamily="18" charset="0"/>
              </a:rPr>
              <a:t>dan</a:t>
            </a:r>
            <a:r>
              <a:rPr lang="en-US" dirty="0">
                <a:latin typeface="Times New Roman" panose="02020603050405020304" pitchFamily="18" charset="0"/>
              </a:rPr>
              <a:t> </a:t>
            </a:r>
            <a:r>
              <a:rPr lang="en-US" dirty="0" err="1">
                <a:latin typeface="Times New Roman" panose="02020603050405020304" pitchFamily="18" charset="0"/>
              </a:rPr>
              <a:t>pemasakan</a:t>
            </a:r>
            <a:r>
              <a:rPr lang="en-US" dirty="0">
                <a:latin typeface="Times New Roman" panose="02020603050405020304" pitchFamily="18" charset="0"/>
              </a:rPr>
              <a:t> </a:t>
            </a:r>
            <a:r>
              <a:rPr lang="en-US" dirty="0" err="1">
                <a:latin typeface="Times New Roman" panose="02020603050405020304" pitchFamily="18" charset="0"/>
              </a:rPr>
              <a:t>buah</a:t>
            </a:r>
            <a:endParaRPr lang="en-US" dirty="0">
              <a:latin typeface="Times New Roman" panose="02020603050405020304" pitchFamily="18" charset="0"/>
            </a:endParaRPr>
          </a:p>
          <a:p>
            <a:pPr marL="355600" indent="-355600">
              <a:buFont typeface="Wingdings" panose="05000000000000000000" pitchFamily="2" charset="2"/>
              <a:buNone/>
            </a:pPr>
            <a:r>
              <a:rPr lang="en-US" dirty="0">
                <a:latin typeface="Times New Roman" panose="02020603050405020304" pitchFamily="18" charset="0"/>
              </a:rPr>
              <a:t>4.	</a:t>
            </a:r>
            <a:r>
              <a:rPr lang="en-US" dirty="0" err="1">
                <a:latin typeface="Times New Roman" panose="02020603050405020304" pitchFamily="18" charset="0"/>
              </a:rPr>
              <a:t>Merupakan</a:t>
            </a:r>
            <a:r>
              <a:rPr lang="en-US" dirty="0">
                <a:latin typeface="Times New Roman" panose="02020603050405020304" pitchFamily="18" charset="0"/>
              </a:rPr>
              <a:t> </a:t>
            </a:r>
            <a:r>
              <a:rPr lang="en-US" dirty="0" err="1">
                <a:latin typeface="Times New Roman" panose="02020603050405020304" pitchFamily="18" charset="0"/>
              </a:rPr>
              <a:t>bagian</a:t>
            </a:r>
            <a:r>
              <a:rPr lang="en-US" dirty="0">
                <a:latin typeface="Times New Roman" panose="02020603050405020304" pitchFamily="18" charset="0"/>
              </a:rPr>
              <a:t> </a:t>
            </a:r>
            <a:r>
              <a:rPr lang="en-US" dirty="0" err="1">
                <a:latin typeface="Times New Roman" panose="02020603050405020304" pitchFamily="18" charset="0"/>
              </a:rPr>
              <a:t>dari</a:t>
            </a:r>
            <a:r>
              <a:rPr lang="en-US" dirty="0">
                <a:latin typeface="Times New Roman" panose="02020603050405020304" pitchFamily="18" charset="0"/>
              </a:rPr>
              <a:t> </a:t>
            </a:r>
            <a:r>
              <a:rPr lang="en-US" dirty="0" err="1">
                <a:latin typeface="Times New Roman" panose="02020603050405020304" pitchFamily="18" charset="0"/>
              </a:rPr>
              <a:t>inti</a:t>
            </a:r>
            <a:r>
              <a:rPr lang="en-US" dirty="0">
                <a:latin typeface="Times New Roman" panose="02020603050405020304" pitchFamily="18" charset="0"/>
              </a:rPr>
              <a:t> </a:t>
            </a:r>
            <a:r>
              <a:rPr lang="en-US" dirty="0" err="1">
                <a:latin typeface="Times New Roman" panose="02020603050405020304" pitchFamily="18" charset="0"/>
              </a:rPr>
              <a:t>sel</a:t>
            </a:r>
            <a:endParaRPr lang="en-US" dirty="0">
              <a:latin typeface="Times New Roman" panose="02020603050405020304" pitchFamily="18" charset="0"/>
            </a:endParaRPr>
          </a:p>
          <a:p>
            <a:pPr marL="355600" indent="-355600">
              <a:buFont typeface="Wingdings" panose="05000000000000000000" pitchFamily="2" charset="2"/>
              <a:buNone/>
            </a:pPr>
            <a:r>
              <a:rPr lang="en-US" dirty="0">
                <a:latin typeface="Times New Roman" panose="02020603050405020304" pitchFamily="18" charset="0"/>
              </a:rPr>
              <a:t>5.	</a:t>
            </a:r>
            <a:r>
              <a:rPr lang="en-US" dirty="0" err="1">
                <a:latin typeface="Times New Roman" panose="02020603050405020304" pitchFamily="18" charset="0"/>
              </a:rPr>
              <a:t>Penting</a:t>
            </a:r>
            <a:r>
              <a:rPr lang="en-US" dirty="0">
                <a:latin typeface="Times New Roman" panose="02020603050405020304" pitchFamily="18" charset="0"/>
              </a:rPr>
              <a:t> </a:t>
            </a:r>
            <a:r>
              <a:rPr lang="en-US" dirty="0" err="1">
                <a:latin typeface="Times New Roman" panose="02020603050405020304" pitchFamily="18" charset="0"/>
              </a:rPr>
              <a:t>dalam</a:t>
            </a:r>
            <a:r>
              <a:rPr lang="en-US" dirty="0">
                <a:latin typeface="Times New Roman" panose="02020603050405020304" pitchFamily="18" charset="0"/>
              </a:rPr>
              <a:t> </a:t>
            </a:r>
            <a:r>
              <a:rPr lang="en-US" dirty="0" err="1">
                <a:latin typeface="Times New Roman" panose="02020603050405020304" pitchFamily="18" charset="0"/>
              </a:rPr>
              <a:t>pembelahan</a:t>
            </a:r>
            <a:r>
              <a:rPr lang="en-US" dirty="0">
                <a:latin typeface="Times New Roman" panose="02020603050405020304" pitchFamily="18" charset="0"/>
              </a:rPr>
              <a:t> </a:t>
            </a:r>
            <a:r>
              <a:rPr lang="en-US" dirty="0" err="1">
                <a:latin typeface="Times New Roman" panose="02020603050405020304" pitchFamily="18" charset="0"/>
              </a:rPr>
              <a:t>sel</a:t>
            </a:r>
            <a:endParaRPr lang="en-US" dirty="0">
              <a:latin typeface="Times New Roman" panose="02020603050405020304" pitchFamily="18" charset="0"/>
            </a:endParaRPr>
          </a:p>
          <a:p>
            <a:pPr marL="355600" indent="-355600">
              <a:buFont typeface="Wingdings" panose="05000000000000000000" pitchFamily="2" charset="2"/>
              <a:buNone/>
            </a:pPr>
            <a:r>
              <a:rPr lang="en-US" dirty="0">
                <a:latin typeface="Times New Roman" panose="02020603050405020304" pitchFamily="18" charset="0"/>
              </a:rPr>
              <a:t>6.	</a:t>
            </a:r>
            <a:r>
              <a:rPr lang="en-US" dirty="0" err="1">
                <a:latin typeface="Times New Roman" panose="02020603050405020304" pitchFamily="18" charset="0"/>
              </a:rPr>
              <a:t>Penting</a:t>
            </a:r>
            <a:r>
              <a:rPr lang="en-US" dirty="0">
                <a:latin typeface="Times New Roman" panose="02020603050405020304" pitchFamily="18" charset="0"/>
              </a:rPr>
              <a:t> </a:t>
            </a:r>
            <a:r>
              <a:rPr lang="en-US" dirty="0" err="1">
                <a:latin typeface="Times New Roman" panose="02020603050405020304" pitchFamily="18" charset="0"/>
              </a:rPr>
              <a:t>dalam</a:t>
            </a:r>
            <a:r>
              <a:rPr lang="en-US" dirty="0">
                <a:latin typeface="Times New Roman" panose="02020603050405020304" pitchFamily="18" charset="0"/>
              </a:rPr>
              <a:t> </a:t>
            </a:r>
            <a:r>
              <a:rPr lang="en-US" dirty="0" err="1">
                <a:latin typeface="Times New Roman" panose="02020603050405020304" pitchFamily="18" charset="0"/>
              </a:rPr>
              <a:t>perkembangan</a:t>
            </a:r>
            <a:r>
              <a:rPr lang="en-US" dirty="0">
                <a:latin typeface="Times New Roman" panose="02020603050405020304" pitchFamily="18" charset="0"/>
              </a:rPr>
              <a:t> </a:t>
            </a:r>
            <a:r>
              <a:rPr lang="en-US" dirty="0" err="1">
                <a:latin typeface="Times New Roman" panose="02020603050405020304" pitchFamily="18" charset="0"/>
              </a:rPr>
              <a:t>jaringan</a:t>
            </a:r>
            <a:r>
              <a:rPr lang="en-US" dirty="0">
                <a:latin typeface="Times New Roman" panose="02020603050405020304" pitchFamily="18" charset="0"/>
              </a:rPr>
              <a:t> meristem</a:t>
            </a:r>
          </a:p>
          <a:p>
            <a:pPr marL="355600" indent="-355600">
              <a:buFont typeface="Wingdings" panose="05000000000000000000" pitchFamily="2" charset="2"/>
              <a:buNone/>
            </a:pPr>
            <a:r>
              <a:rPr lang="en-US" dirty="0">
                <a:latin typeface="Times New Roman" panose="02020603050405020304" pitchFamily="18" charset="0"/>
              </a:rPr>
              <a:t>7.	</a:t>
            </a:r>
            <a:r>
              <a:rPr lang="en-US" dirty="0" err="1">
                <a:latin typeface="Times New Roman" panose="02020603050405020304" pitchFamily="18" charset="0"/>
              </a:rPr>
              <a:t>Penting</a:t>
            </a:r>
            <a:r>
              <a:rPr lang="en-US" dirty="0">
                <a:latin typeface="Times New Roman" panose="02020603050405020304" pitchFamily="18" charset="0"/>
              </a:rPr>
              <a:t> </a:t>
            </a:r>
            <a:r>
              <a:rPr lang="en-US" dirty="0" err="1">
                <a:latin typeface="Times New Roman" panose="02020603050405020304" pitchFamily="18" charset="0"/>
              </a:rPr>
              <a:t>dalam</a:t>
            </a:r>
            <a:r>
              <a:rPr lang="en-US" dirty="0">
                <a:latin typeface="Times New Roman" panose="02020603050405020304" pitchFamily="18" charset="0"/>
              </a:rPr>
              <a:t> </a:t>
            </a:r>
            <a:r>
              <a:rPr lang="en-US" dirty="0" err="1">
                <a:latin typeface="Times New Roman" panose="02020603050405020304" pitchFamily="18" charset="0"/>
              </a:rPr>
              <a:t>pertumbuhan</a:t>
            </a:r>
            <a:r>
              <a:rPr lang="en-US" dirty="0">
                <a:latin typeface="Times New Roman" panose="02020603050405020304" pitchFamily="18" charset="0"/>
              </a:rPr>
              <a:t> </a:t>
            </a:r>
            <a:r>
              <a:rPr lang="en-US" dirty="0" err="1">
                <a:latin typeface="Times New Roman" panose="02020603050405020304" pitchFamily="18" charset="0"/>
              </a:rPr>
              <a:t>jaringan</a:t>
            </a:r>
            <a:r>
              <a:rPr lang="en-US" dirty="0">
                <a:latin typeface="Times New Roman" panose="02020603050405020304" pitchFamily="18" charset="0"/>
              </a:rPr>
              <a:t> </a:t>
            </a:r>
            <a:r>
              <a:rPr lang="en-US" dirty="0" err="1">
                <a:latin typeface="Times New Roman" panose="02020603050405020304" pitchFamily="18" charset="0"/>
              </a:rPr>
              <a:t>muda</a:t>
            </a:r>
            <a:r>
              <a:rPr lang="en-US" dirty="0">
                <a:latin typeface="Times New Roman" panose="02020603050405020304" pitchFamily="18" charset="0"/>
              </a:rPr>
              <a:t> </a:t>
            </a:r>
            <a:r>
              <a:rPr lang="en-US" dirty="0" err="1">
                <a:latin typeface="Times New Roman" panose="02020603050405020304" pitchFamily="18" charset="0"/>
              </a:rPr>
              <a:t>dan</a:t>
            </a:r>
            <a:r>
              <a:rPr lang="en-US" dirty="0">
                <a:latin typeface="Times New Roman" panose="02020603050405020304" pitchFamily="18" charset="0"/>
              </a:rPr>
              <a:t> </a:t>
            </a:r>
            <a:r>
              <a:rPr lang="en-US" dirty="0" err="1">
                <a:latin typeface="Times New Roman" panose="02020603050405020304" pitchFamily="18" charset="0"/>
              </a:rPr>
              <a:t>akar</a:t>
            </a:r>
            <a:r>
              <a:rPr lang="en-US" dirty="0">
                <a:latin typeface="Times New Roman" panose="02020603050405020304" pitchFamily="18" charset="0"/>
              </a:rPr>
              <a:t> </a:t>
            </a:r>
          </a:p>
          <a:p>
            <a:pPr marL="355600" indent="-355600"/>
            <a:endParaRPr lang="id-ID" dirty="0"/>
          </a:p>
        </p:txBody>
      </p:sp>
    </p:spTree>
    <p:extLst>
      <p:ext uri="{BB962C8B-B14F-4D97-AF65-F5344CB8AC3E}">
        <p14:creationId xmlns:p14="http://schemas.microsoft.com/office/powerpoint/2010/main" val="257922836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rPr>
              <a:t>Gejala Kekurangan Fosfor </a:t>
            </a:r>
            <a:endParaRPr lang="id-ID" b="1" dirty="0">
              <a:solidFill>
                <a:schemeClr val="accent6">
                  <a:lumMod val="75000"/>
                </a:schemeClr>
              </a:solidFill>
            </a:endParaRPr>
          </a:p>
        </p:txBody>
      </p:sp>
      <p:sp>
        <p:nvSpPr>
          <p:cNvPr id="4" name="Content Placeholder 3"/>
          <p:cNvSpPr>
            <a:spLocks noGrp="1"/>
          </p:cNvSpPr>
          <p:nvPr>
            <p:ph idx="1"/>
          </p:nvPr>
        </p:nvSpPr>
        <p:spPr/>
        <p:txBody>
          <a:bodyPr>
            <a:normAutofit fontScale="92500" lnSpcReduction="10000"/>
          </a:bodyPr>
          <a:lstStyle/>
          <a:p>
            <a:r>
              <a:rPr lang="id-ID" dirty="0" smtClean="0"/>
              <a:t>Reduksi </a:t>
            </a:r>
            <a:r>
              <a:rPr lang="id-ID" dirty="0"/>
              <a:t>pertumbuhan, </a:t>
            </a:r>
            <a:r>
              <a:rPr lang="id-ID" dirty="0" smtClean="0"/>
              <a:t>kerdil</a:t>
            </a:r>
            <a:endParaRPr lang="id-ID" dirty="0"/>
          </a:p>
          <a:p>
            <a:r>
              <a:rPr lang="id-ID" dirty="0" smtClean="0"/>
              <a:t>Daun </a:t>
            </a:r>
            <a:r>
              <a:rPr lang="id-ID" dirty="0"/>
              <a:t>berubah tua agak kemerahan,</a:t>
            </a:r>
          </a:p>
          <a:p>
            <a:r>
              <a:rPr lang="id-ID" dirty="0" smtClean="0"/>
              <a:t>Pada </a:t>
            </a:r>
            <a:r>
              <a:rPr lang="id-ID" dirty="0"/>
              <a:t>cabang, batang, dan tepi daun berwarna merah </a:t>
            </a:r>
            <a:r>
              <a:rPr lang="id-ID" dirty="0" smtClean="0"/>
              <a:t>ungu </a:t>
            </a:r>
            <a:r>
              <a:rPr lang="id-ID" dirty="0"/>
              <a:t>yang lambat laun berubah menjadi kuning</a:t>
            </a:r>
          </a:p>
          <a:p>
            <a:r>
              <a:rPr lang="id-ID" dirty="0" smtClean="0"/>
              <a:t>Pada </a:t>
            </a:r>
            <a:r>
              <a:rPr lang="id-ID" dirty="0"/>
              <a:t>buah tampak kecil dan cepat </a:t>
            </a:r>
            <a:r>
              <a:rPr lang="id-ID" dirty="0" smtClean="0"/>
              <a:t>matang</a:t>
            </a:r>
          </a:p>
          <a:p>
            <a:r>
              <a:rPr lang="id-ID" dirty="0" smtClean="0"/>
              <a:t>Menunda pemasakan</a:t>
            </a:r>
            <a:endParaRPr lang="id-ID" dirty="0"/>
          </a:p>
          <a:p>
            <a:r>
              <a:rPr lang="id-ID" dirty="0" smtClean="0"/>
              <a:t>Pembentukan </a:t>
            </a:r>
            <a:r>
              <a:rPr lang="id-ID" dirty="0"/>
              <a:t>biji </a:t>
            </a:r>
            <a:r>
              <a:rPr lang="id-ID" dirty="0" smtClean="0"/>
              <a:t>gagal</a:t>
            </a:r>
            <a:endParaRPr lang="id-ID" dirty="0"/>
          </a:p>
          <a:p>
            <a:r>
              <a:rPr lang="id-ID" dirty="0" smtClean="0"/>
              <a:t>Perkembangan </a:t>
            </a:r>
            <a:r>
              <a:rPr lang="id-ID" dirty="0"/>
              <a:t>akar tidak bagus</a:t>
            </a:r>
          </a:p>
          <a:p>
            <a:pPr marL="0" indent="0">
              <a:buNone/>
            </a:pPr>
            <a:endParaRPr lang="en-US" dirty="0">
              <a:solidFill>
                <a:schemeClr val="tx2"/>
              </a:solidFill>
              <a:latin typeface="Times New Roman" panose="02020603050405020304" pitchFamily="18" charset="0"/>
            </a:endParaRPr>
          </a:p>
        </p:txBody>
      </p:sp>
    </p:spTree>
    <p:extLst>
      <p:ext uri="{BB962C8B-B14F-4D97-AF65-F5344CB8AC3E}">
        <p14:creationId xmlns:p14="http://schemas.microsoft.com/office/powerpoint/2010/main" val="372286200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3. KALIUM (K)</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r>
              <a:rPr lang="en-US" sz="2800" dirty="0" err="1">
                <a:latin typeface="Arial" panose="020B0604020202020204" pitchFamily="34" charset="0"/>
              </a:rPr>
              <a:t>Kalium</a:t>
            </a:r>
            <a:r>
              <a:rPr lang="en-US" sz="2800" dirty="0">
                <a:latin typeface="Arial" panose="020B0604020202020204" pitchFamily="34" charset="0"/>
              </a:rPr>
              <a:t> </a:t>
            </a:r>
            <a:r>
              <a:rPr lang="en-US" sz="2800" dirty="0" err="1">
                <a:latin typeface="Arial" panose="020B0604020202020204" pitchFamily="34" charset="0"/>
              </a:rPr>
              <a:t>diserap</a:t>
            </a:r>
            <a:r>
              <a:rPr lang="en-US" sz="2800" dirty="0">
                <a:latin typeface="Arial" panose="020B0604020202020204" pitchFamily="34" charset="0"/>
              </a:rPr>
              <a:t> </a:t>
            </a:r>
            <a:r>
              <a:rPr lang="en-US" sz="2800" dirty="0" err="1">
                <a:latin typeface="Arial" panose="020B0604020202020204" pitchFamily="34" charset="0"/>
              </a:rPr>
              <a:t>tanaman</a:t>
            </a:r>
            <a:r>
              <a:rPr lang="en-US" sz="2800" dirty="0">
                <a:latin typeface="Arial" panose="020B0604020202020204" pitchFamily="34" charset="0"/>
              </a:rPr>
              <a:t> </a:t>
            </a:r>
            <a:r>
              <a:rPr lang="en-US" sz="2800" dirty="0" err="1">
                <a:latin typeface="Arial" panose="020B0604020202020204" pitchFamily="34" charset="0"/>
              </a:rPr>
              <a:t>dalam</a:t>
            </a:r>
            <a:r>
              <a:rPr lang="en-US" sz="2800" dirty="0">
                <a:latin typeface="Arial" panose="020B0604020202020204" pitchFamily="34" charset="0"/>
              </a:rPr>
              <a:t> </a:t>
            </a:r>
            <a:r>
              <a:rPr lang="en-US" sz="2800" dirty="0" err="1">
                <a:latin typeface="Arial" panose="020B0604020202020204" pitchFamily="34" charset="0"/>
              </a:rPr>
              <a:t>bentuk</a:t>
            </a:r>
            <a:r>
              <a:rPr lang="en-US" sz="2800" dirty="0">
                <a:latin typeface="Arial" panose="020B0604020202020204" pitchFamily="34" charset="0"/>
              </a:rPr>
              <a:t> K</a:t>
            </a:r>
            <a:r>
              <a:rPr lang="en-US" sz="2800" baseline="30000" dirty="0">
                <a:latin typeface="Arial" panose="020B0604020202020204" pitchFamily="34" charset="0"/>
              </a:rPr>
              <a:t>+</a:t>
            </a:r>
            <a:r>
              <a:rPr lang="en-US" sz="2800" dirty="0">
                <a:latin typeface="Arial" panose="020B0604020202020204" pitchFamily="34" charset="0"/>
              </a:rPr>
              <a:t> (</a:t>
            </a:r>
            <a:r>
              <a:rPr lang="en-US" sz="2800" dirty="0" err="1">
                <a:latin typeface="Arial" panose="020B0604020202020204" pitchFamily="34" charset="0"/>
              </a:rPr>
              <a:t>terutama</a:t>
            </a:r>
            <a:r>
              <a:rPr lang="en-US" sz="2800" dirty="0">
                <a:latin typeface="Arial" panose="020B0604020202020204" pitchFamily="34" charset="0"/>
              </a:rPr>
              <a:t> </a:t>
            </a:r>
            <a:r>
              <a:rPr lang="en-US" sz="2800" dirty="0" err="1">
                <a:latin typeface="Arial" panose="020B0604020202020204" pitchFamily="34" charset="0"/>
              </a:rPr>
              <a:t>pada</a:t>
            </a:r>
            <a:r>
              <a:rPr lang="en-US" sz="2800" dirty="0">
                <a:latin typeface="Arial" panose="020B0604020202020204" pitchFamily="34" charset="0"/>
              </a:rPr>
              <a:t> </a:t>
            </a:r>
            <a:r>
              <a:rPr lang="en-US" sz="2800" dirty="0" err="1">
                <a:latin typeface="Arial" panose="020B0604020202020204" pitchFamily="34" charset="0"/>
              </a:rPr>
              <a:t>tanaman</a:t>
            </a:r>
            <a:r>
              <a:rPr lang="en-US" sz="2800" dirty="0">
                <a:latin typeface="Arial" panose="020B0604020202020204" pitchFamily="34" charset="0"/>
              </a:rPr>
              <a:t> </a:t>
            </a:r>
            <a:r>
              <a:rPr lang="en-US" sz="2800" dirty="0" err="1">
                <a:latin typeface="Arial" panose="020B0604020202020204" pitchFamily="34" charset="0"/>
              </a:rPr>
              <a:t>muda</a:t>
            </a:r>
            <a:r>
              <a:rPr lang="en-US" sz="2800" dirty="0" smtClean="0">
                <a:latin typeface="Arial" panose="020B0604020202020204" pitchFamily="34" charset="0"/>
              </a:rPr>
              <a:t>)</a:t>
            </a:r>
            <a:endParaRPr lang="id-ID" sz="2800" dirty="0" smtClean="0">
              <a:latin typeface="Arial" panose="020B0604020202020204" pitchFamily="34" charset="0"/>
            </a:endParaRPr>
          </a:p>
          <a:p>
            <a:r>
              <a:rPr lang="en-US" sz="2800" dirty="0" err="1">
                <a:latin typeface="Arial" panose="020B0604020202020204" pitchFamily="34" charset="0"/>
              </a:rPr>
              <a:t>Kalium</a:t>
            </a:r>
            <a:r>
              <a:rPr lang="en-US" sz="2800" dirty="0">
                <a:latin typeface="Arial" panose="020B0604020202020204" pitchFamily="34" charset="0"/>
              </a:rPr>
              <a:t> </a:t>
            </a:r>
            <a:r>
              <a:rPr lang="en-US" sz="2800" dirty="0" err="1">
                <a:latin typeface="Arial" panose="020B0604020202020204" pitchFamily="34" charset="0"/>
              </a:rPr>
              <a:t>banyak</a:t>
            </a:r>
            <a:r>
              <a:rPr lang="en-US" sz="2800" dirty="0">
                <a:latin typeface="Arial" panose="020B0604020202020204" pitchFamily="34" charset="0"/>
              </a:rPr>
              <a:t> </a:t>
            </a:r>
            <a:r>
              <a:rPr lang="en-US" sz="2800" dirty="0" err="1">
                <a:latin typeface="Arial" panose="020B0604020202020204" pitchFamily="34" charset="0"/>
              </a:rPr>
              <a:t>terdapat</a:t>
            </a:r>
            <a:r>
              <a:rPr lang="en-US" sz="2800" dirty="0">
                <a:latin typeface="Arial" panose="020B0604020202020204" pitchFamily="34" charset="0"/>
              </a:rPr>
              <a:t> </a:t>
            </a:r>
            <a:r>
              <a:rPr lang="en-US" sz="2800" dirty="0" err="1">
                <a:latin typeface="Arial" panose="020B0604020202020204" pitchFamily="34" charset="0"/>
              </a:rPr>
              <a:t>pada</a:t>
            </a:r>
            <a:r>
              <a:rPr lang="en-US" sz="2800" dirty="0">
                <a:latin typeface="Arial" panose="020B0604020202020204" pitchFamily="34" charset="0"/>
              </a:rPr>
              <a:t> </a:t>
            </a:r>
            <a:r>
              <a:rPr lang="en-US" sz="2800" dirty="0" err="1">
                <a:latin typeface="Arial" panose="020B0604020202020204" pitchFamily="34" charset="0"/>
              </a:rPr>
              <a:t>sel-sel</a:t>
            </a:r>
            <a:r>
              <a:rPr lang="en-US" sz="2800" dirty="0">
                <a:latin typeface="Arial" panose="020B0604020202020204" pitchFamily="34" charset="0"/>
              </a:rPr>
              <a:t> </a:t>
            </a:r>
            <a:r>
              <a:rPr lang="en-US" sz="2800" dirty="0" err="1">
                <a:latin typeface="Arial" panose="020B0604020202020204" pitchFamily="34" charset="0"/>
              </a:rPr>
              <a:t>muda</a:t>
            </a:r>
            <a:r>
              <a:rPr lang="en-US" sz="2800" dirty="0">
                <a:latin typeface="Arial" panose="020B0604020202020204" pitchFamily="34" charset="0"/>
              </a:rPr>
              <a:t> </a:t>
            </a:r>
            <a:r>
              <a:rPr lang="en-US" sz="2800" dirty="0" err="1">
                <a:latin typeface="Arial" panose="020B0604020202020204" pitchFamily="34" charset="0"/>
              </a:rPr>
              <a:t>atau</a:t>
            </a:r>
            <a:r>
              <a:rPr lang="en-US" sz="2800" dirty="0">
                <a:latin typeface="Arial" panose="020B0604020202020204" pitchFamily="34" charset="0"/>
              </a:rPr>
              <a:t> </a:t>
            </a:r>
            <a:r>
              <a:rPr lang="en-US" sz="2800" dirty="0" err="1">
                <a:latin typeface="Arial" panose="020B0604020202020204" pitchFamily="34" charset="0"/>
              </a:rPr>
              <a:t>bagian</a:t>
            </a:r>
            <a:r>
              <a:rPr lang="en-US" sz="2800" dirty="0">
                <a:latin typeface="Arial" panose="020B0604020202020204" pitchFamily="34" charset="0"/>
              </a:rPr>
              <a:t> </a:t>
            </a:r>
            <a:r>
              <a:rPr lang="en-US" sz="2800" dirty="0" err="1">
                <a:latin typeface="Arial" panose="020B0604020202020204" pitchFamily="34" charset="0"/>
              </a:rPr>
              <a:t>tanaman</a:t>
            </a:r>
            <a:r>
              <a:rPr lang="en-US" sz="2800" dirty="0">
                <a:latin typeface="Arial" panose="020B0604020202020204" pitchFamily="34" charset="0"/>
              </a:rPr>
              <a:t> yang </a:t>
            </a:r>
            <a:r>
              <a:rPr lang="en-US" sz="2800" dirty="0" err="1">
                <a:latin typeface="Arial" panose="020B0604020202020204" pitchFamily="34" charset="0"/>
              </a:rPr>
              <a:t>banyak</a:t>
            </a:r>
            <a:r>
              <a:rPr lang="en-US" sz="2800" dirty="0">
                <a:latin typeface="Arial" panose="020B0604020202020204" pitchFamily="34" charset="0"/>
              </a:rPr>
              <a:t> </a:t>
            </a:r>
            <a:r>
              <a:rPr lang="en-US" sz="2800" dirty="0" err="1">
                <a:latin typeface="Arial" panose="020B0604020202020204" pitchFamily="34" charset="0"/>
              </a:rPr>
              <a:t>mengandung</a:t>
            </a:r>
            <a:r>
              <a:rPr lang="en-US" sz="2800" dirty="0">
                <a:latin typeface="Arial" panose="020B0604020202020204" pitchFamily="34" charset="0"/>
              </a:rPr>
              <a:t> </a:t>
            </a:r>
            <a:r>
              <a:rPr lang="en-US" sz="2800" dirty="0" smtClean="0">
                <a:latin typeface="Arial" panose="020B0604020202020204" pitchFamily="34" charset="0"/>
              </a:rPr>
              <a:t>protein</a:t>
            </a:r>
            <a:endParaRPr lang="id-ID" sz="2800" dirty="0" smtClean="0">
              <a:latin typeface="Arial" panose="020B0604020202020204" pitchFamily="34" charset="0"/>
            </a:endParaRPr>
          </a:p>
          <a:p>
            <a:pPr marL="342900" lvl="1" indent="-342900">
              <a:buFont typeface="Arial" pitchFamily="34" charset="0"/>
              <a:buChar char="•"/>
            </a:pPr>
            <a:r>
              <a:rPr lang="en-US" dirty="0" err="1">
                <a:latin typeface="Arial" panose="020B0604020202020204" pitchFamily="34" charset="0"/>
              </a:rPr>
              <a:t>Kebanyakan</a:t>
            </a:r>
            <a:r>
              <a:rPr lang="en-US" dirty="0">
                <a:latin typeface="Arial" panose="020B0604020202020204" pitchFamily="34" charset="0"/>
              </a:rPr>
              <a:t> </a:t>
            </a:r>
            <a:r>
              <a:rPr lang="en-US" dirty="0" err="1">
                <a:latin typeface="Arial" panose="020B0604020202020204" pitchFamily="34" charset="0"/>
              </a:rPr>
              <a:t>berada</a:t>
            </a:r>
            <a:r>
              <a:rPr lang="en-US" dirty="0">
                <a:latin typeface="Arial" panose="020B0604020202020204" pitchFamily="34" charset="0"/>
              </a:rPr>
              <a:t> </a:t>
            </a:r>
            <a:r>
              <a:rPr lang="en-US" dirty="0" err="1">
                <a:latin typeface="Arial" panose="020B0604020202020204" pitchFamily="34" charset="0"/>
              </a:rPr>
              <a:t>pada</a:t>
            </a:r>
            <a:r>
              <a:rPr lang="en-US" dirty="0">
                <a:latin typeface="Arial" panose="020B0604020202020204" pitchFamily="34" charset="0"/>
              </a:rPr>
              <a:t> </a:t>
            </a:r>
            <a:r>
              <a:rPr lang="en-US" dirty="0" err="1">
                <a:latin typeface="Arial" panose="020B0604020202020204" pitchFamily="34" charset="0"/>
              </a:rPr>
              <a:t>bagian</a:t>
            </a:r>
            <a:r>
              <a:rPr lang="en-US" dirty="0">
                <a:latin typeface="Arial" panose="020B0604020202020204" pitchFamily="34" charset="0"/>
              </a:rPr>
              <a:t> </a:t>
            </a:r>
            <a:r>
              <a:rPr lang="en-US" dirty="0" err="1">
                <a:latin typeface="Arial" panose="020B0604020202020204" pitchFamily="34" charset="0"/>
              </a:rPr>
              <a:t>titik</a:t>
            </a:r>
            <a:r>
              <a:rPr lang="en-US" dirty="0">
                <a:latin typeface="Arial" panose="020B0604020202020204" pitchFamily="34" charset="0"/>
              </a:rPr>
              <a:t> </a:t>
            </a:r>
            <a:r>
              <a:rPr lang="en-US" dirty="0" err="1">
                <a:latin typeface="Arial" panose="020B0604020202020204" pitchFamily="34" charset="0"/>
              </a:rPr>
              <a:t>tumbuh</a:t>
            </a:r>
            <a:r>
              <a:rPr lang="en-US" dirty="0" smtClean="0">
                <a:latin typeface="Arial" panose="020B0604020202020204" pitchFamily="34" charset="0"/>
              </a:rPr>
              <a:t>.</a:t>
            </a:r>
            <a:endParaRPr lang="id-ID" dirty="0" smtClean="0">
              <a:latin typeface="Arial" panose="020B0604020202020204" pitchFamily="34" charset="0"/>
            </a:endParaRPr>
          </a:p>
          <a:p>
            <a:pPr marL="342900" lvl="1" indent="-342900">
              <a:buFont typeface="Arial" pitchFamily="34" charset="0"/>
              <a:buChar char="•"/>
            </a:pPr>
            <a:r>
              <a:rPr lang="en-US" dirty="0" err="1">
                <a:latin typeface="Arial" panose="020B0604020202020204" pitchFamily="34" charset="0"/>
              </a:rPr>
              <a:t>Zat</a:t>
            </a:r>
            <a:r>
              <a:rPr lang="en-US" dirty="0">
                <a:latin typeface="Arial" panose="020B0604020202020204" pitchFamily="34" charset="0"/>
              </a:rPr>
              <a:t> </a:t>
            </a:r>
            <a:r>
              <a:rPr lang="en-US" dirty="0" err="1">
                <a:latin typeface="Arial" panose="020B0604020202020204" pitchFamily="34" charset="0"/>
              </a:rPr>
              <a:t>Kalium</a:t>
            </a:r>
            <a:r>
              <a:rPr lang="en-US" dirty="0">
                <a:latin typeface="Arial" panose="020B0604020202020204" pitchFamily="34" charset="0"/>
              </a:rPr>
              <a:t> </a:t>
            </a:r>
            <a:r>
              <a:rPr lang="en-US" dirty="0" err="1">
                <a:latin typeface="Arial" panose="020B0604020202020204" pitchFamily="34" charset="0"/>
              </a:rPr>
              <a:t>mempunyai</a:t>
            </a:r>
            <a:r>
              <a:rPr lang="en-US" dirty="0">
                <a:latin typeface="Arial" panose="020B0604020202020204" pitchFamily="34" charset="0"/>
              </a:rPr>
              <a:t> </a:t>
            </a:r>
            <a:r>
              <a:rPr lang="en-US" dirty="0" err="1">
                <a:latin typeface="Arial" panose="020B0604020202020204" pitchFamily="34" charset="0"/>
              </a:rPr>
              <a:t>sifat</a:t>
            </a:r>
            <a:r>
              <a:rPr lang="en-US" dirty="0">
                <a:latin typeface="Arial" panose="020B0604020202020204" pitchFamily="34" charset="0"/>
              </a:rPr>
              <a:t> </a:t>
            </a:r>
            <a:r>
              <a:rPr lang="en-US" dirty="0" err="1">
                <a:latin typeface="Arial" panose="020B0604020202020204" pitchFamily="34" charset="0"/>
              </a:rPr>
              <a:t>mudah</a:t>
            </a:r>
            <a:r>
              <a:rPr lang="en-US" dirty="0">
                <a:latin typeface="Arial" panose="020B0604020202020204" pitchFamily="34" charset="0"/>
              </a:rPr>
              <a:t> </a:t>
            </a:r>
            <a:r>
              <a:rPr lang="en-US" dirty="0" err="1">
                <a:latin typeface="Arial" panose="020B0604020202020204" pitchFamily="34" charset="0"/>
              </a:rPr>
              <a:t>larut</a:t>
            </a:r>
            <a:r>
              <a:rPr lang="en-US" dirty="0">
                <a:latin typeface="Arial" panose="020B0604020202020204" pitchFamily="34" charset="0"/>
              </a:rPr>
              <a:t> </a:t>
            </a:r>
            <a:r>
              <a:rPr lang="en-US" dirty="0" err="1">
                <a:latin typeface="Arial" panose="020B0604020202020204" pitchFamily="34" charset="0"/>
              </a:rPr>
              <a:t>dan</a:t>
            </a:r>
            <a:r>
              <a:rPr lang="en-US" dirty="0">
                <a:latin typeface="Arial" panose="020B0604020202020204" pitchFamily="34" charset="0"/>
              </a:rPr>
              <a:t> </a:t>
            </a:r>
            <a:r>
              <a:rPr lang="en-US" dirty="0" err="1" smtClean="0">
                <a:latin typeface="Arial" panose="020B0604020202020204" pitchFamily="34" charset="0"/>
              </a:rPr>
              <a:t>mudah</a:t>
            </a:r>
            <a:r>
              <a:rPr lang="en-US" dirty="0" smtClean="0">
                <a:latin typeface="Arial" panose="020B0604020202020204" pitchFamily="34" charset="0"/>
              </a:rPr>
              <a:t> </a:t>
            </a:r>
            <a:r>
              <a:rPr lang="en-US" dirty="0" err="1">
                <a:latin typeface="Arial" panose="020B0604020202020204" pitchFamily="34" charset="0"/>
              </a:rPr>
              <a:t>difiksasi</a:t>
            </a:r>
            <a:r>
              <a:rPr lang="en-US" dirty="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smtClean="0">
                <a:latin typeface="Arial" panose="020B0604020202020204" pitchFamily="34" charset="0"/>
              </a:rPr>
              <a:t>tanah</a:t>
            </a:r>
            <a:endParaRPr lang="en-US" dirty="0">
              <a:latin typeface="Arial" panose="020B0604020202020204" pitchFamily="34" charset="0"/>
            </a:endParaRPr>
          </a:p>
          <a:p>
            <a:pPr marL="342900" lvl="1" indent="-342900">
              <a:buFont typeface="Arial" pitchFamily="34" charset="0"/>
              <a:buChar char="•"/>
            </a:pPr>
            <a:endParaRPr lang="id-ID" dirty="0"/>
          </a:p>
        </p:txBody>
      </p:sp>
    </p:spTree>
    <p:extLst>
      <p:ext uri="{BB962C8B-B14F-4D97-AF65-F5344CB8AC3E}">
        <p14:creationId xmlns:p14="http://schemas.microsoft.com/office/powerpoint/2010/main" val="1799151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normAutofit fontScale="90000"/>
          </a:bodyPr>
          <a:lstStyle/>
          <a:p>
            <a:r>
              <a:rPr lang="id-ID" b="1" dirty="0" smtClean="0">
                <a:solidFill>
                  <a:schemeClr val="accent6">
                    <a:lumMod val="75000"/>
                  </a:schemeClr>
                </a:solidFill>
                <a:latin typeface="Arial" panose="020B0604020202020204" pitchFamily="34" charset="0"/>
                <a:cs typeface="Arial" panose="020B0604020202020204" pitchFamily="34" charset="0"/>
              </a:rPr>
              <a:t>Fungsi Kalium Bagi Tumbuhan</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447800"/>
            <a:ext cx="8915400" cy="4724400"/>
          </a:xfrm>
        </p:spPr>
        <p:txBody>
          <a:bodyPr>
            <a:noAutofit/>
          </a:bodyPr>
          <a:lstStyle/>
          <a:p>
            <a:r>
              <a:rPr lang="id-ID" sz="2800" dirty="0">
                <a:latin typeface="Arial" panose="020B0604020202020204" pitchFamily="34" charset="0"/>
                <a:cs typeface="Arial" panose="020B0604020202020204" pitchFamily="34" charset="0"/>
              </a:rPr>
              <a:t>Membentuk dan mengangkut </a:t>
            </a:r>
            <a:r>
              <a:rPr lang="id-ID" sz="2800" dirty="0" smtClean="0">
                <a:latin typeface="Arial" panose="020B0604020202020204" pitchFamily="34" charset="0"/>
                <a:cs typeface="Arial" panose="020B0604020202020204" pitchFamily="34" charset="0"/>
              </a:rPr>
              <a:t>karbohidrat</a:t>
            </a:r>
            <a:endParaRPr lang="id-ID" sz="2800" dirty="0">
              <a:latin typeface="Arial" panose="020B0604020202020204" pitchFamily="34" charset="0"/>
              <a:cs typeface="Arial" panose="020B0604020202020204" pitchFamily="34" charset="0"/>
            </a:endParaRPr>
          </a:p>
          <a:p>
            <a:r>
              <a:rPr lang="id-ID" sz="2800" dirty="0">
                <a:latin typeface="Arial" panose="020B0604020202020204" pitchFamily="34" charset="0"/>
                <a:cs typeface="Arial" panose="020B0604020202020204" pitchFamily="34" charset="0"/>
              </a:rPr>
              <a:t>Sebagai katalisator dalam pembentukan protein</a:t>
            </a:r>
          </a:p>
          <a:p>
            <a:r>
              <a:rPr lang="id-ID" sz="2800" dirty="0" smtClean="0">
                <a:latin typeface="Arial" panose="020B0604020202020204" pitchFamily="34" charset="0"/>
                <a:cs typeface="Arial" panose="020B0604020202020204" pitchFamily="34" charset="0"/>
              </a:rPr>
              <a:t>Memperkuat </a:t>
            </a:r>
            <a:r>
              <a:rPr lang="id-ID" sz="2800" dirty="0">
                <a:latin typeface="Arial" panose="020B0604020202020204" pitchFamily="34" charset="0"/>
                <a:cs typeface="Arial" panose="020B0604020202020204" pitchFamily="34" charset="0"/>
              </a:rPr>
              <a:t>tegaknya batang sehingga tanaman tidak mudah </a:t>
            </a:r>
            <a:r>
              <a:rPr lang="id-ID" sz="2800" dirty="0" smtClean="0">
                <a:latin typeface="Arial" panose="020B0604020202020204" pitchFamily="34" charset="0"/>
                <a:cs typeface="Arial" panose="020B0604020202020204" pitchFamily="34" charset="0"/>
              </a:rPr>
              <a:t>roboh</a:t>
            </a:r>
            <a:endParaRPr lang="id-ID" sz="2800" dirty="0">
              <a:latin typeface="Arial" panose="020B0604020202020204" pitchFamily="34" charset="0"/>
              <a:cs typeface="Arial" panose="020B0604020202020204" pitchFamily="34" charset="0"/>
            </a:endParaRPr>
          </a:p>
          <a:p>
            <a:r>
              <a:rPr lang="id-ID" sz="2800" dirty="0" smtClean="0">
                <a:latin typeface="Arial" panose="020B0604020202020204" pitchFamily="34" charset="0"/>
                <a:cs typeface="Arial" panose="020B0604020202020204" pitchFamily="34" charset="0"/>
              </a:rPr>
              <a:t>Membuat </a:t>
            </a:r>
            <a:r>
              <a:rPr lang="id-ID" sz="2800" dirty="0">
                <a:latin typeface="Arial" panose="020B0604020202020204" pitchFamily="34" charset="0"/>
                <a:cs typeface="Arial" panose="020B0604020202020204" pitchFamily="34" charset="0"/>
              </a:rPr>
              <a:t>biji tanaman menjadi lebih berisi dan padat</a:t>
            </a:r>
          </a:p>
          <a:p>
            <a:r>
              <a:rPr lang="id-ID" sz="2800" dirty="0">
                <a:latin typeface="Arial" panose="020B0604020202020204" pitchFamily="34" charset="0"/>
                <a:cs typeface="Arial" panose="020B0604020202020204" pitchFamily="34" charset="0"/>
              </a:rPr>
              <a:t>Meningkatkan kualitas buah karena bentuk, kadar, dan warna yang lebih baik</a:t>
            </a:r>
          </a:p>
          <a:p>
            <a:r>
              <a:rPr lang="id-ID" sz="2800" dirty="0">
                <a:latin typeface="Arial" panose="020B0604020202020204" pitchFamily="34" charset="0"/>
                <a:cs typeface="Arial" panose="020B0604020202020204" pitchFamily="34" charset="0"/>
              </a:rPr>
              <a:t>Membuat tanaman menjadi lebih tahan terhadap hama dan penyakit</a:t>
            </a:r>
          </a:p>
          <a:p>
            <a:r>
              <a:rPr lang="id-ID" sz="2800" dirty="0">
                <a:latin typeface="Arial" panose="020B0604020202020204" pitchFamily="34" charset="0"/>
                <a:cs typeface="Arial" panose="020B0604020202020204" pitchFamily="34" charset="0"/>
              </a:rPr>
              <a:t>Membantu perkembangan akar tanaman</a:t>
            </a:r>
            <a:r>
              <a:rPr lang="id-ID" sz="2800" dirty="0" smtClean="0">
                <a:latin typeface="Arial" panose="020B0604020202020204" pitchFamily="34" charset="0"/>
                <a:cs typeface="Arial" panose="020B0604020202020204" pitchFamily="34" charset="0"/>
              </a:rPr>
              <a:t>.</a:t>
            </a:r>
            <a:endParaRPr lang="id-ID"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1546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Gejala Kekurangan Kalium</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600200"/>
            <a:ext cx="8686800" cy="4724400"/>
          </a:xfrm>
        </p:spPr>
        <p:txBody>
          <a:bodyPr>
            <a:normAutofit fontScale="85000" lnSpcReduction="20000"/>
          </a:bodyPr>
          <a:lstStyle/>
          <a:p>
            <a:r>
              <a:rPr lang="id-ID" dirty="0" smtClean="0">
                <a:latin typeface="Arial" panose="020B0604020202020204" pitchFamily="34" charset="0"/>
                <a:cs typeface="Arial" panose="020B0604020202020204" pitchFamily="34" charset="0"/>
              </a:rPr>
              <a:t>Daun-daun </a:t>
            </a:r>
            <a:r>
              <a:rPr lang="id-ID" dirty="0">
                <a:latin typeface="Arial" panose="020B0604020202020204" pitchFamily="34" charset="0"/>
                <a:cs typeface="Arial" panose="020B0604020202020204" pitchFamily="34" charset="0"/>
              </a:rPr>
              <a:t>berubah jadi </a:t>
            </a:r>
            <a:r>
              <a:rPr lang="id-ID" dirty="0" smtClean="0">
                <a:latin typeface="Arial" panose="020B0604020202020204" pitchFamily="34" charset="0"/>
                <a:cs typeface="Arial" panose="020B0604020202020204" pitchFamily="34" charset="0"/>
              </a:rPr>
              <a:t>mengerut/keriting </a:t>
            </a:r>
            <a:r>
              <a:rPr lang="id-ID" dirty="0">
                <a:latin typeface="Arial" panose="020B0604020202020204" pitchFamily="34" charset="0"/>
                <a:cs typeface="Arial" panose="020B0604020202020204" pitchFamily="34" charset="0"/>
              </a:rPr>
              <a:t>(untuk tanaman kentang akan menggulung) dan kadang-kadang mengkilap terutama pada daun tua, tetapi tidak merata. </a:t>
            </a:r>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Batangnya </a:t>
            </a:r>
            <a:r>
              <a:rPr lang="id-ID" dirty="0">
                <a:latin typeface="Arial" panose="020B0604020202020204" pitchFamily="34" charset="0"/>
                <a:cs typeface="Arial" panose="020B0604020202020204" pitchFamily="34" charset="0"/>
              </a:rPr>
              <a:t>lemah dan pendek-pendek, sehingga tanaman tampak </a:t>
            </a:r>
            <a:r>
              <a:rPr lang="id-ID" dirty="0" smtClean="0">
                <a:latin typeface="Arial" panose="020B0604020202020204" pitchFamily="34" charset="0"/>
                <a:cs typeface="Arial" panose="020B0604020202020204" pitchFamily="34" charset="0"/>
              </a:rPr>
              <a:t>kerdil</a:t>
            </a:r>
          </a:p>
          <a:p>
            <a:r>
              <a:rPr lang="id-ID" dirty="0" smtClean="0">
                <a:latin typeface="Arial" panose="020B0604020202020204" pitchFamily="34" charset="0"/>
                <a:cs typeface="Arial" panose="020B0604020202020204" pitchFamily="34" charset="0"/>
              </a:rPr>
              <a:t>Buah </a:t>
            </a:r>
            <a:r>
              <a:rPr lang="id-ID" dirty="0">
                <a:latin typeface="Arial" panose="020B0604020202020204" pitchFamily="34" charset="0"/>
                <a:cs typeface="Arial" panose="020B0604020202020204" pitchFamily="34" charset="0"/>
              </a:rPr>
              <a:t>tumbuh tidak sempurna, kecil, mutunya jelek, hasilnya rendah dan tidak tahan </a:t>
            </a:r>
            <a:r>
              <a:rPr lang="id-ID" dirty="0" smtClean="0">
                <a:latin typeface="Arial" panose="020B0604020202020204" pitchFamily="34" charset="0"/>
                <a:cs typeface="Arial" panose="020B0604020202020204" pitchFamily="34" charset="0"/>
              </a:rPr>
              <a:t>disimpan</a:t>
            </a:r>
          </a:p>
          <a:p>
            <a:r>
              <a:rPr lang="id-ID" dirty="0" smtClean="0">
                <a:latin typeface="Arial" panose="020B0604020202020204" pitchFamily="34" charset="0"/>
                <a:cs typeface="Arial" panose="020B0604020202020204" pitchFamily="34" charset="0"/>
              </a:rPr>
              <a:t>Pada </a:t>
            </a:r>
            <a:r>
              <a:rPr lang="id-ID" dirty="0">
                <a:latin typeface="Arial" panose="020B0604020202020204" pitchFamily="34" charset="0"/>
                <a:cs typeface="Arial" panose="020B0604020202020204" pitchFamily="34" charset="0"/>
              </a:rPr>
              <a:t>tanaman kelapa dan jeruk, buah mudah </a:t>
            </a:r>
            <a:r>
              <a:rPr lang="id-ID" dirty="0" smtClean="0">
                <a:latin typeface="Arial" panose="020B0604020202020204" pitchFamily="34" charset="0"/>
                <a:cs typeface="Arial" panose="020B0604020202020204" pitchFamily="34" charset="0"/>
              </a:rPr>
              <a:t>gugur</a:t>
            </a:r>
          </a:p>
          <a:p>
            <a:r>
              <a:rPr lang="id-ID" dirty="0" smtClean="0">
                <a:latin typeface="Arial" panose="020B0604020202020204" pitchFamily="34" charset="0"/>
                <a:cs typeface="Arial" panose="020B0604020202020204" pitchFamily="34" charset="0"/>
              </a:rPr>
              <a:t>Tanaman </a:t>
            </a:r>
            <a:r>
              <a:rPr lang="id-ID" dirty="0">
                <a:latin typeface="Arial" panose="020B0604020202020204" pitchFamily="34" charset="0"/>
                <a:cs typeface="Arial" panose="020B0604020202020204" pitchFamily="34" charset="0"/>
              </a:rPr>
              <a:t>rentan terhadap </a:t>
            </a:r>
            <a:r>
              <a:rPr lang="id-ID" dirty="0" smtClean="0">
                <a:latin typeface="Arial" panose="020B0604020202020204" pitchFamily="34" charset="0"/>
                <a:cs typeface="Arial" panose="020B0604020202020204" pitchFamily="34" charset="0"/>
              </a:rPr>
              <a:t>penyakit</a:t>
            </a:r>
          </a:p>
          <a:p>
            <a:r>
              <a:rPr lang="id-ID" dirty="0" smtClean="0">
                <a:latin typeface="Arial" panose="020B0604020202020204" pitchFamily="34" charset="0"/>
                <a:cs typeface="Arial" panose="020B0604020202020204" pitchFamily="34" charset="0"/>
              </a:rPr>
              <a:t>Bagi </a:t>
            </a:r>
            <a:r>
              <a:rPr lang="id-ID" dirty="0">
                <a:latin typeface="Arial" panose="020B0604020202020204" pitchFamily="34" charset="0"/>
                <a:cs typeface="Arial" panose="020B0604020202020204" pitchFamily="34" charset="0"/>
              </a:rPr>
              <a:t>tanaman berumbi, hasil umbinya sangat kurang dan kadar hidrat arangnya demikian rendah</a:t>
            </a:r>
          </a:p>
        </p:txBody>
      </p:sp>
    </p:spTree>
    <p:extLst>
      <p:ext uri="{BB962C8B-B14F-4D97-AF65-F5344CB8AC3E}">
        <p14:creationId xmlns:p14="http://schemas.microsoft.com/office/powerpoint/2010/main" val="2638507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09600"/>
            <a:ext cx="8229600" cy="1143000"/>
          </a:xfrm>
        </p:spPr>
        <p:txBody>
          <a:bodyPr/>
          <a:lstStyle/>
          <a:p>
            <a:r>
              <a:rPr lang="en-US" b="1" dirty="0" err="1">
                <a:solidFill>
                  <a:schemeClr val="accent6">
                    <a:lumMod val="75000"/>
                  </a:schemeClr>
                </a:solidFill>
                <a:latin typeface="Arial" panose="020B0604020202020204" pitchFamily="34" charset="0"/>
              </a:rPr>
              <a:t>Sumber-sumber</a:t>
            </a:r>
            <a:r>
              <a:rPr lang="en-US" b="1" dirty="0">
                <a:solidFill>
                  <a:schemeClr val="accent6">
                    <a:lumMod val="75000"/>
                  </a:schemeClr>
                </a:solidFill>
                <a:latin typeface="Arial" panose="020B0604020202020204" pitchFamily="34" charset="0"/>
              </a:rPr>
              <a:t> </a:t>
            </a:r>
            <a:r>
              <a:rPr lang="en-US" b="1" dirty="0" err="1">
                <a:solidFill>
                  <a:schemeClr val="accent6">
                    <a:lumMod val="75000"/>
                  </a:schemeClr>
                </a:solidFill>
                <a:latin typeface="Arial" panose="020B0604020202020204" pitchFamily="34" charset="0"/>
              </a:rPr>
              <a:t>Kalium</a:t>
            </a:r>
            <a:endParaRPr lang="id-ID" b="1" dirty="0">
              <a:solidFill>
                <a:schemeClr val="accent6">
                  <a:lumMod val="75000"/>
                </a:schemeClr>
              </a:solidFill>
            </a:endParaRPr>
          </a:p>
        </p:txBody>
      </p:sp>
      <p:sp>
        <p:nvSpPr>
          <p:cNvPr id="4" name="Content Placeholder 3"/>
          <p:cNvSpPr>
            <a:spLocks noGrp="1"/>
          </p:cNvSpPr>
          <p:nvPr>
            <p:ph idx="1"/>
          </p:nvPr>
        </p:nvSpPr>
        <p:spPr>
          <a:xfrm>
            <a:off x="914400" y="1798637"/>
            <a:ext cx="7162800" cy="4525963"/>
          </a:xfrm>
        </p:spPr>
        <p:txBody>
          <a:bodyPr>
            <a:normAutofit/>
          </a:bodyPr>
          <a:lstStyle/>
          <a:p>
            <a:pPr marL="609600" indent="-609600">
              <a:buFont typeface="Wingdings" panose="05000000000000000000" pitchFamily="2" charset="2"/>
              <a:buNone/>
            </a:pPr>
            <a:r>
              <a:rPr lang="en-US" dirty="0" smtClean="0">
                <a:latin typeface="Arial" panose="020B0604020202020204" pitchFamily="34" charset="0"/>
              </a:rPr>
              <a:t>1</a:t>
            </a:r>
            <a:r>
              <a:rPr lang="en-US" dirty="0">
                <a:latin typeface="Arial" panose="020B0604020202020204" pitchFamily="34" charset="0"/>
              </a:rPr>
              <a:t>. </a:t>
            </a:r>
            <a:r>
              <a:rPr lang="en-US" dirty="0" err="1">
                <a:latin typeface="Arial" panose="020B0604020202020204" pitchFamily="34" charset="0"/>
              </a:rPr>
              <a:t>Beberapa</a:t>
            </a:r>
            <a:r>
              <a:rPr lang="en-US" dirty="0">
                <a:latin typeface="Arial" panose="020B0604020202020204" pitchFamily="34" charset="0"/>
              </a:rPr>
              <a:t> </a:t>
            </a:r>
            <a:r>
              <a:rPr lang="en-US" dirty="0" err="1">
                <a:latin typeface="Arial" panose="020B0604020202020204" pitchFamily="34" charset="0"/>
              </a:rPr>
              <a:t>jenis</a:t>
            </a:r>
            <a:r>
              <a:rPr lang="en-US" dirty="0">
                <a:latin typeface="Arial" panose="020B0604020202020204" pitchFamily="34" charset="0"/>
              </a:rPr>
              <a:t> mineral</a:t>
            </a:r>
          </a:p>
          <a:p>
            <a:pPr marL="609600" indent="-609600">
              <a:buFont typeface="Wingdings" panose="05000000000000000000" pitchFamily="2" charset="2"/>
              <a:buNone/>
            </a:pPr>
            <a:r>
              <a:rPr lang="en-US" dirty="0">
                <a:latin typeface="Arial" panose="020B0604020202020204" pitchFamily="34" charset="0"/>
              </a:rPr>
              <a:t>2. </a:t>
            </a:r>
            <a:r>
              <a:rPr lang="en-US" dirty="0" err="1">
                <a:latin typeface="Arial" panose="020B0604020202020204" pitchFamily="34" charset="0"/>
              </a:rPr>
              <a:t>Sisa-sisa</a:t>
            </a:r>
            <a:r>
              <a:rPr lang="en-US" dirty="0">
                <a:latin typeface="Arial" panose="020B0604020202020204" pitchFamily="34" charset="0"/>
              </a:rPr>
              <a:t> </a:t>
            </a:r>
            <a:r>
              <a:rPr lang="en-US" dirty="0" err="1">
                <a:latin typeface="Arial" panose="020B0604020202020204" pitchFamily="34" charset="0"/>
              </a:rPr>
              <a:t>tanaman</a:t>
            </a:r>
            <a:r>
              <a:rPr lang="en-US" dirty="0">
                <a:latin typeface="Arial" panose="020B0604020202020204" pitchFamily="34" charset="0"/>
              </a:rPr>
              <a:t> </a:t>
            </a:r>
            <a:r>
              <a:rPr lang="en-US" dirty="0" err="1">
                <a:latin typeface="Arial" panose="020B0604020202020204" pitchFamily="34" charset="0"/>
              </a:rPr>
              <a:t>dan</a:t>
            </a:r>
            <a:r>
              <a:rPr lang="en-US" dirty="0">
                <a:latin typeface="Arial" panose="020B0604020202020204" pitchFamily="34" charset="0"/>
              </a:rPr>
              <a:t> </a:t>
            </a:r>
            <a:r>
              <a:rPr lang="en-US" dirty="0" err="1">
                <a:latin typeface="Arial" panose="020B0604020202020204" pitchFamily="34" charset="0"/>
              </a:rPr>
              <a:t>jasad</a:t>
            </a:r>
            <a:r>
              <a:rPr lang="en-US" dirty="0">
                <a:latin typeface="Arial" panose="020B0604020202020204" pitchFamily="34" charset="0"/>
              </a:rPr>
              <a:t> </a:t>
            </a:r>
            <a:r>
              <a:rPr lang="en-US" dirty="0" err="1">
                <a:latin typeface="Arial" panose="020B0604020202020204" pitchFamily="34" charset="0"/>
              </a:rPr>
              <a:t>renik</a:t>
            </a:r>
            <a:endParaRPr lang="en-US" dirty="0">
              <a:latin typeface="Arial" panose="020B0604020202020204" pitchFamily="34" charset="0"/>
            </a:endParaRPr>
          </a:p>
          <a:p>
            <a:pPr marL="609600" indent="-609600">
              <a:buFont typeface="Wingdings" panose="05000000000000000000" pitchFamily="2" charset="2"/>
              <a:buNone/>
            </a:pPr>
            <a:r>
              <a:rPr lang="en-US" dirty="0">
                <a:latin typeface="Arial" panose="020B0604020202020204" pitchFamily="34" charset="0"/>
              </a:rPr>
              <a:t>3. Air </a:t>
            </a:r>
            <a:r>
              <a:rPr lang="en-US" dirty="0" err="1">
                <a:latin typeface="Arial" panose="020B0604020202020204" pitchFamily="34" charset="0"/>
              </a:rPr>
              <a:t>irigasi</a:t>
            </a:r>
            <a:r>
              <a:rPr lang="en-US" dirty="0">
                <a:latin typeface="Arial" panose="020B0604020202020204" pitchFamily="34" charset="0"/>
              </a:rPr>
              <a:t> </a:t>
            </a:r>
            <a:r>
              <a:rPr lang="en-US" dirty="0" err="1">
                <a:latin typeface="Arial" panose="020B0604020202020204" pitchFamily="34" charset="0"/>
              </a:rPr>
              <a:t>serta</a:t>
            </a:r>
            <a:r>
              <a:rPr lang="en-US" dirty="0">
                <a:latin typeface="Arial" panose="020B0604020202020204" pitchFamily="34" charset="0"/>
              </a:rPr>
              <a:t> </a:t>
            </a:r>
            <a:r>
              <a:rPr lang="en-US" dirty="0" err="1">
                <a:latin typeface="Arial" panose="020B0604020202020204" pitchFamily="34" charset="0"/>
              </a:rPr>
              <a:t>larutan</a:t>
            </a:r>
            <a:r>
              <a:rPr lang="en-US" dirty="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a:latin typeface="Arial" panose="020B0604020202020204" pitchFamily="34" charset="0"/>
              </a:rPr>
              <a:t>tanah</a:t>
            </a:r>
            <a:endParaRPr lang="en-US" dirty="0">
              <a:latin typeface="Arial" panose="020B0604020202020204" pitchFamily="34" charset="0"/>
            </a:endParaRPr>
          </a:p>
          <a:p>
            <a:pPr marL="609600" indent="-609600">
              <a:buFont typeface="Wingdings" panose="05000000000000000000" pitchFamily="2" charset="2"/>
              <a:buNone/>
            </a:pPr>
            <a:r>
              <a:rPr lang="en-US" dirty="0">
                <a:latin typeface="Arial" panose="020B0604020202020204" pitchFamily="34" charset="0"/>
              </a:rPr>
              <a:t>4. Abu </a:t>
            </a:r>
            <a:r>
              <a:rPr lang="en-US" dirty="0" err="1">
                <a:latin typeface="Arial" panose="020B0604020202020204" pitchFamily="34" charset="0"/>
              </a:rPr>
              <a:t>tanaman</a:t>
            </a:r>
            <a:r>
              <a:rPr lang="en-US" dirty="0">
                <a:latin typeface="Arial" panose="020B0604020202020204" pitchFamily="34" charset="0"/>
              </a:rPr>
              <a:t> </a:t>
            </a:r>
            <a:r>
              <a:rPr lang="en-US" dirty="0" err="1">
                <a:latin typeface="Arial" panose="020B0604020202020204" pitchFamily="34" charset="0"/>
              </a:rPr>
              <a:t>dan</a:t>
            </a:r>
            <a:r>
              <a:rPr lang="en-US" dirty="0">
                <a:latin typeface="Arial" panose="020B0604020202020204" pitchFamily="34" charset="0"/>
              </a:rPr>
              <a:t> </a:t>
            </a:r>
            <a:r>
              <a:rPr lang="en-US" dirty="0" err="1">
                <a:latin typeface="Arial" panose="020B0604020202020204" pitchFamily="34" charset="0"/>
              </a:rPr>
              <a:t>pupuk</a:t>
            </a:r>
            <a:r>
              <a:rPr lang="en-US" dirty="0">
                <a:latin typeface="Arial" panose="020B0604020202020204" pitchFamily="34" charset="0"/>
              </a:rPr>
              <a:t> </a:t>
            </a:r>
            <a:r>
              <a:rPr lang="en-US" dirty="0" err="1">
                <a:latin typeface="Arial" panose="020B0604020202020204" pitchFamily="34" charset="0"/>
              </a:rPr>
              <a:t>buatan</a:t>
            </a:r>
            <a:endParaRPr lang="en-US" dirty="0">
              <a:latin typeface="Arial" panose="020B0604020202020204" pitchFamily="34" charset="0"/>
            </a:endParaRPr>
          </a:p>
          <a:p>
            <a:pPr marL="609600" indent="-609600">
              <a:buFont typeface="Wingdings" panose="05000000000000000000" pitchFamily="2" charset="2"/>
              <a:buNone/>
            </a:pPr>
            <a:endParaRPr lang="en-US" dirty="0">
              <a:solidFill>
                <a:schemeClr val="tx2"/>
              </a:solidFill>
              <a:latin typeface="Arial" panose="020B0604020202020204" pitchFamily="34" charset="0"/>
            </a:endParaRPr>
          </a:p>
          <a:p>
            <a:endParaRPr lang="id-ID" dirty="0"/>
          </a:p>
        </p:txBody>
      </p:sp>
    </p:spTree>
    <p:extLst>
      <p:ext uri="{BB962C8B-B14F-4D97-AF65-F5344CB8AC3E}">
        <p14:creationId xmlns:p14="http://schemas.microsoft.com/office/powerpoint/2010/main" val="255906430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42912" y="838200"/>
            <a:ext cx="8229600" cy="1143000"/>
          </a:xfrm>
        </p:spPr>
        <p:txBody>
          <a:bodyPr>
            <a:normAutofit fontScale="90000"/>
          </a:bodyPr>
          <a:lstStyle/>
          <a:p>
            <a:r>
              <a:rPr lang="id-ID" dirty="0" smtClean="0">
                <a:solidFill>
                  <a:schemeClr val="accent6">
                    <a:lumMod val="75000"/>
                  </a:schemeClr>
                </a:solidFill>
                <a:latin typeface="Arial" panose="020B0604020202020204" pitchFamily="34" charset="0"/>
                <a:cs typeface="Arial" panose="020B0604020202020204" pitchFamily="34" charset="0"/>
              </a:rPr>
              <a:t>4. Karbon (C), Oksigen (O), dan Hidrogen (H)</a:t>
            </a:r>
            <a:endParaRPr lang="id-ID"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152400" y="2362200"/>
            <a:ext cx="8763000" cy="3763963"/>
          </a:xfrm>
        </p:spPr>
        <p:txBody>
          <a:bodyPr>
            <a:normAutofit/>
          </a:bodyPr>
          <a:lstStyle/>
          <a:p>
            <a:r>
              <a:rPr lang="en-US" dirty="0" err="1">
                <a:latin typeface="Arial" panose="020B0604020202020204" pitchFamily="34" charset="0"/>
              </a:rPr>
              <a:t>Unsur</a:t>
            </a:r>
            <a:r>
              <a:rPr lang="en-US" dirty="0">
                <a:latin typeface="Arial" panose="020B0604020202020204" pitchFamily="34" charset="0"/>
              </a:rPr>
              <a:t> </a:t>
            </a:r>
            <a:r>
              <a:rPr lang="en-US" dirty="0" smtClean="0">
                <a:latin typeface="Arial" panose="020B0604020202020204" pitchFamily="34" charset="0"/>
              </a:rPr>
              <a:t>C,</a:t>
            </a:r>
            <a:r>
              <a:rPr lang="id-ID" dirty="0" smtClean="0">
                <a:latin typeface="Arial" panose="020B0604020202020204" pitchFamily="34" charset="0"/>
              </a:rPr>
              <a:t> </a:t>
            </a:r>
            <a:r>
              <a:rPr lang="en-US" dirty="0" smtClean="0">
                <a:latin typeface="Arial" panose="020B0604020202020204" pitchFamily="34" charset="0"/>
              </a:rPr>
              <a:t>O</a:t>
            </a:r>
            <a:r>
              <a:rPr lang="en-US" dirty="0">
                <a:latin typeface="Arial" panose="020B0604020202020204" pitchFamily="34" charset="0"/>
              </a:rPr>
              <a:t>, </a:t>
            </a:r>
            <a:r>
              <a:rPr lang="en-US" dirty="0" err="1">
                <a:latin typeface="Arial" panose="020B0604020202020204" pitchFamily="34" charset="0"/>
              </a:rPr>
              <a:t>dan</a:t>
            </a:r>
            <a:r>
              <a:rPr lang="en-US" dirty="0">
                <a:latin typeface="Arial" panose="020B0604020202020204" pitchFamily="34" charset="0"/>
              </a:rPr>
              <a:t> </a:t>
            </a:r>
            <a:r>
              <a:rPr lang="en-US" dirty="0" smtClean="0">
                <a:latin typeface="Arial" panose="020B0604020202020204" pitchFamily="34" charset="0"/>
              </a:rPr>
              <a:t>H </a:t>
            </a:r>
            <a:r>
              <a:rPr lang="en-US" dirty="0" err="1">
                <a:latin typeface="Arial" panose="020B0604020202020204" pitchFamily="34" charset="0"/>
              </a:rPr>
              <a:t>merupakan</a:t>
            </a:r>
            <a:r>
              <a:rPr lang="en-US" dirty="0">
                <a:latin typeface="Arial" panose="020B0604020202020204" pitchFamily="34" charset="0"/>
              </a:rPr>
              <a:t> </a:t>
            </a:r>
            <a:r>
              <a:rPr lang="en-US" dirty="0" err="1">
                <a:latin typeface="Arial" panose="020B0604020202020204" pitchFamily="34" charset="0"/>
              </a:rPr>
              <a:t>bahan</a:t>
            </a:r>
            <a:r>
              <a:rPr lang="en-US" dirty="0">
                <a:latin typeface="Arial" panose="020B0604020202020204" pitchFamily="34" charset="0"/>
              </a:rPr>
              <a:t> </a:t>
            </a:r>
            <a:r>
              <a:rPr lang="en-US" dirty="0" err="1">
                <a:latin typeface="Arial" panose="020B0604020202020204" pitchFamily="34" charset="0"/>
              </a:rPr>
              <a:t>baku</a:t>
            </a:r>
            <a:r>
              <a:rPr lang="en-US" dirty="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a:latin typeface="Arial" panose="020B0604020202020204" pitchFamily="34" charset="0"/>
              </a:rPr>
              <a:t>pembentukan</a:t>
            </a:r>
            <a:r>
              <a:rPr lang="en-US" dirty="0">
                <a:latin typeface="Arial" panose="020B0604020202020204" pitchFamily="34" charset="0"/>
              </a:rPr>
              <a:t> </a:t>
            </a:r>
            <a:r>
              <a:rPr lang="en-US" dirty="0" err="1">
                <a:latin typeface="Arial" panose="020B0604020202020204" pitchFamily="34" charset="0"/>
              </a:rPr>
              <a:t>jaringan</a:t>
            </a:r>
            <a:r>
              <a:rPr lang="en-US" dirty="0">
                <a:latin typeface="Arial" panose="020B0604020202020204" pitchFamily="34" charset="0"/>
              </a:rPr>
              <a:t> </a:t>
            </a:r>
            <a:r>
              <a:rPr lang="en-US" dirty="0" err="1">
                <a:latin typeface="Arial" panose="020B0604020202020204" pitchFamily="34" charset="0"/>
              </a:rPr>
              <a:t>tubuh</a:t>
            </a:r>
            <a:r>
              <a:rPr lang="en-US" dirty="0">
                <a:latin typeface="Arial" panose="020B0604020202020204" pitchFamily="34" charset="0"/>
              </a:rPr>
              <a:t> </a:t>
            </a:r>
            <a:r>
              <a:rPr lang="en-US" dirty="0" err="1">
                <a:latin typeface="Arial" panose="020B0604020202020204" pitchFamily="34" charset="0"/>
              </a:rPr>
              <a:t>tanaman</a:t>
            </a:r>
            <a:r>
              <a:rPr lang="en-US" dirty="0">
                <a:latin typeface="Arial" panose="020B0604020202020204" pitchFamily="34" charset="0"/>
              </a:rPr>
              <a:t>. </a:t>
            </a:r>
            <a:endParaRPr lang="id-ID" dirty="0" smtClean="0">
              <a:latin typeface="Arial" panose="020B0604020202020204" pitchFamily="34" charset="0"/>
            </a:endParaRPr>
          </a:p>
          <a:p>
            <a:r>
              <a:rPr lang="en-US" dirty="0" err="1" smtClean="0">
                <a:latin typeface="Arial" panose="020B0604020202020204" pitchFamily="34" charset="0"/>
              </a:rPr>
              <a:t>Berada</a:t>
            </a:r>
            <a:r>
              <a:rPr lang="en-US" dirty="0" smtClean="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a:latin typeface="Arial" panose="020B0604020202020204" pitchFamily="34" charset="0"/>
              </a:rPr>
              <a:t>bentuk</a:t>
            </a:r>
            <a:r>
              <a:rPr lang="en-US" dirty="0">
                <a:latin typeface="Arial" panose="020B0604020202020204" pitchFamily="34" charset="0"/>
              </a:rPr>
              <a:t>  H</a:t>
            </a:r>
            <a:r>
              <a:rPr lang="en-US" sz="3600" b="1" baseline="-25000" dirty="0">
                <a:latin typeface="Arial" panose="020B0604020202020204" pitchFamily="34" charset="0"/>
              </a:rPr>
              <a:t>2</a:t>
            </a:r>
            <a:r>
              <a:rPr lang="en-US" dirty="0">
                <a:latin typeface="Arial" panose="020B0604020202020204" pitchFamily="34" charset="0"/>
              </a:rPr>
              <a:t>O (air), H</a:t>
            </a:r>
            <a:r>
              <a:rPr lang="en-US" sz="3600" b="1" baseline="-25000" dirty="0">
                <a:latin typeface="Arial" panose="020B0604020202020204" pitchFamily="34" charset="0"/>
              </a:rPr>
              <a:t>2</a:t>
            </a:r>
            <a:r>
              <a:rPr lang="en-US" dirty="0">
                <a:latin typeface="Arial" panose="020B0604020202020204" pitchFamily="34" charset="0"/>
              </a:rPr>
              <a:t>CO</a:t>
            </a:r>
            <a:r>
              <a:rPr lang="en-US" sz="3600" b="1" baseline="-25000" dirty="0">
                <a:latin typeface="Arial" panose="020B0604020202020204" pitchFamily="34" charset="0"/>
              </a:rPr>
              <a:t>3</a:t>
            </a:r>
            <a:r>
              <a:rPr lang="en-US" dirty="0">
                <a:latin typeface="Arial" panose="020B0604020202020204" pitchFamily="34" charset="0"/>
              </a:rPr>
              <a:t> (</a:t>
            </a:r>
            <a:r>
              <a:rPr lang="en-US" dirty="0" err="1">
                <a:latin typeface="Arial" panose="020B0604020202020204" pitchFamily="34" charset="0"/>
              </a:rPr>
              <a:t>asam</a:t>
            </a:r>
            <a:r>
              <a:rPr lang="en-US" dirty="0">
                <a:latin typeface="Arial" panose="020B0604020202020204" pitchFamily="34" charset="0"/>
              </a:rPr>
              <a:t> </a:t>
            </a:r>
            <a:r>
              <a:rPr lang="en-US" dirty="0" err="1" smtClean="0">
                <a:latin typeface="Arial" panose="020B0604020202020204" pitchFamily="34" charset="0"/>
              </a:rPr>
              <a:t>arang</a:t>
            </a:r>
            <a:r>
              <a:rPr lang="id-ID" dirty="0" smtClean="0">
                <a:latin typeface="Arial" panose="020B0604020202020204" pitchFamily="34" charset="0"/>
              </a:rPr>
              <a:t>)</a:t>
            </a:r>
            <a:r>
              <a:rPr lang="en-US" dirty="0" smtClean="0">
                <a:latin typeface="Arial" panose="020B0604020202020204" pitchFamily="34" charset="0"/>
              </a:rPr>
              <a:t> </a:t>
            </a:r>
            <a:r>
              <a:rPr lang="en-US" dirty="0" err="1">
                <a:latin typeface="Arial" panose="020B0604020202020204" pitchFamily="34" charset="0"/>
              </a:rPr>
              <a:t>dan</a:t>
            </a:r>
            <a:r>
              <a:rPr lang="en-US" dirty="0">
                <a:latin typeface="Arial" panose="020B0604020202020204" pitchFamily="34" charset="0"/>
              </a:rPr>
              <a:t> CO</a:t>
            </a:r>
            <a:r>
              <a:rPr lang="en-US" sz="3600" b="1" baseline="-25000" dirty="0">
                <a:latin typeface="Arial" panose="020B0604020202020204" pitchFamily="34" charset="0"/>
              </a:rPr>
              <a:t>2</a:t>
            </a:r>
            <a:r>
              <a:rPr lang="en-US" dirty="0">
                <a:latin typeface="Arial" panose="020B0604020202020204" pitchFamily="34" charset="0"/>
              </a:rPr>
              <a:t> </a:t>
            </a:r>
            <a:r>
              <a:rPr lang="id-ID" dirty="0" smtClean="0">
                <a:latin typeface="Arial" panose="020B0604020202020204" pitchFamily="34" charset="0"/>
              </a:rPr>
              <a:t>(karbondioksida) </a:t>
            </a:r>
            <a:r>
              <a:rPr lang="en-US" dirty="0" err="1" smtClean="0">
                <a:latin typeface="Arial" panose="020B0604020202020204" pitchFamily="34" charset="0"/>
              </a:rPr>
              <a:t>dalam</a:t>
            </a:r>
            <a:r>
              <a:rPr lang="en-US" dirty="0" smtClean="0">
                <a:latin typeface="Arial" panose="020B0604020202020204" pitchFamily="34" charset="0"/>
              </a:rPr>
              <a:t> </a:t>
            </a:r>
            <a:r>
              <a:rPr lang="en-US" dirty="0" err="1">
                <a:latin typeface="Arial" panose="020B0604020202020204" pitchFamily="34" charset="0"/>
              </a:rPr>
              <a:t>udara</a:t>
            </a:r>
            <a:r>
              <a:rPr lang="en-US" dirty="0">
                <a:latin typeface="Arial" panose="020B0604020202020204" pitchFamily="34" charset="0"/>
              </a:rPr>
              <a:t>.</a:t>
            </a:r>
          </a:p>
          <a:p>
            <a:pPr>
              <a:buFont typeface="Wingdings" panose="05000000000000000000" pitchFamily="2" charset="2"/>
              <a:buNone/>
            </a:pPr>
            <a:r>
              <a:rPr lang="en-US" dirty="0">
                <a:latin typeface="Arial" panose="020B0604020202020204" pitchFamily="34" charset="0"/>
              </a:rPr>
              <a:t>	</a:t>
            </a:r>
            <a:endParaRPr lang="id-ID" dirty="0"/>
          </a:p>
        </p:txBody>
      </p:sp>
    </p:spTree>
    <p:extLst>
      <p:ext uri="{BB962C8B-B14F-4D97-AF65-F5344CB8AC3E}">
        <p14:creationId xmlns:p14="http://schemas.microsoft.com/office/powerpoint/2010/main" val="146638010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idx="1"/>
          </p:nvPr>
        </p:nvSpPr>
        <p:spPr>
          <a:xfrm>
            <a:off x="457200" y="1143000"/>
            <a:ext cx="8229600" cy="4525963"/>
          </a:xfrm>
        </p:spPr>
        <p:txBody>
          <a:bodyPr>
            <a:normAutofit/>
          </a:bodyPr>
          <a:lstStyle/>
          <a:p>
            <a:pPr>
              <a:buFont typeface="Wingdings" panose="05000000000000000000" pitchFamily="2" charset="2"/>
              <a:buNone/>
            </a:pPr>
            <a:r>
              <a:rPr lang="id-ID" dirty="0" smtClean="0">
                <a:solidFill>
                  <a:srgbClr val="FF0000"/>
                </a:solidFill>
                <a:latin typeface="Arial" panose="020B0604020202020204" pitchFamily="34" charset="0"/>
              </a:rPr>
              <a:t>a</a:t>
            </a:r>
            <a:r>
              <a:rPr lang="en-US" dirty="0" smtClean="0">
                <a:solidFill>
                  <a:srgbClr val="FF0000"/>
                </a:solidFill>
                <a:latin typeface="Arial" panose="020B0604020202020204" pitchFamily="34" charset="0"/>
              </a:rPr>
              <a:t>. </a:t>
            </a:r>
            <a:r>
              <a:rPr lang="en-US" dirty="0">
                <a:solidFill>
                  <a:srgbClr val="FF0000"/>
                </a:solidFill>
                <a:latin typeface="Arial" panose="020B0604020202020204" pitchFamily="34" charset="0"/>
              </a:rPr>
              <a:t>Carbon (C) </a:t>
            </a:r>
            <a:r>
              <a:rPr lang="en-US" dirty="0">
                <a:solidFill>
                  <a:schemeClr val="tx2"/>
                </a:solidFill>
                <a:latin typeface="Arial" panose="020B0604020202020204" pitchFamily="34" charset="0"/>
              </a:rPr>
              <a:t>:</a:t>
            </a:r>
          </a:p>
          <a:p>
            <a:pPr marL="711200" indent="-271463">
              <a:tabLst>
                <a:tab pos="711200" algn="l"/>
              </a:tabLst>
            </a:pPr>
            <a:r>
              <a:rPr lang="en-US" dirty="0" err="1" smtClean="0">
                <a:latin typeface="Arial" panose="020B0604020202020204" pitchFamily="34" charset="0"/>
              </a:rPr>
              <a:t>Penting</a:t>
            </a:r>
            <a:r>
              <a:rPr lang="en-US" dirty="0" smtClean="0">
                <a:latin typeface="Arial" panose="020B0604020202020204" pitchFamily="34" charset="0"/>
              </a:rPr>
              <a:t> </a:t>
            </a:r>
            <a:r>
              <a:rPr lang="en-US" dirty="0" err="1">
                <a:latin typeface="Arial" panose="020B0604020202020204" pitchFamily="34" charset="0"/>
              </a:rPr>
              <a:t>sebagai</a:t>
            </a:r>
            <a:r>
              <a:rPr lang="en-US" dirty="0">
                <a:latin typeface="Arial" panose="020B0604020202020204" pitchFamily="34" charset="0"/>
              </a:rPr>
              <a:t> </a:t>
            </a:r>
            <a:r>
              <a:rPr lang="en-US" dirty="0" err="1">
                <a:latin typeface="Arial" panose="020B0604020202020204" pitchFamily="34" charset="0"/>
              </a:rPr>
              <a:t>pembangun</a:t>
            </a:r>
            <a:r>
              <a:rPr lang="en-US" dirty="0">
                <a:latin typeface="Arial" panose="020B0604020202020204" pitchFamily="34" charset="0"/>
              </a:rPr>
              <a:t> </a:t>
            </a:r>
            <a:r>
              <a:rPr lang="en-US" dirty="0" err="1" smtClean="0">
                <a:latin typeface="Arial" panose="020B0604020202020204" pitchFamily="34" charset="0"/>
              </a:rPr>
              <a:t>bahan</a:t>
            </a:r>
            <a:r>
              <a:rPr lang="id-ID" dirty="0" smtClean="0">
                <a:latin typeface="Arial" panose="020B0604020202020204" pitchFamily="34" charset="0"/>
              </a:rPr>
              <a:t> </a:t>
            </a:r>
            <a:r>
              <a:rPr lang="en-US" dirty="0" err="1" smtClean="0">
                <a:latin typeface="Arial" panose="020B0604020202020204" pitchFamily="34" charset="0"/>
              </a:rPr>
              <a:t>organik</a:t>
            </a:r>
            <a:r>
              <a:rPr lang="en-US" dirty="0">
                <a:latin typeface="Arial" panose="020B0604020202020204" pitchFamily="34" charset="0"/>
              </a:rPr>
              <a:t>, </a:t>
            </a:r>
            <a:r>
              <a:rPr lang="en-US" dirty="0" err="1">
                <a:latin typeface="Arial" panose="020B0604020202020204" pitchFamily="34" charset="0"/>
              </a:rPr>
              <a:t>karena</a:t>
            </a:r>
            <a:r>
              <a:rPr lang="en-US" dirty="0">
                <a:latin typeface="Arial" panose="020B0604020202020204" pitchFamily="34" charset="0"/>
              </a:rPr>
              <a:t> </a:t>
            </a:r>
            <a:r>
              <a:rPr lang="en-US" dirty="0" err="1" smtClean="0">
                <a:latin typeface="Arial" panose="020B0604020202020204" pitchFamily="34" charset="0"/>
              </a:rPr>
              <a:t>sebagian</a:t>
            </a:r>
            <a:r>
              <a:rPr lang="en-US" dirty="0" smtClean="0">
                <a:latin typeface="Arial" panose="020B0604020202020204" pitchFamily="34" charset="0"/>
              </a:rPr>
              <a:t> </a:t>
            </a:r>
            <a:r>
              <a:rPr lang="en-US" dirty="0" err="1">
                <a:latin typeface="Arial" panose="020B0604020202020204" pitchFamily="34" charset="0"/>
              </a:rPr>
              <a:t>besar</a:t>
            </a:r>
            <a:r>
              <a:rPr lang="en-US" dirty="0">
                <a:latin typeface="Arial" panose="020B0604020202020204" pitchFamily="34" charset="0"/>
              </a:rPr>
              <a:t> </a:t>
            </a:r>
            <a:r>
              <a:rPr lang="en-US" dirty="0" err="1">
                <a:latin typeface="Arial" panose="020B0604020202020204" pitchFamily="34" charset="0"/>
              </a:rPr>
              <a:t>bahan</a:t>
            </a:r>
            <a:r>
              <a:rPr lang="en-US" dirty="0">
                <a:latin typeface="Arial" panose="020B0604020202020204" pitchFamily="34" charset="0"/>
              </a:rPr>
              <a:t> </a:t>
            </a:r>
            <a:r>
              <a:rPr lang="en-US" dirty="0" err="1">
                <a:latin typeface="Arial" panose="020B0604020202020204" pitchFamily="34" charset="0"/>
              </a:rPr>
              <a:t>kering</a:t>
            </a:r>
            <a:r>
              <a:rPr lang="en-US" dirty="0">
                <a:latin typeface="Arial" panose="020B0604020202020204" pitchFamily="34" charset="0"/>
              </a:rPr>
              <a:t> </a:t>
            </a:r>
            <a:r>
              <a:rPr lang="en-US" dirty="0" err="1">
                <a:latin typeface="Arial" panose="020B0604020202020204" pitchFamily="34" charset="0"/>
              </a:rPr>
              <a:t>tanaman</a:t>
            </a:r>
            <a:r>
              <a:rPr lang="en-US" dirty="0">
                <a:latin typeface="Arial" panose="020B0604020202020204" pitchFamily="34" charset="0"/>
              </a:rPr>
              <a:t> </a:t>
            </a:r>
            <a:r>
              <a:rPr lang="en-US" dirty="0" err="1">
                <a:latin typeface="Arial" panose="020B0604020202020204" pitchFamily="34" charset="0"/>
              </a:rPr>
              <a:t>terdiri</a:t>
            </a:r>
            <a:r>
              <a:rPr lang="en-US" dirty="0">
                <a:latin typeface="Arial" panose="020B0604020202020204" pitchFamily="34" charset="0"/>
              </a:rPr>
              <a:t> </a:t>
            </a:r>
            <a:r>
              <a:rPr lang="en-US" dirty="0" err="1">
                <a:latin typeface="Arial" panose="020B0604020202020204" pitchFamily="34" charset="0"/>
              </a:rPr>
              <a:t>dari</a:t>
            </a:r>
            <a:r>
              <a:rPr lang="en-US" dirty="0">
                <a:latin typeface="Arial" panose="020B0604020202020204" pitchFamily="34" charset="0"/>
              </a:rPr>
              <a:t> </a:t>
            </a:r>
            <a:r>
              <a:rPr lang="en-US" dirty="0" err="1" smtClean="0">
                <a:latin typeface="Arial" panose="020B0604020202020204" pitchFamily="34" charset="0"/>
              </a:rPr>
              <a:t>bahan</a:t>
            </a:r>
            <a:r>
              <a:rPr lang="en-US" dirty="0" smtClean="0">
                <a:latin typeface="Arial" panose="020B0604020202020204" pitchFamily="34" charset="0"/>
              </a:rPr>
              <a:t> </a:t>
            </a:r>
            <a:r>
              <a:rPr lang="en-US" dirty="0" err="1">
                <a:latin typeface="Arial" panose="020B0604020202020204" pitchFamily="34" charset="0"/>
              </a:rPr>
              <a:t>organik</a:t>
            </a:r>
            <a:r>
              <a:rPr lang="en-US" dirty="0">
                <a:latin typeface="Arial" panose="020B0604020202020204" pitchFamily="34" charset="0"/>
              </a:rPr>
              <a:t>. </a:t>
            </a:r>
            <a:endParaRPr lang="id-ID" dirty="0" smtClean="0">
              <a:latin typeface="Arial" panose="020B0604020202020204" pitchFamily="34" charset="0"/>
            </a:endParaRPr>
          </a:p>
          <a:p>
            <a:pPr marL="711200" indent="-271463">
              <a:tabLst>
                <a:tab pos="711200" algn="l"/>
              </a:tabLst>
            </a:pPr>
            <a:r>
              <a:rPr lang="en-US" dirty="0" smtClean="0">
                <a:latin typeface="Arial" panose="020B0604020202020204" pitchFamily="34" charset="0"/>
              </a:rPr>
              <a:t>Carbon </a:t>
            </a:r>
            <a:r>
              <a:rPr lang="en-US" dirty="0" err="1">
                <a:latin typeface="Arial" panose="020B0604020202020204" pitchFamily="34" charset="0"/>
              </a:rPr>
              <a:t>diambil</a:t>
            </a:r>
            <a:r>
              <a:rPr lang="en-US" dirty="0">
                <a:latin typeface="Arial" panose="020B0604020202020204" pitchFamily="34" charset="0"/>
              </a:rPr>
              <a:t> </a:t>
            </a:r>
            <a:r>
              <a:rPr lang="en-US" dirty="0" err="1">
                <a:latin typeface="Arial" panose="020B0604020202020204" pitchFamily="34" charset="0"/>
              </a:rPr>
              <a:t>tanaman</a:t>
            </a:r>
            <a:r>
              <a:rPr lang="en-US" dirty="0">
                <a:latin typeface="Arial" panose="020B0604020202020204" pitchFamily="34" charset="0"/>
              </a:rPr>
              <a:t> </a:t>
            </a:r>
            <a:r>
              <a:rPr lang="en-US" dirty="0" err="1">
                <a:latin typeface="Arial" panose="020B0604020202020204" pitchFamily="34" charset="0"/>
              </a:rPr>
              <a:t>berupa</a:t>
            </a:r>
            <a:r>
              <a:rPr lang="en-US" dirty="0">
                <a:latin typeface="Arial" panose="020B0604020202020204" pitchFamily="34" charset="0"/>
              </a:rPr>
              <a:t> </a:t>
            </a:r>
            <a:r>
              <a:rPr lang="en-US" dirty="0" smtClean="0">
                <a:latin typeface="Arial" panose="020B0604020202020204" pitchFamily="34" charset="0"/>
              </a:rPr>
              <a:t>CO</a:t>
            </a:r>
            <a:r>
              <a:rPr lang="en-US" sz="3600" b="1" baseline="-25000" dirty="0" smtClean="0">
                <a:latin typeface="Arial" panose="020B0604020202020204" pitchFamily="34" charset="0"/>
              </a:rPr>
              <a:t>2</a:t>
            </a:r>
            <a:endParaRPr lang="id-ID" dirty="0"/>
          </a:p>
        </p:txBody>
      </p:sp>
    </p:spTree>
    <p:extLst>
      <p:ext uri="{BB962C8B-B14F-4D97-AF65-F5344CB8AC3E}">
        <p14:creationId xmlns:p14="http://schemas.microsoft.com/office/powerpoint/2010/main" val="143952396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4" name="Content Placeholder 3"/>
          <p:cNvSpPr>
            <a:spLocks noGrp="1"/>
          </p:cNvSpPr>
          <p:nvPr>
            <p:ph idx="1"/>
          </p:nvPr>
        </p:nvSpPr>
        <p:spPr/>
        <p:txBody>
          <a:bodyPr>
            <a:normAutofit/>
          </a:bodyPr>
          <a:lstStyle/>
          <a:p>
            <a:pPr lvl="1" indent="-658813">
              <a:buFont typeface="Wingdings" panose="05000000000000000000" pitchFamily="2" charset="2"/>
              <a:buNone/>
            </a:pPr>
            <a:r>
              <a:rPr lang="id-ID" sz="2600" b="1" dirty="0" smtClean="0">
                <a:solidFill>
                  <a:srgbClr val="FF0000"/>
                </a:solidFill>
                <a:latin typeface="Arial" panose="020B0604020202020204" pitchFamily="34" charset="0"/>
              </a:rPr>
              <a:t>b</a:t>
            </a:r>
            <a:r>
              <a:rPr lang="en-US" sz="2600" b="1" dirty="0" smtClean="0">
                <a:solidFill>
                  <a:srgbClr val="FF0000"/>
                </a:solidFill>
                <a:latin typeface="Arial" panose="020B0604020202020204" pitchFamily="34" charset="0"/>
              </a:rPr>
              <a:t>. </a:t>
            </a:r>
            <a:r>
              <a:rPr lang="en-US" sz="2600" b="1" dirty="0" err="1" smtClean="0">
                <a:solidFill>
                  <a:srgbClr val="FF0000"/>
                </a:solidFill>
                <a:latin typeface="Arial" panose="020B0604020202020204" pitchFamily="34" charset="0"/>
              </a:rPr>
              <a:t>Oksigen</a:t>
            </a:r>
            <a:endParaRPr lang="en-US" sz="2600" b="1" dirty="0">
              <a:solidFill>
                <a:srgbClr val="FF0000"/>
              </a:solidFill>
              <a:latin typeface="Arial" panose="020B0604020202020204" pitchFamily="34" charset="0"/>
            </a:endParaRPr>
          </a:p>
          <a:p>
            <a:pPr lvl="1">
              <a:buFont typeface="Wingdings" panose="05000000000000000000" pitchFamily="2" charset="2"/>
              <a:buNone/>
            </a:pPr>
            <a:r>
              <a:rPr lang="en-US" sz="2600" dirty="0">
                <a:latin typeface="Arial" panose="020B0604020202020204" pitchFamily="34" charset="0"/>
              </a:rPr>
              <a:t>	</a:t>
            </a:r>
            <a:r>
              <a:rPr lang="en-US" sz="2600" dirty="0" err="1" smtClean="0">
                <a:latin typeface="Arial" panose="020B0604020202020204" pitchFamily="34" charset="0"/>
              </a:rPr>
              <a:t>Terdapat</a:t>
            </a:r>
            <a:r>
              <a:rPr lang="en-US" sz="2600" dirty="0" smtClean="0">
                <a:latin typeface="Arial" panose="020B0604020202020204" pitchFamily="34" charset="0"/>
              </a:rPr>
              <a:t> </a:t>
            </a:r>
            <a:r>
              <a:rPr lang="en-US" sz="2600" dirty="0" err="1">
                <a:latin typeface="Arial" panose="020B0604020202020204" pitchFamily="34" charset="0"/>
              </a:rPr>
              <a:t>dalam</a:t>
            </a:r>
            <a:r>
              <a:rPr lang="en-US" sz="2600" dirty="0">
                <a:latin typeface="Arial" panose="020B0604020202020204" pitchFamily="34" charset="0"/>
              </a:rPr>
              <a:t> </a:t>
            </a:r>
            <a:r>
              <a:rPr lang="en-US" sz="2600" dirty="0" err="1">
                <a:latin typeface="Arial" panose="020B0604020202020204" pitchFamily="34" charset="0"/>
              </a:rPr>
              <a:t>bahan</a:t>
            </a:r>
            <a:r>
              <a:rPr lang="en-US" sz="2600" dirty="0">
                <a:latin typeface="Arial" panose="020B0604020202020204" pitchFamily="34" charset="0"/>
              </a:rPr>
              <a:t> </a:t>
            </a:r>
            <a:r>
              <a:rPr lang="en-US" sz="2600" dirty="0" err="1">
                <a:latin typeface="Arial" panose="020B0604020202020204" pitchFamily="34" charset="0"/>
              </a:rPr>
              <a:t>organik</a:t>
            </a:r>
            <a:r>
              <a:rPr lang="en-US" sz="2600" dirty="0">
                <a:latin typeface="Arial" panose="020B0604020202020204" pitchFamily="34" charset="0"/>
              </a:rPr>
              <a:t> </a:t>
            </a:r>
            <a:r>
              <a:rPr lang="en-US" sz="2600" dirty="0" err="1">
                <a:latin typeface="Arial" panose="020B0604020202020204" pitchFamily="34" charset="0"/>
              </a:rPr>
              <a:t>sebagai</a:t>
            </a:r>
            <a:r>
              <a:rPr lang="en-US" sz="2600" dirty="0">
                <a:latin typeface="Arial" panose="020B0604020202020204" pitchFamily="34" charset="0"/>
              </a:rPr>
              <a:t> atom </a:t>
            </a:r>
            <a:r>
              <a:rPr lang="en-US" sz="2600" dirty="0" err="1">
                <a:latin typeface="Arial" panose="020B0604020202020204" pitchFamily="34" charset="0"/>
              </a:rPr>
              <a:t>dan</a:t>
            </a:r>
            <a:r>
              <a:rPr lang="en-US" sz="2600" dirty="0">
                <a:latin typeface="Arial" panose="020B0604020202020204" pitchFamily="34" charset="0"/>
              </a:rPr>
              <a:t> </a:t>
            </a:r>
            <a:r>
              <a:rPr lang="en-US" sz="2600" dirty="0" err="1" smtClean="0">
                <a:latin typeface="Arial" panose="020B0604020202020204" pitchFamily="34" charset="0"/>
              </a:rPr>
              <a:t>termasuk</a:t>
            </a:r>
            <a:r>
              <a:rPr lang="en-US" sz="2600" dirty="0" smtClean="0">
                <a:latin typeface="Arial" panose="020B0604020202020204" pitchFamily="34" charset="0"/>
              </a:rPr>
              <a:t> </a:t>
            </a:r>
            <a:r>
              <a:rPr lang="en-US" sz="2600" dirty="0" err="1">
                <a:latin typeface="Arial" panose="020B0604020202020204" pitchFamily="34" charset="0"/>
              </a:rPr>
              <a:t>pembangun</a:t>
            </a:r>
            <a:r>
              <a:rPr lang="en-US" sz="2600" dirty="0">
                <a:latin typeface="Arial" panose="020B0604020202020204" pitchFamily="34" charset="0"/>
              </a:rPr>
              <a:t> </a:t>
            </a:r>
            <a:r>
              <a:rPr lang="en-US" sz="2600" dirty="0" err="1">
                <a:latin typeface="Arial" panose="020B0604020202020204" pitchFamily="34" charset="0"/>
              </a:rPr>
              <a:t>bahan</a:t>
            </a:r>
            <a:r>
              <a:rPr lang="en-US" sz="2600" dirty="0">
                <a:latin typeface="Arial" panose="020B0604020202020204" pitchFamily="34" charset="0"/>
              </a:rPr>
              <a:t> </a:t>
            </a:r>
            <a:r>
              <a:rPr lang="en-US" sz="2600" dirty="0" err="1">
                <a:latin typeface="Arial" panose="020B0604020202020204" pitchFamily="34" charset="0"/>
              </a:rPr>
              <a:t>organik</a:t>
            </a:r>
            <a:r>
              <a:rPr lang="en-US" sz="2600" dirty="0">
                <a:latin typeface="Arial" panose="020B0604020202020204" pitchFamily="34" charset="0"/>
              </a:rPr>
              <a:t>, </a:t>
            </a:r>
            <a:r>
              <a:rPr lang="en-US" sz="2600" dirty="0" err="1">
                <a:latin typeface="Arial" panose="020B0604020202020204" pitchFamily="34" charset="0"/>
              </a:rPr>
              <a:t>diambil</a:t>
            </a:r>
            <a:r>
              <a:rPr lang="en-US" sz="2600" dirty="0">
                <a:latin typeface="Arial" panose="020B0604020202020204" pitchFamily="34" charset="0"/>
              </a:rPr>
              <a:t> </a:t>
            </a:r>
            <a:r>
              <a:rPr lang="en-US" sz="2600" dirty="0" err="1" smtClean="0">
                <a:latin typeface="Arial" panose="020B0604020202020204" pitchFamily="34" charset="0"/>
              </a:rPr>
              <a:t>dalam</a:t>
            </a:r>
            <a:r>
              <a:rPr lang="en-US" sz="2600" dirty="0" smtClean="0">
                <a:latin typeface="Arial" panose="020B0604020202020204" pitchFamily="34" charset="0"/>
              </a:rPr>
              <a:t> </a:t>
            </a:r>
            <a:r>
              <a:rPr lang="en-US" sz="2600" dirty="0">
                <a:latin typeface="Arial" panose="020B0604020202020204" pitchFamily="34" charset="0"/>
              </a:rPr>
              <a:t>	</a:t>
            </a:r>
            <a:r>
              <a:rPr lang="en-US" sz="2600" dirty="0" err="1">
                <a:latin typeface="Arial" panose="020B0604020202020204" pitchFamily="34" charset="0"/>
              </a:rPr>
              <a:t>bentuk</a:t>
            </a:r>
            <a:r>
              <a:rPr lang="en-US" sz="2600" dirty="0">
                <a:latin typeface="Arial" panose="020B0604020202020204" pitchFamily="34" charset="0"/>
              </a:rPr>
              <a:t> CO</a:t>
            </a:r>
            <a:r>
              <a:rPr lang="en-US" sz="2600" b="1" baseline="-25000" dirty="0">
                <a:latin typeface="Arial" panose="020B0604020202020204" pitchFamily="34" charset="0"/>
              </a:rPr>
              <a:t>2</a:t>
            </a:r>
            <a:r>
              <a:rPr lang="en-US" sz="2600" dirty="0">
                <a:latin typeface="Arial" panose="020B0604020202020204" pitchFamily="34" charset="0"/>
              </a:rPr>
              <a:t>. </a:t>
            </a:r>
            <a:r>
              <a:rPr lang="en-US" sz="2600" dirty="0" err="1">
                <a:latin typeface="Arial" panose="020B0604020202020204" pitchFamily="34" charset="0"/>
              </a:rPr>
              <a:t>Sumbernya</a:t>
            </a:r>
            <a:r>
              <a:rPr lang="en-US" sz="2600" dirty="0">
                <a:latin typeface="Arial" panose="020B0604020202020204" pitchFamily="34" charset="0"/>
              </a:rPr>
              <a:t> </a:t>
            </a:r>
            <a:r>
              <a:rPr lang="en-US" sz="2600" dirty="0" err="1">
                <a:latin typeface="Arial" panose="020B0604020202020204" pitchFamily="34" charset="0"/>
              </a:rPr>
              <a:t>tidak</a:t>
            </a:r>
            <a:r>
              <a:rPr lang="en-US" sz="2600" dirty="0">
                <a:latin typeface="Arial" panose="020B0604020202020204" pitchFamily="34" charset="0"/>
              </a:rPr>
              <a:t> </a:t>
            </a:r>
            <a:r>
              <a:rPr lang="en-US" sz="2600" dirty="0" err="1">
                <a:latin typeface="Arial" panose="020B0604020202020204" pitchFamily="34" charset="0"/>
              </a:rPr>
              <a:t>terbatas</a:t>
            </a:r>
            <a:r>
              <a:rPr lang="en-US" sz="2600" dirty="0" smtClean="0">
                <a:latin typeface="Arial" panose="020B0604020202020204" pitchFamily="34" charset="0"/>
              </a:rPr>
              <a:t>.</a:t>
            </a:r>
            <a:endParaRPr lang="id-ID" sz="2600" dirty="0" smtClean="0">
              <a:latin typeface="Arial" panose="020B0604020202020204" pitchFamily="34" charset="0"/>
            </a:endParaRPr>
          </a:p>
          <a:p>
            <a:pPr lvl="1">
              <a:buFont typeface="Wingdings" panose="05000000000000000000" pitchFamily="2" charset="2"/>
              <a:buNone/>
            </a:pPr>
            <a:endParaRPr lang="id-ID" sz="2600" dirty="0">
              <a:latin typeface="Arial" panose="020B0604020202020204" pitchFamily="34" charset="0"/>
            </a:endParaRPr>
          </a:p>
          <a:p>
            <a:pPr>
              <a:buFont typeface="Wingdings" panose="05000000000000000000" pitchFamily="2" charset="2"/>
              <a:buNone/>
            </a:pPr>
            <a:r>
              <a:rPr lang="id-ID" sz="2600" b="1" dirty="0">
                <a:solidFill>
                  <a:srgbClr val="FF0000"/>
                </a:solidFill>
                <a:latin typeface="Arial" panose="020B0604020202020204" pitchFamily="34" charset="0"/>
              </a:rPr>
              <a:t>c</a:t>
            </a:r>
            <a:r>
              <a:rPr lang="en-US" sz="2600" b="1" dirty="0" smtClean="0">
                <a:solidFill>
                  <a:srgbClr val="FF0000"/>
                </a:solidFill>
                <a:latin typeface="Arial" panose="020B0604020202020204" pitchFamily="34" charset="0"/>
              </a:rPr>
              <a:t>. </a:t>
            </a:r>
            <a:r>
              <a:rPr lang="en-US" sz="2600" b="1" dirty="0" err="1">
                <a:solidFill>
                  <a:srgbClr val="FF0000"/>
                </a:solidFill>
                <a:latin typeface="Arial" panose="020B0604020202020204" pitchFamily="34" charset="0"/>
              </a:rPr>
              <a:t>Hidrogen</a:t>
            </a:r>
            <a:endParaRPr lang="en-US" sz="2600" b="1" dirty="0">
              <a:solidFill>
                <a:srgbClr val="FF0000"/>
              </a:solidFill>
              <a:latin typeface="Arial" panose="020B0604020202020204" pitchFamily="34" charset="0"/>
            </a:endParaRPr>
          </a:p>
          <a:p>
            <a:pPr marL="896938" indent="-896938">
              <a:buFont typeface="Wingdings" panose="05000000000000000000" pitchFamily="2" charset="2"/>
              <a:buNone/>
            </a:pPr>
            <a:r>
              <a:rPr lang="en-US" sz="2600" dirty="0">
                <a:latin typeface="Arial" panose="020B0604020202020204" pitchFamily="34" charset="0"/>
              </a:rPr>
              <a:t>	</a:t>
            </a:r>
            <a:r>
              <a:rPr lang="en-US" sz="2600" dirty="0" err="1" smtClean="0">
                <a:latin typeface="Arial" panose="020B0604020202020204" pitchFamily="34" charset="0"/>
              </a:rPr>
              <a:t>Merupakan</a:t>
            </a:r>
            <a:r>
              <a:rPr lang="en-US" sz="2600" dirty="0" smtClean="0">
                <a:latin typeface="Arial" panose="020B0604020202020204" pitchFamily="34" charset="0"/>
              </a:rPr>
              <a:t> </a:t>
            </a:r>
            <a:r>
              <a:rPr lang="en-US" sz="2600" dirty="0" err="1">
                <a:latin typeface="Arial" panose="020B0604020202020204" pitchFamily="34" charset="0"/>
              </a:rPr>
              <a:t>elemen</a:t>
            </a:r>
            <a:r>
              <a:rPr lang="en-US" sz="2600" dirty="0">
                <a:latin typeface="Arial" panose="020B0604020202020204" pitchFamily="34" charset="0"/>
              </a:rPr>
              <a:t> </a:t>
            </a:r>
            <a:r>
              <a:rPr lang="en-US" sz="2600" dirty="0" err="1">
                <a:latin typeface="Arial" panose="020B0604020202020204" pitchFamily="34" charset="0"/>
              </a:rPr>
              <a:t>pokok</a:t>
            </a:r>
            <a:r>
              <a:rPr lang="en-US" sz="2600" dirty="0">
                <a:latin typeface="Arial" panose="020B0604020202020204" pitchFamily="34" charset="0"/>
              </a:rPr>
              <a:t> </a:t>
            </a:r>
            <a:r>
              <a:rPr lang="en-US" sz="2600" dirty="0" err="1" smtClean="0">
                <a:latin typeface="Arial" panose="020B0604020202020204" pitchFamily="34" charset="0"/>
              </a:rPr>
              <a:t>pembangun</a:t>
            </a:r>
            <a:r>
              <a:rPr lang="id-ID" sz="2600" dirty="0" smtClean="0">
                <a:latin typeface="Arial" panose="020B0604020202020204" pitchFamily="34" charset="0"/>
              </a:rPr>
              <a:t>an</a:t>
            </a:r>
            <a:r>
              <a:rPr lang="en-US" sz="2600" dirty="0" smtClean="0">
                <a:latin typeface="Arial" panose="020B0604020202020204" pitchFamily="34" charset="0"/>
              </a:rPr>
              <a:t> </a:t>
            </a:r>
            <a:r>
              <a:rPr lang="en-US" sz="2600" dirty="0" err="1">
                <a:latin typeface="Arial" panose="020B0604020202020204" pitchFamily="34" charset="0"/>
              </a:rPr>
              <a:t>bahan</a:t>
            </a:r>
            <a:r>
              <a:rPr lang="en-US" sz="2600" dirty="0">
                <a:latin typeface="Arial" panose="020B0604020202020204" pitchFamily="34" charset="0"/>
              </a:rPr>
              <a:t> </a:t>
            </a:r>
            <a:r>
              <a:rPr lang="en-US" sz="2600" dirty="0" smtClean="0">
                <a:latin typeface="Arial" panose="020B0604020202020204" pitchFamily="34" charset="0"/>
              </a:rPr>
              <a:t>    </a:t>
            </a:r>
            <a:r>
              <a:rPr lang="en-US" sz="2600" dirty="0" err="1">
                <a:latin typeface="Arial" panose="020B0604020202020204" pitchFamily="34" charset="0"/>
              </a:rPr>
              <a:t>organik</a:t>
            </a:r>
            <a:r>
              <a:rPr lang="en-US" sz="2600" dirty="0" smtClean="0">
                <a:latin typeface="Arial" panose="020B0604020202020204" pitchFamily="34" charset="0"/>
              </a:rPr>
              <a:t>,</a:t>
            </a:r>
            <a:r>
              <a:rPr lang="id-ID" sz="2600" dirty="0" smtClean="0">
                <a:latin typeface="Arial" panose="020B0604020202020204" pitchFamily="34" charset="0"/>
              </a:rPr>
              <a:t> sumbernya</a:t>
            </a:r>
            <a:r>
              <a:rPr lang="en-US" sz="2600" dirty="0" smtClean="0">
                <a:latin typeface="Arial" panose="020B0604020202020204" pitchFamily="34" charset="0"/>
              </a:rPr>
              <a:t> </a:t>
            </a:r>
            <a:r>
              <a:rPr lang="en-US" sz="2600" dirty="0" err="1">
                <a:latin typeface="Arial" panose="020B0604020202020204" pitchFamily="34" charset="0"/>
              </a:rPr>
              <a:t>dari</a:t>
            </a:r>
            <a:r>
              <a:rPr lang="en-US" sz="2600" dirty="0">
                <a:latin typeface="Arial" panose="020B0604020202020204" pitchFamily="34" charset="0"/>
              </a:rPr>
              <a:t> </a:t>
            </a:r>
            <a:r>
              <a:rPr lang="en-US" sz="2600" dirty="0" smtClean="0">
                <a:latin typeface="Arial" panose="020B0604020202020204" pitchFamily="34" charset="0"/>
              </a:rPr>
              <a:t>air</a:t>
            </a:r>
            <a:r>
              <a:rPr lang="id-ID" sz="2600" dirty="0">
                <a:latin typeface="Arial" panose="020B0604020202020204" pitchFamily="34" charset="0"/>
              </a:rPr>
              <a:t> </a:t>
            </a:r>
            <a:r>
              <a:rPr lang="id-ID" sz="2600" dirty="0" smtClean="0">
                <a:latin typeface="Arial" panose="020B0604020202020204" pitchFamily="34" charset="0"/>
              </a:rPr>
              <a:t>dan jumlahnya </a:t>
            </a:r>
            <a:r>
              <a:rPr lang="en-US" sz="2600" dirty="0" err="1" smtClean="0">
                <a:latin typeface="Arial" panose="020B0604020202020204" pitchFamily="34" charset="0"/>
              </a:rPr>
              <a:t>tidak</a:t>
            </a:r>
            <a:r>
              <a:rPr lang="id-ID" sz="2600" dirty="0">
                <a:latin typeface="Arial" panose="020B0604020202020204" pitchFamily="34" charset="0"/>
              </a:rPr>
              <a:t> </a:t>
            </a:r>
            <a:r>
              <a:rPr lang="en-US" sz="2600" dirty="0" err="1" smtClean="0">
                <a:latin typeface="Arial" panose="020B0604020202020204" pitchFamily="34" charset="0"/>
              </a:rPr>
              <a:t>terbatas</a:t>
            </a:r>
            <a:r>
              <a:rPr lang="en-US" sz="2600" dirty="0">
                <a:latin typeface="Arial" panose="020B0604020202020204" pitchFamily="34" charset="0"/>
              </a:rPr>
              <a:t>.</a:t>
            </a:r>
          </a:p>
          <a:p>
            <a:pPr lvl="1">
              <a:buFont typeface="Wingdings" panose="05000000000000000000" pitchFamily="2" charset="2"/>
              <a:buNone/>
            </a:pPr>
            <a:endParaRPr lang="en-US" sz="2600" dirty="0">
              <a:latin typeface="Arial" panose="020B0604020202020204" pitchFamily="34" charset="0"/>
            </a:endParaRPr>
          </a:p>
          <a:p>
            <a:endParaRPr lang="id-ID" sz="2600" dirty="0"/>
          </a:p>
        </p:txBody>
      </p:sp>
    </p:spTree>
    <p:extLst>
      <p:ext uri="{BB962C8B-B14F-4D97-AF65-F5344CB8AC3E}">
        <p14:creationId xmlns:p14="http://schemas.microsoft.com/office/powerpoint/2010/main" val="8831248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pic>
        <p:nvPicPr>
          <p:cNvPr id="6" name="Content Placeholder 5"/>
          <p:cNvPicPr>
            <a:picLocks noGrp="1" noChangeAspect="1"/>
          </p:cNvPicPr>
          <p:nvPr>
            <p:ph idx="1"/>
          </p:nvPr>
        </p:nvPicPr>
        <p:blipFill>
          <a:blip r:embed="rId4"/>
          <a:stretch>
            <a:fillRect/>
          </a:stretch>
        </p:blipFill>
        <p:spPr>
          <a:xfrm>
            <a:off x="233892" y="442118"/>
            <a:ext cx="8452908" cy="6339682"/>
          </a:xfrm>
          <a:prstGeom prst="rect">
            <a:avLst/>
          </a:prstGeom>
        </p:spPr>
      </p:pic>
    </p:spTree>
    <p:extLst>
      <p:ext uri="{BB962C8B-B14F-4D97-AF65-F5344CB8AC3E}">
        <p14:creationId xmlns:p14="http://schemas.microsoft.com/office/powerpoint/2010/main" val="3835550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5. KALSIUM (Ca)</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r>
              <a:rPr lang="en-US" dirty="0" err="1">
                <a:latin typeface="Arial" panose="020B0604020202020204" pitchFamily="34" charset="0"/>
              </a:rPr>
              <a:t>Kalsium</a:t>
            </a:r>
            <a:r>
              <a:rPr lang="en-US" dirty="0">
                <a:latin typeface="Arial" panose="020B0604020202020204" pitchFamily="34" charset="0"/>
              </a:rPr>
              <a:t> </a:t>
            </a:r>
            <a:r>
              <a:rPr lang="en-US" dirty="0" err="1" smtClean="0">
                <a:latin typeface="Arial" panose="020B0604020202020204" pitchFamily="34" charset="0"/>
              </a:rPr>
              <a:t>diserap</a:t>
            </a:r>
            <a:r>
              <a:rPr lang="en-US" dirty="0" smtClean="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a:latin typeface="Arial" panose="020B0604020202020204" pitchFamily="34" charset="0"/>
              </a:rPr>
              <a:t>bentuk</a:t>
            </a:r>
            <a:r>
              <a:rPr lang="en-US" dirty="0">
                <a:latin typeface="Arial" panose="020B0604020202020204" pitchFamily="34" charset="0"/>
              </a:rPr>
              <a:t> </a:t>
            </a:r>
            <a:r>
              <a:rPr lang="en-US" dirty="0" err="1" smtClean="0">
                <a:latin typeface="Arial" panose="020B0604020202020204" pitchFamily="34" charset="0"/>
              </a:rPr>
              <a:t>Ca</a:t>
            </a:r>
            <a:r>
              <a:rPr lang="id-ID" sz="3600" b="1" baseline="30000" dirty="0">
                <a:latin typeface="Arial" panose="020B0604020202020204" pitchFamily="34" charset="0"/>
              </a:rPr>
              <a:t>2</a:t>
            </a:r>
            <a:r>
              <a:rPr lang="en-US" sz="3600" b="1" baseline="30000" dirty="0" smtClean="0">
                <a:latin typeface="Arial" panose="020B0604020202020204" pitchFamily="34" charset="0"/>
              </a:rPr>
              <a:t>+</a:t>
            </a:r>
            <a:r>
              <a:rPr lang="en-US" dirty="0" smtClean="0">
                <a:latin typeface="Arial" panose="020B0604020202020204" pitchFamily="34" charset="0"/>
              </a:rPr>
              <a:t>. </a:t>
            </a:r>
            <a:endParaRPr lang="id-ID" dirty="0" smtClean="0">
              <a:latin typeface="Arial" panose="020B0604020202020204" pitchFamily="34" charset="0"/>
            </a:endParaRPr>
          </a:p>
          <a:p>
            <a:r>
              <a:rPr lang="en-US" dirty="0" err="1" smtClean="0">
                <a:latin typeface="Arial" panose="020B0604020202020204" pitchFamily="34" charset="0"/>
              </a:rPr>
              <a:t>Sebagian</a:t>
            </a:r>
            <a:r>
              <a:rPr lang="en-US" dirty="0" smtClean="0">
                <a:latin typeface="Arial" panose="020B0604020202020204" pitchFamily="34" charset="0"/>
              </a:rPr>
              <a:t> </a:t>
            </a:r>
            <a:r>
              <a:rPr lang="en-US" dirty="0" err="1">
                <a:latin typeface="Arial" panose="020B0604020202020204" pitchFamily="34" charset="0"/>
              </a:rPr>
              <a:t>besar</a:t>
            </a:r>
            <a:r>
              <a:rPr lang="en-US" dirty="0">
                <a:latin typeface="Arial" panose="020B0604020202020204" pitchFamily="34" charset="0"/>
              </a:rPr>
              <a:t> </a:t>
            </a:r>
            <a:r>
              <a:rPr lang="en-US" dirty="0" err="1">
                <a:latin typeface="Arial" panose="020B0604020202020204" pitchFamily="34" charset="0"/>
              </a:rPr>
              <a:t>terdapat</a:t>
            </a:r>
            <a:r>
              <a:rPr lang="en-US" dirty="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a:latin typeface="Arial" panose="020B0604020202020204" pitchFamily="34" charset="0"/>
              </a:rPr>
              <a:t>daun</a:t>
            </a:r>
            <a:r>
              <a:rPr lang="en-US" dirty="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a:latin typeface="Arial" panose="020B0604020202020204" pitchFamily="34" charset="0"/>
              </a:rPr>
              <a:t>bentuk</a:t>
            </a:r>
            <a:r>
              <a:rPr lang="en-US" dirty="0">
                <a:latin typeface="Arial" panose="020B0604020202020204" pitchFamily="34" charset="0"/>
              </a:rPr>
              <a:t> </a:t>
            </a:r>
            <a:r>
              <a:rPr lang="en-US" dirty="0" err="1">
                <a:latin typeface="Arial" panose="020B0604020202020204" pitchFamily="34" charset="0"/>
              </a:rPr>
              <a:t>kalsium</a:t>
            </a:r>
            <a:r>
              <a:rPr lang="en-US" dirty="0">
                <a:latin typeface="Arial" panose="020B0604020202020204" pitchFamily="34" charset="0"/>
              </a:rPr>
              <a:t> </a:t>
            </a:r>
            <a:r>
              <a:rPr lang="en-US" dirty="0" err="1">
                <a:latin typeface="Arial" panose="020B0604020202020204" pitchFamily="34" charset="0"/>
              </a:rPr>
              <a:t>pektat</a:t>
            </a:r>
            <a:r>
              <a:rPr lang="en-US" dirty="0">
                <a:latin typeface="Arial" panose="020B0604020202020204" pitchFamily="34" charset="0"/>
              </a:rPr>
              <a:t> </a:t>
            </a:r>
            <a:r>
              <a:rPr lang="en-US" dirty="0" err="1">
                <a:latin typeface="Arial" panose="020B0604020202020204" pitchFamily="34" charset="0"/>
              </a:rPr>
              <a:t>yaitu</a:t>
            </a:r>
            <a:r>
              <a:rPr lang="en-US" dirty="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lamella </a:t>
            </a:r>
            <a:r>
              <a:rPr lang="en-US" dirty="0" err="1">
                <a:latin typeface="Arial" panose="020B0604020202020204" pitchFamily="34" charset="0"/>
              </a:rPr>
              <a:t>pada</a:t>
            </a:r>
            <a:r>
              <a:rPr lang="en-US" dirty="0">
                <a:latin typeface="Arial" panose="020B0604020202020204" pitchFamily="34" charset="0"/>
              </a:rPr>
              <a:t> </a:t>
            </a:r>
            <a:r>
              <a:rPr lang="en-US" dirty="0" err="1">
                <a:latin typeface="Arial" panose="020B0604020202020204" pitchFamily="34" charset="0"/>
              </a:rPr>
              <a:t>dinding</a:t>
            </a:r>
            <a:r>
              <a:rPr lang="en-US" dirty="0">
                <a:latin typeface="Arial" panose="020B0604020202020204" pitchFamily="34" charset="0"/>
              </a:rPr>
              <a:t> sel. </a:t>
            </a:r>
            <a:endParaRPr lang="id-ID" dirty="0" smtClean="0">
              <a:latin typeface="Arial" panose="020B0604020202020204" pitchFamily="34" charset="0"/>
            </a:endParaRPr>
          </a:p>
          <a:p>
            <a:r>
              <a:rPr lang="en-US" dirty="0" err="1" smtClean="0">
                <a:latin typeface="Arial" panose="020B0604020202020204" pitchFamily="34" charset="0"/>
              </a:rPr>
              <a:t>Selain</a:t>
            </a:r>
            <a:r>
              <a:rPr lang="en-US" dirty="0" smtClean="0">
                <a:latin typeface="Arial" panose="020B0604020202020204" pitchFamily="34" charset="0"/>
              </a:rPr>
              <a:t> </a:t>
            </a:r>
            <a:r>
              <a:rPr lang="en-US" dirty="0" err="1">
                <a:latin typeface="Arial" panose="020B0604020202020204" pitchFamily="34" charset="0"/>
              </a:rPr>
              <a:t>itu</a:t>
            </a:r>
            <a:r>
              <a:rPr lang="en-US" dirty="0">
                <a:latin typeface="Arial" panose="020B0604020202020204" pitchFamily="34" charset="0"/>
              </a:rPr>
              <a:t> </a:t>
            </a:r>
            <a:r>
              <a:rPr lang="en-US" dirty="0" err="1">
                <a:latin typeface="Arial" panose="020B0604020202020204" pitchFamily="34" charset="0"/>
              </a:rPr>
              <a:t>terdapat</a:t>
            </a:r>
            <a:r>
              <a:rPr lang="en-US" dirty="0">
                <a:latin typeface="Arial" panose="020B0604020202020204" pitchFamily="34" charset="0"/>
              </a:rPr>
              <a:t> </a:t>
            </a:r>
            <a:r>
              <a:rPr lang="en-US" dirty="0" err="1">
                <a:latin typeface="Arial" panose="020B0604020202020204" pitchFamily="34" charset="0"/>
              </a:rPr>
              <a:t>juga</a:t>
            </a:r>
            <a:r>
              <a:rPr lang="en-US" dirty="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a:latin typeface="Arial" panose="020B0604020202020204" pitchFamily="34" charset="0"/>
              </a:rPr>
              <a:t>batang</a:t>
            </a:r>
            <a:r>
              <a:rPr lang="en-US" dirty="0">
                <a:latin typeface="Arial" panose="020B0604020202020204" pitchFamily="34" charset="0"/>
              </a:rPr>
              <a:t>, </a:t>
            </a:r>
            <a:r>
              <a:rPr lang="en-US" dirty="0" err="1">
                <a:latin typeface="Arial" panose="020B0604020202020204" pitchFamily="34" charset="0"/>
              </a:rPr>
              <a:t>berpengaruh</a:t>
            </a:r>
            <a:r>
              <a:rPr lang="en-US" dirty="0">
                <a:latin typeface="Arial" panose="020B0604020202020204" pitchFamily="34" charset="0"/>
              </a:rPr>
              <a:t> </a:t>
            </a:r>
            <a:r>
              <a:rPr lang="en-US" dirty="0" err="1">
                <a:latin typeface="Arial" panose="020B0604020202020204" pitchFamily="34" charset="0"/>
              </a:rPr>
              <a:t>baik</a:t>
            </a:r>
            <a:r>
              <a:rPr lang="en-US" dirty="0">
                <a:latin typeface="Arial" panose="020B0604020202020204" pitchFamily="34" charset="0"/>
              </a:rPr>
              <a:t> </a:t>
            </a:r>
            <a:r>
              <a:rPr lang="en-US" dirty="0" err="1">
                <a:latin typeface="Arial" panose="020B0604020202020204" pitchFamily="34" charset="0"/>
              </a:rPr>
              <a:t>pada</a:t>
            </a:r>
            <a:r>
              <a:rPr lang="en-US" dirty="0">
                <a:latin typeface="Arial" panose="020B0604020202020204" pitchFamily="34" charset="0"/>
              </a:rPr>
              <a:t> </a:t>
            </a:r>
            <a:r>
              <a:rPr lang="en-US" dirty="0" err="1">
                <a:latin typeface="Arial" panose="020B0604020202020204" pitchFamily="34" charset="0"/>
              </a:rPr>
              <a:t>pertumbuhan</a:t>
            </a:r>
            <a:r>
              <a:rPr lang="en-US" dirty="0">
                <a:latin typeface="Arial" panose="020B0604020202020204" pitchFamily="34" charset="0"/>
              </a:rPr>
              <a:t> </a:t>
            </a:r>
            <a:r>
              <a:rPr lang="en-US" dirty="0" err="1">
                <a:latin typeface="Arial" panose="020B0604020202020204" pitchFamily="34" charset="0"/>
              </a:rPr>
              <a:t>ujung</a:t>
            </a:r>
            <a:r>
              <a:rPr lang="en-US" dirty="0">
                <a:latin typeface="Arial" panose="020B0604020202020204" pitchFamily="34" charset="0"/>
              </a:rPr>
              <a:t> </a:t>
            </a:r>
            <a:r>
              <a:rPr lang="en-US" dirty="0" err="1">
                <a:latin typeface="Arial" panose="020B0604020202020204" pitchFamily="34" charset="0"/>
              </a:rPr>
              <a:t>dan</a:t>
            </a:r>
            <a:r>
              <a:rPr lang="en-US" dirty="0">
                <a:latin typeface="Arial" panose="020B0604020202020204" pitchFamily="34" charset="0"/>
              </a:rPr>
              <a:t> </a:t>
            </a:r>
            <a:r>
              <a:rPr lang="en-US" dirty="0" err="1">
                <a:latin typeface="Arial" panose="020B0604020202020204" pitchFamily="34" charset="0"/>
              </a:rPr>
              <a:t>bulu-bulu</a:t>
            </a:r>
            <a:r>
              <a:rPr lang="en-US" dirty="0">
                <a:latin typeface="Arial" panose="020B0604020202020204" pitchFamily="34" charset="0"/>
              </a:rPr>
              <a:t> </a:t>
            </a:r>
            <a:r>
              <a:rPr lang="en-US" dirty="0" err="1">
                <a:latin typeface="Arial" panose="020B0604020202020204" pitchFamily="34" charset="0"/>
              </a:rPr>
              <a:t>akar</a:t>
            </a:r>
            <a:r>
              <a:rPr lang="en-US" dirty="0">
                <a:latin typeface="Arial" panose="020B0604020202020204" pitchFamily="34" charset="0"/>
              </a:rPr>
              <a:t>.</a:t>
            </a:r>
          </a:p>
          <a:p>
            <a:endParaRPr lang="id-ID" dirty="0"/>
          </a:p>
        </p:txBody>
      </p:sp>
    </p:spTree>
    <p:extLst>
      <p:ext uri="{BB962C8B-B14F-4D97-AF65-F5344CB8AC3E}">
        <p14:creationId xmlns:p14="http://schemas.microsoft.com/office/powerpoint/2010/main" val="262916309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Fungsi Kalsium</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600200"/>
            <a:ext cx="8763000" cy="4525963"/>
          </a:xfrm>
        </p:spPr>
        <p:txBody>
          <a:bodyPr>
            <a:normAutofit/>
          </a:bodyPr>
          <a:lstStyle/>
          <a:p>
            <a:pPr marL="609600" indent="-609600">
              <a:buFont typeface="+mj-lt"/>
              <a:buAutoNum type="arabicPeriod"/>
            </a:pPr>
            <a:r>
              <a:rPr lang="id-ID" dirty="0" smtClean="0">
                <a:latin typeface="Arial" panose="020B0604020202020204" pitchFamily="34" charset="0"/>
              </a:rPr>
              <a:t>D</a:t>
            </a:r>
            <a:r>
              <a:rPr lang="en-US" dirty="0" err="1" smtClean="0">
                <a:latin typeface="Arial" panose="020B0604020202020204" pitchFamily="34" charset="0"/>
              </a:rPr>
              <a:t>apat</a:t>
            </a:r>
            <a:r>
              <a:rPr lang="en-US" dirty="0" smtClean="0">
                <a:latin typeface="Arial" panose="020B0604020202020204" pitchFamily="34" charset="0"/>
              </a:rPr>
              <a:t> </a:t>
            </a:r>
            <a:r>
              <a:rPr lang="en-US" dirty="0" err="1">
                <a:latin typeface="Arial" panose="020B0604020202020204" pitchFamily="34" charset="0"/>
              </a:rPr>
              <a:t>menetralkan</a:t>
            </a:r>
            <a:r>
              <a:rPr lang="en-US" dirty="0">
                <a:latin typeface="Arial" panose="020B0604020202020204" pitchFamily="34" charset="0"/>
              </a:rPr>
              <a:t> </a:t>
            </a:r>
            <a:r>
              <a:rPr lang="en-US" dirty="0" err="1">
                <a:latin typeface="Arial" panose="020B0604020202020204" pitchFamily="34" charset="0"/>
              </a:rPr>
              <a:t>asam-asam</a:t>
            </a:r>
            <a:r>
              <a:rPr lang="en-US" dirty="0">
                <a:latin typeface="Arial" panose="020B0604020202020204" pitchFamily="34" charset="0"/>
              </a:rPr>
              <a:t> </a:t>
            </a:r>
            <a:r>
              <a:rPr lang="en-US" dirty="0" err="1">
                <a:latin typeface="Arial" panose="020B0604020202020204" pitchFamily="34" charset="0"/>
              </a:rPr>
              <a:t>organik</a:t>
            </a:r>
            <a:r>
              <a:rPr lang="en-US" dirty="0">
                <a:latin typeface="Arial" panose="020B0604020202020204" pitchFamily="34" charset="0"/>
              </a:rPr>
              <a:t> yang </a:t>
            </a:r>
            <a:r>
              <a:rPr lang="en-US" dirty="0" err="1" smtClean="0">
                <a:latin typeface="Arial" panose="020B0604020202020204" pitchFamily="34" charset="0"/>
              </a:rPr>
              <a:t>dihasilkan</a:t>
            </a:r>
            <a:r>
              <a:rPr lang="en-US" dirty="0" smtClean="0">
                <a:latin typeface="Arial" panose="020B0604020202020204" pitchFamily="34" charset="0"/>
              </a:rPr>
              <a:t> </a:t>
            </a:r>
            <a:r>
              <a:rPr lang="en-US" dirty="0" err="1">
                <a:latin typeface="Arial" panose="020B0604020202020204" pitchFamily="34" charset="0"/>
              </a:rPr>
              <a:t>pada</a:t>
            </a:r>
            <a:r>
              <a:rPr lang="en-US" dirty="0">
                <a:latin typeface="Arial" panose="020B0604020202020204" pitchFamily="34" charset="0"/>
              </a:rPr>
              <a:t> </a:t>
            </a:r>
            <a:r>
              <a:rPr lang="en-US" dirty="0" smtClean="0">
                <a:latin typeface="Arial" panose="020B0604020202020204" pitchFamily="34" charset="0"/>
              </a:rPr>
              <a:t>metabolism</a:t>
            </a:r>
            <a:r>
              <a:rPr lang="id-ID" dirty="0" smtClean="0">
                <a:latin typeface="Arial" panose="020B0604020202020204" pitchFamily="34" charset="0"/>
              </a:rPr>
              <a:t>e</a:t>
            </a:r>
            <a:endParaRPr lang="id-ID" dirty="0">
              <a:latin typeface="Arial" panose="020B0604020202020204" pitchFamily="34" charset="0"/>
            </a:endParaRPr>
          </a:p>
          <a:p>
            <a:pPr marL="609600" indent="-609600">
              <a:buFont typeface="+mj-lt"/>
              <a:buAutoNum type="arabicPeriod"/>
            </a:pPr>
            <a:r>
              <a:rPr lang="id-ID" dirty="0">
                <a:latin typeface="Arial" panose="020B0604020202020204" pitchFamily="34" charset="0"/>
              </a:rPr>
              <a:t>P</a:t>
            </a:r>
            <a:r>
              <a:rPr lang="en-US" dirty="0" err="1" smtClean="0">
                <a:latin typeface="Arial" panose="020B0604020202020204" pitchFamily="34" charset="0"/>
              </a:rPr>
              <a:t>enting</a:t>
            </a:r>
            <a:r>
              <a:rPr lang="en-US" dirty="0" smtClean="0">
                <a:latin typeface="Arial" panose="020B0604020202020204" pitchFamily="34" charset="0"/>
              </a:rPr>
              <a:t> </a:t>
            </a:r>
            <a:r>
              <a:rPr lang="en-US" dirty="0" err="1">
                <a:latin typeface="Arial" panose="020B0604020202020204" pitchFamily="34" charset="0"/>
              </a:rPr>
              <a:t>bagi</a:t>
            </a:r>
            <a:r>
              <a:rPr lang="en-US" dirty="0">
                <a:latin typeface="Arial" panose="020B0604020202020204" pitchFamily="34" charset="0"/>
              </a:rPr>
              <a:t> </a:t>
            </a:r>
            <a:r>
              <a:rPr lang="en-US" dirty="0" err="1">
                <a:latin typeface="Arial" panose="020B0604020202020204" pitchFamily="34" charset="0"/>
              </a:rPr>
              <a:t>pertumbuhan</a:t>
            </a:r>
            <a:r>
              <a:rPr lang="en-US" dirty="0">
                <a:latin typeface="Arial" panose="020B0604020202020204" pitchFamily="34" charset="0"/>
              </a:rPr>
              <a:t> </a:t>
            </a:r>
            <a:r>
              <a:rPr lang="en-US" dirty="0" err="1">
                <a:latin typeface="Arial" panose="020B0604020202020204" pitchFamily="34" charset="0"/>
              </a:rPr>
              <a:t>akar</a:t>
            </a:r>
            <a:r>
              <a:rPr lang="en-US" dirty="0">
                <a:latin typeface="Arial" panose="020B0604020202020204" pitchFamily="34" charset="0"/>
              </a:rPr>
              <a:t>, </a:t>
            </a:r>
            <a:r>
              <a:rPr lang="en-US" dirty="0" err="1">
                <a:latin typeface="Arial" panose="020B0604020202020204" pitchFamily="34" charset="0"/>
              </a:rPr>
              <a:t>sama</a:t>
            </a:r>
            <a:r>
              <a:rPr lang="en-US" dirty="0">
                <a:latin typeface="Arial" panose="020B0604020202020204" pitchFamily="34" charset="0"/>
              </a:rPr>
              <a:t> </a:t>
            </a:r>
            <a:r>
              <a:rPr lang="en-US" dirty="0" err="1">
                <a:latin typeface="Arial" panose="020B0604020202020204" pitchFamily="34" charset="0"/>
              </a:rPr>
              <a:t>halnya</a:t>
            </a:r>
            <a:r>
              <a:rPr lang="en-US" dirty="0">
                <a:latin typeface="Arial" panose="020B0604020202020204" pitchFamily="34" charset="0"/>
              </a:rPr>
              <a:t> </a:t>
            </a:r>
            <a:r>
              <a:rPr lang="en-US" dirty="0" err="1" smtClean="0">
                <a:latin typeface="Arial" panose="020B0604020202020204" pitchFamily="34" charset="0"/>
              </a:rPr>
              <a:t>dengan</a:t>
            </a:r>
            <a:r>
              <a:rPr lang="en-US" dirty="0" smtClean="0">
                <a:latin typeface="Arial" panose="020B0604020202020204" pitchFamily="34" charset="0"/>
              </a:rPr>
              <a:t> </a:t>
            </a:r>
            <a:r>
              <a:rPr lang="en-US" dirty="0" err="1" smtClean="0">
                <a:latin typeface="Arial" panose="020B0604020202020204" pitchFamily="34" charset="0"/>
              </a:rPr>
              <a:t>urium</a:t>
            </a:r>
            <a:endParaRPr lang="id-ID" dirty="0" smtClean="0">
              <a:latin typeface="Arial" panose="020B0604020202020204" pitchFamily="34" charset="0"/>
            </a:endParaRPr>
          </a:p>
          <a:p>
            <a:pPr marL="609600" indent="-609600">
              <a:buFont typeface="+mj-lt"/>
              <a:buAutoNum type="arabicPeriod"/>
            </a:pPr>
            <a:r>
              <a:rPr lang="id-ID" dirty="0" smtClean="0">
                <a:latin typeface="Arial" panose="020B0604020202020204" pitchFamily="34" charset="0"/>
              </a:rPr>
              <a:t>D</a:t>
            </a:r>
            <a:r>
              <a:rPr lang="en-US" dirty="0" err="1" smtClean="0">
                <a:latin typeface="Arial" panose="020B0604020202020204" pitchFamily="34" charset="0"/>
              </a:rPr>
              <a:t>apat</a:t>
            </a:r>
            <a:r>
              <a:rPr lang="en-US" dirty="0" smtClean="0">
                <a:latin typeface="Arial" panose="020B0604020202020204" pitchFamily="34" charset="0"/>
              </a:rPr>
              <a:t> </a:t>
            </a:r>
            <a:r>
              <a:rPr lang="en-US" dirty="0" err="1">
                <a:latin typeface="Arial" panose="020B0604020202020204" pitchFamily="34" charset="0"/>
              </a:rPr>
              <a:t>menetralkan</a:t>
            </a:r>
            <a:r>
              <a:rPr lang="en-US" dirty="0">
                <a:latin typeface="Arial" panose="020B0604020202020204" pitchFamily="34" charset="0"/>
              </a:rPr>
              <a:t> </a:t>
            </a:r>
            <a:r>
              <a:rPr lang="en-US" dirty="0" err="1">
                <a:latin typeface="Arial" panose="020B0604020202020204" pitchFamily="34" charset="0"/>
              </a:rPr>
              <a:t>tanah</a:t>
            </a:r>
            <a:r>
              <a:rPr lang="en-US" dirty="0">
                <a:latin typeface="Arial" panose="020B0604020202020204" pitchFamily="34" charset="0"/>
              </a:rPr>
              <a:t> </a:t>
            </a:r>
            <a:r>
              <a:rPr lang="en-US" dirty="0" err="1">
                <a:latin typeface="Arial" panose="020B0604020202020204" pitchFamily="34" charset="0"/>
              </a:rPr>
              <a:t>asam</a:t>
            </a:r>
            <a:r>
              <a:rPr lang="en-US" dirty="0">
                <a:latin typeface="Arial" panose="020B0604020202020204" pitchFamily="34" charset="0"/>
              </a:rPr>
              <a:t>, </a:t>
            </a:r>
            <a:r>
              <a:rPr lang="en-US" dirty="0" err="1">
                <a:latin typeface="Arial" panose="020B0604020202020204" pitchFamily="34" charset="0"/>
              </a:rPr>
              <a:t>dapat</a:t>
            </a:r>
            <a:r>
              <a:rPr lang="en-US" dirty="0">
                <a:latin typeface="Arial" panose="020B0604020202020204" pitchFamily="34" charset="0"/>
              </a:rPr>
              <a:t> </a:t>
            </a:r>
            <a:r>
              <a:rPr lang="en-US" dirty="0" err="1" smtClean="0">
                <a:latin typeface="Arial" panose="020B0604020202020204" pitchFamily="34" charset="0"/>
              </a:rPr>
              <a:t>menguraikan</a:t>
            </a:r>
            <a:r>
              <a:rPr lang="en-US" dirty="0" smtClean="0">
                <a:latin typeface="Arial" panose="020B0604020202020204" pitchFamily="34" charset="0"/>
              </a:rPr>
              <a:t> </a:t>
            </a:r>
            <a:r>
              <a:rPr lang="en-US" dirty="0" err="1">
                <a:latin typeface="Arial" panose="020B0604020202020204" pitchFamily="34" charset="0"/>
              </a:rPr>
              <a:t>bahan</a:t>
            </a:r>
            <a:r>
              <a:rPr lang="en-US" dirty="0">
                <a:latin typeface="Arial" panose="020B0604020202020204" pitchFamily="34" charset="0"/>
              </a:rPr>
              <a:t> </a:t>
            </a:r>
            <a:r>
              <a:rPr lang="en-US" dirty="0" err="1" smtClean="0">
                <a:latin typeface="Arial" panose="020B0604020202020204" pitchFamily="34" charset="0"/>
              </a:rPr>
              <a:t>organi</a:t>
            </a:r>
            <a:r>
              <a:rPr lang="id-ID" dirty="0" smtClean="0">
                <a:latin typeface="Arial" panose="020B0604020202020204" pitchFamily="34" charset="0"/>
              </a:rPr>
              <a:t>k</a:t>
            </a:r>
          </a:p>
          <a:p>
            <a:pPr marL="609600" indent="-609600">
              <a:buFont typeface="+mj-lt"/>
              <a:buAutoNum type="arabicPeriod"/>
            </a:pPr>
            <a:r>
              <a:rPr lang="id-ID" dirty="0" smtClean="0">
                <a:latin typeface="Arial" panose="020B0604020202020204" pitchFamily="34" charset="0"/>
              </a:rPr>
              <a:t>Berperan dalam pembentukan dinding sel</a:t>
            </a:r>
            <a:endParaRPr lang="en-US" dirty="0">
              <a:latin typeface="Arial" panose="020B0604020202020204" pitchFamily="34" charset="0"/>
            </a:endParaRPr>
          </a:p>
        </p:txBody>
      </p:sp>
    </p:spTree>
    <p:extLst>
      <p:ext uri="{BB962C8B-B14F-4D97-AF65-F5344CB8AC3E}">
        <p14:creationId xmlns:p14="http://schemas.microsoft.com/office/powerpoint/2010/main" val="30556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Font typeface="Wingdings" panose="05000000000000000000" pitchFamily="2" charset="2"/>
              <a:buNone/>
            </a:pPr>
            <a:r>
              <a:rPr lang="en-US" b="1" dirty="0" err="1">
                <a:solidFill>
                  <a:schemeClr val="tx2"/>
                </a:solidFill>
                <a:latin typeface="Arial" panose="020B0604020202020204" pitchFamily="34" charset="0"/>
              </a:rPr>
              <a:t>Sumber</a:t>
            </a:r>
            <a:r>
              <a:rPr lang="en-US" b="1" dirty="0">
                <a:solidFill>
                  <a:schemeClr val="tx2"/>
                </a:solidFill>
                <a:latin typeface="Arial" panose="020B0604020202020204" pitchFamily="34" charset="0"/>
              </a:rPr>
              <a:t> </a:t>
            </a:r>
            <a:r>
              <a:rPr lang="en-US" b="1" dirty="0" err="1">
                <a:solidFill>
                  <a:schemeClr val="tx2"/>
                </a:solidFill>
                <a:latin typeface="Arial" panose="020B0604020202020204" pitchFamily="34" charset="0"/>
              </a:rPr>
              <a:t>Ca</a:t>
            </a:r>
            <a:r>
              <a:rPr lang="en-US" b="1" dirty="0">
                <a:solidFill>
                  <a:schemeClr val="tx2"/>
                </a:solidFill>
                <a:latin typeface="Arial" panose="020B0604020202020204" pitchFamily="34" charset="0"/>
              </a:rPr>
              <a:t> :</a:t>
            </a:r>
          </a:p>
          <a:p>
            <a:pPr indent="12700">
              <a:buFont typeface="Wingdings" panose="05000000000000000000" pitchFamily="2" charset="2"/>
              <a:buNone/>
            </a:pPr>
            <a:r>
              <a:rPr lang="id-ID" dirty="0" smtClean="0">
                <a:latin typeface="Arial" panose="020B0604020202020204" pitchFamily="34" charset="0"/>
              </a:rPr>
              <a:t>Terdapat pada</a:t>
            </a:r>
            <a:r>
              <a:rPr lang="en-US" dirty="0" smtClean="0">
                <a:latin typeface="Arial" panose="020B0604020202020204" pitchFamily="34" charset="0"/>
              </a:rPr>
              <a:t> </a:t>
            </a:r>
            <a:r>
              <a:rPr lang="en-US" dirty="0" err="1">
                <a:latin typeface="Arial" panose="020B0604020202020204" pitchFamily="34" charset="0"/>
              </a:rPr>
              <a:t>batu-batu</a:t>
            </a:r>
            <a:r>
              <a:rPr lang="en-US" dirty="0">
                <a:latin typeface="Arial" panose="020B0604020202020204" pitchFamily="34" charset="0"/>
              </a:rPr>
              <a:t> </a:t>
            </a:r>
            <a:r>
              <a:rPr lang="en-US" dirty="0" err="1">
                <a:latin typeface="Arial" panose="020B0604020202020204" pitchFamily="34" charset="0"/>
              </a:rPr>
              <a:t>kapur</a:t>
            </a:r>
            <a:r>
              <a:rPr lang="en-US" dirty="0">
                <a:latin typeface="Arial" panose="020B0604020202020204" pitchFamily="34" charset="0"/>
              </a:rPr>
              <a:t> </a:t>
            </a:r>
            <a:r>
              <a:rPr lang="en-US" dirty="0" err="1">
                <a:latin typeface="Arial" panose="020B0604020202020204" pitchFamily="34" charset="0"/>
              </a:rPr>
              <a:t>dan</a:t>
            </a:r>
            <a:r>
              <a:rPr lang="en-US" dirty="0">
                <a:latin typeface="Arial" panose="020B0604020202020204" pitchFamily="34" charset="0"/>
              </a:rPr>
              <a:t> </a:t>
            </a:r>
            <a:r>
              <a:rPr lang="en-US" dirty="0" err="1">
                <a:latin typeface="Arial" panose="020B0604020202020204" pitchFamily="34" charset="0"/>
              </a:rPr>
              <a:t>sisa-sisa</a:t>
            </a:r>
            <a:r>
              <a:rPr lang="en-US" dirty="0">
                <a:latin typeface="Arial" panose="020B0604020202020204" pitchFamily="34" charset="0"/>
              </a:rPr>
              <a:t> </a:t>
            </a:r>
            <a:r>
              <a:rPr lang="en-US" dirty="0" err="1">
                <a:latin typeface="Arial" panose="020B0604020202020204" pitchFamily="34" charset="0"/>
              </a:rPr>
              <a:t>tanaman</a:t>
            </a:r>
            <a:r>
              <a:rPr lang="en-US" dirty="0">
                <a:latin typeface="Arial" panose="020B0604020202020204" pitchFamily="34" charset="0"/>
              </a:rPr>
              <a:t>.</a:t>
            </a:r>
          </a:p>
          <a:p>
            <a:endParaRPr lang="id-ID" dirty="0"/>
          </a:p>
        </p:txBody>
      </p:sp>
    </p:spTree>
    <p:extLst>
      <p:ext uri="{BB962C8B-B14F-4D97-AF65-F5344CB8AC3E}">
        <p14:creationId xmlns:p14="http://schemas.microsoft.com/office/powerpoint/2010/main" val="2852737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3810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6. MAGNESIUM (Mg)</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76200" y="1524000"/>
            <a:ext cx="9144000" cy="4724400"/>
          </a:xfrm>
        </p:spPr>
        <p:txBody>
          <a:bodyPr>
            <a:normAutofit/>
          </a:bodyPr>
          <a:lstStyle/>
          <a:p>
            <a:r>
              <a:rPr lang="en-US" sz="2800" dirty="0">
                <a:latin typeface="Arial" panose="020B0604020202020204" pitchFamily="34" charset="0"/>
              </a:rPr>
              <a:t>Magnesium </a:t>
            </a:r>
            <a:r>
              <a:rPr lang="en-US" sz="2800" dirty="0" err="1">
                <a:latin typeface="Arial" panose="020B0604020202020204" pitchFamily="34" charset="0"/>
              </a:rPr>
              <a:t>diserap</a:t>
            </a:r>
            <a:r>
              <a:rPr lang="en-US" sz="2800" dirty="0">
                <a:latin typeface="Arial" panose="020B0604020202020204" pitchFamily="34" charset="0"/>
              </a:rPr>
              <a:t> </a:t>
            </a:r>
            <a:r>
              <a:rPr lang="en-US" sz="2800" dirty="0" err="1">
                <a:latin typeface="Arial" panose="020B0604020202020204" pitchFamily="34" charset="0"/>
              </a:rPr>
              <a:t>dalam</a:t>
            </a:r>
            <a:r>
              <a:rPr lang="en-US" sz="2800" dirty="0">
                <a:latin typeface="Arial" panose="020B0604020202020204" pitchFamily="34" charset="0"/>
              </a:rPr>
              <a:t> </a:t>
            </a:r>
            <a:r>
              <a:rPr lang="en-US" sz="2800" dirty="0" err="1">
                <a:latin typeface="Arial" panose="020B0604020202020204" pitchFamily="34" charset="0"/>
              </a:rPr>
              <a:t>bentuk</a:t>
            </a:r>
            <a:r>
              <a:rPr lang="en-US" sz="2800" dirty="0">
                <a:latin typeface="Arial" panose="020B0604020202020204" pitchFamily="34" charset="0"/>
              </a:rPr>
              <a:t> </a:t>
            </a:r>
            <a:r>
              <a:rPr lang="en-US" sz="2800" dirty="0" smtClean="0">
                <a:latin typeface="Arial" panose="020B0604020202020204" pitchFamily="34" charset="0"/>
              </a:rPr>
              <a:t>Mg</a:t>
            </a:r>
            <a:r>
              <a:rPr lang="id-ID" sz="2800" b="1" baseline="30000" dirty="0">
                <a:latin typeface="Arial" panose="020B0604020202020204" pitchFamily="34" charset="0"/>
              </a:rPr>
              <a:t>2</a:t>
            </a:r>
            <a:r>
              <a:rPr lang="en-US" sz="2800" b="1" baseline="30000" dirty="0" smtClean="0">
                <a:latin typeface="Arial" panose="020B0604020202020204" pitchFamily="34" charset="0"/>
              </a:rPr>
              <a:t>+</a:t>
            </a:r>
            <a:r>
              <a:rPr lang="en-US" sz="2800" dirty="0" smtClean="0">
                <a:latin typeface="Arial" panose="020B0604020202020204" pitchFamily="34" charset="0"/>
              </a:rPr>
              <a:t>, </a:t>
            </a:r>
            <a:r>
              <a:rPr lang="en-US" sz="2800" dirty="0" err="1">
                <a:latin typeface="Arial" panose="020B0604020202020204" pitchFamily="34" charset="0"/>
              </a:rPr>
              <a:t>merupakan</a:t>
            </a:r>
            <a:r>
              <a:rPr lang="en-US" sz="2800" dirty="0">
                <a:latin typeface="Arial" panose="020B0604020202020204" pitchFamily="34" charset="0"/>
              </a:rPr>
              <a:t> </a:t>
            </a:r>
            <a:r>
              <a:rPr lang="en-US" sz="2800" dirty="0" err="1">
                <a:latin typeface="Arial" panose="020B0604020202020204" pitchFamily="34" charset="0"/>
              </a:rPr>
              <a:t>bagian</a:t>
            </a:r>
            <a:r>
              <a:rPr lang="en-US" sz="2800" dirty="0">
                <a:latin typeface="Arial" panose="020B0604020202020204" pitchFamily="34" charset="0"/>
              </a:rPr>
              <a:t> </a:t>
            </a:r>
            <a:r>
              <a:rPr lang="en-US" sz="2800" dirty="0" err="1">
                <a:latin typeface="Arial" panose="020B0604020202020204" pitchFamily="34" charset="0"/>
              </a:rPr>
              <a:t>dari</a:t>
            </a:r>
            <a:r>
              <a:rPr lang="en-US" sz="2800" dirty="0">
                <a:latin typeface="Arial" panose="020B0604020202020204" pitchFamily="34" charset="0"/>
              </a:rPr>
              <a:t> </a:t>
            </a:r>
            <a:r>
              <a:rPr lang="en-US" sz="2800" dirty="0" err="1">
                <a:latin typeface="Arial" panose="020B0604020202020204" pitchFamily="34" charset="0"/>
              </a:rPr>
              <a:t>khlorofil</a:t>
            </a:r>
            <a:r>
              <a:rPr lang="en-US" sz="2800" dirty="0">
                <a:latin typeface="Arial" panose="020B0604020202020204" pitchFamily="34" charset="0"/>
              </a:rPr>
              <a:t>. </a:t>
            </a:r>
            <a:endParaRPr lang="id-ID" sz="2800" dirty="0" smtClean="0">
              <a:latin typeface="Arial" panose="020B0604020202020204" pitchFamily="34" charset="0"/>
            </a:endParaRPr>
          </a:p>
          <a:p>
            <a:r>
              <a:rPr lang="en-US" sz="2800" dirty="0" err="1" smtClean="0">
                <a:latin typeface="Arial" panose="020B0604020202020204" pitchFamily="34" charset="0"/>
              </a:rPr>
              <a:t>Kekurangan</a:t>
            </a:r>
            <a:r>
              <a:rPr lang="en-US" sz="2800" dirty="0" smtClean="0">
                <a:latin typeface="Arial" panose="020B0604020202020204" pitchFamily="34" charset="0"/>
              </a:rPr>
              <a:t> </a:t>
            </a:r>
            <a:r>
              <a:rPr lang="en-US" sz="2800" dirty="0" err="1">
                <a:latin typeface="Arial" panose="020B0604020202020204" pitchFamily="34" charset="0"/>
              </a:rPr>
              <a:t>zat</a:t>
            </a:r>
            <a:r>
              <a:rPr lang="en-US" sz="2800" dirty="0">
                <a:latin typeface="Arial" panose="020B0604020202020204" pitchFamily="34" charset="0"/>
              </a:rPr>
              <a:t> </a:t>
            </a:r>
            <a:r>
              <a:rPr lang="en-US" sz="2800" dirty="0" err="1">
                <a:latin typeface="Arial" panose="020B0604020202020204" pitchFamily="34" charset="0"/>
              </a:rPr>
              <a:t>ini</a:t>
            </a:r>
            <a:r>
              <a:rPr lang="en-US" sz="2800" dirty="0">
                <a:latin typeface="Arial" panose="020B0604020202020204" pitchFamily="34" charset="0"/>
              </a:rPr>
              <a:t> </a:t>
            </a:r>
            <a:r>
              <a:rPr lang="en-US" sz="2800" dirty="0" err="1">
                <a:latin typeface="Arial" panose="020B0604020202020204" pitchFamily="34" charset="0"/>
              </a:rPr>
              <a:t>maka</a:t>
            </a:r>
            <a:r>
              <a:rPr lang="en-US" sz="2800" dirty="0">
                <a:latin typeface="Arial" panose="020B0604020202020204" pitchFamily="34" charset="0"/>
              </a:rPr>
              <a:t> </a:t>
            </a:r>
            <a:r>
              <a:rPr lang="en-US" sz="2800" dirty="0" err="1">
                <a:latin typeface="Arial" panose="020B0604020202020204" pitchFamily="34" charset="0"/>
              </a:rPr>
              <a:t>akibatnya</a:t>
            </a:r>
            <a:r>
              <a:rPr lang="en-US" sz="2800" dirty="0">
                <a:latin typeface="Arial" panose="020B0604020202020204" pitchFamily="34" charset="0"/>
              </a:rPr>
              <a:t> </a:t>
            </a:r>
            <a:r>
              <a:rPr lang="en-US" sz="2800" dirty="0" err="1">
                <a:latin typeface="Arial" panose="020B0604020202020204" pitchFamily="34" charset="0"/>
              </a:rPr>
              <a:t>adalah</a:t>
            </a:r>
            <a:r>
              <a:rPr lang="en-US" sz="2800" dirty="0">
                <a:latin typeface="Arial" panose="020B0604020202020204" pitchFamily="34" charset="0"/>
              </a:rPr>
              <a:t> </a:t>
            </a:r>
            <a:r>
              <a:rPr lang="en-US" sz="2800" dirty="0" err="1">
                <a:latin typeface="Arial" panose="020B0604020202020204" pitchFamily="34" charset="0"/>
              </a:rPr>
              <a:t>khlorosis</a:t>
            </a:r>
            <a:r>
              <a:rPr lang="en-US" sz="2800" dirty="0">
                <a:latin typeface="Arial" panose="020B0604020202020204" pitchFamily="34" charset="0"/>
              </a:rPr>
              <a:t>, </a:t>
            </a:r>
            <a:r>
              <a:rPr lang="en-US" sz="2800" dirty="0" err="1">
                <a:latin typeface="Arial" panose="020B0604020202020204" pitchFamily="34" charset="0"/>
              </a:rPr>
              <a:t>gejala-gejalanya</a:t>
            </a:r>
            <a:r>
              <a:rPr lang="en-US" sz="2800" dirty="0">
                <a:latin typeface="Arial" panose="020B0604020202020204" pitchFamily="34" charset="0"/>
              </a:rPr>
              <a:t> </a:t>
            </a:r>
            <a:r>
              <a:rPr lang="en-US" sz="2800" dirty="0" err="1">
                <a:latin typeface="Arial" panose="020B0604020202020204" pitchFamily="34" charset="0"/>
              </a:rPr>
              <a:t>akan</a:t>
            </a:r>
            <a:r>
              <a:rPr lang="en-US" sz="2800" dirty="0">
                <a:latin typeface="Arial" panose="020B0604020202020204" pitchFamily="34" charset="0"/>
              </a:rPr>
              <a:t> </a:t>
            </a:r>
            <a:r>
              <a:rPr lang="en-US" sz="2800" dirty="0" err="1">
                <a:latin typeface="Arial" panose="020B0604020202020204" pitchFamily="34" charset="0"/>
              </a:rPr>
              <a:t>tampak</a:t>
            </a:r>
            <a:r>
              <a:rPr lang="en-US" sz="2800" dirty="0">
                <a:latin typeface="Arial" panose="020B0604020202020204" pitchFamily="34" charset="0"/>
              </a:rPr>
              <a:t> </a:t>
            </a:r>
            <a:r>
              <a:rPr lang="en-US" sz="2800" dirty="0" err="1">
                <a:latin typeface="Arial" panose="020B0604020202020204" pitchFamily="34" charset="0"/>
              </a:rPr>
              <a:t>pada</a:t>
            </a:r>
            <a:r>
              <a:rPr lang="en-US" sz="2800" dirty="0">
                <a:latin typeface="Arial" panose="020B0604020202020204" pitchFamily="34" charset="0"/>
              </a:rPr>
              <a:t> </a:t>
            </a:r>
            <a:r>
              <a:rPr lang="en-US" sz="2800" dirty="0" err="1">
                <a:latin typeface="Arial" panose="020B0604020202020204" pitchFamily="34" charset="0"/>
              </a:rPr>
              <a:t>permukaan</a:t>
            </a:r>
            <a:r>
              <a:rPr lang="en-US" sz="2800" dirty="0">
                <a:latin typeface="Arial" panose="020B0604020202020204" pitchFamily="34" charset="0"/>
              </a:rPr>
              <a:t> </a:t>
            </a:r>
            <a:r>
              <a:rPr lang="en-US" sz="2800" dirty="0" err="1">
                <a:latin typeface="Arial" panose="020B0604020202020204" pitchFamily="34" charset="0"/>
              </a:rPr>
              <a:t>daun</a:t>
            </a:r>
            <a:r>
              <a:rPr lang="en-US" sz="2800" dirty="0">
                <a:latin typeface="Arial" panose="020B0604020202020204" pitchFamily="34" charset="0"/>
              </a:rPr>
              <a:t> </a:t>
            </a:r>
            <a:r>
              <a:rPr lang="en-US" sz="2800" dirty="0" err="1">
                <a:latin typeface="Arial" panose="020B0604020202020204" pitchFamily="34" charset="0"/>
              </a:rPr>
              <a:t>sebelah</a:t>
            </a:r>
            <a:r>
              <a:rPr lang="en-US" sz="2800" dirty="0">
                <a:latin typeface="Arial" panose="020B0604020202020204" pitchFamily="34" charset="0"/>
              </a:rPr>
              <a:t> </a:t>
            </a:r>
            <a:r>
              <a:rPr lang="en-US" sz="2800" dirty="0" err="1" smtClean="0">
                <a:latin typeface="Arial" panose="020B0604020202020204" pitchFamily="34" charset="0"/>
              </a:rPr>
              <a:t>bawah</a:t>
            </a:r>
            <a:r>
              <a:rPr lang="en-US" sz="2800" dirty="0" smtClean="0">
                <a:latin typeface="Arial" panose="020B0604020202020204" pitchFamily="34" charset="0"/>
              </a:rPr>
              <a:t>.</a:t>
            </a:r>
            <a:endParaRPr lang="id-ID" sz="2800" dirty="0" smtClean="0">
              <a:latin typeface="Arial" panose="020B0604020202020204" pitchFamily="34" charset="0"/>
            </a:endParaRPr>
          </a:p>
          <a:p>
            <a:r>
              <a:rPr lang="en-US" sz="2800" dirty="0" smtClean="0">
                <a:latin typeface="Arial" panose="020B0604020202020204" pitchFamily="34" charset="0"/>
              </a:rPr>
              <a:t>Kadar </a:t>
            </a:r>
            <a:r>
              <a:rPr lang="en-US" sz="2800" dirty="0">
                <a:latin typeface="Arial" panose="020B0604020202020204" pitchFamily="34" charset="0"/>
              </a:rPr>
              <a:t>Mg di </a:t>
            </a:r>
            <a:r>
              <a:rPr lang="en-US" sz="2800" dirty="0" err="1">
                <a:latin typeface="Arial" panose="020B0604020202020204" pitchFamily="34" charset="0"/>
              </a:rPr>
              <a:t>dalam</a:t>
            </a:r>
            <a:r>
              <a:rPr lang="en-US" sz="2800" dirty="0">
                <a:latin typeface="Arial" panose="020B0604020202020204" pitchFamily="34" charset="0"/>
              </a:rPr>
              <a:t> </a:t>
            </a:r>
            <a:r>
              <a:rPr lang="en-US" sz="2800" dirty="0" err="1">
                <a:latin typeface="Arial" panose="020B0604020202020204" pitchFamily="34" charset="0"/>
              </a:rPr>
              <a:t>bagian-bagian</a:t>
            </a:r>
            <a:r>
              <a:rPr lang="en-US" sz="2800" dirty="0">
                <a:latin typeface="Arial" panose="020B0604020202020204" pitchFamily="34" charset="0"/>
              </a:rPr>
              <a:t> </a:t>
            </a:r>
            <a:r>
              <a:rPr lang="en-US" sz="2800" dirty="0" err="1">
                <a:latin typeface="Arial" panose="020B0604020202020204" pitchFamily="34" charset="0"/>
              </a:rPr>
              <a:t>vegetatif</a:t>
            </a:r>
            <a:r>
              <a:rPr lang="en-US" sz="2800" dirty="0">
                <a:latin typeface="Arial" panose="020B0604020202020204" pitchFamily="34" charset="0"/>
              </a:rPr>
              <a:t> </a:t>
            </a:r>
            <a:r>
              <a:rPr lang="en-US" sz="2800" dirty="0" err="1">
                <a:latin typeface="Arial" panose="020B0604020202020204" pitchFamily="34" charset="0"/>
              </a:rPr>
              <a:t>dapat</a:t>
            </a:r>
            <a:r>
              <a:rPr lang="en-US" sz="2800" dirty="0">
                <a:latin typeface="Arial" panose="020B0604020202020204" pitchFamily="34" charset="0"/>
              </a:rPr>
              <a:t> </a:t>
            </a:r>
            <a:r>
              <a:rPr lang="en-US" sz="2800" dirty="0" err="1">
                <a:latin typeface="Arial" panose="020B0604020202020204" pitchFamily="34" charset="0"/>
              </a:rPr>
              <a:t>dikatakan</a:t>
            </a:r>
            <a:r>
              <a:rPr lang="en-US" sz="2800" dirty="0">
                <a:latin typeface="Arial" panose="020B0604020202020204" pitchFamily="34" charset="0"/>
              </a:rPr>
              <a:t> </a:t>
            </a:r>
            <a:r>
              <a:rPr lang="en-US" sz="2800" dirty="0" err="1">
                <a:latin typeface="Arial" panose="020B0604020202020204" pitchFamily="34" charset="0"/>
              </a:rPr>
              <a:t>rendah</a:t>
            </a:r>
            <a:r>
              <a:rPr lang="en-US" sz="2800" dirty="0">
                <a:latin typeface="Arial" panose="020B0604020202020204" pitchFamily="34" charset="0"/>
              </a:rPr>
              <a:t> </a:t>
            </a:r>
            <a:r>
              <a:rPr lang="en-US" sz="2800" dirty="0" err="1">
                <a:latin typeface="Arial" panose="020B0604020202020204" pitchFamily="34" charset="0"/>
              </a:rPr>
              <a:t>daripada</a:t>
            </a:r>
            <a:r>
              <a:rPr lang="en-US" sz="2800" dirty="0">
                <a:latin typeface="Arial" panose="020B0604020202020204" pitchFamily="34" charset="0"/>
              </a:rPr>
              <a:t> </a:t>
            </a:r>
            <a:r>
              <a:rPr lang="en-US" sz="2800" dirty="0" err="1">
                <a:latin typeface="Arial" panose="020B0604020202020204" pitchFamily="34" charset="0"/>
              </a:rPr>
              <a:t>kadar</a:t>
            </a:r>
            <a:r>
              <a:rPr lang="en-US" sz="2800" dirty="0">
                <a:latin typeface="Arial" panose="020B0604020202020204" pitchFamily="34" charset="0"/>
              </a:rPr>
              <a:t> </a:t>
            </a:r>
            <a:r>
              <a:rPr lang="en-US" sz="2800" dirty="0" err="1">
                <a:latin typeface="Arial" panose="020B0604020202020204" pitchFamily="34" charset="0"/>
              </a:rPr>
              <a:t>Ca</a:t>
            </a:r>
            <a:r>
              <a:rPr lang="en-US" sz="2800" dirty="0">
                <a:latin typeface="Arial" panose="020B0604020202020204" pitchFamily="34" charset="0"/>
              </a:rPr>
              <a:t>, </a:t>
            </a:r>
            <a:r>
              <a:rPr lang="en-US" sz="2800" dirty="0" err="1">
                <a:latin typeface="Arial" panose="020B0604020202020204" pitchFamily="34" charset="0"/>
              </a:rPr>
              <a:t>akan</a:t>
            </a:r>
            <a:r>
              <a:rPr lang="en-US" sz="2800" dirty="0">
                <a:latin typeface="Arial" panose="020B0604020202020204" pitchFamily="34" charset="0"/>
              </a:rPr>
              <a:t> </a:t>
            </a:r>
            <a:r>
              <a:rPr lang="en-US" sz="2800" dirty="0" err="1">
                <a:latin typeface="Arial" panose="020B0604020202020204" pitchFamily="34" charset="0"/>
              </a:rPr>
              <a:t>tetapi</a:t>
            </a:r>
            <a:r>
              <a:rPr lang="en-US" sz="2800" dirty="0">
                <a:latin typeface="Arial" panose="020B0604020202020204" pitchFamily="34" charset="0"/>
              </a:rPr>
              <a:t> di </a:t>
            </a:r>
            <a:r>
              <a:rPr lang="en-US" sz="2800" dirty="0" err="1">
                <a:latin typeface="Arial" panose="020B0604020202020204" pitchFamily="34" charset="0"/>
              </a:rPr>
              <a:t>dalam</a:t>
            </a:r>
            <a:r>
              <a:rPr lang="en-US" sz="2800" dirty="0">
                <a:latin typeface="Arial" panose="020B0604020202020204" pitchFamily="34" charset="0"/>
              </a:rPr>
              <a:t> </a:t>
            </a:r>
            <a:r>
              <a:rPr lang="en-US" sz="2800" dirty="0" err="1">
                <a:latin typeface="Arial" panose="020B0604020202020204" pitchFamily="34" charset="0"/>
              </a:rPr>
              <a:t>bagian-bagian</a:t>
            </a:r>
            <a:r>
              <a:rPr lang="en-US" sz="2800" dirty="0">
                <a:latin typeface="Arial" panose="020B0604020202020204" pitchFamily="34" charset="0"/>
              </a:rPr>
              <a:t> </a:t>
            </a:r>
            <a:r>
              <a:rPr lang="en-US" sz="2800" dirty="0" err="1">
                <a:latin typeface="Arial" panose="020B0604020202020204" pitchFamily="34" charset="0"/>
              </a:rPr>
              <a:t>generatif</a:t>
            </a:r>
            <a:r>
              <a:rPr lang="en-US" sz="2800" dirty="0">
                <a:latin typeface="Arial" panose="020B0604020202020204" pitchFamily="34" charset="0"/>
              </a:rPr>
              <a:t> </a:t>
            </a:r>
            <a:r>
              <a:rPr lang="en-US" sz="2800" dirty="0" err="1" smtClean="0">
                <a:latin typeface="Arial" panose="020B0604020202020204" pitchFamily="34" charset="0"/>
              </a:rPr>
              <a:t>sebaliknya</a:t>
            </a:r>
            <a:r>
              <a:rPr lang="en-US" sz="2800" dirty="0">
                <a:latin typeface="Arial" panose="020B0604020202020204" pitchFamily="34" charset="0"/>
              </a:rPr>
              <a:t>. </a:t>
            </a:r>
            <a:endParaRPr lang="id-ID" sz="2800" dirty="0" smtClean="0">
              <a:latin typeface="Arial" panose="020B0604020202020204" pitchFamily="34" charset="0"/>
            </a:endParaRPr>
          </a:p>
          <a:p>
            <a:r>
              <a:rPr lang="en-US" sz="2800" dirty="0" smtClean="0">
                <a:latin typeface="Arial" panose="020B0604020202020204" pitchFamily="34" charset="0"/>
              </a:rPr>
              <a:t>Mg </a:t>
            </a:r>
            <a:r>
              <a:rPr lang="en-US" sz="2800" dirty="0" err="1">
                <a:latin typeface="Arial" panose="020B0604020202020204" pitchFamily="34" charset="0"/>
              </a:rPr>
              <a:t>banyak</a:t>
            </a:r>
            <a:r>
              <a:rPr lang="en-US" sz="2800" dirty="0">
                <a:latin typeface="Arial" panose="020B0604020202020204" pitchFamily="34" charset="0"/>
              </a:rPr>
              <a:t> </a:t>
            </a:r>
            <a:r>
              <a:rPr lang="en-US" sz="2800" dirty="0" err="1">
                <a:latin typeface="Arial" panose="020B0604020202020204" pitchFamily="34" charset="0"/>
              </a:rPr>
              <a:t>terdapat</a:t>
            </a:r>
            <a:r>
              <a:rPr lang="en-US" sz="2800" dirty="0">
                <a:latin typeface="Arial" panose="020B0604020202020204" pitchFamily="34" charset="0"/>
              </a:rPr>
              <a:t> </a:t>
            </a:r>
            <a:r>
              <a:rPr lang="en-US" sz="2800" dirty="0" err="1">
                <a:latin typeface="Arial" panose="020B0604020202020204" pitchFamily="34" charset="0"/>
              </a:rPr>
              <a:t>dalam</a:t>
            </a:r>
            <a:r>
              <a:rPr lang="en-US" sz="2800" dirty="0">
                <a:latin typeface="Arial" panose="020B0604020202020204" pitchFamily="34" charset="0"/>
              </a:rPr>
              <a:t> </a:t>
            </a:r>
            <a:r>
              <a:rPr lang="en-US" sz="2800" dirty="0" err="1">
                <a:latin typeface="Arial" panose="020B0604020202020204" pitchFamily="34" charset="0"/>
              </a:rPr>
              <a:t>buah</a:t>
            </a:r>
            <a:r>
              <a:rPr lang="en-US" sz="2800" dirty="0">
                <a:latin typeface="Arial" panose="020B0604020202020204" pitchFamily="34" charset="0"/>
              </a:rPr>
              <a:t> </a:t>
            </a:r>
            <a:r>
              <a:rPr lang="en-US" sz="2800" dirty="0" err="1">
                <a:latin typeface="Arial" panose="020B0604020202020204" pitchFamily="34" charset="0"/>
              </a:rPr>
              <a:t>dan</a:t>
            </a:r>
            <a:r>
              <a:rPr lang="en-US" sz="2800" dirty="0">
                <a:latin typeface="Arial" panose="020B0604020202020204" pitchFamily="34" charset="0"/>
              </a:rPr>
              <a:t> </a:t>
            </a:r>
            <a:r>
              <a:rPr lang="en-US" sz="2800" dirty="0" err="1">
                <a:latin typeface="Arial" panose="020B0604020202020204" pitchFamily="34" charset="0"/>
              </a:rPr>
              <a:t>juga</a:t>
            </a:r>
            <a:r>
              <a:rPr lang="en-US" sz="2800" dirty="0">
                <a:latin typeface="Arial" panose="020B0604020202020204" pitchFamily="34" charset="0"/>
              </a:rPr>
              <a:t> </a:t>
            </a:r>
            <a:r>
              <a:rPr lang="en-US" sz="2800" dirty="0" err="1">
                <a:latin typeface="Arial" panose="020B0604020202020204" pitchFamily="34" charset="0"/>
              </a:rPr>
              <a:t>dalam</a:t>
            </a:r>
            <a:r>
              <a:rPr lang="en-US" sz="2800" dirty="0">
                <a:latin typeface="Arial" panose="020B0604020202020204" pitchFamily="34" charset="0"/>
              </a:rPr>
              <a:t> </a:t>
            </a:r>
            <a:r>
              <a:rPr lang="en-US" sz="2800" dirty="0" err="1" smtClean="0">
                <a:latin typeface="Arial" panose="020B0604020202020204" pitchFamily="34" charset="0"/>
              </a:rPr>
              <a:t>tanah</a:t>
            </a:r>
            <a:r>
              <a:rPr lang="en-US" sz="2800" dirty="0" smtClean="0">
                <a:latin typeface="Arial" panose="020B0604020202020204" pitchFamily="34" charset="0"/>
              </a:rPr>
              <a:t>.</a:t>
            </a:r>
            <a:endParaRPr lang="id-ID" sz="2800" dirty="0" smtClean="0">
              <a:latin typeface="Arial" panose="020B0604020202020204" pitchFamily="34" charset="0"/>
            </a:endParaRPr>
          </a:p>
        </p:txBody>
      </p:sp>
    </p:spTree>
    <p:extLst>
      <p:ext uri="{BB962C8B-B14F-4D97-AF65-F5344CB8AC3E}">
        <p14:creationId xmlns:p14="http://schemas.microsoft.com/office/powerpoint/2010/main" val="199787500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381000"/>
            <a:ext cx="8229600" cy="1143000"/>
          </a:xfrm>
        </p:spPr>
        <p:txBody>
          <a:bodyPr/>
          <a:lstStyle/>
          <a:p>
            <a:r>
              <a:rPr lang="id-ID" b="1" dirty="0" smtClean="0">
                <a:solidFill>
                  <a:schemeClr val="accent6">
                    <a:lumMod val="75000"/>
                  </a:schemeClr>
                </a:solidFill>
              </a:rPr>
              <a:t>Kegunaan Magnesium</a:t>
            </a:r>
            <a:endParaRPr lang="id-ID" b="1" dirty="0">
              <a:solidFill>
                <a:schemeClr val="accent6">
                  <a:lumMod val="75000"/>
                </a:schemeClr>
              </a:solidFill>
            </a:endParaRPr>
          </a:p>
        </p:txBody>
      </p:sp>
      <p:sp>
        <p:nvSpPr>
          <p:cNvPr id="4" name="Content Placeholder 3"/>
          <p:cNvSpPr>
            <a:spLocks noGrp="1"/>
          </p:cNvSpPr>
          <p:nvPr>
            <p:ph idx="1"/>
          </p:nvPr>
        </p:nvSpPr>
        <p:spPr/>
        <p:txBody>
          <a:bodyPr>
            <a:normAutofit/>
          </a:bodyPr>
          <a:lstStyle/>
          <a:p>
            <a:pPr marL="457200" indent="-457200">
              <a:buFont typeface="+mj-lt"/>
              <a:buAutoNum type="arabicPeriod"/>
            </a:pPr>
            <a:r>
              <a:rPr lang="id-ID" sz="2800" dirty="0" smtClean="0">
                <a:latin typeface="Arial" panose="020B0604020202020204" pitchFamily="34" charset="0"/>
                <a:cs typeface="Arial" panose="020B0604020202020204" pitchFamily="34" charset="0"/>
              </a:rPr>
              <a:t>Menghasilkan </a:t>
            </a:r>
            <a:r>
              <a:rPr lang="id-ID" sz="2800" dirty="0">
                <a:latin typeface="Arial" panose="020B0604020202020204" pitchFamily="34" charset="0"/>
                <a:cs typeface="Arial" panose="020B0604020202020204" pitchFamily="34" charset="0"/>
              </a:rPr>
              <a:t>Klorofil dengan </a:t>
            </a:r>
            <a:r>
              <a:rPr lang="id-ID" sz="2800" dirty="0" smtClean="0">
                <a:latin typeface="Arial" panose="020B0604020202020204" pitchFamily="34" charset="0"/>
                <a:cs typeface="Arial" panose="020B0604020202020204" pitchFamily="34" charset="0"/>
              </a:rPr>
              <a:t>sempurna.</a:t>
            </a:r>
          </a:p>
          <a:p>
            <a:pPr marL="457200" indent="-457200">
              <a:buFont typeface="+mj-lt"/>
              <a:buAutoNum type="arabicPeriod"/>
            </a:pPr>
            <a:r>
              <a:rPr lang="id-ID" sz="2800" dirty="0" smtClean="0">
                <a:latin typeface="Arial" panose="020B0604020202020204" pitchFamily="34" charset="0"/>
                <a:cs typeface="Arial" panose="020B0604020202020204" pitchFamily="34" charset="0"/>
              </a:rPr>
              <a:t>Meningkatkan </a:t>
            </a:r>
            <a:r>
              <a:rPr lang="id-ID" sz="2800" dirty="0">
                <a:latin typeface="Arial" panose="020B0604020202020204" pitchFamily="34" charset="0"/>
                <a:cs typeface="Arial" panose="020B0604020202020204" pitchFamily="34" charset="0"/>
              </a:rPr>
              <a:t>kualitas dan kuantitas </a:t>
            </a:r>
            <a:r>
              <a:rPr lang="id-ID" sz="2800" dirty="0" smtClean="0">
                <a:latin typeface="Arial" panose="020B0604020202020204" pitchFamily="34" charset="0"/>
                <a:cs typeface="Arial" panose="020B0604020202020204" pitchFamily="34" charset="0"/>
              </a:rPr>
              <a:t>produksi.</a:t>
            </a:r>
          </a:p>
          <a:p>
            <a:pPr marL="457200" indent="-457200">
              <a:buFont typeface="+mj-lt"/>
              <a:buAutoNum type="arabicPeriod"/>
            </a:pPr>
            <a:r>
              <a:rPr lang="id-ID" sz="2800" dirty="0" smtClean="0">
                <a:latin typeface="Arial" panose="020B0604020202020204" pitchFamily="34" charset="0"/>
                <a:cs typeface="Arial" panose="020B0604020202020204" pitchFamily="34" charset="0"/>
              </a:rPr>
              <a:t>Meningkatkan </a:t>
            </a:r>
            <a:r>
              <a:rPr lang="id-ID" sz="2800" dirty="0">
                <a:latin typeface="Arial" panose="020B0604020202020204" pitchFamily="34" charset="0"/>
                <a:cs typeface="Arial" panose="020B0604020202020204" pitchFamily="34" charset="0"/>
              </a:rPr>
              <a:t>kadar minyak pada buah sawit dan </a:t>
            </a:r>
            <a:r>
              <a:rPr lang="id-ID" sz="2800" dirty="0" smtClean="0">
                <a:latin typeface="Arial" panose="020B0604020202020204" pitchFamily="34" charset="0"/>
                <a:cs typeface="Arial" panose="020B0604020202020204" pitchFamily="34" charset="0"/>
              </a:rPr>
              <a:t>lainnya.</a:t>
            </a:r>
          </a:p>
          <a:p>
            <a:pPr marL="457200" indent="-457200">
              <a:buFont typeface="+mj-lt"/>
              <a:buAutoNum type="arabicPeriod"/>
            </a:pPr>
            <a:r>
              <a:rPr lang="id-ID" sz="2800" dirty="0" smtClean="0">
                <a:latin typeface="Arial" panose="020B0604020202020204" pitchFamily="34" charset="0"/>
                <a:cs typeface="Arial" panose="020B0604020202020204" pitchFamily="34" charset="0"/>
              </a:rPr>
              <a:t>Meningkatkan </a:t>
            </a:r>
            <a:r>
              <a:rPr lang="id-ID" sz="2800" dirty="0">
                <a:latin typeface="Arial" panose="020B0604020202020204" pitchFamily="34" charset="0"/>
                <a:cs typeface="Arial" panose="020B0604020202020204" pitchFamily="34" charset="0"/>
              </a:rPr>
              <a:t>pH tanah dan memperbaiki struktur tanah akibat pemberian pupuk </a:t>
            </a:r>
            <a:r>
              <a:rPr lang="id-ID" sz="2800" dirty="0" smtClean="0">
                <a:latin typeface="Arial" panose="020B0604020202020204" pitchFamily="34" charset="0"/>
                <a:cs typeface="Arial" panose="020B0604020202020204" pitchFamily="34" charset="0"/>
              </a:rPr>
              <a:t>kimia.</a:t>
            </a:r>
          </a:p>
          <a:p>
            <a:pPr marL="457200" indent="-457200">
              <a:buFont typeface="+mj-lt"/>
              <a:buAutoNum type="arabicPeriod"/>
            </a:pPr>
            <a:r>
              <a:rPr lang="id-ID" sz="2800" dirty="0" smtClean="0">
                <a:latin typeface="Arial" panose="020B0604020202020204" pitchFamily="34" charset="0"/>
                <a:cs typeface="Arial" panose="020B0604020202020204" pitchFamily="34" charset="0"/>
              </a:rPr>
              <a:t>Dapat </a:t>
            </a:r>
            <a:r>
              <a:rPr lang="id-ID" sz="2800" dirty="0">
                <a:latin typeface="Arial" panose="020B0604020202020204" pitchFamily="34" charset="0"/>
                <a:cs typeface="Arial" panose="020B0604020202020204" pitchFamily="34" charset="0"/>
              </a:rPr>
              <a:t>mengurangi (menetralisir) racun akibat kandungan Al dan Fe dalam tanah yang tinggi.</a:t>
            </a:r>
          </a:p>
        </p:txBody>
      </p:sp>
    </p:spTree>
    <p:extLst>
      <p:ext uri="{BB962C8B-B14F-4D97-AF65-F5344CB8AC3E}">
        <p14:creationId xmlns:p14="http://schemas.microsoft.com/office/powerpoint/2010/main" val="367623064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7. SULFUR (S)</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r>
              <a:rPr lang="en-US" dirty="0">
                <a:latin typeface="Arial" panose="020B0604020202020204" pitchFamily="34" charset="0"/>
              </a:rPr>
              <a:t>Sulfur </a:t>
            </a:r>
            <a:r>
              <a:rPr lang="en-US" dirty="0" err="1">
                <a:latin typeface="Arial" panose="020B0604020202020204" pitchFamily="34" charset="0"/>
              </a:rPr>
              <a:t>diserap</a:t>
            </a:r>
            <a:r>
              <a:rPr lang="en-US" dirty="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a:latin typeface="Arial" panose="020B0604020202020204" pitchFamily="34" charset="0"/>
              </a:rPr>
              <a:t>bentuk</a:t>
            </a:r>
            <a:r>
              <a:rPr lang="en-US" dirty="0">
                <a:latin typeface="Arial" panose="020B0604020202020204" pitchFamily="34" charset="0"/>
              </a:rPr>
              <a:t> SO</a:t>
            </a:r>
            <a:r>
              <a:rPr lang="en-US" sz="3600" b="1" baseline="-25000" dirty="0">
                <a:latin typeface="Arial" panose="020B0604020202020204" pitchFamily="34" charset="0"/>
              </a:rPr>
              <a:t>4</a:t>
            </a:r>
            <a:r>
              <a:rPr lang="en-US" sz="3600" b="1" baseline="30000" dirty="0">
                <a:latin typeface="Arial" panose="020B0604020202020204" pitchFamily="34" charset="0"/>
              </a:rPr>
              <a:t>-</a:t>
            </a:r>
            <a:r>
              <a:rPr lang="en-US" dirty="0">
                <a:latin typeface="Arial" panose="020B0604020202020204" pitchFamily="34" charset="0"/>
              </a:rPr>
              <a:t>, </a:t>
            </a:r>
            <a:r>
              <a:rPr lang="en-US" dirty="0" err="1">
                <a:latin typeface="Arial" panose="020B0604020202020204" pitchFamily="34" charset="0"/>
              </a:rPr>
              <a:t>zat</a:t>
            </a:r>
            <a:r>
              <a:rPr lang="en-US" dirty="0">
                <a:latin typeface="Arial" panose="020B0604020202020204" pitchFamily="34" charset="0"/>
              </a:rPr>
              <a:t> </a:t>
            </a:r>
            <a:r>
              <a:rPr lang="en-US" dirty="0" err="1">
                <a:latin typeface="Arial" panose="020B0604020202020204" pitchFamily="34" charset="0"/>
              </a:rPr>
              <a:t>ini</a:t>
            </a:r>
            <a:r>
              <a:rPr lang="en-US" dirty="0">
                <a:latin typeface="Arial" panose="020B0604020202020204" pitchFamily="34" charset="0"/>
              </a:rPr>
              <a:t> </a:t>
            </a:r>
            <a:r>
              <a:rPr lang="en-US" dirty="0" err="1">
                <a:latin typeface="Arial" panose="020B0604020202020204" pitchFamily="34" charset="0"/>
              </a:rPr>
              <a:t>merupakan</a:t>
            </a:r>
            <a:r>
              <a:rPr lang="en-US" dirty="0">
                <a:latin typeface="Arial" panose="020B0604020202020204" pitchFamily="34" charset="0"/>
              </a:rPr>
              <a:t> </a:t>
            </a:r>
            <a:r>
              <a:rPr lang="en-US" dirty="0" err="1">
                <a:latin typeface="Arial" panose="020B0604020202020204" pitchFamily="34" charset="0"/>
              </a:rPr>
              <a:t>bagian</a:t>
            </a:r>
            <a:r>
              <a:rPr lang="en-US" dirty="0">
                <a:latin typeface="Arial" panose="020B0604020202020204" pitchFamily="34" charset="0"/>
              </a:rPr>
              <a:t> </a:t>
            </a:r>
            <a:r>
              <a:rPr lang="en-US" dirty="0" err="1">
                <a:latin typeface="Arial" panose="020B0604020202020204" pitchFamily="34" charset="0"/>
              </a:rPr>
              <a:t>dari</a:t>
            </a:r>
            <a:r>
              <a:rPr lang="en-US" dirty="0">
                <a:latin typeface="Arial" panose="020B0604020202020204" pitchFamily="34" charset="0"/>
              </a:rPr>
              <a:t> protein yang </a:t>
            </a:r>
            <a:r>
              <a:rPr lang="en-US" dirty="0" err="1">
                <a:latin typeface="Arial" panose="020B0604020202020204" pitchFamily="34" charset="0"/>
              </a:rPr>
              <a:t>terdapat</a:t>
            </a:r>
            <a:r>
              <a:rPr lang="en-US" dirty="0">
                <a:latin typeface="Arial" panose="020B0604020202020204" pitchFamily="34" charset="0"/>
              </a:rPr>
              <a:t> </a:t>
            </a:r>
            <a:r>
              <a:rPr lang="en-US" dirty="0" err="1">
                <a:latin typeface="Arial" panose="020B0604020202020204" pitchFamily="34" charset="0"/>
              </a:rPr>
              <a:t>dalam</a:t>
            </a:r>
            <a:r>
              <a:rPr lang="en-US" dirty="0">
                <a:latin typeface="Arial" panose="020B0604020202020204" pitchFamily="34" charset="0"/>
              </a:rPr>
              <a:t> </a:t>
            </a:r>
            <a:r>
              <a:rPr lang="en-US" dirty="0" err="1">
                <a:latin typeface="Arial" panose="020B0604020202020204" pitchFamily="34" charset="0"/>
              </a:rPr>
              <a:t>bentuk</a:t>
            </a:r>
            <a:r>
              <a:rPr lang="en-US" dirty="0">
                <a:latin typeface="Arial" panose="020B0604020202020204" pitchFamily="34" charset="0"/>
              </a:rPr>
              <a:t> : </a:t>
            </a:r>
            <a:r>
              <a:rPr lang="en-US" dirty="0" err="1">
                <a:latin typeface="Arial" panose="020B0604020202020204" pitchFamily="34" charset="0"/>
              </a:rPr>
              <a:t>Cystein</a:t>
            </a:r>
            <a:r>
              <a:rPr lang="en-US" dirty="0">
                <a:latin typeface="Arial" panose="020B0604020202020204" pitchFamily="34" charset="0"/>
              </a:rPr>
              <a:t>, </a:t>
            </a:r>
            <a:r>
              <a:rPr lang="en-US" dirty="0" err="1">
                <a:latin typeface="Arial" panose="020B0604020202020204" pitchFamily="34" charset="0"/>
              </a:rPr>
              <a:t>methionin</a:t>
            </a:r>
            <a:r>
              <a:rPr lang="en-US" dirty="0">
                <a:latin typeface="Arial" panose="020B0604020202020204" pitchFamily="34" charset="0"/>
              </a:rPr>
              <a:t> </a:t>
            </a:r>
            <a:r>
              <a:rPr lang="en-US" dirty="0" err="1">
                <a:latin typeface="Arial" panose="020B0604020202020204" pitchFamily="34" charset="0"/>
              </a:rPr>
              <a:t>dan</a:t>
            </a:r>
            <a:r>
              <a:rPr lang="en-US" dirty="0">
                <a:latin typeface="Arial" panose="020B0604020202020204" pitchFamily="34" charset="0"/>
              </a:rPr>
              <a:t> thiamine.</a:t>
            </a:r>
          </a:p>
          <a:p>
            <a:endParaRPr lang="id-ID" dirty="0"/>
          </a:p>
        </p:txBody>
      </p:sp>
    </p:spTree>
    <p:extLst>
      <p:ext uri="{BB962C8B-B14F-4D97-AF65-F5344CB8AC3E}">
        <p14:creationId xmlns:p14="http://schemas.microsoft.com/office/powerpoint/2010/main" val="412691195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4" name="Content Placeholder 3"/>
          <p:cNvSpPr>
            <a:spLocks noGrp="1"/>
          </p:cNvSpPr>
          <p:nvPr>
            <p:ph idx="1"/>
          </p:nvPr>
        </p:nvSpPr>
        <p:spPr/>
        <p:txBody>
          <a:bodyPr>
            <a:normAutofit/>
          </a:bodyPr>
          <a:lstStyle/>
          <a:p>
            <a:r>
              <a:rPr lang="en-US" dirty="0" err="1">
                <a:latin typeface="Arial" panose="020B0604020202020204" pitchFamily="34" charset="0"/>
              </a:rPr>
              <a:t>Belerang</a:t>
            </a:r>
            <a:r>
              <a:rPr lang="en-US" dirty="0">
                <a:latin typeface="Arial" panose="020B0604020202020204" pitchFamily="34" charset="0"/>
              </a:rPr>
              <a:t> yang </a:t>
            </a:r>
            <a:r>
              <a:rPr lang="en-US" dirty="0" err="1">
                <a:latin typeface="Arial" panose="020B0604020202020204" pitchFamily="34" charset="0"/>
              </a:rPr>
              <a:t>larut</a:t>
            </a:r>
            <a:r>
              <a:rPr lang="en-US" dirty="0">
                <a:latin typeface="Arial" panose="020B0604020202020204" pitchFamily="34" charset="0"/>
              </a:rPr>
              <a:t> di </a:t>
            </a:r>
            <a:r>
              <a:rPr lang="en-US" dirty="0" err="1">
                <a:latin typeface="Arial" panose="020B0604020202020204" pitchFamily="34" charset="0"/>
              </a:rPr>
              <a:t>dalam</a:t>
            </a:r>
            <a:r>
              <a:rPr lang="en-US" dirty="0">
                <a:latin typeface="Arial" panose="020B0604020202020204" pitchFamily="34" charset="0"/>
              </a:rPr>
              <a:t> air </a:t>
            </a:r>
            <a:r>
              <a:rPr lang="en-US" dirty="0" err="1">
                <a:latin typeface="Arial" panose="020B0604020202020204" pitchFamily="34" charset="0"/>
              </a:rPr>
              <a:t>akan</a:t>
            </a:r>
            <a:r>
              <a:rPr lang="en-US" dirty="0">
                <a:latin typeface="Arial" panose="020B0604020202020204" pitchFamily="34" charset="0"/>
              </a:rPr>
              <a:t> </a:t>
            </a:r>
            <a:r>
              <a:rPr lang="en-US" dirty="0" err="1">
                <a:latin typeface="Arial" panose="020B0604020202020204" pitchFamily="34" charset="0"/>
              </a:rPr>
              <a:t>diserap</a:t>
            </a:r>
            <a:r>
              <a:rPr lang="en-US" dirty="0">
                <a:latin typeface="Arial" panose="020B0604020202020204" pitchFamily="34" charset="0"/>
              </a:rPr>
              <a:t> </a:t>
            </a:r>
            <a:r>
              <a:rPr lang="en-US" dirty="0" err="1">
                <a:latin typeface="Arial" panose="020B0604020202020204" pitchFamily="34" charset="0"/>
              </a:rPr>
              <a:t>akar</a:t>
            </a:r>
            <a:r>
              <a:rPr lang="en-US" dirty="0">
                <a:latin typeface="Arial" panose="020B0604020202020204" pitchFamily="34" charset="0"/>
              </a:rPr>
              <a:t> </a:t>
            </a:r>
            <a:r>
              <a:rPr lang="en-US" dirty="0" err="1">
                <a:latin typeface="Arial" panose="020B0604020202020204" pitchFamily="34" charset="0"/>
              </a:rPr>
              <a:t>tanaman</a:t>
            </a:r>
            <a:r>
              <a:rPr lang="en-US" dirty="0">
                <a:latin typeface="Arial" panose="020B0604020202020204" pitchFamily="34" charset="0"/>
              </a:rPr>
              <a:t> (</a:t>
            </a:r>
            <a:r>
              <a:rPr lang="en-US" dirty="0" err="1">
                <a:latin typeface="Arial" panose="020B0604020202020204" pitchFamily="34" charset="0"/>
              </a:rPr>
              <a:t>terutama</a:t>
            </a:r>
            <a:r>
              <a:rPr lang="en-US" dirty="0">
                <a:latin typeface="Arial" panose="020B0604020202020204" pitchFamily="34" charset="0"/>
              </a:rPr>
              <a:t> </a:t>
            </a:r>
            <a:r>
              <a:rPr lang="en-US" dirty="0" err="1">
                <a:latin typeface="Arial" panose="020B0604020202020204" pitchFamily="34" charset="0"/>
              </a:rPr>
              <a:t>tanaman</a:t>
            </a:r>
            <a:r>
              <a:rPr lang="en-US" dirty="0">
                <a:latin typeface="Arial" panose="020B0604020202020204" pitchFamily="34" charset="0"/>
              </a:rPr>
              <a:t> </a:t>
            </a:r>
            <a:r>
              <a:rPr lang="en-US" dirty="0" err="1">
                <a:latin typeface="Arial" panose="020B0604020202020204" pitchFamily="34" charset="0"/>
              </a:rPr>
              <a:t>muda</a:t>
            </a:r>
            <a:r>
              <a:rPr lang="en-US" dirty="0">
                <a:latin typeface="Arial" panose="020B0604020202020204" pitchFamily="34" charset="0"/>
              </a:rPr>
              <a:t>) </a:t>
            </a:r>
            <a:r>
              <a:rPr lang="en-US" dirty="0" err="1">
                <a:latin typeface="Arial" panose="020B0604020202020204" pitchFamily="34" charset="0"/>
              </a:rPr>
              <a:t>pada</a:t>
            </a:r>
            <a:r>
              <a:rPr lang="en-US" dirty="0">
                <a:latin typeface="Arial" panose="020B0604020202020204" pitchFamily="34" charset="0"/>
              </a:rPr>
              <a:t> </a:t>
            </a:r>
            <a:r>
              <a:rPr lang="en-US" dirty="0" err="1">
                <a:latin typeface="Arial" panose="020B0604020202020204" pitchFamily="34" charset="0"/>
              </a:rPr>
              <a:t>pertumbuhan</a:t>
            </a:r>
            <a:r>
              <a:rPr lang="en-US" dirty="0">
                <a:latin typeface="Arial" panose="020B0604020202020204" pitchFamily="34" charset="0"/>
              </a:rPr>
              <a:t> </a:t>
            </a:r>
            <a:r>
              <a:rPr lang="en-US" dirty="0" err="1">
                <a:latin typeface="Arial" panose="020B0604020202020204" pitchFamily="34" charset="0"/>
              </a:rPr>
              <a:t>permulaan</a:t>
            </a:r>
            <a:r>
              <a:rPr lang="en-US" dirty="0">
                <a:latin typeface="Arial" panose="020B0604020202020204" pitchFamily="34" charset="0"/>
              </a:rPr>
              <a:t> </a:t>
            </a:r>
            <a:r>
              <a:rPr lang="en-US" dirty="0" err="1">
                <a:latin typeface="Arial" panose="020B0604020202020204" pitchFamily="34" charset="0"/>
              </a:rPr>
              <a:t>dan</a:t>
            </a:r>
            <a:r>
              <a:rPr lang="en-US" dirty="0">
                <a:latin typeface="Arial" panose="020B0604020202020204" pitchFamily="34" charset="0"/>
              </a:rPr>
              <a:t> </a:t>
            </a:r>
            <a:r>
              <a:rPr lang="en-US" dirty="0" err="1" smtClean="0">
                <a:latin typeface="Arial" panose="020B0604020202020204" pitchFamily="34" charset="0"/>
              </a:rPr>
              <a:t>perkembangannya</a:t>
            </a:r>
            <a:r>
              <a:rPr lang="en-US" dirty="0" smtClean="0">
                <a:latin typeface="Arial" panose="020B0604020202020204" pitchFamily="34" charset="0"/>
              </a:rPr>
              <a:t>.</a:t>
            </a:r>
            <a:endParaRPr lang="id-ID" dirty="0" smtClean="0">
              <a:latin typeface="Arial" panose="020B0604020202020204" pitchFamily="34" charset="0"/>
            </a:endParaRPr>
          </a:p>
          <a:p>
            <a:r>
              <a:rPr lang="en-US" dirty="0" err="1" smtClean="0">
                <a:latin typeface="Arial" panose="020B0604020202020204" pitchFamily="34" charset="0"/>
              </a:rPr>
              <a:t>terdapat</a:t>
            </a:r>
            <a:r>
              <a:rPr lang="en-US" dirty="0" smtClean="0">
                <a:latin typeface="Arial" panose="020B0604020202020204" pitchFamily="34" charset="0"/>
              </a:rPr>
              <a:t> </a:t>
            </a:r>
            <a:r>
              <a:rPr lang="en-US" dirty="0" err="1">
                <a:latin typeface="Arial" panose="020B0604020202020204" pitchFamily="34" charset="0"/>
              </a:rPr>
              <a:t>pada</a:t>
            </a:r>
            <a:r>
              <a:rPr lang="en-US" dirty="0">
                <a:latin typeface="Arial" panose="020B0604020202020204" pitchFamily="34" charset="0"/>
              </a:rPr>
              <a:t> </a:t>
            </a:r>
            <a:r>
              <a:rPr lang="en-US" dirty="0" err="1">
                <a:latin typeface="Arial" panose="020B0604020202020204" pitchFamily="34" charset="0"/>
              </a:rPr>
              <a:t>tanaman</a:t>
            </a:r>
            <a:r>
              <a:rPr lang="en-US" dirty="0">
                <a:latin typeface="Arial" panose="020B0604020202020204" pitchFamily="34" charset="0"/>
              </a:rPr>
              <a:t> </a:t>
            </a:r>
            <a:r>
              <a:rPr lang="en-US" dirty="0" err="1">
                <a:latin typeface="Arial" panose="020B0604020202020204" pitchFamily="34" charset="0"/>
              </a:rPr>
              <a:t>jenis</a:t>
            </a:r>
            <a:r>
              <a:rPr lang="en-US" dirty="0">
                <a:latin typeface="Arial" panose="020B0604020202020204" pitchFamily="34" charset="0"/>
              </a:rPr>
              <a:t> </a:t>
            </a:r>
            <a:r>
              <a:rPr lang="en-US" dirty="0" err="1">
                <a:latin typeface="Arial" panose="020B0604020202020204" pitchFamily="34" charset="0"/>
              </a:rPr>
              <a:t>leguminoceae</a:t>
            </a:r>
            <a:r>
              <a:rPr lang="en-US" dirty="0">
                <a:latin typeface="Arial" panose="020B0604020202020204" pitchFamily="34" charset="0"/>
              </a:rPr>
              <a:t> </a:t>
            </a:r>
            <a:r>
              <a:rPr lang="en-US" dirty="0" err="1">
                <a:latin typeface="Arial" panose="020B0604020202020204" pitchFamily="34" charset="0"/>
              </a:rPr>
              <a:t>karena</a:t>
            </a:r>
            <a:r>
              <a:rPr lang="en-US" dirty="0">
                <a:latin typeface="Arial" panose="020B0604020202020204" pitchFamily="34" charset="0"/>
              </a:rPr>
              <a:t> </a:t>
            </a:r>
            <a:r>
              <a:rPr lang="en-US" dirty="0" err="1">
                <a:latin typeface="Arial" panose="020B0604020202020204" pitchFamily="34" charset="0"/>
              </a:rPr>
              <a:t>pada</a:t>
            </a:r>
            <a:r>
              <a:rPr lang="en-US" dirty="0">
                <a:latin typeface="Arial" panose="020B0604020202020204" pitchFamily="34" charset="0"/>
              </a:rPr>
              <a:t> </a:t>
            </a:r>
            <a:r>
              <a:rPr lang="en-US" dirty="0" err="1">
                <a:latin typeface="Arial" panose="020B0604020202020204" pitchFamily="34" charset="0"/>
              </a:rPr>
              <a:t>tanaman</a:t>
            </a:r>
            <a:r>
              <a:rPr lang="en-US" dirty="0">
                <a:latin typeface="Arial" panose="020B0604020202020204" pitchFamily="34" charset="0"/>
              </a:rPr>
              <a:t> </a:t>
            </a:r>
            <a:r>
              <a:rPr lang="en-US" dirty="0" err="1">
                <a:latin typeface="Arial" panose="020B0604020202020204" pitchFamily="34" charset="0"/>
              </a:rPr>
              <a:t>legum</a:t>
            </a:r>
            <a:r>
              <a:rPr lang="en-US" dirty="0">
                <a:latin typeface="Arial" panose="020B0604020202020204" pitchFamily="34" charset="0"/>
              </a:rPr>
              <a:t> sulfur </a:t>
            </a:r>
            <a:r>
              <a:rPr lang="en-US" dirty="0" err="1">
                <a:latin typeface="Arial" panose="020B0604020202020204" pitchFamily="34" charset="0"/>
              </a:rPr>
              <a:t>sangat</a:t>
            </a:r>
            <a:r>
              <a:rPr lang="en-US" dirty="0">
                <a:latin typeface="Arial" panose="020B0604020202020204" pitchFamily="34" charset="0"/>
              </a:rPr>
              <a:t> </a:t>
            </a:r>
            <a:r>
              <a:rPr lang="en-US" dirty="0" err="1">
                <a:latin typeface="Arial" panose="020B0604020202020204" pitchFamily="34" charset="0"/>
              </a:rPr>
              <a:t>penting</a:t>
            </a:r>
            <a:r>
              <a:rPr lang="en-US" dirty="0">
                <a:latin typeface="Arial" panose="020B0604020202020204" pitchFamily="34" charset="0"/>
              </a:rPr>
              <a:t> </a:t>
            </a:r>
            <a:r>
              <a:rPr lang="en-US" dirty="0" err="1">
                <a:latin typeface="Arial" panose="020B0604020202020204" pitchFamily="34" charset="0"/>
              </a:rPr>
              <a:t>untuk</a:t>
            </a:r>
            <a:r>
              <a:rPr lang="en-US" dirty="0">
                <a:latin typeface="Arial" panose="020B0604020202020204" pitchFamily="34" charset="0"/>
              </a:rPr>
              <a:t> </a:t>
            </a:r>
            <a:r>
              <a:rPr lang="en-US" dirty="0" err="1">
                <a:latin typeface="Arial" panose="020B0604020202020204" pitchFamily="34" charset="0"/>
              </a:rPr>
              <a:t>pembentukan</a:t>
            </a:r>
            <a:r>
              <a:rPr lang="en-US" dirty="0">
                <a:latin typeface="Arial" panose="020B0604020202020204" pitchFamily="34" charset="0"/>
              </a:rPr>
              <a:t> </a:t>
            </a:r>
            <a:r>
              <a:rPr lang="en-US" i="1" dirty="0" err="1">
                <a:latin typeface="Arial" panose="020B0604020202020204" pitchFamily="34" charset="0"/>
              </a:rPr>
              <a:t>nodula</a:t>
            </a:r>
            <a:r>
              <a:rPr lang="en-US" i="1" dirty="0">
                <a:latin typeface="Arial" panose="020B0604020202020204" pitchFamily="34" charset="0"/>
              </a:rPr>
              <a:t> (</a:t>
            </a:r>
            <a:r>
              <a:rPr lang="en-US" i="1" dirty="0" err="1">
                <a:latin typeface="Arial" panose="020B0604020202020204" pitchFamily="34" charset="0"/>
              </a:rPr>
              <a:t>bintil-bintil</a:t>
            </a:r>
            <a:r>
              <a:rPr lang="en-US" i="1" dirty="0">
                <a:latin typeface="Arial" panose="020B0604020202020204" pitchFamily="34" charset="0"/>
              </a:rPr>
              <a:t> </a:t>
            </a:r>
            <a:r>
              <a:rPr lang="en-US" i="1" dirty="0" err="1" smtClean="0">
                <a:latin typeface="Arial" panose="020B0604020202020204" pitchFamily="34" charset="0"/>
              </a:rPr>
              <a:t>akar</a:t>
            </a:r>
            <a:r>
              <a:rPr lang="en-US" i="1" dirty="0" smtClean="0">
                <a:latin typeface="Arial" panose="020B0604020202020204" pitchFamily="34" charset="0"/>
              </a:rPr>
              <a:t>).</a:t>
            </a:r>
            <a:endParaRPr lang="en-US" i="1" dirty="0">
              <a:latin typeface="Arial" panose="020B0604020202020204" pitchFamily="34" charset="0"/>
            </a:endParaRPr>
          </a:p>
          <a:p>
            <a:endParaRPr lang="id-ID" dirty="0"/>
          </a:p>
        </p:txBody>
      </p:sp>
    </p:spTree>
    <p:extLst>
      <p:ext uri="{BB962C8B-B14F-4D97-AF65-F5344CB8AC3E}">
        <p14:creationId xmlns:p14="http://schemas.microsoft.com/office/powerpoint/2010/main" val="297262641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p:spPr>
        <p:txBody>
          <a:bodyPr/>
          <a:lstStyle/>
          <a:p>
            <a:r>
              <a:rPr lang="en-US" b="1" dirty="0" err="1">
                <a:solidFill>
                  <a:schemeClr val="accent6">
                    <a:lumMod val="75000"/>
                  </a:schemeClr>
                </a:solidFill>
                <a:latin typeface="Arial" panose="020B0604020202020204" pitchFamily="34" charset="0"/>
                <a:ea typeface="Microsoft YaHei UI Light" panose="020B0502040204020203" pitchFamily="34" charset="-122"/>
                <a:cs typeface="Arial" panose="020B0604020202020204" pitchFamily="34" charset="0"/>
              </a:rPr>
              <a:t>Sumber-sumber</a:t>
            </a:r>
            <a:r>
              <a:rPr lang="en-US" b="1" dirty="0">
                <a:solidFill>
                  <a:schemeClr val="accent6">
                    <a:lumMod val="75000"/>
                  </a:schemeClr>
                </a:solidFill>
                <a:latin typeface="Arial" panose="020B0604020202020204" pitchFamily="34" charset="0"/>
                <a:ea typeface="Microsoft YaHei UI Light" panose="020B0502040204020203" pitchFamily="34" charset="-122"/>
                <a:cs typeface="Arial" panose="020B0604020202020204" pitchFamily="34" charset="0"/>
              </a:rPr>
              <a:t> Sulfur</a:t>
            </a:r>
            <a:endParaRPr lang="id-ID" b="1" dirty="0">
              <a:solidFill>
                <a:schemeClr val="accent6">
                  <a:lumMod val="75000"/>
                </a:schemeClr>
              </a:solidFill>
            </a:endParaRPr>
          </a:p>
        </p:txBody>
      </p:sp>
      <p:sp>
        <p:nvSpPr>
          <p:cNvPr id="4" name="Content Placeholder 3"/>
          <p:cNvSpPr>
            <a:spLocks noGrp="1"/>
          </p:cNvSpPr>
          <p:nvPr>
            <p:ph idx="1"/>
          </p:nvPr>
        </p:nvSpPr>
        <p:spPr/>
        <p:txBody>
          <a:bodyPr>
            <a:normAutofit/>
          </a:bodyPr>
          <a:lstStyle/>
          <a:p>
            <a:pPr>
              <a:buFont typeface="Wingdings" panose="05000000000000000000" pitchFamily="2" charset="2"/>
              <a:buNone/>
            </a:pPr>
            <a:r>
              <a:rPr lang="en-US" sz="2400" dirty="0" smtClean="0">
                <a:latin typeface="Arial" panose="020B0604020202020204" pitchFamily="34" charset="0"/>
                <a:ea typeface="Microsoft YaHei UI Light" panose="020B0502040204020203" pitchFamily="34" charset="-122"/>
                <a:cs typeface="Arial" panose="020B0604020202020204" pitchFamily="34" charset="0"/>
              </a:rPr>
              <a:t>1</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Sisa-sisa</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tanaman</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dan</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jasad</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renik</a:t>
            </a:r>
            <a:r>
              <a:rPr lang="en-US" sz="2400" dirty="0">
                <a:latin typeface="Arial" panose="020B0604020202020204" pitchFamily="34" charset="0"/>
                <a:ea typeface="Microsoft YaHei UI Light" panose="020B0502040204020203" pitchFamily="34" charset="-122"/>
                <a:cs typeface="Arial" panose="020B0604020202020204" pitchFamily="34" charset="0"/>
              </a:rPr>
              <a:t>/</a:t>
            </a:r>
            <a:r>
              <a:rPr lang="en-US" sz="2400" dirty="0" err="1">
                <a:latin typeface="Arial" panose="020B0604020202020204" pitchFamily="34" charset="0"/>
                <a:ea typeface="Microsoft YaHei UI Light" panose="020B0502040204020203" pitchFamily="34" charset="-122"/>
                <a:cs typeface="Arial" panose="020B0604020202020204" pitchFamily="34" charset="0"/>
              </a:rPr>
              <a:t>serangga</a:t>
            </a:r>
            <a:r>
              <a:rPr lang="en-US" sz="2400" dirty="0">
                <a:latin typeface="Arial" panose="020B0604020202020204" pitchFamily="34" charset="0"/>
                <a:ea typeface="Microsoft YaHei UI Light" panose="020B0502040204020203" pitchFamily="34" charset="-122"/>
                <a:cs typeface="Arial" panose="020B0604020202020204" pitchFamily="34" charset="0"/>
              </a:rPr>
              <a:t> yang </a:t>
            </a:r>
            <a:r>
              <a:rPr lang="en-US" sz="2400" dirty="0" err="1">
                <a:latin typeface="Arial" panose="020B0604020202020204" pitchFamily="34" charset="0"/>
                <a:ea typeface="Microsoft YaHei UI Light" panose="020B0502040204020203" pitchFamily="34" charset="-122"/>
                <a:cs typeface="Arial" panose="020B0604020202020204" pitchFamily="34" charset="0"/>
              </a:rPr>
              <a:t>telah</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melapuk</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khususnya</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dari</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zat</a:t>
            </a:r>
            <a:r>
              <a:rPr lang="en-US" sz="2400" dirty="0">
                <a:latin typeface="Arial" panose="020B0604020202020204" pitchFamily="34" charset="0"/>
                <a:ea typeface="Microsoft YaHei UI Light" panose="020B0502040204020203" pitchFamily="34" charset="-122"/>
                <a:cs typeface="Arial" panose="020B0604020202020204" pitchFamily="34" charset="0"/>
              </a:rPr>
              <a:t> protein.</a:t>
            </a:r>
          </a:p>
          <a:p>
            <a:pPr>
              <a:buFont typeface="Wingdings" panose="05000000000000000000" pitchFamily="2" charset="2"/>
              <a:buNone/>
            </a:pPr>
            <a:r>
              <a:rPr lang="en-US" sz="2400" dirty="0">
                <a:latin typeface="Arial" panose="020B0604020202020204" pitchFamily="34" charset="0"/>
                <a:ea typeface="Microsoft YaHei UI Light" panose="020B0502040204020203" pitchFamily="34" charset="-122"/>
                <a:cs typeface="Arial" panose="020B0604020202020204" pitchFamily="34" charset="0"/>
              </a:rPr>
              <a:t>2. </a:t>
            </a:r>
            <a:r>
              <a:rPr lang="en-US" sz="2400" dirty="0" err="1">
                <a:latin typeface="Arial" panose="020B0604020202020204" pitchFamily="34" charset="0"/>
                <a:ea typeface="Microsoft YaHei UI Light" panose="020B0502040204020203" pitchFamily="34" charset="-122"/>
                <a:cs typeface="Arial" panose="020B0604020202020204" pitchFamily="34" charset="0"/>
              </a:rPr>
              <a:t>Berasal</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dari</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pupuk</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amonium</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sulfat</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lebih</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banyak</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mengandung</a:t>
            </a:r>
            <a:r>
              <a:rPr lang="en-US" sz="2400" dirty="0">
                <a:latin typeface="Arial" panose="020B0604020202020204" pitchFamily="34" charset="0"/>
                <a:ea typeface="Microsoft YaHei UI Light" panose="020B0502040204020203" pitchFamily="34" charset="-122"/>
                <a:cs typeface="Arial" panose="020B0604020202020204" pitchFamily="34" charset="0"/>
              </a:rPr>
              <a:t> sulfur </a:t>
            </a:r>
            <a:r>
              <a:rPr lang="en-US" sz="2400" dirty="0" err="1">
                <a:latin typeface="Arial" panose="020B0604020202020204" pitchFamily="34" charset="0"/>
                <a:ea typeface="Microsoft YaHei UI Light" panose="020B0502040204020203" pitchFamily="34" charset="-122"/>
                <a:cs typeface="Arial" panose="020B0604020202020204" pitchFamily="34" charset="0"/>
              </a:rPr>
              <a:t>dibandingkan</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dengan</a:t>
            </a:r>
            <a:r>
              <a:rPr lang="en-US" sz="2400" dirty="0">
                <a:latin typeface="Arial" panose="020B0604020202020204" pitchFamily="34" charset="0"/>
                <a:ea typeface="Microsoft YaHei UI Light" panose="020B0502040204020203" pitchFamily="34" charset="-122"/>
                <a:cs typeface="Arial" panose="020B0604020202020204" pitchFamily="34" charset="0"/>
              </a:rPr>
              <a:t> N </a:t>
            </a:r>
            <a:r>
              <a:rPr lang="en-US" sz="2400" dirty="0" err="1">
                <a:latin typeface="Arial" panose="020B0604020202020204" pitchFamily="34" charset="0"/>
                <a:ea typeface="Microsoft YaHei UI Light" panose="020B0502040204020203" pitchFamily="34" charset="-122"/>
                <a:cs typeface="Arial" panose="020B0604020202020204" pitchFamily="34" charset="0"/>
              </a:rPr>
              <a:t>nya</a:t>
            </a:r>
            <a:r>
              <a:rPr lang="en-US" sz="2400" dirty="0">
                <a:latin typeface="Arial" panose="020B0604020202020204" pitchFamily="34" charset="0"/>
                <a:ea typeface="Microsoft YaHei UI Light" panose="020B0502040204020203" pitchFamily="34" charset="-122"/>
                <a:cs typeface="Arial" panose="020B0604020202020204" pitchFamily="34" charset="0"/>
              </a:rPr>
              <a:t>.</a:t>
            </a:r>
          </a:p>
          <a:p>
            <a:pPr>
              <a:buFont typeface="Wingdings" panose="05000000000000000000" pitchFamily="2" charset="2"/>
              <a:buNone/>
            </a:pPr>
            <a:r>
              <a:rPr lang="en-US" sz="2400" dirty="0">
                <a:latin typeface="Arial" panose="020B0604020202020204" pitchFamily="34" charset="0"/>
                <a:ea typeface="Microsoft YaHei UI Light" panose="020B0502040204020203" pitchFamily="34" charset="-122"/>
                <a:cs typeface="Arial" panose="020B0604020202020204" pitchFamily="34" charset="0"/>
              </a:rPr>
              <a:t>3. </a:t>
            </a:r>
            <a:r>
              <a:rPr lang="en-US" sz="2400" dirty="0" err="1">
                <a:latin typeface="Arial" panose="020B0604020202020204" pitchFamily="34" charset="0"/>
                <a:ea typeface="Microsoft YaHei UI Light" panose="020B0502040204020203" pitchFamily="34" charset="-122"/>
                <a:cs typeface="Arial" panose="020B0604020202020204" pitchFamily="34" charset="0"/>
              </a:rPr>
              <a:t>Superfosfat</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kandungan</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fosfat</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dan</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sulfurnya</a:t>
            </a:r>
            <a:r>
              <a:rPr lang="en-US" sz="2400" dirty="0">
                <a:latin typeface="Arial" panose="020B0604020202020204" pitchFamily="34" charset="0"/>
                <a:ea typeface="Microsoft YaHei UI Light" panose="020B0502040204020203" pitchFamily="34" charset="-122"/>
                <a:cs typeface="Arial" panose="020B0604020202020204" pitchFamily="34" charset="0"/>
              </a:rPr>
              <a:t> </a:t>
            </a:r>
            <a:r>
              <a:rPr lang="en-US" sz="2400" dirty="0" err="1">
                <a:latin typeface="Arial" panose="020B0604020202020204" pitchFamily="34" charset="0"/>
                <a:ea typeface="Microsoft YaHei UI Light" panose="020B0502040204020203" pitchFamily="34" charset="-122"/>
                <a:cs typeface="Arial" panose="020B0604020202020204" pitchFamily="34" charset="0"/>
              </a:rPr>
              <a:t>seimbang</a:t>
            </a:r>
            <a:r>
              <a:rPr lang="en-US" sz="2400" dirty="0">
                <a:latin typeface="Arial" panose="020B0604020202020204" pitchFamily="34" charset="0"/>
                <a:ea typeface="Microsoft YaHei UI Light" panose="020B0502040204020203" pitchFamily="34" charset="-122"/>
                <a:cs typeface="Arial" panose="020B0604020202020204" pitchFamily="34" charset="0"/>
              </a:rPr>
              <a:t>.</a:t>
            </a:r>
          </a:p>
          <a:p>
            <a:endParaRPr lang="id-ID" sz="2400" dirty="0">
              <a:latin typeface="Arial" panose="020B0604020202020204" pitchFamily="34" charset="0"/>
              <a:ea typeface="Microsoft YaHei UI Light" panose="020B0502040204020203" pitchFamily="34" charset="-122"/>
              <a:cs typeface="Arial" panose="020B0604020202020204" pitchFamily="34" charset="0"/>
            </a:endParaRPr>
          </a:p>
        </p:txBody>
      </p:sp>
    </p:spTree>
    <p:extLst>
      <p:ext uri="{BB962C8B-B14F-4D97-AF65-F5344CB8AC3E}">
        <p14:creationId xmlns:p14="http://schemas.microsoft.com/office/powerpoint/2010/main" val="193041475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849469"/>
            <a:ext cx="5638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3600" b="1" dirty="0" smtClean="0">
                <a:solidFill>
                  <a:schemeClr val="bg1"/>
                </a:solidFill>
              </a:rPr>
              <a:t>UNSUR HARA MIKRO</a:t>
            </a:r>
            <a:endParaRPr lang="en-US" sz="3600" b="1" dirty="0" smtClean="0">
              <a:solidFill>
                <a:schemeClr val="bg1"/>
              </a:solidFill>
            </a:endParaRPr>
          </a:p>
        </p:txBody>
      </p:sp>
    </p:spTree>
    <p:extLst>
      <p:ext uri="{BB962C8B-B14F-4D97-AF65-F5344CB8AC3E}">
        <p14:creationId xmlns:p14="http://schemas.microsoft.com/office/powerpoint/2010/main" val="3042575611"/>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1. CHLOR (</a:t>
            </a:r>
            <a:r>
              <a:rPr lang="en-US" b="1" dirty="0" err="1" smtClean="0">
                <a:solidFill>
                  <a:schemeClr val="accent6">
                    <a:lumMod val="75000"/>
                  </a:schemeClr>
                </a:solidFill>
                <a:latin typeface="Arial" panose="020B0604020202020204" pitchFamily="34" charset="0"/>
                <a:cs typeface="Arial" panose="020B0604020202020204" pitchFamily="34" charset="0"/>
              </a:rPr>
              <a:t>Cl</a:t>
            </a:r>
            <a:r>
              <a:rPr lang="en-US" b="1" dirty="0" smtClean="0">
                <a:solidFill>
                  <a:schemeClr val="accent6">
                    <a:lumMod val="75000"/>
                  </a:schemeClr>
                </a:solidFill>
                <a:latin typeface="Arial" panose="020B0604020202020204" pitchFamily="34" charset="0"/>
                <a:cs typeface="Arial" panose="020B0604020202020204" pitchFamily="34" charset="0"/>
              </a:rPr>
              <a:t>)</a:t>
            </a:r>
            <a:endParaRPr lang="en-US" b="1" dirty="0">
              <a:solidFill>
                <a:schemeClr val="accent6">
                  <a:lumMod val="75000"/>
                </a:schemeClr>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228600" y="1600200"/>
            <a:ext cx="8763000" cy="4724400"/>
          </a:xfrm>
        </p:spPr>
        <p:txBody>
          <a:bodyPr>
            <a:normAutofit lnSpcReduction="10000"/>
          </a:bodyPr>
          <a:lstStyle/>
          <a:p>
            <a:r>
              <a:rPr lang="en-US" dirty="0" err="1" smtClean="0"/>
              <a:t>Nutrisi</a:t>
            </a:r>
            <a:r>
              <a:rPr lang="en-US" dirty="0" smtClean="0"/>
              <a:t> </a:t>
            </a:r>
            <a:r>
              <a:rPr lang="en-US" dirty="0" err="1" smtClean="0"/>
              <a:t>ini</a:t>
            </a:r>
            <a:r>
              <a:rPr lang="en-US" dirty="0" smtClean="0"/>
              <a:t> </a:t>
            </a:r>
            <a:r>
              <a:rPr lang="en-US" dirty="0" err="1" smtClean="0"/>
              <a:t>di</a:t>
            </a:r>
            <a:r>
              <a:rPr lang="en-US" dirty="0" smtClean="0"/>
              <a:t> </a:t>
            </a:r>
            <a:r>
              <a:rPr lang="en-US" dirty="0" err="1" smtClean="0"/>
              <a:t>ambil</a:t>
            </a:r>
            <a:r>
              <a:rPr lang="en-US" dirty="0" smtClean="0"/>
              <a:t> </a:t>
            </a:r>
            <a:r>
              <a:rPr lang="en-US" dirty="0" err="1" smtClean="0"/>
              <a:t>dalam</a:t>
            </a:r>
            <a:r>
              <a:rPr lang="en-US" dirty="0" smtClean="0"/>
              <a:t> </a:t>
            </a:r>
            <a:r>
              <a:rPr lang="en-US" dirty="0" err="1" smtClean="0"/>
              <a:t>bentuk</a:t>
            </a:r>
            <a:r>
              <a:rPr lang="en-US" dirty="0" smtClean="0"/>
              <a:t> anion </a:t>
            </a:r>
            <a:r>
              <a:rPr lang="en-US" dirty="0" err="1" smtClean="0"/>
              <a:t>klorida</a:t>
            </a:r>
            <a:r>
              <a:rPr lang="en-US" dirty="0" smtClean="0"/>
              <a:t>.</a:t>
            </a:r>
          </a:p>
          <a:p>
            <a:pPr>
              <a:buNone/>
            </a:pPr>
            <a:r>
              <a:rPr lang="en-US" b="1" dirty="0" err="1" smtClean="0"/>
              <a:t>Fungsi</a:t>
            </a:r>
            <a:r>
              <a:rPr lang="en-US" b="1" dirty="0" smtClean="0"/>
              <a:t> </a:t>
            </a:r>
            <a:r>
              <a:rPr lang="en-US" b="1" dirty="0" err="1" smtClean="0"/>
              <a:t>klor</a:t>
            </a:r>
            <a:r>
              <a:rPr lang="en-US" b="1" dirty="0" smtClean="0"/>
              <a:t> </a:t>
            </a:r>
            <a:r>
              <a:rPr lang="en-US" dirty="0" smtClean="0"/>
              <a:t>:</a:t>
            </a:r>
          </a:p>
          <a:p>
            <a:r>
              <a:rPr lang="en-US" dirty="0" err="1" smtClean="0"/>
              <a:t>Berperan</a:t>
            </a:r>
            <a:r>
              <a:rPr lang="en-US" dirty="0" smtClean="0"/>
              <a:t> </a:t>
            </a:r>
            <a:r>
              <a:rPr lang="en-US" dirty="0" err="1" smtClean="0"/>
              <a:t>dalam</a:t>
            </a:r>
            <a:r>
              <a:rPr lang="en-US" dirty="0" smtClean="0"/>
              <a:t> </a:t>
            </a:r>
            <a:r>
              <a:rPr lang="en-US" dirty="0" err="1" smtClean="0"/>
              <a:t>fotosintesis</a:t>
            </a:r>
            <a:r>
              <a:rPr lang="en-US" dirty="0" smtClean="0"/>
              <a:t>, </a:t>
            </a:r>
            <a:r>
              <a:rPr lang="en-US" dirty="0" err="1" smtClean="0"/>
              <a:t>metabolisme</a:t>
            </a:r>
            <a:r>
              <a:rPr lang="en-US" dirty="0" smtClean="0"/>
              <a:t> </a:t>
            </a:r>
            <a:r>
              <a:rPr lang="en-US" dirty="0" err="1" smtClean="0"/>
              <a:t>karbohidrat</a:t>
            </a:r>
            <a:r>
              <a:rPr lang="en-US" dirty="0" smtClean="0"/>
              <a:t> </a:t>
            </a:r>
            <a:r>
              <a:rPr lang="en-US" dirty="0" err="1" smtClean="0"/>
              <a:t>dan</a:t>
            </a:r>
            <a:r>
              <a:rPr lang="en-US" dirty="0" smtClean="0"/>
              <a:t> </a:t>
            </a:r>
            <a:r>
              <a:rPr lang="en-US" dirty="0" err="1" smtClean="0"/>
              <a:t>mengatur</a:t>
            </a:r>
            <a:r>
              <a:rPr lang="en-US" dirty="0" smtClean="0"/>
              <a:t> </a:t>
            </a:r>
            <a:r>
              <a:rPr lang="en-US" dirty="0" err="1" smtClean="0"/>
              <a:t>kandungan</a:t>
            </a:r>
            <a:r>
              <a:rPr lang="en-US" dirty="0" smtClean="0"/>
              <a:t> air </a:t>
            </a:r>
            <a:r>
              <a:rPr lang="en-US" dirty="0" err="1" smtClean="0"/>
              <a:t>dalam</a:t>
            </a:r>
            <a:r>
              <a:rPr lang="en-US" dirty="0" smtClean="0"/>
              <a:t> sel.</a:t>
            </a:r>
          </a:p>
          <a:p>
            <a:r>
              <a:rPr lang="en-US" dirty="0" err="1" smtClean="0"/>
              <a:t>Mengatur</a:t>
            </a:r>
            <a:r>
              <a:rPr lang="en-US" dirty="0" smtClean="0"/>
              <a:t> </a:t>
            </a:r>
            <a:r>
              <a:rPr lang="en-US" dirty="0" err="1" smtClean="0"/>
              <a:t>pertumbuhan</a:t>
            </a:r>
            <a:r>
              <a:rPr lang="en-US" dirty="0" smtClean="0"/>
              <a:t> </a:t>
            </a:r>
            <a:r>
              <a:rPr lang="en-US" dirty="0" err="1" smtClean="0"/>
              <a:t>akar</a:t>
            </a:r>
            <a:r>
              <a:rPr lang="en-US" dirty="0" smtClean="0"/>
              <a:t> </a:t>
            </a:r>
            <a:r>
              <a:rPr lang="en-US" dirty="0" err="1" smtClean="0"/>
              <a:t>dan</a:t>
            </a:r>
            <a:r>
              <a:rPr lang="en-US" dirty="0" smtClean="0"/>
              <a:t> </a:t>
            </a:r>
            <a:r>
              <a:rPr lang="en-US" dirty="0" err="1" smtClean="0"/>
              <a:t>batang</a:t>
            </a:r>
            <a:r>
              <a:rPr lang="en-US" dirty="0" smtClean="0"/>
              <a:t>.</a:t>
            </a:r>
            <a:endParaRPr lang="id-ID" dirty="0" smtClean="0"/>
          </a:p>
          <a:p>
            <a:r>
              <a:rPr lang="en-US" dirty="0" err="1" smtClean="0"/>
              <a:t>Memperbaiki</a:t>
            </a:r>
            <a:r>
              <a:rPr lang="en-US" dirty="0" smtClean="0"/>
              <a:t> </a:t>
            </a:r>
            <a:r>
              <a:rPr lang="en-US" dirty="0" err="1" smtClean="0"/>
              <a:t>dan</a:t>
            </a:r>
            <a:r>
              <a:rPr lang="en-US" dirty="0" smtClean="0"/>
              <a:t> </a:t>
            </a:r>
            <a:r>
              <a:rPr lang="en-US" dirty="0" err="1" smtClean="0"/>
              <a:t>meninggikan</a:t>
            </a:r>
            <a:r>
              <a:rPr lang="en-US" dirty="0" smtClean="0"/>
              <a:t> </a:t>
            </a:r>
            <a:r>
              <a:rPr lang="en-US" dirty="0" err="1" smtClean="0"/>
              <a:t>hasil</a:t>
            </a:r>
            <a:r>
              <a:rPr lang="en-US" dirty="0" smtClean="0"/>
              <a:t> </a:t>
            </a:r>
            <a:r>
              <a:rPr lang="en-US" dirty="0" err="1" smtClean="0"/>
              <a:t>kering</a:t>
            </a:r>
            <a:r>
              <a:rPr lang="en-US" dirty="0" smtClean="0"/>
              <a:t> </a:t>
            </a:r>
            <a:r>
              <a:rPr lang="en-US" dirty="0" err="1" smtClean="0"/>
              <a:t>dari</a:t>
            </a:r>
            <a:r>
              <a:rPr lang="en-US" dirty="0" smtClean="0"/>
              <a:t> </a:t>
            </a:r>
            <a:r>
              <a:rPr lang="en-US" dirty="0" err="1" smtClean="0"/>
              <a:t>tanaman</a:t>
            </a:r>
            <a:r>
              <a:rPr lang="en-US" dirty="0" smtClean="0"/>
              <a:t> </a:t>
            </a:r>
            <a:r>
              <a:rPr lang="en-US" dirty="0" err="1" smtClean="0"/>
              <a:t>seperti</a:t>
            </a:r>
            <a:r>
              <a:rPr lang="en-US" dirty="0" smtClean="0"/>
              <a:t> : </a:t>
            </a:r>
            <a:r>
              <a:rPr lang="en-US" dirty="0" err="1" smtClean="0"/>
              <a:t>tembakau</a:t>
            </a:r>
            <a:r>
              <a:rPr lang="en-US" dirty="0" smtClean="0"/>
              <a:t>, </a:t>
            </a:r>
            <a:r>
              <a:rPr lang="en-US" dirty="0" err="1" smtClean="0"/>
              <a:t>kapas</a:t>
            </a:r>
            <a:r>
              <a:rPr lang="en-US" dirty="0" smtClean="0"/>
              <a:t>, </a:t>
            </a:r>
            <a:r>
              <a:rPr lang="en-US" dirty="0" err="1" smtClean="0"/>
              <a:t>kentang</a:t>
            </a:r>
            <a:r>
              <a:rPr lang="en-US" dirty="0" smtClean="0"/>
              <a:t> </a:t>
            </a:r>
            <a:r>
              <a:rPr lang="en-US" dirty="0" err="1" smtClean="0"/>
              <a:t>dan</a:t>
            </a:r>
            <a:r>
              <a:rPr lang="en-US" dirty="0" smtClean="0"/>
              <a:t> </a:t>
            </a:r>
            <a:r>
              <a:rPr lang="en-US" dirty="0" err="1" smtClean="0"/>
              <a:t>tanaman</a:t>
            </a:r>
            <a:r>
              <a:rPr lang="en-US" dirty="0" smtClean="0"/>
              <a:t> </a:t>
            </a:r>
            <a:r>
              <a:rPr lang="en-US" dirty="0" err="1" smtClean="0"/>
              <a:t>sayur</a:t>
            </a:r>
            <a:r>
              <a:rPr lang="en-US" dirty="0" smtClean="0"/>
              <a:t>.</a:t>
            </a:r>
          </a:p>
          <a:p>
            <a:endParaRPr lang="en-US" dirty="0" smtClean="0"/>
          </a:p>
          <a:p>
            <a:endParaRPr lang="en-US" dirty="0" smtClean="0"/>
          </a:p>
          <a:p>
            <a:endParaRPr lang="en-US" dirty="0"/>
          </a:p>
        </p:txBody>
      </p:sp>
    </p:spTree>
    <p:extLst>
      <p:ext uri="{BB962C8B-B14F-4D97-AF65-F5344CB8AC3E}">
        <p14:creationId xmlns:p14="http://schemas.microsoft.com/office/powerpoint/2010/main" val="351369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title"/>
          </p:nvPr>
        </p:nvSpPr>
        <p:spPr>
          <a:xfrm>
            <a:off x="685800" y="468312"/>
            <a:ext cx="7772400" cy="750888"/>
          </a:xfrm>
        </p:spPr>
        <p:txBody>
          <a:bodyPr/>
          <a:lstStyle/>
          <a:p>
            <a:r>
              <a:rPr lang="en-US" sz="4000" b="1" dirty="0" err="1">
                <a:solidFill>
                  <a:schemeClr val="accent6">
                    <a:lumMod val="75000"/>
                  </a:schemeClr>
                </a:solidFill>
              </a:rPr>
              <a:t>Sumber</a:t>
            </a:r>
            <a:r>
              <a:rPr lang="en-US" sz="4000" b="1" dirty="0">
                <a:solidFill>
                  <a:schemeClr val="accent6">
                    <a:lumMod val="75000"/>
                  </a:schemeClr>
                </a:solidFill>
              </a:rPr>
              <a:t> </a:t>
            </a:r>
            <a:r>
              <a:rPr lang="en-US" sz="4000" b="1" dirty="0" err="1">
                <a:solidFill>
                  <a:schemeClr val="accent6">
                    <a:lumMod val="75000"/>
                  </a:schemeClr>
                </a:solidFill>
              </a:rPr>
              <a:t>Unsur</a:t>
            </a:r>
            <a:r>
              <a:rPr lang="en-US" sz="4000" b="1" dirty="0">
                <a:solidFill>
                  <a:schemeClr val="accent6">
                    <a:lumMod val="75000"/>
                  </a:schemeClr>
                </a:solidFill>
              </a:rPr>
              <a:t> Hara</a:t>
            </a:r>
          </a:p>
        </p:txBody>
      </p:sp>
      <p:sp>
        <p:nvSpPr>
          <p:cNvPr id="9219" name="Rectangle 3"/>
          <p:cNvSpPr>
            <a:spLocks noGrp="1" noChangeArrowheads="1"/>
          </p:cNvSpPr>
          <p:nvPr>
            <p:ph type="body" idx="1"/>
          </p:nvPr>
        </p:nvSpPr>
        <p:spPr>
          <a:xfrm>
            <a:off x="106363" y="1371599"/>
            <a:ext cx="8642350" cy="5029201"/>
          </a:xfrm>
        </p:spPr>
        <p:txBody>
          <a:bodyPr>
            <a:normAutofit/>
          </a:bodyPr>
          <a:lstStyle/>
          <a:p>
            <a:pPr>
              <a:lnSpc>
                <a:spcPct val="80000"/>
              </a:lnSpc>
            </a:pPr>
            <a:r>
              <a:rPr lang="en-US" sz="2800" dirty="0" err="1"/>
              <a:t>Udara</a:t>
            </a:r>
            <a:r>
              <a:rPr lang="en-US" sz="2800" dirty="0"/>
              <a:t> </a:t>
            </a:r>
            <a:r>
              <a:rPr lang="en-US" sz="2800" dirty="0">
                <a:sym typeface="Wingdings" panose="05000000000000000000" pitchFamily="2" charset="2"/>
              </a:rPr>
              <a:t>   C </a:t>
            </a:r>
            <a:r>
              <a:rPr lang="en-US" sz="2800" dirty="0" err="1">
                <a:sym typeface="Wingdings" panose="05000000000000000000" pitchFamily="2" charset="2"/>
              </a:rPr>
              <a:t>dlm</a:t>
            </a:r>
            <a:r>
              <a:rPr lang="en-US" sz="2800" dirty="0">
                <a:sym typeface="Wingdings" panose="05000000000000000000" pitchFamily="2" charset="2"/>
              </a:rPr>
              <a:t> </a:t>
            </a:r>
            <a:r>
              <a:rPr lang="en-US" sz="2800" dirty="0" err="1">
                <a:sym typeface="Wingdings" panose="05000000000000000000" pitchFamily="2" charset="2"/>
              </a:rPr>
              <a:t>btk</a:t>
            </a:r>
            <a:r>
              <a:rPr lang="en-US" sz="2800" dirty="0">
                <a:sym typeface="Wingdings" panose="05000000000000000000" pitchFamily="2" charset="2"/>
              </a:rPr>
              <a:t> gas CO</a:t>
            </a:r>
            <a:r>
              <a:rPr lang="en-US" sz="2800" baseline="-25000" dirty="0">
                <a:sym typeface="Wingdings" panose="05000000000000000000" pitchFamily="2" charset="2"/>
              </a:rPr>
              <a:t>2</a:t>
            </a:r>
          </a:p>
          <a:p>
            <a:pPr>
              <a:lnSpc>
                <a:spcPct val="80000"/>
              </a:lnSpc>
              <a:buFontTx/>
              <a:buNone/>
            </a:pPr>
            <a:r>
              <a:rPr lang="en-US" sz="2800" dirty="0"/>
              <a:t>			 </a:t>
            </a:r>
            <a:r>
              <a:rPr lang="en-US" sz="2800" dirty="0" smtClean="0"/>
              <a:t>O </a:t>
            </a:r>
            <a:r>
              <a:rPr lang="en-US" sz="2800" dirty="0" err="1"/>
              <a:t>dlm</a:t>
            </a:r>
            <a:r>
              <a:rPr lang="en-US" sz="2800" dirty="0"/>
              <a:t> </a:t>
            </a:r>
            <a:r>
              <a:rPr lang="en-US" sz="2800" dirty="0" err="1"/>
              <a:t>btk</a:t>
            </a:r>
            <a:r>
              <a:rPr lang="en-US" sz="2800" dirty="0"/>
              <a:t> gas O</a:t>
            </a:r>
            <a:r>
              <a:rPr lang="en-US" sz="2800" baseline="-25000" dirty="0"/>
              <a:t>2</a:t>
            </a:r>
            <a:r>
              <a:rPr lang="en-US" sz="2800" dirty="0"/>
              <a:t> </a:t>
            </a:r>
          </a:p>
          <a:p>
            <a:pPr>
              <a:lnSpc>
                <a:spcPct val="80000"/>
              </a:lnSpc>
              <a:buFontTx/>
              <a:buNone/>
            </a:pPr>
            <a:r>
              <a:rPr lang="en-US" sz="2800" dirty="0"/>
              <a:t>			</a:t>
            </a:r>
            <a:r>
              <a:rPr lang="en-US" sz="2800" dirty="0" smtClean="0"/>
              <a:t> </a:t>
            </a:r>
            <a:r>
              <a:rPr lang="en-US" sz="2800" dirty="0"/>
              <a:t>H </a:t>
            </a:r>
            <a:r>
              <a:rPr lang="en-US" sz="2800" dirty="0" err="1"/>
              <a:t>dlm</a:t>
            </a:r>
            <a:r>
              <a:rPr lang="en-US" sz="2800" dirty="0"/>
              <a:t> </a:t>
            </a:r>
            <a:r>
              <a:rPr lang="en-US" sz="2800" dirty="0" err="1"/>
              <a:t>btk</a:t>
            </a:r>
            <a:r>
              <a:rPr lang="en-US" sz="2800" dirty="0"/>
              <a:t> gas H</a:t>
            </a:r>
            <a:r>
              <a:rPr lang="en-US" sz="2800" baseline="-25000" dirty="0"/>
              <a:t>2</a:t>
            </a:r>
            <a:r>
              <a:rPr lang="en-US" sz="2800" dirty="0"/>
              <a:t>O</a:t>
            </a:r>
          </a:p>
          <a:p>
            <a:pPr>
              <a:lnSpc>
                <a:spcPct val="80000"/>
              </a:lnSpc>
              <a:buFontTx/>
              <a:buNone/>
            </a:pPr>
            <a:endParaRPr lang="en-US" sz="1000" dirty="0"/>
          </a:p>
          <a:p>
            <a:pPr>
              <a:lnSpc>
                <a:spcPct val="80000"/>
              </a:lnSpc>
            </a:pPr>
            <a:r>
              <a:rPr lang="en-US" sz="2800" dirty="0"/>
              <a:t>Air	</a:t>
            </a:r>
            <a:r>
              <a:rPr lang="en-US" sz="2800" dirty="0">
                <a:sym typeface="Wingdings" panose="05000000000000000000" pitchFamily="2" charset="2"/>
              </a:rPr>
              <a:t> </a:t>
            </a:r>
            <a:r>
              <a:rPr lang="en-US" sz="2800" dirty="0" smtClean="0"/>
              <a:t>O </a:t>
            </a:r>
            <a:r>
              <a:rPr lang="en-US" sz="2800" dirty="0" err="1"/>
              <a:t>dlm</a:t>
            </a:r>
            <a:r>
              <a:rPr lang="en-US" sz="2800" dirty="0"/>
              <a:t> </a:t>
            </a:r>
            <a:r>
              <a:rPr lang="en-US" sz="2800" dirty="0" err="1"/>
              <a:t>btk</a:t>
            </a:r>
            <a:r>
              <a:rPr lang="en-US" sz="2800" dirty="0"/>
              <a:t> gas O</a:t>
            </a:r>
            <a:r>
              <a:rPr lang="en-US" sz="2800" baseline="-25000" dirty="0"/>
              <a:t>2</a:t>
            </a:r>
            <a:r>
              <a:rPr lang="en-US" sz="2800" dirty="0"/>
              <a:t> </a:t>
            </a:r>
          </a:p>
          <a:p>
            <a:pPr>
              <a:lnSpc>
                <a:spcPct val="80000"/>
              </a:lnSpc>
              <a:buFontTx/>
              <a:buNone/>
              <a:tabLst>
                <a:tab pos="1338263" algn="l"/>
              </a:tabLst>
            </a:pPr>
            <a:r>
              <a:rPr lang="en-US" sz="2800" dirty="0"/>
              <a:t>		</a:t>
            </a:r>
            <a:r>
              <a:rPr lang="id-ID" sz="2800" dirty="0"/>
              <a:t> </a:t>
            </a:r>
            <a:r>
              <a:rPr lang="en-US" sz="2800" dirty="0" smtClean="0"/>
              <a:t>H </a:t>
            </a:r>
            <a:r>
              <a:rPr lang="en-US" sz="2800" dirty="0" err="1"/>
              <a:t>dlm</a:t>
            </a:r>
            <a:r>
              <a:rPr lang="en-US" sz="2800" dirty="0"/>
              <a:t> </a:t>
            </a:r>
            <a:r>
              <a:rPr lang="en-US" sz="2800" dirty="0" err="1"/>
              <a:t>btk</a:t>
            </a:r>
            <a:r>
              <a:rPr lang="en-US" sz="2800" dirty="0"/>
              <a:t> gas H</a:t>
            </a:r>
            <a:r>
              <a:rPr lang="en-US" sz="2800" baseline="-25000" dirty="0"/>
              <a:t>2</a:t>
            </a:r>
            <a:r>
              <a:rPr lang="en-US" sz="2800" dirty="0"/>
              <a:t>O</a:t>
            </a:r>
          </a:p>
          <a:p>
            <a:pPr>
              <a:lnSpc>
                <a:spcPct val="80000"/>
              </a:lnSpc>
              <a:buFontTx/>
              <a:buNone/>
            </a:pPr>
            <a:endParaRPr lang="en-US" sz="1400" dirty="0"/>
          </a:p>
          <a:p>
            <a:pPr>
              <a:lnSpc>
                <a:spcPct val="80000"/>
              </a:lnSpc>
            </a:pPr>
            <a:r>
              <a:rPr lang="en-US" sz="2800" dirty="0"/>
              <a:t>Tanah</a:t>
            </a:r>
          </a:p>
          <a:p>
            <a:pPr>
              <a:lnSpc>
                <a:spcPct val="80000"/>
              </a:lnSpc>
              <a:buFontTx/>
              <a:buNone/>
            </a:pPr>
            <a:r>
              <a:rPr lang="en-US" sz="2800" dirty="0"/>
              <a:t>	a. U.H primer </a:t>
            </a:r>
            <a:r>
              <a:rPr lang="en-US" sz="2800" dirty="0">
                <a:sym typeface="Wingdings" panose="05000000000000000000" pitchFamily="2" charset="2"/>
              </a:rPr>
              <a:t> N, P, K</a:t>
            </a:r>
          </a:p>
          <a:p>
            <a:pPr>
              <a:lnSpc>
                <a:spcPct val="80000"/>
              </a:lnSpc>
              <a:buFontTx/>
              <a:buNone/>
            </a:pPr>
            <a:r>
              <a:rPr lang="en-US" sz="2800" dirty="0">
                <a:sym typeface="Wingdings" panose="05000000000000000000" pitchFamily="2" charset="2"/>
              </a:rPr>
              <a:t>	b. U.H </a:t>
            </a:r>
            <a:r>
              <a:rPr lang="en-US" sz="2800" dirty="0" err="1">
                <a:sym typeface="Wingdings" panose="05000000000000000000" pitchFamily="2" charset="2"/>
              </a:rPr>
              <a:t>skunder</a:t>
            </a:r>
            <a:r>
              <a:rPr lang="en-US" sz="2800" dirty="0">
                <a:sym typeface="Wingdings" panose="05000000000000000000" pitchFamily="2" charset="2"/>
              </a:rPr>
              <a:t>  </a:t>
            </a:r>
            <a:r>
              <a:rPr lang="en-US" sz="2800" dirty="0" err="1">
                <a:sym typeface="Wingdings" panose="05000000000000000000" pitchFamily="2" charset="2"/>
              </a:rPr>
              <a:t>Ca</a:t>
            </a:r>
            <a:r>
              <a:rPr lang="en-US" sz="2800" dirty="0">
                <a:sym typeface="Wingdings" panose="05000000000000000000" pitchFamily="2" charset="2"/>
              </a:rPr>
              <a:t>, Mg, S</a:t>
            </a:r>
          </a:p>
          <a:p>
            <a:pPr>
              <a:lnSpc>
                <a:spcPct val="80000"/>
              </a:lnSpc>
              <a:buFontTx/>
              <a:buNone/>
            </a:pPr>
            <a:endParaRPr lang="en-US" sz="2000" dirty="0">
              <a:sym typeface="Wingdings" panose="05000000000000000000" pitchFamily="2" charset="2"/>
            </a:endParaRPr>
          </a:p>
          <a:p>
            <a:pPr>
              <a:lnSpc>
                <a:spcPct val="80000"/>
              </a:lnSpc>
              <a:buFontTx/>
              <a:buNone/>
            </a:pPr>
            <a:r>
              <a:rPr lang="en-US" sz="2800" dirty="0"/>
              <a:t>	c. U.H </a:t>
            </a:r>
            <a:r>
              <a:rPr lang="en-US" sz="2800" dirty="0" err="1"/>
              <a:t>mikro</a:t>
            </a:r>
            <a:r>
              <a:rPr lang="en-US" sz="2800" dirty="0"/>
              <a:t> </a:t>
            </a:r>
            <a:r>
              <a:rPr lang="en-US" sz="2800" dirty="0">
                <a:sym typeface="Wingdings" panose="05000000000000000000" pitchFamily="2" charset="2"/>
              </a:rPr>
              <a:t> </a:t>
            </a:r>
            <a:r>
              <a:rPr lang="en-US" sz="2800" dirty="0" err="1">
                <a:sym typeface="Wingdings" panose="05000000000000000000" pitchFamily="2" charset="2"/>
              </a:rPr>
              <a:t>Cl</a:t>
            </a:r>
            <a:r>
              <a:rPr lang="en-US" sz="2800" dirty="0">
                <a:sym typeface="Wingdings" panose="05000000000000000000" pitchFamily="2" charset="2"/>
              </a:rPr>
              <a:t>, B, Cu, </a:t>
            </a:r>
            <a:r>
              <a:rPr lang="en-US" sz="2800" dirty="0" err="1">
                <a:sym typeface="Wingdings" panose="05000000000000000000" pitchFamily="2" charset="2"/>
              </a:rPr>
              <a:t>Mn</a:t>
            </a:r>
            <a:r>
              <a:rPr lang="en-US" sz="2800" dirty="0">
                <a:sym typeface="Wingdings" panose="05000000000000000000" pitchFamily="2" charset="2"/>
              </a:rPr>
              <a:t>, </a:t>
            </a:r>
            <a:r>
              <a:rPr lang="en-US" sz="2800" dirty="0" smtClean="0">
                <a:sym typeface="Wingdings" panose="05000000000000000000" pitchFamily="2" charset="2"/>
              </a:rPr>
              <a:t>Fe</a:t>
            </a:r>
            <a:r>
              <a:rPr lang="en-US" sz="2800" dirty="0">
                <a:sym typeface="Wingdings" panose="05000000000000000000" pitchFamily="2" charset="2"/>
              </a:rPr>
              <a:t>, Zn, Mo</a:t>
            </a:r>
            <a:endParaRPr lang="en-US" sz="2800" dirty="0"/>
          </a:p>
        </p:txBody>
      </p:sp>
      <p:sp>
        <p:nvSpPr>
          <p:cNvPr id="9220" name="Text Box 4"/>
          <p:cNvSpPr txBox="1">
            <a:spLocks noChangeArrowheads="1"/>
          </p:cNvSpPr>
          <p:nvPr/>
        </p:nvSpPr>
        <p:spPr bwMode="auto">
          <a:xfrm>
            <a:off x="5410200" y="4362450"/>
            <a:ext cx="21605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dirty="0"/>
              <a:t>U.H </a:t>
            </a:r>
            <a:r>
              <a:rPr lang="en-US" sz="3200" dirty="0" err="1"/>
              <a:t>Makro</a:t>
            </a:r>
            <a:endParaRPr lang="en-US" sz="3200" dirty="0"/>
          </a:p>
        </p:txBody>
      </p:sp>
      <p:sp>
        <p:nvSpPr>
          <p:cNvPr id="9222" name="AutoShape 6"/>
          <p:cNvSpPr>
            <a:spLocks/>
          </p:cNvSpPr>
          <p:nvPr/>
        </p:nvSpPr>
        <p:spPr bwMode="auto">
          <a:xfrm>
            <a:off x="4876800" y="4221163"/>
            <a:ext cx="431800" cy="863600"/>
          </a:xfrm>
          <a:prstGeom prst="rightBrace">
            <a:avLst>
              <a:gd name="adj1" fmla="val 16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Tree>
    <p:extLst>
      <p:ext uri="{BB962C8B-B14F-4D97-AF65-F5344CB8AC3E}">
        <p14:creationId xmlns:p14="http://schemas.microsoft.com/office/powerpoint/2010/main" val="8102230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normAutofit/>
          </a:bodyPr>
          <a:lstStyle/>
          <a:p>
            <a:r>
              <a:rPr lang="en-US" b="1" dirty="0" err="1" smtClean="0">
                <a:solidFill>
                  <a:schemeClr val="accent6">
                    <a:lumMod val="75000"/>
                  </a:schemeClr>
                </a:solidFill>
              </a:rPr>
              <a:t>Kelebihan</a:t>
            </a:r>
            <a:r>
              <a:rPr lang="en-US" b="1" dirty="0" smtClean="0">
                <a:solidFill>
                  <a:schemeClr val="accent6">
                    <a:lumMod val="75000"/>
                  </a:schemeClr>
                </a:solidFill>
              </a:rPr>
              <a:t> </a:t>
            </a:r>
            <a:r>
              <a:rPr lang="en-US" b="1" dirty="0" err="1" smtClean="0">
                <a:solidFill>
                  <a:schemeClr val="accent6">
                    <a:lumMod val="75000"/>
                  </a:schemeClr>
                </a:solidFill>
              </a:rPr>
              <a:t>Kandungan</a:t>
            </a:r>
            <a:r>
              <a:rPr lang="en-US" b="1" dirty="0" smtClean="0">
                <a:solidFill>
                  <a:schemeClr val="accent6">
                    <a:lumMod val="75000"/>
                  </a:schemeClr>
                </a:solidFill>
              </a:rPr>
              <a:t> </a:t>
            </a:r>
            <a:r>
              <a:rPr lang="id-ID" b="1" dirty="0" smtClean="0">
                <a:solidFill>
                  <a:schemeClr val="accent6">
                    <a:lumMod val="75000"/>
                  </a:schemeClr>
                </a:solidFill>
              </a:rPr>
              <a:t>Ch</a:t>
            </a:r>
            <a:r>
              <a:rPr lang="en-US" b="1" dirty="0" err="1" smtClean="0">
                <a:solidFill>
                  <a:schemeClr val="accent6">
                    <a:lumMod val="75000"/>
                  </a:schemeClr>
                </a:solidFill>
              </a:rPr>
              <a:t>lor</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err="1" smtClean="0"/>
              <a:t>Tumbuhan</a:t>
            </a:r>
            <a:r>
              <a:rPr lang="en-US" dirty="0" smtClean="0"/>
              <a:t> </a:t>
            </a:r>
            <a:r>
              <a:rPr lang="en-US" dirty="0" err="1" smtClean="0"/>
              <a:t>akan</a:t>
            </a:r>
            <a:r>
              <a:rPr lang="en-US" dirty="0" smtClean="0"/>
              <a:t> </a:t>
            </a:r>
            <a:r>
              <a:rPr lang="en-US" dirty="0" err="1" smtClean="0"/>
              <a:t>menunjukkan</a:t>
            </a:r>
            <a:r>
              <a:rPr lang="en-US" dirty="0" smtClean="0"/>
              <a:t> </a:t>
            </a:r>
            <a:r>
              <a:rPr lang="en-US" dirty="0" err="1" smtClean="0"/>
              <a:t>gejala</a:t>
            </a:r>
            <a:r>
              <a:rPr lang="en-US" dirty="0" smtClean="0"/>
              <a:t> </a:t>
            </a:r>
            <a:r>
              <a:rPr lang="en-US" dirty="0" err="1" smtClean="0"/>
              <a:t>seperti</a:t>
            </a:r>
            <a:r>
              <a:rPr lang="en-US" dirty="0" smtClean="0"/>
              <a:t>: </a:t>
            </a:r>
            <a:r>
              <a:rPr lang="en-US" dirty="0" err="1" smtClean="0"/>
              <a:t>terbakarnya</a:t>
            </a:r>
            <a:r>
              <a:rPr lang="en-US" dirty="0" smtClean="0"/>
              <a:t> </a:t>
            </a:r>
            <a:r>
              <a:rPr lang="en-US" dirty="0" err="1" smtClean="0"/>
              <a:t>pucuk</a:t>
            </a:r>
            <a:r>
              <a:rPr lang="en-US" dirty="0" smtClean="0"/>
              <a:t> </a:t>
            </a:r>
            <a:r>
              <a:rPr lang="en-US" dirty="0" err="1" smtClean="0"/>
              <a:t>daun</a:t>
            </a:r>
            <a:r>
              <a:rPr lang="en-US" dirty="0" smtClean="0"/>
              <a:t> </a:t>
            </a:r>
            <a:r>
              <a:rPr lang="en-US" dirty="0" err="1" smtClean="0"/>
              <a:t>dan</a:t>
            </a:r>
            <a:r>
              <a:rPr lang="en-US" dirty="0" smtClean="0"/>
              <a:t> </a:t>
            </a:r>
            <a:r>
              <a:rPr lang="en-US" dirty="0" err="1" smtClean="0"/>
              <a:t>pinggiran</a:t>
            </a:r>
            <a:r>
              <a:rPr lang="en-US" dirty="0" smtClean="0"/>
              <a:t> </a:t>
            </a:r>
            <a:r>
              <a:rPr lang="en-US" dirty="0" err="1" smtClean="0"/>
              <a:t>daun</a:t>
            </a:r>
            <a:r>
              <a:rPr lang="en-US" dirty="0" smtClean="0"/>
              <a:t>. </a:t>
            </a:r>
          </a:p>
          <a:p>
            <a:endParaRPr lang="en-US" dirty="0" smtClean="0"/>
          </a:p>
          <a:p>
            <a:endParaRPr lang="en-US" dirty="0"/>
          </a:p>
        </p:txBody>
      </p:sp>
    </p:spTree>
    <p:extLst>
      <p:ext uri="{BB962C8B-B14F-4D97-AF65-F5344CB8AC3E}">
        <p14:creationId xmlns:p14="http://schemas.microsoft.com/office/powerpoint/2010/main" val="3437901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p:spPr>
        <p:txBody>
          <a:bodyPr/>
          <a:lstStyle/>
          <a:p>
            <a:r>
              <a:rPr lang="en-US" b="1" dirty="0" err="1" smtClean="0">
                <a:solidFill>
                  <a:schemeClr val="accent6">
                    <a:lumMod val="75000"/>
                  </a:schemeClr>
                </a:solidFill>
              </a:rPr>
              <a:t>Kekurangan</a:t>
            </a:r>
            <a:r>
              <a:rPr lang="id-ID" b="1" dirty="0" smtClean="0">
                <a:solidFill>
                  <a:schemeClr val="accent6">
                    <a:lumMod val="75000"/>
                  </a:schemeClr>
                </a:solidFill>
              </a:rPr>
              <a:t> Chlor </a:t>
            </a:r>
            <a:endParaRPr lang="en-SG" b="1" dirty="0">
              <a:solidFill>
                <a:schemeClr val="accent6">
                  <a:lumMod val="75000"/>
                </a:schemeClr>
              </a:solidFill>
            </a:endParaRPr>
          </a:p>
        </p:txBody>
      </p:sp>
      <p:sp>
        <p:nvSpPr>
          <p:cNvPr id="3" name="Content Placeholder 2"/>
          <p:cNvSpPr>
            <a:spLocks noGrp="1"/>
          </p:cNvSpPr>
          <p:nvPr>
            <p:ph idx="1"/>
          </p:nvPr>
        </p:nvSpPr>
        <p:spPr>
          <a:xfrm>
            <a:off x="457200" y="1524000"/>
            <a:ext cx="8229600" cy="4602163"/>
          </a:xfrm>
        </p:spPr>
        <p:txBody>
          <a:bodyPr>
            <a:normAutofit/>
          </a:bodyPr>
          <a:lstStyle/>
          <a:p>
            <a:r>
              <a:rPr lang="en-US" dirty="0" err="1" smtClean="0"/>
              <a:t>Layu</a:t>
            </a:r>
            <a:r>
              <a:rPr lang="en-US" dirty="0" smtClean="0"/>
              <a:t> </a:t>
            </a:r>
            <a:r>
              <a:rPr lang="en-US" dirty="0" err="1" smtClean="0"/>
              <a:t>pada</a:t>
            </a:r>
            <a:r>
              <a:rPr lang="en-US" dirty="0" smtClean="0"/>
              <a:t> </a:t>
            </a:r>
            <a:r>
              <a:rPr lang="en-US" dirty="0" err="1" smtClean="0"/>
              <a:t>daun</a:t>
            </a:r>
            <a:r>
              <a:rPr lang="en-US" dirty="0" smtClean="0"/>
              <a:t> (</a:t>
            </a:r>
            <a:r>
              <a:rPr lang="en-US" dirty="0" err="1" smtClean="0"/>
              <a:t>daun</a:t>
            </a:r>
            <a:r>
              <a:rPr lang="en-US" dirty="0" smtClean="0"/>
              <a:t> </a:t>
            </a:r>
            <a:r>
              <a:rPr lang="en-US" dirty="0" err="1" smtClean="0"/>
              <a:t>tampak</a:t>
            </a:r>
            <a:r>
              <a:rPr lang="en-US" dirty="0" smtClean="0"/>
              <a:t> </a:t>
            </a:r>
            <a:r>
              <a:rPr lang="en-US" dirty="0" err="1" smtClean="0"/>
              <a:t>kurang</a:t>
            </a:r>
            <a:r>
              <a:rPr lang="en-US" dirty="0" smtClean="0"/>
              <a:t> </a:t>
            </a:r>
            <a:r>
              <a:rPr lang="en-US" dirty="0" err="1" smtClean="0"/>
              <a:t>sehat</a:t>
            </a:r>
            <a:r>
              <a:rPr lang="en-US" dirty="0" smtClean="0"/>
              <a:t> </a:t>
            </a:r>
            <a:r>
              <a:rPr lang="en-US" dirty="0" err="1" smtClean="0"/>
              <a:t>dan</a:t>
            </a:r>
            <a:r>
              <a:rPr lang="en-US" dirty="0" smtClean="0"/>
              <a:t> </a:t>
            </a:r>
            <a:r>
              <a:rPr lang="en-US" dirty="0" err="1" smtClean="0"/>
              <a:t>berwarna</a:t>
            </a:r>
            <a:r>
              <a:rPr lang="en-US" dirty="0" smtClean="0"/>
              <a:t> </a:t>
            </a:r>
            <a:r>
              <a:rPr lang="en-US" dirty="0" err="1" smtClean="0"/>
              <a:t>tembaga</a:t>
            </a:r>
            <a:r>
              <a:rPr lang="en-US" dirty="0" smtClean="0"/>
              <a:t>)</a:t>
            </a:r>
          </a:p>
          <a:p>
            <a:r>
              <a:rPr lang="en-US" dirty="0" err="1" smtClean="0"/>
              <a:t>Klorosis</a:t>
            </a:r>
            <a:endParaRPr lang="en-US" dirty="0" smtClean="0"/>
          </a:p>
          <a:p>
            <a:r>
              <a:rPr lang="en-US" dirty="0" err="1" smtClean="0"/>
              <a:t>Tanaman</a:t>
            </a:r>
            <a:r>
              <a:rPr lang="en-US" dirty="0" smtClean="0"/>
              <a:t> </a:t>
            </a:r>
            <a:r>
              <a:rPr lang="en-US" dirty="0" err="1" smtClean="0"/>
              <a:t>kerdil</a:t>
            </a:r>
            <a:endParaRPr lang="en-US" dirty="0" smtClean="0"/>
          </a:p>
          <a:p>
            <a:r>
              <a:rPr lang="en-US" dirty="0" err="1" smtClean="0"/>
              <a:t>Percabangan</a:t>
            </a:r>
            <a:r>
              <a:rPr lang="en-US" dirty="0" smtClean="0"/>
              <a:t> </a:t>
            </a:r>
            <a:r>
              <a:rPr lang="en-US" dirty="0" err="1" smtClean="0"/>
              <a:t>terbatas</a:t>
            </a:r>
            <a:endParaRPr lang="en-US" dirty="0" smtClean="0"/>
          </a:p>
          <a:p>
            <a:r>
              <a:rPr lang="en-US" dirty="0" err="1" smtClean="0"/>
              <a:t>Pembentukan</a:t>
            </a:r>
            <a:r>
              <a:rPr lang="en-US" dirty="0" smtClean="0"/>
              <a:t> </a:t>
            </a:r>
            <a:r>
              <a:rPr lang="en-US" dirty="0" err="1" smtClean="0"/>
              <a:t>akar</a:t>
            </a:r>
            <a:r>
              <a:rPr lang="en-US" dirty="0" smtClean="0"/>
              <a:t> </a:t>
            </a:r>
            <a:r>
              <a:rPr lang="en-US" dirty="0" err="1" smtClean="0"/>
              <a:t>terhambat</a:t>
            </a:r>
            <a:r>
              <a:rPr lang="en-US" dirty="0" smtClean="0"/>
              <a:t> (</a:t>
            </a:r>
            <a:r>
              <a:rPr lang="en-US" dirty="0" err="1" smtClean="0"/>
              <a:t>akar</a:t>
            </a:r>
            <a:r>
              <a:rPr lang="en-US" dirty="0" smtClean="0"/>
              <a:t> </a:t>
            </a:r>
            <a:r>
              <a:rPr lang="en-US" dirty="0" err="1" smtClean="0"/>
              <a:t>menebal</a:t>
            </a:r>
            <a:r>
              <a:rPr lang="en-US" dirty="0" smtClean="0"/>
              <a:t> </a:t>
            </a:r>
            <a:r>
              <a:rPr lang="en-US" dirty="0" err="1" smtClean="0"/>
              <a:t>dan</a:t>
            </a:r>
            <a:r>
              <a:rPr lang="en-US" dirty="0" smtClean="0"/>
              <a:t> </a:t>
            </a:r>
            <a:r>
              <a:rPr lang="en-US" dirty="0" err="1" smtClean="0"/>
              <a:t>berwarna</a:t>
            </a:r>
            <a:r>
              <a:rPr lang="en-US" dirty="0" smtClean="0"/>
              <a:t> </a:t>
            </a:r>
            <a:r>
              <a:rPr lang="en-US" dirty="0" err="1" smtClean="0"/>
              <a:t>gelap</a:t>
            </a:r>
            <a:r>
              <a:rPr lang="en-US" dirty="0" smtClean="0"/>
              <a:t>)</a:t>
            </a:r>
          </a:p>
          <a:p>
            <a:endParaRPr lang="en-SG" dirty="0"/>
          </a:p>
        </p:txBody>
      </p:sp>
    </p:spTree>
    <p:extLst>
      <p:ext uri="{BB962C8B-B14F-4D97-AF65-F5344CB8AC3E}">
        <p14:creationId xmlns:p14="http://schemas.microsoft.com/office/powerpoint/2010/main" val="3454170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2. MOLIBDENUM (Mo</a:t>
            </a:r>
            <a:r>
              <a:rPr lang="en-US" b="1" dirty="0" smtClean="0">
                <a:solidFill>
                  <a:schemeClr val="accent6">
                    <a:lumMod val="75000"/>
                  </a:schemeClr>
                </a:solidFill>
                <a:latin typeface="Arial" panose="020B0604020202020204" pitchFamily="34" charset="0"/>
                <a:cs typeface="Arial" panose="020B0604020202020204" pitchFamily="34" charset="0"/>
              </a:rPr>
              <a:t>)</a:t>
            </a:r>
            <a:endParaRPr lang="en-US" b="1" dirty="0">
              <a:solidFill>
                <a:schemeClr val="accent6">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err="1" smtClean="0"/>
              <a:t>Molibdenum</a:t>
            </a:r>
            <a:r>
              <a:rPr lang="en-US" dirty="0" smtClean="0"/>
              <a:t> </a:t>
            </a:r>
            <a:r>
              <a:rPr lang="en-US" dirty="0" err="1" smtClean="0"/>
              <a:t>diambil</a:t>
            </a:r>
            <a:r>
              <a:rPr lang="en-US" dirty="0" smtClean="0"/>
              <a:t> </a:t>
            </a:r>
            <a:r>
              <a:rPr lang="en-US" dirty="0" err="1" smtClean="0"/>
              <a:t>tanaman</a:t>
            </a:r>
            <a:r>
              <a:rPr lang="en-US" dirty="0" smtClean="0"/>
              <a:t> </a:t>
            </a:r>
            <a:r>
              <a:rPr lang="en-US" dirty="0" err="1" smtClean="0"/>
              <a:t>dalam</a:t>
            </a:r>
            <a:r>
              <a:rPr lang="en-US" dirty="0" smtClean="0"/>
              <a:t> </a:t>
            </a:r>
            <a:r>
              <a:rPr lang="en-US" dirty="0" err="1" smtClean="0"/>
              <a:t>bentuk</a:t>
            </a:r>
            <a:r>
              <a:rPr lang="en-US" dirty="0" smtClean="0"/>
              <a:t> anion </a:t>
            </a:r>
            <a:r>
              <a:rPr lang="en-US" dirty="0" err="1" smtClean="0"/>
              <a:t>negatif</a:t>
            </a:r>
            <a:r>
              <a:rPr lang="en-US" dirty="0" smtClean="0"/>
              <a:t> </a:t>
            </a:r>
            <a:r>
              <a:rPr lang="en-US" dirty="0" err="1" smtClean="0"/>
              <a:t>molibdat</a:t>
            </a:r>
            <a:r>
              <a:rPr lang="id-ID" dirty="0" smtClean="0"/>
              <a:t> (</a:t>
            </a:r>
            <a:r>
              <a:rPr lang="id-ID" dirty="0"/>
              <a:t>MoO4</a:t>
            </a:r>
            <a:r>
              <a:rPr lang="id-ID" baseline="30000" dirty="0" smtClean="0"/>
              <a:t>–</a:t>
            </a:r>
            <a:r>
              <a:rPr lang="id-ID" dirty="0" smtClean="0"/>
              <a:t>)</a:t>
            </a:r>
          </a:p>
          <a:p>
            <a:pPr fontAlgn="base"/>
            <a:r>
              <a:rPr lang="id-ID" b="1" dirty="0"/>
              <a:t>Fungsi Molibdenum (Mo) bagi tanaman:</a:t>
            </a:r>
            <a:endParaRPr lang="id-ID" dirty="0"/>
          </a:p>
          <a:p>
            <a:pPr marL="896938" indent="-457200" fontAlgn="base">
              <a:buAutoNum type="alphaLcPeriod"/>
            </a:pPr>
            <a:r>
              <a:rPr lang="id-ID" dirty="0" smtClean="0"/>
              <a:t>Mo </a:t>
            </a:r>
            <a:r>
              <a:rPr lang="id-ID" dirty="0"/>
              <a:t>mempunyai peranan dasar dalam fiksasi N oleh mikroba pada leguminosa dan Mo sebagai katalisator dalam mereduksi N. </a:t>
            </a:r>
            <a:endParaRPr lang="id-ID" dirty="0" smtClean="0"/>
          </a:p>
          <a:p>
            <a:pPr marL="896938" indent="-457200" fontAlgn="base">
              <a:buAutoNum type="alphaLcPeriod"/>
            </a:pPr>
            <a:r>
              <a:rPr lang="id-ID" dirty="0" smtClean="0"/>
              <a:t>Berfungsi </a:t>
            </a:r>
            <a:r>
              <a:rPr lang="id-ID" dirty="0"/>
              <a:t>dalam asimilasi oksigen</a:t>
            </a:r>
          </a:p>
          <a:p>
            <a:endParaRPr lang="en-US" dirty="0" smtClean="0"/>
          </a:p>
        </p:txBody>
      </p:sp>
    </p:spTree>
    <p:extLst>
      <p:ext uri="{BB962C8B-B14F-4D97-AF65-F5344CB8AC3E}">
        <p14:creationId xmlns:p14="http://schemas.microsoft.com/office/powerpoint/2010/main" val="2184965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3. </a:t>
            </a:r>
            <a:r>
              <a:rPr lang="en-US" b="1" dirty="0" smtClean="0">
                <a:solidFill>
                  <a:schemeClr val="accent6">
                    <a:lumMod val="75000"/>
                  </a:schemeClr>
                </a:solidFill>
                <a:latin typeface="Arial" panose="020B0604020202020204" pitchFamily="34" charset="0"/>
                <a:cs typeface="Arial" panose="020B0604020202020204" pitchFamily="34" charset="0"/>
              </a:rPr>
              <a:t>S</a:t>
            </a:r>
            <a:r>
              <a:rPr lang="id-ID" b="1" dirty="0" smtClean="0">
                <a:solidFill>
                  <a:schemeClr val="accent6">
                    <a:lumMod val="75000"/>
                  </a:schemeClr>
                </a:solidFill>
                <a:latin typeface="Arial" panose="020B0604020202020204" pitchFamily="34" charset="0"/>
                <a:cs typeface="Arial" panose="020B0604020202020204" pitchFamily="34" charset="0"/>
              </a:rPr>
              <a:t>ENG</a:t>
            </a:r>
            <a:r>
              <a:rPr lang="en-US" b="1" dirty="0" smtClean="0">
                <a:solidFill>
                  <a:schemeClr val="accent6">
                    <a:lumMod val="75000"/>
                  </a:schemeClr>
                </a:solidFill>
                <a:latin typeface="Arial" panose="020B0604020202020204" pitchFamily="34" charset="0"/>
                <a:cs typeface="Arial" panose="020B0604020202020204" pitchFamily="34" charset="0"/>
              </a:rPr>
              <a:t> (Zn)</a:t>
            </a:r>
            <a:endParaRPr lang="en-SG" b="1" dirty="0">
              <a:solidFill>
                <a:schemeClr val="accent6">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SG" dirty="0" err="1" smtClean="0"/>
              <a:t>Diserap</a:t>
            </a:r>
            <a:r>
              <a:rPr lang="en-SG" dirty="0" smtClean="0"/>
              <a:t> </a:t>
            </a:r>
            <a:r>
              <a:rPr lang="en-SG" dirty="0" err="1" smtClean="0"/>
              <a:t>oleh</a:t>
            </a:r>
            <a:r>
              <a:rPr lang="en-SG" dirty="0" smtClean="0"/>
              <a:t> </a:t>
            </a:r>
            <a:r>
              <a:rPr lang="en-SG" dirty="0" err="1" smtClean="0"/>
              <a:t>tanaman</a:t>
            </a:r>
            <a:r>
              <a:rPr lang="en-SG" dirty="0" smtClean="0"/>
              <a:t> </a:t>
            </a:r>
            <a:r>
              <a:rPr lang="en-SG" dirty="0" err="1" smtClean="0"/>
              <a:t>dalam</a:t>
            </a:r>
            <a:r>
              <a:rPr lang="en-SG" dirty="0" smtClean="0"/>
              <a:t> </a:t>
            </a:r>
            <a:r>
              <a:rPr lang="en-SG" dirty="0" err="1" smtClean="0"/>
              <a:t>bentuk</a:t>
            </a:r>
            <a:r>
              <a:rPr lang="en-SG" dirty="0" smtClean="0"/>
              <a:t>: Zn</a:t>
            </a:r>
            <a:r>
              <a:rPr lang="id-ID" baseline="30000" dirty="0" smtClean="0"/>
              <a:t>2</a:t>
            </a:r>
            <a:r>
              <a:rPr lang="en-SG" baseline="30000" dirty="0" smtClean="0"/>
              <a:t>+</a:t>
            </a:r>
          </a:p>
          <a:p>
            <a:r>
              <a:rPr lang="en-SG" dirty="0" err="1" smtClean="0"/>
              <a:t>Fungsi</a:t>
            </a:r>
            <a:r>
              <a:rPr lang="en-SG" dirty="0" smtClean="0"/>
              <a:t> </a:t>
            </a:r>
            <a:r>
              <a:rPr lang="en-SG" dirty="0" err="1" smtClean="0"/>
              <a:t>unsur</a:t>
            </a:r>
            <a:r>
              <a:rPr lang="en-SG" dirty="0" smtClean="0"/>
              <a:t> </a:t>
            </a:r>
            <a:r>
              <a:rPr lang="en-SG" dirty="0" err="1" smtClean="0"/>
              <a:t>hara</a:t>
            </a:r>
            <a:r>
              <a:rPr lang="en-SG" dirty="0" smtClean="0"/>
              <a:t> </a:t>
            </a:r>
            <a:r>
              <a:rPr lang="en-SG" dirty="0" err="1" smtClean="0"/>
              <a:t>Seng</a:t>
            </a:r>
            <a:r>
              <a:rPr lang="en-SG" dirty="0" smtClean="0"/>
              <a:t> (Zn) </a:t>
            </a:r>
            <a:r>
              <a:rPr lang="en-SG" dirty="0" err="1" smtClean="0"/>
              <a:t>bagi</a:t>
            </a:r>
            <a:r>
              <a:rPr lang="en-SG" dirty="0" smtClean="0"/>
              <a:t> </a:t>
            </a:r>
            <a:r>
              <a:rPr lang="en-SG" dirty="0" err="1" smtClean="0"/>
              <a:t>tanaman</a:t>
            </a:r>
            <a:r>
              <a:rPr lang="en-SG" dirty="0" smtClean="0"/>
              <a:t> </a:t>
            </a:r>
            <a:r>
              <a:rPr lang="en-SG" dirty="0" err="1" smtClean="0"/>
              <a:t>ialah</a:t>
            </a:r>
            <a:r>
              <a:rPr lang="en-SG" dirty="0" smtClean="0"/>
              <a:t>:</a:t>
            </a:r>
          </a:p>
          <a:p>
            <a:pPr marL="896938" indent="-457200">
              <a:buFont typeface="+mj-lt"/>
              <a:buAutoNum type="alphaLcPeriod"/>
            </a:pPr>
            <a:r>
              <a:rPr lang="en-SG" dirty="0" smtClean="0"/>
              <a:t>	</a:t>
            </a:r>
            <a:r>
              <a:rPr lang="en-SG" dirty="0" err="1" smtClean="0"/>
              <a:t>Dalam</a:t>
            </a:r>
            <a:r>
              <a:rPr lang="en-SG" dirty="0" smtClean="0"/>
              <a:t> </a:t>
            </a:r>
            <a:r>
              <a:rPr lang="en-SG" dirty="0" err="1" smtClean="0"/>
              <a:t>jumlah</a:t>
            </a:r>
            <a:r>
              <a:rPr lang="en-SG" dirty="0" smtClean="0"/>
              <a:t> yang </a:t>
            </a:r>
            <a:r>
              <a:rPr lang="en-SG" dirty="0" err="1" smtClean="0"/>
              <a:t>sangat</a:t>
            </a:r>
            <a:r>
              <a:rPr lang="en-SG" dirty="0" smtClean="0"/>
              <a:t> </a:t>
            </a:r>
            <a:r>
              <a:rPr lang="en-SG" dirty="0" err="1" smtClean="0"/>
              <a:t>sedikit</a:t>
            </a:r>
            <a:r>
              <a:rPr lang="en-SG" dirty="0" smtClean="0"/>
              <a:t> </a:t>
            </a:r>
            <a:r>
              <a:rPr lang="en-SG" dirty="0" err="1" smtClean="0"/>
              <a:t>dapat</a:t>
            </a:r>
            <a:r>
              <a:rPr lang="id-ID" dirty="0"/>
              <a:t> </a:t>
            </a:r>
            <a:r>
              <a:rPr lang="en-SG" dirty="0" err="1" smtClean="0"/>
              <a:t>berperan</a:t>
            </a:r>
            <a:r>
              <a:rPr lang="en-SG" dirty="0" smtClean="0"/>
              <a:t> </a:t>
            </a:r>
            <a:r>
              <a:rPr lang="en-SG" dirty="0" err="1" smtClean="0"/>
              <a:t>dalam</a:t>
            </a:r>
            <a:r>
              <a:rPr lang="en-SG" dirty="0" smtClean="0"/>
              <a:t> </a:t>
            </a:r>
            <a:r>
              <a:rPr lang="en-SG" dirty="0" err="1" smtClean="0"/>
              <a:t>mendorong</a:t>
            </a:r>
            <a:r>
              <a:rPr lang="en-SG" dirty="0" smtClean="0"/>
              <a:t> </a:t>
            </a:r>
            <a:r>
              <a:rPr lang="en-SG" dirty="0" err="1" smtClean="0"/>
              <a:t>perkembangan</a:t>
            </a:r>
            <a:r>
              <a:rPr lang="en-SG" dirty="0" smtClean="0"/>
              <a:t> </a:t>
            </a:r>
            <a:r>
              <a:rPr lang="en-SG" dirty="0" err="1" smtClean="0"/>
              <a:t>pertumbuhan</a:t>
            </a:r>
            <a:endParaRPr lang="id-ID" dirty="0"/>
          </a:p>
          <a:p>
            <a:pPr marL="896938" indent="-457200">
              <a:buFont typeface="+mj-lt"/>
              <a:buAutoNum type="alphaLcPeriod"/>
            </a:pPr>
            <a:r>
              <a:rPr lang="en-SG" dirty="0" err="1" smtClean="0"/>
              <a:t>Diperkirakan</a:t>
            </a:r>
            <a:r>
              <a:rPr lang="en-SG" dirty="0" smtClean="0"/>
              <a:t> </a:t>
            </a:r>
            <a:r>
              <a:rPr lang="en-SG" dirty="0" err="1" smtClean="0"/>
              <a:t>persenyawaan</a:t>
            </a:r>
            <a:r>
              <a:rPr lang="en-SG" dirty="0" smtClean="0"/>
              <a:t> Zn </a:t>
            </a:r>
            <a:r>
              <a:rPr lang="en-SG" dirty="0" err="1" smtClean="0"/>
              <a:t>berfungsi</a:t>
            </a:r>
            <a:r>
              <a:rPr lang="en-SG" dirty="0" smtClean="0"/>
              <a:t> </a:t>
            </a:r>
            <a:r>
              <a:rPr lang="en-SG" dirty="0" err="1" smtClean="0"/>
              <a:t>dalam</a:t>
            </a:r>
            <a:r>
              <a:rPr lang="en-SG" dirty="0" smtClean="0"/>
              <a:t> </a:t>
            </a:r>
            <a:r>
              <a:rPr lang="en-SG" dirty="0" err="1" smtClean="0"/>
              <a:t>pembentukan</a:t>
            </a:r>
            <a:r>
              <a:rPr lang="en-SG" dirty="0" smtClean="0"/>
              <a:t> </a:t>
            </a:r>
            <a:r>
              <a:rPr lang="en-SG" dirty="0" err="1" smtClean="0"/>
              <a:t>hormon</a:t>
            </a:r>
            <a:r>
              <a:rPr lang="en-SG" dirty="0" smtClean="0"/>
              <a:t> </a:t>
            </a:r>
            <a:r>
              <a:rPr lang="en-SG" dirty="0" err="1" smtClean="0"/>
              <a:t>tumbuh</a:t>
            </a:r>
            <a:r>
              <a:rPr lang="en-SG" dirty="0" smtClean="0"/>
              <a:t> (</a:t>
            </a:r>
            <a:r>
              <a:rPr lang="en-SG" dirty="0" err="1" smtClean="0"/>
              <a:t>auxin</a:t>
            </a:r>
            <a:r>
              <a:rPr lang="en-SG" dirty="0" smtClean="0"/>
              <a:t>) </a:t>
            </a:r>
            <a:r>
              <a:rPr lang="en-SG" dirty="0" err="1" smtClean="0"/>
              <a:t>dan</a:t>
            </a:r>
            <a:r>
              <a:rPr lang="en-SG" dirty="0" smtClean="0"/>
              <a:t> </a:t>
            </a:r>
            <a:r>
              <a:rPr lang="en-SG" dirty="0" err="1" smtClean="0"/>
              <a:t>penting</a:t>
            </a:r>
            <a:r>
              <a:rPr lang="en-SG" dirty="0" smtClean="0"/>
              <a:t> </a:t>
            </a:r>
            <a:r>
              <a:rPr lang="en-SG" dirty="0" err="1" smtClean="0"/>
              <a:t>bagi</a:t>
            </a:r>
            <a:r>
              <a:rPr lang="en-SG" dirty="0" smtClean="0"/>
              <a:t> </a:t>
            </a:r>
            <a:r>
              <a:rPr lang="en-SG" dirty="0" err="1" smtClean="0"/>
              <a:t>keseimbangan</a:t>
            </a:r>
            <a:r>
              <a:rPr lang="en-SG" dirty="0" smtClean="0"/>
              <a:t> </a:t>
            </a:r>
            <a:r>
              <a:rPr lang="en-SG" dirty="0" err="1" smtClean="0"/>
              <a:t>fisiologis</a:t>
            </a:r>
            <a:endParaRPr lang="id-ID" dirty="0"/>
          </a:p>
          <a:p>
            <a:pPr marL="896938" indent="-457200">
              <a:buFont typeface="+mj-lt"/>
              <a:buAutoNum type="alphaLcPeriod"/>
            </a:pPr>
            <a:r>
              <a:rPr lang="en-SG" dirty="0" err="1" smtClean="0"/>
              <a:t>Berperan</a:t>
            </a:r>
            <a:r>
              <a:rPr lang="en-SG" dirty="0" smtClean="0"/>
              <a:t> </a:t>
            </a:r>
            <a:r>
              <a:rPr lang="en-SG" dirty="0" err="1" smtClean="0"/>
              <a:t>dalam</a:t>
            </a:r>
            <a:r>
              <a:rPr lang="en-SG" dirty="0" smtClean="0"/>
              <a:t> </a:t>
            </a:r>
            <a:r>
              <a:rPr lang="en-SG" dirty="0" err="1" smtClean="0"/>
              <a:t>pertumbuhan</a:t>
            </a:r>
            <a:r>
              <a:rPr lang="en-SG" dirty="0" smtClean="0"/>
              <a:t> </a:t>
            </a:r>
            <a:r>
              <a:rPr lang="en-SG" dirty="0" err="1" smtClean="0"/>
              <a:t>vegetatif</a:t>
            </a:r>
            <a:r>
              <a:rPr lang="en-SG" dirty="0" smtClean="0"/>
              <a:t> </a:t>
            </a:r>
            <a:r>
              <a:rPr lang="en-SG" dirty="0" err="1" smtClean="0"/>
              <a:t>dan</a:t>
            </a:r>
            <a:r>
              <a:rPr lang="en-SG" dirty="0" smtClean="0"/>
              <a:t> </a:t>
            </a:r>
            <a:r>
              <a:rPr lang="en-SG" dirty="0" err="1" smtClean="0"/>
              <a:t>pertumbuhan</a:t>
            </a:r>
            <a:r>
              <a:rPr lang="en-SG" dirty="0" smtClean="0"/>
              <a:t> </a:t>
            </a:r>
            <a:r>
              <a:rPr lang="en-SG" dirty="0" err="1" smtClean="0"/>
              <a:t>biji</a:t>
            </a:r>
            <a:r>
              <a:rPr lang="en-SG" dirty="0" smtClean="0"/>
              <a:t>/</a:t>
            </a:r>
            <a:r>
              <a:rPr lang="en-SG" dirty="0" err="1" smtClean="0"/>
              <a:t>buah</a:t>
            </a:r>
            <a:endParaRPr lang="en-SG" dirty="0" smtClean="0"/>
          </a:p>
          <a:p>
            <a:endParaRPr lang="en-SG" dirty="0"/>
          </a:p>
        </p:txBody>
      </p:sp>
    </p:spTree>
    <p:extLst>
      <p:ext uri="{BB962C8B-B14F-4D97-AF65-F5344CB8AC3E}">
        <p14:creationId xmlns:p14="http://schemas.microsoft.com/office/powerpoint/2010/main" val="114781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idx="1"/>
          </p:nvPr>
        </p:nvSpPr>
        <p:spPr>
          <a:xfrm>
            <a:off x="457200" y="990600"/>
            <a:ext cx="8458200" cy="5135563"/>
          </a:xfrm>
        </p:spPr>
        <p:txBody>
          <a:bodyPr>
            <a:normAutofit/>
          </a:bodyPr>
          <a:lstStyle/>
          <a:p>
            <a:pPr>
              <a:buFont typeface="Wingdings" panose="05000000000000000000" pitchFamily="2" charset="2"/>
              <a:buChar char="v"/>
            </a:pPr>
            <a:r>
              <a:rPr lang="en-US" sz="2400" dirty="0" err="1">
                <a:latin typeface="Arial" panose="020B0604020202020204" pitchFamily="34" charset="0"/>
                <a:cs typeface="Arial" panose="020B0604020202020204" pitchFamily="34" charset="0"/>
              </a:rPr>
              <a:t>Unsur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makro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syarat</a:t>
            </a:r>
            <a:r>
              <a:rPr lang="en-US" sz="2400" dirty="0">
                <a:latin typeface="Arial" panose="020B0604020202020204" pitchFamily="34" charset="0"/>
                <a:cs typeface="Arial" panose="020B0604020202020204" pitchFamily="34" charset="0"/>
              </a:rPr>
              <a:t> :</a:t>
            </a:r>
          </a:p>
          <a:p>
            <a:pPr lvl="1">
              <a:buFont typeface="Wingdings" panose="05000000000000000000" pitchFamily="2" charset="2"/>
              <a:buBlip>
                <a:blip r:embed="rId4"/>
              </a:buBlip>
            </a:pPr>
            <a:r>
              <a:rPr lang="en-US" sz="2400" dirty="0" err="1">
                <a:latin typeface="Arial" panose="020B0604020202020204" pitchFamily="34" charset="0"/>
                <a:cs typeface="Arial" panose="020B0604020202020204" pitchFamily="34" charset="0"/>
              </a:rPr>
              <a:t>Diperlukan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jumlah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banyak</a:t>
            </a:r>
            <a:endParaRPr lang="en-US" sz="2400" dirty="0">
              <a:latin typeface="Arial" panose="020B0604020202020204" pitchFamily="34" charset="0"/>
              <a:cs typeface="Arial" panose="020B0604020202020204" pitchFamily="34" charset="0"/>
            </a:endParaRPr>
          </a:p>
          <a:p>
            <a:pPr lvl="1">
              <a:buFont typeface="Wingdings" panose="05000000000000000000" pitchFamily="2" charset="2"/>
              <a:buBlip>
                <a:blip r:embed="rId4"/>
              </a:buBlip>
            </a:pPr>
            <a:r>
              <a:rPr lang="en-US" sz="2400" dirty="0" err="1">
                <a:latin typeface="Arial" panose="020B0604020202020204" pitchFamily="34" charset="0"/>
                <a:cs typeface="Arial" panose="020B0604020202020204" pitchFamily="34" charset="0"/>
              </a:rPr>
              <a:t>Kekurangan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unsur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makro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menimbulkan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gejala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defisiensi</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tidak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dapat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digantikan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oleh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unsur</a:t>
            </a:r>
            <a:r>
              <a:rPr lang="en-US" sz="2400" dirty="0">
                <a:latin typeface="Arial" panose="020B0604020202020204" pitchFamily="34" charset="0"/>
                <a:cs typeface="Arial" panose="020B0604020202020204" pitchFamily="34" charset="0"/>
              </a:rPr>
              <a:t> lain</a:t>
            </a:r>
          </a:p>
          <a:p>
            <a:pPr lvl="1">
              <a:buFont typeface="Wingdings" panose="05000000000000000000" pitchFamily="2" charset="2"/>
              <a:buBlip>
                <a:blip r:embed="rId4"/>
              </a:buBlip>
            </a:pPr>
            <a:r>
              <a:rPr lang="en-US" sz="2400" dirty="0" err="1">
                <a:latin typeface="Arial" panose="020B0604020202020204" pitchFamily="34" charset="0"/>
                <a:cs typeface="Arial" panose="020B0604020202020204" pitchFamily="34" charset="0"/>
              </a:rPr>
              <a:t>Kelebihan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unsur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makro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tidak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jarang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menimbulkan</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pengaruh</a:t>
            </a:r>
            <a:endParaRPr lang="id-ID" sz="2400" dirty="0" smtClean="0">
              <a:latin typeface="Arial" panose="020B0604020202020204" pitchFamily="34" charset="0"/>
              <a:cs typeface="Arial" panose="020B0604020202020204" pitchFamily="34" charset="0"/>
            </a:endParaRPr>
          </a:p>
          <a:p>
            <a:pPr marL="457200" lvl="1" indent="0">
              <a:buNone/>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400" dirty="0" err="1">
                <a:latin typeface="Arial" panose="020B0604020202020204" pitchFamily="34" charset="0"/>
                <a:cs typeface="Arial" panose="020B0604020202020204" pitchFamily="34" charset="0"/>
              </a:rPr>
              <a:t>Unsur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mikro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syarat</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p>
          <a:p>
            <a:pPr lvl="1">
              <a:buFont typeface="Wingdings" panose="05000000000000000000" pitchFamily="2" charset="2"/>
              <a:buBlip>
                <a:blip r:embed="rId4"/>
              </a:buBlip>
            </a:pPr>
            <a:r>
              <a:rPr lang="en-US" sz="2400" dirty="0" err="1">
                <a:latin typeface="Arial" panose="020B0604020202020204" pitchFamily="34" charset="0"/>
                <a:cs typeface="Arial" panose="020B0604020202020204" pitchFamily="34" charset="0"/>
              </a:rPr>
              <a:t>Diperlukan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jumlah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sedikit</a:t>
            </a:r>
            <a:endParaRPr lang="en-US" sz="2400" dirty="0">
              <a:latin typeface="Arial" panose="020B0604020202020204" pitchFamily="34" charset="0"/>
              <a:cs typeface="Arial" panose="020B0604020202020204" pitchFamily="34" charset="0"/>
            </a:endParaRPr>
          </a:p>
          <a:p>
            <a:pPr lvl="1">
              <a:buFont typeface="Wingdings" panose="05000000000000000000" pitchFamily="2" charset="2"/>
              <a:buBlip>
                <a:blip r:embed="rId4"/>
              </a:buBlip>
            </a:pPr>
            <a:r>
              <a:rPr lang="en-US" sz="2400" dirty="0" err="1">
                <a:latin typeface="Arial" panose="020B0604020202020204" pitchFamily="34" charset="0"/>
                <a:cs typeface="Arial" panose="020B0604020202020204" pitchFamily="34" charset="0"/>
              </a:rPr>
              <a:t>Kekurangan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biasanya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dapat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digantikan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oleh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unsur-unsur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mikro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lainnya</a:t>
            </a:r>
            <a:endParaRPr lang="en-US" sz="2400" dirty="0">
              <a:latin typeface="Arial" panose="020B0604020202020204" pitchFamily="34" charset="0"/>
              <a:cs typeface="Arial" panose="020B0604020202020204" pitchFamily="34" charset="0"/>
            </a:endParaRPr>
          </a:p>
          <a:p>
            <a:pPr lvl="1">
              <a:buFont typeface="Wingdings" panose="05000000000000000000" pitchFamily="2" charset="2"/>
              <a:buBlip>
                <a:blip r:embed="rId4"/>
              </a:buBlip>
            </a:pPr>
            <a:r>
              <a:rPr lang="en-US" sz="2400" dirty="0" err="1">
                <a:latin typeface="Arial" panose="020B0604020202020204" pitchFamily="34" charset="0"/>
                <a:cs typeface="Arial" panose="020B0604020202020204" pitchFamily="34" charset="0"/>
              </a:rPr>
              <a:t>Kelebihan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dapat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menjadi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racun</a:t>
            </a:r>
            <a:endParaRPr lang="en-US" sz="2400" dirty="0">
              <a:latin typeface="Arial" panose="020B0604020202020204" pitchFamily="34" charset="0"/>
              <a:cs typeface="Arial" panose="020B0604020202020204" pitchFamily="34" charset="0"/>
            </a:endParaRPr>
          </a:p>
          <a:p>
            <a:endParaRPr lang="id-ID"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701711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849469"/>
            <a:ext cx="5638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3600" b="1" dirty="0" smtClean="0">
                <a:solidFill>
                  <a:schemeClr val="bg1"/>
                </a:solidFill>
              </a:rPr>
              <a:t>UNSUR HARA MAKRO</a:t>
            </a:r>
            <a:endParaRPr lang="en-US" sz="3600" b="1" dirty="0" smtClean="0">
              <a:solidFill>
                <a:schemeClr val="bg1"/>
              </a:solidFill>
            </a:endParaRPr>
          </a:p>
        </p:txBody>
      </p:sp>
    </p:spTree>
    <p:extLst>
      <p:ext uri="{BB962C8B-B14F-4D97-AF65-F5344CB8AC3E}">
        <p14:creationId xmlns:p14="http://schemas.microsoft.com/office/powerpoint/2010/main" val="335710847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r>
              <a:rPr lang="id-ID" b="1" dirty="0" smtClean="0">
                <a:solidFill>
                  <a:schemeClr val="accent6">
                    <a:lumMod val="75000"/>
                  </a:schemeClr>
                </a:solidFill>
                <a:latin typeface="Arial" panose="020B0604020202020204" pitchFamily="34" charset="0"/>
                <a:cs typeface="Arial" panose="020B0604020202020204" pitchFamily="34" charset="0"/>
              </a:rPr>
              <a:t>1. NITROGEN (N)</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1874837"/>
            <a:ext cx="8458200" cy="4525963"/>
          </a:xfrm>
        </p:spPr>
        <p:txBody>
          <a:bodyPr>
            <a:normAutofit/>
          </a:bodyPr>
          <a:lstStyle/>
          <a:p>
            <a:pPr marL="355600" lvl="2" indent="-271463">
              <a:lnSpc>
                <a:spcPct val="150000"/>
              </a:lnSpc>
            </a:pPr>
            <a:r>
              <a:rPr lang="en-US" sz="2800" dirty="0" err="1">
                <a:latin typeface="Arial" panose="020B0604020202020204" pitchFamily="34" charset="0"/>
                <a:cs typeface="Arial" panose="020B0604020202020204" pitchFamily="34" charset="0"/>
              </a:rPr>
              <a:t>Merupakan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unsur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hara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utama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sebagai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penyusun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semua</a:t>
            </a:r>
            <a:r>
              <a:rPr lang="en-US" sz="2800" dirty="0">
                <a:latin typeface="Arial" panose="020B0604020202020204" pitchFamily="34" charset="0"/>
                <a:cs typeface="Arial" panose="020B0604020202020204" pitchFamily="34" charset="0"/>
              </a:rPr>
              <a:t> protein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asam</a:t>
            </a: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nukle</a:t>
            </a:r>
            <a:r>
              <a:rPr lang="id-ID" sz="2800" dirty="0" smtClean="0">
                <a:latin typeface="Arial" panose="020B0604020202020204" pitchFamily="34" charset="0"/>
                <a:cs typeface="Arial" panose="020B0604020202020204" pitchFamily="34" charset="0"/>
              </a:rPr>
              <a:t>at</a:t>
            </a:r>
          </a:p>
          <a:p>
            <a:pPr marL="355600" lvl="2" indent="-271463">
              <a:lnSpc>
                <a:spcPct val="150000"/>
              </a:lnSpc>
            </a:pPr>
            <a:r>
              <a:rPr lang="en-US" sz="2800" dirty="0" err="1" smtClean="0">
                <a:latin typeface="Arial" panose="020B0604020202020204" pitchFamily="34" charset="0"/>
                <a:cs typeface="Arial" panose="020B0604020202020204" pitchFamily="34" charset="0"/>
              </a:rPr>
              <a:t>Diperlukan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untuk</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pembentukan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atau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pertumbuhan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bagian-bagian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vegetatif</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seperti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daun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batang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akar</a:t>
            </a:r>
            <a:endParaRPr lang="id-ID"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979997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p:spPr>
        <p:txBody>
          <a:bodyPr>
            <a:normAutofit fontScale="90000"/>
          </a:bodyPr>
          <a:lstStyle/>
          <a:p>
            <a:r>
              <a:rPr lang="id-ID" b="1" dirty="0" smtClean="0">
                <a:solidFill>
                  <a:schemeClr val="accent6">
                    <a:lumMod val="75000"/>
                  </a:schemeClr>
                </a:solidFill>
                <a:latin typeface="Arial" panose="020B0604020202020204" pitchFamily="34" charset="0"/>
                <a:cs typeface="Arial" panose="020B0604020202020204" pitchFamily="34" charset="0"/>
              </a:rPr>
              <a:t>Fungsi Nitrogen Bagi Tumbuhan</a:t>
            </a:r>
            <a:endParaRPr lang="id-ID"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pPr marL="439738" lvl="1" indent="-355600">
              <a:lnSpc>
                <a:spcPct val="150000"/>
              </a:lnSpc>
              <a:buFont typeface="+mj-lt"/>
              <a:buAutoNum type="arabicPeriod"/>
            </a:pPr>
            <a:r>
              <a:rPr lang="en-US" sz="2400" dirty="0" err="1" smtClean="0">
                <a:latin typeface="Arial" panose="020B0604020202020204" pitchFamily="34" charset="0"/>
                <a:cs typeface="Arial" panose="020B0604020202020204" pitchFamily="34" charset="0"/>
              </a:rPr>
              <a:t>Untuk</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Meningkatkan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pertumbuhan</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tanama</a:t>
            </a:r>
            <a:r>
              <a:rPr lang="id-ID" sz="2400" dirty="0" smtClean="0">
                <a:latin typeface="Arial" panose="020B0604020202020204" pitchFamily="34" charset="0"/>
                <a:cs typeface="Arial" panose="020B0604020202020204" pitchFamily="34" charset="0"/>
              </a:rPr>
              <a:t>n</a:t>
            </a:r>
          </a:p>
          <a:p>
            <a:pPr marL="439738" lvl="1" indent="-355600">
              <a:lnSpc>
                <a:spcPct val="150000"/>
              </a:lnSpc>
              <a:buFont typeface="+mj-lt"/>
              <a:buAutoNum type="arabicPeriod"/>
            </a:pPr>
            <a:r>
              <a:rPr lang="en-US" sz="2400" dirty="0" err="1" smtClean="0">
                <a:latin typeface="Arial" panose="020B0604020202020204" pitchFamily="34" charset="0"/>
                <a:cs typeface="Arial" panose="020B0604020202020204" pitchFamily="34" charset="0"/>
              </a:rPr>
              <a:t>Dapat</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menyehatkan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pertumbuhan</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daun</a:t>
            </a:r>
            <a:r>
              <a:rPr lang="id-ID"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daun</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tanaman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lebar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warna</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lebih</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hijau</a:t>
            </a:r>
            <a:r>
              <a:rPr lang="en-US" sz="2400" dirty="0" smtClean="0">
                <a:latin typeface="Arial" panose="020B0604020202020204" pitchFamily="34" charset="0"/>
                <a:cs typeface="Arial" panose="020B0604020202020204" pitchFamily="34" charset="0"/>
              </a:rPr>
              <a:t>)</a:t>
            </a:r>
            <a:endParaRPr lang="id-ID" sz="2400" dirty="0" smtClean="0">
              <a:latin typeface="Arial" panose="020B0604020202020204" pitchFamily="34" charset="0"/>
              <a:cs typeface="Arial" panose="020B0604020202020204" pitchFamily="34" charset="0"/>
            </a:endParaRPr>
          </a:p>
          <a:p>
            <a:pPr marL="439738" lvl="1" indent="-355600">
              <a:lnSpc>
                <a:spcPct val="150000"/>
              </a:lnSpc>
              <a:buFont typeface="+mj-lt"/>
              <a:buAutoNum type="arabicPeriod"/>
            </a:pPr>
            <a:r>
              <a:rPr lang="en-US" sz="2400" dirty="0" err="1" smtClean="0">
                <a:latin typeface="Arial" panose="020B0604020202020204" pitchFamily="34" charset="0"/>
                <a:cs typeface="Arial" panose="020B0604020202020204" pitchFamily="34" charset="0"/>
              </a:rPr>
              <a:t>Meningkatkan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kadar</a:t>
            </a:r>
            <a:r>
              <a:rPr lang="en-US" sz="2400" dirty="0" smtClean="0">
                <a:latin typeface="Arial" panose="020B0604020202020204" pitchFamily="34" charset="0"/>
                <a:cs typeface="Arial" panose="020B0604020202020204" pitchFamily="34" charset="0"/>
              </a:rPr>
              <a:t> protein </a:t>
            </a:r>
            <a:r>
              <a:rPr lang="en-US" sz="2400" dirty="0" err="1" smtClean="0">
                <a:latin typeface="Arial" panose="020B0604020202020204" pitchFamily="34" charset="0"/>
                <a:cs typeface="Arial" panose="020B0604020202020204" pitchFamily="34" charset="0"/>
              </a:rPr>
              <a:t>dalam</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tubuh</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tanaman</a:t>
            </a:r>
            <a:endParaRPr lang="id-ID" sz="2400" dirty="0">
              <a:latin typeface="Arial" panose="020B0604020202020204" pitchFamily="34" charset="0"/>
              <a:cs typeface="Arial" panose="020B0604020202020204" pitchFamily="34" charset="0"/>
            </a:endParaRPr>
          </a:p>
          <a:p>
            <a:pPr marL="439738" lvl="1" indent="-355600">
              <a:lnSpc>
                <a:spcPct val="150000"/>
              </a:lnSpc>
              <a:buFont typeface="+mj-lt"/>
              <a:buAutoNum type="arabicPeriod"/>
            </a:pPr>
            <a:r>
              <a:rPr lang="en-US" sz="2400" dirty="0" err="1" smtClean="0">
                <a:latin typeface="Arial" panose="020B0604020202020204" pitchFamily="34" charset="0"/>
                <a:cs typeface="Arial" panose="020B0604020202020204" pitchFamily="34" charset="0"/>
              </a:rPr>
              <a:t>Meningkatkan</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kualitas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tanaman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penghasil</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daun-daunan</a:t>
            </a:r>
            <a:endParaRPr lang="id-ID" sz="2400" dirty="0" smtClean="0">
              <a:latin typeface="Arial" panose="020B0604020202020204" pitchFamily="34" charset="0"/>
              <a:cs typeface="Arial" panose="020B0604020202020204" pitchFamily="34" charset="0"/>
            </a:endParaRPr>
          </a:p>
          <a:p>
            <a:pPr marL="439738" lvl="1" indent="-355600">
              <a:lnSpc>
                <a:spcPct val="150000"/>
              </a:lnSpc>
              <a:buFont typeface="+mj-lt"/>
              <a:buAutoNum type="arabicPeriod"/>
            </a:pPr>
            <a:r>
              <a:rPr lang="en-US" sz="2400" dirty="0" err="1" smtClean="0">
                <a:latin typeface="Arial" panose="020B0604020202020204" pitchFamily="34" charset="0"/>
                <a:cs typeface="Arial" panose="020B0604020202020204" pitchFamily="34" charset="0"/>
              </a:rPr>
              <a:t>Meningkatkan</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berkembangbiaknya</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mikroorganisme</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di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tanah</a:t>
            </a:r>
            <a:r>
              <a:rPr lang="en-US" sz="2400" dirty="0">
                <a:latin typeface="Arial" panose="020B0604020202020204" pitchFamily="34" charset="0"/>
                <a:cs typeface="Arial" panose="020B0604020202020204" pitchFamily="34" charset="0"/>
              </a:rPr>
              <a:t>	</a:t>
            </a:r>
            <a:endParaRPr lang="id-ID"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632988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rPr>
              <a:t>Gejala Kekurangan Nitrogen</a:t>
            </a:r>
            <a:endParaRPr lang="id-ID" b="1"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fontAlgn="base"/>
            <a:r>
              <a:rPr lang="id-ID" dirty="0" smtClean="0"/>
              <a:t>Warna daun hijau </a:t>
            </a:r>
            <a:r>
              <a:rPr lang="id-ID" dirty="0"/>
              <a:t>agak kekuningan selanjutnya berubah menjadi kuning </a:t>
            </a:r>
            <a:r>
              <a:rPr lang="id-ID" dirty="0" smtClean="0"/>
              <a:t>lengkap</a:t>
            </a:r>
          </a:p>
          <a:p>
            <a:pPr fontAlgn="base"/>
            <a:r>
              <a:rPr lang="id-ID" dirty="0" smtClean="0"/>
              <a:t>Kecepatan </a:t>
            </a:r>
            <a:r>
              <a:rPr lang="id-ID" dirty="0"/>
              <a:t>pertumbuhan rata-rata lambat</a:t>
            </a:r>
          </a:p>
          <a:p>
            <a:pPr fontAlgn="base"/>
            <a:r>
              <a:rPr lang="id-ID" dirty="0" smtClean="0"/>
              <a:t>Perkembangan </a:t>
            </a:r>
            <a:r>
              <a:rPr lang="id-ID" dirty="0"/>
              <a:t>buah tidak tidak sempurna, umumnya kecil-kecil dan cepat matang.</a:t>
            </a:r>
          </a:p>
          <a:p>
            <a:pPr fontAlgn="base"/>
            <a:r>
              <a:rPr lang="id-ID" dirty="0"/>
              <a:t>Kandungan unsur N yang rendah dapat menimbulkan daun penuh dengan </a:t>
            </a:r>
            <a:r>
              <a:rPr lang="id-ID" dirty="0" smtClean="0"/>
              <a:t>serat</a:t>
            </a:r>
            <a:endParaRPr lang="id-ID" dirty="0"/>
          </a:p>
        </p:txBody>
      </p:sp>
    </p:spTree>
    <p:extLst>
      <p:ext uri="{BB962C8B-B14F-4D97-AF65-F5344CB8AC3E}">
        <p14:creationId xmlns:p14="http://schemas.microsoft.com/office/powerpoint/2010/main" val="1530820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Font typeface="Wingdings" panose="05000000000000000000" pitchFamily="2" charset="2"/>
              <a:buNone/>
            </a:pPr>
            <a:r>
              <a:rPr lang="en-US" dirty="0" err="1">
                <a:latin typeface="Times New Roman" panose="02020603050405020304" pitchFamily="18" charset="0"/>
              </a:rPr>
              <a:t>Pemberian</a:t>
            </a:r>
            <a:r>
              <a:rPr lang="en-US" dirty="0">
                <a:latin typeface="Times New Roman" panose="02020603050405020304" pitchFamily="18" charset="0"/>
              </a:rPr>
              <a:t> </a:t>
            </a:r>
            <a:r>
              <a:rPr lang="en-US" dirty="0" err="1">
                <a:latin typeface="Times New Roman" panose="02020603050405020304" pitchFamily="18" charset="0"/>
              </a:rPr>
              <a:t>Zat</a:t>
            </a:r>
            <a:r>
              <a:rPr lang="en-US" dirty="0">
                <a:latin typeface="Times New Roman" panose="02020603050405020304" pitchFamily="18" charset="0"/>
              </a:rPr>
              <a:t> N </a:t>
            </a:r>
            <a:r>
              <a:rPr lang="en-US" dirty="0" err="1">
                <a:latin typeface="Times New Roman" panose="02020603050405020304" pitchFamily="18" charset="0"/>
              </a:rPr>
              <a:t>berlebihan</a:t>
            </a:r>
            <a:r>
              <a:rPr lang="en-US" dirty="0">
                <a:latin typeface="Times New Roman" panose="02020603050405020304" pitchFamily="18" charset="0"/>
              </a:rPr>
              <a:t> </a:t>
            </a:r>
            <a:r>
              <a:rPr lang="en-US" dirty="0" err="1">
                <a:latin typeface="Times New Roman" panose="02020603050405020304" pitchFamily="18" charset="0"/>
              </a:rPr>
              <a:t>dapat</a:t>
            </a:r>
            <a:r>
              <a:rPr lang="en-US" dirty="0">
                <a:latin typeface="Times New Roman" panose="02020603050405020304" pitchFamily="18" charset="0"/>
              </a:rPr>
              <a:t> </a:t>
            </a:r>
            <a:r>
              <a:rPr lang="en-US" dirty="0" err="1">
                <a:latin typeface="Times New Roman" panose="02020603050405020304" pitchFamily="18" charset="0"/>
              </a:rPr>
              <a:t>merugikan</a:t>
            </a:r>
            <a:r>
              <a:rPr lang="en-US" dirty="0">
                <a:latin typeface="Times New Roman" panose="02020603050405020304" pitchFamily="18" charset="0"/>
              </a:rPr>
              <a:t> :</a:t>
            </a:r>
          </a:p>
          <a:p>
            <a:pPr>
              <a:buFont typeface="Wingdings" panose="05000000000000000000" pitchFamily="2" charset="2"/>
              <a:buBlip>
                <a:blip r:embed="rId3"/>
              </a:buBlip>
            </a:pPr>
            <a:r>
              <a:rPr lang="en-US" dirty="0">
                <a:latin typeface="Times New Roman" panose="02020603050405020304" pitchFamily="18" charset="0"/>
              </a:rPr>
              <a:t>Akan </a:t>
            </a:r>
            <a:r>
              <a:rPr lang="en-US" dirty="0" err="1">
                <a:latin typeface="Times New Roman" panose="02020603050405020304" pitchFamily="18" charset="0"/>
              </a:rPr>
              <a:t>banyak</a:t>
            </a:r>
            <a:r>
              <a:rPr lang="en-US" dirty="0">
                <a:latin typeface="Times New Roman" panose="02020603050405020304" pitchFamily="18" charset="0"/>
              </a:rPr>
              <a:t> </a:t>
            </a:r>
            <a:r>
              <a:rPr lang="en-US" dirty="0" err="1">
                <a:latin typeface="Times New Roman" panose="02020603050405020304" pitchFamily="18" charset="0"/>
              </a:rPr>
              <a:t>menghasilkan</a:t>
            </a:r>
            <a:r>
              <a:rPr lang="en-US" dirty="0">
                <a:latin typeface="Times New Roman" panose="02020603050405020304" pitchFamily="18" charset="0"/>
              </a:rPr>
              <a:t> </a:t>
            </a:r>
            <a:r>
              <a:rPr lang="en-US" dirty="0" err="1">
                <a:latin typeface="Times New Roman" panose="02020603050405020304" pitchFamily="18" charset="0"/>
              </a:rPr>
              <a:t>daun</a:t>
            </a:r>
            <a:r>
              <a:rPr lang="en-US" dirty="0">
                <a:latin typeface="Times New Roman" panose="02020603050405020304" pitchFamily="18" charset="0"/>
              </a:rPr>
              <a:t> </a:t>
            </a:r>
            <a:r>
              <a:rPr lang="en-US" dirty="0" err="1">
                <a:latin typeface="Times New Roman" panose="02020603050405020304" pitchFamily="18" charset="0"/>
              </a:rPr>
              <a:t>dan</a:t>
            </a:r>
            <a:r>
              <a:rPr lang="en-US" dirty="0">
                <a:latin typeface="Times New Roman" panose="02020603050405020304" pitchFamily="18" charset="0"/>
              </a:rPr>
              <a:t> </a:t>
            </a:r>
            <a:r>
              <a:rPr lang="en-US" dirty="0" err="1">
                <a:latin typeface="Times New Roman" panose="02020603050405020304" pitchFamily="18" charset="0"/>
              </a:rPr>
              <a:t>batang</a:t>
            </a:r>
            <a:endParaRPr lang="en-US" dirty="0">
              <a:latin typeface="Times New Roman" panose="02020603050405020304" pitchFamily="18" charset="0"/>
            </a:endParaRPr>
          </a:p>
          <a:p>
            <a:pPr>
              <a:buFont typeface="Wingdings" panose="05000000000000000000" pitchFamily="2" charset="2"/>
              <a:buBlip>
                <a:blip r:embed="rId3"/>
              </a:buBlip>
            </a:pPr>
            <a:r>
              <a:rPr lang="en-US" dirty="0" err="1">
                <a:latin typeface="Times New Roman" panose="02020603050405020304" pitchFamily="18" charset="0"/>
              </a:rPr>
              <a:t>Batang</a:t>
            </a:r>
            <a:r>
              <a:rPr lang="en-US" dirty="0">
                <a:latin typeface="Times New Roman" panose="02020603050405020304" pitchFamily="18" charset="0"/>
              </a:rPr>
              <a:t> </a:t>
            </a:r>
            <a:r>
              <a:rPr lang="en-US" dirty="0" err="1">
                <a:latin typeface="Times New Roman" panose="02020603050405020304" pitchFamily="18" charset="0"/>
              </a:rPr>
              <a:t>lembek</a:t>
            </a:r>
            <a:r>
              <a:rPr lang="en-US" dirty="0">
                <a:latin typeface="Times New Roman" panose="02020603050405020304" pitchFamily="18" charset="0"/>
              </a:rPr>
              <a:t> </a:t>
            </a:r>
            <a:r>
              <a:rPr lang="en-US" dirty="0" err="1">
                <a:latin typeface="Times New Roman" panose="02020603050405020304" pitchFamily="18" charset="0"/>
              </a:rPr>
              <a:t>dan</a:t>
            </a:r>
            <a:r>
              <a:rPr lang="en-US" dirty="0">
                <a:latin typeface="Times New Roman" panose="02020603050405020304" pitchFamily="18" charset="0"/>
              </a:rPr>
              <a:t> </a:t>
            </a:r>
            <a:r>
              <a:rPr lang="en-US" dirty="0" err="1">
                <a:latin typeface="Times New Roman" panose="02020603050405020304" pitchFamily="18" charset="0"/>
              </a:rPr>
              <a:t>mudah</a:t>
            </a:r>
            <a:r>
              <a:rPr lang="en-US" dirty="0">
                <a:latin typeface="Times New Roman" panose="02020603050405020304" pitchFamily="18" charset="0"/>
              </a:rPr>
              <a:t> </a:t>
            </a:r>
            <a:r>
              <a:rPr lang="id-ID" dirty="0" smtClean="0">
                <a:latin typeface="Times New Roman" panose="02020603050405020304" pitchFamily="18" charset="0"/>
              </a:rPr>
              <a:t>roboh</a:t>
            </a:r>
            <a:endParaRPr lang="en-US" dirty="0">
              <a:latin typeface="Times New Roman" panose="02020603050405020304" pitchFamily="18" charset="0"/>
            </a:endParaRPr>
          </a:p>
          <a:p>
            <a:pPr>
              <a:buFont typeface="Wingdings" panose="05000000000000000000" pitchFamily="2" charset="2"/>
              <a:buBlip>
                <a:blip r:embed="rId3"/>
              </a:buBlip>
            </a:pPr>
            <a:r>
              <a:rPr lang="en-US" dirty="0" err="1">
                <a:latin typeface="Times New Roman" panose="02020603050405020304" pitchFamily="18" charset="0"/>
              </a:rPr>
              <a:t>Kurang</a:t>
            </a:r>
            <a:r>
              <a:rPr lang="en-US" dirty="0">
                <a:latin typeface="Times New Roman" panose="02020603050405020304" pitchFamily="18" charset="0"/>
              </a:rPr>
              <a:t> </a:t>
            </a:r>
            <a:r>
              <a:rPr lang="en-US" dirty="0" err="1">
                <a:latin typeface="Times New Roman" panose="02020603050405020304" pitchFamily="18" charset="0"/>
              </a:rPr>
              <a:t>menghasilkan</a:t>
            </a:r>
            <a:r>
              <a:rPr lang="en-US" dirty="0">
                <a:latin typeface="Times New Roman" panose="02020603050405020304" pitchFamily="18" charset="0"/>
              </a:rPr>
              <a:t> </a:t>
            </a:r>
            <a:r>
              <a:rPr lang="en-US" dirty="0" err="1">
                <a:latin typeface="Times New Roman" panose="02020603050405020304" pitchFamily="18" charset="0"/>
              </a:rPr>
              <a:t>buah</a:t>
            </a:r>
            <a:endParaRPr lang="en-US" dirty="0">
              <a:latin typeface="Times New Roman" panose="02020603050405020304" pitchFamily="18" charset="0"/>
            </a:endParaRPr>
          </a:p>
          <a:p>
            <a:pPr>
              <a:buFont typeface="Wingdings" panose="05000000000000000000" pitchFamily="2" charset="2"/>
              <a:buBlip>
                <a:blip r:embed="rId3"/>
              </a:buBlip>
            </a:pPr>
            <a:r>
              <a:rPr lang="en-US" dirty="0" err="1">
                <a:latin typeface="Times New Roman" panose="02020603050405020304" pitchFamily="18" charset="0"/>
              </a:rPr>
              <a:t>Dapat</a:t>
            </a:r>
            <a:r>
              <a:rPr lang="en-US" dirty="0">
                <a:latin typeface="Times New Roman" panose="02020603050405020304" pitchFamily="18" charset="0"/>
              </a:rPr>
              <a:t> </a:t>
            </a:r>
            <a:r>
              <a:rPr lang="en-US" dirty="0" err="1">
                <a:latin typeface="Times New Roman" panose="02020603050405020304" pitchFamily="18" charset="0"/>
              </a:rPr>
              <a:t>melambatkan</a:t>
            </a:r>
            <a:r>
              <a:rPr lang="en-US" dirty="0">
                <a:latin typeface="Times New Roman" panose="02020603050405020304" pitchFamily="18" charset="0"/>
              </a:rPr>
              <a:t> </a:t>
            </a:r>
            <a:r>
              <a:rPr lang="en-US" dirty="0" err="1">
                <a:latin typeface="Times New Roman" panose="02020603050405020304" pitchFamily="18" charset="0"/>
              </a:rPr>
              <a:t>masaknya</a:t>
            </a:r>
            <a:r>
              <a:rPr lang="en-US" dirty="0">
                <a:latin typeface="Times New Roman" panose="02020603050405020304" pitchFamily="18" charset="0"/>
              </a:rPr>
              <a:t> </a:t>
            </a:r>
            <a:r>
              <a:rPr lang="en-US" dirty="0" err="1">
                <a:latin typeface="Times New Roman" panose="02020603050405020304" pitchFamily="18" charset="0"/>
              </a:rPr>
              <a:t>biji</a:t>
            </a:r>
            <a:endParaRPr lang="en-US" dirty="0">
              <a:latin typeface="Times New Roman" panose="02020603050405020304" pitchFamily="18" charset="0"/>
            </a:endParaRPr>
          </a:p>
          <a:p>
            <a:pPr marL="0" indent="0">
              <a:buNone/>
            </a:pPr>
            <a:endParaRPr lang="id-ID" dirty="0"/>
          </a:p>
        </p:txBody>
      </p:sp>
    </p:spTree>
    <p:extLst>
      <p:ext uri="{BB962C8B-B14F-4D97-AF65-F5344CB8AC3E}">
        <p14:creationId xmlns:p14="http://schemas.microsoft.com/office/powerpoint/2010/main" val="303362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3599</TotalTime>
  <Words>1881</Words>
  <Application>Microsoft Office PowerPoint</Application>
  <PresentationFormat>On-screen Show (4:3)</PresentationFormat>
  <Paragraphs>231</Paragraphs>
  <Slides>33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Microsoft YaHei UI Light</vt:lpstr>
      <vt:lpstr>Arial</vt:lpstr>
      <vt:lpstr>Calibri</vt:lpstr>
      <vt:lpstr>Times New Roman</vt:lpstr>
      <vt:lpstr>Wingdings</vt:lpstr>
      <vt:lpstr>Office Theme</vt:lpstr>
      <vt:lpstr>PowerPoint Presentation</vt:lpstr>
      <vt:lpstr>PowerPoint Presentation</vt:lpstr>
      <vt:lpstr>Sumber Unsur Hara</vt:lpstr>
      <vt:lpstr>PowerPoint Presentation</vt:lpstr>
      <vt:lpstr>PowerPoint Presentation</vt:lpstr>
      <vt:lpstr>1. NITROGEN (N)</vt:lpstr>
      <vt:lpstr>Fungsi Nitrogen Bagi Tumbuhan</vt:lpstr>
      <vt:lpstr>Gejala Kekurangan Nitrogen</vt:lpstr>
      <vt:lpstr>PowerPoint Presentation</vt:lpstr>
      <vt:lpstr>2. FOSFOR (P)</vt:lpstr>
      <vt:lpstr>Fungsi Fosfor bagi Tanaman</vt:lpstr>
      <vt:lpstr>Gejala Kekurangan Fosfor </vt:lpstr>
      <vt:lpstr>3. KALIUM (K)</vt:lpstr>
      <vt:lpstr>Fungsi Kalium Bagi Tumbuhan</vt:lpstr>
      <vt:lpstr>Gejala Kekurangan Kalium</vt:lpstr>
      <vt:lpstr>Sumber-sumber Kalium</vt:lpstr>
      <vt:lpstr>4. Karbon (C), Oksigen (O), dan Hidrogen (H)</vt:lpstr>
      <vt:lpstr>PowerPoint Presentation</vt:lpstr>
      <vt:lpstr>PowerPoint Presentation</vt:lpstr>
      <vt:lpstr>5. KALSIUM (Ca)</vt:lpstr>
      <vt:lpstr>Fungsi Kalsium</vt:lpstr>
      <vt:lpstr>PowerPoint Presentation</vt:lpstr>
      <vt:lpstr>6. MAGNESIUM (Mg)</vt:lpstr>
      <vt:lpstr>Kegunaan Magnesium</vt:lpstr>
      <vt:lpstr>7. SULFUR (S)</vt:lpstr>
      <vt:lpstr>PowerPoint Presentation</vt:lpstr>
      <vt:lpstr>Sumber-sumber Sulfur</vt:lpstr>
      <vt:lpstr>PowerPoint Presentation</vt:lpstr>
      <vt:lpstr>1. CHLOR (Cl)</vt:lpstr>
      <vt:lpstr>Kelebihan Kandungan Chlor</vt:lpstr>
      <vt:lpstr>Kekurangan Chlor </vt:lpstr>
      <vt:lpstr>2. MOLIBDENUM (Mo)</vt:lpstr>
      <vt:lpstr>3. SENG (Zn)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Henny Saraswati</dc:creator>
  <cp:lastModifiedBy>user 1</cp:lastModifiedBy>
  <cp:revision>179</cp:revision>
  <dcterms:created xsi:type="dcterms:W3CDTF">2017-03-09T07:00:56Z</dcterms:created>
  <dcterms:modified xsi:type="dcterms:W3CDTF">2017-10-31T04:43:39Z</dcterms:modified>
</cp:coreProperties>
</file>