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431" r:id="rId3"/>
    <p:sldId id="470" r:id="rId4"/>
    <p:sldId id="471" r:id="rId5"/>
    <p:sldId id="433" r:id="rId6"/>
    <p:sldId id="467" r:id="rId7"/>
    <p:sldId id="434" r:id="rId8"/>
    <p:sldId id="440" r:id="rId9"/>
    <p:sldId id="468" r:id="rId10"/>
    <p:sldId id="466" r:id="rId11"/>
    <p:sldId id="436" r:id="rId12"/>
    <p:sldId id="442" r:id="rId13"/>
    <p:sldId id="443" r:id="rId14"/>
    <p:sldId id="444" r:id="rId15"/>
    <p:sldId id="476" r:id="rId16"/>
    <p:sldId id="448" r:id="rId17"/>
    <p:sldId id="449" r:id="rId18"/>
    <p:sldId id="450" r:id="rId19"/>
    <p:sldId id="451" r:id="rId20"/>
    <p:sldId id="469" r:id="rId21"/>
    <p:sldId id="453" r:id="rId22"/>
    <p:sldId id="454" r:id="rId23"/>
    <p:sldId id="456" r:id="rId24"/>
    <p:sldId id="457" r:id="rId25"/>
    <p:sldId id="458" r:id="rId26"/>
    <p:sldId id="459" r:id="rId27"/>
    <p:sldId id="460" r:id="rId28"/>
    <p:sldId id="46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88689" autoAdjust="0"/>
  </p:normalViewPr>
  <p:slideViewPr>
    <p:cSldViewPr>
      <p:cViewPr varScale="1">
        <p:scale>
          <a:sx n="62" d="100"/>
          <a:sy n="62" d="100"/>
        </p:scale>
        <p:origin x="168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E7F2D-8D05-4980-9FE2-4DE7568CDBD1}" type="datetimeFigureOut">
              <a:rPr lang="id-ID" smtClean="0"/>
              <a:t>05/12/2017</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7EDD4-D75A-4DD8-A2F7-651F8F8276C3}" type="slidenum">
              <a:rPr lang="id-ID" smtClean="0"/>
              <a:t>‹#›</a:t>
            </a:fld>
            <a:endParaRPr lang="id-ID"/>
          </a:p>
        </p:txBody>
      </p:sp>
    </p:spTree>
    <p:extLst>
      <p:ext uri="{BB962C8B-B14F-4D97-AF65-F5344CB8AC3E}">
        <p14:creationId xmlns:p14="http://schemas.microsoft.com/office/powerpoint/2010/main" val="411756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tudiobelajar.com/jangka-soro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astista van Helmont : menanan tanaman</a:t>
            </a:r>
            <a:r>
              <a:rPr lang="id-ID" baseline="0" dirty="0" smtClean="0"/>
              <a:t> dalam sebuah pot, dan disiram dengan air, dan menyimpulkan bahwa tanaman itu membutuhkan air</a:t>
            </a:r>
            <a:endParaRPr lang="id-ID" dirty="0" smtClean="0"/>
          </a:p>
          <a:p>
            <a:r>
              <a:rPr lang="id-ID" dirty="0" smtClean="0"/>
              <a:t>Joseph Priestly : menaruh</a:t>
            </a:r>
            <a:r>
              <a:rPr lang="id-ID" baseline="0" dirty="0" smtClean="0"/>
              <a:t> tanaman di dalam kotak berisi lilin. Kadang lilin mati, kadang lilin menyala terus, menyatakan bahwa tumbuhan pembersih udara. Tetapi penelitian yang dilakukan oleh pristly ini hasilnya tidak selalu sama, dia tidak teliti dan tidak tahu apa yang menyebabkan lilin menyala</a:t>
            </a:r>
          </a:p>
          <a:p>
            <a:r>
              <a:rPr lang="id-ID" baseline="0" dirty="0" smtClean="0"/>
              <a:t>Ingenhousz : melanjutkan penelitian dari Priestly, dia lebih teliti, dan bisa menarik suatu kesimpulan, kapan lilin menyala dan kapan lilin mati ketika diletakkan bersamaan dengan tanaman dalam suatu kotak tertutup rapat. Kalau daunnya disinari terus oleh cahaya, maka lilin akan tetap menyala dan sebaliknya, jadi tumbuhan itu selain membutuhkan air dan tanah, juga membutuhkan cahaya</a:t>
            </a:r>
          </a:p>
          <a:p>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2</a:t>
            </a:fld>
            <a:endParaRPr lang="id-ID"/>
          </a:p>
        </p:txBody>
      </p:sp>
    </p:spTree>
    <p:extLst>
      <p:ext uri="{BB962C8B-B14F-4D97-AF65-F5344CB8AC3E}">
        <p14:creationId xmlns:p14="http://schemas.microsoft.com/office/powerpoint/2010/main" val="138758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Begitu cahaya bertemu atau mengenai materi, cahaya</a:t>
            </a:r>
            <a:r>
              <a:rPr lang="id-ID" baseline="0" dirty="0" smtClean="0"/>
              <a:t> itu dapat dipantulkan, diteruskan, atau diserap (diabsorpsi)</a:t>
            </a:r>
          </a:p>
          <a:p>
            <a:pPr marL="171450" indent="-171450">
              <a:buFontTx/>
              <a:buChar char="-"/>
            </a:pPr>
            <a:r>
              <a:rPr lang="id-ID" baseline="0" dirty="0" smtClean="0"/>
              <a:t>Bahan-bahan yang menyerap cahaya tampak disebut dengan </a:t>
            </a:r>
            <a:r>
              <a:rPr lang="id-ID" b="1" baseline="0" dirty="0" smtClean="0"/>
              <a:t>PIGMEN</a:t>
            </a:r>
            <a:endParaRPr lang="id-ID" b="0" baseline="0" dirty="0" smtClean="0"/>
          </a:p>
          <a:p>
            <a:pPr marL="171450" indent="-171450">
              <a:buFontTx/>
              <a:buChar char="-"/>
            </a:pPr>
            <a:r>
              <a:rPr lang="id-ID" b="0" baseline="0" dirty="0" smtClean="0"/>
              <a:t>Pigmen yang berbeda akan menyerap cahaya dengan panjang gelombang yang berbeda, dan panjang gelombang yang diserap akan menghilang</a:t>
            </a:r>
          </a:p>
          <a:p>
            <a:pPr marL="171450" indent="-171450">
              <a:buFontTx/>
              <a:buChar char="-"/>
            </a:pPr>
            <a:r>
              <a:rPr lang="id-ID" b="0" baseline="0" dirty="0" smtClean="0"/>
              <a:t>Pada gambar diatas, kita melihat warna hijau saat kita melihat daun karena klorofil menyerap cahaya merah dan biru ketika meneruskan dan memantulkan cahaya hijau.</a:t>
            </a:r>
            <a:endParaRPr lang="id-ID" dirty="0" smtClean="0"/>
          </a:p>
          <a:p>
            <a:endParaRPr lang="id-ID" dirty="0" smtClean="0"/>
          </a:p>
          <a:p>
            <a:r>
              <a:rPr lang="id-ID" dirty="0" smtClean="0"/>
              <a:t>Klorofil merupakan molekul pigmen yang dimiliki tumbuhan hijau. Menyerap cahaya terbesar pada spektrum warna biru dan merah</a:t>
            </a:r>
          </a:p>
          <a:p>
            <a:pPr marL="171450" indent="-171450">
              <a:buFontTx/>
              <a:buChar char="-"/>
            </a:pPr>
            <a:r>
              <a:rPr lang="id-ID" sz="1200" b="1" i="0" kern="1200" dirty="0" smtClean="0">
                <a:solidFill>
                  <a:schemeClr val="tx1"/>
                </a:solidFill>
                <a:effectLst/>
                <a:latin typeface="+mn-lt"/>
                <a:ea typeface="+mn-ea"/>
                <a:cs typeface="+mn-cs"/>
              </a:rPr>
              <a:t>Klorofil</a:t>
            </a:r>
            <a:r>
              <a:rPr lang="id-ID" sz="1200" b="0" i="0" kern="1200" dirty="0" smtClean="0">
                <a:solidFill>
                  <a:schemeClr val="tx1"/>
                </a:solidFill>
                <a:effectLst/>
                <a:latin typeface="+mn-lt"/>
                <a:ea typeface="+mn-ea"/>
                <a:cs typeface="+mn-cs"/>
              </a:rPr>
              <a:t> a menyerap cahaya biru-violet </a:t>
            </a:r>
            <a:r>
              <a:rPr lang="id-ID" sz="1200" b="1" i="0" kern="1200" dirty="0" smtClean="0">
                <a:solidFill>
                  <a:schemeClr val="tx1"/>
                </a:solidFill>
                <a:effectLst/>
                <a:latin typeface="+mn-lt"/>
                <a:ea typeface="+mn-ea"/>
                <a:cs typeface="+mn-cs"/>
              </a:rPr>
              <a:t>dan</a:t>
            </a:r>
            <a:r>
              <a:rPr lang="id-ID" sz="1200" b="0" i="0" kern="1200" dirty="0" smtClean="0">
                <a:solidFill>
                  <a:schemeClr val="tx1"/>
                </a:solidFill>
                <a:effectLst/>
                <a:latin typeface="+mn-lt"/>
                <a:ea typeface="+mn-ea"/>
                <a:cs typeface="+mn-cs"/>
              </a:rPr>
              <a:t> merah, berperan dalam fotosistem I.</a:t>
            </a:r>
          </a:p>
          <a:p>
            <a:pPr marL="171450" indent="-171450">
              <a:buFontTx/>
              <a:buChar char="-"/>
            </a:pPr>
            <a:r>
              <a:rPr lang="id-ID" sz="1200" b="1" i="0" kern="1200" dirty="0" smtClean="0">
                <a:solidFill>
                  <a:schemeClr val="tx1"/>
                </a:solidFill>
                <a:effectLst/>
                <a:latin typeface="+mn-lt"/>
                <a:ea typeface="+mn-ea"/>
                <a:cs typeface="+mn-cs"/>
              </a:rPr>
              <a:t>Klorofil b</a:t>
            </a:r>
            <a:r>
              <a:rPr lang="id-ID" sz="1200" b="0" i="0" kern="1200" dirty="0" smtClean="0">
                <a:solidFill>
                  <a:schemeClr val="tx1"/>
                </a:solidFill>
                <a:effectLst/>
                <a:latin typeface="+mn-lt"/>
                <a:ea typeface="+mn-ea"/>
                <a:cs typeface="+mn-cs"/>
              </a:rPr>
              <a:t> menyerap cahaya biru </a:t>
            </a:r>
            <a:r>
              <a:rPr lang="id-ID" sz="1200" b="1" i="0" kern="1200" dirty="0" smtClean="0">
                <a:solidFill>
                  <a:schemeClr val="tx1"/>
                </a:solidFill>
                <a:effectLst/>
                <a:latin typeface="+mn-lt"/>
                <a:ea typeface="+mn-ea"/>
                <a:cs typeface="+mn-cs"/>
              </a:rPr>
              <a:t>dan</a:t>
            </a:r>
            <a:r>
              <a:rPr lang="id-ID" sz="1200" b="0" i="0" kern="1200" dirty="0" smtClean="0">
                <a:solidFill>
                  <a:schemeClr val="tx1"/>
                </a:solidFill>
                <a:effectLst/>
                <a:latin typeface="+mn-lt"/>
                <a:ea typeface="+mn-ea"/>
                <a:cs typeface="+mn-cs"/>
              </a:rPr>
              <a:t> oranye </a:t>
            </a:r>
            <a:r>
              <a:rPr lang="id-ID" sz="1200" b="1" i="0" kern="1200" dirty="0" smtClean="0">
                <a:solidFill>
                  <a:schemeClr val="tx1"/>
                </a:solidFill>
                <a:effectLst/>
                <a:latin typeface="+mn-lt"/>
                <a:ea typeface="+mn-ea"/>
                <a:cs typeface="+mn-cs"/>
              </a:rPr>
              <a:t>dan </a:t>
            </a:r>
            <a:r>
              <a:rPr lang="id-ID" sz="1200" b="0" i="0" kern="1200" dirty="0" smtClean="0">
                <a:solidFill>
                  <a:schemeClr val="tx1"/>
                </a:solidFill>
                <a:effectLst/>
                <a:latin typeface="+mn-lt"/>
                <a:ea typeface="+mn-ea"/>
                <a:cs typeface="+mn-cs"/>
              </a:rPr>
              <a:t>memantulkan cahaya kuning-hijau (berperan dalam fotosistem II.</a:t>
            </a:r>
          </a:p>
          <a:p>
            <a:pPr marL="171450" indent="-171450">
              <a:buFontTx/>
              <a:buChar char="-"/>
            </a:pPr>
            <a:r>
              <a:rPr lang="id-ID" sz="1200" b="0" i="0" kern="1200" dirty="0" smtClean="0">
                <a:solidFill>
                  <a:schemeClr val="tx1"/>
                </a:solidFill>
                <a:effectLst/>
                <a:latin typeface="+mn-lt"/>
                <a:ea typeface="+mn-ea"/>
                <a:cs typeface="+mn-cs"/>
              </a:rPr>
              <a:t>Karotenoid</a:t>
            </a:r>
            <a:r>
              <a:rPr lang="id-ID" sz="1200" b="0" i="0" kern="1200" baseline="0" dirty="0" smtClean="0">
                <a:solidFill>
                  <a:schemeClr val="tx1"/>
                </a:solidFill>
                <a:effectLst/>
                <a:latin typeface="+mn-lt"/>
                <a:ea typeface="+mn-ea"/>
                <a:cs typeface="+mn-cs"/>
              </a:rPr>
              <a:t> sebagai pigmen asesoris yang mempunyai warna berbagai campuran kuning dan jingga. Sebagian karotenoid  berfungsi utama sebagai fotoproteksi, </a:t>
            </a:r>
            <a:r>
              <a:rPr lang="id-ID" sz="1200" b="0" i="1" kern="1200" baseline="0" dirty="0" smtClean="0">
                <a:solidFill>
                  <a:schemeClr val="tx1"/>
                </a:solidFill>
                <a:effectLst/>
                <a:latin typeface="+mn-lt"/>
                <a:ea typeface="+mn-ea"/>
                <a:cs typeface="+mn-cs"/>
              </a:rPr>
              <a:t>bukannya meneruskan energi ke klorofil</a:t>
            </a:r>
            <a:r>
              <a:rPr lang="id-ID" sz="1200" b="0" i="0" kern="1200" baseline="0" dirty="0" smtClean="0">
                <a:solidFill>
                  <a:schemeClr val="tx1"/>
                </a:solidFill>
                <a:effectLst/>
                <a:latin typeface="+mn-lt"/>
                <a:ea typeface="+mn-ea"/>
                <a:cs typeface="+mn-cs"/>
              </a:rPr>
              <a:t>, tetapi </a:t>
            </a:r>
            <a:r>
              <a:rPr lang="id-ID" sz="1200" b="1" i="0" kern="1200" baseline="0" dirty="0" smtClean="0">
                <a:solidFill>
                  <a:schemeClr val="tx1"/>
                </a:solidFill>
                <a:effectLst/>
                <a:latin typeface="+mn-lt"/>
                <a:ea typeface="+mn-ea"/>
                <a:cs typeface="+mn-cs"/>
              </a:rPr>
              <a:t>menyerap dan melepaskan energi cahaya yang berlebihan, yang jika tidak dilepas akan merusak klorofil.</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14</a:t>
            </a:fld>
            <a:endParaRPr lang="id-ID"/>
          </a:p>
        </p:txBody>
      </p:sp>
    </p:spTree>
    <p:extLst>
      <p:ext uri="{BB962C8B-B14F-4D97-AF65-F5344CB8AC3E}">
        <p14:creationId xmlns:p14="http://schemas.microsoft.com/office/powerpoint/2010/main" val="1024245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Spektrum aksi adalah grafik yang merupakan</a:t>
            </a:r>
            <a:r>
              <a:rPr lang="id-ID" baseline="0" dirty="0" smtClean="0"/>
              <a:t> plot penyerapan cahaya oleh pigmen terhadap panjang gelombang</a:t>
            </a:r>
          </a:p>
          <a:p>
            <a:pPr marL="171450" indent="-171450">
              <a:buFontTx/>
              <a:buChar char="-"/>
            </a:pPr>
            <a:r>
              <a:rPr lang="id-ID" baseline="0" dirty="0" smtClean="0"/>
              <a:t>Gambar diatas menunjukkan spektra absorbsi untuk jenis klorofil yang disebut klorofil a dan sejumlah pigmen lain dalam kloroplas.</a:t>
            </a:r>
          </a:p>
          <a:p>
            <a:pPr marL="171450" indent="-171450">
              <a:buFontTx/>
              <a:buChar char="-"/>
            </a:pPr>
            <a:r>
              <a:rPr lang="id-ID" baseline="0" dirty="0" smtClean="0"/>
              <a:t>Spektrum absorpsi untuk klorofil a memberikan petunjuk tentang keefektifan relatif panjang gelombang yang berbeda dalam menggerakkan fotosintesis, karena cahaya dapat melakukan kerja dalam kloroplas hanya jika ia diserap.</a:t>
            </a:r>
          </a:p>
          <a:p>
            <a:pPr marL="171450" indent="-171450">
              <a:buFontTx/>
              <a:buChar char="-"/>
            </a:pPr>
            <a:r>
              <a:rPr lang="id-ID" baseline="0" dirty="0" smtClean="0"/>
              <a:t>Seperti yang disebutkan sebelumnya, cahaya biru dan merah paling baik untuk fotosintesis, sementara hijau merupakan warna yang paling kurang efektif</a:t>
            </a:r>
          </a:p>
          <a:p>
            <a:pPr marL="171450" indent="-171450">
              <a:buFontTx/>
              <a:buChar char="-"/>
            </a:pP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15</a:t>
            </a:fld>
            <a:endParaRPr lang="id-ID"/>
          </a:p>
        </p:txBody>
      </p:sp>
    </p:spTree>
    <p:extLst>
      <p:ext uri="{BB962C8B-B14F-4D97-AF65-F5344CB8AC3E}">
        <p14:creationId xmlns:p14="http://schemas.microsoft.com/office/powerpoint/2010/main" val="53810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Klorofil a, pigmen</a:t>
            </a:r>
            <a:r>
              <a:rPr lang="id-ID" baseline="0" dirty="0" smtClean="0"/>
              <a:t> yang berperan serta secara langsung dalam reaksi terang fotosintesis, memiliki “kepala” yang disebut cincin porfirin, dengan atom magnesium berada di pusatnya.</a:t>
            </a:r>
          </a:p>
          <a:p>
            <a:pPr marL="171450" indent="-171450">
              <a:buFontTx/>
              <a:buChar char="-"/>
            </a:pPr>
            <a:r>
              <a:rPr lang="id-ID" baseline="0" dirty="0" smtClean="0"/>
              <a:t>Pada porfirin, melekat ekor hidrokarbon yang berinteraksi dengan daerah hidrofobik protein dalam membran tilakoid. </a:t>
            </a:r>
          </a:p>
          <a:p>
            <a:pPr marL="171450" indent="-171450">
              <a:buFontTx/>
              <a:buChar char="-"/>
            </a:pPr>
            <a:r>
              <a:rPr lang="id-ID" baseline="0" dirty="0" smtClean="0"/>
              <a:t>Klorofil b berbeda dari klorfil a hanya dalam salah satu gugus fungsional yang diikat pada porfirin ini.</a:t>
            </a:r>
          </a:p>
          <a:p>
            <a:pPr marL="171450" indent="-171450">
              <a:buFontTx/>
              <a:buChar char="-"/>
            </a:pP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16</a:t>
            </a:fld>
            <a:endParaRPr lang="id-ID"/>
          </a:p>
        </p:txBody>
      </p:sp>
    </p:spTree>
    <p:extLst>
      <p:ext uri="{BB962C8B-B14F-4D97-AF65-F5344CB8AC3E}">
        <p14:creationId xmlns:p14="http://schemas.microsoft.com/office/powerpoint/2010/main" val="1108953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71CEBB-05FD-48DD-8BD9-D98B08DDBC68}" type="slidenum">
              <a:rPr lang="en-US">
                <a:latin typeface="Calibri" panose="020F0502020204030204" pitchFamily="34" charset="0"/>
              </a:rPr>
              <a:pPr eaLnBrk="1" hangingPunct="1"/>
              <a:t>17</a:t>
            </a:fld>
            <a:endParaRPr lang="en-US">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id-ID" dirty="0" smtClean="0"/>
              <a:t>Apa yang sebenarnya terjadi</a:t>
            </a:r>
            <a:r>
              <a:rPr lang="id-ID" baseline="0" dirty="0" smtClean="0"/>
              <a:t> ketika klorofil dan pigmen lainnya menyerap foton?</a:t>
            </a:r>
          </a:p>
          <a:p>
            <a:pPr marL="171450" indent="-171450" eaLnBrk="1" hangingPunct="1">
              <a:spcBef>
                <a:spcPct val="0"/>
              </a:spcBef>
              <a:buFontTx/>
              <a:buChar char="-"/>
            </a:pPr>
            <a:endParaRPr lang="id-ID" dirty="0" smtClean="0"/>
          </a:p>
        </p:txBody>
      </p:sp>
    </p:spTree>
    <p:extLst>
      <p:ext uri="{BB962C8B-B14F-4D97-AF65-F5344CB8AC3E}">
        <p14:creationId xmlns:p14="http://schemas.microsoft.com/office/powerpoint/2010/main" val="234932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Fotosistem : kompleks pengumpul cahaya dari</a:t>
            </a:r>
            <a:r>
              <a:rPr lang="id-ID" baseline="0" dirty="0" smtClean="0"/>
              <a:t> membran tilakoid</a:t>
            </a:r>
          </a:p>
          <a:p>
            <a:r>
              <a:rPr lang="id-ID" baseline="0" dirty="0" smtClean="0"/>
              <a:t>Bagaimana fotosistem mengumpulkan cahaya?</a:t>
            </a:r>
          </a:p>
          <a:p>
            <a:pPr marL="171450" indent="-171450">
              <a:buFontTx/>
              <a:buChar char="-"/>
            </a:pPr>
            <a:r>
              <a:rPr lang="id-ID" baseline="0" dirty="0" smtClean="0"/>
              <a:t>Setiap fotosistem berupa kompleks dari protein dan jenis molekul yang lainnya, termasuk antena yang terdiri atas beberapa ratus molekul pigmen</a:t>
            </a:r>
          </a:p>
          <a:p>
            <a:pPr marL="171450" indent="-171450">
              <a:buFontTx/>
              <a:buChar char="-"/>
            </a:pPr>
            <a:r>
              <a:rPr lang="id-ID" baseline="0" dirty="0" smtClean="0"/>
              <a:t>Ketika foton menumbuk molekul pigmen, energinya dilewatkan dari molekul ke molekul hingga energi ini mencapai pusat reaksinya.</a:t>
            </a:r>
          </a:p>
          <a:p>
            <a:pPr marL="171450" indent="-171450">
              <a:buFontTx/>
              <a:buChar char="-"/>
            </a:pPr>
            <a:r>
              <a:rPr lang="id-ID" baseline="0" dirty="0" smtClean="0"/>
              <a:t>Di pusat reaksi, energi ini menggerakkan reaksi reduksi-oksidasi. </a:t>
            </a:r>
          </a:p>
          <a:p>
            <a:pPr marL="171450" indent="-171450">
              <a:buFontTx/>
              <a:buChar char="-"/>
            </a:pPr>
            <a:r>
              <a:rPr lang="id-ID" baseline="0" dirty="0" smtClean="0"/>
              <a:t>Reaksi redoks terjadi apabila cahaya mengeksitasi elektron ke tingkat energi yang lebih tinggi dalam klorofil dan akseptor elektron menangkap elektron tersebut sebelum kembali ke keadaan dasar</a:t>
            </a:r>
          </a:p>
          <a:p>
            <a:pPr marL="171450" indent="-171450">
              <a:buFontTx/>
              <a:buChar char="-"/>
            </a:pPr>
            <a:r>
              <a:rPr lang="id-ID" baseline="0" dirty="0" smtClean="0"/>
              <a:t>Elektron tereksitasi dari klorofil pusat reaksi ditangkap oleh molekul khusus yang disebut akseptor elektron primer</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18</a:t>
            </a:fld>
            <a:endParaRPr lang="id-ID"/>
          </a:p>
        </p:txBody>
      </p:sp>
    </p:spTree>
    <p:extLst>
      <p:ext uri="{BB962C8B-B14F-4D97-AF65-F5344CB8AC3E}">
        <p14:creationId xmlns:p14="http://schemas.microsoft.com/office/powerpoint/2010/main" val="187613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Dalam kloroplas, molekul akseptor</a:t>
            </a:r>
            <a:r>
              <a:rPr lang="id-ID" baseline="0" dirty="0" smtClean="0"/>
              <a:t> berfungsi seperti bendungan yang mencegah kemerosotan tiba-tiba elektron berenergi tinggi kembali ke keadaan dasarnya</a:t>
            </a:r>
          </a:p>
          <a:p>
            <a:pPr marL="171450" indent="-171450">
              <a:buFontTx/>
              <a:buChar char="-"/>
            </a:pPr>
            <a:r>
              <a:rPr lang="id-ID" baseline="0" dirty="0" smtClean="0"/>
              <a:t>Klorofil pusat reaksi fotosistem I dikenal sebagai P700 karena pigmen ini paling baik dalam menyerap cahaya yang memiliki panjang gelombang 700 nm (bagian spektrum yang sangat merah)</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d-ID" baseline="0" dirty="0" smtClean="0"/>
              <a:t>Klorofil pusat reaksi fotosistem II dikenal sebagai P680 karena pigmen ini paling baik dalam menyerap cahaya yang memiliki panjang gelombang 680 nm (jugabagian spektrum y merah)</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id-ID" baseline="0" dirty="0" smtClean="0"/>
          </a:p>
          <a:p>
            <a:pPr marL="171450" indent="-171450">
              <a:buFontTx/>
              <a:buChar char="-"/>
            </a:pP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19</a:t>
            </a:fld>
            <a:endParaRPr lang="id-ID"/>
          </a:p>
        </p:txBody>
      </p:sp>
    </p:spTree>
    <p:extLst>
      <p:ext uri="{BB962C8B-B14F-4D97-AF65-F5344CB8AC3E}">
        <p14:creationId xmlns:p14="http://schemas.microsoft.com/office/powerpoint/2010/main" val="402182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400" dirty="0" err="1" smtClean="0">
                <a:latin typeface="Arial" panose="020B0604020202020204" pitchFamily="34" charset="0"/>
                <a:cs typeface="Arial" panose="020B0604020202020204" pitchFamily="34" charset="0"/>
              </a:rPr>
              <a:t>Terdapat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dua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rute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jalur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elektron</a:t>
            </a:r>
            <a:r>
              <a:rPr lang="en-US" sz="2400" dirty="0" smtClean="0">
                <a:latin typeface="Arial" panose="020B0604020202020204" pitchFamily="34" charset="0"/>
                <a:cs typeface="Arial" panose="020B0604020202020204" pitchFamily="34" charset="0"/>
              </a:rPr>
              <a:t> yang </a:t>
            </a:r>
            <a:r>
              <a:rPr lang="en-US" sz="2400" dirty="0" err="1" smtClean="0">
                <a:latin typeface="Arial" panose="020B0604020202020204" pitchFamily="34" charset="0"/>
                <a:cs typeface="Arial" panose="020B0604020202020204" pitchFamily="34" charset="0"/>
              </a:rPr>
              <a:t>tersimpan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pada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akseptor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elektron</a:t>
            </a:r>
            <a:r>
              <a:rPr lang="en-US" sz="2400" dirty="0" smtClean="0">
                <a:latin typeface="Arial" panose="020B0604020202020204" pitchFamily="34" charset="0"/>
                <a:cs typeface="Arial" panose="020B0604020202020204" pitchFamily="34" charset="0"/>
              </a:rPr>
              <a:t> primer</a:t>
            </a:r>
          </a:p>
          <a:p>
            <a:pPr marL="0" marR="0" indent="0" algn="l" defTabSz="914400" rtl="0" eaLnBrk="1" fontAlgn="auto" latinLnBrk="0" hangingPunct="1">
              <a:lnSpc>
                <a:spcPct val="100000"/>
              </a:lnSpc>
              <a:spcBef>
                <a:spcPts val="0"/>
              </a:spcBef>
              <a:spcAft>
                <a:spcPts val="0"/>
              </a:spcAft>
              <a:buClrTx/>
              <a:buSzTx/>
              <a:buFontTx/>
              <a:buNone/>
              <a:tabLst/>
              <a:defRPr/>
            </a:pPr>
            <a:r>
              <a:rPr lang="id-ID" sz="2400" baseline="0" dirty="0" smtClean="0"/>
              <a:t>Selama reaksi terang fotosintesis, terdapat dua kemungkinan rute untuk aliran elektron, siklik dan nonsiklik</a:t>
            </a:r>
            <a:endParaRPr lang="id-ID" sz="2400" dirty="0" smtClean="0"/>
          </a:p>
          <a:p>
            <a:pPr eaLnBrk="1" hangingPunct="1"/>
            <a:r>
              <a:rPr lang="en-US" sz="2400" dirty="0" err="1" smtClean="0">
                <a:latin typeface="Arial" panose="020B0604020202020204" pitchFamily="34" charset="0"/>
                <a:cs typeface="Arial" panose="020B0604020202020204" pitchFamily="34" charset="0"/>
              </a:rPr>
              <a:t>Kedua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jalur</a:t>
            </a:r>
            <a:endParaRPr lang="en-US" sz="2400" dirty="0" smtClean="0">
              <a:latin typeface="Arial" panose="020B0604020202020204" pitchFamily="34" charset="0"/>
              <a:cs typeface="Arial" panose="020B0604020202020204" pitchFamily="34" charset="0"/>
            </a:endParaRPr>
          </a:p>
          <a:p>
            <a:pPr lvl="1" eaLnBrk="1" hangingPunct="1"/>
            <a:r>
              <a:rPr lang="en-US" sz="2400" dirty="0" err="1" smtClean="0">
                <a:latin typeface="Arial" panose="020B0604020202020204" pitchFamily="34" charset="0"/>
                <a:cs typeface="Arial" panose="020B0604020202020204" pitchFamily="34" charset="0"/>
              </a:rPr>
              <a:t>Dimulai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dengan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penangkapan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energi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foton</a:t>
            </a:r>
            <a:endParaRPr lang="en-US" sz="2400" dirty="0" smtClean="0">
              <a:latin typeface="Arial" panose="020B0604020202020204" pitchFamily="34" charset="0"/>
              <a:cs typeface="Arial" panose="020B0604020202020204" pitchFamily="34" charset="0"/>
            </a:endParaRPr>
          </a:p>
          <a:p>
            <a:pPr lvl="1" eaLnBrk="1" hangingPunct="1"/>
            <a:r>
              <a:rPr lang="en-US" sz="2400" dirty="0" err="1" smtClean="0">
                <a:latin typeface="Arial" panose="020B0604020202020204" pitchFamily="34" charset="0"/>
                <a:cs typeface="Arial" panose="020B0604020202020204" pitchFamily="34" charset="0"/>
              </a:rPr>
              <a:t>Menggunakan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rantai</a:t>
            </a:r>
            <a:r>
              <a:rPr lang="en-US" sz="2400" dirty="0" smtClean="0">
                <a:latin typeface="Arial" panose="020B0604020202020204" pitchFamily="34" charset="0"/>
                <a:cs typeface="Arial" panose="020B0604020202020204" pitchFamily="34" charset="0"/>
              </a:rPr>
              <a:t> transport </a:t>
            </a:r>
            <a:r>
              <a:rPr lang="en-US" sz="2400" dirty="0" err="1" smtClean="0">
                <a:latin typeface="Arial" panose="020B0604020202020204" pitchFamily="34" charset="0"/>
                <a:cs typeface="Arial" panose="020B0604020202020204" pitchFamily="34" charset="0"/>
              </a:rPr>
              <a:t>elektron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dengan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sitokrom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untuk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kemiosmosis</a:t>
            </a:r>
            <a:endParaRPr lang="en-US" sz="2400" dirty="0" smtClean="0">
              <a:latin typeface="Arial" panose="020B0604020202020204" pitchFamily="34" charset="0"/>
              <a:cs typeface="Arial" panose="020B0604020202020204" pitchFamily="34" charset="0"/>
            </a:endParaRPr>
          </a:p>
          <a:p>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20</a:t>
            </a:fld>
            <a:endParaRPr lang="id-ID"/>
          </a:p>
        </p:txBody>
      </p:sp>
    </p:spTree>
    <p:extLst>
      <p:ext uri="{BB962C8B-B14F-4D97-AF65-F5344CB8AC3E}">
        <p14:creationId xmlns:p14="http://schemas.microsoft.com/office/powerpoint/2010/main" val="2945037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FA427B-EB3A-444A-AD82-5F457E5D8546}" type="slidenum">
              <a:rPr lang="en-US">
                <a:latin typeface="Calibri" panose="020F0502020204030204" pitchFamily="34" charset="0"/>
              </a:rPr>
              <a:pPr eaLnBrk="1" hangingPunct="1"/>
              <a:t>21</a:t>
            </a:fld>
            <a:endParaRPr lang="en-US">
              <a:latin typeface="Calibri" panose="020F050202020403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val="3882895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7DBDD4-B257-48C6-BE9A-BA2B2B45860F}" type="slidenum">
              <a:rPr lang="en-US">
                <a:latin typeface="Calibri" panose="020F0502020204030204" pitchFamily="34" charset="0"/>
              </a:rPr>
              <a:pPr eaLnBrk="1" hangingPunct="1"/>
              <a:t>22</a:t>
            </a:fld>
            <a:endParaRPr lang="en-US">
              <a:latin typeface="Calibri" panose="020F050202020403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id-ID" dirty="0" smtClean="0"/>
              <a:t>Pada kondisi tertentu, elektron terfotoeksitasi</a:t>
            </a:r>
            <a:r>
              <a:rPr lang="id-ID" baseline="0" dirty="0" smtClean="0"/>
              <a:t> mengambil jalur alternatif yang disebut aliran elektron siklik, yang menggunakan fotosistem I tetapi tidak menggunakan fotosistem II</a:t>
            </a:r>
          </a:p>
          <a:p>
            <a:pPr marL="171450" indent="-171450" eaLnBrk="1" hangingPunct="1">
              <a:spcBef>
                <a:spcPct val="0"/>
              </a:spcBef>
              <a:buFontTx/>
              <a:buChar char="-"/>
            </a:pPr>
            <a:r>
              <a:rPr lang="id-ID" baseline="0" dirty="0" smtClean="0"/>
              <a:t>Aliran siklik merupakan hubungan singkat: elektron siklus kembali dari Fd ke kompleks sitokrom dan dari sana berlanjut ke klorofil P700.</a:t>
            </a:r>
          </a:p>
          <a:p>
            <a:pPr marL="171450" indent="-171450" eaLnBrk="1" hangingPunct="1">
              <a:spcBef>
                <a:spcPct val="0"/>
              </a:spcBef>
              <a:buFontTx/>
              <a:buChar char="-"/>
            </a:pPr>
            <a:r>
              <a:rPr lang="id-ID" baseline="0" dirty="0" smtClean="0"/>
              <a:t>Tidak ada produksi NADPH dan tidak ada pelepasan oksigen.</a:t>
            </a:r>
          </a:p>
          <a:p>
            <a:pPr marL="171450" indent="-171450" eaLnBrk="1" hangingPunct="1">
              <a:spcBef>
                <a:spcPct val="0"/>
              </a:spcBef>
              <a:buFontTx/>
              <a:buChar char="-"/>
            </a:pPr>
            <a:r>
              <a:rPr lang="id-ID" baseline="0" dirty="0" smtClean="0"/>
              <a:t>Akan tetapi aliran siklik menghasilkan ATP, ini disebut </a:t>
            </a:r>
            <a:r>
              <a:rPr lang="id-ID" b="1" baseline="0" dirty="0" smtClean="0"/>
              <a:t>fotofosforilasi siklik</a:t>
            </a:r>
          </a:p>
          <a:p>
            <a:pPr marL="171450" indent="-171450" eaLnBrk="1" hangingPunct="1">
              <a:spcBef>
                <a:spcPct val="0"/>
              </a:spcBef>
              <a:buFontTx/>
              <a:buChar char="-"/>
            </a:pPr>
            <a:r>
              <a:rPr lang="id-ID" b="1" baseline="0" dirty="0" smtClean="0"/>
              <a:t>Lalu apa fungsi aliran elektron siklik ini?</a:t>
            </a:r>
          </a:p>
          <a:p>
            <a:pPr marL="171450" indent="-171450" eaLnBrk="1" hangingPunct="1">
              <a:spcBef>
                <a:spcPct val="0"/>
              </a:spcBef>
              <a:buFontTx/>
              <a:buChar char="-"/>
            </a:pPr>
            <a:r>
              <a:rPr lang="id-ID" b="0" baseline="0" dirty="0" smtClean="0"/>
              <a:t>Aliran elektron non siklik menghasilkan ATP dan NADPH dalam jumlah yang hampir sama, tetapi siklus Calvin membutuhkan lebih banyak ATP daripada NADPH.</a:t>
            </a:r>
          </a:p>
          <a:p>
            <a:pPr marL="171450" indent="-171450" eaLnBrk="1" hangingPunct="1">
              <a:spcBef>
                <a:spcPct val="0"/>
              </a:spcBef>
              <a:buFontTx/>
              <a:buChar char="-"/>
            </a:pPr>
            <a:r>
              <a:rPr lang="id-ID" b="1" baseline="0" dirty="0" smtClean="0"/>
              <a:t>Aliran elektron siklik menutupi kekurangan ATP</a:t>
            </a:r>
          </a:p>
          <a:p>
            <a:pPr marL="171450" indent="-171450" eaLnBrk="1" hangingPunct="1">
              <a:spcBef>
                <a:spcPct val="0"/>
              </a:spcBef>
              <a:buFontTx/>
              <a:buChar char="-"/>
            </a:pPr>
            <a:r>
              <a:rPr lang="id-ID" b="1" baseline="0" dirty="0" smtClean="0"/>
              <a:t>Konsentrasi NADPH dalam kloroplas dapat membantu mengatur jalur yang mana, siklik atau non siklik</a:t>
            </a:r>
          </a:p>
          <a:p>
            <a:pPr marL="171450" indent="-171450" eaLnBrk="1" hangingPunct="1">
              <a:spcBef>
                <a:spcPct val="0"/>
              </a:spcBef>
              <a:buFontTx/>
              <a:buChar char="-"/>
            </a:pPr>
            <a:r>
              <a:rPr lang="id-ID" b="0" baseline="0" dirty="0" smtClean="0"/>
              <a:t>Jika kloroplas kekurangan ATP untuk siklus Calvin, NADPH akan mulai terakumulasi begitu siklus Calvin melambat. </a:t>
            </a:r>
          </a:p>
          <a:p>
            <a:pPr marL="171450" indent="-171450" eaLnBrk="1" hangingPunct="1">
              <a:spcBef>
                <a:spcPct val="0"/>
              </a:spcBef>
              <a:buFontTx/>
              <a:buChar char="-"/>
            </a:pPr>
            <a:r>
              <a:rPr lang="id-ID" b="0" baseline="0" dirty="0" smtClean="0"/>
              <a:t>Naiknya NADPH ini dapat merangsang peralihan sementara dari aliran elektron non siklik ke aliran elektron siklik hingga pasokan ATP terpenuhi</a:t>
            </a:r>
            <a:endParaRPr lang="id-ID" b="0" dirty="0" smtClean="0"/>
          </a:p>
        </p:txBody>
      </p:sp>
    </p:spTree>
    <p:extLst>
      <p:ext uri="{BB962C8B-B14F-4D97-AF65-F5344CB8AC3E}">
        <p14:creationId xmlns:p14="http://schemas.microsoft.com/office/powerpoint/2010/main" val="2689102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Siklus calvin merupakan jalur metabolisme yang</a:t>
            </a:r>
            <a:r>
              <a:rPr lang="id-ID" baseline="0" dirty="0" smtClean="0"/>
              <a:t> serupa dengan siklus Krebs dalam arti bahwa materi awal diregenerasi setelah molekul memasuki dan meninggalkan siklus ini</a:t>
            </a:r>
          </a:p>
          <a:p>
            <a:pPr marL="171450" indent="-171450">
              <a:buFontTx/>
              <a:buChar char="-"/>
            </a:pPr>
            <a:r>
              <a:rPr lang="id-ID" baseline="0" dirty="0" smtClean="0"/>
              <a:t>Karbon memasuki siklus calvin dalam bentuk CO2 dan keluar dalam bentuk gula</a:t>
            </a:r>
          </a:p>
          <a:p>
            <a:pPr marL="171450" indent="-171450">
              <a:buFontTx/>
              <a:buChar char="-"/>
            </a:pPr>
            <a:r>
              <a:rPr lang="id-ID" baseline="0" dirty="0" smtClean="0"/>
              <a:t>Karbohidrat yang dihasilkan langsung dari siklus Calvin sebenarnya bukan glukosa, tetapi gula berkarbon tiga yang dinamai </a:t>
            </a:r>
            <a:r>
              <a:rPr lang="id-ID" b="1" baseline="0" dirty="0" smtClean="0"/>
              <a:t>gliseraldehida 3-fosfat (G3P)</a:t>
            </a:r>
            <a:endParaRPr lang="id-ID" baseline="0" dirty="0" smtClean="0"/>
          </a:p>
          <a:p>
            <a:pPr marL="171450" indent="-171450">
              <a:buFontTx/>
              <a:buChar char="-"/>
            </a:pP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23</a:t>
            </a:fld>
            <a:endParaRPr lang="id-ID"/>
          </a:p>
        </p:txBody>
      </p:sp>
    </p:spTree>
    <p:extLst>
      <p:ext uri="{BB962C8B-B14F-4D97-AF65-F5344CB8AC3E}">
        <p14:creationId xmlns:p14="http://schemas.microsoft.com/office/powerpoint/2010/main" val="253668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aseline="0" dirty="0" smtClean="0"/>
              <a:t>Fotosintesis,  kan berarti reaksi foton dan sintesis.  </a:t>
            </a:r>
          </a:p>
          <a:p>
            <a:pPr marL="0" marR="0" indent="0" algn="l" defTabSz="914400" rtl="0" eaLnBrk="1" fontAlgn="auto" latinLnBrk="0" hangingPunct="1">
              <a:lnSpc>
                <a:spcPct val="100000"/>
              </a:lnSpc>
              <a:spcBef>
                <a:spcPts val="0"/>
              </a:spcBef>
              <a:spcAft>
                <a:spcPts val="0"/>
              </a:spcAft>
              <a:buClrTx/>
              <a:buSzTx/>
              <a:buFontTx/>
              <a:buNone/>
              <a:tabLst/>
              <a:defRPr/>
            </a:pPr>
            <a:r>
              <a:rPr lang="id-ID" baseline="0" dirty="0" smtClean="0"/>
              <a:t>Fotosintesis, yaitu proses pengubahan zan anorganik (CO2 dan H2O) oleh klorofil menjadi zat organik yaitu karbohidrat</a:t>
            </a:r>
            <a:endParaRPr lang="id-ID" dirty="0" smtClean="0"/>
          </a:p>
          <a:p>
            <a:r>
              <a:rPr lang="id-ID" dirty="0" smtClean="0"/>
              <a:t>Berbicara tentang fotosintesis, mungkin di</a:t>
            </a:r>
            <a:r>
              <a:rPr lang="id-ID" baseline="0" dirty="0" smtClean="0"/>
              <a:t> benak kalian, itu proses pembentukan oksigen, padahal bukan itu saja, karena oksigen adalah hasil samping. Fotosintesis yaitu proses perolehan energi dan pembentukan bahan organik, tidak ada hubungan dengan oksigen.</a:t>
            </a:r>
          </a:p>
        </p:txBody>
      </p:sp>
      <p:sp>
        <p:nvSpPr>
          <p:cNvPr id="4" name="Slide Number Placeholder 3"/>
          <p:cNvSpPr>
            <a:spLocks noGrp="1"/>
          </p:cNvSpPr>
          <p:nvPr>
            <p:ph type="sldNum" sz="quarter" idx="10"/>
          </p:nvPr>
        </p:nvSpPr>
        <p:spPr/>
        <p:txBody>
          <a:bodyPr/>
          <a:lstStyle/>
          <a:p>
            <a:fld id="{D8B7EDD4-D75A-4DD8-A2F7-651F8F8276C3}" type="slidenum">
              <a:rPr lang="id-ID" smtClean="0"/>
              <a:t>5</a:t>
            </a:fld>
            <a:endParaRPr lang="id-ID"/>
          </a:p>
        </p:txBody>
      </p:sp>
    </p:spTree>
    <p:extLst>
      <p:ext uri="{BB962C8B-B14F-4D97-AF65-F5344CB8AC3E}">
        <p14:creationId xmlns:p14="http://schemas.microsoft.com/office/powerpoint/2010/main" val="316785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D071EF-053B-4CE6-AADA-475C03C2BA00}" type="slidenum">
              <a:rPr lang="en-US">
                <a:latin typeface="Calibri" panose="020F0502020204030204" pitchFamily="34" charset="0"/>
              </a:rPr>
              <a:pPr eaLnBrk="1" hangingPunct="1"/>
              <a:t>24</a:t>
            </a:fld>
            <a:endParaRPr lang="en-US">
              <a:latin typeface="Calibri" panose="020F050202020403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val="247869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Rubisco merupakan protein paling</a:t>
            </a:r>
            <a:r>
              <a:rPr lang="id-ID" baseline="0" dirty="0" smtClean="0"/>
              <a:t> melimpah dalam kloroplas, dan mungkin di bumi</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26</a:t>
            </a:fld>
            <a:endParaRPr lang="id-ID"/>
          </a:p>
        </p:txBody>
      </p:sp>
    </p:spTree>
    <p:extLst>
      <p:ext uri="{BB962C8B-B14F-4D97-AF65-F5344CB8AC3E}">
        <p14:creationId xmlns:p14="http://schemas.microsoft.com/office/powerpoint/2010/main" val="166852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Organisme</a:t>
            </a:r>
            <a:r>
              <a:rPr lang="id-ID" baseline="0" dirty="0" smtClean="0"/>
              <a:t> purba: tidak dihasilkan oksigen</a:t>
            </a:r>
            <a:endParaRPr lang="id-ID" dirty="0" smtClean="0"/>
          </a:p>
          <a:p>
            <a:r>
              <a:rPr lang="id-ID" dirty="0" smtClean="0"/>
              <a:t>Intinya</a:t>
            </a:r>
            <a:r>
              <a:rPr lang="id-ID" baseline="0" dirty="0" smtClean="0"/>
              <a:t> dari fotosintesis sekarang itu adalah “kalau dulu kan supaya ada oksigen”, tapi kalau sekarang bagaimana caranya mengurangi kadar CO2 di alam. Jadi carilah organisme2 yang dapat memakai CO2 di alam. Terserah mau menghasilkan oksigen apa tidak. dan itu terjadi pada bakteri. Bakteri2 yang bisa menggunakan CO2 itu juga perlu dikembangkan dan itu banyaknya di perairan. Jadi kita perlu menangani perairan kita dengan lebih baik.</a:t>
            </a:r>
          </a:p>
          <a:p>
            <a:r>
              <a:rPr lang="id-ID" baseline="0" dirty="0" smtClean="0"/>
              <a:t>Sekarang kan apa2 dibuang ke laut, sungai. Ya kalau sampahnya mudah terdegradasi, Nah kalu sampahnya tergolong b3, maka radiasi akan menyebar kemana2 kan. </a:t>
            </a:r>
          </a:p>
          <a:p>
            <a:r>
              <a:rPr lang="id-ID" baseline="0" dirty="0" smtClean="0"/>
              <a:t>Istilah yang bisa menggunakan CO2 sebagai satu2nya sumber karbon adalah auatotrof, karena memanfaatkan CO2 dari alam, bukan dari yang lain2. makanya kalau anak SD belajar tentang organisme autotrof pasti pengertiannya bisa membuat makanan sendiri, karena bisa memanfaatkan CO2 untuk menghasilkan gula. Tapi kalau mahasiswa tidak boleh ya menjelaskan begitu. Lalu bedanya dengan warteg apa? </a:t>
            </a:r>
          </a:p>
          <a:p>
            <a:r>
              <a:rPr lang="id-ID" baseline="0" dirty="0" smtClean="0"/>
              <a:t>Jadi harus dihilangkan ya autotrof bisa membuat makannnya sendiri. Jadi artinya, bisa menggunakan CO2 sebagai satu-satunya sumber karbon karena CO2 berlimpah di alam.</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6</a:t>
            </a:fld>
            <a:endParaRPr lang="id-ID"/>
          </a:p>
        </p:txBody>
      </p:sp>
    </p:spTree>
    <p:extLst>
      <p:ext uri="{BB962C8B-B14F-4D97-AF65-F5344CB8AC3E}">
        <p14:creationId xmlns:p14="http://schemas.microsoft.com/office/powerpoint/2010/main" val="16436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595C61-0813-4003-9C84-6382663805FD}" type="slidenum">
              <a:rPr lang="en-US">
                <a:latin typeface="Calibri" panose="020F0502020204030204" pitchFamily="34" charset="0"/>
              </a:rPr>
              <a:pPr eaLnBrk="1" hangingPunct="1"/>
              <a:t>7</a:t>
            </a:fld>
            <a:endParaRPr lang="en-US">
              <a:latin typeface="Calibri" panose="020F050202020403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d-ID" dirty="0" smtClean="0"/>
              <a:t>Sebenarnya proses fotosintesis terjadi dimana?</a:t>
            </a:r>
          </a:p>
          <a:p>
            <a:pPr eaLnBrk="1" hangingPunct="1">
              <a:spcBef>
                <a:spcPct val="0"/>
              </a:spcBef>
            </a:pPr>
            <a:endParaRPr lang="id-ID" dirty="0" smtClean="0"/>
          </a:p>
        </p:txBody>
      </p:sp>
    </p:spTree>
    <p:extLst>
      <p:ext uri="{BB962C8B-B14F-4D97-AF65-F5344CB8AC3E}">
        <p14:creationId xmlns:p14="http://schemas.microsoft.com/office/powerpoint/2010/main" val="3561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smtClean="0">
                <a:solidFill>
                  <a:schemeClr val="tx1"/>
                </a:solidFill>
                <a:effectLst/>
                <a:latin typeface="+mn-lt"/>
                <a:ea typeface="+mn-ea"/>
                <a:cs typeface="+mn-cs"/>
              </a:rPr>
              <a:t>Mesofil banyak mengandung kloroplas dan ruang antar </a:t>
            </a:r>
            <a:r>
              <a:rPr lang="id-ID" sz="1200" b="1" i="0" kern="1200" dirty="0" smtClean="0">
                <a:solidFill>
                  <a:schemeClr val="tx1"/>
                </a:solidFill>
                <a:effectLst/>
                <a:latin typeface="+mn-lt"/>
                <a:ea typeface="+mn-ea"/>
                <a:cs typeface="+mn-cs"/>
              </a:rPr>
              <a:t>sel</a:t>
            </a:r>
            <a:r>
              <a:rPr lang="id-ID" sz="1200" b="0" i="0" kern="1200" dirty="0" smtClean="0">
                <a:solidFill>
                  <a:schemeClr val="tx1"/>
                </a:solidFill>
                <a:effectLst/>
                <a:latin typeface="+mn-lt"/>
                <a:ea typeface="+mn-ea"/>
                <a:cs typeface="+mn-cs"/>
              </a:rPr>
              <a:t>. </a:t>
            </a:r>
          </a:p>
          <a:p>
            <a:r>
              <a:rPr lang="id-ID" sz="1200" b="0" i="0" kern="1200" dirty="0" smtClean="0">
                <a:solidFill>
                  <a:schemeClr val="tx1"/>
                </a:solidFill>
                <a:effectLst/>
                <a:latin typeface="+mn-lt"/>
                <a:ea typeface="+mn-ea"/>
                <a:cs typeface="+mn-cs"/>
              </a:rPr>
              <a:t>mesofil bersifat homogen dan terdiri dari jaringan tiang (</a:t>
            </a:r>
            <a:r>
              <a:rPr lang="id-ID" sz="1200" b="1" i="0" kern="1200" dirty="0" smtClean="0">
                <a:solidFill>
                  <a:schemeClr val="tx1"/>
                </a:solidFill>
                <a:effectLst/>
                <a:latin typeface="+mn-lt"/>
                <a:ea typeface="+mn-ea"/>
                <a:cs typeface="+mn-cs"/>
              </a:rPr>
              <a:t>palisade</a:t>
            </a:r>
            <a:r>
              <a:rPr lang="id-ID" sz="1200" b="0" i="0" kern="1200" dirty="0" smtClean="0">
                <a:solidFill>
                  <a:schemeClr val="tx1"/>
                </a:solidFill>
                <a:effectLst/>
                <a:latin typeface="+mn-lt"/>
                <a:ea typeface="+mn-ea"/>
                <a:cs typeface="+mn-cs"/>
              </a:rPr>
              <a:t>) dan jaringan spons (bunga karang)</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8</a:t>
            </a:fld>
            <a:endParaRPr lang="id-ID"/>
          </a:p>
        </p:txBody>
      </p:sp>
    </p:spTree>
    <p:extLst>
      <p:ext uri="{BB962C8B-B14F-4D97-AF65-F5344CB8AC3E}">
        <p14:creationId xmlns:p14="http://schemas.microsoft.com/office/powerpoint/2010/main" val="40268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sz="1200" b="0" i="0" kern="1200" dirty="0" smtClean="0">
                <a:solidFill>
                  <a:schemeClr val="tx1"/>
                </a:solidFill>
                <a:effectLst/>
                <a:latin typeface="+mn-lt"/>
                <a:ea typeface="+mn-ea"/>
                <a:cs typeface="+mn-cs"/>
              </a:rPr>
              <a:t>Membran kloroplas adalah struktur membran ganda yang terdapat di membran luar dan membran dalam. Masing-masing membran ini adalah bilayer fosfolipid,</a:t>
            </a:r>
          </a:p>
          <a:p>
            <a:pPr marL="171450" indent="-171450">
              <a:buFontTx/>
              <a:buChar char="-"/>
            </a:pPr>
            <a:r>
              <a:rPr lang="id-ID" sz="1200" b="0" i="0" kern="1200" dirty="0" smtClean="0">
                <a:solidFill>
                  <a:schemeClr val="tx1"/>
                </a:solidFill>
                <a:effectLst/>
                <a:latin typeface="+mn-lt"/>
                <a:ea typeface="+mn-ea"/>
                <a:cs typeface="+mn-cs"/>
              </a:rPr>
              <a:t>Stroma kaya protein, dan mengandung beberapa enzim yang diperlukan untuk proses penting seluler. DNA kloroplas juga hadir dalam stroma bersama dengan ribosom dan molekul lain yang diperlukan untuk sintesis protein. Pati disintesis melalui fotosintesis disimpan dalam stroma dalam bentuk butiran.</a:t>
            </a:r>
          </a:p>
          <a:p>
            <a:pPr marL="171450" indent="-171450">
              <a:buFontTx/>
              <a:buChar char="-"/>
            </a:pPr>
            <a:r>
              <a:rPr lang="id-ID" sz="1200" b="0" i="0" kern="1200" dirty="0" smtClean="0">
                <a:solidFill>
                  <a:schemeClr val="tx1"/>
                </a:solidFill>
                <a:effectLst/>
                <a:latin typeface="+mn-lt"/>
                <a:ea typeface="+mn-ea"/>
                <a:cs typeface="+mn-cs"/>
              </a:rPr>
              <a:t>Bagian internal tilakoid disebut lumen tilakoid, dan berisi plastocyanin dan molekul lain yang diperlukan untuk pengangkutan elektron.</a:t>
            </a:r>
          </a:p>
          <a:p>
            <a:pPr marL="171450" indent="-171450">
              <a:buFontTx/>
              <a:buChar char="-"/>
            </a:pPr>
            <a:r>
              <a:rPr lang="id-ID" sz="1200" b="0" i="0" kern="1200" dirty="0" smtClean="0">
                <a:solidFill>
                  <a:schemeClr val="tx1"/>
                </a:solidFill>
                <a:effectLst/>
                <a:latin typeface="+mn-lt"/>
                <a:ea typeface="+mn-ea"/>
                <a:cs typeface="+mn-cs"/>
              </a:rPr>
              <a:t>Beberapa tilakoid tersebut diatur dalam bentuk cakram yang ditumpuk antara yang satu dengan yang lain. Tumpukan ini disebut grana, dan terhubung satu sama lain melalui tilakoid intergrana atau tilakoid stroma.</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9</a:t>
            </a:fld>
            <a:endParaRPr lang="id-ID"/>
          </a:p>
        </p:txBody>
      </p:sp>
    </p:spTree>
    <p:extLst>
      <p:ext uri="{BB962C8B-B14F-4D97-AF65-F5344CB8AC3E}">
        <p14:creationId xmlns:p14="http://schemas.microsoft.com/office/powerpoint/2010/main" val="2598523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u="none" strike="noStrike" kern="1200" baseline="0" dirty="0" smtClean="0">
                <a:solidFill>
                  <a:schemeClr val="tx1"/>
                </a:solidFill>
                <a:latin typeface="+mn-lt"/>
                <a:ea typeface="+mn-ea"/>
                <a:cs typeface="+mn-cs"/>
              </a:rPr>
              <a:t>Dalam tumbuhan reaksi terang dan reaksi gelap terjadi secara bersamaan dan simultan </a:t>
            </a:r>
          </a:p>
          <a:p>
            <a:r>
              <a:rPr lang="nn-NO" sz="1200" b="0" i="0" u="none" strike="noStrike" kern="1200" baseline="0" dirty="0" smtClean="0">
                <a:solidFill>
                  <a:schemeClr val="tx1"/>
                </a:solidFill>
                <a:latin typeface="+mn-lt"/>
                <a:ea typeface="+mn-ea"/>
                <a:cs typeface="+mn-cs"/>
              </a:rPr>
              <a:t> Reaksi terang – reaksi tidak tergantung suhu </a:t>
            </a:r>
          </a:p>
          <a:p>
            <a:r>
              <a:rPr lang="id-ID" sz="1200" b="0" i="0" u="none" strike="noStrike" kern="1200" baseline="0" dirty="0" smtClean="0">
                <a:solidFill>
                  <a:schemeClr val="tx1"/>
                </a:solidFill>
                <a:latin typeface="+mn-lt"/>
                <a:ea typeface="+mn-ea"/>
                <a:cs typeface="+mn-cs"/>
              </a:rPr>
              <a:t> Reaksi gelap - tidak tergantung cahaya tapi dipengaruhi suhu. </a:t>
            </a:r>
          </a:p>
          <a:p>
            <a:r>
              <a:rPr lang="id-ID" sz="1200" b="0" i="0" u="none" strike="noStrike" kern="1200" baseline="0" dirty="0" smtClean="0">
                <a:solidFill>
                  <a:schemeClr val="tx1"/>
                </a:solidFill>
                <a:latin typeface="+mn-lt"/>
                <a:ea typeface="+mn-ea"/>
                <a:cs typeface="+mn-cs"/>
              </a:rPr>
              <a:t> Pigmen : senyawa yang mengabsorbsi cahaya </a:t>
            </a:r>
          </a:p>
          <a:p>
            <a:endParaRPr lang="id-ID" sz="1200" b="0" i="0" u="none" strike="noStrike" kern="1200" baseline="0" dirty="0" smtClean="0">
              <a:solidFill>
                <a:schemeClr val="tx1"/>
              </a:solidFill>
              <a:latin typeface="+mn-lt"/>
              <a:ea typeface="+mn-ea"/>
              <a:cs typeface="+mn-cs"/>
            </a:endParaRPr>
          </a:p>
          <a:p>
            <a:r>
              <a:rPr lang="id-ID" sz="1200" b="0" i="0" u="none" strike="noStrike" kern="1200" baseline="0" dirty="0" smtClean="0">
                <a:solidFill>
                  <a:schemeClr val="tx1"/>
                </a:solidFill>
                <a:latin typeface="+mn-lt"/>
                <a:ea typeface="+mn-ea"/>
                <a:cs typeface="+mn-cs"/>
              </a:rPr>
              <a:t>Beberapa pigmen mengabsorbsi cahaya dengan panjang gelombang tertentu</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11</a:t>
            </a:fld>
            <a:endParaRPr lang="id-ID"/>
          </a:p>
        </p:txBody>
      </p:sp>
    </p:spTree>
    <p:extLst>
      <p:ext uri="{BB962C8B-B14F-4D97-AF65-F5344CB8AC3E}">
        <p14:creationId xmlns:p14="http://schemas.microsoft.com/office/powerpoint/2010/main" val="131518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sz="1200" b="0" i="0" kern="1200" dirty="0" smtClean="0">
                <a:solidFill>
                  <a:schemeClr val="tx1"/>
                </a:solidFill>
                <a:effectLst/>
                <a:latin typeface="+mn-lt"/>
                <a:ea typeface="+mn-ea"/>
                <a:cs typeface="+mn-cs"/>
              </a:rPr>
              <a:t>Cahaya</a:t>
            </a:r>
            <a:r>
              <a:rPr lang="id-ID" sz="1200" b="0" i="0" kern="1200" baseline="0" dirty="0" smtClean="0">
                <a:solidFill>
                  <a:schemeClr val="tx1"/>
                </a:solidFill>
                <a:effectLst/>
                <a:latin typeface="+mn-lt"/>
                <a:ea typeface="+mn-ea"/>
                <a:cs typeface="+mn-cs"/>
              </a:rPr>
              <a:t> merupakan bentuk energi yang dikenal sebagai energi elektromagnetik</a:t>
            </a:r>
            <a:endParaRPr lang="id-ID" sz="1200" b="0" i="0" kern="1200" dirty="0" smtClean="0">
              <a:solidFill>
                <a:schemeClr val="tx1"/>
              </a:solidFill>
              <a:effectLst/>
              <a:latin typeface="+mn-lt"/>
              <a:ea typeface="+mn-ea"/>
              <a:cs typeface="+mn-cs"/>
            </a:endParaRPr>
          </a:p>
          <a:p>
            <a:pPr marL="171450" indent="-171450">
              <a:buFontTx/>
              <a:buChar char="-"/>
            </a:pPr>
            <a:r>
              <a:rPr lang="id-ID" sz="1200" b="0" i="0" kern="1200" dirty="0" smtClean="0">
                <a:solidFill>
                  <a:schemeClr val="tx1"/>
                </a:solidFill>
                <a:effectLst/>
                <a:latin typeface="+mn-lt"/>
                <a:ea typeface="+mn-ea"/>
                <a:cs typeface="+mn-cs"/>
              </a:rPr>
              <a:t>Mata manusia peka terhadap radiasi atau gelombang elektromagnetik dari kira-kira 400 hingga 700 nm (nanometer), suatu </a:t>
            </a:r>
            <a:r>
              <a:rPr lang="id-ID" sz="1200" b="0" i="0" u="none" strike="noStrike" kern="1200" dirty="0" smtClean="0">
                <a:solidFill>
                  <a:schemeClr val="tx1"/>
                </a:solidFill>
                <a:effectLst/>
                <a:latin typeface="+mn-lt"/>
                <a:ea typeface="+mn-ea"/>
                <a:cs typeface="+mn-cs"/>
                <a:hlinkClick r:id="rId3"/>
              </a:rPr>
              <a:t>jangka</a:t>
            </a:r>
            <a:r>
              <a:rPr lang="id-ID" sz="1200" b="0" i="0" kern="1200" dirty="0" smtClean="0">
                <a:solidFill>
                  <a:schemeClr val="tx1"/>
                </a:solidFill>
                <a:effectLst/>
                <a:latin typeface="+mn-lt"/>
                <a:ea typeface="+mn-ea"/>
                <a:cs typeface="+mn-cs"/>
              </a:rPr>
              <a:t> yang disebut cahaya tampak. </a:t>
            </a:r>
          </a:p>
          <a:p>
            <a:pPr marL="171450" indent="-171450">
              <a:buFontTx/>
              <a:buChar char="-"/>
            </a:pPr>
            <a:r>
              <a:rPr lang="id-ID" sz="1200" b="0" i="0" kern="1200" dirty="0" smtClean="0">
                <a:solidFill>
                  <a:schemeClr val="tx1"/>
                </a:solidFill>
                <a:effectLst/>
                <a:latin typeface="+mn-lt"/>
                <a:ea typeface="+mn-ea"/>
                <a:cs typeface="+mn-cs"/>
              </a:rPr>
              <a:t>Gelombang elektromagnetik dengan panjang gelomabang yang sedikit kurang dari gelombang cahaya tampak disebut sinar ultraviolet yang umumnya berasal dari matahari</a:t>
            </a:r>
          </a:p>
          <a:p>
            <a:pPr marL="171450" indent="-171450">
              <a:buFontTx/>
              <a:buChar char="-"/>
            </a:pPr>
            <a:r>
              <a:rPr lang="id-ID" sz="1200" b="0" i="0" kern="1200" dirty="0" smtClean="0">
                <a:solidFill>
                  <a:schemeClr val="tx1"/>
                </a:solidFill>
                <a:effectLst/>
                <a:latin typeface="+mn-lt"/>
                <a:ea typeface="+mn-ea"/>
                <a:cs typeface="+mn-cs"/>
              </a:rPr>
              <a:t>gelombang dengan panjang gelombang yang sedikit lebih panjang daripada gelombang cahaya tampak disebut gelombang inframerah.</a:t>
            </a: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12</a:t>
            </a:fld>
            <a:endParaRPr lang="id-ID"/>
          </a:p>
        </p:txBody>
      </p:sp>
    </p:spTree>
    <p:extLst>
      <p:ext uri="{BB962C8B-B14F-4D97-AF65-F5344CB8AC3E}">
        <p14:creationId xmlns:p14="http://schemas.microsoft.com/office/powerpoint/2010/main" val="238954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Bagian spektrum</a:t>
            </a:r>
            <a:r>
              <a:rPr lang="id-ID" baseline="0" dirty="0" smtClean="0"/>
              <a:t> yang dapat kita lihat – cahaya tampak – juga merupakan radiasi yang menggerakkan fotosintesis </a:t>
            </a:r>
          </a:p>
          <a:p>
            <a:pPr marL="171450" indent="-171450">
              <a:buFontTx/>
              <a:buChar char="-"/>
            </a:pPr>
            <a:r>
              <a:rPr lang="id-ID" baseline="0" dirty="0" smtClean="0"/>
              <a:t>Biru dan merah, dua panjang gelombang yang paling efektif diserap oleh klorofil, merupakan warna yang paling bermanfaat sebagai energi untuk reaksi terang.</a:t>
            </a:r>
          </a:p>
          <a:p>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13</a:t>
            </a:fld>
            <a:endParaRPr lang="id-ID"/>
          </a:p>
        </p:txBody>
      </p:sp>
    </p:spTree>
    <p:extLst>
      <p:ext uri="{BB962C8B-B14F-4D97-AF65-F5344CB8AC3E}">
        <p14:creationId xmlns:p14="http://schemas.microsoft.com/office/powerpoint/2010/main" val="281693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61482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60079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50510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id-ID"/>
          </a:p>
        </p:txBody>
      </p:sp>
      <p:sp>
        <p:nvSpPr>
          <p:cNvPr id="3" name="SmartArt Placeholder 2"/>
          <p:cNvSpPr>
            <a:spLocks noGrp="1"/>
          </p:cNvSpPr>
          <p:nvPr>
            <p:ph type="dgm" idx="1"/>
          </p:nvPr>
        </p:nvSpPr>
        <p:spPr>
          <a:xfrm>
            <a:off x="1370013" y="1827213"/>
            <a:ext cx="7313612" cy="4114800"/>
          </a:xfrm>
        </p:spPr>
        <p:txBody>
          <a:bodyPr/>
          <a:lstStyle/>
          <a:p>
            <a:endParaRPr lang="id-ID"/>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CE440EA5-3818-4E91-A975-78AF5C313900}" type="slidenum">
              <a:rPr lang="en-US"/>
              <a:pPr/>
              <a:t>‹#›</a:t>
            </a:fld>
            <a:endParaRPr lang="en-US"/>
          </a:p>
        </p:txBody>
      </p:sp>
    </p:spTree>
    <p:extLst>
      <p:ext uri="{BB962C8B-B14F-4D97-AF65-F5344CB8AC3E}">
        <p14:creationId xmlns:p14="http://schemas.microsoft.com/office/powerpoint/2010/main" val="3767964105"/>
      </p:ext>
    </p:extLst>
  </p:cSld>
  <p:clrMapOvr>
    <a:masterClrMapping/>
  </p:clrMapOvr>
  <p:transition spd="med" advTm="1000">
    <p:cover dir="d"/>
    <p:sndAc>
      <p:stSnd>
        <p:snd r:embed="rId1" name="drumroll.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A2F3A90-E7A1-45AD-8B3D-1FCB3433FA14}" type="slidenum">
              <a:rPr lang="en-US"/>
              <a:pPr/>
              <a:t>‹#›</a:t>
            </a:fld>
            <a:endParaRPr lang="en-US"/>
          </a:p>
        </p:txBody>
      </p:sp>
    </p:spTree>
    <p:extLst>
      <p:ext uri="{BB962C8B-B14F-4D97-AF65-F5344CB8AC3E}">
        <p14:creationId xmlns:p14="http://schemas.microsoft.com/office/powerpoint/2010/main" val="1874756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F18EF8F-8279-4A70-8797-6D164CD32F85}" type="slidenum">
              <a:rPr lang="en-US"/>
              <a:pPr/>
              <a:t>‹#›</a:t>
            </a:fld>
            <a:endParaRPr lang="en-US"/>
          </a:p>
        </p:txBody>
      </p:sp>
    </p:spTree>
    <p:extLst>
      <p:ext uri="{BB962C8B-B14F-4D97-AF65-F5344CB8AC3E}">
        <p14:creationId xmlns:p14="http://schemas.microsoft.com/office/powerpoint/2010/main" val="310935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8B542-5BDA-4C3C-B2B7-2DB02B51EECC}"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58722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8B542-5BDA-4C3C-B2B7-2DB02B51EECC}"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60529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8B542-5BDA-4C3C-B2B7-2DB02B51EECC}"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173979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8B542-5BDA-4C3C-B2B7-2DB02B51EECC}"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80110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8B542-5BDA-4C3C-B2B7-2DB02B51EECC}"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141984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8B542-5BDA-4C3C-B2B7-2DB02B51EECC}"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87328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8B542-5BDA-4C3C-B2B7-2DB02B51EECC}"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223459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8B542-5BDA-4C3C-B2B7-2DB02B51EECC}"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7B020-EC20-4FA2-8723-C9092FCC1B9C}" type="slidenum">
              <a:rPr lang="en-US" smtClean="0"/>
              <a:t>‹#›</a:t>
            </a:fld>
            <a:endParaRPr lang="en-US"/>
          </a:p>
        </p:txBody>
      </p:sp>
    </p:spTree>
    <p:extLst>
      <p:ext uri="{BB962C8B-B14F-4D97-AF65-F5344CB8AC3E}">
        <p14:creationId xmlns:p14="http://schemas.microsoft.com/office/powerpoint/2010/main" val="323355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8B542-5BDA-4C3C-B2B7-2DB02B51EECC}" type="datetimeFigureOut">
              <a:rPr lang="en-US" smtClean="0"/>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7B020-EC20-4FA2-8723-C9092FCC1B9C}" type="slidenum">
              <a:rPr lang="en-US" smtClean="0"/>
              <a:t>‹#›</a:t>
            </a:fld>
            <a:endParaRPr lang="en-US"/>
          </a:p>
        </p:txBody>
      </p:sp>
    </p:spTree>
    <p:extLst>
      <p:ext uri="{BB962C8B-B14F-4D97-AF65-F5344CB8AC3E}">
        <p14:creationId xmlns:p14="http://schemas.microsoft.com/office/powerpoint/2010/main" val="1310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810000"/>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600" b="1" dirty="0" smtClean="0">
                <a:solidFill>
                  <a:schemeClr val="bg1"/>
                </a:solidFill>
              </a:rPr>
              <a:t>FOTOSINTESIS</a:t>
            </a:r>
            <a:endParaRPr lang="en-US" sz="3600" b="1" dirty="0" smtClean="0">
              <a:solidFill>
                <a:schemeClr val="bg1"/>
              </a:solidFill>
            </a:endParaRPr>
          </a:p>
        </p:txBody>
      </p:sp>
    </p:spTree>
    <p:extLst>
      <p:ext uri="{BB962C8B-B14F-4D97-AF65-F5344CB8AC3E}">
        <p14:creationId xmlns:p14="http://schemas.microsoft.com/office/powerpoint/2010/main" val="103791925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0" y="3114675"/>
            <a:ext cx="184150" cy="369888"/>
          </a:xfrm>
          <a:prstGeom prst="rect">
            <a:avLst/>
          </a:prstGeom>
          <a:solidFill>
            <a:srgbClr val="095A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98" tIns="45700" rIns="91398" bIns="457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latin typeface="Calibri" panose="020F0502020204030204" pitchFamily="34" charset="0"/>
            </a:endParaRPr>
          </a:p>
        </p:txBody>
      </p:sp>
      <p:sp>
        <p:nvSpPr>
          <p:cNvPr id="11268" name="Line 4"/>
          <p:cNvSpPr>
            <a:spLocks noChangeShapeType="1"/>
          </p:cNvSpPr>
          <p:nvPr/>
        </p:nvSpPr>
        <p:spPr bwMode="auto">
          <a:xfrm>
            <a:off x="0" y="1270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398" tIns="45700" rIns="91398" bIns="45700"/>
          <a:lstStyle/>
          <a:p>
            <a:endParaRPr lang="id-ID"/>
          </a:p>
        </p:txBody>
      </p:sp>
      <p:pic>
        <p:nvPicPr>
          <p:cNvPr id="12"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5"/>
          <p:cNvSpPr>
            <a:spLocks noChangeShapeType="1"/>
          </p:cNvSpPr>
          <p:nvPr/>
        </p:nvSpPr>
        <p:spPr bwMode="auto">
          <a:xfrm>
            <a:off x="0" y="1125538"/>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398" tIns="45700" rIns="91398" bIns="45700"/>
          <a:lstStyle/>
          <a:p>
            <a:endParaRPr lang="id-ID"/>
          </a:p>
        </p:txBody>
      </p:sp>
      <p:sp>
        <p:nvSpPr>
          <p:cNvPr id="11270" name="Line 6"/>
          <p:cNvSpPr>
            <a:spLocks noChangeShapeType="1"/>
          </p:cNvSpPr>
          <p:nvPr/>
        </p:nvSpPr>
        <p:spPr bwMode="auto">
          <a:xfrm>
            <a:off x="0" y="127000"/>
            <a:ext cx="0" cy="7096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398" tIns="45700" rIns="91398" bIns="45700"/>
          <a:lstStyle/>
          <a:p>
            <a:endParaRPr lang="id-ID"/>
          </a:p>
        </p:txBody>
      </p:sp>
      <p:sp>
        <p:nvSpPr>
          <p:cNvPr id="11271" name="Line 7"/>
          <p:cNvSpPr>
            <a:spLocks noChangeShapeType="1"/>
          </p:cNvSpPr>
          <p:nvPr/>
        </p:nvSpPr>
        <p:spPr bwMode="auto">
          <a:xfrm>
            <a:off x="9144000" y="127000"/>
            <a:ext cx="0" cy="7096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1398" tIns="45700" rIns="91398" bIns="45700"/>
          <a:lstStyle/>
          <a:p>
            <a:endParaRPr lang="id-ID"/>
          </a:p>
        </p:txBody>
      </p:sp>
      <p:graphicFrame>
        <p:nvGraphicFramePr>
          <p:cNvPr id="9256" name="Group 40"/>
          <p:cNvGraphicFramePr>
            <a:graphicFrameLocks noGrp="1"/>
          </p:cNvGraphicFramePr>
          <p:nvPr>
            <p:extLst>
              <p:ext uri="{D42A27DB-BD31-4B8C-83A1-F6EECF244321}">
                <p14:modId xmlns:p14="http://schemas.microsoft.com/office/powerpoint/2010/main" val="2010929978"/>
              </p:ext>
            </p:extLst>
          </p:nvPr>
        </p:nvGraphicFramePr>
        <p:xfrm>
          <a:off x="914400" y="666750"/>
          <a:ext cx="7162800" cy="1158332"/>
        </p:xfrm>
        <a:graphic>
          <a:graphicData uri="http://schemas.openxmlformats.org/drawingml/2006/table">
            <a:tbl>
              <a:tblPr/>
              <a:tblGrid>
                <a:gridCol w="7162800"/>
              </a:tblGrid>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accent6">
                              <a:lumMod val="75000"/>
                            </a:schemeClr>
                          </a:solidFill>
                          <a:effectLst/>
                          <a:latin typeface="Arial" panose="020B0604020202020204" pitchFamily="34" charset="0"/>
                          <a:cs typeface="Arial" panose="020B0604020202020204" pitchFamily="34" charset="0"/>
                        </a:rPr>
                        <a:t>REAKSI BERSIH FOTOSINTESIS</a:t>
                      </a:r>
                    </a:p>
                  </a:txBody>
                  <a:tcPr marT="45743" marB="45743" anchor="ctr" horzOverflow="overflow">
                    <a:lnL cap="flat">
                      <a:noFill/>
                    </a:lnL>
                    <a:lnR cap="flat">
                      <a:noFill/>
                    </a:lnR>
                    <a:lnT cap="flat">
                      <a:noFill/>
                    </a:lnT>
                    <a:lnB>
                      <a:noFill/>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accent6">
                            <a:lumMod val="75000"/>
                          </a:schemeClr>
                        </a:solidFill>
                        <a:effectLst/>
                        <a:latin typeface="Arial" panose="020B0604020202020204" pitchFamily="34" charset="0"/>
                        <a:cs typeface="Arial" panose="020B0604020202020204" pitchFamily="34" charset="0"/>
                      </a:endParaRPr>
                    </a:p>
                  </a:txBody>
                  <a:tcPr marT="45743" marB="45743" anchor="ctr" horzOverflow="overflow">
                    <a:lnL cap="flat">
                      <a:noFill/>
                    </a:lnL>
                    <a:lnR cap="flat">
                      <a:noFill/>
                    </a:lnR>
                    <a:lnT>
                      <a:noFill/>
                    </a:lnT>
                    <a:lnB cap="flat">
                      <a:noFill/>
                    </a:lnB>
                    <a:lnTlToBr>
                      <a:noFill/>
                    </a:lnTlToBr>
                    <a:lnBlToTr>
                      <a:noFill/>
                    </a:lnBlToTr>
                    <a:noFill/>
                  </a:tcPr>
                </a:tc>
              </a:tr>
            </a:tbl>
          </a:graphicData>
        </a:graphic>
      </p:graphicFrame>
      <p:pic>
        <p:nvPicPr>
          <p:cNvPr id="11276" name="Picture 22" descr="p21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530" y="1535113"/>
            <a:ext cx="67103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tangle 38"/>
          <p:cNvSpPr>
            <a:spLocks noChangeArrowheads="1"/>
          </p:cNvSpPr>
          <p:nvPr/>
        </p:nvSpPr>
        <p:spPr bwMode="auto">
          <a:xfrm>
            <a:off x="323850" y="3047479"/>
            <a:ext cx="8820150" cy="3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700" rIns="91398" bIns="4570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82563" indent="-182563" eaLnBrk="1" hangingPunct="1">
              <a:lnSpc>
                <a:spcPct val="110000"/>
              </a:lnSpc>
            </a:pPr>
            <a:r>
              <a:rPr lang="en-GB" sz="2200" b="1" dirty="0" err="1"/>
              <a:t>Reaksi</a:t>
            </a:r>
            <a:r>
              <a:rPr lang="en-GB" sz="2200" b="1" dirty="0"/>
              <a:t> </a:t>
            </a:r>
            <a:r>
              <a:rPr lang="en-GB" sz="2200" b="1" dirty="0" err="1"/>
              <a:t>ini</a:t>
            </a:r>
            <a:r>
              <a:rPr lang="en-GB" sz="2200" b="1" dirty="0"/>
              <a:t> </a:t>
            </a:r>
            <a:r>
              <a:rPr lang="en-GB" sz="2200" b="1" dirty="0" err="1"/>
              <a:t>berlangsung</a:t>
            </a:r>
            <a:r>
              <a:rPr lang="en-GB" sz="2200" b="1" dirty="0"/>
              <a:t> </a:t>
            </a:r>
            <a:r>
              <a:rPr lang="en-GB" sz="2200" b="1" dirty="0" err="1"/>
              <a:t>dalam</a:t>
            </a:r>
            <a:r>
              <a:rPr lang="en-GB" sz="2200" b="1" dirty="0"/>
              <a:t> </a:t>
            </a:r>
            <a:r>
              <a:rPr lang="en-GB" sz="2200" b="1" dirty="0" err="1"/>
              <a:t>dua</a:t>
            </a:r>
            <a:r>
              <a:rPr lang="en-GB" sz="2200" b="1" dirty="0"/>
              <a:t> </a:t>
            </a:r>
            <a:r>
              <a:rPr lang="en-GB" sz="2200" b="1" dirty="0" err="1"/>
              <a:t>reaksi</a:t>
            </a:r>
            <a:r>
              <a:rPr lang="en-GB" sz="2200" b="1" dirty="0"/>
              <a:t> </a:t>
            </a:r>
            <a:r>
              <a:rPr lang="en-GB" sz="2200" b="1" dirty="0" err="1" smtClean="0"/>
              <a:t>terpisa</a:t>
            </a:r>
            <a:r>
              <a:rPr lang="id-ID" sz="2200" b="1" dirty="0" smtClean="0"/>
              <a:t>h</a:t>
            </a:r>
          </a:p>
          <a:p>
            <a:pPr marL="274638" indent="-274638" eaLnBrk="1" hangingPunct="1">
              <a:lnSpc>
                <a:spcPct val="110000"/>
              </a:lnSpc>
              <a:buFont typeface="Arial" panose="020B0604020202020204" pitchFamily="34" charset="0"/>
              <a:buChar char="•"/>
              <a:tabLst>
                <a:tab pos="1524000" algn="l"/>
                <a:tab pos="2422525" algn="l"/>
              </a:tabLst>
            </a:pPr>
            <a:r>
              <a:rPr lang="en-GB" sz="2200" b="1" dirty="0" err="1" smtClean="0"/>
              <a:t>Reaksi</a:t>
            </a:r>
            <a:r>
              <a:rPr lang="en-GB" sz="2200" b="1" dirty="0" smtClean="0"/>
              <a:t> </a:t>
            </a:r>
            <a:r>
              <a:rPr lang="en-GB" sz="2200" b="1" dirty="0" err="1"/>
              <a:t>Terang</a:t>
            </a:r>
            <a:r>
              <a:rPr lang="en-GB" sz="2200" b="1" dirty="0"/>
              <a:t> </a:t>
            </a:r>
            <a:r>
              <a:rPr lang="en-GB" sz="2200" dirty="0"/>
              <a:t>– </a:t>
            </a:r>
            <a:r>
              <a:rPr lang="en-GB" sz="2200" dirty="0" err="1"/>
              <a:t>reaksi</a:t>
            </a:r>
            <a:r>
              <a:rPr lang="en-GB" sz="2200" dirty="0"/>
              <a:t> yang </a:t>
            </a:r>
            <a:r>
              <a:rPr lang="en-GB" sz="2200" dirty="0" err="1"/>
              <a:t>menggunakan</a:t>
            </a:r>
            <a:r>
              <a:rPr lang="en-GB" sz="2200" dirty="0"/>
              <a:t> </a:t>
            </a:r>
            <a:r>
              <a:rPr lang="en-GB" sz="2200" dirty="0" smtClean="0"/>
              <a:t>air</a:t>
            </a:r>
            <a:r>
              <a:rPr lang="id-ID" sz="2200" dirty="0" smtClean="0"/>
              <a:t> </a:t>
            </a:r>
            <a:r>
              <a:rPr lang="en-GB" sz="2200" dirty="0" err="1" smtClean="0"/>
              <a:t>dan</a:t>
            </a:r>
            <a:r>
              <a:rPr lang="en-GB" sz="2200" dirty="0" smtClean="0"/>
              <a:t> </a:t>
            </a:r>
            <a:r>
              <a:rPr lang="en-GB" sz="2200" dirty="0" err="1" smtClean="0"/>
              <a:t>cahaya</a:t>
            </a:r>
            <a:r>
              <a:rPr lang="id-ID" sz="2200" dirty="0"/>
              <a:t> </a:t>
            </a:r>
            <a:r>
              <a:rPr lang="id-ID" sz="2200" dirty="0" smtClean="0"/>
              <a:t>		</a:t>
            </a:r>
            <a:r>
              <a:rPr lang="en-GB" sz="2200" dirty="0" err="1" smtClean="0"/>
              <a:t>matahari</a:t>
            </a:r>
            <a:r>
              <a:rPr lang="en-GB" sz="2200" dirty="0" smtClean="0"/>
              <a:t> </a:t>
            </a:r>
            <a:r>
              <a:rPr lang="en-GB" sz="2200" dirty="0" err="1"/>
              <a:t>serta</a:t>
            </a:r>
            <a:r>
              <a:rPr lang="en-GB" sz="2200" dirty="0"/>
              <a:t> </a:t>
            </a:r>
            <a:r>
              <a:rPr lang="en-GB" sz="2200" dirty="0" err="1" smtClean="0"/>
              <a:t>melepaskan</a:t>
            </a:r>
            <a:r>
              <a:rPr lang="en-GB" sz="2200" dirty="0" smtClean="0"/>
              <a:t> </a:t>
            </a:r>
            <a:r>
              <a:rPr lang="en-GB" sz="2200" dirty="0" err="1"/>
              <a:t>oksigen</a:t>
            </a:r>
            <a:r>
              <a:rPr lang="en-GB" sz="2200" dirty="0"/>
              <a:t>.  </a:t>
            </a:r>
            <a:br>
              <a:rPr lang="en-GB" sz="2200" dirty="0"/>
            </a:br>
            <a:r>
              <a:rPr lang="en-GB" sz="2200" dirty="0"/>
              <a:t>                         </a:t>
            </a:r>
            <a:r>
              <a:rPr lang="en-GB" sz="2200" dirty="0" err="1"/>
              <a:t>Juga</a:t>
            </a:r>
            <a:r>
              <a:rPr lang="en-GB" sz="2200" dirty="0"/>
              <a:t> </a:t>
            </a:r>
            <a:r>
              <a:rPr lang="en-GB" sz="2200" dirty="0" err="1"/>
              <a:t>disebut</a:t>
            </a:r>
            <a:r>
              <a:rPr lang="en-GB" sz="2200" dirty="0"/>
              <a:t> </a:t>
            </a:r>
            <a:r>
              <a:rPr lang="en-GB" sz="2200" dirty="0" err="1"/>
              <a:t>sebagai</a:t>
            </a:r>
            <a:r>
              <a:rPr lang="en-GB" sz="2200" dirty="0"/>
              <a:t> </a:t>
            </a:r>
            <a:r>
              <a:rPr lang="en-GB" sz="2200" b="1" dirty="0" smtClean="0">
                <a:solidFill>
                  <a:srgbClr val="C00000"/>
                </a:solidFill>
              </a:rPr>
              <a:t>Hill </a:t>
            </a:r>
            <a:r>
              <a:rPr lang="en-GB" sz="2200" b="1" dirty="0">
                <a:solidFill>
                  <a:srgbClr val="C00000"/>
                </a:solidFill>
              </a:rPr>
              <a:t>Reaction</a:t>
            </a:r>
            <a:r>
              <a:rPr lang="en-GB" sz="2200" dirty="0"/>
              <a:t>.  </a:t>
            </a:r>
            <a:endParaRPr lang="id-ID" sz="2200" dirty="0" smtClean="0"/>
          </a:p>
          <a:p>
            <a:pPr marL="342900" indent="-342900" eaLnBrk="1" hangingPunct="1">
              <a:lnSpc>
                <a:spcPct val="110000"/>
              </a:lnSpc>
              <a:buFont typeface="Arial" panose="020B0604020202020204" pitchFamily="34" charset="0"/>
              <a:buChar char="•"/>
            </a:pPr>
            <a:r>
              <a:rPr lang="en-GB" sz="2200" b="1" dirty="0" err="1" smtClean="0"/>
              <a:t>Reaksi</a:t>
            </a:r>
            <a:r>
              <a:rPr lang="en-GB" sz="2200" b="1" dirty="0" smtClean="0"/>
              <a:t> </a:t>
            </a:r>
            <a:r>
              <a:rPr lang="en-GB" sz="2200" b="1" dirty="0" err="1"/>
              <a:t>Gelap</a:t>
            </a:r>
            <a:r>
              <a:rPr lang="en-GB" sz="2200" b="1" dirty="0"/>
              <a:t> </a:t>
            </a:r>
            <a:r>
              <a:rPr lang="en-GB" sz="2200" dirty="0" smtClean="0"/>
              <a:t>- </a:t>
            </a:r>
            <a:r>
              <a:rPr lang="en-GB" sz="2200" dirty="0" err="1"/>
              <a:t>reaksi</a:t>
            </a:r>
            <a:r>
              <a:rPr lang="en-GB" sz="2200" dirty="0"/>
              <a:t> yang </a:t>
            </a:r>
            <a:r>
              <a:rPr lang="en-GB" sz="2200" dirty="0" err="1"/>
              <a:t>menggunakan</a:t>
            </a:r>
            <a:r>
              <a:rPr lang="en-GB" sz="2200" dirty="0"/>
              <a:t> </a:t>
            </a:r>
            <a:r>
              <a:rPr lang="en-GB" sz="2200" dirty="0" err="1" smtClean="0"/>
              <a:t>karbondioksida</a:t>
            </a:r>
            <a:r>
              <a:rPr lang="en-GB" sz="2200" dirty="0" smtClean="0"/>
              <a:t> </a:t>
            </a:r>
            <a:r>
              <a:rPr lang="en-GB" sz="2200" dirty="0" err="1"/>
              <a:t>dan</a:t>
            </a:r>
            <a:r>
              <a:rPr lang="en-GB" sz="2200" dirty="0"/>
              <a:t> </a:t>
            </a:r>
          </a:p>
          <a:p>
            <a:pPr eaLnBrk="1" hangingPunct="1">
              <a:lnSpc>
                <a:spcPct val="110000"/>
              </a:lnSpc>
            </a:pPr>
            <a:r>
              <a:rPr lang="en-GB" sz="2200" dirty="0"/>
              <a:t>                         </a:t>
            </a:r>
            <a:r>
              <a:rPr lang="en-GB" sz="2200" dirty="0" err="1"/>
              <a:t>menghasilkan</a:t>
            </a:r>
            <a:r>
              <a:rPr lang="en-GB" sz="2200" dirty="0"/>
              <a:t> </a:t>
            </a:r>
            <a:r>
              <a:rPr lang="en-GB" sz="2200" dirty="0" err="1"/>
              <a:t>karbohidrat</a:t>
            </a:r>
            <a:r>
              <a:rPr lang="en-GB" sz="2200" dirty="0"/>
              <a:t>.  </a:t>
            </a:r>
            <a:br>
              <a:rPr lang="en-GB" sz="2200" dirty="0"/>
            </a:br>
            <a:r>
              <a:rPr lang="en-GB" sz="2200" dirty="0"/>
              <a:t>                         </a:t>
            </a:r>
            <a:r>
              <a:rPr lang="en-GB" sz="2200" dirty="0" err="1"/>
              <a:t>Juga</a:t>
            </a:r>
            <a:r>
              <a:rPr lang="en-GB" sz="2200" dirty="0"/>
              <a:t> </a:t>
            </a:r>
            <a:r>
              <a:rPr lang="en-GB" sz="2200" dirty="0" err="1"/>
              <a:t>disebut</a:t>
            </a:r>
            <a:r>
              <a:rPr lang="en-GB" sz="2200" dirty="0"/>
              <a:t>  </a:t>
            </a:r>
            <a:r>
              <a:rPr lang="en-GB" sz="2200" b="1" dirty="0">
                <a:solidFill>
                  <a:srgbClr val="C00000"/>
                </a:solidFill>
              </a:rPr>
              <a:t>Calvin-Benson Cycle</a:t>
            </a:r>
            <a:r>
              <a:rPr lang="en-GB" sz="2200" b="1" dirty="0"/>
              <a:t> </a:t>
            </a:r>
            <a:r>
              <a:rPr lang="en-GB" sz="2200" b="1" dirty="0" err="1"/>
              <a:t>atau</a:t>
            </a:r>
            <a:endParaRPr lang="en-GB" sz="2200" b="1" dirty="0"/>
          </a:p>
          <a:p>
            <a:pPr eaLnBrk="1" hangingPunct="1">
              <a:lnSpc>
                <a:spcPct val="110000"/>
              </a:lnSpc>
            </a:pPr>
            <a:r>
              <a:rPr lang="en-GB" sz="2200" b="1" dirty="0"/>
              <a:t>                         </a:t>
            </a:r>
            <a:r>
              <a:rPr lang="en-GB" sz="2200" b="1" dirty="0">
                <a:solidFill>
                  <a:srgbClr val="C00000"/>
                </a:solidFill>
              </a:rPr>
              <a:t>Photosynthetic Carbon Reduction </a:t>
            </a:r>
            <a:r>
              <a:rPr lang="en-GB" sz="2200" b="1" dirty="0" smtClean="0">
                <a:solidFill>
                  <a:srgbClr val="C00000"/>
                </a:solidFill>
              </a:rPr>
              <a:t>Cycle</a:t>
            </a:r>
            <a:r>
              <a:rPr lang="en-GB" sz="2200" dirty="0"/>
              <a:t>.</a:t>
            </a:r>
          </a:p>
        </p:txBody>
      </p:sp>
    </p:spTree>
    <p:extLst>
      <p:ext uri="{BB962C8B-B14F-4D97-AF65-F5344CB8AC3E}">
        <p14:creationId xmlns:p14="http://schemas.microsoft.com/office/powerpoint/2010/main" val="1371767710"/>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a:xfrm>
            <a:off x="685800" y="457200"/>
            <a:ext cx="7772400" cy="1143000"/>
          </a:xfrm>
        </p:spPr>
        <p:txBody>
          <a:bodyPr/>
          <a:lstStyle/>
          <a:p>
            <a:pPr eaLnBrk="1" hangingPunct="1"/>
            <a:r>
              <a:rPr lang="en-US" b="1" dirty="0" err="1" smtClean="0">
                <a:solidFill>
                  <a:schemeClr val="accent6">
                    <a:lumMod val="75000"/>
                  </a:schemeClr>
                </a:solidFill>
              </a:rPr>
              <a:t>Fotosintesis</a:t>
            </a:r>
            <a:endParaRPr lang="en-US" b="1" dirty="0" smtClean="0">
              <a:solidFill>
                <a:schemeClr val="accent6">
                  <a:lumMod val="75000"/>
                </a:schemeClr>
              </a:solidFill>
            </a:endParaRPr>
          </a:p>
        </p:txBody>
      </p:sp>
      <p:sp>
        <p:nvSpPr>
          <p:cNvPr id="5123" name="Rectangle 3"/>
          <p:cNvSpPr>
            <a:spLocks noGrp="1" noChangeArrowheads="1"/>
          </p:cNvSpPr>
          <p:nvPr>
            <p:ph type="body" sz="half" idx="1"/>
          </p:nvPr>
        </p:nvSpPr>
        <p:spPr>
          <a:xfrm>
            <a:off x="526759" y="1676400"/>
            <a:ext cx="3359441" cy="4572000"/>
          </a:xfrm>
        </p:spPr>
        <p:txBody>
          <a:bodyPr rtlCol="0">
            <a:normAutofit/>
          </a:bodyPr>
          <a:lstStyle/>
          <a:p>
            <a:pPr marL="0" indent="0" eaLnBrk="1" fontAlgn="auto" hangingPunct="1">
              <a:spcAft>
                <a:spcPts val="0"/>
              </a:spcAft>
              <a:buNone/>
              <a:defRPr/>
            </a:pPr>
            <a:r>
              <a:rPr lang="en-US" sz="2200" dirty="0" err="1" smtClean="0">
                <a:latin typeface="Arial" pitchFamily="34" charset="0"/>
                <a:cs typeface="Arial" pitchFamily="34" charset="0"/>
              </a:rPr>
              <a:t>Melibatkan</a:t>
            </a:r>
            <a:r>
              <a:rPr lang="en-US" sz="2200" dirty="0" smtClean="0">
                <a:latin typeface="Arial" pitchFamily="34" charset="0"/>
                <a:cs typeface="Arial" pitchFamily="34" charset="0"/>
              </a:rPr>
              <a:t> 2 </a:t>
            </a:r>
            <a:r>
              <a:rPr lang="en-US" sz="2200" dirty="0" err="1" smtClean="0">
                <a:latin typeface="Arial" pitchFamily="34" charset="0"/>
                <a:cs typeface="Arial" pitchFamily="34" charset="0"/>
              </a:rPr>
              <a:t>lintasan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metabolik</a:t>
            </a:r>
            <a:r>
              <a:rPr lang="id-ID" sz="2200" dirty="0" smtClean="0">
                <a:latin typeface="Arial" pitchFamily="34" charset="0"/>
                <a:cs typeface="Arial" pitchFamily="34" charset="0"/>
              </a:rPr>
              <a:t>:</a:t>
            </a:r>
            <a:endParaRPr lang="en-US" sz="2200" dirty="0" smtClean="0">
              <a:latin typeface="Arial" pitchFamily="34" charset="0"/>
              <a:cs typeface="Arial" pitchFamily="34" charset="0"/>
            </a:endParaRPr>
          </a:p>
          <a:p>
            <a:pPr marL="0" indent="0">
              <a:buNone/>
              <a:defRPr/>
            </a:pPr>
            <a:r>
              <a:rPr lang="en-US" sz="2200" b="1" dirty="0" err="1" smtClean="0">
                <a:latin typeface="Arial" pitchFamily="34" charset="0"/>
                <a:cs typeface="Arial" pitchFamily="34" charset="0"/>
              </a:rPr>
              <a:t>Reaksi</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terang</a:t>
            </a:r>
            <a:endParaRPr lang="id-ID" sz="2200" b="1" dirty="0">
              <a:latin typeface="Arial" pitchFamily="34" charset="0"/>
              <a:cs typeface="Arial" pitchFamily="34" charset="0"/>
            </a:endParaRPr>
          </a:p>
          <a:p>
            <a:pPr marL="182563" indent="-182563">
              <a:buNone/>
              <a:defRPr/>
            </a:pPr>
            <a:r>
              <a:rPr lang="id-ID" sz="2200" dirty="0" smtClean="0">
                <a:latin typeface="Arial" panose="020B0604020202020204" pitchFamily="34" charset="0"/>
                <a:cs typeface="Arial" panose="020B0604020202020204" pitchFamily="34" charset="0"/>
              </a:rPr>
              <a:t>- Dihasilkan </a:t>
            </a:r>
            <a:r>
              <a:rPr lang="id-ID" sz="2200" dirty="0">
                <a:latin typeface="Arial" panose="020B0604020202020204" pitchFamily="34" charset="0"/>
                <a:cs typeface="Arial" panose="020B0604020202020204" pitchFamily="34" charset="0"/>
              </a:rPr>
              <a:t>ATP dan NADPH </a:t>
            </a:r>
          </a:p>
          <a:p>
            <a:pPr marL="0" indent="0" eaLnBrk="1" fontAlgn="auto" hangingPunct="1">
              <a:spcAft>
                <a:spcPts val="0"/>
              </a:spcAft>
              <a:buNone/>
              <a:defRPr/>
            </a:pPr>
            <a:r>
              <a:rPr lang="en-US" sz="2200" b="1" dirty="0" err="1" smtClean="0">
                <a:latin typeface="Arial" pitchFamily="34" charset="0"/>
                <a:cs typeface="Arial" pitchFamily="34" charset="0"/>
              </a:rPr>
              <a:t>Siklus</a:t>
            </a:r>
            <a:r>
              <a:rPr lang="en-US" sz="2200" b="1" dirty="0" smtClean="0">
                <a:latin typeface="Arial" pitchFamily="34" charset="0"/>
                <a:cs typeface="Arial" pitchFamily="34" charset="0"/>
              </a:rPr>
              <a:t> Calvin</a:t>
            </a:r>
            <a:endParaRPr lang="id-ID" sz="2200" dirty="0">
              <a:latin typeface="Arial" pitchFamily="34" charset="0"/>
              <a:cs typeface="Arial" pitchFamily="34" charset="0"/>
            </a:endParaRPr>
          </a:p>
          <a:p>
            <a:pPr>
              <a:buFontTx/>
              <a:buChar char="-"/>
              <a:defRPr/>
            </a:pPr>
            <a:r>
              <a:rPr lang="id-ID" sz="2200" dirty="0" smtClean="0">
                <a:latin typeface="Arial" panose="020B0604020202020204" pitchFamily="34" charset="0"/>
                <a:cs typeface="Arial" panose="020B0604020202020204" pitchFamily="34" charset="0"/>
              </a:rPr>
              <a:t>Menggunakan </a:t>
            </a:r>
            <a:r>
              <a:rPr lang="id-ID" sz="2200" dirty="0">
                <a:latin typeface="Arial" panose="020B0604020202020204" pitchFamily="34" charset="0"/>
                <a:cs typeface="Arial" panose="020B0604020202020204" pitchFamily="34" charset="0"/>
              </a:rPr>
              <a:t>ATP dan NADPH hasil reaksi </a:t>
            </a:r>
            <a:r>
              <a:rPr lang="id-ID" sz="2200" dirty="0" smtClean="0">
                <a:latin typeface="Arial" panose="020B0604020202020204" pitchFamily="34" charset="0"/>
                <a:cs typeface="Arial" panose="020B0604020202020204" pitchFamily="34" charset="0"/>
              </a:rPr>
              <a:t>I</a:t>
            </a:r>
            <a:endParaRPr lang="id-ID" sz="2200" dirty="0">
              <a:latin typeface="Arial" panose="020B0604020202020204" pitchFamily="34" charset="0"/>
              <a:cs typeface="Arial" panose="020B0604020202020204" pitchFamily="34" charset="0"/>
            </a:endParaRPr>
          </a:p>
        </p:txBody>
      </p:sp>
      <p:pic>
        <p:nvPicPr>
          <p:cNvPr id="7172" name="Picture 6" descr="C:\WINDOWS\DESKTOP\My Briefcase\10.4 An overview of photosyn.JPG"/>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3664241" y="1558938"/>
            <a:ext cx="5479759" cy="4308461"/>
          </a:xfrm>
        </p:spPr>
      </p:pic>
    </p:spTree>
    <p:extLst>
      <p:ext uri="{BB962C8B-B14F-4D97-AF65-F5344CB8AC3E}">
        <p14:creationId xmlns:p14="http://schemas.microsoft.com/office/powerpoint/2010/main" val="2524864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p:nvPr>
        </p:nvSpPr>
        <p:spPr>
          <a:xfrm>
            <a:off x="685800" y="76200"/>
            <a:ext cx="2057400" cy="3657600"/>
          </a:xfrm>
        </p:spPr>
        <p:txBody>
          <a:bodyPr/>
          <a:lstStyle/>
          <a:p>
            <a:pPr algn="l" eaLnBrk="1" hangingPunct="1"/>
            <a:r>
              <a:rPr lang="en-US" smtClean="0"/>
              <a:t>cahaya</a:t>
            </a:r>
          </a:p>
        </p:txBody>
      </p:sp>
      <p:sp>
        <p:nvSpPr>
          <p:cNvPr id="10243" name="Rectangle 3"/>
          <p:cNvSpPr>
            <a:spLocks noGrp="1" noChangeArrowheads="1"/>
          </p:cNvSpPr>
          <p:nvPr>
            <p:ph type="body" sz="half" idx="1"/>
          </p:nvPr>
        </p:nvSpPr>
        <p:spPr>
          <a:xfrm>
            <a:off x="381000" y="4267200"/>
            <a:ext cx="8763000" cy="2133600"/>
          </a:xfrm>
        </p:spPr>
        <p:txBody>
          <a:bodyPr rtlCol="0">
            <a:normAutofit fontScale="92500"/>
          </a:bodyPr>
          <a:lstStyle/>
          <a:p>
            <a:pPr eaLnBrk="1" fontAlgn="auto" hangingPunct="1">
              <a:spcAft>
                <a:spcPts val="0"/>
              </a:spcAft>
              <a:defRPr/>
            </a:pPr>
            <a:r>
              <a:rPr lang="en-US" sz="2800" dirty="0" err="1" smtClean="0"/>
              <a:t>Energi</a:t>
            </a:r>
            <a:r>
              <a:rPr lang="en-US" sz="2800" dirty="0" smtClean="0"/>
              <a:t> </a:t>
            </a:r>
            <a:r>
              <a:rPr lang="en-US" sz="2800" dirty="0" err="1" smtClean="0"/>
              <a:t>elektromagnetik</a:t>
            </a:r>
            <a:r>
              <a:rPr lang="en-US" sz="2800" dirty="0" smtClean="0"/>
              <a:t> </a:t>
            </a:r>
            <a:r>
              <a:rPr lang="en-US" sz="2800" dirty="0" err="1" smtClean="0"/>
              <a:t>bergerak</a:t>
            </a:r>
            <a:r>
              <a:rPr lang="en-US" sz="2800" dirty="0" smtClean="0"/>
              <a:t> </a:t>
            </a:r>
            <a:r>
              <a:rPr lang="en-US" sz="2800" dirty="0" err="1" smtClean="0"/>
              <a:t>dalam</a:t>
            </a:r>
            <a:r>
              <a:rPr lang="en-US" sz="2800" dirty="0" smtClean="0"/>
              <a:t> </a:t>
            </a:r>
            <a:r>
              <a:rPr lang="en-US" sz="2800" dirty="0" err="1" smtClean="0"/>
              <a:t>bentuk</a:t>
            </a:r>
            <a:r>
              <a:rPr lang="en-US" sz="2800" dirty="0" smtClean="0"/>
              <a:t> </a:t>
            </a:r>
            <a:r>
              <a:rPr lang="en-US" sz="2800" dirty="0" err="1" smtClean="0"/>
              <a:t>gelombang</a:t>
            </a:r>
            <a:endParaRPr lang="en-US" sz="2800" dirty="0"/>
          </a:p>
          <a:p>
            <a:pPr eaLnBrk="1" fontAlgn="auto" hangingPunct="1">
              <a:spcAft>
                <a:spcPts val="0"/>
              </a:spcAft>
              <a:defRPr/>
            </a:pPr>
            <a:r>
              <a:rPr lang="en-US" sz="2800" dirty="0" err="1" smtClean="0"/>
              <a:t>Terdapat</a:t>
            </a:r>
            <a:r>
              <a:rPr lang="en-US" sz="2800" dirty="0" smtClean="0"/>
              <a:t> </a:t>
            </a:r>
            <a:r>
              <a:rPr lang="en-US" sz="2800" dirty="0" err="1" smtClean="0"/>
              <a:t>hubungan</a:t>
            </a:r>
            <a:r>
              <a:rPr lang="en-US" sz="2800" dirty="0" smtClean="0"/>
              <a:t> yang </a:t>
            </a:r>
            <a:r>
              <a:rPr lang="en-US" sz="2800" dirty="0" err="1" smtClean="0"/>
              <a:t>berbalik</a:t>
            </a:r>
            <a:r>
              <a:rPr lang="en-US" sz="2800" dirty="0" smtClean="0"/>
              <a:t> </a:t>
            </a:r>
            <a:r>
              <a:rPr lang="en-US" sz="2800" dirty="0" err="1" smtClean="0"/>
              <a:t>antara</a:t>
            </a:r>
            <a:r>
              <a:rPr lang="en-US" sz="2800" dirty="0" smtClean="0"/>
              <a:t> </a:t>
            </a:r>
            <a:r>
              <a:rPr lang="en-US" sz="2800" dirty="0" err="1" smtClean="0"/>
              <a:t>panjang</a:t>
            </a:r>
            <a:r>
              <a:rPr lang="en-US" sz="2800" dirty="0" smtClean="0"/>
              <a:t> </a:t>
            </a:r>
            <a:r>
              <a:rPr lang="en-US" sz="2800" dirty="0" err="1" smtClean="0"/>
              <a:t>gelombang</a:t>
            </a:r>
            <a:r>
              <a:rPr lang="en-US" sz="2800" dirty="0" smtClean="0"/>
              <a:t> </a:t>
            </a:r>
            <a:r>
              <a:rPr lang="en-US" sz="2800" dirty="0" err="1" smtClean="0"/>
              <a:t>dengan</a:t>
            </a:r>
            <a:r>
              <a:rPr lang="en-US" sz="2800" dirty="0" smtClean="0"/>
              <a:t> </a:t>
            </a:r>
            <a:r>
              <a:rPr lang="en-US" sz="2800" dirty="0" err="1" smtClean="0"/>
              <a:t>energi</a:t>
            </a:r>
            <a:endParaRPr lang="en-US" sz="2800" dirty="0" smtClean="0"/>
          </a:p>
          <a:p>
            <a:pPr eaLnBrk="1" fontAlgn="auto" hangingPunct="1">
              <a:spcAft>
                <a:spcPts val="0"/>
              </a:spcAft>
              <a:defRPr/>
            </a:pPr>
            <a:r>
              <a:rPr lang="en-US" sz="2800" dirty="0" err="1" smtClean="0"/>
              <a:t>Panjang</a:t>
            </a:r>
            <a:r>
              <a:rPr lang="en-US" sz="2800" dirty="0" smtClean="0"/>
              <a:t> </a:t>
            </a:r>
            <a:r>
              <a:rPr lang="en-US" sz="2800" dirty="0" err="1" smtClean="0"/>
              <a:t>gelombang</a:t>
            </a:r>
            <a:r>
              <a:rPr lang="en-US" sz="2800" dirty="0" smtClean="0"/>
              <a:t> </a:t>
            </a:r>
            <a:r>
              <a:rPr lang="en-US" sz="2800" dirty="0" err="1" smtClean="0"/>
              <a:t>tinggi</a:t>
            </a:r>
            <a:r>
              <a:rPr lang="en-US" sz="2800" dirty="0" smtClean="0"/>
              <a:t> </a:t>
            </a:r>
            <a:r>
              <a:rPr lang="en-US" sz="2800" dirty="0" err="1" smtClean="0"/>
              <a:t>maka</a:t>
            </a:r>
            <a:r>
              <a:rPr lang="en-US" sz="2800" dirty="0" smtClean="0"/>
              <a:t> </a:t>
            </a:r>
            <a:r>
              <a:rPr lang="en-US" sz="2800" dirty="0" err="1" smtClean="0"/>
              <a:t>energi</a:t>
            </a:r>
            <a:r>
              <a:rPr lang="en-US" sz="2800" dirty="0" smtClean="0"/>
              <a:t> </a:t>
            </a:r>
            <a:r>
              <a:rPr lang="en-US" sz="2800" dirty="0" err="1" smtClean="0"/>
              <a:t>rendah</a:t>
            </a:r>
            <a:endParaRPr lang="en-US" sz="2800" dirty="0">
              <a:sym typeface="Symbol" pitchFamily="18" charset="2"/>
            </a:endParaRPr>
          </a:p>
        </p:txBody>
      </p:sp>
      <p:pic>
        <p:nvPicPr>
          <p:cNvPr id="13316" name="Picture 6" descr="C:\WINDOWS\DESKTOP\My Briefcase\10.5 The electromagnetic spe.JPG"/>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2743200" y="758825"/>
            <a:ext cx="6096000" cy="3660775"/>
          </a:xfrm>
        </p:spPr>
      </p:pic>
    </p:spTree>
    <p:extLst>
      <p:ext uri="{BB962C8B-B14F-4D97-AF65-F5344CB8AC3E}">
        <p14:creationId xmlns:p14="http://schemas.microsoft.com/office/powerpoint/2010/main" val="2280624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5" descr="C:\WINDOWS\DESKTOP\My Briefcase\10.5 The electromagnetic spe.JPG"/>
          <p:cNvPicPr>
            <a:picLocks noChangeAspect="1" noChangeArrowheads="1"/>
          </p:cNvPicPr>
          <p:nvPr/>
        </p:nvPicPr>
        <p:blipFill>
          <a:blip r:embed="rId4">
            <a:extLst>
              <a:ext uri="{28A0092B-C50C-407E-A947-70E740481C1C}">
                <a14:useLocalDpi xmlns:a14="http://schemas.microsoft.com/office/drawing/2010/main" val="0"/>
              </a:ext>
            </a:extLst>
          </a:blip>
          <a:srcRect t="50035" b="9993"/>
          <a:stretch>
            <a:fillRect/>
          </a:stretch>
        </p:blipFill>
        <p:spPr bwMode="auto">
          <a:xfrm>
            <a:off x="533400" y="1533525"/>
            <a:ext cx="85344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5"/>
          <p:cNvSpPr txBox="1">
            <a:spLocks noChangeArrowheads="1"/>
          </p:cNvSpPr>
          <p:nvPr/>
        </p:nvSpPr>
        <p:spPr bwMode="auto">
          <a:xfrm>
            <a:off x="2971800" y="695325"/>
            <a:ext cx="3001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rgbClr val="FF0000"/>
                </a:solidFill>
                <a:cs typeface="Arial" panose="020B0604020202020204" pitchFamily="34" charset="0"/>
              </a:rPr>
              <a:t>Spektrum</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tampak</a:t>
            </a:r>
            <a:endParaRPr lang="en-US" sz="2800" dirty="0">
              <a:solidFill>
                <a:srgbClr val="FF0000"/>
              </a:solidFill>
              <a:cs typeface="Arial" panose="020B0604020202020204" pitchFamily="34" charset="0"/>
            </a:endParaRPr>
          </a:p>
        </p:txBody>
      </p:sp>
      <p:sp>
        <p:nvSpPr>
          <p:cNvPr id="14340" name="Rectangle 6"/>
          <p:cNvSpPr>
            <a:spLocks noChangeArrowheads="1"/>
          </p:cNvSpPr>
          <p:nvPr/>
        </p:nvSpPr>
        <p:spPr bwMode="auto">
          <a:xfrm>
            <a:off x="609600" y="39624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sz="2400" dirty="0" smtClean="0">
                <a:cs typeface="Arial" panose="020B0604020202020204" pitchFamily="34" charset="0"/>
              </a:rPr>
              <a:t>-</a:t>
            </a:r>
            <a:r>
              <a:rPr lang="en-US" sz="2400" dirty="0" err="1" smtClean="0">
                <a:cs typeface="Arial" panose="020B0604020202020204" pitchFamily="34" charset="0"/>
              </a:rPr>
              <a:t>termasuk</a:t>
            </a:r>
            <a:r>
              <a:rPr lang="en-US" sz="2400" dirty="0" smtClean="0">
                <a:cs typeface="Arial" panose="020B0604020202020204" pitchFamily="34" charset="0"/>
              </a:rPr>
              <a:t> </a:t>
            </a:r>
            <a:r>
              <a:rPr lang="en-US" sz="2400" dirty="0" err="1">
                <a:cs typeface="Arial" panose="020B0604020202020204" pitchFamily="34" charset="0"/>
              </a:rPr>
              <a:t>warna-warna</a:t>
            </a:r>
            <a:r>
              <a:rPr lang="en-US" sz="2400" dirty="0">
                <a:cs typeface="Arial" panose="020B0604020202020204" pitchFamily="34" charset="0"/>
              </a:rPr>
              <a:t> </a:t>
            </a:r>
            <a:r>
              <a:rPr lang="en-US" sz="2400" dirty="0" err="1">
                <a:cs typeface="Arial" panose="020B0604020202020204" pitchFamily="34" charset="0"/>
              </a:rPr>
              <a:t>cahaya</a:t>
            </a:r>
            <a:r>
              <a:rPr lang="en-US" sz="2400" dirty="0">
                <a:cs typeface="Arial" panose="020B0604020202020204" pitchFamily="34" charset="0"/>
              </a:rPr>
              <a:t> yang </a:t>
            </a:r>
            <a:r>
              <a:rPr lang="en-US" sz="2400" dirty="0" err="1">
                <a:cs typeface="Arial" panose="020B0604020202020204" pitchFamily="34" charset="0"/>
              </a:rPr>
              <a:t>dapat</a:t>
            </a:r>
            <a:r>
              <a:rPr lang="en-US" sz="2400" dirty="0">
                <a:cs typeface="Arial" panose="020B0604020202020204" pitchFamily="34" charset="0"/>
              </a:rPr>
              <a:t> </a:t>
            </a:r>
            <a:r>
              <a:rPr lang="en-US" sz="2400" dirty="0" err="1">
                <a:cs typeface="Arial" panose="020B0604020202020204" pitchFamily="34" charset="0"/>
              </a:rPr>
              <a:t>kita</a:t>
            </a:r>
            <a:r>
              <a:rPr lang="en-US" sz="2400" dirty="0">
                <a:cs typeface="Arial" panose="020B0604020202020204" pitchFamily="34" charset="0"/>
              </a:rPr>
              <a:t> </a:t>
            </a:r>
            <a:r>
              <a:rPr lang="en-US" sz="2400" dirty="0" err="1">
                <a:cs typeface="Arial" panose="020B0604020202020204" pitchFamily="34" charset="0"/>
              </a:rPr>
              <a:t>lihat</a:t>
            </a:r>
            <a:endParaRPr lang="en-US" sz="2400" dirty="0">
              <a:cs typeface="Arial" panose="020B0604020202020204" pitchFamily="34" charset="0"/>
            </a:endParaRPr>
          </a:p>
          <a:p>
            <a:pPr lvl="1" eaLnBrk="1" hangingPunct="1"/>
            <a:endParaRPr lang="en-US" sz="2400" dirty="0">
              <a:cs typeface="Arial" panose="020B0604020202020204" pitchFamily="34" charset="0"/>
            </a:endParaRPr>
          </a:p>
          <a:p>
            <a:pPr lvl="1" eaLnBrk="1" hangingPunct="1"/>
            <a:r>
              <a:rPr lang="en-US" sz="2400" dirty="0">
                <a:cs typeface="Arial" panose="020B0604020202020204" pitchFamily="34" charset="0"/>
              </a:rPr>
              <a:t>-</a:t>
            </a:r>
            <a:r>
              <a:rPr lang="en-US" sz="2400" dirty="0" err="1">
                <a:cs typeface="Arial" panose="020B0604020202020204" pitchFamily="34" charset="0"/>
              </a:rPr>
              <a:t>termasuk</a:t>
            </a:r>
            <a:r>
              <a:rPr lang="en-US" sz="2400" dirty="0">
                <a:cs typeface="Arial" panose="020B0604020202020204" pitchFamily="34" charset="0"/>
              </a:rPr>
              <a:t> </a:t>
            </a:r>
            <a:r>
              <a:rPr lang="en-US" sz="2400" dirty="0" err="1">
                <a:cs typeface="Arial" panose="020B0604020202020204" pitchFamily="34" charset="0"/>
              </a:rPr>
              <a:t>panjang</a:t>
            </a:r>
            <a:r>
              <a:rPr lang="en-US" sz="2400" dirty="0">
                <a:cs typeface="Arial" panose="020B0604020202020204" pitchFamily="34" charset="0"/>
              </a:rPr>
              <a:t> </a:t>
            </a:r>
            <a:r>
              <a:rPr lang="en-US" sz="2400" dirty="0" err="1">
                <a:cs typeface="Arial" panose="020B0604020202020204" pitchFamily="34" charset="0"/>
              </a:rPr>
              <a:t>gelombang</a:t>
            </a:r>
            <a:r>
              <a:rPr lang="en-US" sz="2400" dirty="0">
                <a:cs typeface="Arial" panose="020B0604020202020204" pitchFamily="34" charset="0"/>
              </a:rPr>
              <a:t> yang </a:t>
            </a:r>
            <a:r>
              <a:rPr lang="en-US" sz="2400" dirty="0" err="1">
                <a:cs typeface="Arial" panose="020B0604020202020204" pitchFamily="34" charset="0"/>
              </a:rPr>
              <a:t>menjalankan</a:t>
            </a:r>
            <a:r>
              <a:rPr lang="en-US" sz="2400" dirty="0">
                <a:cs typeface="Arial" panose="020B0604020202020204" pitchFamily="34" charset="0"/>
              </a:rPr>
              <a:t> </a:t>
            </a:r>
            <a:r>
              <a:rPr lang="en-US" sz="2400" dirty="0" err="1">
                <a:cs typeface="Arial" panose="020B0604020202020204" pitchFamily="34" charset="0"/>
              </a:rPr>
              <a:t>fotosintesis</a:t>
            </a:r>
            <a:endParaRPr lang="en-US" sz="2400" dirty="0">
              <a:cs typeface="Arial" panose="020B0604020202020204" pitchFamily="34" charset="0"/>
            </a:endParaRPr>
          </a:p>
        </p:txBody>
      </p:sp>
    </p:spTree>
    <p:extLst>
      <p:ext uri="{BB962C8B-B14F-4D97-AF65-F5344CB8AC3E}">
        <p14:creationId xmlns:p14="http://schemas.microsoft.com/office/powerpoint/2010/main" val="85392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3"/>
          <p:cNvSpPr>
            <a:spLocks noChangeArrowheads="1"/>
          </p:cNvSpPr>
          <p:nvPr/>
        </p:nvSpPr>
        <p:spPr bwMode="auto">
          <a:xfrm>
            <a:off x="304800" y="792162"/>
            <a:ext cx="792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err="1">
                <a:solidFill>
                  <a:srgbClr val="C00000"/>
                </a:solidFill>
                <a:cs typeface="Arial" panose="020B0604020202020204" pitchFamily="34" charset="0"/>
              </a:rPr>
              <a:t>Pigmen</a:t>
            </a:r>
            <a:endParaRPr lang="en-US" sz="2400" dirty="0">
              <a:solidFill>
                <a:srgbClr val="C00000"/>
              </a:solidFill>
              <a:cs typeface="Arial" panose="020B0604020202020204" pitchFamily="34" charset="0"/>
            </a:endParaRPr>
          </a:p>
          <a:p>
            <a:pPr lvl="1" eaLnBrk="1" hangingPunct="1"/>
            <a:r>
              <a:rPr lang="en-US" sz="2400" dirty="0">
                <a:cs typeface="Arial" panose="020B0604020202020204" pitchFamily="34" charset="0"/>
              </a:rPr>
              <a:t>-</a:t>
            </a:r>
            <a:r>
              <a:rPr lang="en-US" sz="2400" dirty="0" err="1">
                <a:cs typeface="Arial" panose="020B0604020202020204" pitchFamily="34" charset="0"/>
              </a:rPr>
              <a:t>Substansi</a:t>
            </a:r>
            <a:r>
              <a:rPr lang="en-US" sz="2400" dirty="0">
                <a:cs typeface="Arial" panose="020B0604020202020204" pitchFamily="34" charset="0"/>
              </a:rPr>
              <a:t> yang </a:t>
            </a:r>
            <a:r>
              <a:rPr lang="en-US" sz="2400" dirty="0" err="1">
                <a:cs typeface="Arial" panose="020B0604020202020204" pitchFamily="34" charset="0"/>
              </a:rPr>
              <a:t>menyerap</a:t>
            </a:r>
            <a:r>
              <a:rPr lang="en-US" sz="2400" dirty="0">
                <a:cs typeface="Arial" panose="020B0604020202020204" pitchFamily="34" charset="0"/>
              </a:rPr>
              <a:t> </a:t>
            </a:r>
            <a:r>
              <a:rPr lang="en-US" sz="2400" dirty="0" err="1">
                <a:cs typeface="Arial" panose="020B0604020202020204" pitchFamily="34" charset="0"/>
              </a:rPr>
              <a:t>cahaya</a:t>
            </a:r>
            <a:r>
              <a:rPr lang="en-US" sz="2400" dirty="0">
                <a:cs typeface="Arial" panose="020B0604020202020204" pitchFamily="34" charset="0"/>
              </a:rPr>
              <a:t> </a:t>
            </a:r>
            <a:r>
              <a:rPr lang="en-US" sz="2400" dirty="0" err="1">
                <a:cs typeface="Arial" panose="020B0604020202020204" pitchFamily="34" charset="0"/>
              </a:rPr>
              <a:t>tampak</a:t>
            </a:r>
            <a:endParaRPr lang="en-US" sz="2400" dirty="0">
              <a:cs typeface="Arial" panose="020B0604020202020204" pitchFamily="34" charset="0"/>
            </a:endParaRPr>
          </a:p>
          <a:p>
            <a:pPr lvl="1" eaLnBrk="1" hangingPunct="1"/>
            <a:r>
              <a:rPr lang="en-US" sz="2400" dirty="0">
                <a:cs typeface="Arial" panose="020B0604020202020204" pitchFamily="34" charset="0"/>
              </a:rPr>
              <a:t>-</a:t>
            </a:r>
            <a:r>
              <a:rPr lang="en-US" sz="2400" dirty="0" err="1">
                <a:cs typeface="Arial" panose="020B0604020202020204" pitchFamily="34" charset="0"/>
              </a:rPr>
              <a:t>Menyerap</a:t>
            </a:r>
            <a:r>
              <a:rPr lang="en-US" sz="2400" dirty="0">
                <a:cs typeface="Arial" panose="020B0604020202020204" pitchFamily="34" charset="0"/>
              </a:rPr>
              <a:t> </a:t>
            </a:r>
            <a:r>
              <a:rPr lang="en-US" sz="2400" dirty="0" err="1">
                <a:cs typeface="Arial" panose="020B0604020202020204" pitchFamily="34" charset="0"/>
              </a:rPr>
              <a:t>kebanyakan</a:t>
            </a:r>
            <a:r>
              <a:rPr lang="en-US" sz="2400" dirty="0">
                <a:cs typeface="Arial" panose="020B0604020202020204" pitchFamily="34" charset="0"/>
              </a:rPr>
              <a:t> </a:t>
            </a:r>
            <a:r>
              <a:rPr lang="en-US" sz="2400" dirty="0" err="1">
                <a:cs typeface="Arial" panose="020B0604020202020204" pitchFamily="34" charset="0"/>
              </a:rPr>
              <a:t>panjang</a:t>
            </a:r>
            <a:r>
              <a:rPr lang="en-US" sz="2400" dirty="0">
                <a:cs typeface="Arial" panose="020B0604020202020204" pitchFamily="34" charset="0"/>
              </a:rPr>
              <a:t> </a:t>
            </a:r>
            <a:r>
              <a:rPr lang="en-US" sz="2400" dirty="0" err="1">
                <a:cs typeface="Arial" panose="020B0604020202020204" pitchFamily="34" charset="0"/>
              </a:rPr>
              <a:t>gelombang</a:t>
            </a:r>
            <a:r>
              <a:rPr lang="en-US" sz="2400" dirty="0">
                <a:cs typeface="Arial" panose="020B0604020202020204" pitchFamily="34" charset="0"/>
              </a:rPr>
              <a:t> </a:t>
            </a:r>
            <a:r>
              <a:rPr lang="en-US" sz="2400" dirty="0" err="1">
                <a:cs typeface="Arial" panose="020B0604020202020204" pitchFamily="34" charset="0"/>
              </a:rPr>
              <a:t>tetapi</a:t>
            </a:r>
            <a:r>
              <a:rPr lang="en-US" sz="2400" dirty="0">
                <a:cs typeface="Arial" panose="020B0604020202020204" pitchFamily="34" charset="0"/>
              </a:rPr>
              <a:t> paling </a:t>
            </a:r>
            <a:r>
              <a:rPr lang="en-US" sz="2400" dirty="0" err="1">
                <a:cs typeface="Arial" panose="020B0604020202020204" pitchFamily="34" charset="0"/>
              </a:rPr>
              <a:t>sedikit</a:t>
            </a:r>
            <a:r>
              <a:rPr lang="en-US" sz="2400" dirty="0">
                <a:cs typeface="Arial" panose="020B0604020202020204" pitchFamily="34" charset="0"/>
              </a:rPr>
              <a:t> </a:t>
            </a:r>
            <a:r>
              <a:rPr lang="en-US" sz="2400" dirty="0" err="1">
                <a:cs typeface="Arial" panose="020B0604020202020204" pitchFamily="34" charset="0"/>
              </a:rPr>
              <a:t>menyerap</a:t>
            </a:r>
            <a:r>
              <a:rPr lang="en-US" sz="2400" dirty="0">
                <a:cs typeface="Arial" panose="020B0604020202020204" pitchFamily="34" charset="0"/>
              </a:rPr>
              <a:t> </a:t>
            </a:r>
            <a:r>
              <a:rPr lang="en-US" sz="2400" dirty="0" err="1">
                <a:cs typeface="Arial" panose="020B0604020202020204" pitchFamily="34" charset="0"/>
              </a:rPr>
              <a:t>panjang</a:t>
            </a:r>
            <a:r>
              <a:rPr lang="en-US" sz="2400" dirty="0">
                <a:cs typeface="Arial" panose="020B0604020202020204" pitchFamily="34" charset="0"/>
              </a:rPr>
              <a:t> </a:t>
            </a:r>
            <a:r>
              <a:rPr lang="en-US" sz="2400" dirty="0" err="1">
                <a:cs typeface="Arial" panose="020B0604020202020204" pitchFamily="34" charset="0"/>
              </a:rPr>
              <a:t>gelombang</a:t>
            </a:r>
            <a:r>
              <a:rPr lang="en-US" sz="2400" dirty="0">
                <a:cs typeface="Arial" panose="020B0604020202020204" pitchFamily="34" charset="0"/>
              </a:rPr>
              <a:t> </a:t>
            </a:r>
            <a:r>
              <a:rPr lang="en-US" sz="2400" dirty="0" err="1">
                <a:cs typeface="Arial" panose="020B0604020202020204" pitchFamily="34" charset="0"/>
              </a:rPr>
              <a:t>hijau</a:t>
            </a:r>
            <a:endParaRPr lang="en-US" sz="2400" dirty="0">
              <a:cs typeface="Arial" panose="020B0604020202020204" pitchFamily="34" charset="0"/>
            </a:endParaRPr>
          </a:p>
        </p:txBody>
      </p:sp>
      <p:sp>
        <p:nvSpPr>
          <p:cNvPr id="15363" name="Rectangle 4"/>
          <p:cNvSpPr>
            <a:spLocks noChangeArrowheads="1"/>
          </p:cNvSpPr>
          <p:nvPr/>
        </p:nvSpPr>
        <p:spPr bwMode="auto">
          <a:xfrm>
            <a:off x="609600" y="24384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err="1">
                <a:solidFill>
                  <a:srgbClr val="C00000"/>
                </a:solidFill>
                <a:cs typeface="Arial" panose="020B0604020202020204" pitchFamily="34" charset="0"/>
                <a:sym typeface="Symbol" panose="05050102010706020507" pitchFamily="18" charset="2"/>
              </a:rPr>
              <a:t>Pigmen</a:t>
            </a:r>
            <a:endParaRPr lang="en-US" sz="2400" dirty="0">
              <a:solidFill>
                <a:srgbClr val="C00000"/>
              </a:solidFill>
              <a:cs typeface="Arial" panose="020B0604020202020204" pitchFamily="34" charset="0"/>
              <a:sym typeface="Symbol" panose="05050102010706020507" pitchFamily="18" charset="2"/>
            </a:endParaRPr>
          </a:p>
          <a:p>
            <a:pPr lvl="1" eaLnBrk="1" hangingPunct="1"/>
            <a:r>
              <a:rPr lang="en-US" sz="2400" dirty="0" err="1">
                <a:cs typeface="Arial" panose="020B0604020202020204" pitchFamily="34" charset="0"/>
                <a:sym typeface="Symbol" panose="05050102010706020507" pitchFamily="18" charset="2"/>
              </a:rPr>
              <a:t>Klorofil</a:t>
            </a:r>
            <a:r>
              <a:rPr lang="en-US" sz="2400" dirty="0">
                <a:cs typeface="Arial" panose="020B0604020202020204" pitchFamily="34" charset="0"/>
                <a:sym typeface="Symbol" panose="05050102010706020507" pitchFamily="18" charset="2"/>
              </a:rPr>
              <a:t> </a:t>
            </a:r>
            <a:r>
              <a:rPr lang="en-US" sz="2400" i="1" dirty="0">
                <a:cs typeface="Arial" panose="020B0604020202020204" pitchFamily="34" charset="0"/>
                <a:sym typeface="Symbol" panose="05050102010706020507" pitchFamily="18" charset="2"/>
              </a:rPr>
              <a:t>a</a:t>
            </a:r>
            <a:endParaRPr lang="en-US" sz="2400" dirty="0">
              <a:cs typeface="Arial" panose="020B0604020202020204" pitchFamily="34" charset="0"/>
              <a:sym typeface="Symbol" panose="05050102010706020507" pitchFamily="18" charset="2"/>
            </a:endParaRPr>
          </a:p>
          <a:p>
            <a:pPr lvl="1" eaLnBrk="1" hangingPunct="1"/>
            <a:r>
              <a:rPr lang="en-US" sz="2400" dirty="0" err="1">
                <a:cs typeface="Arial" panose="020B0604020202020204" pitchFamily="34" charset="0"/>
                <a:sym typeface="Symbol" panose="05050102010706020507" pitchFamily="18" charset="2"/>
              </a:rPr>
              <a:t>Klorofil</a:t>
            </a:r>
            <a:r>
              <a:rPr lang="en-US" sz="2400" dirty="0">
                <a:cs typeface="Arial" panose="020B0604020202020204" pitchFamily="34" charset="0"/>
                <a:sym typeface="Symbol" panose="05050102010706020507" pitchFamily="18" charset="2"/>
              </a:rPr>
              <a:t> </a:t>
            </a:r>
            <a:r>
              <a:rPr lang="en-US" sz="2400" i="1" dirty="0">
                <a:cs typeface="Arial" panose="020B0604020202020204" pitchFamily="34" charset="0"/>
                <a:sym typeface="Symbol" panose="05050102010706020507" pitchFamily="18" charset="2"/>
              </a:rPr>
              <a:t>b</a:t>
            </a:r>
            <a:endParaRPr lang="en-US" sz="2400" dirty="0">
              <a:cs typeface="Arial" panose="020B0604020202020204" pitchFamily="34" charset="0"/>
              <a:sym typeface="Symbol" panose="05050102010706020507" pitchFamily="18" charset="2"/>
            </a:endParaRPr>
          </a:p>
          <a:p>
            <a:pPr lvl="1" eaLnBrk="1" hangingPunct="1"/>
            <a:r>
              <a:rPr lang="en-US" sz="2400" dirty="0" err="1">
                <a:cs typeface="Arial" panose="020B0604020202020204" pitchFamily="34" charset="0"/>
                <a:sym typeface="Symbol" panose="05050102010706020507" pitchFamily="18" charset="2"/>
              </a:rPr>
              <a:t>Karotenoid</a:t>
            </a:r>
            <a:endParaRPr lang="en-US" sz="2400" dirty="0">
              <a:cs typeface="Arial" panose="020B0604020202020204" pitchFamily="34" charset="0"/>
              <a:sym typeface="Symbol" panose="05050102010706020507" pitchFamily="18" charset="2"/>
            </a:endParaRPr>
          </a:p>
          <a:p>
            <a:pPr lvl="2" eaLnBrk="1" hangingPunct="1"/>
            <a:r>
              <a:rPr lang="en-US" sz="2400" dirty="0" err="1">
                <a:cs typeface="Arial" panose="020B0604020202020204" pitchFamily="34" charset="0"/>
                <a:sym typeface="Symbol" panose="05050102010706020507" pitchFamily="18" charset="2"/>
              </a:rPr>
              <a:t>Karotene</a:t>
            </a:r>
            <a:endParaRPr lang="en-US" sz="2400" dirty="0">
              <a:cs typeface="Arial" panose="020B0604020202020204" pitchFamily="34" charset="0"/>
              <a:sym typeface="Symbol" panose="05050102010706020507" pitchFamily="18" charset="2"/>
            </a:endParaRPr>
          </a:p>
          <a:p>
            <a:pPr lvl="2" eaLnBrk="1" hangingPunct="1"/>
            <a:r>
              <a:rPr lang="en-US" sz="2400" dirty="0" err="1">
                <a:cs typeface="Arial" panose="020B0604020202020204" pitchFamily="34" charset="0"/>
                <a:sym typeface="Symbol" panose="05050102010706020507" pitchFamily="18" charset="2"/>
              </a:rPr>
              <a:t>Xantofil</a:t>
            </a:r>
            <a:endParaRPr lang="en-US" sz="2400" dirty="0">
              <a:cs typeface="Arial" panose="020B0604020202020204" pitchFamily="34" charset="0"/>
              <a:sym typeface="Symbol" panose="05050102010706020507" pitchFamily="18" charset="2"/>
            </a:endParaRPr>
          </a:p>
        </p:txBody>
      </p:sp>
      <p:pic>
        <p:nvPicPr>
          <p:cNvPr id="7" name="Picture 6" descr="C:\WINDOWS\DESKTOP\My Briefcase\10.6 Interactions of light w.JPG"/>
          <p:cNvPicPr>
            <a:picLocks noChangeAspect="1" noChangeArrowheads="1"/>
          </p:cNvPicPr>
          <p:nvPr/>
        </p:nvPicPr>
        <p:blipFill>
          <a:blip r:embed="rId4">
            <a:extLst>
              <a:ext uri="{28A0092B-C50C-407E-A947-70E740481C1C}">
                <a14:useLocalDpi xmlns:a14="http://schemas.microsoft.com/office/drawing/2010/main" val="0"/>
              </a:ext>
            </a:extLst>
          </a:blip>
          <a:srcRect t="5782" b="11360"/>
          <a:stretch>
            <a:fillRect/>
          </a:stretch>
        </p:blipFill>
        <p:spPr bwMode="auto">
          <a:xfrm>
            <a:off x="3962400" y="2578608"/>
            <a:ext cx="4267200" cy="366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57600" y="6260068"/>
            <a:ext cx="5029200" cy="369332"/>
          </a:xfrm>
          <a:prstGeom prst="rect">
            <a:avLst/>
          </a:prstGeom>
          <a:solidFill>
            <a:schemeClr val="bg1"/>
          </a:solidFill>
        </p:spPr>
        <p:txBody>
          <a:bodyPr wrap="square" rtlCol="0">
            <a:spAutoFit/>
          </a:bodyPr>
          <a:lstStyle/>
          <a:p>
            <a:r>
              <a:rPr lang="id-ID" b="1" dirty="0" smtClean="0"/>
              <a:t>Interaksi cahaya dengan materi dalam kloroplas</a:t>
            </a:r>
            <a:endParaRPr lang="id-ID" b="1" dirty="0"/>
          </a:p>
        </p:txBody>
      </p:sp>
    </p:spTree>
    <p:extLst>
      <p:ext uri="{BB962C8B-B14F-4D97-AF65-F5344CB8AC3E}">
        <p14:creationId xmlns:p14="http://schemas.microsoft.com/office/powerpoint/2010/main" val="3010364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id-ID"/>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87158"/>
            <a:ext cx="7633335" cy="52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1999" y="685800"/>
            <a:ext cx="7696201" cy="584775"/>
          </a:xfrm>
          <a:prstGeom prst="rect">
            <a:avLst/>
          </a:prstGeom>
          <a:noFill/>
        </p:spPr>
        <p:txBody>
          <a:bodyPr wrap="square" rtlCol="0">
            <a:spAutoFit/>
          </a:bodyPr>
          <a:lstStyle/>
          <a:p>
            <a:r>
              <a:rPr lang="id-ID" sz="3200" b="1" dirty="0" smtClean="0">
                <a:solidFill>
                  <a:schemeClr val="accent6">
                    <a:lumMod val="75000"/>
                  </a:schemeClr>
                </a:solidFill>
                <a:latin typeface="Arial" panose="020B0604020202020204" pitchFamily="34" charset="0"/>
                <a:cs typeface="Arial" panose="020B0604020202020204" pitchFamily="34" charset="0"/>
              </a:rPr>
              <a:t>Spektra absorpsi untuk fotosintesis</a:t>
            </a:r>
            <a:endParaRPr lang="id-ID" sz="3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74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a:xfrm>
            <a:off x="685800" y="304800"/>
            <a:ext cx="7772400" cy="1143000"/>
          </a:xfrm>
        </p:spPr>
        <p:txBody>
          <a:bodyPr/>
          <a:lstStyle/>
          <a:p>
            <a:pPr eaLnBrk="1" hangingPunct="1"/>
            <a:r>
              <a:rPr lang="en-US" b="1" dirty="0" err="1" smtClean="0">
                <a:solidFill>
                  <a:schemeClr val="accent6">
                    <a:lumMod val="75000"/>
                  </a:schemeClr>
                </a:solidFill>
              </a:rPr>
              <a:t>Klorofil</a:t>
            </a:r>
            <a:r>
              <a:rPr lang="en-US" b="1" dirty="0" smtClean="0">
                <a:solidFill>
                  <a:schemeClr val="accent6">
                    <a:lumMod val="75000"/>
                  </a:schemeClr>
                </a:solidFill>
              </a:rPr>
              <a:t> </a:t>
            </a:r>
            <a:r>
              <a:rPr lang="en-US" b="1" i="1" dirty="0" smtClean="0">
                <a:solidFill>
                  <a:schemeClr val="accent6">
                    <a:lumMod val="75000"/>
                  </a:schemeClr>
                </a:solidFill>
              </a:rPr>
              <a:t>a</a:t>
            </a:r>
            <a:endParaRPr lang="en-US" b="1" dirty="0" smtClean="0">
              <a:solidFill>
                <a:schemeClr val="accent6">
                  <a:lumMod val="75000"/>
                </a:schemeClr>
              </a:solidFill>
            </a:endParaRPr>
          </a:p>
        </p:txBody>
      </p:sp>
      <p:pic>
        <p:nvPicPr>
          <p:cNvPr id="19459" name="Picture 5" descr="C:\WINDOWS\DESKTOP\My Briefcase\10.8 Structure of chlorophyl.JPG"/>
          <p:cNvPicPr>
            <a:picLocks noChangeAspect="1" noChangeArrowheads="1"/>
          </p:cNvPicPr>
          <p:nvPr/>
        </p:nvPicPr>
        <p:blipFill>
          <a:blip r:embed="rId4">
            <a:extLst>
              <a:ext uri="{28A0092B-C50C-407E-A947-70E740481C1C}">
                <a14:useLocalDpi xmlns:a14="http://schemas.microsoft.com/office/drawing/2010/main" val="0"/>
              </a:ext>
            </a:extLst>
          </a:blip>
          <a:srcRect b="5829"/>
          <a:stretch>
            <a:fillRect/>
          </a:stretch>
        </p:blipFill>
        <p:spPr bwMode="auto">
          <a:xfrm>
            <a:off x="757238" y="1100138"/>
            <a:ext cx="7700962"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7"/>
          <p:cNvSpPr>
            <a:spLocks noGrp="1" noChangeArrowheads="1"/>
          </p:cNvSpPr>
          <p:nvPr>
            <p:ph type="body" sz="half" idx="1"/>
          </p:nvPr>
        </p:nvSpPr>
        <p:spPr>
          <a:xfrm>
            <a:off x="0" y="3810000"/>
            <a:ext cx="5334000" cy="2471738"/>
          </a:xfrm>
        </p:spPr>
        <p:txBody>
          <a:bodyPr/>
          <a:lstStyle/>
          <a:p>
            <a:pPr eaLnBrk="1" hangingPunct="1"/>
            <a:r>
              <a:rPr lang="en-US" sz="2000" dirty="0" err="1" smtClean="0">
                <a:latin typeface="Arial" panose="020B0604020202020204" pitchFamily="34" charset="0"/>
                <a:cs typeface="Arial" panose="020B0604020202020204" pitchFamily="34" charset="0"/>
              </a:rPr>
              <a:t>Klorofil</a:t>
            </a:r>
            <a:r>
              <a:rPr lang="en-US" sz="2000" dirty="0" smtClean="0">
                <a:latin typeface="Arial" panose="020B0604020202020204" pitchFamily="34" charset="0"/>
                <a:cs typeface="Arial" panose="020B0604020202020204" pitchFamily="34" charset="0"/>
              </a:rPr>
              <a:t> a </a:t>
            </a:r>
            <a:r>
              <a:rPr lang="en-US" sz="2000" dirty="0" err="1" smtClean="0">
                <a:latin typeface="Arial" panose="020B0604020202020204" pitchFamily="34" charset="0"/>
                <a:cs typeface="Arial" panose="020B0604020202020204" pitchFamily="34" charset="0"/>
              </a:rPr>
              <a:t>adalah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pigmen</a:t>
            </a:r>
            <a:r>
              <a:rPr lang="en-US" sz="2000" dirty="0" smtClean="0">
                <a:latin typeface="Arial" panose="020B0604020202020204" pitchFamily="34" charset="0"/>
                <a:cs typeface="Arial" panose="020B0604020202020204" pitchFamily="34" charset="0"/>
              </a:rPr>
              <a:t> yang </a:t>
            </a:r>
            <a:r>
              <a:rPr lang="en-US" sz="2000" dirty="0" err="1" smtClean="0">
                <a:latin typeface="Arial" panose="020B0604020202020204" pitchFamily="34" charset="0"/>
                <a:cs typeface="Arial" panose="020B0604020202020204" pitchFamily="34" charset="0"/>
              </a:rPr>
              <a:t>secara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langsung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berpartisipasi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dalam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reaksi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terang</a:t>
            </a:r>
            <a:endParaRPr lang="en-US" sz="2000" dirty="0" smtClean="0">
              <a:latin typeface="Arial" panose="020B0604020202020204" pitchFamily="34" charset="0"/>
              <a:cs typeface="Arial" panose="020B0604020202020204" pitchFamily="34" charset="0"/>
            </a:endParaRPr>
          </a:p>
          <a:p>
            <a:pPr eaLnBrk="1" hangingPunct="1"/>
            <a:r>
              <a:rPr lang="en-US" sz="2000" dirty="0" err="1" smtClean="0">
                <a:latin typeface="Arial" panose="020B0604020202020204" pitchFamily="34" charset="0"/>
                <a:cs typeface="Arial" panose="020B0604020202020204" pitchFamily="34" charset="0"/>
              </a:rPr>
              <a:t>Pigmen</a:t>
            </a:r>
            <a:r>
              <a:rPr lang="en-US" sz="2000" dirty="0" smtClean="0">
                <a:latin typeface="Arial" panose="020B0604020202020204" pitchFamily="34" charset="0"/>
                <a:cs typeface="Arial" panose="020B0604020202020204" pitchFamily="34" charset="0"/>
              </a:rPr>
              <a:t> lain </a:t>
            </a:r>
            <a:r>
              <a:rPr lang="en-US" sz="2000" dirty="0" err="1" smtClean="0">
                <a:latin typeface="Arial" panose="020B0604020202020204" pitchFamily="34" charset="0"/>
                <a:cs typeface="Arial" panose="020B0604020202020204" pitchFamily="34" charset="0"/>
              </a:rPr>
              <a:t>menambahkan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energi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klorofil</a:t>
            </a:r>
            <a:r>
              <a:rPr lang="en-US" sz="2000" dirty="0" smtClean="0">
                <a:latin typeface="Arial" panose="020B0604020202020204" pitchFamily="34" charset="0"/>
                <a:cs typeface="Arial" panose="020B0604020202020204" pitchFamily="34" charset="0"/>
              </a:rPr>
              <a:t> a  </a:t>
            </a:r>
          </a:p>
          <a:p>
            <a:pPr eaLnBrk="1" hangingPunct="1"/>
            <a:r>
              <a:rPr lang="en-US" sz="2000" dirty="0" err="1" smtClean="0">
                <a:latin typeface="Arial" panose="020B0604020202020204" pitchFamily="34" charset="0"/>
                <a:cs typeface="Arial" panose="020B0604020202020204" pitchFamily="34" charset="0"/>
              </a:rPr>
              <a:t>Penyerapan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cahaya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meningkatkan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elektron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ke</a:t>
            </a:r>
            <a:r>
              <a:rPr lang="en-US" sz="2000" dirty="0" smtClean="0">
                <a:latin typeface="Arial" panose="020B0604020202020204" pitchFamily="34" charset="0"/>
                <a:cs typeface="Arial" panose="020B0604020202020204" pitchFamily="34" charset="0"/>
              </a:rPr>
              <a:t> orbital </a:t>
            </a:r>
            <a:r>
              <a:rPr lang="en-US" sz="2000" dirty="0" err="1" smtClean="0">
                <a:latin typeface="Arial" panose="020B0604020202020204" pitchFamily="34" charset="0"/>
                <a:cs typeface="Arial" panose="020B0604020202020204" pitchFamily="34" charset="0"/>
              </a:rPr>
              <a:t>energi</a:t>
            </a:r>
            <a:r>
              <a:rPr lang="en-US" sz="2000" dirty="0" smtClean="0">
                <a:latin typeface="Arial" panose="020B0604020202020204" pitchFamily="34" charset="0"/>
                <a:cs typeface="Arial" panose="020B0604020202020204" pitchFamily="34" charset="0"/>
              </a:rPr>
              <a:t> yang </a:t>
            </a:r>
            <a:r>
              <a:rPr lang="en-US" sz="2000" dirty="0" err="1" smtClean="0">
                <a:latin typeface="Arial" panose="020B0604020202020204" pitchFamily="34" charset="0"/>
                <a:cs typeface="Arial" panose="020B0604020202020204" pitchFamily="34" charset="0"/>
              </a:rPr>
              <a:t>lebih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tinggi</a:t>
            </a:r>
            <a:r>
              <a:rPr lang="en-US" sz="20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67467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3"/>
          <p:cNvSpPr>
            <a:spLocks noGrp="1" noChangeArrowheads="1"/>
          </p:cNvSpPr>
          <p:nvPr>
            <p:ph type="body" idx="1"/>
          </p:nvPr>
        </p:nvSpPr>
        <p:spPr>
          <a:xfrm>
            <a:off x="228600" y="1312372"/>
            <a:ext cx="8534400" cy="1507028"/>
          </a:xfrm>
        </p:spPr>
        <p:txBody>
          <a:bodyPr>
            <a:normAutofit fontScale="92500" lnSpcReduction="10000"/>
          </a:bodyPr>
          <a:lstStyle/>
          <a:p>
            <a:pPr eaLnBrk="1" hangingPunct="1"/>
            <a:r>
              <a:rPr lang="en-US" dirty="0" err="1" smtClean="0"/>
              <a:t>Klorofil</a:t>
            </a:r>
            <a:r>
              <a:rPr lang="en-US" dirty="0" smtClean="0"/>
              <a:t> </a:t>
            </a:r>
            <a:r>
              <a:rPr lang="en-US" dirty="0" err="1" smtClean="0"/>
              <a:t>tereksitasi</a:t>
            </a:r>
            <a:r>
              <a:rPr lang="en-US" dirty="0" smtClean="0"/>
              <a:t> </a:t>
            </a:r>
            <a:r>
              <a:rPr lang="en-US" dirty="0" err="1" smtClean="0"/>
              <a:t>oleh</a:t>
            </a:r>
            <a:r>
              <a:rPr lang="en-US" dirty="0" smtClean="0"/>
              <a:t> </a:t>
            </a:r>
            <a:r>
              <a:rPr lang="en-US" dirty="0" err="1" smtClean="0"/>
              <a:t>cahaya</a:t>
            </a:r>
            <a:endParaRPr lang="en-US" dirty="0" smtClean="0"/>
          </a:p>
          <a:p>
            <a:pPr eaLnBrk="1" hangingPunct="1"/>
            <a:r>
              <a:rPr lang="en-US" dirty="0" err="1" smtClean="0"/>
              <a:t>Saat</a:t>
            </a:r>
            <a:r>
              <a:rPr lang="en-US" dirty="0" smtClean="0"/>
              <a:t> </a:t>
            </a:r>
            <a:r>
              <a:rPr lang="en-US" dirty="0" err="1" smtClean="0"/>
              <a:t>pigmen</a:t>
            </a:r>
            <a:r>
              <a:rPr lang="en-US" dirty="0" smtClean="0"/>
              <a:t> </a:t>
            </a:r>
            <a:r>
              <a:rPr lang="en-US" dirty="0" err="1" smtClean="0"/>
              <a:t>menyerap</a:t>
            </a:r>
            <a:r>
              <a:rPr lang="en-US" dirty="0" smtClean="0"/>
              <a:t> </a:t>
            </a:r>
            <a:r>
              <a:rPr lang="en-US" dirty="0" err="1" smtClean="0"/>
              <a:t>cahaya</a:t>
            </a:r>
            <a:endParaRPr lang="en-US" dirty="0" smtClean="0"/>
          </a:p>
          <a:p>
            <a:pPr lvl="1" eaLnBrk="1" hangingPunct="1"/>
            <a:r>
              <a:rPr lang="en-US" dirty="0" err="1" smtClean="0"/>
              <a:t>Klorofil</a:t>
            </a:r>
            <a:r>
              <a:rPr lang="en-US" dirty="0" smtClean="0"/>
              <a:t> </a:t>
            </a:r>
            <a:r>
              <a:rPr lang="en-US" dirty="0" err="1" smtClean="0"/>
              <a:t>tereksitasi</a:t>
            </a:r>
            <a:r>
              <a:rPr lang="en-US" dirty="0" smtClean="0"/>
              <a:t> </a:t>
            </a:r>
            <a:r>
              <a:rPr lang="en-US" dirty="0" err="1" smtClean="0"/>
              <a:t>dan</a:t>
            </a:r>
            <a:r>
              <a:rPr lang="en-US" dirty="0" smtClean="0"/>
              <a:t> </a:t>
            </a:r>
            <a:r>
              <a:rPr lang="en-US" dirty="0" err="1" smtClean="0"/>
              <a:t>menjadi</a:t>
            </a:r>
            <a:r>
              <a:rPr lang="en-US" dirty="0" smtClean="0"/>
              <a:t> </a:t>
            </a:r>
            <a:r>
              <a:rPr lang="en-US" dirty="0" err="1" smtClean="0"/>
              <a:t>tidak</a:t>
            </a:r>
            <a:r>
              <a:rPr lang="en-US" dirty="0" smtClean="0"/>
              <a:t> </a:t>
            </a:r>
            <a:r>
              <a:rPr lang="en-US" dirty="0" err="1" smtClean="0"/>
              <a:t>stabil</a:t>
            </a:r>
            <a:endParaRPr lang="en-US" dirty="0" smtClean="0"/>
          </a:p>
        </p:txBody>
      </p:sp>
      <p:grpSp>
        <p:nvGrpSpPr>
          <p:cNvPr id="20483" name="Group 5"/>
          <p:cNvGrpSpPr>
            <a:grpSpLocks/>
          </p:cNvGrpSpPr>
          <p:nvPr/>
        </p:nvGrpSpPr>
        <p:grpSpPr bwMode="auto">
          <a:xfrm>
            <a:off x="2209800" y="2819400"/>
            <a:ext cx="4457700" cy="3886200"/>
            <a:chOff x="1288" y="1546"/>
            <a:chExt cx="2912" cy="2630"/>
          </a:xfrm>
        </p:grpSpPr>
        <p:pic>
          <p:nvPicPr>
            <p:cNvPr id="2048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 y="1546"/>
              <a:ext cx="2493" cy="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5" name="Group 7"/>
            <p:cNvGrpSpPr>
              <a:grpSpLocks/>
            </p:cNvGrpSpPr>
            <p:nvPr/>
          </p:nvGrpSpPr>
          <p:grpSpPr bwMode="auto">
            <a:xfrm>
              <a:off x="1288" y="1738"/>
              <a:ext cx="2912" cy="2154"/>
              <a:chOff x="1288" y="1738"/>
              <a:chExt cx="2912" cy="2154"/>
            </a:xfrm>
          </p:grpSpPr>
          <p:sp>
            <p:nvSpPr>
              <p:cNvPr id="20486" name="Text Box 8"/>
              <p:cNvSpPr txBox="1">
                <a:spLocks noChangeArrowheads="1"/>
              </p:cNvSpPr>
              <p:nvPr/>
            </p:nvSpPr>
            <p:spPr bwMode="auto">
              <a:xfrm>
                <a:off x="3389" y="1738"/>
                <a:ext cx="48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a:latin typeface="Calibri" panose="020F0502020204030204" pitchFamily="34" charset="0"/>
                  </a:rPr>
                  <a:t>Excited</a:t>
                </a:r>
              </a:p>
              <a:p>
                <a:pPr eaLnBrk="1" hangingPunct="1"/>
                <a:r>
                  <a:rPr lang="en-US" sz="1400">
                    <a:latin typeface="Calibri" panose="020F0502020204030204" pitchFamily="34" charset="0"/>
                  </a:rPr>
                  <a:t>state</a:t>
                </a:r>
              </a:p>
            </p:txBody>
          </p:sp>
          <p:sp>
            <p:nvSpPr>
              <p:cNvPr id="20487" name="Text Box 9"/>
              <p:cNvSpPr txBox="1">
                <a:spLocks noChangeArrowheads="1"/>
              </p:cNvSpPr>
              <p:nvPr/>
            </p:nvSpPr>
            <p:spPr bwMode="auto">
              <a:xfrm rot="-5374785">
                <a:off x="879" y="2663"/>
                <a:ext cx="10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a:latin typeface="Calibri" panose="020F0502020204030204" pitchFamily="34" charset="0"/>
                  </a:rPr>
                  <a:t>Energy of election</a:t>
                </a:r>
              </a:p>
            </p:txBody>
          </p:sp>
          <p:sp>
            <p:nvSpPr>
              <p:cNvPr id="20488" name="Line 10"/>
              <p:cNvSpPr>
                <a:spLocks noChangeShapeType="1"/>
              </p:cNvSpPr>
              <p:nvPr/>
            </p:nvSpPr>
            <p:spPr bwMode="auto">
              <a:xfrm flipV="1">
                <a:off x="2784" y="1832"/>
                <a:ext cx="6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20489" name="Text Box 11"/>
              <p:cNvSpPr txBox="1">
                <a:spLocks noChangeArrowheads="1"/>
              </p:cNvSpPr>
              <p:nvPr/>
            </p:nvSpPr>
            <p:spPr bwMode="auto">
              <a:xfrm>
                <a:off x="3824" y="2400"/>
                <a:ext cx="3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a:latin typeface="Calibri" panose="020F0502020204030204" pitchFamily="34" charset="0"/>
                  </a:rPr>
                  <a:t>Heat</a:t>
                </a:r>
              </a:p>
            </p:txBody>
          </p:sp>
          <p:sp>
            <p:nvSpPr>
              <p:cNvPr id="20490" name="Text Box 12"/>
              <p:cNvSpPr txBox="1">
                <a:spLocks noChangeArrowheads="1"/>
              </p:cNvSpPr>
              <p:nvPr/>
            </p:nvSpPr>
            <p:spPr bwMode="auto">
              <a:xfrm>
                <a:off x="3377" y="3066"/>
                <a:ext cx="8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a:latin typeface="Calibri" panose="020F0502020204030204" pitchFamily="34" charset="0"/>
                  </a:rPr>
                  <a:t>Photon</a:t>
                </a:r>
              </a:p>
              <a:p>
                <a:pPr eaLnBrk="1" hangingPunct="1"/>
                <a:r>
                  <a:rPr lang="en-US" sz="1400">
                    <a:latin typeface="Calibri" panose="020F0502020204030204" pitchFamily="34" charset="0"/>
                  </a:rPr>
                  <a:t>(fluorescence)</a:t>
                </a:r>
              </a:p>
            </p:txBody>
          </p:sp>
          <p:sp>
            <p:nvSpPr>
              <p:cNvPr id="20491" name="Text Box 13"/>
              <p:cNvSpPr txBox="1">
                <a:spLocks noChangeArrowheads="1"/>
              </p:cNvSpPr>
              <p:nvPr/>
            </p:nvSpPr>
            <p:spPr bwMode="auto">
              <a:xfrm>
                <a:off x="2444" y="3566"/>
                <a:ext cx="73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b="1">
                    <a:solidFill>
                      <a:schemeClr val="bg1"/>
                    </a:solidFill>
                    <a:latin typeface="Calibri" panose="020F0502020204030204" pitchFamily="34" charset="0"/>
                  </a:rPr>
                  <a:t>Chlorophyll</a:t>
                </a:r>
              </a:p>
              <a:p>
                <a:pPr eaLnBrk="1" hangingPunct="1"/>
                <a:r>
                  <a:rPr lang="en-US" sz="1400" b="1">
                    <a:solidFill>
                      <a:schemeClr val="bg1"/>
                    </a:solidFill>
                    <a:latin typeface="Calibri" panose="020F0502020204030204" pitchFamily="34" charset="0"/>
                  </a:rPr>
                  <a:t>molecule</a:t>
                </a:r>
              </a:p>
            </p:txBody>
          </p:sp>
          <p:sp>
            <p:nvSpPr>
              <p:cNvPr id="20492" name="Line 14"/>
              <p:cNvSpPr>
                <a:spLocks noChangeShapeType="1"/>
              </p:cNvSpPr>
              <p:nvPr/>
            </p:nvSpPr>
            <p:spPr bwMode="auto">
              <a:xfrm>
                <a:off x="2872" y="3561"/>
                <a:ext cx="6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20493" name="Text Box 15"/>
              <p:cNvSpPr txBox="1">
                <a:spLocks noChangeArrowheads="1"/>
              </p:cNvSpPr>
              <p:nvPr/>
            </p:nvSpPr>
            <p:spPr bwMode="auto">
              <a:xfrm>
                <a:off x="3470" y="3454"/>
                <a:ext cx="48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400">
                    <a:latin typeface="Calibri" panose="020F0502020204030204" pitchFamily="34" charset="0"/>
                  </a:rPr>
                  <a:t>Ground</a:t>
                </a:r>
              </a:p>
              <a:p>
                <a:pPr eaLnBrk="1" hangingPunct="1"/>
                <a:r>
                  <a:rPr lang="en-US" sz="1400">
                    <a:latin typeface="Calibri" panose="020F0502020204030204" pitchFamily="34" charset="0"/>
                  </a:rPr>
                  <a:t>state</a:t>
                </a:r>
              </a:p>
            </p:txBody>
          </p:sp>
          <p:sp>
            <p:nvSpPr>
              <p:cNvPr id="20494" name="Text Box 16"/>
              <p:cNvSpPr txBox="1">
                <a:spLocks noChangeArrowheads="1"/>
              </p:cNvSpPr>
              <p:nvPr/>
            </p:nvSpPr>
            <p:spPr bwMode="auto">
              <a:xfrm>
                <a:off x="1680" y="3604"/>
                <a:ext cx="4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a:latin typeface="Calibri" panose="020F0502020204030204" pitchFamily="34" charset="0"/>
                  </a:rPr>
                  <a:t>Photon</a:t>
                </a:r>
              </a:p>
            </p:txBody>
          </p:sp>
          <p:sp>
            <p:nvSpPr>
              <p:cNvPr id="20495" name="Text Box 17"/>
              <p:cNvSpPr txBox="1">
                <a:spLocks noChangeArrowheads="1"/>
              </p:cNvSpPr>
              <p:nvPr/>
            </p:nvSpPr>
            <p:spPr bwMode="auto">
              <a:xfrm>
                <a:off x="2692" y="1828"/>
                <a:ext cx="2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400">
                    <a:latin typeface="Calibri" panose="020F0502020204030204" pitchFamily="34" charset="0"/>
                  </a:rPr>
                  <a:t>e</a:t>
                </a:r>
                <a:r>
                  <a:rPr lang="en-US" sz="1400" baseline="30000">
                    <a:latin typeface="Calibri" panose="020F0502020204030204" pitchFamily="34" charset="0"/>
                  </a:rPr>
                  <a:t>–</a:t>
                </a:r>
                <a:endParaRPr lang="en-US" sz="800">
                  <a:latin typeface="Calibri" panose="020F0502020204030204" pitchFamily="34" charset="0"/>
                </a:endParaRPr>
              </a:p>
            </p:txBody>
          </p:sp>
        </p:grpSp>
      </p:grpSp>
      <p:sp>
        <p:nvSpPr>
          <p:cNvPr id="2" name="TextBox 1"/>
          <p:cNvSpPr txBox="1"/>
          <p:nvPr/>
        </p:nvSpPr>
        <p:spPr>
          <a:xfrm>
            <a:off x="2590800" y="609600"/>
            <a:ext cx="4343400" cy="584775"/>
          </a:xfrm>
          <a:prstGeom prst="rect">
            <a:avLst/>
          </a:prstGeom>
          <a:noFill/>
        </p:spPr>
        <p:txBody>
          <a:bodyPr wrap="square" rtlCol="0">
            <a:spAutoFit/>
          </a:bodyPr>
          <a:lstStyle/>
          <a:p>
            <a:r>
              <a:rPr lang="id-ID" sz="3200" b="1" dirty="0" smtClean="0">
                <a:solidFill>
                  <a:schemeClr val="accent6">
                    <a:lumMod val="75000"/>
                  </a:schemeClr>
                </a:solidFill>
                <a:latin typeface="Arial" panose="020B0604020202020204" pitchFamily="34" charset="0"/>
                <a:cs typeface="Arial" panose="020B0604020202020204" pitchFamily="34" charset="0"/>
              </a:rPr>
              <a:t>Fotoeksitasi Klorofil</a:t>
            </a:r>
            <a:endParaRPr lang="id-ID" sz="3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540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304800" y="714375"/>
            <a:ext cx="4191000" cy="1143000"/>
          </a:xfrm>
        </p:spPr>
        <p:txBody>
          <a:bodyPr/>
          <a:lstStyle/>
          <a:p>
            <a:pPr eaLnBrk="1" hangingPunct="1"/>
            <a:r>
              <a:rPr lang="en-US" b="1" dirty="0" err="1" smtClean="0">
                <a:solidFill>
                  <a:schemeClr val="accent6">
                    <a:lumMod val="75000"/>
                  </a:schemeClr>
                </a:solidFill>
              </a:rPr>
              <a:t>Fotosistem</a:t>
            </a:r>
            <a:endParaRPr lang="en-US" b="1" dirty="0" smtClean="0">
              <a:solidFill>
                <a:schemeClr val="accent6">
                  <a:lumMod val="75000"/>
                </a:schemeClr>
              </a:solidFill>
            </a:endParaRPr>
          </a:p>
        </p:txBody>
      </p:sp>
      <p:sp>
        <p:nvSpPr>
          <p:cNvPr id="15364" name="Rectangle 4"/>
          <p:cNvSpPr>
            <a:spLocks noGrp="1" noChangeArrowheads="1"/>
          </p:cNvSpPr>
          <p:nvPr>
            <p:ph type="body" sz="half" idx="2"/>
          </p:nvPr>
        </p:nvSpPr>
        <p:spPr>
          <a:xfrm>
            <a:off x="4648200" y="1143000"/>
            <a:ext cx="4191000" cy="4114800"/>
          </a:xfrm>
        </p:spPr>
        <p:txBody>
          <a:bodyPr rtlCol="0">
            <a:normAutofit fontScale="92500" lnSpcReduction="10000"/>
          </a:bodyPr>
          <a:lstStyle/>
          <a:p>
            <a:pPr eaLnBrk="1" fontAlgn="auto" hangingPunct="1">
              <a:spcAft>
                <a:spcPts val="0"/>
              </a:spcAft>
              <a:defRPr/>
            </a:pPr>
            <a:r>
              <a:rPr lang="en-US" sz="2800" dirty="0" smtClean="0"/>
              <a:t>Kumpulan </a:t>
            </a:r>
            <a:r>
              <a:rPr lang="en-US" sz="2800" dirty="0" err="1" smtClean="0"/>
              <a:t>pigmen</a:t>
            </a:r>
            <a:r>
              <a:rPr lang="en-US" sz="2800" dirty="0" smtClean="0"/>
              <a:t> </a:t>
            </a:r>
            <a:r>
              <a:rPr lang="en-US" sz="2800" dirty="0" err="1" smtClean="0"/>
              <a:t>dan</a:t>
            </a:r>
            <a:r>
              <a:rPr lang="en-US" sz="2800" dirty="0" smtClean="0"/>
              <a:t> protein yang </a:t>
            </a:r>
            <a:r>
              <a:rPr lang="en-US" sz="2800" dirty="0" err="1" smtClean="0"/>
              <a:t>berasosiasi</a:t>
            </a:r>
            <a:r>
              <a:rPr lang="en-US" sz="2800" dirty="0" smtClean="0"/>
              <a:t> </a:t>
            </a:r>
            <a:r>
              <a:rPr lang="en-US" sz="2800" dirty="0" err="1" smtClean="0"/>
              <a:t>dengan</a:t>
            </a:r>
            <a:r>
              <a:rPr lang="en-US" sz="2800" dirty="0" smtClean="0"/>
              <a:t> </a:t>
            </a:r>
            <a:r>
              <a:rPr lang="en-US" sz="2800" dirty="0" err="1" smtClean="0"/>
              <a:t>membran</a:t>
            </a:r>
            <a:r>
              <a:rPr lang="en-US" sz="2800" dirty="0" smtClean="0"/>
              <a:t> </a:t>
            </a:r>
            <a:r>
              <a:rPr lang="en-US" sz="2800" dirty="0" err="1" smtClean="0"/>
              <a:t>tilakoid</a:t>
            </a:r>
            <a:r>
              <a:rPr lang="en-US" sz="2800" dirty="0" smtClean="0"/>
              <a:t> yang </a:t>
            </a:r>
            <a:r>
              <a:rPr lang="en-US" sz="2800" dirty="0" err="1" smtClean="0"/>
              <a:t>memanen</a:t>
            </a:r>
            <a:r>
              <a:rPr lang="en-US" sz="2800" dirty="0" smtClean="0"/>
              <a:t> </a:t>
            </a:r>
            <a:r>
              <a:rPr lang="en-US" sz="2800" dirty="0" err="1" smtClean="0"/>
              <a:t>energi</a:t>
            </a:r>
            <a:r>
              <a:rPr lang="en-US" sz="2800" dirty="0" smtClean="0"/>
              <a:t> </a:t>
            </a:r>
            <a:r>
              <a:rPr lang="en-US" sz="2800" dirty="0" err="1" smtClean="0"/>
              <a:t>dari</a:t>
            </a:r>
            <a:r>
              <a:rPr lang="en-US" sz="2800" dirty="0" smtClean="0"/>
              <a:t> </a:t>
            </a:r>
            <a:r>
              <a:rPr lang="en-US" sz="2800" dirty="0" err="1" smtClean="0"/>
              <a:t>elektron</a:t>
            </a:r>
            <a:r>
              <a:rPr lang="en-US" sz="2800" dirty="0" smtClean="0"/>
              <a:t> yang </a:t>
            </a:r>
            <a:r>
              <a:rPr lang="en-US" sz="2800" dirty="0" err="1" smtClean="0"/>
              <a:t>tereksitasi</a:t>
            </a:r>
            <a:r>
              <a:rPr lang="en-US" sz="2800" dirty="0" smtClean="0"/>
              <a:t> </a:t>
            </a:r>
            <a:endParaRPr lang="en-US" sz="2800" dirty="0"/>
          </a:p>
          <a:p>
            <a:pPr eaLnBrk="1" fontAlgn="auto" hangingPunct="1">
              <a:spcAft>
                <a:spcPts val="0"/>
              </a:spcAft>
              <a:defRPr/>
            </a:pPr>
            <a:r>
              <a:rPr lang="en-US" sz="2800" dirty="0" err="1" smtClean="0"/>
              <a:t>Energi</a:t>
            </a:r>
            <a:r>
              <a:rPr lang="en-US" sz="2800" dirty="0" smtClean="0"/>
              <a:t> yang </a:t>
            </a:r>
            <a:r>
              <a:rPr lang="en-US" sz="2800" dirty="0" err="1" smtClean="0"/>
              <a:t>ditangkap</a:t>
            </a:r>
            <a:r>
              <a:rPr lang="en-US" sz="2800" dirty="0" smtClean="0"/>
              <a:t> </a:t>
            </a:r>
            <a:r>
              <a:rPr lang="en-US" sz="2800" dirty="0" err="1" smtClean="0"/>
              <a:t>ditransfer</a:t>
            </a:r>
            <a:r>
              <a:rPr lang="en-US" sz="2800" dirty="0" smtClean="0"/>
              <a:t> </a:t>
            </a:r>
            <a:r>
              <a:rPr lang="en-US" sz="2800" dirty="0" err="1" smtClean="0"/>
              <a:t>antara</a:t>
            </a:r>
            <a:r>
              <a:rPr lang="en-US" sz="2800" dirty="0" smtClean="0"/>
              <a:t> </a:t>
            </a:r>
            <a:r>
              <a:rPr lang="en-US" sz="2800" dirty="0" err="1" smtClean="0"/>
              <a:t>molekul</a:t>
            </a:r>
            <a:r>
              <a:rPr lang="en-US" sz="2800" dirty="0" smtClean="0"/>
              <a:t> </a:t>
            </a:r>
            <a:r>
              <a:rPr lang="en-US" sz="2800" dirty="0" err="1" smtClean="0"/>
              <a:t>fotosistem</a:t>
            </a:r>
            <a:r>
              <a:rPr lang="en-US" sz="2800" dirty="0" smtClean="0"/>
              <a:t> </a:t>
            </a:r>
            <a:r>
              <a:rPr lang="en-US" sz="2800" dirty="0" err="1" smtClean="0"/>
              <a:t>sampai</a:t>
            </a:r>
            <a:r>
              <a:rPr lang="en-US" sz="2800" dirty="0" smtClean="0"/>
              <a:t> </a:t>
            </a:r>
            <a:r>
              <a:rPr lang="en-US" sz="2800" dirty="0" err="1" smtClean="0"/>
              <a:t>mencapai</a:t>
            </a:r>
            <a:r>
              <a:rPr lang="en-US" sz="2800" dirty="0" smtClean="0"/>
              <a:t> </a:t>
            </a:r>
            <a:r>
              <a:rPr lang="en-US" sz="2800" dirty="0" err="1" smtClean="0"/>
              <a:t>molekul</a:t>
            </a:r>
            <a:r>
              <a:rPr lang="en-US" sz="2800" dirty="0" smtClean="0"/>
              <a:t> </a:t>
            </a:r>
            <a:r>
              <a:rPr lang="en-US" sz="2800" dirty="0" err="1" smtClean="0"/>
              <a:t>klorofil</a:t>
            </a:r>
            <a:r>
              <a:rPr lang="en-US" sz="2800" dirty="0" smtClean="0"/>
              <a:t> </a:t>
            </a:r>
            <a:r>
              <a:rPr lang="en-US" sz="2800" dirty="0" err="1" smtClean="0"/>
              <a:t>pada</a:t>
            </a:r>
            <a:r>
              <a:rPr lang="en-US" sz="2800" dirty="0" smtClean="0"/>
              <a:t> </a:t>
            </a:r>
            <a:r>
              <a:rPr lang="en-US" sz="2800" dirty="0" err="1" smtClean="0"/>
              <a:t>pusat</a:t>
            </a:r>
            <a:r>
              <a:rPr lang="en-US" sz="2800" dirty="0" smtClean="0"/>
              <a:t> </a:t>
            </a:r>
            <a:r>
              <a:rPr lang="en-US" sz="2800" dirty="0" err="1" smtClean="0"/>
              <a:t>reaksi</a:t>
            </a:r>
            <a:endParaRPr lang="en-US" sz="2800" dirty="0"/>
          </a:p>
        </p:txBody>
      </p:sp>
      <p:pic>
        <p:nvPicPr>
          <p:cNvPr id="21508" name="Picture 6" descr="C:\WINDOWS\DESKTOP\My Briefcase\10.10 How a photosystem harv.JPG"/>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a:xfrm>
            <a:off x="685800" y="2314575"/>
            <a:ext cx="3810000" cy="3448050"/>
          </a:xfrm>
        </p:spPr>
      </p:pic>
    </p:spTree>
    <p:extLst>
      <p:ext uri="{BB962C8B-B14F-4D97-AF65-F5344CB8AC3E}">
        <p14:creationId xmlns:p14="http://schemas.microsoft.com/office/powerpoint/2010/main" val="2182706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3"/>
          <p:cNvSpPr>
            <a:spLocks noGrp="1" noChangeArrowheads="1"/>
          </p:cNvSpPr>
          <p:nvPr>
            <p:ph type="body" sz="half" idx="1"/>
          </p:nvPr>
        </p:nvSpPr>
        <p:spPr>
          <a:xfrm>
            <a:off x="406400" y="1352550"/>
            <a:ext cx="8280400" cy="5410200"/>
          </a:xfrm>
        </p:spPr>
        <p:txBody>
          <a:bodyPr/>
          <a:lstStyle/>
          <a:p>
            <a:pPr eaLnBrk="1" hangingPunct="1"/>
            <a:r>
              <a:rPr lang="en-US" sz="2400" dirty="0" err="1" smtClean="0">
                <a:latin typeface="Arial" panose="020B0604020202020204" pitchFamily="34" charset="0"/>
                <a:cs typeface="Arial" panose="020B0604020202020204" pitchFamily="34" charset="0"/>
              </a:rPr>
              <a:t>Pada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pusat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reaksi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terdapat</a:t>
            </a:r>
            <a:r>
              <a:rPr lang="en-US" sz="2400" dirty="0" smtClean="0">
                <a:latin typeface="Arial" panose="020B0604020202020204" pitchFamily="34" charset="0"/>
                <a:cs typeface="Arial" panose="020B0604020202020204" pitchFamily="34" charset="0"/>
              </a:rPr>
              <a:t> 2 </a:t>
            </a:r>
            <a:r>
              <a:rPr lang="en-US" sz="2400" dirty="0" err="1" smtClean="0">
                <a:latin typeface="Arial" panose="020B0604020202020204" pitchFamily="34" charset="0"/>
                <a:cs typeface="Arial" panose="020B0604020202020204" pitchFamily="34" charset="0"/>
              </a:rPr>
              <a:t>molekul</a:t>
            </a:r>
            <a:endParaRPr lang="en-US" sz="2400" dirty="0" smtClean="0">
              <a:latin typeface="Arial" panose="020B0604020202020204" pitchFamily="34" charset="0"/>
              <a:cs typeface="Arial" panose="020B0604020202020204" pitchFamily="34" charset="0"/>
            </a:endParaRPr>
          </a:p>
          <a:p>
            <a:pPr lvl="1" eaLnBrk="1" hangingPunct="1"/>
            <a:r>
              <a:rPr lang="en-US" sz="2400" dirty="0" err="1" smtClean="0">
                <a:latin typeface="Arial" panose="020B0604020202020204" pitchFamily="34" charset="0"/>
                <a:cs typeface="Arial" panose="020B0604020202020204" pitchFamily="34" charset="0"/>
              </a:rPr>
              <a:t>Klorofil</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a</a:t>
            </a:r>
          </a:p>
          <a:p>
            <a:pPr lvl="1" eaLnBrk="1" hangingPunct="1"/>
            <a:r>
              <a:rPr lang="en-US" sz="2400" dirty="0" err="1" smtClean="0">
                <a:latin typeface="Arial" panose="020B0604020202020204" pitchFamily="34" charset="0"/>
                <a:cs typeface="Arial" panose="020B0604020202020204" pitchFamily="34" charset="0"/>
              </a:rPr>
              <a:t>Akseptor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elektron</a:t>
            </a:r>
            <a:r>
              <a:rPr lang="en-US" sz="2400" dirty="0" smtClean="0">
                <a:latin typeface="Arial" panose="020B0604020202020204" pitchFamily="34" charset="0"/>
                <a:cs typeface="Arial" panose="020B0604020202020204" pitchFamily="34" charset="0"/>
              </a:rPr>
              <a:t> primer</a:t>
            </a:r>
          </a:p>
          <a:p>
            <a:pPr lvl="1" eaLnBrk="1" hangingPunct="1">
              <a:buFont typeface="Arial" panose="020B0604020202020204" pitchFamily="34" charset="0"/>
              <a:buNone/>
            </a:pPr>
            <a:endParaRPr lang="en-US" sz="800" dirty="0" smtClean="0">
              <a:latin typeface="Arial" panose="020B0604020202020204" pitchFamily="34" charset="0"/>
              <a:cs typeface="Arial" panose="020B0604020202020204" pitchFamily="34" charset="0"/>
            </a:endParaRPr>
          </a:p>
          <a:p>
            <a:pPr eaLnBrk="1" hangingPunct="1"/>
            <a:r>
              <a:rPr lang="en-US" sz="2400" dirty="0" err="1" smtClean="0">
                <a:latin typeface="Arial" panose="020B0604020202020204" pitchFamily="34" charset="0"/>
                <a:cs typeface="Arial" panose="020B0604020202020204" pitchFamily="34" charset="0"/>
              </a:rPr>
              <a:t>Pusat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reaksi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klorofil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dioksidasi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dengan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hilangnya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elektron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melalui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reduksi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akseptor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elektron</a:t>
            </a:r>
            <a:r>
              <a:rPr lang="en-US" sz="2400" dirty="0" smtClean="0">
                <a:latin typeface="Arial" panose="020B0604020202020204" pitchFamily="34" charset="0"/>
                <a:cs typeface="Arial" panose="020B0604020202020204" pitchFamily="34" charset="0"/>
              </a:rPr>
              <a:t> primer  </a:t>
            </a:r>
          </a:p>
          <a:p>
            <a:pPr eaLnBrk="1" hangingPunct="1">
              <a:buFont typeface="Arial" panose="020B0604020202020204" pitchFamily="34" charset="0"/>
              <a:buNone/>
            </a:pPr>
            <a:endParaRPr lang="en-US" sz="800" dirty="0" smtClean="0">
              <a:latin typeface="Arial" panose="020B0604020202020204" pitchFamily="34" charset="0"/>
              <a:cs typeface="Arial" panose="020B0604020202020204" pitchFamily="34" charset="0"/>
            </a:endParaRPr>
          </a:p>
          <a:p>
            <a:pPr eaLnBrk="1" hangingPunct="1"/>
            <a:r>
              <a:rPr lang="en-US" sz="2400" dirty="0" err="1" smtClean="0">
                <a:latin typeface="Arial" panose="020B0604020202020204" pitchFamily="34" charset="0"/>
                <a:cs typeface="Arial" panose="020B0604020202020204" pitchFamily="34" charset="0"/>
              </a:rPr>
              <a:t>Terdapat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fotosistem</a:t>
            </a:r>
            <a:r>
              <a:rPr lang="en-US" sz="2400" dirty="0" smtClean="0">
                <a:latin typeface="Arial" panose="020B0604020202020204" pitchFamily="34" charset="0"/>
                <a:cs typeface="Arial" panose="020B0604020202020204" pitchFamily="34" charset="0"/>
              </a:rPr>
              <a:t> I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II</a:t>
            </a:r>
            <a:endParaRPr lang="id-ID" sz="2400" dirty="0">
              <a:latin typeface="Arial" panose="020B0604020202020204" pitchFamily="34" charset="0"/>
              <a:cs typeface="Arial" panose="020B0604020202020204" pitchFamily="34" charset="0"/>
            </a:endParaRPr>
          </a:p>
          <a:p>
            <a:pPr marL="0" indent="0" eaLnBrk="1" hangingPunct="1">
              <a:buNone/>
            </a:pPr>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 Fotosistem I : spektrum absorbsi 700 nm</a:t>
            </a:r>
          </a:p>
          <a:p>
            <a:pPr marL="0" indent="0" eaLnBrk="1" hangingPunct="1">
              <a:buNone/>
            </a:pPr>
            <a:r>
              <a:rPr lang="id-ID" sz="2400" dirty="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 Fotosistem II : spektrum absorbsi 680 nm</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31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lnSpcReduction="10000"/>
          </a:bodyPr>
          <a:lstStyle/>
          <a:p>
            <a:pPr marL="0" indent="0">
              <a:buNone/>
            </a:pPr>
            <a:r>
              <a:rPr lang="id-ID" dirty="0" smtClean="0"/>
              <a:t>Pengungkapan </a:t>
            </a:r>
            <a:r>
              <a:rPr lang="id-ID" dirty="0"/>
              <a:t>fotosintesis </a:t>
            </a:r>
            <a:r>
              <a:rPr lang="id-ID" dirty="0" smtClean="0"/>
              <a:t>– perjalanan </a:t>
            </a:r>
            <a:r>
              <a:rPr lang="id-ID" dirty="0"/>
              <a:t>panjang para ilmuwan</a:t>
            </a:r>
            <a:r>
              <a:rPr lang="id-ID" dirty="0" smtClean="0"/>
              <a:t>:</a:t>
            </a:r>
          </a:p>
          <a:p>
            <a:pPr>
              <a:buFont typeface="Wingdings" panose="05000000000000000000" pitchFamily="2" charset="2"/>
              <a:buChar char="ü"/>
            </a:pPr>
            <a:r>
              <a:rPr lang="id-ID" dirty="0" smtClean="0"/>
              <a:t>Fisika </a:t>
            </a:r>
            <a:r>
              <a:rPr lang="id-ID" dirty="0"/>
              <a:t>(Belgia) : Jan Bastista van Helmont (tumbuhan </a:t>
            </a:r>
            <a:r>
              <a:rPr lang="id-ID" dirty="0" smtClean="0"/>
              <a:t>- air</a:t>
            </a:r>
            <a:r>
              <a:rPr lang="id-ID" dirty="0"/>
              <a:t>) meruntuhkan mitos bahwa makanan tumbuhan </a:t>
            </a:r>
            <a:r>
              <a:rPr lang="id-ID" dirty="0" smtClean="0"/>
              <a:t>– tanah</a:t>
            </a:r>
          </a:p>
          <a:p>
            <a:pPr>
              <a:buFont typeface="Wingdings" panose="05000000000000000000" pitchFamily="2" charset="2"/>
              <a:buChar char="ü"/>
            </a:pPr>
            <a:r>
              <a:rPr lang="id-ID" dirty="0" smtClean="0"/>
              <a:t>Kimia </a:t>
            </a:r>
            <a:r>
              <a:rPr lang="id-ID" dirty="0"/>
              <a:t>(Inggris): Joseph Priestly (mint –pembersih udara</a:t>
            </a:r>
            <a:r>
              <a:rPr lang="id-ID" dirty="0" smtClean="0"/>
              <a:t>)</a:t>
            </a:r>
          </a:p>
          <a:p>
            <a:pPr>
              <a:buFont typeface="Wingdings" panose="05000000000000000000" pitchFamily="2" charset="2"/>
              <a:buChar char="ü"/>
            </a:pPr>
            <a:r>
              <a:rPr lang="id-ID" dirty="0" smtClean="0"/>
              <a:t>Fisika </a:t>
            </a:r>
            <a:r>
              <a:rPr lang="id-ID" dirty="0"/>
              <a:t>(Belanda): Jan Ingenhousz (tumbuhan –cahaya)</a:t>
            </a:r>
          </a:p>
        </p:txBody>
      </p:sp>
    </p:spTree>
    <p:extLst>
      <p:ext uri="{BB962C8B-B14F-4D97-AF65-F5344CB8AC3E}">
        <p14:creationId xmlns:p14="http://schemas.microsoft.com/office/powerpoint/2010/main" val="3835550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371600"/>
            <a:ext cx="8229600" cy="4525963"/>
          </a:xfrm>
        </p:spPr>
        <p:txBody>
          <a:bodyPr>
            <a:noAutofit/>
          </a:bodyPr>
          <a:lstStyle/>
          <a:p>
            <a:r>
              <a:rPr lang="en-US" sz="2400" b="1" dirty="0" err="1">
                <a:latin typeface="Arial" panose="020B0604020202020204" pitchFamily="34" charset="0"/>
                <a:cs typeface="Arial" panose="020B0604020202020204" pitchFamily="34" charset="0"/>
              </a:rPr>
              <a:t>Aliran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elektron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siklik</a:t>
            </a:r>
            <a:endParaRPr lang="en-US" sz="2400" dirty="0">
              <a:latin typeface="Arial" panose="020B0604020202020204" pitchFamily="34" charset="0"/>
              <a:cs typeface="Arial" panose="020B0604020202020204" pitchFamily="34" charset="0"/>
            </a:endParaRPr>
          </a:p>
          <a:p>
            <a:pPr lvl="1"/>
            <a:r>
              <a:rPr lang="en-US" sz="2400" dirty="0" err="1">
                <a:latin typeface="Arial" panose="020B0604020202020204" pitchFamily="34" charset="0"/>
                <a:cs typeface="Arial" panose="020B0604020202020204" pitchFamily="34" charset="0"/>
              </a:rPr>
              <a:t>Hanya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menggunakan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fotosistem</a:t>
            </a:r>
            <a:r>
              <a:rPr lang="en-US" sz="2400" dirty="0">
                <a:latin typeface="Arial" panose="020B0604020202020204" pitchFamily="34" charset="0"/>
                <a:cs typeface="Arial" panose="020B0604020202020204" pitchFamily="34" charset="0"/>
              </a:rPr>
              <a:t> I</a:t>
            </a:r>
          </a:p>
          <a:p>
            <a:pPr lvl="1"/>
            <a:r>
              <a:rPr lang="en-US" sz="2400" dirty="0" err="1">
                <a:latin typeface="Arial" panose="020B0604020202020204" pitchFamily="34" charset="0"/>
                <a:cs typeface="Arial" panose="020B0604020202020204" pitchFamily="34" charset="0"/>
              </a:rPr>
              <a:t>Elektron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fotosistem</a:t>
            </a:r>
            <a:r>
              <a:rPr lang="en-US" sz="2400" dirty="0">
                <a:latin typeface="Arial" panose="020B0604020202020204" pitchFamily="34" charset="0"/>
                <a:cs typeface="Arial" panose="020B0604020202020204" pitchFamily="34" charset="0"/>
              </a:rPr>
              <a:t> I di-recycle</a:t>
            </a:r>
            <a:endParaRPr lang="en-US" sz="2400" b="1" dirty="0">
              <a:latin typeface="Arial" panose="020B0604020202020204" pitchFamily="34" charset="0"/>
              <a:cs typeface="Arial" panose="020B0604020202020204" pitchFamily="34" charset="0"/>
            </a:endParaRPr>
          </a:p>
          <a:p>
            <a:pPr lvl="1"/>
            <a:r>
              <a:rPr lang="en-US" sz="2400" dirty="0" err="1">
                <a:latin typeface="Arial" panose="020B0604020202020204" pitchFamily="34" charset="0"/>
                <a:cs typeface="Arial" panose="020B0604020202020204" pitchFamily="34" charset="0"/>
              </a:rPr>
              <a:t>Mensintesis</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ATP</a:t>
            </a:r>
            <a:endParaRPr lang="id-ID" sz="2400" dirty="0" smtClean="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a:p>
            <a:r>
              <a:rPr lang="en-US" sz="2400" b="1" dirty="0" err="1" smtClean="0">
                <a:latin typeface="Arial" panose="020B0604020202020204" pitchFamily="34" charset="0"/>
                <a:cs typeface="Arial" panose="020B0604020202020204" pitchFamily="34" charset="0"/>
              </a:rPr>
              <a:t>Aliran</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elektron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nonsiklik</a:t>
            </a:r>
            <a:endParaRPr lang="en-US" sz="2400" dirty="0">
              <a:latin typeface="Arial" panose="020B0604020202020204" pitchFamily="34" charset="0"/>
              <a:cs typeface="Arial" panose="020B0604020202020204" pitchFamily="34" charset="0"/>
            </a:endParaRPr>
          </a:p>
          <a:p>
            <a:pPr lvl="1"/>
            <a:r>
              <a:rPr lang="en-US" sz="2400" dirty="0" err="1">
                <a:latin typeface="Arial" panose="020B0604020202020204" pitchFamily="34" charset="0"/>
                <a:cs typeface="Arial" panose="020B0604020202020204" pitchFamily="34" charset="0"/>
              </a:rPr>
              <a:t>Menggunakan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fotosistem</a:t>
            </a:r>
            <a:r>
              <a:rPr lang="en-US" sz="2400" dirty="0">
                <a:latin typeface="Arial" panose="020B0604020202020204" pitchFamily="34" charset="0"/>
                <a:cs typeface="Arial" panose="020B0604020202020204" pitchFamily="34" charset="0"/>
              </a:rPr>
              <a:t> II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I</a:t>
            </a:r>
          </a:p>
          <a:p>
            <a:pPr lvl="1"/>
            <a:r>
              <a:rPr lang="en-US" sz="2400" dirty="0" err="1">
                <a:latin typeface="Arial" panose="020B0604020202020204" pitchFamily="34" charset="0"/>
                <a:cs typeface="Arial" panose="020B0604020202020204" pitchFamily="34" charset="0"/>
              </a:rPr>
              <a:t>Elektron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dari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fotosistem</a:t>
            </a:r>
            <a:r>
              <a:rPr lang="en-US" sz="2400" dirty="0">
                <a:latin typeface="Arial" panose="020B0604020202020204" pitchFamily="34" charset="0"/>
                <a:cs typeface="Arial" panose="020B0604020202020204" pitchFamily="34" charset="0"/>
              </a:rPr>
              <a:t> II </a:t>
            </a:r>
            <a:r>
              <a:rPr lang="en-US" sz="2400" dirty="0" err="1">
                <a:latin typeface="Arial" panose="020B0604020202020204" pitchFamily="34" charset="0"/>
                <a:cs typeface="Arial" panose="020B0604020202020204" pitchFamily="34" charset="0"/>
              </a:rPr>
              <a:t>dihilangkan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diganti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oleh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elektron</a:t>
            </a:r>
            <a:r>
              <a:rPr lang="en-US" sz="2400" dirty="0">
                <a:latin typeface="Arial" panose="020B0604020202020204" pitchFamily="34" charset="0"/>
                <a:cs typeface="Arial" panose="020B0604020202020204" pitchFamily="34" charset="0"/>
              </a:rPr>
              <a:t> yang </a:t>
            </a:r>
            <a:r>
              <a:rPr lang="en-US" sz="2400" dirty="0" err="1">
                <a:latin typeface="Arial" panose="020B0604020202020204" pitchFamily="34" charset="0"/>
                <a:cs typeface="Arial" panose="020B0604020202020204" pitchFamily="34" charset="0"/>
              </a:rPr>
              <a:t>didonasikan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oleh</a:t>
            </a:r>
            <a:r>
              <a:rPr lang="en-US" sz="2400" dirty="0">
                <a:latin typeface="Arial" panose="020B0604020202020204" pitchFamily="34" charset="0"/>
                <a:cs typeface="Arial" panose="020B0604020202020204" pitchFamily="34" charset="0"/>
              </a:rPr>
              <a:t> air</a:t>
            </a:r>
          </a:p>
          <a:p>
            <a:pPr lvl="1"/>
            <a:r>
              <a:rPr lang="en-US" sz="2400" dirty="0" err="1">
                <a:latin typeface="Arial" panose="020B0604020202020204" pitchFamily="34" charset="0"/>
                <a:cs typeface="Arial" panose="020B0604020202020204" pitchFamily="34" charset="0"/>
              </a:rPr>
              <a:t>Mensintesis</a:t>
            </a:r>
            <a:r>
              <a:rPr lang="en-US" sz="2400" dirty="0">
                <a:latin typeface="Arial" panose="020B0604020202020204" pitchFamily="34" charset="0"/>
                <a:cs typeface="Arial" panose="020B0604020202020204" pitchFamily="34" charset="0"/>
              </a:rPr>
              <a:t> ATP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NADPH</a:t>
            </a:r>
          </a:p>
          <a:p>
            <a:pPr lvl="1"/>
            <a:r>
              <a:rPr lang="en-US" sz="2400" dirty="0" err="1">
                <a:latin typeface="Arial" panose="020B0604020202020204" pitchFamily="34" charset="0"/>
                <a:cs typeface="Arial" panose="020B0604020202020204" pitchFamily="34" charset="0"/>
              </a:rPr>
              <a:t>Donasi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elektron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mengkonversi</a:t>
            </a:r>
            <a:r>
              <a:rPr lang="en-US" sz="2400" dirty="0">
                <a:latin typeface="Arial" panose="020B0604020202020204" pitchFamily="34" charset="0"/>
                <a:cs typeface="Arial" panose="020B0604020202020204" pitchFamily="34" charset="0"/>
              </a:rPr>
              <a:t> air 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dan</a:t>
            </a:r>
            <a:r>
              <a:rPr lang="en-US" sz="2400" dirty="0">
                <a:latin typeface="Arial" panose="020B0604020202020204" pitchFamily="34" charset="0"/>
                <a:cs typeface="Arial" panose="020B0604020202020204" pitchFamily="34" charset="0"/>
              </a:rPr>
              <a:t> 2H</a:t>
            </a:r>
            <a:r>
              <a:rPr lang="en-US" sz="2400" baseline="30000" dirty="0" smtClean="0">
                <a:latin typeface="Arial" panose="020B0604020202020204" pitchFamily="34" charset="0"/>
                <a:cs typeface="Arial" panose="020B0604020202020204" pitchFamily="34" charset="0"/>
              </a:rPr>
              <a:t>+</a:t>
            </a:r>
            <a:endParaRPr lang="id-ID" sz="2400" baseline="30000" dirty="0" smtClean="0">
              <a:latin typeface="Arial" panose="020B0604020202020204" pitchFamily="34" charset="0"/>
              <a:cs typeface="Arial" panose="020B0604020202020204" pitchFamily="34" charset="0"/>
            </a:endParaRPr>
          </a:p>
          <a:p>
            <a:pPr marL="457200" lvl="1" indent="0">
              <a:buNone/>
            </a:pPr>
            <a:endParaRPr lang="en-US" sz="2400" dirty="0">
              <a:latin typeface="Arial" panose="020B0604020202020204" pitchFamily="34" charset="0"/>
              <a:cs typeface="Arial" panose="020B0604020202020204" pitchFamily="34" charset="0"/>
            </a:endParaRPr>
          </a:p>
          <a:p>
            <a:endParaRPr lang="id-ID" sz="2400" dirty="0"/>
          </a:p>
        </p:txBody>
      </p:sp>
      <p:sp>
        <p:nvSpPr>
          <p:cNvPr id="5" name="Rectangle 2"/>
          <p:cNvSpPr txBox="1">
            <a:spLocks noChangeArrowheads="1"/>
          </p:cNvSpPr>
          <p:nvPr/>
        </p:nvSpPr>
        <p:spPr>
          <a:xfrm>
            <a:off x="641985" y="457200"/>
            <a:ext cx="7772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smtClean="0">
                <a:solidFill>
                  <a:schemeClr val="accent6">
                    <a:lumMod val="75000"/>
                  </a:schemeClr>
                </a:solidFill>
              </a:rPr>
              <a:t>Reaksi Terang</a:t>
            </a:r>
            <a:endParaRPr lang="en-US" b="1" dirty="0" smtClean="0">
              <a:solidFill>
                <a:schemeClr val="accent6">
                  <a:lumMod val="75000"/>
                </a:schemeClr>
              </a:solidFill>
            </a:endParaRPr>
          </a:p>
        </p:txBody>
      </p:sp>
    </p:spTree>
    <p:extLst>
      <p:ext uri="{BB962C8B-B14F-4D97-AF65-F5344CB8AC3E}">
        <p14:creationId xmlns:p14="http://schemas.microsoft.com/office/powerpoint/2010/main" val="390928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3"/>
          <p:cNvSpPr>
            <a:spLocks noGrp="1" noChangeArrowheads="1"/>
          </p:cNvSpPr>
          <p:nvPr>
            <p:ph type="body" idx="1"/>
          </p:nvPr>
        </p:nvSpPr>
        <p:spPr>
          <a:xfrm>
            <a:off x="2794563" y="943898"/>
            <a:ext cx="5853112" cy="641350"/>
          </a:xfrm>
        </p:spPr>
        <p:txBody>
          <a:bodyPr/>
          <a:lstStyle/>
          <a:p>
            <a:pPr eaLnBrk="1" hangingPunct="1">
              <a:buFont typeface="Arial" panose="020B0604020202020204" pitchFamily="34" charset="0"/>
              <a:buNone/>
            </a:pPr>
            <a:r>
              <a:rPr lang="en-US" sz="2400" dirty="0" err="1" smtClean="0">
                <a:latin typeface="Arial" panose="020B0604020202020204" pitchFamily="34" charset="0"/>
                <a:cs typeface="Arial" panose="020B0604020202020204" pitchFamily="34" charset="0"/>
              </a:rPr>
              <a:t>Menghasilkan</a:t>
            </a:r>
            <a:r>
              <a:rPr lang="en-US" sz="2400" dirty="0" smtClean="0">
                <a:latin typeface="Arial" panose="020B0604020202020204" pitchFamily="34" charset="0"/>
                <a:cs typeface="Arial" panose="020B0604020202020204" pitchFamily="34" charset="0"/>
              </a:rPr>
              <a:t> </a:t>
            </a:r>
            <a:r>
              <a:rPr lang="id-ID" sz="2400" dirty="0" smtClean="0">
                <a:latin typeface="Arial" panose="020B0604020202020204" pitchFamily="34" charset="0"/>
                <a:cs typeface="Arial" panose="020B0604020202020204" pitchFamily="34" charset="0"/>
              </a:rPr>
              <a:t>ATP dan NADPH</a:t>
            </a:r>
            <a:endParaRPr lang="en-US" sz="2400" dirty="0" smtClean="0">
              <a:latin typeface="Arial" panose="020B0604020202020204" pitchFamily="34" charset="0"/>
              <a:cs typeface="Arial" panose="020B0604020202020204" pitchFamily="34" charset="0"/>
            </a:endParaRPr>
          </a:p>
        </p:txBody>
      </p:sp>
      <p:sp>
        <p:nvSpPr>
          <p:cNvPr id="24579" name="TextBox 75"/>
          <p:cNvSpPr txBox="1">
            <a:spLocks noChangeArrowheads="1"/>
          </p:cNvSpPr>
          <p:nvPr/>
        </p:nvSpPr>
        <p:spPr bwMode="auto">
          <a:xfrm>
            <a:off x="292561" y="847150"/>
            <a:ext cx="20056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dirty="0" err="1">
                <a:solidFill>
                  <a:schemeClr val="accent6">
                    <a:lumMod val="75000"/>
                  </a:schemeClr>
                </a:solidFill>
                <a:cs typeface="Arial" panose="020B0604020202020204" pitchFamily="34" charset="0"/>
              </a:rPr>
              <a:t>Nonsiklik</a:t>
            </a:r>
            <a:endParaRPr lang="en-US" sz="3200" b="1" dirty="0">
              <a:solidFill>
                <a:schemeClr val="accent6">
                  <a:lumMod val="75000"/>
                </a:schemeClr>
              </a:solidFill>
              <a:cs typeface="Arial" panose="020B0604020202020204" pitchFamily="34" charset="0"/>
            </a:endParaRPr>
          </a:p>
        </p:txBody>
      </p:sp>
      <p:pic>
        <p:nvPicPr>
          <p:cNvPr id="24580" name="Picture 5" descr="C:\WINDOWS\DESKTOP\My Briefcase\10.11 How noncyclic electr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94935"/>
            <a:ext cx="7315200" cy="54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956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3"/>
          <p:cNvSpPr>
            <a:spLocks noGrp="1" noChangeArrowheads="1"/>
          </p:cNvSpPr>
          <p:nvPr>
            <p:ph type="body" idx="1"/>
          </p:nvPr>
        </p:nvSpPr>
        <p:spPr>
          <a:xfrm>
            <a:off x="304800" y="685800"/>
            <a:ext cx="8534400" cy="2051050"/>
          </a:xfrm>
        </p:spPr>
        <p:txBody>
          <a:bodyPr/>
          <a:lstStyle/>
          <a:p>
            <a:pPr eaLnBrk="1" hangingPunct="1">
              <a:buFont typeface="Arial" panose="020B0604020202020204" pitchFamily="34" charset="0"/>
              <a:buNone/>
            </a:pPr>
            <a:r>
              <a:rPr lang="en-US" b="1" dirty="0" err="1" smtClean="0">
                <a:solidFill>
                  <a:schemeClr val="accent6">
                    <a:lumMod val="75000"/>
                  </a:schemeClr>
                </a:solidFill>
              </a:rPr>
              <a:t>Aliran</a:t>
            </a:r>
            <a:r>
              <a:rPr lang="en-US" b="1" dirty="0" smtClean="0">
                <a:solidFill>
                  <a:schemeClr val="accent6">
                    <a:lumMod val="75000"/>
                  </a:schemeClr>
                </a:solidFill>
              </a:rPr>
              <a:t> </a:t>
            </a:r>
            <a:r>
              <a:rPr lang="en-US" b="1" dirty="0" err="1" smtClean="0">
                <a:solidFill>
                  <a:schemeClr val="accent6">
                    <a:lumMod val="75000"/>
                  </a:schemeClr>
                </a:solidFill>
              </a:rPr>
              <a:t>siklik</a:t>
            </a:r>
            <a:endParaRPr lang="en-US" b="1" dirty="0" smtClean="0">
              <a:solidFill>
                <a:schemeClr val="accent6">
                  <a:lumMod val="75000"/>
                </a:schemeClr>
              </a:solidFill>
            </a:endParaRPr>
          </a:p>
          <a:p>
            <a:pPr lvl="1" eaLnBrk="1" hangingPunct="1"/>
            <a:r>
              <a:rPr lang="en-US" dirty="0" err="1" smtClean="0"/>
              <a:t>Hanya</a:t>
            </a:r>
            <a:r>
              <a:rPr lang="en-US" dirty="0" smtClean="0"/>
              <a:t> </a:t>
            </a:r>
            <a:r>
              <a:rPr lang="en-US" dirty="0" err="1" smtClean="0"/>
              <a:t>fotosistem</a:t>
            </a:r>
            <a:r>
              <a:rPr lang="en-US" dirty="0" smtClean="0"/>
              <a:t> I yang </a:t>
            </a:r>
            <a:r>
              <a:rPr lang="en-US" dirty="0" err="1" smtClean="0"/>
              <a:t>digunakan</a:t>
            </a:r>
            <a:endParaRPr lang="en-US" dirty="0" smtClean="0"/>
          </a:p>
          <a:p>
            <a:pPr lvl="1" eaLnBrk="1" hangingPunct="1"/>
            <a:r>
              <a:rPr lang="en-US" dirty="0" err="1" smtClean="0"/>
              <a:t>Hanya</a:t>
            </a:r>
            <a:r>
              <a:rPr lang="en-US" dirty="0" smtClean="0"/>
              <a:t> ATP yang </a:t>
            </a:r>
            <a:r>
              <a:rPr lang="en-US" dirty="0" err="1" smtClean="0"/>
              <a:t>dihasilkan</a:t>
            </a:r>
            <a:endParaRPr lang="en-US" dirty="0" smtClean="0"/>
          </a:p>
        </p:txBody>
      </p:sp>
      <p:pic>
        <p:nvPicPr>
          <p:cNvPr id="25603" name="Picture 6" descr="C:\WINDOWS\DESKTOP\My Briefcase\10.13 Cyclic electron f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708" y="2365693"/>
            <a:ext cx="7008092" cy="433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391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3"/>
          <p:cNvSpPr txBox="1">
            <a:spLocks noChangeArrowheads="1"/>
          </p:cNvSpPr>
          <p:nvPr/>
        </p:nvSpPr>
        <p:spPr bwMode="auto">
          <a:xfrm>
            <a:off x="304800" y="1841500"/>
            <a:ext cx="85344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65125" indent="-365125" eaLnBrk="1" hangingPunct="1">
              <a:spcBef>
                <a:spcPct val="20000"/>
              </a:spcBef>
              <a:buFont typeface="Arial" panose="020B0604020202020204" pitchFamily="34" charset="0"/>
              <a:buChar char="•"/>
            </a:pPr>
            <a:r>
              <a:rPr lang="en-US" sz="2600" dirty="0" err="1">
                <a:cs typeface="Arial" panose="020B0604020202020204" pitchFamily="34" charset="0"/>
              </a:rPr>
              <a:t>Siklus</a:t>
            </a:r>
            <a:r>
              <a:rPr lang="en-US" sz="2600" dirty="0">
                <a:cs typeface="Arial" panose="020B0604020202020204" pitchFamily="34" charset="0"/>
              </a:rPr>
              <a:t> Calvin </a:t>
            </a:r>
            <a:r>
              <a:rPr lang="en-US" sz="2600" dirty="0" err="1">
                <a:cs typeface="Arial" panose="020B0604020202020204" pitchFamily="34" charset="0"/>
              </a:rPr>
              <a:t>menggunakan</a:t>
            </a:r>
            <a:r>
              <a:rPr lang="en-US" sz="2600" dirty="0">
                <a:cs typeface="Arial" panose="020B0604020202020204" pitchFamily="34" charset="0"/>
              </a:rPr>
              <a:t> </a:t>
            </a:r>
            <a:r>
              <a:rPr lang="en-US" sz="2600" dirty="0" smtClean="0">
                <a:solidFill>
                  <a:srgbClr val="C00000"/>
                </a:solidFill>
                <a:cs typeface="Arial" panose="020B0604020202020204" pitchFamily="34" charset="0"/>
              </a:rPr>
              <a:t>ATP</a:t>
            </a:r>
            <a:r>
              <a:rPr lang="id-ID" sz="2600" dirty="0" smtClean="0">
                <a:solidFill>
                  <a:srgbClr val="C00000"/>
                </a:solidFill>
                <a:cs typeface="Arial" panose="020B0604020202020204" pitchFamily="34" charset="0"/>
              </a:rPr>
              <a:t> sebagai sumber energi</a:t>
            </a:r>
            <a:r>
              <a:rPr lang="en-US" sz="2600" dirty="0" smtClean="0">
                <a:cs typeface="Arial" panose="020B0604020202020204" pitchFamily="34" charset="0"/>
              </a:rPr>
              <a:t> </a:t>
            </a:r>
            <a:r>
              <a:rPr lang="en-US" sz="2600" dirty="0" err="1">
                <a:cs typeface="Arial" panose="020B0604020202020204" pitchFamily="34" charset="0"/>
              </a:rPr>
              <a:t>dan</a:t>
            </a:r>
            <a:r>
              <a:rPr lang="en-US" sz="2600" dirty="0">
                <a:cs typeface="Arial" panose="020B0604020202020204" pitchFamily="34" charset="0"/>
              </a:rPr>
              <a:t> </a:t>
            </a:r>
            <a:r>
              <a:rPr lang="en-US" sz="2600" dirty="0">
                <a:solidFill>
                  <a:srgbClr val="C00000"/>
                </a:solidFill>
                <a:cs typeface="Arial" panose="020B0604020202020204" pitchFamily="34" charset="0"/>
              </a:rPr>
              <a:t>NADPH </a:t>
            </a:r>
            <a:r>
              <a:rPr lang="id-ID" sz="2600" dirty="0" smtClean="0">
                <a:solidFill>
                  <a:srgbClr val="C00000"/>
                </a:solidFill>
                <a:cs typeface="Arial" panose="020B0604020202020204" pitchFamily="34" charset="0"/>
              </a:rPr>
              <a:t>sebagai tenaga pereduksi </a:t>
            </a:r>
            <a:r>
              <a:rPr lang="en-US" sz="2600" dirty="0" err="1" smtClean="0">
                <a:cs typeface="Arial" panose="020B0604020202020204" pitchFamily="34" charset="0"/>
              </a:rPr>
              <a:t>untuk</a:t>
            </a:r>
            <a:r>
              <a:rPr lang="en-US" sz="2600" dirty="0" smtClean="0">
                <a:cs typeface="Arial" panose="020B0604020202020204" pitchFamily="34" charset="0"/>
              </a:rPr>
              <a:t> </a:t>
            </a:r>
            <a:r>
              <a:rPr lang="en-US" sz="2600" dirty="0" err="1">
                <a:cs typeface="Arial" panose="020B0604020202020204" pitchFamily="34" charset="0"/>
              </a:rPr>
              <a:t>mengkonversi</a:t>
            </a:r>
            <a:r>
              <a:rPr lang="en-US" sz="2600" dirty="0">
                <a:cs typeface="Arial" panose="020B0604020202020204" pitchFamily="34" charset="0"/>
              </a:rPr>
              <a:t> CO</a:t>
            </a:r>
            <a:r>
              <a:rPr lang="en-US" sz="2600" baseline="-25000" dirty="0">
                <a:cs typeface="Arial" panose="020B0604020202020204" pitchFamily="34" charset="0"/>
              </a:rPr>
              <a:t>2</a:t>
            </a:r>
            <a:r>
              <a:rPr lang="en-US" sz="2600" dirty="0">
                <a:cs typeface="Arial" panose="020B0604020202020204" pitchFamily="34" charset="0"/>
              </a:rPr>
              <a:t> </a:t>
            </a:r>
            <a:r>
              <a:rPr lang="en-US" sz="2600" dirty="0" err="1">
                <a:cs typeface="Arial" panose="020B0604020202020204" pitchFamily="34" charset="0"/>
              </a:rPr>
              <a:t>menjadi</a:t>
            </a:r>
            <a:r>
              <a:rPr lang="en-US" sz="2600" dirty="0">
                <a:cs typeface="Arial" panose="020B0604020202020204" pitchFamily="34" charset="0"/>
              </a:rPr>
              <a:t> </a:t>
            </a:r>
            <a:r>
              <a:rPr lang="en-US" sz="2600" dirty="0" err="1">
                <a:cs typeface="Arial" panose="020B0604020202020204" pitchFamily="34" charset="0"/>
              </a:rPr>
              <a:t>gula</a:t>
            </a:r>
            <a:endParaRPr lang="en-US" sz="2600" dirty="0">
              <a:cs typeface="Arial" panose="020B0604020202020204" pitchFamily="34" charset="0"/>
            </a:endParaRPr>
          </a:p>
          <a:p>
            <a:pPr eaLnBrk="1" hangingPunct="1">
              <a:spcBef>
                <a:spcPct val="20000"/>
              </a:spcBef>
              <a:buFont typeface="Arial" panose="020B0604020202020204" pitchFamily="34" charset="0"/>
              <a:buChar char="•"/>
            </a:pPr>
            <a:r>
              <a:rPr lang="en-US" sz="2600" dirty="0" err="1">
                <a:cs typeface="Arial" panose="020B0604020202020204" pitchFamily="34" charset="0"/>
              </a:rPr>
              <a:t>Siklus</a:t>
            </a:r>
            <a:r>
              <a:rPr lang="en-US" sz="2600" dirty="0">
                <a:cs typeface="Arial" panose="020B0604020202020204" pitchFamily="34" charset="0"/>
              </a:rPr>
              <a:t> </a:t>
            </a:r>
            <a:r>
              <a:rPr lang="id-ID" sz="2600" dirty="0" err="1">
                <a:cs typeface="Arial" panose="020B0604020202020204" pitchFamily="34" charset="0"/>
              </a:rPr>
              <a:t>C</a:t>
            </a:r>
            <a:r>
              <a:rPr lang="en-US" sz="2600" dirty="0" err="1" smtClean="0">
                <a:cs typeface="Arial" panose="020B0604020202020204" pitchFamily="34" charset="0"/>
              </a:rPr>
              <a:t>alvin</a:t>
            </a:r>
            <a:r>
              <a:rPr lang="en-US" sz="2600" dirty="0" smtClean="0">
                <a:cs typeface="Arial" panose="020B0604020202020204" pitchFamily="34" charset="0"/>
              </a:rPr>
              <a:t> </a:t>
            </a:r>
            <a:r>
              <a:rPr lang="id-ID" sz="2600" dirty="0" smtClean="0">
                <a:cs typeface="Arial" panose="020B0604020202020204" pitchFamily="34" charset="0"/>
              </a:rPr>
              <a:t>t</a:t>
            </a:r>
            <a:r>
              <a:rPr lang="en-US" sz="2600" dirty="0" err="1" smtClean="0">
                <a:cs typeface="Arial" panose="020B0604020202020204" pitchFamily="34" charset="0"/>
              </a:rPr>
              <a:t>erjadi</a:t>
            </a:r>
            <a:r>
              <a:rPr lang="en-US" sz="2600" dirty="0" smtClean="0">
                <a:cs typeface="Arial" panose="020B0604020202020204" pitchFamily="34" charset="0"/>
              </a:rPr>
              <a:t> </a:t>
            </a:r>
            <a:r>
              <a:rPr lang="en-US" sz="2600" dirty="0">
                <a:cs typeface="Arial" panose="020B0604020202020204" pitchFamily="34" charset="0"/>
              </a:rPr>
              <a:t>di </a:t>
            </a:r>
            <a:r>
              <a:rPr lang="en-US" sz="2600" dirty="0" err="1">
                <a:cs typeface="Arial" panose="020B0604020202020204" pitchFamily="34" charset="0"/>
              </a:rPr>
              <a:t>stroma</a:t>
            </a:r>
            <a:endParaRPr lang="en-US" sz="2600" dirty="0">
              <a:cs typeface="Arial" panose="020B0604020202020204" pitchFamily="34" charset="0"/>
            </a:endParaRPr>
          </a:p>
        </p:txBody>
      </p:sp>
      <p:sp>
        <p:nvSpPr>
          <p:cNvPr id="27651" name="Rectangle 3"/>
          <p:cNvSpPr txBox="1">
            <a:spLocks noChangeArrowheads="1"/>
          </p:cNvSpPr>
          <p:nvPr/>
        </p:nvSpPr>
        <p:spPr bwMode="auto">
          <a:xfrm>
            <a:off x="304800" y="3733800"/>
            <a:ext cx="85344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sz="2600" dirty="0" err="1">
                <a:cs typeface="Arial" panose="020B0604020202020204" pitchFamily="34" charset="0"/>
              </a:rPr>
              <a:t>Siklus</a:t>
            </a:r>
            <a:r>
              <a:rPr lang="en-US" sz="2600" dirty="0">
                <a:cs typeface="Arial" panose="020B0604020202020204" pitchFamily="34" charset="0"/>
              </a:rPr>
              <a:t> Calvin </a:t>
            </a:r>
            <a:r>
              <a:rPr lang="en-US" sz="2600" dirty="0" err="1">
                <a:cs typeface="Arial" panose="020B0604020202020204" pitchFamily="34" charset="0"/>
              </a:rPr>
              <a:t>memiliki</a:t>
            </a:r>
            <a:r>
              <a:rPr lang="en-US" sz="2600" dirty="0">
                <a:cs typeface="Arial" panose="020B0604020202020204" pitchFamily="34" charset="0"/>
              </a:rPr>
              <a:t> 3 </a:t>
            </a:r>
            <a:r>
              <a:rPr lang="en-US" sz="2600" dirty="0" err="1">
                <a:cs typeface="Arial" panose="020B0604020202020204" pitchFamily="34" charset="0"/>
              </a:rPr>
              <a:t>tahap</a:t>
            </a:r>
            <a:endParaRPr lang="en-US" sz="2600" dirty="0">
              <a:cs typeface="Arial" panose="020B0604020202020204" pitchFamily="34" charset="0"/>
            </a:endParaRPr>
          </a:p>
          <a:p>
            <a:pPr lvl="1" eaLnBrk="1" hangingPunct="1">
              <a:spcBef>
                <a:spcPct val="20000"/>
              </a:spcBef>
              <a:buFont typeface="Arial" panose="020B0604020202020204" pitchFamily="34" charset="0"/>
              <a:buChar char="–"/>
            </a:pPr>
            <a:r>
              <a:rPr lang="en-US" sz="2600" dirty="0" err="1">
                <a:cs typeface="Arial" panose="020B0604020202020204" pitchFamily="34" charset="0"/>
              </a:rPr>
              <a:t>Fiksasi</a:t>
            </a:r>
            <a:r>
              <a:rPr lang="en-US" sz="2600" dirty="0">
                <a:cs typeface="Arial" panose="020B0604020202020204" pitchFamily="34" charset="0"/>
              </a:rPr>
              <a:t> </a:t>
            </a:r>
            <a:r>
              <a:rPr lang="en-US" sz="2600" dirty="0" err="1">
                <a:cs typeface="Arial" panose="020B0604020202020204" pitchFamily="34" charset="0"/>
              </a:rPr>
              <a:t>karbon</a:t>
            </a:r>
            <a:endParaRPr lang="en-US" sz="2600" dirty="0">
              <a:cs typeface="Arial" panose="020B0604020202020204" pitchFamily="34" charset="0"/>
            </a:endParaRPr>
          </a:p>
          <a:p>
            <a:pPr lvl="1" eaLnBrk="1" hangingPunct="1">
              <a:spcBef>
                <a:spcPct val="20000"/>
              </a:spcBef>
              <a:buFont typeface="Arial" panose="020B0604020202020204" pitchFamily="34" charset="0"/>
              <a:buChar char="–"/>
            </a:pPr>
            <a:r>
              <a:rPr lang="en-US" sz="2600" dirty="0" err="1">
                <a:cs typeface="Arial" panose="020B0604020202020204" pitchFamily="34" charset="0"/>
              </a:rPr>
              <a:t>Reduksi</a:t>
            </a:r>
            <a:endParaRPr lang="en-US" sz="2600" dirty="0">
              <a:cs typeface="Arial" panose="020B0604020202020204" pitchFamily="34" charset="0"/>
            </a:endParaRPr>
          </a:p>
          <a:p>
            <a:pPr lvl="1" eaLnBrk="1" hangingPunct="1">
              <a:spcBef>
                <a:spcPct val="20000"/>
              </a:spcBef>
              <a:buFont typeface="Arial" panose="020B0604020202020204" pitchFamily="34" charset="0"/>
              <a:buChar char="–"/>
            </a:pPr>
            <a:r>
              <a:rPr lang="en-US" sz="2600" dirty="0" err="1">
                <a:cs typeface="Arial" panose="020B0604020202020204" pitchFamily="34" charset="0"/>
              </a:rPr>
              <a:t>Regenerasi</a:t>
            </a:r>
            <a:r>
              <a:rPr lang="en-US" sz="2600" dirty="0">
                <a:cs typeface="Arial" panose="020B0604020202020204" pitchFamily="34" charset="0"/>
              </a:rPr>
              <a:t> </a:t>
            </a:r>
            <a:r>
              <a:rPr lang="en-US" sz="2600" dirty="0" err="1">
                <a:cs typeface="Arial" panose="020B0604020202020204" pitchFamily="34" charset="0"/>
              </a:rPr>
              <a:t>akseptor</a:t>
            </a:r>
            <a:r>
              <a:rPr lang="en-US" sz="2600" dirty="0">
                <a:cs typeface="Arial" panose="020B0604020202020204" pitchFamily="34" charset="0"/>
              </a:rPr>
              <a:t> CO</a:t>
            </a:r>
            <a:r>
              <a:rPr lang="en-US" sz="2600" baseline="-25000" dirty="0">
                <a:cs typeface="Arial" panose="020B0604020202020204" pitchFamily="34" charset="0"/>
              </a:rPr>
              <a:t>2</a:t>
            </a:r>
            <a:r>
              <a:rPr lang="en-US" sz="2600" dirty="0">
                <a:cs typeface="Arial" panose="020B0604020202020204" pitchFamily="34" charset="0"/>
              </a:rPr>
              <a:t> </a:t>
            </a:r>
          </a:p>
        </p:txBody>
      </p:sp>
      <p:sp>
        <p:nvSpPr>
          <p:cNvPr id="2" name="TextBox 1"/>
          <p:cNvSpPr txBox="1"/>
          <p:nvPr/>
        </p:nvSpPr>
        <p:spPr>
          <a:xfrm>
            <a:off x="2438400" y="754559"/>
            <a:ext cx="4267200" cy="769441"/>
          </a:xfrm>
          <a:prstGeom prst="rect">
            <a:avLst/>
          </a:prstGeom>
          <a:noFill/>
        </p:spPr>
        <p:txBody>
          <a:bodyPr wrap="square" rtlCol="0">
            <a:spAutoFit/>
          </a:bodyPr>
          <a:lstStyle/>
          <a:p>
            <a:r>
              <a:rPr lang="id-ID" sz="4400" b="1" dirty="0" smtClean="0">
                <a:solidFill>
                  <a:schemeClr val="accent6">
                    <a:lumMod val="75000"/>
                  </a:schemeClr>
                </a:solidFill>
                <a:latin typeface="Arial" panose="020B0604020202020204" pitchFamily="34" charset="0"/>
                <a:cs typeface="Arial" panose="020B0604020202020204" pitchFamily="34" charset="0"/>
              </a:rPr>
              <a:t>Siklus Calvin</a:t>
            </a:r>
            <a:endParaRPr lang="id-ID" sz="4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876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3"/>
          <p:cNvSpPr>
            <a:spLocks noGrp="1" noChangeArrowheads="1"/>
          </p:cNvSpPr>
          <p:nvPr>
            <p:ph type="body" idx="1"/>
          </p:nvPr>
        </p:nvSpPr>
        <p:spPr>
          <a:xfrm>
            <a:off x="31749" y="1048544"/>
            <a:ext cx="2677161" cy="641350"/>
          </a:xfrm>
        </p:spPr>
        <p:txBody>
          <a:bodyPr/>
          <a:lstStyle/>
          <a:p>
            <a:pPr eaLnBrk="1" hangingPunct="1">
              <a:buFont typeface="Arial" panose="020B0604020202020204" pitchFamily="34" charset="0"/>
              <a:buNone/>
            </a:pPr>
            <a:r>
              <a:rPr lang="en-US" b="1" dirty="0" err="1" smtClean="0">
                <a:solidFill>
                  <a:schemeClr val="accent6">
                    <a:lumMod val="75000"/>
                  </a:schemeClr>
                </a:solidFill>
              </a:rPr>
              <a:t>Siklus</a:t>
            </a:r>
            <a:r>
              <a:rPr lang="en-US" b="1" dirty="0" smtClean="0">
                <a:solidFill>
                  <a:schemeClr val="accent6">
                    <a:lumMod val="75000"/>
                  </a:schemeClr>
                </a:solidFill>
              </a:rPr>
              <a:t> Calvin</a:t>
            </a:r>
          </a:p>
        </p:txBody>
      </p:sp>
      <p:grpSp>
        <p:nvGrpSpPr>
          <p:cNvPr id="2" name="Group 53"/>
          <p:cNvGrpSpPr>
            <a:grpSpLocks/>
          </p:cNvGrpSpPr>
          <p:nvPr/>
        </p:nvGrpSpPr>
        <p:grpSpPr bwMode="auto">
          <a:xfrm>
            <a:off x="2514600" y="762000"/>
            <a:ext cx="6309360" cy="5560219"/>
            <a:chOff x="1146" y="864"/>
            <a:chExt cx="3828" cy="3293"/>
          </a:xfrm>
        </p:grpSpPr>
        <p:sp>
          <p:nvSpPr>
            <p:cNvPr id="28679" name="Text Box 54"/>
            <p:cNvSpPr txBox="1">
              <a:spLocks noChangeArrowheads="1"/>
            </p:cNvSpPr>
            <p:nvPr/>
          </p:nvSpPr>
          <p:spPr bwMode="auto">
            <a:xfrm>
              <a:off x="2594" y="3107"/>
              <a:ext cx="3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900">
                  <a:latin typeface="Calibri" panose="020F0502020204030204" pitchFamily="34" charset="0"/>
                </a:rPr>
                <a:t>(G3P)</a:t>
              </a:r>
            </a:p>
          </p:txBody>
        </p:sp>
        <p:pic>
          <p:nvPicPr>
            <p:cNvPr id="2868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64"/>
              <a:ext cx="3794" cy="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56"/>
            <p:cNvSpPr txBox="1">
              <a:spLocks noChangeArrowheads="1"/>
            </p:cNvSpPr>
            <p:nvPr/>
          </p:nvSpPr>
          <p:spPr bwMode="auto">
            <a:xfrm>
              <a:off x="3130" y="934"/>
              <a:ext cx="3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200">
                  <a:latin typeface="Calibri" panose="020F0502020204030204" pitchFamily="34" charset="0"/>
                </a:rPr>
                <a:t>Input</a:t>
              </a:r>
            </a:p>
          </p:txBody>
        </p:sp>
        <p:sp>
          <p:nvSpPr>
            <p:cNvPr id="28682" name="Text Box 57"/>
            <p:cNvSpPr txBox="1">
              <a:spLocks noChangeArrowheads="1"/>
            </p:cNvSpPr>
            <p:nvPr/>
          </p:nvSpPr>
          <p:spPr bwMode="auto">
            <a:xfrm>
              <a:off x="3282" y="1062"/>
              <a:ext cx="5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(Entering one</a:t>
              </a:r>
            </a:p>
            <a:p>
              <a:pPr algn="ctr" eaLnBrk="1" hangingPunct="1"/>
              <a:r>
                <a:rPr lang="en-US" sz="1000">
                  <a:latin typeface="Calibri" panose="020F0502020204030204" pitchFamily="34" charset="0"/>
                </a:rPr>
                <a:t>at a time)</a:t>
              </a:r>
            </a:p>
          </p:txBody>
        </p:sp>
        <p:sp>
          <p:nvSpPr>
            <p:cNvPr id="28683" name="Text Box 58"/>
            <p:cNvSpPr txBox="1">
              <a:spLocks noChangeArrowheads="1"/>
            </p:cNvSpPr>
            <p:nvPr/>
          </p:nvSpPr>
          <p:spPr bwMode="auto">
            <a:xfrm>
              <a:off x="3142" y="1164"/>
              <a:ext cx="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200">
                  <a:latin typeface="Calibri" panose="020F0502020204030204" pitchFamily="34" charset="0"/>
                </a:rPr>
                <a:t>CO</a:t>
              </a:r>
              <a:r>
                <a:rPr lang="en-US" sz="1200" baseline="-25000">
                  <a:latin typeface="Calibri" panose="020F0502020204030204" pitchFamily="34" charset="0"/>
                </a:rPr>
                <a:t>2</a:t>
              </a:r>
              <a:endParaRPr lang="en-US" sz="1200">
                <a:latin typeface="Calibri" panose="020F0502020204030204" pitchFamily="34" charset="0"/>
              </a:endParaRPr>
            </a:p>
          </p:txBody>
        </p:sp>
        <p:sp>
          <p:nvSpPr>
            <p:cNvPr id="28684" name="Text Box 59"/>
            <p:cNvSpPr txBox="1">
              <a:spLocks noChangeArrowheads="1"/>
            </p:cNvSpPr>
            <p:nvPr/>
          </p:nvSpPr>
          <p:spPr bwMode="auto">
            <a:xfrm>
              <a:off x="3149" y="1059"/>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200">
                  <a:latin typeface="Calibri" panose="020F0502020204030204" pitchFamily="34" charset="0"/>
                </a:rPr>
                <a:t>3</a:t>
              </a:r>
            </a:p>
          </p:txBody>
        </p:sp>
        <p:sp>
          <p:nvSpPr>
            <p:cNvPr id="28685" name="Text Box 60"/>
            <p:cNvSpPr txBox="1">
              <a:spLocks noChangeArrowheads="1"/>
            </p:cNvSpPr>
            <p:nvPr/>
          </p:nvSpPr>
          <p:spPr bwMode="auto">
            <a:xfrm>
              <a:off x="3095" y="1586"/>
              <a:ext cx="4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000">
                  <a:latin typeface="Calibri" panose="020F0502020204030204" pitchFamily="34" charset="0"/>
                </a:rPr>
                <a:t>Rubisco</a:t>
              </a:r>
            </a:p>
          </p:txBody>
        </p:sp>
        <p:sp>
          <p:nvSpPr>
            <p:cNvPr id="28686" name="Text Box 61"/>
            <p:cNvSpPr txBox="1">
              <a:spLocks noChangeArrowheads="1"/>
            </p:cNvSpPr>
            <p:nvPr/>
          </p:nvSpPr>
          <p:spPr bwMode="auto">
            <a:xfrm>
              <a:off x="3308" y="1806"/>
              <a:ext cx="5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000">
                  <a:latin typeface="Calibri" panose="020F0502020204030204" pitchFamily="34" charset="0"/>
                </a:rPr>
                <a:t>Short-lived</a:t>
              </a:r>
              <a:br>
                <a:rPr lang="en-US" sz="1000">
                  <a:latin typeface="Calibri" panose="020F0502020204030204" pitchFamily="34" charset="0"/>
                </a:rPr>
              </a:br>
              <a:r>
                <a:rPr lang="en-US" sz="1000">
                  <a:latin typeface="Calibri" panose="020F0502020204030204" pitchFamily="34" charset="0"/>
                </a:rPr>
                <a:t>intermediate</a:t>
              </a:r>
            </a:p>
          </p:txBody>
        </p:sp>
        <p:sp>
          <p:nvSpPr>
            <p:cNvPr id="28687" name="Text Box 62"/>
            <p:cNvSpPr txBox="1">
              <a:spLocks noChangeArrowheads="1"/>
            </p:cNvSpPr>
            <p:nvPr/>
          </p:nvSpPr>
          <p:spPr bwMode="auto">
            <a:xfrm>
              <a:off x="3368" y="1723"/>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3   P</a:t>
              </a:r>
            </a:p>
          </p:txBody>
        </p:sp>
        <p:sp>
          <p:nvSpPr>
            <p:cNvPr id="28688" name="Text Box 63"/>
            <p:cNvSpPr txBox="1">
              <a:spLocks noChangeArrowheads="1"/>
            </p:cNvSpPr>
            <p:nvPr/>
          </p:nvSpPr>
          <p:spPr bwMode="auto">
            <a:xfrm>
              <a:off x="4044" y="1723"/>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P</a:t>
              </a:r>
            </a:p>
          </p:txBody>
        </p:sp>
        <p:sp>
          <p:nvSpPr>
            <p:cNvPr id="28689" name="Text Box 64"/>
            <p:cNvSpPr txBox="1">
              <a:spLocks noChangeArrowheads="1"/>
            </p:cNvSpPr>
            <p:nvPr/>
          </p:nvSpPr>
          <p:spPr bwMode="auto">
            <a:xfrm>
              <a:off x="2223" y="197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3   P</a:t>
              </a:r>
            </a:p>
          </p:txBody>
        </p:sp>
        <p:sp>
          <p:nvSpPr>
            <p:cNvPr id="28690" name="Text Box 65"/>
            <p:cNvSpPr txBox="1">
              <a:spLocks noChangeArrowheads="1"/>
            </p:cNvSpPr>
            <p:nvPr/>
          </p:nvSpPr>
          <p:spPr bwMode="auto">
            <a:xfrm>
              <a:off x="2908" y="1975"/>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P</a:t>
              </a:r>
            </a:p>
          </p:txBody>
        </p:sp>
        <p:sp>
          <p:nvSpPr>
            <p:cNvPr id="28691" name="Text Box 66"/>
            <p:cNvSpPr txBox="1">
              <a:spLocks noChangeArrowheads="1"/>
            </p:cNvSpPr>
            <p:nvPr/>
          </p:nvSpPr>
          <p:spPr bwMode="auto">
            <a:xfrm>
              <a:off x="2165" y="2025"/>
              <a:ext cx="8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900">
                  <a:latin typeface="Calibri" panose="020F0502020204030204" pitchFamily="34" charset="0"/>
                </a:rPr>
                <a:t>Ribulose bisphosphate</a:t>
              </a:r>
              <a:br>
                <a:rPr lang="en-US" sz="900">
                  <a:latin typeface="Calibri" panose="020F0502020204030204" pitchFamily="34" charset="0"/>
                </a:rPr>
              </a:br>
              <a:r>
                <a:rPr lang="en-US" sz="900">
                  <a:latin typeface="Calibri" panose="020F0502020204030204" pitchFamily="34" charset="0"/>
                </a:rPr>
                <a:t>(RuBP)</a:t>
              </a:r>
            </a:p>
          </p:txBody>
        </p:sp>
        <p:sp>
          <p:nvSpPr>
            <p:cNvPr id="28692" name="Text Box 67"/>
            <p:cNvSpPr txBox="1">
              <a:spLocks noChangeArrowheads="1"/>
            </p:cNvSpPr>
            <p:nvPr/>
          </p:nvSpPr>
          <p:spPr bwMode="auto">
            <a:xfrm>
              <a:off x="4163" y="1968"/>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P</a:t>
              </a:r>
            </a:p>
          </p:txBody>
        </p:sp>
        <p:sp>
          <p:nvSpPr>
            <p:cNvPr id="28693" name="Text Box 68"/>
            <p:cNvSpPr txBox="1">
              <a:spLocks noChangeArrowheads="1"/>
            </p:cNvSpPr>
            <p:nvPr/>
          </p:nvSpPr>
          <p:spPr bwMode="auto">
            <a:xfrm>
              <a:off x="3698" y="2030"/>
              <a:ext cx="8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000">
                  <a:latin typeface="Calibri" panose="020F0502020204030204" pitchFamily="34" charset="0"/>
                </a:rPr>
                <a:t>3-Phosphoglycerate</a:t>
              </a:r>
            </a:p>
          </p:txBody>
        </p:sp>
        <p:sp>
          <p:nvSpPr>
            <p:cNvPr id="28694" name="Text Box 69"/>
            <p:cNvSpPr txBox="1">
              <a:spLocks noChangeArrowheads="1"/>
            </p:cNvSpPr>
            <p:nvPr/>
          </p:nvSpPr>
          <p:spPr bwMode="auto">
            <a:xfrm>
              <a:off x="4369" y="2536"/>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P</a:t>
              </a:r>
            </a:p>
          </p:txBody>
        </p:sp>
        <p:sp>
          <p:nvSpPr>
            <p:cNvPr id="28695" name="Text Box 70"/>
            <p:cNvSpPr txBox="1">
              <a:spLocks noChangeArrowheads="1"/>
            </p:cNvSpPr>
            <p:nvPr/>
          </p:nvSpPr>
          <p:spPr bwMode="auto">
            <a:xfrm>
              <a:off x="3902" y="2536"/>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6   P</a:t>
              </a:r>
            </a:p>
          </p:txBody>
        </p:sp>
        <p:sp>
          <p:nvSpPr>
            <p:cNvPr id="28696" name="Text Box 71"/>
            <p:cNvSpPr txBox="1">
              <a:spLocks noChangeArrowheads="1"/>
            </p:cNvSpPr>
            <p:nvPr/>
          </p:nvSpPr>
          <p:spPr bwMode="auto">
            <a:xfrm>
              <a:off x="3793" y="1970"/>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6</a:t>
              </a:r>
            </a:p>
          </p:txBody>
        </p:sp>
        <p:sp>
          <p:nvSpPr>
            <p:cNvPr id="28697" name="Text Box 72"/>
            <p:cNvSpPr txBox="1">
              <a:spLocks noChangeArrowheads="1"/>
            </p:cNvSpPr>
            <p:nvPr/>
          </p:nvSpPr>
          <p:spPr bwMode="auto">
            <a:xfrm>
              <a:off x="3811" y="2591"/>
              <a:ext cx="8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000">
                  <a:latin typeface="Calibri" panose="020F0502020204030204" pitchFamily="34" charset="0"/>
                </a:rPr>
                <a:t>1,3-Bisphoglycerate</a:t>
              </a:r>
            </a:p>
          </p:txBody>
        </p:sp>
        <p:sp>
          <p:nvSpPr>
            <p:cNvPr id="28698" name="Text Box 73"/>
            <p:cNvSpPr txBox="1">
              <a:spLocks noChangeArrowheads="1"/>
            </p:cNvSpPr>
            <p:nvPr/>
          </p:nvSpPr>
          <p:spPr bwMode="auto">
            <a:xfrm>
              <a:off x="4546" y="2720"/>
              <a:ext cx="4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900">
                  <a:latin typeface="Calibri" panose="020F0502020204030204" pitchFamily="34" charset="0"/>
                </a:rPr>
                <a:t>6 NADPH</a:t>
              </a:r>
            </a:p>
          </p:txBody>
        </p:sp>
        <p:sp>
          <p:nvSpPr>
            <p:cNvPr id="28699" name="Text Box 74"/>
            <p:cNvSpPr txBox="1">
              <a:spLocks noChangeArrowheads="1"/>
            </p:cNvSpPr>
            <p:nvPr/>
          </p:nvSpPr>
          <p:spPr bwMode="auto">
            <a:xfrm>
              <a:off x="4451" y="2861"/>
              <a:ext cx="3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6 NADPH</a:t>
              </a:r>
              <a:r>
                <a:rPr lang="en-US" sz="600" baseline="30000">
                  <a:latin typeface="Calibri" panose="020F0502020204030204" pitchFamily="34" charset="0"/>
                </a:rPr>
                <a:t>+</a:t>
              </a:r>
              <a:endParaRPr lang="en-US" sz="600">
                <a:latin typeface="Calibri" panose="020F0502020204030204" pitchFamily="34" charset="0"/>
              </a:endParaRPr>
            </a:p>
          </p:txBody>
        </p:sp>
        <p:sp>
          <p:nvSpPr>
            <p:cNvPr id="28700" name="Text Box 75"/>
            <p:cNvSpPr txBox="1">
              <a:spLocks noChangeArrowheads="1"/>
            </p:cNvSpPr>
            <p:nvPr/>
          </p:nvSpPr>
          <p:spPr bwMode="auto">
            <a:xfrm>
              <a:off x="4429" y="2945"/>
              <a:ext cx="21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6   P</a:t>
              </a:r>
            </a:p>
          </p:txBody>
        </p:sp>
        <p:sp>
          <p:nvSpPr>
            <p:cNvPr id="28701" name="Text Box 76"/>
            <p:cNvSpPr txBox="1">
              <a:spLocks noChangeArrowheads="1"/>
            </p:cNvSpPr>
            <p:nvPr/>
          </p:nvSpPr>
          <p:spPr bwMode="auto">
            <a:xfrm>
              <a:off x="3917" y="3160"/>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P</a:t>
              </a:r>
            </a:p>
          </p:txBody>
        </p:sp>
        <p:sp>
          <p:nvSpPr>
            <p:cNvPr id="28702" name="Text Box 77"/>
            <p:cNvSpPr txBox="1">
              <a:spLocks noChangeArrowheads="1"/>
            </p:cNvSpPr>
            <p:nvPr/>
          </p:nvSpPr>
          <p:spPr bwMode="auto">
            <a:xfrm>
              <a:off x="3542" y="3154"/>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6</a:t>
              </a:r>
            </a:p>
          </p:txBody>
        </p:sp>
        <p:sp>
          <p:nvSpPr>
            <p:cNvPr id="28703" name="Text Box 78"/>
            <p:cNvSpPr txBox="1">
              <a:spLocks noChangeArrowheads="1"/>
            </p:cNvSpPr>
            <p:nvPr/>
          </p:nvSpPr>
          <p:spPr bwMode="auto">
            <a:xfrm>
              <a:off x="3327" y="3215"/>
              <a:ext cx="10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900">
                  <a:latin typeface="Calibri" panose="020F0502020204030204" pitchFamily="34" charset="0"/>
                </a:rPr>
                <a:t>Glyceraldehyde-3-phosphate</a:t>
              </a:r>
            </a:p>
            <a:p>
              <a:pPr algn="ctr" eaLnBrk="1" hangingPunct="1"/>
              <a:r>
                <a:rPr lang="en-US" sz="900">
                  <a:latin typeface="Calibri" panose="020F0502020204030204" pitchFamily="34" charset="0"/>
                </a:rPr>
                <a:t>(G3P)</a:t>
              </a:r>
            </a:p>
          </p:txBody>
        </p:sp>
        <p:sp>
          <p:nvSpPr>
            <p:cNvPr id="28704" name="Text Box 79"/>
            <p:cNvSpPr txBox="1">
              <a:spLocks noChangeArrowheads="1"/>
            </p:cNvSpPr>
            <p:nvPr/>
          </p:nvSpPr>
          <p:spPr bwMode="auto">
            <a:xfrm>
              <a:off x="4584" y="2096"/>
              <a:ext cx="37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900">
                  <a:latin typeface="Calibri" panose="020F0502020204030204" pitchFamily="34" charset="0"/>
                </a:rPr>
                <a:t>6    ATP</a:t>
              </a:r>
            </a:p>
          </p:txBody>
        </p:sp>
        <p:sp>
          <p:nvSpPr>
            <p:cNvPr id="28705" name="Text Box 80"/>
            <p:cNvSpPr txBox="1">
              <a:spLocks noChangeArrowheads="1"/>
            </p:cNvSpPr>
            <p:nvPr/>
          </p:nvSpPr>
          <p:spPr bwMode="auto">
            <a:xfrm>
              <a:off x="1639" y="2554"/>
              <a:ext cx="4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900">
                  <a:latin typeface="Calibri" panose="020F0502020204030204" pitchFamily="34" charset="0"/>
                </a:rPr>
                <a:t>3      ATP</a:t>
              </a:r>
            </a:p>
          </p:txBody>
        </p:sp>
        <p:sp>
          <p:nvSpPr>
            <p:cNvPr id="28706" name="Text Box 81"/>
            <p:cNvSpPr txBox="1">
              <a:spLocks noChangeArrowheads="1"/>
            </p:cNvSpPr>
            <p:nvPr/>
          </p:nvSpPr>
          <p:spPr bwMode="auto">
            <a:xfrm>
              <a:off x="1847" y="2404"/>
              <a:ext cx="36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900">
                  <a:latin typeface="Calibri" panose="020F0502020204030204" pitchFamily="34" charset="0"/>
                </a:rPr>
                <a:t>3   ADP</a:t>
              </a:r>
            </a:p>
          </p:txBody>
        </p:sp>
        <p:sp>
          <p:nvSpPr>
            <p:cNvPr id="28707" name="Text Box 82"/>
            <p:cNvSpPr txBox="1">
              <a:spLocks noChangeArrowheads="1"/>
            </p:cNvSpPr>
            <p:nvPr/>
          </p:nvSpPr>
          <p:spPr bwMode="auto">
            <a:xfrm>
              <a:off x="3127" y="2353"/>
              <a:ext cx="4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200" b="1" dirty="0">
                  <a:latin typeface="Calibri" panose="020F0502020204030204" pitchFamily="34" charset="0"/>
                </a:rPr>
                <a:t>CALVIN</a:t>
              </a:r>
            </a:p>
            <a:p>
              <a:pPr algn="ctr" eaLnBrk="1" hangingPunct="1"/>
              <a:r>
                <a:rPr lang="en-US" sz="1200" b="1" dirty="0">
                  <a:latin typeface="Calibri" panose="020F0502020204030204" pitchFamily="34" charset="0"/>
                </a:rPr>
                <a:t>CYCLE</a:t>
              </a:r>
            </a:p>
          </p:txBody>
        </p:sp>
        <p:sp>
          <p:nvSpPr>
            <p:cNvPr id="28708" name="Text Box 83"/>
            <p:cNvSpPr txBox="1">
              <a:spLocks noChangeArrowheads="1"/>
            </p:cNvSpPr>
            <p:nvPr/>
          </p:nvSpPr>
          <p:spPr bwMode="auto">
            <a:xfrm>
              <a:off x="2849" y="3042"/>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P</a:t>
              </a:r>
            </a:p>
          </p:txBody>
        </p:sp>
        <p:sp>
          <p:nvSpPr>
            <p:cNvPr id="28709" name="Text Box 84"/>
            <p:cNvSpPr txBox="1">
              <a:spLocks noChangeArrowheads="1"/>
            </p:cNvSpPr>
            <p:nvPr/>
          </p:nvSpPr>
          <p:spPr bwMode="auto">
            <a:xfrm>
              <a:off x="2476" y="3049"/>
              <a:ext cx="13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5</a:t>
              </a:r>
            </a:p>
          </p:txBody>
        </p:sp>
        <p:sp>
          <p:nvSpPr>
            <p:cNvPr id="28710" name="Text Box 85"/>
            <p:cNvSpPr txBox="1">
              <a:spLocks noChangeArrowheads="1"/>
            </p:cNvSpPr>
            <p:nvPr/>
          </p:nvSpPr>
          <p:spPr bwMode="auto">
            <a:xfrm>
              <a:off x="3491" y="3790"/>
              <a:ext cx="1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P</a:t>
              </a:r>
            </a:p>
          </p:txBody>
        </p:sp>
        <p:sp>
          <p:nvSpPr>
            <p:cNvPr id="28711" name="Text Box 86"/>
            <p:cNvSpPr txBox="1">
              <a:spLocks noChangeArrowheads="1"/>
            </p:cNvSpPr>
            <p:nvPr/>
          </p:nvSpPr>
          <p:spPr bwMode="auto">
            <a:xfrm>
              <a:off x="3119" y="3797"/>
              <a:ext cx="13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1</a:t>
              </a:r>
            </a:p>
          </p:txBody>
        </p:sp>
        <p:sp>
          <p:nvSpPr>
            <p:cNvPr id="28712" name="Text Box 87"/>
            <p:cNvSpPr txBox="1">
              <a:spLocks noChangeArrowheads="1"/>
            </p:cNvSpPr>
            <p:nvPr/>
          </p:nvSpPr>
          <p:spPr bwMode="auto">
            <a:xfrm>
              <a:off x="3187" y="3841"/>
              <a:ext cx="404"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900">
                  <a:latin typeface="Calibri" panose="020F0502020204030204" pitchFamily="34" charset="0"/>
                </a:rPr>
                <a:t>G3P</a:t>
              </a:r>
              <a:br>
                <a:rPr lang="en-US" sz="900">
                  <a:latin typeface="Calibri" panose="020F0502020204030204" pitchFamily="34" charset="0"/>
                </a:rPr>
              </a:br>
              <a:r>
                <a:rPr lang="en-US" sz="900">
                  <a:latin typeface="Calibri" panose="020F0502020204030204" pitchFamily="34" charset="0"/>
                </a:rPr>
                <a:t>(a sugar)</a:t>
              </a:r>
              <a:br>
                <a:rPr lang="en-US" sz="900">
                  <a:latin typeface="Calibri" panose="020F0502020204030204" pitchFamily="34" charset="0"/>
                </a:rPr>
              </a:br>
              <a:r>
                <a:rPr lang="en-US" sz="900" b="1">
                  <a:latin typeface="Calibri" panose="020F0502020204030204" pitchFamily="34" charset="0"/>
                </a:rPr>
                <a:t>Output</a:t>
              </a:r>
              <a:endParaRPr lang="en-US" sz="900">
                <a:latin typeface="Calibri" panose="020F0502020204030204" pitchFamily="34" charset="0"/>
              </a:endParaRPr>
            </a:p>
          </p:txBody>
        </p:sp>
        <p:sp>
          <p:nvSpPr>
            <p:cNvPr id="28713" name="Text Box 88"/>
            <p:cNvSpPr txBox="1">
              <a:spLocks noChangeArrowheads="1"/>
            </p:cNvSpPr>
            <p:nvPr/>
          </p:nvSpPr>
          <p:spPr bwMode="auto">
            <a:xfrm>
              <a:off x="1146" y="975"/>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200">
                  <a:latin typeface="Calibri" panose="020F0502020204030204" pitchFamily="34" charset="0"/>
                </a:rPr>
                <a:t>Light</a:t>
              </a:r>
            </a:p>
          </p:txBody>
        </p:sp>
        <p:sp>
          <p:nvSpPr>
            <p:cNvPr id="28714" name="Text Box 89"/>
            <p:cNvSpPr txBox="1">
              <a:spLocks noChangeArrowheads="1"/>
            </p:cNvSpPr>
            <p:nvPr/>
          </p:nvSpPr>
          <p:spPr bwMode="auto">
            <a:xfrm>
              <a:off x="1561" y="928"/>
              <a:ext cx="22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700">
                  <a:latin typeface="Calibri" panose="020F0502020204030204" pitchFamily="34" charset="0"/>
                </a:rPr>
                <a:t>H</a:t>
              </a:r>
              <a:r>
                <a:rPr lang="en-US" sz="700" baseline="-25000">
                  <a:latin typeface="Calibri" panose="020F0502020204030204" pitchFamily="34" charset="0"/>
                </a:rPr>
                <a:t>2</a:t>
              </a:r>
              <a:r>
                <a:rPr lang="en-US" sz="700">
                  <a:latin typeface="Calibri" panose="020F0502020204030204" pitchFamily="34" charset="0"/>
                </a:rPr>
                <a:t>O</a:t>
              </a:r>
            </a:p>
          </p:txBody>
        </p:sp>
        <p:sp>
          <p:nvSpPr>
            <p:cNvPr id="28715" name="Text Box 90"/>
            <p:cNvSpPr txBox="1">
              <a:spLocks noChangeArrowheads="1"/>
            </p:cNvSpPr>
            <p:nvPr/>
          </p:nvSpPr>
          <p:spPr bwMode="auto">
            <a:xfrm>
              <a:off x="2016" y="938"/>
              <a:ext cx="20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solidFill>
                    <a:schemeClr val="bg1"/>
                  </a:solidFill>
                  <a:latin typeface="Calibri" panose="020F0502020204030204" pitchFamily="34" charset="0"/>
                </a:rPr>
                <a:t>CO</a:t>
              </a:r>
              <a:r>
                <a:rPr lang="en-US" sz="600" baseline="-25000">
                  <a:solidFill>
                    <a:schemeClr val="bg1"/>
                  </a:solidFill>
                  <a:latin typeface="Calibri" panose="020F0502020204030204" pitchFamily="34" charset="0"/>
                </a:rPr>
                <a:t>2</a:t>
              </a:r>
              <a:endParaRPr lang="en-US" sz="600">
                <a:solidFill>
                  <a:schemeClr val="bg1"/>
                </a:solidFill>
                <a:latin typeface="Calibri" panose="020F0502020204030204" pitchFamily="34" charset="0"/>
              </a:endParaRPr>
            </a:p>
          </p:txBody>
        </p:sp>
        <p:sp>
          <p:nvSpPr>
            <p:cNvPr id="28716" name="Text Box 91"/>
            <p:cNvSpPr txBox="1">
              <a:spLocks noChangeArrowheads="1"/>
            </p:cNvSpPr>
            <p:nvPr/>
          </p:nvSpPr>
          <p:spPr bwMode="auto">
            <a:xfrm>
              <a:off x="1468" y="1255"/>
              <a:ext cx="4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700">
                  <a:latin typeface="Calibri" panose="020F0502020204030204" pitchFamily="34" charset="0"/>
                </a:rPr>
                <a:t>LIGHT</a:t>
              </a:r>
              <a:br>
                <a:rPr lang="en-US" sz="700">
                  <a:latin typeface="Calibri" panose="020F0502020204030204" pitchFamily="34" charset="0"/>
                </a:rPr>
              </a:br>
              <a:r>
                <a:rPr lang="en-US" sz="700">
                  <a:latin typeface="Calibri" panose="020F0502020204030204" pitchFamily="34" charset="0"/>
                </a:rPr>
                <a:t>REACTION</a:t>
              </a:r>
            </a:p>
          </p:txBody>
        </p:sp>
        <p:sp>
          <p:nvSpPr>
            <p:cNvPr id="28717" name="Text Box 92"/>
            <p:cNvSpPr txBox="1">
              <a:spLocks noChangeArrowheads="1"/>
            </p:cNvSpPr>
            <p:nvPr/>
          </p:nvSpPr>
          <p:spPr bwMode="auto">
            <a:xfrm>
              <a:off x="1762" y="1379"/>
              <a:ext cx="2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ATP</a:t>
              </a:r>
            </a:p>
          </p:txBody>
        </p:sp>
        <p:sp>
          <p:nvSpPr>
            <p:cNvPr id="28718" name="Text Box 93"/>
            <p:cNvSpPr txBox="1">
              <a:spLocks noChangeArrowheads="1"/>
            </p:cNvSpPr>
            <p:nvPr/>
          </p:nvSpPr>
          <p:spPr bwMode="auto">
            <a:xfrm>
              <a:off x="1732" y="1465"/>
              <a:ext cx="2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NADPH</a:t>
              </a:r>
            </a:p>
          </p:txBody>
        </p:sp>
        <p:sp>
          <p:nvSpPr>
            <p:cNvPr id="28719" name="Text Box 94"/>
            <p:cNvSpPr txBox="1">
              <a:spLocks noChangeArrowheads="1"/>
            </p:cNvSpPr>
            <p:nvPr/>
          </p:nvSpPr>
          <p:spPr bwMode="auto">
            <a:xfrm>
              <a:off x="1735" y="1122"/>
              <a:ext cx="2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NADP</a:t>
              </a:r>
              <a:r>
                <a:rPr lang="en-US" sz="600" baseline="30000">
                  <a:latin typeface="Calibri" panose="020F0502020204030204" pitchFamily="34" charset="0"/>
                </a:rPr>
                <a:t>+</a:t>
              </a:r>
              <a:endParaRPr lang="en-US" sz="600">
                <a:latin typeface="Calibri" panose="020F0502020204030204" pitchFamily="34" charset="0"/>
              </a:endParaRPr>
            </a:p>
          </p:txBody>
        </p:sp>
        <p:sp>
          <p:nvSpPr>
            <p:cNvPr id="28720" name="Text Box 95"/>
            <p:cNvSpPr txBox="1">
              <a:spLocks noChangeArrowheads="1"/>
            </p:cNvSpPr>
            <p:nvPr/>
          </p:nvSpPr>
          <p:spPr bwMode="auto">
            <a:xfrm>
              <a:off x="1754" y="1184"/>
              <a:ext cx="2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ADP</a:t>
              </a:r>
            </a:p>
          </p:txBody>
        </p:sp>
        <p:sp>
          <p:nvSpPr>
            <p:cNvPr id="28721" name="Text Box 96"/>
            <p:cNvSpPr txBox="1">
              <a:spLocks noChangeArrowheads="1"/>
            </p:cNvSpPr>
            <p:nvPr/>
          </p:nvSpPr>
          <p:spPr bwMode="auto">
            <a:xfrm>
              <a:off x="1907" y="1664"/>
              <a:ext cx="43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600">
                  <a:latin typeface="Calibri" panose="020F0502020204030204" pitchFamily="34" charset="0"/>
                </a:rPr>
                <a:t>[CH</a:t>
              </a:r>
              <a:r>
                <a:rPr lang="en-US" sz="600" baseline="-25000">
                  <a:latin typeface="Calibri" panose="020F0502020204030204" pitchFamily="34" charset="0"/>
                </a:rPr>
                <a:t>2</a:t>
              </a:r>
              <a:r>
                <a:rPr lang="en-US" sz="600">
                  <a:latin typeface="Calibri" panose="020F0502020204030204" pitchFamily="34" charset="0"/>
                </a:rPr>
                <a:t>O] (sugar)</a:t>
              </a:r>
            </a:p>
          </p:txBody>
        </p:sp>
        <p:sp>
          <p:nvSpPr>
            <p:cNvPr id="28722" name="Text Box 97"/>
            <p:cNvSpPr txBox="1">
              <a:spLocks noChangeArrowheads="1"/>
            </p:cNvSpPr>
            <p:nvPr/>
          </p:nvSpPr>
          <p:spPr bwMode="auto">
            <a:xfrm>
              <a:off x="1954" y="1238"/>
              <a:ext cx="3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700">
                  <a:latin typeface="Calibri" panose="020F0502020204030204" pitchFamily="34" charset="0"/>
                </a:rPr>
                <a:t>CALVIN</a:t>
              </a:r>
              <a:br>
                <a:rPr lang="en-US" sz="700">
                  <a:latin typeface="Calibri" panose="020F0502020204030204" pitchFamily="34" charset="0"/>
                </a:rPr>
              </a:br>
              <a:r>
                <a:rPr lang="en-US" sz="700">
                  <a:latin typeface="Calibri" panose="020F0502020204030204" pitchFamily="34" charset="0"/>
                </a:rPr>
                <a:t>CYCLE</a:t>
              </a:r>
            </a:p>
          </p:txBody>
        </p:sp>
        <p:sp>
          <p:nvSpPr>
            <p:cNvPr id="28723" name="Rectangle 99"/>
            <p:cNvSpPr>
              <a:spLocks noChangeArrowheads="1"/>
            </p:cNvSpPr>
            <p:nvPr/>
          </p:nvSpPr>
          <p:spPr bwMode="auto">
            <a:xfrm>
              <a:off x="1576" y="1655"/>
              <a:ext cx="18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700">
                  <a:latin typeface="Calibri" panose="020F0502020204030204" pitchFamily="34" charset="0"/>
                </a:rPr>
                <a:t>O</a:t>
              </a:r>
              <a:r>
                <a:rPr lang="en-US" sz="700" baseline="-25000">
                  <a:latin typeface="Calibri" panose="020F0502020204030204" pitchFamily="34" charset="0"/>
                </a:rPr>
                <a:t>2</a:t>
              </a:r>
              <a:endParaRPr lang="en-US">
                <a:latin typeface="Calibri" panose="020F0502020204030204" pitchFamily="34" charset="0"/>
              </a:endParaRPr>
            </a:p>
          </p:txBody>
        </p:sp>
        <p:sp>
          <p:nvSpPr>
            <p:cNvPr id="28724" name="Text Box 100"/>
            <p:cNvSpPr txBox="1">
              <a:spLocks noChangeArrowheads="1"/>
            </p:cNvSpPr>
            <p:nvPr/>
          </p:nvSpPr>
          <p:spPr bwMode="auto">
            <a:xfrm>
              <a:off x="4489" y="2222"/>
              <a:ext cx="32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900">
                  <a:latin typeface="Calibri" panose="020F0502020204030204" pitchFamily="34" charset="0"/>
                </a:rPr>
                <a:t>6 ADP</a:t>
              </a:r>
            </a:p>
          </p:txBody>
        </p:sp>
        <p:sp>
          <p:nvSpPr>
            <p:cNvPr id="28725" name="Text Box 101"/>
            <p:cNvSpPr txBox="1">
              <a:spLocks noChangeArrowheads="1"/>
            </p:cNvSpPr>
            <p:nvPr/>
          </p:nvSpPr>
          <p:spPr bwMode="auto">
            <a:xfrm>
              <a:off x="3756" y="3837"/>
              <a:ext cx="536"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900">
                  <a:latin typeface="Calibri" panose="020F0502020204030204" pitchFamily="34" charset="0"/>
                </a:rPr>
                <a:t>Glucose and</a:t>
              </a:r>
              <a:br>
                <a:rPr lang="en-US" sz="900">
                  <a:latin typeface="Calibri" panose="020F0502020204030204" pitchFamily="34" charset="0"/>
                </a:rPr>
              </a:br>
              <a:r>
                <a:rPr lang="en-US" sz="900">
                  <a:latin typeface="Calibri" panose="020F0502020204030204" pitchFamily="34" charset="0"/>
                </a:rPr>
                <a:t>other organic</a:t>
              </a:r>
              <a:br>
                <a:rPr lang="en-US" sz="900">
                  <a:latin typeface="Calibri" panose="020F0502020204030204" pitchFamily="34" charset="0"/>
                </a:rPr>
              </a:br>
              <a:r>
                <a:rPr lang="en-US" sz="900">
                  <a:latin typeface="Calibri" panose="020F0502020204030204" pitchFamily="34" charset="0"/>
                </a:rPr>
                <a:t>compounds</a:t>
              </a:r>
            </a:p>
          </p:txBody>
        </p:sp>
      </p:grpSp>
      <p:sp>
        <p:nvSpPr>
          <p:cNvPr id="289894" name="Text Box 102"/>
          <p:cNvSpPr txBox="1">
            <a:spLocks noChangeArrowheads="1"/>
          </p:cNvSpPr>
          <p:nvPr/>
        </p:nvSpPr>
        <p:spPr bwMode="auto">
          <a:xfrm>
            <a:off x="6990613" y="1669861"/>
            <a:ext cx="1450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900" dirty="0">
                <a:latin typeface="Calibri" panose="020F0502020204030204" pitchFamily="34" charset="0"/>
              </a:rPr>
              <a:t>Phase 1: Carbon fixation</a:t>
            </a:r>
          </a:p>
        </p:txBody>
      </p:sp>
      <p:sp>
        <p:nvSpPr>
          <p:cNvPr id="289895" name="Text Box 103"/>
          <p:cNvSpPr txBox="1">
            <a:spLocks noChangeArrowheads="1"/>
          </p:cNvSpPr>
          <p:nvPr/>
        </p:nvSpPr>
        <p:spPr bwMode="auto">
          <a:xfrm>
            <a:off x="7951154" y="4766909"/>
            <a:ext cx="698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900" dirty="0">
                <a:latin typeface="Calibri" panose="020F0502020204030204" pitchFamily="34" charset="0"/>
              </a:rPr>
              <a:t>Phase 2:</a:t>
            </a:r>
            <a:br>
              <a:rPr lang="en-US" sz="900" dirty="0">
                <a:latin typeface="Calibri" panose="020F0502020204030204" pitchFamily="34" charset="0"/>
              </a:rPr>
            </a:br>
            <a:r>
              <a:rPr lang="en-US" sz="900" dirty="0">
                <a:latin typeface="Calibri" panose="020F0502020204030204" pitchFamily="34" charset="0"/>
              </a:rPr>
              <a:t>Reduction</a:t>
            </a:r>
          </a:p>
        </p:txBody>
      </p:sp>
      <p:sp>
        <p:nvSpPr>
          <p:cNvPr id="289896" name="Text Box 104"/>
          <p:cNvSpPr txBox="1">
            <a:spLocks noChangeArrowheads="1"/>
          </p:cNvSpPr>
          <p:nvPr/>
        </p:nvSpPr>
        <p:spPr bwMode="auto">
          <a:xfrm>
            <a:off x="3743594" y="4040962"/>
            <a:ext cx="95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800" dirty="0">
                <a:latin typeface="Calibri" panose="020F0502020204030204" pitchFamily="34" charset="0"/>
              </a:rPr>
              <a:t>Phase 3:</a:t>
            </a:r>
            <a:br>
              <a:rPr lang="en-US" sz="800" dirty="0">
                <a:latin typeface="Calibri" panose="020F0502020204030204" pitchFamily="34" charset="0"/>
              </a:rPr>
            </a:br>
            <a:r>
              <a:rPr lang="en-US" sz="800" dirty="0">
                <a:latin typeface="Calibri" panose="020F0502020204030204" pitchFamily="34" charset="0"/>
              </a:rPr>
              <a:t>Regeneration of</a:t>
            </a:r>
            <a:br>
              <a:rPr lang="en-US" sz="800" dirty="0">
                <a:latin typeface="Calibri" panose="020F0502020204030204" pitchFamily="34" charset="0"/>
              </a:rPr>
            </a:br>
            <a:r>
              <a:rPr lang="en-US" sz="800" dirty="0">
                <a:latin typeface="Calibri" panose="020F0502020204030204" pitchFamily="34" charset="0"/>
              </a:rPr>
              <a:t>the CO</a:t>
            </a:r>
            <a:r>
              <a:rPr lang="en-US" sz="800" baseline="-25000" dirty="0">
                <a:latin typeface="Calibri" panose="020F0502020204030204" pitchFamily="34" charset="0"/>
              </a:rPr>
              <a:t>2 </a:t>
            </a:r>
            <a:r>
              <a:rPr lang="en-US" sz="800" dirty="0">
                <a:latin typeface="Calibri" panose="020F0502020204030204" pitchFamily="34" charset="0"/>
              </a:rPr>
              <a:t>acceptor</a:t>
            </a:r>
            <a:br>
              <a:rPr lang="en-US" sz="800" dirty="0">
                <a:latin typeface="Calibri" panose="020F0502020204030204" pitchFamily="34" charset="0"/>
              </a:rPr>
            </a:br>
            <a:r>
              <a:rPr lang="en-US" sz="800" dirty="0">
                <a:latin typeface="Calibri" panose="020F0502020204030204" pitchFamily="34" charset="0"/>
              </a:rPr>
              <a:t>(</a:t>
            </a:r>
            <a:r>
              <a:rPr lang="en-US" sz="800" dirty="0" err="1">
                <a:latin typeface="Calibri" panose="020F0502020204030204" pitchFamily="34" charset="0"/>
              </a:rPr>
              <a:t>RuBP</a:t>
            </a:r>
            <a:r>
              <a:rPr lang="en-US" sz="800" dirty="0">
                <a:latin typeface="Calibri" panose="020F0502020204030204" pitchFamily="34" charset="0"/>
              </a:rPr>
              <a:t>)</a:t>
            </a:r>
          </a:p>
        </p:txBody>
      </p:sp>
    </p:spTree>
    <p:extLst>
      <p:ext uri="{BB962C8B-B14F-4D97-AF65-F5344CB8AC3E}">
        <p14:creationId xmlns:p14="http://schemas.microsoft.com/office/powerpoint/2010/main" val="3840638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9894"/>
                                        </p:tgtEl>
                                        <p:attrNameLst>
                                          <p:attrName>style.visibility</p:attrName>
                                        </p:attrNameLst>
                                      </p:cBhvr>
                                      <p:to>
                                        <p:strVal val="visible"/>
                                      </p:to>
                                    </p:set>
                                    <p:anim calcmode="lin" valueType="num">
                                      <p:cBhvr additive="base">
                                        <p:cTn id="13" dur="500" fill="hold"/>
                                        <p:tgtEl>
                                          <p:spTgt spid="289894"/>
                                        </p:tgtEl>
                                        <p:attrNameLst>
                                          <p:attrName>ppt_x</p:attrName>
                                        </p:attrNameLst>
                                      </p:cBhvr>
                                      <p:tavLst>
                                        <p:tav tm="0">
                                          <p:val>
                                            <p:strVal val="1+#ppt_w/2"/>
                                          </p:val>
                                        </p:tav>
                                        <p:tav tm="100000">
                                          <p:val>
                                            <p:strVal val="#ppt_x"/>
                                          </p:val>
                                        </p:tav>
                                      </p:tavLst>
                                    </p:anim>
                                    <p:anim calcmode="lin" valueType="num">
                                      <p:cBhvr additive="base">
                                        <p:cTn id="14" dur="500" fill="hold"/>
                                        <p:tgtEl>
                                          <p:spTgt spid="2898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9895"/>
                                        </p:tgtEl>
                                        <p:attrNameLst>
                                          <p:attrName>style.visibility</p:attrName>
                                        </p:attrNameLst>
                                      </p:cBhvr>
                                      <p:to>
                                        <p:strVal val="visible"/>
                                      </p:to>
                                    </p:set>
                                    <p:anim calcmode="lin" valueType="num">
                                      <p:cBhvr additive="base">
                                        <p:cTn id="19" dur="500" fill="hold"/>
                                        <p:tgtEl>
                                          <p:spTgt spid="289895"/>
                                        </p:tgtEl>
                                        <p:attrNameLst>
                                          <p:attrName>ppt_x</p:attrName>
                                        </p:attrNameLst>
                                      </p:cBhvr>
                                      <p:tavLst>
                                        <p:tav tm="0">
                                          <p:val>
                                            <p:strVal val="#ppt_x"/>
                                          </p:val>
                                        </p:tav>
                                        <p:tav tm="100000">
                                          <p:val>
                                            <p:strVal val="#ppt_x"/>
                                          </p:val>
                                        </p:tav>
                                      </p:tavLst>
                                    </p:anim>
                                    <p:anim calcmode="lin" valueType="num">
                                      <p:cBhvr additive="base">
                                        <p:cTn id="20" dur="500" fill="hold"/>
                                        <p:tgtEl>
                                          <p:spTgt spid="28989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9896"/>
                                        </p:tgtEl>
                                        <p:attrNameLst>
                                          <p:attrName>style.visibility</p:attrName>
                                        </p:attrNameLst>
                                      </p:cBhvr>
                                      <p:to>
                                        <p:strVal val="visible"/>
                                      </p:to>
                                    </p:set>
                                    <p:anim calcmode="lin" valueType="num">
                                      <p:cBhvr additive="base">
                                        <p:cTn id="25" dur="500" fill="hold"/>
                                        <p:tgtEl>
                                          <p:spTgt spid="289896"/>
                                        </p:tgtEl>
                                        <p:attrNameLst>
                                          <p:attrName>ppt_x</p:attrName>
                                        </p:attrNameLst>
                                      </p:cBhvr>
                                      <p:tavLst>
                                        <p:tav tm="0">
                                          <p:val>
                                            <p:strVal val="0-#ppt_w/2"/>
                                          </p:val>
                                        </p:tav>
                                        <p:tav tm="100000">
                                          <p:val>
                                            <p:strVal val="#ppt_x"/>
                                          </p:val>
                                        </p:tav>
                                      </p:tavLst>
                                    </p:anim>
                                    <p:anim calcmode="lin" valueType="num">
                                      <p:cBhvr additive="base">
                                        <p:cTn id="26" dur="500" fill="hold"/>
                                        <p:tgtEl>
                                          <p:spTgt spid="2898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94" grpId="0" autoUpdateAnimBg="0"/>
      <p:bldP spid="289895" grpId="0" autoUpdateAnimBg="0"/>
      <p:bldP spid="28989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title"/>
          </p:nvPr>
        </p:nvSpPr>
        <p:spPr>
          <a:xfrm>
            <a:off x="290513" y="381000"/>
            <a:ext cx="3429000" cy="1143000"/>
          </a:xfrm>
        </p:spPr>
        <p:txBody>
          <a:bodyPr/>
          <a:lstStyle/>
          <a:p>
            <a:pPr algn="l" eaLnBrk="1" hangingPunct="1"/>
            <a:r>
              <a:rPr lang="en-US" dirty="0" err="1" smtClean="0"/>
              <a:t>Siklus</a:t>
            </a:r>
            <a:r>
              <a:rPr lang="en-US" dirty="0" smtClean="0"/>
              <a:t> Calvin </a:t>
            </a:r>
          </a:p>
        </p:txBody>
      </p:sp>
      <p:sp>
        <p:nvSpPr>
          <p:cNvPr id="29699" name="Rectangle 3"/>
          <p:cNvSpPr>
            <a:spLocks noGrp="1" noChangeArrowheads="1"/>
          </p:cNvSpPr>
          <p:nvPr>
            <p:ph type="body" sz="half" idx="1"/>
          </p:nvPr>
        </p:nvSpPr>
        <p:spPr>
          <a:xfrm>
            <a:off x="0" y="1371600"/>
            <a:ext cx="4038600" cy="5181600"/>
          </a:xfrm>
        </p:spPr>
        <p:txBody>
          <a:bodyPr/>
          <a:lstStyle/>
          <a:p>
            <a:pPr eaLnBrk="1" hangingPunct="1"/>
            <a:r>
              <a:rPr lang="en-US" sz="2400" smtClean="0">
                <a:latin typeface="Arial" panose="020B0604020202020204" pitchFamily="34" charset="0"/>
                <a:cs typeface="Arial" panose="020B0604020202020204" pitchFamily="34" charset="0"/>
              </a:rPr>
              <a:t>Dimulai dari CO</a:t>
            </a:r>
            <a:r>
              <a:rPr lang="en-US" sz="2400" baseline="-25000" smtClean="0">
                <a:latin typeface="Arial" panose="020B0604020202020204" pitchFamily="34" charset="0"/>
                <a:cs typeface="Arial" panose="020B0604020202020204" pitchFamily="34" charset="0"/>
              </a:rPr>
              <a:t>2</a:t>
            </a:r>
            <a:r>
              <a:rPr lang="en-US" sz="2400" smtClean="0">
                <a:latin typeface="Arial" panose="020B0604020202020204" pitchFamily="34" charset="0"/>
                <a:cs typeface="Arial" panose="020B0604020202020204" pitchFamily="34" charset="0"/>
              </a:rPr>
              <a:t> dan menghasilkan Glyceraldehyde 3-phosphate</a:t>
            </a:r>
          </a:p>
          <a:p>
            <a:pPr eaLnBrk="1" hangingPunct="1"/>
            <a:r>
              <a:rPr lang="en-US" sz="2400" smtClean="0">
                <a:latin typeface="Arial" panose="020B0604020202020204" pitchFamily="34" charset="0"/>
                <a:cs typeface="Arial" panose="020B0604020202020204" pitchFamily="34" charset="0"/>
              </a:rPr>
              <a:t>Tiga bagian siklus Calvin menghasilkan 1 produk molekul</a:t>
            </a:r>
          </a:p>
          <a:p>
            <a:pPr eaLnBrk="1" hangingPunct="1"/>
            <a:r>
              <a:rPr lang="en-US" sz="2400" smtClean="0">
                <a:latin typeface="Arial" panose="020B0604020202020204" pitchFamily="34" charset="0"/>
                <a:cs typeface="Arial" panose="020B0604020202020204" pitchFamily="34" charset="0"/>
              </a:rPr>
              <a:t>Tiga tahap</a:t>
            </a:r>
          </a:p>
          <a:p>
            <a:pPr lvl="1" eaLnBrk="1" hangingPunct="1"/>
            <a:r>
              <a:rPr lang="en-US" sz="2400" smtClean="0">
                <a:latin typeface="Arial" panose="020B0604020202020204" pitchFamily="34" charset="0"/>
                <a:cs typeface="Arial" panose="020B0604020202020204" pitchFamily="34" charset="0"/>
              </a:rPr>
              <a:t>Fiksasi karbon</a:t>
            </a:r>
          </a:p>
          <a:p>
            <a:pPr lvl="1" eaLnBrk="1" hangingPunct="1"/>
            <a:r>
              <a:rPr lang="en-US" sz="2400" smtClean="0">
                <a:latin typeface="Arial" panose="020B0604020202020204" pitchFamily="34" charset="0"/>
                <a:cs typeface="Arial" panose="020B0604020202020204" pitchFamily="34" charset="0"/>
              </a:rPr>
              <a:t>Reduksi CO2</a:t>
            </a:r>
          </a:p>
          <a:p>
            <a:pPr lvl="1" eaLnBrk="1" hangingPunct="1"/>
            <a:r>
              <a:rPr lang="en-US" sz="2400" smtClean="0">
                <a:latin typeface="Arial" panose="020B0604020202020204" pitchFamily="34" charset="0"/>
                <a:cs typeface="Arial" panose="020B0604020202020204" pitchFamily="34" charset="0"/>
              </a:rPr>
              <a:t>Regenerasi RuBP</a:t>
            </a:r>
          </a:p>
        </p:txBody>
      </p:sp>
      <p:pic>
        <p:nvPicPr>
          <p:cNvPr id="29700" name="Picture 6" descr="C:\WINDOWS\DESKTOP\My Briefcase\10.16 The Calvin cycle..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l="1646" r="3503"/>
          <a:stretch>
            <a:fillRect/>
          </a:stretch>
        </p:blipFill>
        <p:spPr>
          <a:xfrm>
            <a:off x="4038600" y="381000"/>
            <a:ext cx="5029200" cy="5708650"/>
          </a:xfrm>
        </p:spPr>
      </p:pic>
    </p:spTree>
    <p:extLst>
      <p:ext uri="{BB962C8B-B14F-4D97-AF65-F5344CB8AC3E}">
        <p14:creationId xmlns:p14="http://schemas.microsoft.com/office/powerpoint/2010/main" val="2662976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3"/>
          <p:cNvSpPr>
            <a:spLocks noGrp="1" noChangeArrowheads="1"/>
          </p:cNvSpPr>
          <p:nvPr>
            <p:ph type="body" sz="half" idx="1"/>
          </p:nvPr>
        </p:nvSpPr>
        <p:spPr>
          <a:xfrm>
            <a:off x="152400" y="914400"/>
            <a:ext cx="4114800" cy="4648200"/>
          </a:xfrm>
        </p:spPr>
        <p:txBody>
          <a:bodyPr>
            <a:noAutofit/>
          </a:bodyPr>
          <a:lstStyle/>
          <a:p>
            <a:pPr eaLnBrk="1" hangingPunct="1">
              <a:buFontTx/>
              <a:buChar char="1"/>
            </a:pPr>
            <a:r>
              <a:rPr lang="en-US" sz="2400" dirty="0" err="1" smtClean="0">
                <a:latin typeface="Arial" panose="020B0604020202020204" pitchFamily="34" charset="0"/>
                <a:cs typeface="Arial" panose="020B0604020202020204" pitchFamily="34" charset="0"/>
              </a:rPr>
              <a:t>Sebuah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molekul</a:t>
            </a:r>
            <a:r>
              <a:rPr lang="en-US" sz="2400" dirty="0" smtClean="0">
                <a:latin typeface="Arial" panose="020B0604020202020204" pitchFamily="34" charset="0"/>
                <a:cs typeface="Arial" panose="020B0604020202020204" pitchFamily="34" charset="0"/>
              </a:rPr>
              <a:t> CO2 </a:t>
            </a:r>
            <a:r>
              <a:rPr lang="en-US" sz="2400" dirty="0" err="1" smtClean="0">
                <a:latin typeface="Arial" panose="020B0604020202020204" pitchFamily="34" charset="0"/>
                <a:cs typeface="Arial" panose="020B0604020202020204" pitchFamily="34" charset="0"/>
              </a:rPr>
              <a:t>dikonversi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dari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bentuk</a:t>
            </a:r>
            <a:r>
              <a:rPr lang="en-US" sz="2400" dirty="0" smtClean="0">
                <a:latin typeface="Arial" panose="020B0604020202020204" pitchFamily="34" charset="0"/>
                <a:cs typeface="Arial" panose="020B0604020202020204" pitchFamily="34" charset="0"/>
              </a:rPr>
              <a:t> </a:t>
            </a:r>
            <a:r>
              <a:rPr lang="id-ID" sz="2400" dirty="0" err="1">
                <a:latin typeface="Arial" panose="020B0604020202020204" pitchFamily="34" charset="0"/>
                <a:cs typeface="Arial" panose="020B0604020202020204" pitchFamily="34" charset="0"/>
              </a:rPr>
              <a:t>a</a:t>
            </a:r>
            <a:r>
              <a:rPr lang="en-US" sz="2400" dirty="0" err="1" smtClean="0">
                <a:latin typeface="Arial" panose="020B0604020202020204" pitchFamily="34" charset="0"/>
                <a:cs typeface="Arial" panose="020B0604020202020204" pitchFamily="34" charset="0"/>
              </a:rPr>
              <a:t>norganiknya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menjadi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molekul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organik</a:t>
            </a:r>
            <a:r>
              <a:rPr lang="en-US" sz="2400" dirty="0" smtClean="0">
                <a:latin typeface="Arial" panose="020B0604020202020204" pitchFamily="34" charset="0"/>
                <a:cs typeface="Arial" panose="020B0604020202020204" pitchFamily="34" charset="0"/>
              </a:rPr>
              <a:t> (fixation) </a:t>
            </a:r>
            <a:r>
              <a:rPr lang="en-US" sz="2400" dirty="0" err="1" smtClean="0">
                <a:latin typeface="Arial" panose="020B0604020202020204" pitchFamily="34" charset="0"/>
                <a:cs typeface="Arial" panose="020B0604020202020204" pitchFamily="34" charset="0"/>
              </a:rPr>
              <a:t>melalui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pengikatan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gula</a:t>
            </a:r>
            <a:r>
              <a:rPr lang="en-US" sz="2400" dirty="0" smtClean="0">
                <a:latin typeface="Arial" panose="020B0604020202020204" pitchFamily="34" charset="0"/>
                <a:cs typeface="Arial" panose="020B0604020202020204" pitchFamily="34" charset="0"/>
              </a:rPr>
              <a:t> 5C (</a:t>
            </a:r>
            <a:r>
              <a:rPr lang="en-US" sz="2400" dirty="0" err="1" smtClean="0">
                <a:latin typeface="Arial" panose="020B0604020202020204" pitchFamily="34" charset="0"/>
                <a:cs typeface="Arial" panose="020B0604020202020204" pitchFamily="34" charset="0"/>
              </a:rPr>
              <a:t>ribulose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bisphosphate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atau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RuBP</a:t>
            </a:r>
            <a:r>
              <a:rPr lang="en-US" sz="2400" dirty="0" smtClean="0">
                <a:latin typeface="Arial" panose="020B0604020202020204" pitchFamily="34" charset="0"/>
                <a:cs typeface="Arial" panose="020B0604020202020204" pitchFamily="34" charset="0"/>
              </a:rPr>
              <a:t>). </a:t>
            </a:r>
          </a:p>
          <a:p>
            <a:pPr lvl="1" eaLnBrk="1" hangingPunct="1"/>
            <a:r>
              <a:rPr lang="en-US" sz="2400" dirty="0" err="1" smtClean="0">
                <a:latin typeface="Arial" panose="020B0604020202020204" pitchFamily="34" charset="0"/>
                <a:cs typeface="Arial" panose="020B0604020202020204" pitchFamily="34" charset="0"/>
              </a:rPr>
              <a:t>Dikatalisasi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oleh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enzim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RuBP</a:t>
            </a:r>
            <a:r>
              <a:rPr lang="en-US" sz="2400" dirty="0" smtClean="0">
                <a:latin typeface="Arial" panose="020B0604020202020204" pitchFamily="34" charset="0"/>
                <a:cs typeface="Arial" panose="020B0604020202020204" pitchFamily="34" charset="0"/>
              </a:rPr>
              <a:t> carboxylase (</a:t>
            </a:r>
            <a:r>
              <a:rPr lang="en-US" sz="2400" dirty="0" err="1" smtClean="0">
                <a:latin typeface="Arial" panose="020B0604020202020204" pitchFamily="34" charset="0"/>
                <a:cs typeface="Arial" panose="020B0604020202020204" pitchFamily="34" charset="0"/>
              </a:rPr>
              <a:t>Rubisco</a:t>
            </a:r>
            <a:r>
              <a:rPr lang="en-US" sz="2400" dirty="0" smtClean="0">
                <a:latin typeface="Arial" panose="020B0604020202020204" pitchFamily="34" charset="0"/>
                <a:cs typeface="Arial" panose="020B0604020202020204" pitchFamily="34" charset="0"/>
              </a:rPr>
              <a:t>).  </a:t>
            </a:r>
          </a:p>
          <a:p>
            <a:pPr eaLnBrk="1" hangingPunct="1"/>
            <a:r>
              <a:rPr lang="en-US" sz="2400" dirty="0" err="1" smtClean="0">
                <a:latin typeface="Arial" panose="020B0604020202020204" pitchFamily="34" charset="0"/>
                <a:cs typeface="Arial" panose="020B0604020202020204" pitchFamily="34" charset="0"/>
              </a:rPr>
              <a:t>Bentuk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gula</a:t>
            </a:r>
            <a:r>
              <a:rPr lang="en-US" sz="2400" dirty="0" smtClean="0">
                <a:latin typeface="Arial" panose="020B0604020202020204" pitchFamily="34" charset="0"/>
                <a:cs typeface="Arial" panose="020B0604020202020204" pitchFamily="34" charset="0"/>
              </a:rPr>
              <a:t> 6C </a:t>
            </a:r>
            <a:r>
              <a:rPr lang="en-US" sz="2400" dirty="0" err="1" smtClean="0">
                <a:latin typeface="Arial" panose="020B0604020202020204" pitchFamily="34" charset="0"/>
                <a:cs typeface="Arial" panose="020B0604020202020204" pitchFamily="34" charset="0"/>
              </a:rPr>
              <a:t>pecah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menjadi</a:t>
            </a:r>
            <a:r>
              <a:rPr lang="en-US" sz="2400" dirty="0" smtClean="0">
                <a:latin typeface="Arial" panose="020B0604020202020204" pitchFamily="34" charset="0"/>
                <a:cs typeface="Arial" panose="020B0604020202020204" pitchFamily="34" charset="0"/>
              </a:rPr>
              <a:t> 3-phosphoglycerate</a:t>
            </a:r>
          </a:p>
        </p:txBody>
      </p:sp>
      <p:pic>
        <p:nvPicPr>
          <p:cNvPr id="30723" name="Picture 5" descr="C:\WINDOWS\DESKTOP\My Briefcase\10.16 The Calvin cycle..JPG"/>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l="8000" t="13004" r="3999" b="5263"/>
          <a:stretch>
            <a:fillRect/>
          </a:stretch>
        </p:blipFill>
        <p:spPr>
          <a:xfrm>
            <a:off x="4267200" y="1219200"/>
            <a:ext cx="4724400" cy="4724400"/>
          </a:xfrm>
        </p:spPr>
      </p:pic>
    </p:spTree>
    <p:extLst>
      <p:ext uri="{BB962C8B-B14F-4D97-AF65-F5344CB8AC3E}">
        <p14:creationId xmlns:p14="http://schemas.microsoft.com/office/powerpoint/2010/main" val="1761799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3"/>
          <p:cNvSpPr>
            <a:spLocks noGrp="1" noChangeArrowheads="1"/>
          </p:cNvSpPr>
          <p:nvPr>
            <p:ph type="body" sz="half" idx="1"/>
          </p:nvPr>
        </p:nvSpPr>
        <p:spPr>
          <a:xfrm>
            <a:off x="152400" y="685800"/>
            <a:ext cx="3810000" cy="5867400"/>
          </a:xfrm>
        </p:spPr>
        <p:txBody>
          <a:bodyPr/>
          <a:lstStyle/>
          <a:p>
            <a:pPr eaLnBrk="1" hangingPunct="1">
              <a:buFontTx/>
              <a:buChar char="2"/>
            </a:pPr>
            <a:r>
              <a:rPr lang="en-US" sz="2400" smtClean="0"/>
              <a:t>Tiap molekul 3-phosphoglycerate menerima tambahan grup fosfat  membentuk  1,3-Bisphosphoglycerate (fosforilasi </a:t>
            </a:r>
            <a:r>
              <a:rPr lang="en-US" sz="2200" smtClean="0"/>
              <a:t>ATP</a:t>
            </a:r>
            <a:r>
              <a:rPr lang="en-US" sz="2400" smtClean="0"/>
              <a:t>)</a:t>
            </a:r>
          </a:p>
          <a:p>
            <a:pPr eaLnBrk="1" hangingPunct="1"/>
            <a:r>
              <a:rPr lang="en-US" sz="2400" smtClean="0"/>
              <a:t>NADPH dioksidasi dan elektron yang ditransfer  ke 1,3-Bisphosphoglycerate memecah molekul dengan tereduksi menjadi  Glyceraldehyde 3-phosphate</a:t>
            </a:r>
          </a:p>
        </p:txBody>
      </p:sp>
      <p:pic>
        <p:nvPicPr>
          <p:cNvPr id="31747" name="Picture 5" descr="C:\WINDOWS\DESKTOP\My Briefcase\10.16 The Calvin cycle..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l="8000" t="13004" r="3999" b="5263"/>
          <a:stretch>
            <a:fillRect/>
          </a:stretch>
        </p:blipFill>
        <p:spPr>
          <a:xfrm>
            <a:off x="4191000" y="1143000"/>
            <a:ext cx="4724400" cy="4724400"/>
          </a:xfrm>
        </p:spPr>
      </p:pic>
    </p:spTree>
    <p:extLst>
      <p:ext uri="{BB962C8B-B14F-4D97-AF65-F5344CB8AC3E}">
        <p14:creationId xmlns:p14="http://schemas.microsoft.com/office/powerpoint/2010/main" val="2321085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4"/>
          <p:cNvSpPr>
            <a:spLocks noGrp="1" noChangeArrowheads="1"/>
          </p:cNvSpPr>
          <p:nvPr>
            <p:ph type="body" sz="half" idx="2"/>
          </p:nvPr>
        </p:nvSpPr>
        <p:spPr>
          <a:xfrm>
            <a:off x="5638800" y="1219200"/>
            <a:ext cx="3276600" cy="4191000"/>
          </a:xfrm>
        </p:spPr>
        <p:txBody>
          <a:bodyPr/>
          <a:lstStyle/>
          <a:p>
            <a:pPr eaLnBrk="1" hangingPunct="1">
              <a:buFontTx/>
              <a:buChar char="3"/>
            </a:pPr>
            <a:r>
              <a:rPr lang="en-US" sz="2400" dirty="0" err="1" smtClean="0"/>
              <a:t>Tahap</a:t>
            </a:r>
            <a:r>
              <a:rPr lang="en-US" sz="2400" dirty="0" smtClean="0"/>
              <a:t> </a:t>
            </a:r>
            <a:r>
              <a:rPr lang="en-US" sz="2400" dirty="0" err="1" smtClean="0"/>
              <a:t>terakhir</a:t>
            </a:r>
            <a:r>
              <a:rPr lang="en-US" sz="2400" dirty="0" smtClean="0"/>
              <a:t> </a:t>
            </a:r>
            <a:r>
              <a:rPr lang="en-US" sz="2400" dirty="0" err="1" smtClean="0"/>
              <a:t>dari</a:t>
            </a:r>
            <a:r>
              <a:rPr lang="en-US" sz="2400" dirty="0" smtClean="0"/>
              <a:t> </a:t>
            </a:r>
            <a:r>
              <a:rPr lang="en-US" sz="2400" dirty="0" err="1" smtClean="0"/>
              <a:t>siklus</a:t>
            </a:r>
            <a:r>
              <a:rPr lang="en-US" sz="2400" dirty="0" smtClean="0"/>
              <a:t> </a:t>
            </a:r>
            <a:r>
              <a:rPr lang="en-US" sz="2400" dirty="0" err="1" smtClean="0"/>
              <a:t>ini</a:t>
            </a:r>
            <a:r>
              <a:rPr lang="en-US" sz="2400" dirty="0" smtClean="0"/>
              <a:t> </a:t>
            </a:r>
            <a:r>
              <a:rPr lang="en-US" sz="2400" dirty="0" err="1" smtClean="0"/>
              <a:t>adalah</a:t>
            </a:r>
            <a:r>
              <a:rPr lang="en-US" sz="2400" dirty="0" smtClean="0"/>
              <a:t> </a:t>
            </a:r>
            <a:r>
              <a:rPr lang="en-US" sz="2400" dirty="0" err="1" smtClean="0"/>
              <a:t>regenerasi</a:t>
            </a:r>
            <a:r>
              <a:rPr lang="en-US" sz="2400" dirty="0" smtClean="0"/>
              <a:t> </a:t>
            </a:r>
            <a:r>
              <a:rPr lang="en-US" sz="2400" dirty="0" err="1" smtClean="0"/>
              <a:t>RuBP</a:t>
            </a:r>
            <a:endParaRPr lang="en-US" sz="2400" dirty="0" smtClean="0"/>
          </a:p>
          <a:p>
            <a:pPr eaLnBrk="1" hangingPunct="1"/>
            <a:r>
              <a:rPr lang="en-US" sz="2400" dirty="0" smtClean="0"/>
              <a:t>Glyceraldehyde 3-phosphate </a:t>
            </a:r>
            <a:r>
              <a:rPr lang="en-US" sz="2400" dirty="0" err="1" smtClean="0"/>
              <a:t>dikonversi</a:t>
            </a:r>
            <a:r>
              <a:rPr lang="en-US" sz="2400" dirty="0" smtClean="0"/>
              <a:t> </a:t>
            </a:r>
            <a:r>
              <a:rPr lang="en-US" sz="2400" dirty="0" err="1" smtClean="0"/>
              <a:t>menjadi</a:t>
            </a:r>
            <a:r>
              <a:rPr lang="en-US" sz="2400" dirty="0" smtClean="0"/>
              <a:t>  </a:t>
            </a:r>
            <a:r>
              <a:rPr lang="en-US" sz="2400" dirty="0" err="1" smtClean="0"/>
              <a:t>RuBP</a:t>
            </a:r>
            <a:r>
              <a:rPr lang="en-US" sz="2400" dirty="0" smtClean="0"/>
              <a:t> </a:t>
            </a:r>
            <a:r>
              <a:rPr lang="en-US" sz="2400" dirty="0" err="1" smtClean="0"/>
              <a:t>melalui</a:t>
            </a:r>
            <a:r>
              <a:rPr lang="en-US" sz="2400" dirty="0" smtClean="0"/>
              <a:t> </a:t>
            </a:r>
            <a:r>
              <a:rPr lang="en-US" sz="2400" dirty="0" err="1" smtClean="0"/>
              <a:t>sebuah</a:t>
            </a:r>
            <a:r>
              <a:rPr lang="en-US" sz="2400" dirty="0" smtClean="0"/>
              <a:t> </a:t>
            </a:r>
            <a:r>
              <a:rPr lang="en-US" sz="2400" dirty="0" err="1" smtClean="0"/>
              <a:t>seri</a:t>
            </a:r>
            <a:r>
              <a:rPr lang="en-US" sz="2400" dirty="0" smtClean="0"/>
              <a:t> </a:t>
            </a:r>
            <a:r>
              <a:rPr lang="en-US" sz="2400" dirty="0" err="1" smtClean="0"/>
              <a:t>reaksi</a:t>
            </a:r>
            <a:r>
              <a:rPr lang="en-US" sz="2400" dirty="0" smtClean="0"/>
              <a:t> yang </a:t>
            </a:r>
            <a:r>
              <a:rPr lang="en-US" sz="2400" dirty="0" err="1" smtClean="0"/>
              <a:t>melibatkan</a:t>
            </a:r>
            <a:r>
              <a:rPr lang="en-US" sz="2400" dirty="0" smtClean="0"/>
              <a:t>  </a:t>
            </a:r>
            <a:r>
              <a:rPr lang="en-US" sz="2400" dirty="0" err="1" smtClean="0"/>
              <a:t>fosforilasi</a:t>
            </a:r>
            <a:r>
              <a:rPr lang="en-US" sz="2400" dirty="0" smtClean="0"/>
              <a:t> </a:t>
            </a:r>
            <a:r>
              <a:rPr lang="en-US" sz="2400" dirty="0" err="1" smtClean="0"/>
              <a:t>molekul</a:t>
            </a:r>
            <a:r>
              <a:rPr lang="en-US" sz="2400" dirty="0" smtClean="0"/>
              <a:t> </a:t>
            </a:r>
            <a:r>
              <a:rPr lang="en-US" sz="2400" dirty="0" err="1" smtClean="0"/>
              <a:t>oleh</a:t>
            </a:r>
            <a:r>
              <a:rPr lang="en-US" sz="2400" dirty="0" smtClean="0"/>
              <a:t> ATP</a:t>
            </a: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23950"/>
            <a:ext cx="50482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252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
          <p:cNvGrpSpPr>
            <a:grpSpLocks/>
          </p:cNvGrpSpPr>
          <p:nvPr/>
        </p:nvGrpSpPr>
        <p:grpSpPr bwMode="auto">
          <a:xfrm>
            <a:off x="5943600" y="1219200"/>
            <a:ext cx="2590800" cy="5105400"/>
            <a:chOff x="5943600" y="1219200"/>
            <a:chExt cx="2590800" cy="4829175"/>
          </a:xfrm>
        </p:grpSpPr>
        <p:pic>
          <p:nvPicPr>
            <p:cNvPr id="61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19200"/>
              <a:ext cx="25908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581400"/>
              <a:ext cx="25908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a:spLocks noChangeArrowheads="1"/>
          </p:cNvSpPr>
          <p:nvPr/>
        </p:nvSpPr>
        <p:spPr bwMode="auto">
          <a:xfrm>
            <a:off x="304800" y="1371600"/>
            <a:ext cx="5257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700" rIns="91398" bIns="457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600" b="1" dirty="0" err="1">
                <a:latin typeface="Calibri" panose="020F0502020204030204" pitchFamily="34" charset="0"/>
              </a:rPr>
              <a:t>Percobaan</a:t>
            </a:r>
            <a:r>
              <a:rPr lang="en-US" sz="3600" b="1" dirty="0">
                <a:latin typeface="Calibri" panose="020F0502020204030204" pitchFamily="34" charset="0"/>
              </a:rPr>
              <a:t> </a:t>
            </a:r>
            <a:r>
              <a:rPr lang="en-US" sz="3600" b="1" i="1" dirty="0" err="1">
                <a:latin typeface="Calibri" panose="020F0502020204030204" pitchFamily="34" charset="0"/>
              </a:rPr>
              <a:t>Ingenhousz</a:t>
            </a:r>
            <a:r>
              <a:rPr lang="en-US" sz="3600" b="1" dirty="0">
                <a:latin typeface="Calibri" panose="020F0502020204030204" pitchFamily="34" charset="0"/>
              </a:rPr>
              <a:t> </a:t>
            </a:r>
            <a:r>
              <a:rPr lang="en-US" sz="3600" dirty="0">
                <a:latin typeface="Calibri" panose="020F0502020204030204" pitchFamily="34" charset="0"/>
              </a:rPr>
              <a:t>(1799) </a:t>
            </a:r>
            <a:r>
              <a:rPr lang="en-US" sz="3600" dirty="0">
                <a:latin typeface="Calibri" panose="020F0502020204030204" pitchFamily="34" charset="0"/>
                <a:sym typeface="Wingdings" panose="05000000000000000000" pitchFamily="2" charset="2"/>
              </a:rPr>
              <a:t> </a:t>
            </a:r>
            <a:r>
              <a:rPr lang="en-US" sz="3600" dirty="0" err="1">
                <a:latin typeface="Calibri" panose="020F0502020204030204" pitchFamily="34" charset="0"/>
                <a:sym typeface="Wingdings" panose="05000000000000000000" pitchFamily="2" charset="2"/>
              </a:rPr>
              <a:t>Membuktikan</a:t>
            </a:r>
            <a:r>
              <a:rPr lang="en-US" sz="3600" dirty="0">
                <a:latin typeface="Calibri" panose="020F0502020204030204" pitchFamily="34" charset="0"/>
                <a:sym typeface="Wingdings" panose="05000000000000000000" pitchFamily="2" charset="2"/>
              </a:rPr>
              <a:t> </a:t>
            </a:r>
            <a:r>
              <a:rPr lang="id-ID" sz="3600" dirty="0" smtClean="0">
                <a:latin typeface="Calibri" panose="020F0502020204030204" pitchFamily="34" charset="0"/>
                <a:sym typeface="Wingdings" panose="05000000000000000000" pitchFamily="2" charset="2"/>
              </a:rPr>
              <a:t>bahwa proses </a:t>
            </a:r>
            <a:r>
              <a:rPr lang="en-US" sz="3600" dirty="0" err="1" smtClean="0">
                <a:solidFill>
                  <a:srgbClr val="C00000"/>
                </a:solidFill>
                <a:latin typeface="Calibri" panose="020F0502020204030204" pitchFamily="34" charset="0"/>
                <a:sym typeface="Wingdings" panose="05000000000000000000" pitchFamily="2" charset="2"/>
              </a:rPr>
              <a:t>Fotosintesis</a:t>
            </a:r>
            <a:r>
              <a:rPr lang="en-US" sz="3600" dirty="0" smtClean="0">
                <a:solidFill>
                  <a:srgbClr val="C00000"/>
                </a:solidFill>
                <a:latin typeface="Calibri" panose="020F0502020204030204" pitchFamily="34" charset="0"/>
                <a:sym typeface="Wingdings" panose="05000000000000000000" pitchFamily="2" charset="2"/>
              </a:rPr>
              <a:t> </a:t>
            </a:r>
            <a:r>
              <a:rPr lang="en-US" sz="3600" dirty="0" err="1" smtClean="0">
                <a:solidFill>
                  <a:srgbClr val="C00000"/>
                </a:solidFill>
                <a:latin typeface="Calibri" panose="020F0502020204030204" pitchFamily="34" charset="0"/>
                <a:sym typeface="Wingdings" panose="05000000000000000000" pitchFamily="2" charset="2"/>
              </a:rPr>
              <a:t>menghasilkan</a:t>
            </a:r>
            <a:r>
              <a:rPr lang="en-US" sz="3600" dirty="0" smtClean="0">
                <a:solidFill>
                  <a:srgbClr val="C00000"/>
                </a:solidFill>
                <a:latin typeface="Calibri" panose="020F0502020204030204" pitchFamily="34" charset="0"/>
                <a:sym typeface="Wingdings" panose="05000000000000000000" pitchFamily="2" charset="2"/>
              </a:rPr>
              <a:t> </a:t>
            </a:r>
            <a:r>
              <a:rPr lang="en-US" sz="3600" dirty="0" err="1">
                <a:solidFill>
                  <a:srgbClr val="C00000"/>
                </a:solidFill>
                <a:latin typeface="Calibri" panose="020F0502020204030204" pitchFamily="34" charset="0"/>
                <a:sym typeface="Wingdings" panose="05000000000000000000" pitchFamily="2" charset="2"/>
              </a:rPr>
              <a:t>Oksigen</a:t>
            </a:r>
            <a:r>
              <a:rPr lang="en-US" sz="3600" dirty="0">
                <a:solidFill>
                  <a:srgbClr val="C00000"/>
                </a:solidFill>
                <a:latin typeface="Calibri" panose="020F0502020204030204" pitchFamily="34" charset="0"/>
                <a:sym typeface="Wingdings" panose="05000000000000000000" pitchFamily="2" charset="2"/>
              </a:rPr>
              <a:t> </a:t>
            </a:r>
            <a:r>
              <a:rPr lang="en-US" sz="3600" dirty="0">
                <a:latin typeface="Calibri" panose="020F0502020204030204" pitchFamily="34" charset="0"/>
                <a:sym typeface="Wingdings" panose="05000000000000000000" pitchFamily="2" charset="2"/>
              </a:rPr>
              <a:t>(O2)</a:t>
            </a:r>
            <a:endParaRPr lang="en-US" sz="3600" dirty="0">
              <a:latin typeface="Calibri" panose="020F0502020204030204" pitchFamily="34" charset="0"/>
            </a:endParaRPr>
          </a:p>
        </p:txBody>
      </p:sp>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10000"/>
            <a:ext cx="502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id-ID" b="1" dirty="0" smtClean="0">
                <a:solidFill>
                  <a:schemeClr val="accent6">
                    <a:lumMod val="75000"/>
                  </a:schemeClr>
                </a:solidFill>
              </a:rPr>
              <a:t>Percobaan Fotosintesis </a:t>
            </a:r>
            <a:endParaRPr lang="id-ID" b="1" dirty="0">
              <a:solidFill>
                <a:schemeClr val="accent6">
                  <a:lumMod val="75000"/>
                </a:schemeClr>
              </a:solidFill>
            </a:endParaRPr>
          </a:p>
        </p:txBody>
      </p:sp>
    </p:spTree>
    <p:extLst>
      <p:ext uri="{BB962C8B-B14F-4D97-AF65-F5344CB8AC3E}">
        <p14:creationId xmlns:p14="http://schemas.microsoft.com/office/powerpoint/2010/main" val="2016273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8)">
                                      <p:cBhvr>
                                        <p:cTn id="12" dur="2000"/>
                                        <p:tgtEl>
                                          <p:spTgt spid="3"/>
                                        </p:tgtEl>
                                      </p:cBhvr>
                                    </p:animEffect>
                                  </p:childTnLst>
                                </p:cTn>
                              </p:par>
                              <p:par>
                                <p:cTn id="13" presetID="21" presetClass="entr" presetSubtype="8" fill="hold" nodeType="withEffect">
                                  <p:stCondLst>
                                    <p:cond delay="0"/>
                                  </p:stCondLst>
                                  <p:childTnLst>
                                    <p:set>
                                      <p:cBhvr>
                                        <p:cTn id="14" dur="1" fill="hold">
                                          <p:stCondLst>
                                            <p:cond delay="0"/>
                                          </p:stCondLst>
                                        </p:cTn>
                                        <p:tgtEl>
                                          <p:spTgt spid="58372"/>
                                        </p:tgtEl>
                                        <p:attrNameLst>
                                          <p:attrName>style.visibility</p:attrName>
                                        </p:attrNameLst>
                                      </p:cBhvr>
                                      <p:to>
                                        <p:strVal val="visible"/>
                                      </p:to>
                                    </p:set>
                                    <p:animEffect transition="in" filter="wheel(8)">
                                      <p:cBhvr>
                                        <p:cTn id="15" dur="2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p:cNvSpPr>
            <a:spLocks noGrp="1"/>
          </p:cNvSpPr>
          <p:nvPr>
            <p:ph type="title"/>
          </p:nvPr>
        </p:nvSpPr>
        <p:spPr>
          <a:xfrm>
            <a:off x="457200" y="381000"/>
            <a:ext cx="8229600" cy="1143000"/>
          </a:xfrm>
        </p:spPr>
        <p:txBody>
          <a:bodyPr/>
          <a:lstStyle/>
          <a:p>
            <a:pPr eaLnBrk="1" hangingPunct="1"/>
            <a:r>
              <a:rPr lang="en-US" b="1" dirty="0" err="1" smtClean="0">
                <a:solidFill>
                  <a:schemeClr val="accent6">
                    <a:lumMod val="75000"/>
                  </a:schemeClr>
                </a:solidFill>
              </a:rPr>
              <a:t>Percobaan</a:t>
            </a:r>
            <a:r>
              <a:rPr lang="en-US" b="1" dirty="0" smtClean="0">
                <a:solidFill>
                  <a:schemeClr val="accent6">
                    <a:lumMod val="75000"/>
                  </a:schemeClr>
                </a:solidFill>
              </a:rPr>
              <a:t> : Sachs (1860)</a:t>
            </a:r>
          </a:p>
        </p:txBody>
      </p:sp>
      <p:grpSp>
        <p:nvGrpSpPr>
          <p:cNvPr id="3" name="Group 9"/>
          <p:cNvGrpSpPr>
            <a:grpSpLocks/>
          </p:cNvGrpSpPr>
          <p:nvPr/>
        </p:nvGrpSpPr>
        <p:grpSpPr bwMode="auto">
          <a:xfrm>
            <a:off x="4191000" y="1676400"/>
            <a:ext cx="4495800" cy="2514600"/>
            <a:chOff x="4191000" y="1676400"/>
            <a:chExt cx="4495800" cy="2514600"/>
          </a:xfrm>
        </p:grpSpPr>
        <p:pic>
          <p:nvPicPr>
            <p:cNvPr id="71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764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676400"/>
              <a:ext cx="1828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a:spLocks noChangeArrowheads="1"/>
          </p:cNvSpPr>
          <p:nvPr/>
        </p:nvSpPr>
        <p:spPr bwMode="auto">
          <a:xfrm>
            <a:off x="533400" y="1447800"/>
            <a:ext cx="3581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700" rIns="91398" bIns="4570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i="1" dirty="0" err="1">
                <a:latin typeface="Calibri" panose="020F0502020204030204" pitchFamily="34" charset="0"/>
              </a:rPr>
              <a:t>Membuktikan</a:t>
            </a:r>
            <a:r>
              <a:rPr lang="en-US" sz="3200" b="1" dirty="0">
                <a:latin typeface="Calibri" panose="020F0502020204030204" pitchFamily="34" charset="0"/>
              </a:rPr>
              <a:t>  : </a:t>
            </a:r>
            <a:r>
              <a:rPr lang="en-US" sz="3200" dirty="0" err="1">
                <a:latin typeface="Calibri" panose="020F0502020204030204" pitchFamily="34" charset="0"/>
              </a:rPr>
              <a:t>Bahwa</a:t>
            </a:r>
            <a:r>
              <a:rPr lang="en-US" sz="3200" dirty="0">
                <a:latin typeface="Calibri" panose="020F0502020204030204" pitchFamily="34" charset="0"/>
              </a:rPr>
              <a:t> </a:t>
            </a:r>
            <a:r>
              <a:rPr lang="en-US" sz="3200" dirty="0" err="1">
                <a:solidFill>
                  <a:srgbClr val="C00000"/>
                </a:solidFill>
                <a:latin typeface="Calibri" panose="020F0502020204030204" pitchFamily="34" charset="0"/>
              </a:rPr>
              <a:t>Fotosintesis</a:t>
            </a:r>
            <a:r>
              <a:rPr lang="en-US" sz="3200" dirty="0">
                <a:solidFill>
                  <a:srgbClr val="C00000"/>
                </a:solidFill>
                <a:latin typeface="Calibri" panose="020F0502020204030204" pitchFamily="34" charset="0"/>
              </a:rPr>
              <a:t> </a:t>
            </a:r>
            <a:r>
              <a:rPr lang="en-US" sz="3200" dirty="0" err="1">
                <a:solidFill>
                  <a:srgbClr val="C00000"/>
                </a:solidFill>
                <a:latin typeface="Calibri" panose="020F0502020204030204" pitchFamily="34" charset="0"/>
              </a:rPr>
              <a:t>Menghasilkan</a:t>
            </a:r>
            <a:r>
              <a:rPr lang="en-US" sz="3200" dirty="0">
                <a:solidFill>
                  <a:srgbClr val="C00000"/>
                </a:solidFill>
                <a:latin typeface="Calibri" panose="020F0502020204030204" pitchFamily="34" charset="0"/>
              </a:rPr>
              <a:t> </a:t>
            </a:r>
            <a:r>
              <a:rPr lang="en-US" sz="3200" dirty="0" err="1" smtClean="0">
                <a:solidFill>
                  <a:srgbClr val="C00000"/>
                </a:solidFill>
                <a:latin typeface="Calibri" panose="020F0502020204030204" pitchFamily="34" charset="0"/>
              </a:rPr>
              <a:t>Amilum</a:t>
            </a:r>
            <a:endParaRPr lang="en-US" sz="3200" dirty="0">
              <a:solidFill>
                <a:srgbClr val="C00000"/>
              </a:solidFill>
              <a:latin typeface="Calibri" panose="020F0502020204030204" pitchFamily="34" charset="0"/>
            </a:endParaRPr>
          </a:p>
        </p:txBody>
      </p:sp>
      <p:pic>
        <p:nvPicPr>
          <p:cNvPr id="820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343400"/>
            <a:ext cx="7848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239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2" fill="hold"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wheel(2)">
                                      <p:cBhvr>
                                        <p:cTn id="12" dur="2000"/>
                                        <p:tgtEl>
                                          <p:spTgt spid="8202"/>
                                        </p:tgtEl>
                                      </p:cBhvr>
                                    </p:animEffect>
                                  </p:childTnLst>
                                </p:cTn>
                              </p:par>
                              <p:par>
                                <p:cTn id="13" presetID="21"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le 1"/>
          <p:cNvSpPr>
            <a:spLocks noGrp="1"/>
          </p:cNvSpPr>
          <p:nvPr>
            <p:ph type="ctrTitle"/>
          </p:nvPr>
        </p:nvSpPr>
        <p:spPr>
          <a:xfrm>
            <a:off x="655320" y="1447800"/>
            <a:ext cx="7772400" cy="1470025"/>
          </a:xfrm>
        </p:spPr>
        <p:txBody>
          <a:bodyPr/>
          <a:lstStyle/>
          <a:p>
            <a:pPr eaLnBrk="1" hangingPunct="1"/>
            <a:r>
              <a:rPr lang="en-US" dirty="0" smtClean="0"/>
              <a:t>FOTOSINTESIS</a:t>
            </a:r>
          </a:p>
        </p:txBody>
      </p:sp>
      <p:sp>
        <p:nvSpPr>
          <p:cNvPr id="4099" name="TextBox 2"/>
          <p:cNvSpPr txBox="1">
            <a:spLocks noChangeArrowheads="1"/>
          </p:cNvSpPr>
          <p:nvPr/>
        </p:nvSpPr>
        <p:spPr bwMode="auto">
          <a:xfrm>
            <a:off x="1417320" y="3124200"/>
            <a:ext cx="7010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dirty="0">
                <a:cs typeface="Arial" panose="020B0604020202020204" pitchFamily="34" charset="0"/>
              </a:rPr>
              <a:t>Proses </a:t>
            </a:r>
            <a:r>
              <a:rPr lang="id-ID" sz="2800" dirty="0" smtClean="0">
                <a:cs typeface="Arial" panose="020B0604020202020204" pitchFamily="34" charset="0"/>
              </a:rPr>
              <a:t>pengubahan zat anorganik menjadi zat organik dengan bantuan klorofil dan ene</a:t>
            </a:r>
            <a:r>
              <a:rPr lang="en-US" sz="2800" dirty="0" err="1" smtClean="0">
                <a:cs typeface="Arial" panose="020B0604020202020204" pitchFamily="34" charset="0"/>
              </a:rPr>
              <a:t>rgi</a:t>
            </a:r>
            <a:r>
              <a:rPr lang="en-US" sz="2800" dirty="0" smtClean="0">
                <a:cs typeface="Arial" panose="020B0604020202020204" pitchFamily="34" charset="0"/>
              </a:rPr>
              <a:t> </a:t>
            </a:r>
            <a:r>
              <a:rPr lang="en-US" sz="2800" dirty="0" err="1" smtClean="0">
                <a:cs typeface="Arial" panose="020B0604020202020204" pitchFamily="34" charset="0"/>
              </a:rPr>
              <a:t>matahari</a:t>
            </a:r>
            <a:endParaRPr lang="en-US" sz="2800" dirty="0">
              <a:cs typeface="Arial" panose="020B0604020202020204" pitchFamily="34" charset="0"/>
            </a:endParaRPr>
          </a:p>
        </p:txBody>
      </p:sp>
    </p:spTree>
    <p:extLst>
      <p:ext uri="{BB962C8B-B14F-4D97-AF65-F5344CB8AC3E}">
        <p14:creationId xmlns:p14="http://schemas.microsoft.com/office/powerpoint/2010/main" val="1990879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nb-NO" dirty="0"/>
              <a:t>Proses fotosintesis merupakan hasil proses evolusi panjang </a:t>
            </a:r>
          </a:p>
          <a:p>
            <a:pPr marL="990600" indent="-990600">
              <a:buNone/>
            </a:pPr>
            <a:r>
              <a:rPr lang="id-ID" dirty="0"/>
              <a:t>• organisme purba : adaptif pada lingkungan tanpa oksigen </a:t>
            </a:r>
          </a:p>
          <a:p>
            <a:pPr marL="990600" indent="-990600">
              <a:buNone/>
            </a:pPr>
            <a:r>
              <a:rPr lang="id-ID" dirty="0"/>
              <a:t>• organisme fotosintetik : menggunakan CO</a:t>
            </a:r>
            <a:r>
              <a:rPr lang="id-ID" baseline="-25000" dirty="0"/>
              <a:t>2</a:t>
            </a:r>
            <a:r>
              <a:rPr lang="id-ID" dirty="0"/>
              <a:t> sebagai sumber </a:t>
            </a:r>
            <a:r>
              <a:rPr lang="id-ID" dirty="0" smtClean="0"/>
              <a:t>karbon dan </a:t>
            </a:r>
            <a:r>
              <a:rPr lang="id-ID" dirty="0"/>
              <a:t>melepas gas oksigen</a:t>
            </a:r>
          </a:p>
          <a:p>
            <a:endParaRPr lang="id-ID" dirty="0"/>
          </a:p>
        </p:txBody>
      </p:sp>
    </p:spTree>
    <p:extLst>
      <p:ext uri="{BB962C8B-B14F-4D97-AF65-F5344CB8AC3E}">
        <p14:creationId xmlns:p14="http://schemas.microsoft.com/office/powerpoint/2010/main" val="412157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7" name="Rectangle 3"/>
          <p:cNvSpPr>
            <a:spLocks noGrp="1" noChangeArrowheads="1"/>
          </p:cNvSpPr>
          <p:nvPr>
            <p:ph type="body" idx="1"/>
          </p:nvPr>
        </p:nvSpPr>
        <p:spPr>
          <a:xfrm>
            <a:off x="304800" y="793677"/>
            <a:ext cx="8534400" cy="1944299"/>
          </a:xfrm>
        </p:spPr>
        <p:txBody>
          <a:bodyPr rtlCol="0">
            <a:noAutofit/>
          </a:bodyPr>
          <a:lstStyle/>
          <a:p>
            <a:pPr marL="0" indent="0">
              <a:buNone/>
            </a:pPr>
            <a:r>
              <a:rPr lang="id-ID" sz="2400" dirty="0">
                <a:latin typeface="Arial" panose="020B0604020202020204" pitchFamily="34" charset="0"/>
                <a:cs typeface="Arial" panose="020B0604020202020204" pitchFamily="34" charset="0"/>
              </a:rPr>
              <a:t>Membran </a:t>
            </a:r>
            <a:r>
              <a:rPr lang="id-ID" sz="2400" dirty="0" smtClean="0">
                <a:latin typeface="Arial" panose="020B0604020202020204" pitchFamily="34" charset="0"/>
                <a:cs typeface="Arial" panose="020B0604020202020204" pitchFamily="34" charset="0"/>
              </a:rPr>
              <a:t>yang berperan </a:t>
            </a:r>
            <a:r>
              <a:rPr lang="id-ID" sz="2400" dirty="0">
                <a:latin typeface="Arial" panose="020B0604020202020204" pitchFamily="34" charset="0"/>
                <a:cs typeface="Arial" panose="020B0604020202020204" pitchFamily="34" charset="0"/>
              </a:rPr>
              <a:t>penting dalam proses fotosintesis </a:t>
            </a:r>
          </a:p>
          <a:p>
            <a:pPr marL="182563" indent="-182563">
              <a:buNone/>
            </a:pPr>
            <a:r>
              <a:rPr lang="id-ID" sz="2400" dirty="0">
                <a:latin typeface="Arial" panose="020B0604020202020204" pitchFamily="34" charset="0"/>
                <a:cs typeface="Arial" panose="020B0604020202020204" pitchFamily="34" charset="0"/>
              </a:rPr>
              <a:t>• Organisme prokariot yang berfotosintesis : Membran sel, membran sitoplasma (internal membran) </a:t>
            </a:r>
          </a:p>
          <a:p>
            <a:pPr marL="0" indent="0">
              <a:buNone/>
            </a:pPr>
            <a:r>
              <a:rPr lang="id-ID" sz="2400" dirty="0">
                <a:latin typeface="Arial" panose="020B0604020202020204" pitchFamily="34" charset="0"/>
                <a:cs typeface="Arial" panose="020B0604020202020204" pitchFamily="34" charset="0"/>
              </a:rPr>
              <a:t>• Tumbuhan tinggi : </a:t>
            </a:r>
            <a:r>
              <a:rPr lang="id-ID" sz="2400" dirty="0">
                <a:solidFill>
                  <a:srgbClr val="C00000"/>
                </a:solidFill>
                <a:latin typeface="Arial" panose="020B0604020202020204" pitchFamily="34" charset="0"/>
                <a:cs typeface="Arial" panose="020B0604020202020204" pitchFamily="34" charset="0"/>
              </a:rPr>
              <a:t>membran tilakoid kloroplas </a:t>
            </a:r>
          </a:p>
        </p:txBody>
      </p:sp>
      <p:grpSp>
        <p:nvGrpSpPr>
          <p:cNvPr id="5123" name="Group 4"/>
          <p:cNvGrpSpPr>
            <a:grpSpLocks/>
          </p:cNvGrpSpPr>
          <p:nvPr/>
        </p:nvGrpSpPr>
        <p:grpSpPr bwMode="auto">
          <a:xfrm>
            <a:off x="1981200" y="3048000"/>
            <a:ext cx="5399088" cy="3055938"/>
            <a:chOff x="576" y="1387"/>
            <a:chExt cx="3977" cy="2261"/>
          </a:xfrm>
        </p:grpSpPr>
        <p:pic>
          <p:nvPicPr>
            <p:cNvPr id="51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387"/>
              <a:ext cx="3638" cy="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6"/>
            <p:cNvSpPr>
              <a:spLocks/>
            </p:cNvSpPr>
            <p:nvPr/>
          </p:nvSpPr>
          <p:spPr bwMode="auto">
            <a:xfrm>
              <a:off x="2799" y="2011"/>
              <a:ext cx="48" cy="492"/>
            </a:xfrm>
            <a:prstGeom prst="leftBrace">
              <a:avLst>
                <a:gd name="adj1" fmla="val 8541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5126" name="Line 7"/>
            <p:cNvSpPr>
              <a:spLocks noChangeShapeType="1"/>
            </p:cNvSpPr>
            <p:nvPr/>
          </p:nvSpPr>
          <p:spPr bwMode="auto">
            <a:xfrm flipH="1">
              <a:off x="3936" y="1824"/>
              <a:ext cx="384" cy="4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5127" name="Text Box 8"/>
            <p:cNvSpPr txBox="1">
              <a:spLocks noChangeArrowheads="1"/>
            </p:cNvSpPr>
            <p:nvPr/>
          </p:nvSpPr>
          <p:spPr bwMode="auto">
            <a:xfrm>
              <a:off x="4246" y="1669"/>
              <a:ext cx="3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200">
                  <a:latin typeface="Calibri" panose="020F0502020204030204" pitchFamily="34" charset="0"/>
                </a:rPr>
                <a:t>Vein</a:t>
              </a:r>
            </a:p>
          </p:txBody>
        </p:sp>
        <p:sp>
          <p:nvSpPr>
            <p:cNvPr id="5128" name="Text Box 9"/>
            <p:cNvSpPr txBox="1">
              <a:spLocks noChangeArrowheads="1"/>
            </p:cNvSpPr>
            <p:nvPr/>
          </p:nvSpPr>
          <p:spPr bwMode="auto">
            <a:xfrm>
              <a:off x="2976" y="1478"/>
              <a:ext cx="9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200" b="1">
                  <a:latin typeface="Calibri" panose="020F0502020204030204" pitchFamily="34" charset="0"/>
                </a:rPr>
                <a:t>Leaf cross section</a:t>
              </a:r>
            </a:p>
          </p:txBody>
        </p:sp>
        <p:sp>
          <p:nvSpPr>
            <p:cNvPr id="5129" name="Text Box 11"/>
            <p:cNvSpPr txBox="1">
              <a:spLocks noChangeArrowheads="1"/>
            </p:cNvSpPr>
            <p:nvPr/>
          </p:nvSpPr>
          <p:spPr bwMode="auto">
            <a:xfrm>
              <a:off x="2199" y="2177"/>
              <a:ext cx="58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200" b="1">
                  <a:latin typeface="Calibri" panose="020F0502020204030204" pitchFamily="34" charset="0"/>
                </a:rPr>
                <a:t>Mesophyll</a:t>
              </a:r>
            </a:p>
          </p:txBody>
        </p:sp>
        <p:sp>
          <p:nvSpPr>
            <p:cNvPr id="5130" name="Text Box 12"/>
            <p:cNvSpPr txBox="1">
              <a:spLocks noChangeArrowheads="1"/>
            </p:cNvSpPr>
            <p:nvPr/>
          </p:nvSpPr>
          <p:spPr bwMode="auto">
            <a:xfrm>
              <a:off x="3480" y="3028"/>
              <a:ext cx="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200">
                  <a:latin typeface="Calibri" panose="020F0502020204030204" pitchFamily="34" charset="0"/>
                </a:rPr>
                <a:t>CO</a:t>
              </a:r>
              <a:r>
                <a:rPr lang="en-US" sz="1200" baseline="-25000">
                  <a:latin typeface="Calibri" panose="020F0502020204030204" pitchFamily="34" charset="0"/>
                </a:rPr>
                <a:t>2</a:t>
              </a:r>
              <a:endParaRPr lang="en-US" sz="1200">
                <a:latin typeface="Calibri" panose="020F0502020204030204" pitchFamily="34" charset="0"/>
              </a:endParaRPr>
            </a:p>
          </p:txBody>
        </p:sp>
        <p:sp>
          <p:nvSpPr>
            <p:cNvPr id="5131" name="Text Box 13"/>
            <p:cNvSpPr txBox="1">
              <a:spLocks noChangeArrowheads="1"/>
            </p:cNvSpPr>
            <p:nvPr/>
          </p:nvSpPr>
          <p:spPr bwMode="auto">
            <a:xfrm>
              <a:off x="3868" y="3034"/>
              <a:ext cx="2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200">
                  <a:latin typeface="Calibri" panose="020F0502020204030204" pitchFamily="34" charset="0"/>
                </a:rPr>
                <a:t>O</a:t>
              </a:r>
              <a:r>
                <a:rPr lang="en-US" sz="1200" baseline="-25000">
                  <a:latin typeface="Calibri" panose="020F0502020204030204" pitchFamily="34" charset="0"/>
                </a:rPr>
                <a:t>2</a:t>
              </a:r>
              <a:endParaRPr lang="en-US" sz="1200">
                <a:latin typeface="Calibri" panose="020F0502020204030204" pitchFamily="34" charset="0"/>
              </a:endParaRPr>
            </a:p>
          </p:txBody>
        </p:sp>
        <p:sp>
          <p:nvSpPr>
            <p:cNvPr id="5132" name="Line 14"/>
            <p:cNvSpPr>
              <a:spLocks noChangeShapeType="1"/>
            </p:cNvSpPr>
            <p:nvPr/>
          </p:nvSpPr>
          <p:spPr bwMode="auto">
            <a:xfrm flipH="1">
              <a:off x="3216" y="2832"/>
              <a:ext cx="96" cy="2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5133" name="Line 15"/>
            <p:cNvSpPr>
              <a:spLocks noChangeShapeType="1"/>
            </p:cNvSpPr>
            <p:nvPr/>
          </p:nvSpPr>
          <p:spPr bwMode="auto">
            <a:xfrm>
              <a:off x="3120" y="2640"/>
              <a:ext cx="96" cy="4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5134" name="Text Box 16"/>
            <p:cNvSpPr txBox="1">
              <a:spLocks noChangeArrowheads="1"/>
            </p:cNvSpPr>
            <p:nvPr/>
          </p:nvSpPr>
          <p:spPr bwMode="auto">
            <a:xfrm>
              <a:off x="2981" y="3091"/>
              <a:ext cx="47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200">
                  <a:latin typeface="Calibri" panose="020F0502020204030204" pitchFamily="34" charset="0"/>
                </a:rPr>
                <a:t>Stomata</a:t>
              </a:r>
            </a:p>
          </p:txBody>
        </p:sp>
      </p:grpSp>
    </p:spTree>
    <p:extLst>
      <p:ext uri="{BB962C8B-B14F-4D97-AF65-F5344CB8AC3E}">
        <p14:creationId xmlns:p14="http://schemas.microsoft.com/office/powerpoint/2010/main" val="163262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3" y="561975"/>
            <a:ext cx="7608887"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930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3"/>
          <p:cNvSpPr txBox="1">
            <a:spLocks noChangeArrowheads="1"/>
          </p:cNvSpPr>
          <p:nvPr/>
        </p:nvSpPr>
        <p:spPr bwMode="auto">
          <a:xfrm>
            <a:off x="76200" y="1447800"/>
            <a:ext cx="4038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sz="2400" dirty="0" err="1">
                <a:cs typeface="Arial" panose="020B0604020202020204" pitchFamily="34" charset="0"/>
              </a:rPr>
              <a:t>Tilakoid</a:t>
            </a:r>
            <a:r>
              <a:rPr lang="en-US" sz="2400" dirty="0">
                <a:cs typeface="Arial" panose="020B0604020202020204" pitchFamily="34" charset="0"/>
              </a:rPr>
              <a:t> </a:t>
            </a:r>
            <a:r>
              <a:rPr lang="en-US" sz="2400" dirty="0" err="1">
                <a:cs typeface="Arial" panose="020B0604020202020204" pitchFamily="34" charset="0"/>
              </a:rPr>
              <a:t>adalah</a:t>
            </a:r>
            <a:r>
              <a:rPr lang="en-US" sz="2400" dirty="0">
                <a:cs typeface="Arial" panose="020B0604020202020204" pitchFamily="34" charset="0"/>
              </a:rPr>
              <a:t> </a:t>
            </a:r>
            <a:r>
              <a:rPr lang="en-US" sz="2400" dirty="0" err="1">
                <a:cs typeface="Arial" panose="020B0604020202020204" pitchFamily="34" charset="0"/>
              </a:rPr>
              <a:t>sistem</a:t>
            </a:r>
            <a:r>
              <a:rPr lang="en-US" sz="2400" dirty="0">
                <a:cs typeface="Arial" panose="020B0604020202020204" pitchFamily="34" charset="0"/>
              </a:rPr>
              <a:t> </a:t>
            </a:r>
            <a:r>
              <a:rPr lang="en-US" sz="2400" dirty="0" err="1">
                <a:cs typeface="Arial" panose="020B0604020202020204" pitchFamily="34" charset="0"/>
              </a:rPr>
              <a:t>membran</a:t>
            </a:r>
            <a:r>
              <a:rPr lang="en-US" sz="2400" dirty="0">
                <a:cs typeface="Arial" panose="020B0604020202020204" pitchFamily="34" charset="0"/>
              </a:rPr>
              <a:t> </a:t>
            </a:r>
            <a:r>
              <a:rPr lang="en-US" sz="2400" dirty="0" err="1">
                <a:cs typeface="Arial" panose="020B0604020202020204" pitchFamily="34" charset="0"/>
              </a:rPr>
              <a:t>dalam</a:t>
            </a:r>
            <a:r>
              <a:rPr lang="en-US" sz="2400" dirty="0">
                <a:cs typeface="Arial" panose="020B0604020202020204" pitchFamily="34" charset="0"/>
              </a:rPr>
              <a:t> </a:t>
            </a:r>
            <a:r>
              <a:rPr lang="en-US" sz="2400" dirty="0" err="1" smtClean="0">
                <a:cs typeface="Arial" panose="020B0604020202020204" pitchFamily="34" charset="0"/>
              </a:rPr>
              <a:t>kloroplas</a:t>
            </a:r>
            <a:r>
              <a:rPr lang="en-US" sz="2400" dirty="0" smtClean="0">
                <a:cs typeface="Arial" panose="020B0604020202020204" pitchFamily="34" charset="0"/>
              </a:rPr>
              <a:t> </a:t>
            </a:r>
            <a:r>
              <a:rPr lang="en-US" sz="2400" dirty="0">
                <a:cs typeface="Arial" panose="020B0604020202020204" pitchFamily="34" charset="0"/>
              </a:rPr>
              <a:t>(</a:t>
            </a:r>
            <a:r>
              <a:rPr lang="en-US" sz="2400" dirty="0" err="1">
                <a:cs typeface="Arial" panose="020B0604020202020204" pitchFamily="34" charset="0"/>
              </a:rPr>
              <a:t>tempat</a:t>
            </a:r>
            <a:r>
              <a:rPr lang="en-US" sz="2400" dirty="0">
                <a:cs typeface="Arial" panose="020B0604020202020204" pitchFamily="34" charset="0"/>
              </a:rPr>
              <a:t> </a:t>
            </a:r>
            <a:r>
              <a:rPr lang="en-US" sz="2400" dirty="0" err="1">
                <a:cs typeface="Arial" panose="020B0604020202020204" pitchFamily="34" charset="0"/>
              </a:rPr>
              <a:t>terjadinya</a:t>
            </a:r>
            <a:r>
              <a:rPr lang="en-US" sz="2400" dirty="0">
                <a:cs typeface="Arial" panose="020B0604020202020204" pitchFamily="34" charset="0"/>
              </a:rPr>
              <a:t> </a:t>
            </a:r>
            <a:r>
              <a:rPr lang="en-US" sz="2400" dirty="0" err="1">
                <a:cs typeface="Arial" panose="020B0604020202020204" pitchFamily="34" charset="0"/>
              </a:rPr>
              <a:t>reaksi</a:t>
            </a:r>
            <a:r>
              <a:rPr lang="en-US" sz="2400" dirty="0">
                <a:cs typeface="Arial" panose="020B0604020202020204" pitchFamily="34" charset="0"/>
              </a:rPr>
              <a:t> </a:t>
            </a:r>
            <a:r>
              <a:rPr lang="en-US" sz="2400" dirty="0" err="1">
                <a:cs typeface="Arial" panose="020B0604020202020204" pitchFamily="34" charset="0"/>
              </a:rPr>
              <a:t>terang</a:t>
            </a:r>
            <a:r>
              <a:rPr lang="en-US" sz="2400" dirty="0">
                <a:cs typeface="Arial" panose="020B0604020202020204" pitchFamily="34" charset="0"/>
              </a:rPr>
              <a:t>). </a:t>
            </a:r>
            <a:r>
              <a:rPr lang="en-US" sz="2400" dirty="0" err="1">
                <a:cs typeface="Arial" panose="020B0604020202020204" pitchFamily="34" charset="0"/>
              </a:rPr>
              <a:t>Memisahkan</a:t>
            </a:r>
            <a:r>
              <a:rPr lang="en-US" sz="2400" dirty="0">
                <a:cs typeface="Arial" panose="020B0604020202020204" pitchFamily="34" charset="0"/>
              </a:rPr>
              <a:t> </a:t>
            </a:r>
            <a:r>
              <a:rPr lang="en-US" sz="2400" dirty="0" err="1">
                <a:cs typeface="Arial" panose="020B0604020202020204" pitchFamily="34" charset="0"/>
              </a:rPr>
              <a:t>kloroplas</a:t>
            </a:r>
            <a:r>
              <a:rPr lang="en-US" sz="2400" dirty="0">
                <a:cs typeface="Arial" panose="020B0604020202020204" pitchFamily="34" charset="0"/>
              </a:rPr>
              <a:t> </a:t>
            </a:r>
            <a:r>
              <a:rPr lang="en-US" sz="2400" dirty="0" err="1">
                <a:cs typeface="Arial" panose="020B0604020202020204" pitchFamily="34" charset="0"/>
              </a:rPr>
              <a:t>menjadi</a:t>
            </a:r>
            <a:r>
              <a:rPr lang="en-US" sz="2400" dirty="0">
                <a:cs typeface="Arial" panose="020B0604020202020204" pitchFamily="34" charset="0"/>
              </a:rPr>
              <a:t> </a:t>
            </a:r>
            <a:r>
              <a:rPr lang="en-US" sz="2400" dirty="0" err="1">
                <a:cs typeface="Arial" panose="020B0604020202020204" pitchFamily="34" charset="0"/>
              </a:rPr>
              <a:t>ruang</a:t>
            </a:r>
            <a:r>
              <a:rPr lang="en-US" sz="2400" dirty="0">
                <a:cs typeface="Arial" panose="020B0604020202020204" pitchFamily="34" charset="0"/>
              </a:rPr>
              <a:t> </a:t>
            </a:r>
            <a:r>
              <a:rPr lang="en-US" sz="2400" dirty="0" err="1">
                <a:cs typeface="Arial" panose="020B0604020202020204" pitchFamily="34" charset="0"/>
              </a:rPr>
              <a:t>tilakoid</a:t>
            </a:r>
            <a:r>
              <a:rPr lang="en-US" sz="2400" dirty="0">
                <a:cs typeface="Arial" panose="020B0604020202020204" pitchFamily="34" charset="0"/>
              </a:rPr>
              <a:t> </a:t>
            </a:r>
            <a:r>
              <a:rPr lang="en-US" sz="2400" dirty="0" err="1">
                <a:cs typeface="Arial" panose="020B0604020202020204" pitchFamily="34" charset="0"/>
              </a:rPr>
              <a:t>dan</a:t>
            </a:r>
            <a:r>
              <a:rPr lang="en-US" sz="2400" dirty="0">
                <a:cs typeface="Arial" panose="020B0604020202020204" pitchFamily="34" charset="0"/>
              </a:rPr>
              <a:t> </a:t>
            </a:r>
            <a:r>
              <a:rPr lang="en-US" sz="2400" dirty="0" err="1">
                <a:cs typeface="Arial" panose="020B0604020202020204" pitchFamily="34" charset="0"/>
              </a:rPr>
              <a:t>stroma</a:t>
            </a:r>
            <a:endParaRPr lang="en-US" sz="2400" dirty="0">
              <a:cs typeface="Arial" panose="020B0604020202020204" pitchFamily="34" charset="0"/>
            </a:endParaRPr>
          </a:p>
          <a:p>
            <a:pPr eaLnBrk="1" hangingPunct="1">
              <a:spcBef>
                <a:spcPct val="20000"/>
              </a:spcBef>
              <a:buFont typeface="Arial" panose="020B0604020202020204" pitchFamily="34" charset="0"/>
              <a:buChar char="•"/>
            </a:pPr>
            <a:r>
              <a:rPr lang="en-US" sz="2400" dirty="0">
                <a:cs typeface="Arial" panose="020B0604020202020204" pitchFamily="34" charset="0"/>
              </a:rPr>
              <a:t>Grana </a:t>
            </a:r>
            <a:r>
              <a:rPr lang="en-US" sz="2400" dirty="0" err="1">
                <a:cs typeface="Arial" panose="020B0604020202020204" pitchFamily="34" charset="0"/>
              </a:rPr>
              <a:t>kumpulan</a:t>
            </a:r>
            <a:r>
              <a:rPr lang="en-US" sz="2400" dirty="0">
                <a:cs typeface="Arial" panose="020B0604020202020204" pitchFamily="34" charset="0"/>
              </a:rPr>
              <a:t> </a:t>
            </a:r>
            <a:r>
              <a:rPr lang="en-US" sz="2400" dirty="0" err="1">
                <a:cs typeface="Arial" panose="020B0604020202020204" pitchFamily="34" charset="0"/>
              </a:rPr>
              <a:t>tilakoid</a:t>
            </a:r>
            <a:r>
              <a:rPr lang="en-US" sz="2400" dirty="0">
                <a:cs typeface="Arial" panose="020B0604020202020204" pitchFamily="34" charset="0"/>
              </a:rPr>
              <a:t> </a:t>
            </a:r>
            <a:r>
              <a:rPr lang="en-US" sz="2400" dirty="0" err="1">
                <a:cs typeface="Arial" panose="020B0604020202020204" pitchFamily="34" charset="0"/>
              </a:rPr>
              <a:t>dalam</a:t>
            </a:r>
            <a:r>
              <a:rPr lang="en-US" sz="2400" dirty="0">
                <a:cs typeface="Arial" panose="020B0604020202020204" pitchFamily="34" charset="0"/>
              </a:rPr>
              <a:t> </a:t>
            </a:r>
            <a:r>
              <a:rPr lang="en-US" sz="2400" dirty="0" err="1">
                <a:cs typeface="Arial" panose="020B0604020202020204" pitchFamily="34" charset="0"/>
              </a:rPr>
              <a:t>kloroplas</a:t>
            </a:r>
            <a:endParaRPr lang="en-US" sz="2400" dirty="0">
              <a:cs typeface="Arial" panose="020B0604020202020204" pitchFamily="34" charset="0"/>
            </a:endParaRPr>
          </a:p>
          <a:p>
            <a:pPr eaLnBrk="1" hangingPunct="1">
              <a:spcBef>
                <a:spcPct val="20000"/>
              </a:spcBef>
              <a:buFont typeface="Arial" panose="020B0604020202020204" pitchFamily="34" charset="0"/>
              <a:buChar char="•"/>
            </a:pPr>
            <a:r>
              <a:rPr lang="en-US" sz="2400" dirty="0" err="1">
                <a:cs typeface="Arial" panose="020B0604020202020204" pitchFamily="34" charset="0"/>
              </a:rPr>
              <a:t>Stroma</a:t>
            </a:r>
            <a:r>
              <a:rPr lang="en-US" sz="2400" dirty="0">
                <a:cs typeface="Arial" panose="020B0604020202020204" pitchFamily="34" charset="0"/>
              </a:rPr>
              <a:t>: </a:t>
            </a:r>
            <a:r>
              <a:rPr lang="en-US" sz="2400" dirty="0" err="1">
                <a:cs typeface="Arial" panose="020B0604020202020204" pitchFamily="34" charset="0"/>
              </a:rPr>
              <a:t>daerah</a:t>
            </a:r>
            <a:r>
              <a:rPr lang="en-US" sz="2400" dirty="0">
                <a:cs typeface="Arial" panose="020B0604020202020204" pitchFamily="34" charset="0"/>
              </a:rPr>
              <a:t> </a:t>
            </a:r>
            <a:r>
              <a:rPr lang="en-US" sz="2400" dirty="0" err="1">
                <a:cs typeface="Arial" panose="020B0604020202020204" pitchFamily="34" charset="0"/>
              </a:rPr>
              <a:t>cair</a:t>
            </a:r>
            <a:r>
              <a:rPr lang="en-US" sz="2400" dirty="0">
                <a:cs typeface="Arial" panose="020B0604020202020204" pitchFamily="34" charset="0"/>
              </a:rPr>
              <a:t> </a:t>
            </a:r>
            <a:r>
              <a:rPr lang="en-US" sz="2400" dirty="0" err="1">
                <a:cs typeface="Arial" panose="020B0604020202020204" pitchFamily="34" charset="0"/>
              </a:rPr>
              <a:t>antara</a:t>
            </a:r>
            <a:r>
              <a:rPr lang="en-US" sz="2400" dirty="0">
                <a:cs typeface="Arial" panose="020B0604020202020204" pitchFamily="34" charset="0"/>
              </a:rPr>
              <a:t> </a:t>
            </a:r>
            <a:r>
              <a:rPr lang="en-US" sz="2400" dirty="0" err="1">
                <a:cs typeface="Arial" panose="020B0604020202020204" pitchFamily="34" charset="0"/>
              </a:rPr>
              <a:t>tilakoid</a:t>
            </a:r>
            <a:r>
              <a:rPr lang="en-US" sz="2400" dirty="0">
                <a:cs typeface="Arial" panose="020B0604020202020204" pitchFamily="34" charset="0"/>
              </a:rPr>
              <a:t> </a:t>
            </a:r>
            <a:r>
              <a:rPr lang="en-US" sz="2400" dirty="0" err="1">
                <a:cs typeface="Arial" panose="020B0604020202020204" pitchFamily="34" charset="0"/>
              </a:rPr>
              <a:t>dan</a:t>
            </a:r>
            <a:r>
              <a:rPr lang="en-US" sz="2400" dirty="0">
                <a:cs typeface="Arial" panose="020B0604020202020204" pitchFamily="34" charset="0"/>
              </a:rPr>
              <a:t> </a:t>
            </a:r>
            <a:r>
              <a:rPr lang="en-US" sz="2400" dirty="0" err="1">
                <a:cs typeface="Arial" panose="020B0604020202020204" pitchFamily="34" charset="0"/>
              </a:rPr>
              <a:t>membran</a:t>
            </a:r>
            <a:r>
              <a:rPr lang="en-US" sz="2400" dirty="0">
                <a:cs typeface="Arial" panose="020B0604020202020204" pitchFamily="34" charset="0"/>
              </a:rPr>
              <a:t> </a:t>
            </a:r>
            <a:r>
              <a:rPr lang="en-US" sz="2400" dirty="0" err="1">
                <a:cs typeface="Arial" panose="020B0604020202020204" pitchFamily="34" charset="0"/>
              </a:rPr>
              <a:t>dalam</a:t>
            </a:r>
            <a:r>
              <a:rPr lang="en-US" sz="2400" dirty="0">
                <a:cs typeface="Arial" panose="020B0604020202020204" pitchFamily="34" charset="0"/>
              </a:rPr>
              <a:t> </a:t>
            </a:r>
            <a:r>
              <a:rPr lang="en-US" sz="2400" dirty="0" err="1">
                <a:cs typeface="Arial" panose="020B0604020202020204" pitchFamily="34" charset="0"/>
              </a:rPr>
              <a:t>tempat</a:t>
            </a:r>
            <a:r>
              <a:rPr lang="en-US" sz="2400" dirty="0">
                <a:cs typeface="Arial" panose="020B0604020202020204" pitchFamily="34" charset="0"/>
              </a:rPr>
              <a:t> </a:t>
            </a:r>
            <a:r>
              <a:rPr lang="en-US" sz="2400" dirty="0" err="1">
                <a:cs typeface="Arial" panose="020B0604020202020204" pitchFamily="34" charset="0"/>
              </a:rPr>
              <a:t>terjadi</a:t>
            </a:r>
            <a:r>
              <a:rPr lang="en-US" sz="2400" dirty="0">
                <a:cs typeface="Arial" panose="020B0604020202020204" pitchFamily="34" charset="0"/>
              </a:rPr>
              <a:t> </a:t>
            </a:r>
            <a:r>
              <a:rPr lang="en-US" sz="2400" dirty="0" err="1">
                <a:cs typeface="Arial" panose="020B0604020202020204" pitchFamily="34" charset="0"/>
              </a:rPr>
              <a:t>siklus</a:t>
            </a:r>
            <a:r>
              <a:rPr lang="en-US" sz="2400" dirty="0">
                <a:cs typeface="Arial" panose="020B0604020202020204" pitchFamily="34" charset="0"/>
              </a:rPr>
              <a:t> Calvin</a:t>
            </a:r>
          </a:p>
        </p:txBody>
      </p:sp>
      <p:sp>
        <p:nvSpPr>
          <p:cNvPr id="12291" name="TextBox 4"/>
          <p:cNvSpPr txBox="1">
            <a:spLocks noChangeArrowheads="1"/>
          </p:cNvSpPr>
          <p:nvPr/>
        </p:nvSpPr>
        <p:spPr bwMode="auto">
          <a:xfrm>
            <a:off x="756443" y="695325"/>
            <a:ext cx="4160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b="1" dirty="0" err="1">
                <a:solidFill>
                  <a:schemeClr val="accent6">
                    <a:lumMod val="75000"/>
                  </a:schemeClr>
                </a:solidFill>
                <a:cs typeface="Arial" panose="020B0604020202020204" pitchFamily="34" charset="0"/>
              </a:rPr>
              <a:t>Struktur</a:t>
            </a:r>
            <a:r>
              <a:rPr lang="en-US" sz="3600" b="1" dirty="0">
                <a:solidFill>
                  <a:schemeClr val="accent6">
                    <a:lumMod val="75000"/>
                  </a:schemeClr>
                </a:solidFill>
                <a:cs typeface="Arial" panose="020B0604020202020204" pitchFamily="34" charset="0"/>
              </a:rPr>
              <a:t> </a:t>
            </a:r>
            <a:r>
              <a:rPr lang="en-US" sz="3600" b="1" dirty="0" err="1">
                <a:solidFill>
                  <a:schemeClr val="accent6">
                    <a:lumMod val="75000"/>
                  </a:schemeClr>
                </a:solidFill>
                <a:cs typeface="Arial" panose="020B0604020202020204" pitchFamily="34" charset="0"/>
              </a:rPr>
              <a:t>kloroplas</a:t>
            </a:r>
            <a:endParaRPr lang="en-US" sz="3600" b="1" dirty="0">
              <a:solidFill>
                <a:schemeClr val="accent6">
                  <a:lumMod val="75000"/>
                </a:schemeClr>
              </a:solidFill>
              <a:cs typeface="Arial" panose="020B0604020202020204" pitchFamily="34" charset="0"/>
            </a:endParaRPr>
          </a:p>
        </p:txBody>
      </p:sp>
      <p:grpSp>
        <p:nvGrpSpPr>
          <p:cNvPr id="12292" name="Group 4"/>
          <p:cNvGrpSpPr>
            <a:grpSpLocks/>
          </p:cNvGrpSpPr>
          <p:nvPr/>
        </p:nvGrpSpPr>
        <p:grpSpPr bwMode="auto">
          <a:xfrm>
            <a:off x="4038600" y="1219200"/>
            <a:ext cx="4899025" cy="4953000"/>
            <a:chOff x="2256" y="1344"/>
            <a:chExt cx="2606" cy="2799"/>
          </a:xfrm>
        </p:grpSpPr>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l="15770"/>
            <a:stretch>
              <a:fillRect/>
            </a:stretch>
          </p:blipFill>
          <p:spPr bwMode="auto">
            <a:xfrm>
              <a:off x="2256" y="1485"/>
              <a:ext cx="2051" cy="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4" name="Group 6"/>
            <p:cNvGrpSpPr>
              <a:grpSpLocks/>
            </p:cNvGrpSpPr>
            <p:nvPr/>
          </p:nvGrpSpPr>
          <p:grpSpPr bwMode="auto">
            <a:xfrm>
              <a:off x="2320" y="1344"/>
              <a:ext cx="2542" cy="2799"/>
              <a:chOff x="2320" y="1344"/>
              <a:chExt cx="2542" cy="2799"/>
            </a:xfrm>
          </p:grpSpPr>
          <p:sp>
            <p:nvSpPr>
              <p:cNvPr id="12295" name="Text Box 7"/>
              <p:cNvSpPr txBox="1">
                <a:spLocks noChangeArrowheads="1"/>
              </p:cNvSpPr>
              <p:nvPr/>
            </p:nvSpPr>
            <p:spPr bwMode="auto">
              <a:xfrm>
                <a:off x="2584" y="1748"/>
                <a:ext cx="5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Chloroplast</a:t>
                </a:r>
              </a:p>
            </p:txBody>
          </p:sp>
          <p:sp>
            <p:nvSpPr>
              <p:cNvPr id="12296" name="Line 8"/>
              <p:cNvSpPr>
                <a:spLocks noChangeShapeType="1"/>
              </p:cNvSpPr>
              <p:nvPr/>
            </p:nvSpPr>
            <p:spPr bwMode="auto">
              <a:xfrm>
                <a:off x="3168" y="1821"/>
                <a:ext cx="76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12297" name="Line 9"/>
              <p:cNvSpPr>
                <a:spLocks noChangeShapeType="1"/>
              </p:cNvSpPr>
              <p:nvPr/>
            </p:nvSpPr>
            <p:spPr bwMode="auto">
              <a:xfrm>
                <a:off x="3168" y="1821"/>
                <a:ext cx="128" cy="44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12298" name="Text Box 10"/>
              <p:cNvSpPr txBox="1">
                <a:spLocks noChangeArrowheads="1"/>
              </p:cNvSpPr>
              <p:nvPr/>
            </p:nvSpPr>
            <p:spPr bwMode="auto">
              <a:xfrm>
                <a:off x="3635" y="1344"/>
                <a:ext cx="4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Mesophyll</a:t>
                </a:r>
              </a:p>
            </p:txBody>
          </p:sp>
          <p:sp>
            <p:nvSpPr>
              <p:cNvPr id="12299" name="Text Box 11"/>
              <p:cNvSpPr txBox="1">
                <a:spLocks noChangeArrowheads="1"/>
              </p:cNvSpPr>
              <p:nvPr/>
            </p:nvSpPr>
            <p:spPr bwMode="auto">
              <a:xfrm>
                <a:off x="4084" y="2220"/>
                <a:ext cx="2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a:latin typeface="Calibri" panose="020F0502020204030204" pitchFamily="34" charset="0"/>
                  </a:rPr>
                  <a:t>5 µm</a:t>
                </a:r>
              </a:p>
            </p:txBody>
          </p:sp>
          <p:sp>
            <p:nvSpPr>
              <p:cNvPr id="12300" name="Line 12"/>
              <p:cNvSpPr>
                <a:spLocks noChangeShapeType="1"/>
              </p:cNvSpPr>
              <p:nvPr/>
            </p:nvSpPr>
            <p:spPr bwMode="auto">
              <a:xfrm>
                <a:off x="3768" y="2765"/>
                <a:ext cx="346" cy="5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12301" name="Text Box 13"/>
              <p:cNvSpPr txBox="1">
                <a:spLocks noChangeArrowheads="1"/>
              </p:cNvSpPr>
              <p:nvPr/>
            </p:nvSpPr>
            <p:spPr bwMode="auto">
              <a:xfrm>
                <a:off x="4079" y="2752"/>
                <a:ext cx="4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alibri" panose="020F0502020204030204" pitchFamily="34" charset="0"/>
                  </a:rPr>
                  <a:t>Outer</a:t>
                </a:r>
              </a:p>
              <a:p>
                <a:pPr eaLnBrk="1" hangingPunct="1"/>
                <a:r>
                  <a:rPr lang="en-US" sz="1000">
                    <a:latin typeface="Calibri" panose="020F0502020204030204" pitchFamily="34" charset="0"/>
                  </a:rPr>
                  <a:t>membrane</a:t>
                </a:r>
              </a:p>
            </p:txBody>
          </p:sp>
          <p:sp>
            <p:nvSpPr>
              <p:cNvPr id="12302" name="Line 14"/>
              <p:cNvSpPr>
                <a:spLocks noChangeShapeType="1"/>
              </p:cNvSpPr>
              <p:nvPr/>
            </p:nvSpPr>
            <p:spPr bwMode="auto">
              <a:xfrm>
                <a:off x="3749" y="2953"/>
                <a:ext cx="499" cy="17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12303" name="Text Box 15"/>
              <p:cNvSpPr txBox="1">
                <a:spLocks noChangeArrowheads="1"/>
              </p:cNvSpPr>
              <p:nvPr/>
            </p:nvSpPr>
            <p:spPr bwMode="auto">
              <a:xfrm>
                <a:off x="4206" y="3051"/>
                <a:ext cx="6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alibri" panose="020F0502020204030204" pitchFamily="34" charset="0"/>
                  </a:rPr>
                  <a:t>Intermembrane</a:t>
                </a:r>
              </a:p>
              <a:p>
                <a:pPr eaLnBrk="1" hangingPunct="1"/>
                <a:r>
                  <a:rPr lang="en-US" sz="1000">
                    <a:latin typeface="Calibri" panose="020F0502020204030204" pitchFamily="34" charset="0"/>
                  </a:rPr>
                  <a:t>space</a:t>
                </a:r>
              </a:p>
            </p:txBody>
          </p:sp>
          <p:sp>
            <p:nvSpPr>
              <p:cNvPr id="12304" name="Line 16"/>
              <p:cNvSpPr>
                <a:spLocks noChangeShapeType="1"/>
              </p:cNvSpPr>
              <p:nvPr/>
            </p:nvSpPr>
            <p:spPr bwMode="auto">
              <a:xfrm>
                <a:off x="3591" y="2987"/>
                <a:ext cx="451" cy="28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12305" name="Text Box 17"/>
              <p:cNvSpPr txBox="1">
                <a:spLocks noChangeArrowheads="1"/>
              </p:cNvSpPr>
              <p:nvPr/>
            </p:nvSpPr>
            <p:spPr bwMode="auto">
              <a:xfrm>
                <a:off x="4012" y="3218"/>
                <a:ext cx="4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alibri" panose="020F0502020204030204" pitchFamily="34" charset="0"/>
                  </a:rPr>
                  <a:t>Inner</a:t>
                </a:r>
              </a:p>
              <a:p>
                <a:pPr eaLnBrk="1" hangingPunct="1"/>
                <a:r>
                  <a:rPr lang="en-US" sz="1000">
                    <a:latin typeface="Calibri" panose="020F0502020204030204" pitchFamily="34" charset="0"/>
                  </a:rPr>
                  <a:t>membrane</a:t>
                </a:r>
              </a:p>
            </p:txBody>
          </p:sp>
          <p:sp>
            <p:nvSpPr>
              <p:cNvPr id="12306" name="Line 18"/>
              <p:cNvSpPr>
                <a:spLocks noChangeShapeType="1"/>
              </p:cNvSpPr>
              <p:nvPr/>
            </p:nvSpPr>
            <p:spPr bwMode="auto">
              <a:xfrm>
                <a:off x="3394" y="2857"/>
                <a:ext cx="46" cy="23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12307" name="Text Box 19"/>
              <p:cNvSpPr txBox="1">
                <a:spLocks noChangeArrowheads="1"/>
              </p:cNvSpPr>
              <p:nvPr/>
            </p:nvSpPr>
            <p:spPr bwMode="auto">
              <a:xfrm>
                <a:off x="3336" y="3060"/>
                <a:ext cx="4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alibri" panose="020F0502020204030204" pitchFamily="34" charset="0"/>
                  </a:rPr>
                  <a:t>Thylakoid</a:t>
                </a:r>
              </a:p>
              <a:p>
                <a:pPr eaLnBrk="1" hangingPunct="1"/>
                <a:r>
                  <a:rPr lang="en-US" sz="1000">
                    <a:latin typeface="Calibri" panose="020F0502020204030204" pitchFamily="34" charset="0"/>
                  </a:rPr>
                  <a:t>space</a:t>
                </a:r>
              </a:p>
            </p:txBody>
          </p:sp>
          <p:sp>
            <p:nvSpPr>
              <p:cNvPr id="12308" name="Text Box 20"/>
              <p:cNvSpPr txBox="1">
                <a:spLocks noChangeArrowheads="1"/>
              </p:cNvSpPr>
              <p:nvPr/>
            </p:nvSpPr>
            <p:spPr bwMode="auto">
              <a:xfrm>
                <a:off x="2928" y="3044"/>
                <a:ext cx="45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alibri" panose="020F0502020204030204" pitchFamily="34" charset="0"/>
                  </a:rPr>
                  <a:t>Thylakoid</a:t>
                </a:r>
              </a:p>
            </p:txBody>
          </p:sp>
          <p:sp>
            <p:nvSpPr>
              <p:cNvPr id="12309" name="Line 21"/>
              <p:cNvSpPr>
                <a:spLocks noChangeShapeType="1"/>
              </p:cNvSpPr>
              <p:nvPr/>
            </p:nvSpPr>
            <p:spPr bwMode="auto">
              <a:xfrm flipH="1">
                <a:off x="3238" y="2848"/>
                <a:ext cx="90" cy="23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12310" name="Line 22"/>
              <p:cNvSpPr>
                <a:spLocks noChangeShapeType="1"/>
              </p:cNvSpPr>
              <p:nvPr/>
            </p:nvSpPr>
            <p:spPr bwMode="auto">
              <a:xfrm flipH="1">
                <a:off x="2800" y="2796"/>
                <a:ext cx="146" cy="37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12311" name="AutoShape 23"/>
              <p:cNvSpPr>
                <a:spLocks/>
              </p:cNvSpPr>
              <p:nvPr/>
            </p:nvSpPr>
            <p:spPr bwMode="auto">
              <a:xfrm>
                <a:off x="2952" y="2672"/>
                <a:ext cx="48" cy="240"/>
              </a:xfrm>
              <a:prstGeom prst="leftBrace">
                <a:avLst>
                  <a:gd name="adj1" fmla="val 4166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12312" name="Text Box 24"/>
              <p:cNvSpPr txBox="1">
                <a:spLocks noChangeArrowheads="1"/>
              </p:cNvSpPr>
              <p:nvPr/>
            </p:nvSpPr>
            <p:spPr bwMode="auto">
              <a:xfrm>
                <a:off x="2616" y="3140"/>
                <a:ext cx="4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alibri" panose="020F0502020204030204" pitchFamily="34" charset="0"/>
                  </a:rPr>
                  <a:t>Granum</a:t>
                </a:r>
              </a:p>
            </p:txBody>
          </p:sp>
          <p:sp>
            <p:nvSpPr>
              <p:cNvPr id="12313" name="Line 25"/>
              <p:cNvSpPr>
                <a:spLocks noChangeShapeType="1"/>
              </p:cNvSpPr>
              <p:nvPr/>
            </p:nvSpPr>
            <p:spPr bwMode="auto">
              <a:xfrm>
                <a:off x="2828" y="3280"/>
                <a:ext cx="172" cy="3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12314" name="AutoShape 26"/>
              <p:cNvSpPr>
                <a:spLocks/>
              </p:cNvSpPr>
              <p:nvPr/>
            </p:nvSpPr>
            <p:spPr bwMode="auto">
              <a:xfrm>
                <a:off x="3004" y="3560"/>
                <a:ext cx="72" cy="72"/>
              </a:xfrm>
              <a:prstGeom prst="leftBrace">
                <a:avLst>
                  <a:gd name="adj1" fmla="val 8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12315" name="Line 27"/>
              <p:cNvSpPr>
                <a:spLocks noChangeShapeType="1"/>
              </p:cNvSpPr>
              <p:nvPr/>
            </p:nvSpPr>
            <p:spPr bwMode="auto">
              <a:xfrm flipH="1">
                <a:off x="2540" y="2812"/>
                <a:ext cx="318" cy="39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12316" name="Line 28"/>
              <p:cNvSpPr>
                <a:spLocks noChangeShapeType="1"/>
              </p:cNvSpPr>
              <p:nvPr/>
            </p:nvSpPr>
            <p:spPr bwMode="auto">
              <a:xfrm>
                <a:off x="2548" y="3312"/>
                <a:ext cx="432" cy="36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12317" name="Text Box 29"/>
              <p:cNvSpPr txBox="1">
                <a:spLocks noChangeArrowheads="1"/>
              </p:cNvSpPr>
              <p:nvPr/>
            </p:nvSpPr>
            <p:spPr bwMode="auto">
              <a:xfrm>
                <a:off x="2320" y="3160"/>
                <a:ext cx="37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alibri" panose="020F0502020204030204" pitchFamily="34" charset="0"/>
                  </a:rPr>
                  <a:t>Stroma</a:t>
                </a:r>
              </a:p>
            </p:txBody>
          </p:sp>
          <p:sp>
            <p:nvSpPr>
              <p:cNvPr id="12318" name="Text Box 30"/>
              <p:cNvSpPr txBox="1">
                <a:spLocks noChangeArrowheads="1"/>
              </p:cNvSpPr>
              <p:nvPr/>
            </p:nvSpPr>
            <p:spPr bwMode="auto">
              <a:xfrm>
                <a:off x="3788" y="4008"/>
                <a:ext cx="2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800">
                    <a:latin typeface="Calibri" panose="020F0502020204030204" pitchFamily="34" charset="0"/>
                  </a:rPr>
                  <a:t>1 µm</a:t>
                </a:r>
              </a:p>
            </p:txBody>
          </p:sp>
        </p:grpSp>
      </p:grpSp>
    </p:spTree>
    <p:extLst>
      <p:ext uri="{BB962C8B-B14F-4D97-AF65-F5344CB8AC3E}">
        <p14:creationId xmlns:p14="http://schemas.microsoft.com/office/powerpoint/2010/main" val="4257786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4840</TotalTime>
  <Words>2128</Words>
  <Application>Microsoft Office PowerPoint</Application>
  <PresentationFormat>On-screen Show (4:3)</PresentationFormat>
  <Paragraphs>292</Paragraphs>
  <Slides>28</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Symbol</vt:lpstr>
      <vt:lpstr>Wingdings</vt:lpstr>
      <vt:lpstr>Office Theme</vt:lpstr>
      <vt:lpstr>PowerPoint Presentation</vt:lpstr>
      <vt:lpstr>PowerPoint Presentation</vt:lpstr>
      <vt:lpstr>Percobaan Fotosintesis </vt:lpstr>
      <vt:lpstr>Percobaan : Sachs (1860)</vt:lpstr>
      <vt:lpstr>FOTOSINTESIS</vt:lpstr>
      <vt:lpstr>PowerPoint Presentation</vt:lpstr>
      <vt:lpstr>PowerPoint Presentation</vt:lpstr>
      <vt:lpstr>PowerPoint Presentation</vt:lpstr>
      <vt:lpstr>PowerPoint Presentation</vt:lpstr>
      <vt:lpstr>PowerPoint Presentation</vt:lpstr>
      <vt:lpstr>Fotosintesis</vt:lpstr>
      <vt:lpstr>cahaya</vt:lpstr>
      <vt:lpstr>PowerPoint Presentation</vt:lpstr>
      <vt:lpstr>PowerPoint Presentation</vt:lpstr>
      <vt:lpstr>PowerPoint Presentation</vt:lpstr>
      <vt:lpstr>Klorofil a</vt:lpstr>
      <vt:lpstr>PowerPoint Presentation</vt:lpstr>
      <vt:lpstr>Fotosistem</vt:lpstr>
      <vt:lpstr>PowerPoint Presentation</vt:lpstr>
      <vt:lpstr>PowerPoint Presentation</vt:lpstr>
      <vt:lpstr>PowerPoint Presentation</vt:lpstr>
      <vt:lpstr>PowerPoint Presentation</vt:lpstr>
      <vt:lpstr>PowerPoint Presentation</vt:lpstr>
      <vt:lpstr>PowerPoint Presentation</vt:lpstr>
      <vt:lpstr>Siklus Calvin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user 1</cp:lastModifiedBy>
  <cp:revision>229</cp:revision>
  <dcterms:created xsi:type="dcterms:W3CDTF">2017-03-09T07:00:56Z</dcterms:created>
  <dcterms:modified xsi:type="dcterms:W3CDTF">2017-12-05T05:32:52Z</dcterms:modified>
</cp:coreProperties>
</file>