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9" r:id="rId3"/>
    <p:sldId id="270" r:id="rId4"/>
    <p:sldId id="271" r:id="rId5"/>
    <p:sldId id="264" r:id="rId6"/>
    <p:sldId id="265" r:id="rId7"/>
    <p:sldId id="272" r:id="rId8"/>
    <p:sldId id="274" r:id="rId9"/>
    <p:sldId id="266" r:id="rId10"/>
    <p:sldId id="267" r:id="rId11"/>
    <p:sldId id="273"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2C2FE-A695-41B0-ABD6-74F0FAF8529C}" type="datetimeFigureOut">
              <a:rPr lang="en-US" smtClean="0"/>
              <a:t>12/5/2017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729ED-F335-4EFB-8D4A-327BECD878F4}" type="slidenum">
              <a:rPr lang="en-US" smtClean="0"/>
              <a:t>‹#›</a:t>
            </a:fld>
            <a:endParaRPr lang="en-US"/>
          </a:p>
        </p:txBody>
      </p:sp>
    </p:spTree>
    <p:extLst>
      <p:ext uri="{BB962C8B-B14F-4D97-AF65-F5344CB8AC3E}">
        <p14:creationId xmlns:p14="http://schemas.microsoft.com/office/powerpoint/2010/main" val="85690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Tumbuhan C4 dinamakan demikian karena</a:t>
            </a:r>
            <a:r>
              <a:rPr lang="id-ID" baseline="0" dirty="0" smtClean="0"/>
              <a:t> tumbuhan itu mendahului siklus Calvin dengan fiksasi karbon cara lain yang membentuk senyawa berkarbon 4 sebagai produk pertamanya.</a:t>
            </a:r>
          </a:p>
          <a:p>
            <a:pPr marL="171450" indent="-171450">
              <a:buFontTx/>
              <a:buChar char="-"/>
            </a:pPr>
            <a:r>
              <a:rPr lang="id-ID" baseline="0" dirty="0" smtClean="0"/>
              <a:t>Beberapa contoh tumbuhan C4 adalah tebu, jagung, dan anggota famili rumput</a:t>
            </a:r>
          </a:p>
          <a:p>
            <a:pPr marL="171450" indent="-171450">
              <a:buFontTx/>
              <a:buChar char="-"/>
            </a:pPr>
            <a:endParaRPr lang="id-ID" dirty="0"/>
          </a:p>
        </p:txBody>
      </p:sp>
      <p:sp>
        <p:nvSpPr>
          <p:cNvPr id="4" name="Slide Number Placeholder 3"/>
          <p:cNvSpPr>
            <a:spLocks noGrp="1"/>
          </p:cNvSpPr>
          <p:nvPr>
            <p:ph type="sldNum" sz="quarter" idx="10"/>
          </p:nvPr>
        </p:nvSpPr>
        <p:spPr/>
        <p:txBody>
          <a:bodyPr/>
          <a:lstStyle/>
          <a:p>
            <a:fld id="{D8B7EDD4-D75A-4DD8-A2F7-651F8F8276C3}" type="slidenum">
              <a:rPr lang="id-ID" smtClean="0"/>
              <a:t>5</a:t>
            </a:fld>
            <a:endParaRPr lang="id-ID"/>
          </a:p>
        </p:txBody>
      </p:sp>
    </p:spTree>
    <p:extLst>
      <p:ext uri="{BB962C8B-B14F-4D97-AF65-F5344CB8AC3E}">
        <p14:creationId xmlns:p14="http://schemas.microsoft.com/office/powerpoint/2010/main" val="3198513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2BB537-39FA-48A4-AA6A-D7A45A5D025E}" type="slidenum">
              <a:rPr lang="en-US">
                <a:latin typeface="Calibri" panose="020F0502020204030204" pitchFamily="34" charset="0"/>
              </a:rPr>
              <a:pPr eaLnBrk="1" hangingPunct="1"/>
              <a:t>6</a:t>
            </a:fld>
            <a:endParaRPr lang="en-US">
              <a:latin typeface="Calibri" panose="020F0502020204030204" pitchFamily="34"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r>
              <a:rPr lang="id-ID" dirty="0" smtClean="0"/>
              <a:t>Daun tumbuhan</a:t>
            </a:r>
            <a:r>
              <a:rPr lang="id-ID" baseline="0" dirty="0" smtClean="0"/>
              <a:t> C4 mengandung </a:t>
            </a:r>
            <a:r>
              <a:rPr lang="id-ID" b="1" baseline="0" dirty="0" smtClean="0"/>
              <a:t>dua jenis sel fotosintetik</a:t>
            </a:r>
            <a:r>
              <a:rPr lang="id-ID" b="0" baseline="0" dirty="0" smtClean="0"/>
              <a:t>, yaitu </a:t>
            </a:r>
            <a:r>
              <a:rPr lang="id-ID" b="1" baseline="0" dirty="0" smtClean="0"/>
              <a:t>silinder seludang berkas pembuluh</a:t>
            </a:r>
            <a:r>
              <a:rPr lang="id-ID" b="0" baseline="0" dirty="0" smtClean="0"/>
              <a:t> yang mengelilingi berkas pembuluh, dan </a:t>
            </a:r>
            <a:r>
              <a:rPr lang="id-ID" b="1" baseline="0" dirty="0" smtClean="0"/>
              <a:t>sel mesofil</a:t>
            </a:r>
            <a:r>
              <a:rPr lang="id-ID" b="0" baseline="0" dirty="0" smtClean="0"/>
              <a:t> yang berada di luar seludang berkas pembuluh.</a:t>
            </a:r>
          </a:p>
          <a:p>
            <a:pPr marL="171450" indent="-171450" eaLnBrk="1" hangingPunct="1">
              <a:spcBef>
                <a:spcPct val="0"/>
              </a:spcBef>
              <a:buFontTx/>
              <a:buChar char="-"/>
            </a:pPr>
            <a:r>
              <a:rPr lang="id-ID" b="0" baseline="0" dirty="0" smtClean="0"/>
              <a:t>CO2 difiksasi dalam sel mesofil oleh enzim PEP karboksilase.</a:t>
            </a:r>
          </a:p>
          <a:p>
            <a:pPr marL="171450" indent="-171450" eaLnBrk="1" hangingPunct="1">
              <a:spcBef>
                <a:spcPct val="0"/>
              </a:spcBef>
              <a:buFontTx/>
              <a:buChar char="-"/>
            </a:pPr>
            <a:r>
              <a:rPr lang="id-ID" b="0" baseline="0" dirty="0" smtClean="0"/>
              <a:t>Senyawa berkarbon 4 – malat, dalam hal ini menyalurkan atom CO2 ke dalam sel seludang berkas pembuluh, melalui plasmodesmata</a:t>
            </a:r>
          </a:p>
          <a:p>
            <a:pPr marL="171450" indent="-171450" eaLnBrk="1" hangingPunct="1">
              <a:spcBef>
                <a:spcPct val="0"/>
              </a:spcBef>
              <a:buFontTx/>
              <a:buChar char="-"/>
            </a:pPr>
            <a:r>
              <a:rPr lang="id-ID" b="0" baseline="0" dirty="0" smtClean="0"/>
              <a:t>Disana, CO2 dilepas dan memasuki siklus Calvin</a:t>
            </a:r>
          </a:p>
          <a:p>
            <a:pPr marL="171450" indent="-171450" eaLnBrk="1" hangingPunct="1">
              <a:spcBef>
                <a:spcPct val="0"/>
              </a:spcBef>
              <a:buFontTx/>
              <a:buChar char="-"/>
            </a:pPr>
            <a:r>
              <a:rPr lang="id-ID" b="0" baseline="0" dirty="0" smtClean="0"/>
              <a:t>Adaptasi ini mempertahankan konsentrasi CO2 dalam seludang berkas pembuluh yang lebih memilih fotosintesis daripada fotorespirasi</a:t>
            </a:r>
            <a:endParaRPr lang="id-ID" dirty="0" smtClean="0"/>
          </a:p>
        </p:txBody>
      </p:sp>
    </p:spTree>
    <p:extLst>
      <p:ext uri="{BB962C8B-B14F-4D97-AF65-F5344CB8AC3E}">
        <p14:creationId xmlns:p14="http://schemas.microsoft.com/office/powerpoint/2010/main" val="337247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id-ID" dirty="0" smtClean="0"/>
              <a:t>Adaptasi</a:t>
            </a:r>
            <a:r>
              <a:rPr lang="id-ID" baseline="0" dirty="0" smtClean="0"/>
              <a:t>  fotosintetik kedua untuk kondisi yang gersang telah berkembang pada tumbuhan sukulen (kaktus, nanas)</a:t>
            </a:r>
          </a:p>
          <a:p>
            <a:pPr marL="171450" indent="-171450">
              <a:buFontTx/>
              <a:buChar char="-"/>
            </a:pPr>
            <a:r>
              <a:rPr lang="id-ID" baseline="0" dirty="0" smtClean="0"/>
              <a:t>Tumbuhan ini membuka stomata pada malam hari dan menutupnya pada siang hari.</a:t>
            </a:r>
          </a:p>
          <a:p>
            <a:pPr marL="171450" indent="-171450">
              <a:buFontTx/>
              <a:buChar char="-"/>
            </a:pPr>
            <a:r>
              <a:rPr lang="id-ID" baseline="0" dirty="0" smtClean="0"/>
              <a:t>Menutup stomata pada siang hari membantu tumbuhan gurun menghemat air, tetapi juga mencegah CO2 masuk ke daun</a:t>
            </a:r>
          </a:p>
          <a:p>
            <a:pPr marL="171450" indent="-171450">
              <a:buFontTx/>
              <a:buChar char="-"/>
            </a:pPr>
            <a:r>
              <a:rPr lang="id-ID" baseline="0" dirty="0" smtClean="0"/>
              <a:t>Selama malam hari, ketika stomata tumbuhan terbuka, tumbuhan ini mengambil CO2 dan memasukkannya ke dalam berbagai asam organik. </a:t>
            </a:r>
          </a:p>
          <a:p>
            <a:pPr marL="171450" indent="-171450">
              <a:buFontTx/>
              <a:buChar char="-"/>
            </a:pPr>
            <a:r>
              <a:rPr lang="id-ID" baseline="0" dirty="0" smtClean="0"/>
              <a:t>Cara fiksasi karbon ini disebut  </a:t>
            </a:r>
            <a:r>
              <a:rPr lang="id-ID" b="1" baseline="0" dirty="0" smtClean="0"/>
              <a:t>metabolisme asam krasulase</a:t>
            </a:r>
          </a:p>
          <a:p>
            <a:pPr marL="171450" indent="-171450">
              <a:buFontTx/>
              <a:buChar char="-"/>
            </a:pPr>
            <a:r>
              <a:rPr lang="id-ID" b="0" baseline="0" dirty="0" smtClean="0"/>
              <a:t>sel mesofil tumbuhan CAM menyimpan asam organik yang dibuatnya selama malam hari di dalam vakuola hingga pagi, ketika stomata tertutup</a:t>
            </a:r>
          </a:p>
          <a:p>
            <a:pPr marL="171450" indent="-171450">
              <a:buFontTx/>
              <a:buChar char="-"/>
            </a:pPr>
            <a:r>
              <a:rPr lang="id-ID" b="0" baseline="0" dirty="0" smtClean="0"/>
              <a:t>Pada siang hari ketika reaksi terang dapat memasok ATP dan NADPH utk siklus Calvin, CO2 dilepas dari asam organik yang dibuat pada malam hari sebelum dimasukkan ke dalam gula dalam kloroplas</a:t>
            </a:r>
            <a:endParaRPr lang="id-ID" b="0" dirty="0"/>
          </a:p>
        </p:txBody>
      </p:sp>
      <p:sp>
        <p:nvSpPr>
          <p:cNvPr id="4" name="Slide Number Placeholder 3"/>
          <p:cNvSpPr>
            <a:spLocks noGrp="1"/>
          </p:cNvSpPr>
          <p:nvPr>
            <p:ph type="sldNum" sz="quarter" idx="10"/>
          </p:nvPr>
        </p:nvSpPr>
        <p:spPr/>
        <p:txBody>
          <a:bodyPr/>
          <a:lstStyle/>
          <a:p>
            <a:fld id="{D8B7EDD4-D75A-4DD8-A2F7-651F8F8276C3}" type="slidenum">
              <a:rPr lang="id-ID" smtClean="0"/>
              <a:t>9</a:t>
            </a:fld>
            <a:endParaRPr lang="id-ID"/>
          </a:p>
        </p:txBody>
      </p:sp>
    </p:spTree>
    <p:extLst>
      <p:ext uri="{BB962C8B-B14F-4D97-AF65-F5344CB8AC3E}">
        <p14:creationId xmlns:p14="http://schemas.microsoft.com/office/powerpoint/2010/main" val="172315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8C705F-EE1C-44CA-B03D-CF337509C23E}" type="slidenum">
              <a:rPr lang="en-US">
                <a:latin typeface="Calibri" panose="020F0502020204030204" pitchFamily="34" charset="0"/>
              </a:rPr>
              <a:pPr eaLnBrk="1" hangingPunct="1"/>
              <a:t>10</a:t>
            </a:fld>
            <a:endParaRPr lang="en-US">
              <a:latin typeface="Calibri" panose="020F0502020204030204" pitchFamily="34"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d-ID" smtClean="0"/>
          </a:p>
        </p:txBody>
      </p:sp>
    </p:spTree>
    <p:extLst>
      <p:ext uri="{BB962C8B-B14F-4D97-AF65-F5344CB8AC3E}">
        <p14:creationId xmlns:p14="http://schemas.microsoft.com/office/powerpoint/2010/main" val="300245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173208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49101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645720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36BFB-E419-4BEF-B019-01A1C6ABEC1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5588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36BFB-E419-4BEF-B019-01A1C6ABEC1D}"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723615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36BFB-E419-4BEF-B019-01A1C6ABEC1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5765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36BFB-E419-4BEF-B019-01A1C6ABEC1D}"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035805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36BFB-E419-4BEF-B019-01A1C6ABEC1D}"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10776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36BFB-E419-4BEF-B019-01A1C6ABEC1D}"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280702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37075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36BFB-E419-4BEF-B019-01A1C6ABEC1D}"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C54944-4778-4981-BBFC-60A8017C4A25}" type="slidenum">
              <a:rPr lang="en-US" smtClean="0"/>
              <a:t>‹#›</a:t>
            </a:fld>
            <a:endParaRPr lang="en-US"/>
          </a:p>
        </p:txBody>
      </p:sp>
    </p:spTree>
    <p:extLst>
      <p:ext uri="{BB962C8B-B14F-4D97-AF65-F5344CB8AC3E}">
        <p14:creationId xmlns:p14="http://schemas.microsoft.com/office/powerpoint/2010/main" val="4148280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BFB-E419-4BEF-B019-01A1C6ABEC1D}" type="datetimeFigureOut">
              <a:rPr lang="en-US" smtClean="0"/>
              <a:t>12/5/2017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54944-4778-4981-BBFC-60A8017C4A25}" type="slidenum">
              <a:rPr lang="en-US" smtClean="0"/>
              <a:t>‹#›</a:t>
            </a:fld>
            <a:endParaRPr lang="en-US"/>
          </a:p>
        </p:txBody>
      </p:sp>
    </p:spTree>
    <p:extLst>
      <p:ext uri="{BB962C8B-B14F-4D97-AF65-F5344CB8AC3E}">
        <p14:creationId xmlns:p14="http://schemas.microsoft.com/office/powerpoint/2010/main" val="2342089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00400" y="4045803"/>
            <a:ext cx="563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id-ID" sz="2400" b="1" dirty="0" smtClean="0">
                <a:solidFill>
                  <a:schemeClr val="bg1"/>
                </a:solidFill>
              </a:rPr>
              <a:t>FOTOSINTESIS </a:t>
            </a:r>
          </a:p>
          <a:p>
            <a:pPr algn="ctr" eaLnBrk="1" hangingPunct="1"/>
            <a:r>
              <a:rPr lang="id-ID" sz="2400" b="1" dirty="0" smtClean="0">
                <a:solidFill>
                  <a:schemeClr val="bg1"/>
                </a:solidFill>
              </a:rPr>
              <a:t>PADA TANAMAN C4 DAN CAM</a:t>
            </a:r>
            <a:endParaRPr lang="en-US" sz="2400" b="1" dirty="0">
              <a:solidFill>
                <a:schemeClr val="bg1"/>
              </a:solidFill>
            </a:endParaRPr>
          </a:p>
        </p:txBody>
      </p:sp>
    </p:spTree>
    <p:extLst>
      <p:ext uri="{BB962C8B-B14F-4D97-AF65-F5344CB8AC3E}">
        <p14:creationId xmlns:p14="http://schemas.microsoft.com/office/powerpoint/2010/main" val="657184343"/>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Rectangle 3"/>
          <p:cNvSpPr>
            <a:spLocks noGrp="1" noChangeArrowheads="1"/>
          </p:cNvSpPr>
          <p:nvPr>
            <p:ph type="body" idx="1"/>
          </p:nvPr>
        </p:nvSpPr>
        <p:spPr>
          <a:xfrm>
            <a:off x="304800" y="577850"/>
            <a:ext cx="8534400" cy="641350"/>
          </a:xfrm>
        </p:spPr>
        <p:txBody>
          <a:bodyPr/>
          <a:lstStyle/>
          <a:p>
            <a:pPr marL="0" indent="0" algn="ctr" eaLnBrk="1" hangingPunct="1">
              <a:buNone/>
            </a:pPr>
            <a:r>
              <a:rPr lang="en-US" b="1" dirty="0" err="1" smtClean="0">
                <a:solidFill>
                  <a:schemeClr val="accent6">
                    <a:lumMod val="75000"/>
                  </a:schemeClr>
                </a:solidFill>
              </a:rPr>
              <a:t>Jalur</a:t>
            </a:r>
            <a:r>
              <a:rPr lang="en-US" b="1" dirty="0" smtClean="0">
                <a:solidFill>
                  <a:schemeClr val="accent6">
                    <a:lumMod val="75000"/>
                  </a:schemeClr>
                </a:solidFill>
              </a:rPr>
              <a:t> CAM </a:t>
            </a:r>
            <a:r>
              <a:rPr lang="en-US" b="1" dirty="0" err="1" smtClean="0">
                <a:solidFill>
                  <a:schemeClr val="accent6">
                    <a:lumMod val="75000"/>
                  </a:schemeClr>
                </a:solidFill>
              </a:rPr>
              <a:t>mirip</a:t>
            </a:r>
            <a:r>
              <a:rPr lang="en-US" b="1" dirty="0" smtClean="0">
                <a:solidFill>
                  <a:schemeClr val="accent6">
                    <a:lumMod val="75000"/>
                  </a:schemeClr>
                </a:solidFill>
              </a:rPr>
              <a:t> </a:t>
            </a:r>
            <a:r>
              <a:rPr lang="en-US" b="1" dirty="0" err="1" smtClean="0">
                <a:solidFill>
                  <a:schemeClr val="accent6">
                    <a:lumMod val="75000"/>
                  </a:schemeClr>
                </a:solidFill>
              </a:rPr>
              <a:t>dengan</a:t>
            </a:r>
            <a:r>
              <a:rPr lang="en-US" b="1" dirty="0" smtClean="0">
                <a:solidFill>
                  <a:schemeClr val="accent6">
                    <a:lumMod val="75000"/>
                  </a:schemeClr>
                </a:solidFill>
              </a:rPr>
              <a:t> </a:t>
            </a:r>
            <a:r>
              <a:rPr lang="en-US" b="1" dirty="0" err="1" smtClean="0">
                <a:solidFill>
                  <a:schemeClr val="accent6">
                    <a:lumMod val="75000"/>
                  </a:schemeClr>
                </a:solidFill>
              </a:rPr>
              <a:t>jalur</a:t>
            </a:r>
            <a:r>
              <a:rPr lang="en-US" b="1" dirty="0" smtClean="0">
                <a:solidFill>
                  <a:schemeClr val="accent6">
                    <a:lumMod val="75000"/>
                  </a:schemeClr>
                </a:solidFill>
              </a:rPr>
              <a:t> C</a:t>
            </a:r>
            <a:r>
              <a:rPr lang="en-US" b="1" baseline="-25000" dirty="0" smtClean="0">
                <a:solidFill>
                  <a:schemeClr val="accent6">
                    <a:lumMod val="75000"/>
                  </a:schemeClr>
                </a:solidFill>
              </a:rPr>
              <a:t>4</a:t>
            </a:r>
            <a:r>
              <a:rPr lang="en-US" b="1" dirty="0" smtClean="0">
                <a:solidFill>
                  <a:schemeClr val="accent6">
                    <a:lumMod val="75000"/>
                  </a:schemeClr>
                </a:solidFill>
              </a:rPr>
              <a:t> </a:t>
            </a:r>
          </a:p>
        </p:txBody>
      </p:sp>
      <p:grpSp>
        <p:nvGrpSpPr>
          <p:cNvPr id="36867" name="Group 5"/>
          <p:cNvGrpSpPr>
            <a:grpSpLocks/>
          </p:cNvGrpSpPr>
          <p:nvPr/>
        </p:nvGrpSpPr>
        <p:grpSpPr bwMode="auto">
          <a:xfrm>
            <a:off x="949325" y="1241425"/>
            <a:ext cx="8270875" cy="5235575"/>
            <a:chOff x="417" y="782"/>
            <a:chExt cx="5210" cy="3298"/>
          </a:xfrm>
        </p:grpSpPr>
        <p:grpSp>
          <p:nvGrpSpPr>
            <p:cNvPr id="36868" name="Group 6"/>
            <p:cNvGrpSpPr>
              <a:grpSpLocks/>
            </p:cNvGrpSpPr>
            <p:nvPr/>
          </p:nvGrpSpPr>
          <p:grpSpPr bwMode="auto">
            <a:xfrm>
              <a:off x="417" y="782"/>
              <a:ext cx="5210" cy="3298"/>
              <a:chOff x="417" y="782"/>
              <a:chExt cx="5210" cy="3298"/>
            </a:xfrm>
          </p:grpSpPr>
          <p:pic>
            <p:nvPicPr>
              <p:cNvPr id="368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0" y="782"/>
                <a:ext cx="3456" cy="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1" name="Group 8"/>
              <p:cNvGrpSpPr>
                <a:grpSpLocks/>
              </p:cNvGrpSpPr>
              <p:nvPr/>
            </p:nvGrpSpPr>
            <p:grpSpPr bwMode="auto">
              <a:xfrm>
                <a:off x="417" y="3308"/>
                <a:ext cx="1207" cy="756"/>
                <a:chOff x="401" y="3184"/>
                <a:chExt cx="1207" cy="756"/>
              </a:xfrm>
            </p:grpSpPr>
            <p:sp>
              <p:nvSpPr>
                <p:cNvPr id="36898" name="Text Box 9"/>
                <p:cNvSpPr txBox="1">
                  <a:spLocks noChangeArrowheads="1"/>
                </p:cNvSpPr>
                <p:nvPr/>
              </p:nvSpPr>
              <p:spPr bwMode="auto">
                <a:xfrm>
                  <a:off x="552" y="3192"/>
                  <a:ext cx="1056"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dirty="0">
                      <a:latin typeface="Calibri" panose="020F0502020204030204" pitchFamily="34" charset="0"/>
                    </a:rPr>
                    <a:t>Spatial separation of steps. </a:t>
                  </a:r>
                  <a:r>
                    <a:rPr lang="en-US" sz="1200" dirty="0">
                      <a:latin typeface="Calibri" panose="020F0502020204030204" pitchFamily="34" charset="0"/>
                    </a:rPr>
                    <a:t>In C</a:t>
                  </a:r>
                  <a:r>
                    <a:rPr lang="en-US" sz="1200" baseline="-25000" dirty="0">
                      <a:latin typeface="Calibri" panose="020F0502020204030204" pitchFamily="34" charset="0"/>
                    </a:rPr>
                    <a:t>4</a:t>
                  </a:r>
                  <a:r>
                    <a:rPr lang="en-US" sz="1200" dirty="0">
                      <a:latin typeface="Calibri" panose="020F0502020204030204" pitchFamily="34" charset="0"/>
                    </a:rPr>
                    <a:t> plants, carbon fixation and the Calvin cycle occur in different</a:t>
                  </a:r>
                </a:p>
                <a:p>
                  <a:pPr eaLnBrk="1" hangingPunct="1"/>
                  <a:r>
                    <a:rPr lang="en-US" sz="1200" dirty="0">
                      <a:latin typeface="Calibri" panose="020F0502020204030204" pitchFamily="34" charset="0"/>
                    </a:rPr>
                    <a:t>types of cells.</a:t>
                  </a:r>
                </a:p>
              </p:txBody>
            </p:sp>
            <p:sp>
              <p:nvSpPr>
                <p:cNvPr id="36899" name="Text Box 10"/>
                <p:cNvSpPr txBox="1">
                  <a:spLocks noChangeArrowheads="1"/>
                </p:cNvSpPr>
                <p:nvPr/>
              </p:nvSpPr>
              <p:spPr bwMode="auto">
                <a:xfrm>
                  <a:off x="401" y="3184"/>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b="1">
                      <a:latin typeface="Calibri" panose="020F0502020204030204" pitchFamily="34" charset="0"/>
                    </a:rPr>
                    <a:t>(a)</a:t>
                  </a:r>
                </a:p>
              </p:txBody>
            </p:sp>
          </p:grpSp>
          <p:grpSp>
            <p:nvGrpSpPr>
              <p:cNvPr id="36872" name="Group 11"/>
              <p:cNvGrpSpPr>
                <a:grpSpLocks/>
              </p:cNvGrpSpPr>
              <p:nvPr/>
            </p:nvGrpSpPr>
            <p:grpSpPr bwMode="auto">
              <a:xfrm>
                <a:off x="4320" y="3326"/>
                <a:ext cx="1307" cy="754"/>
                <a:chOff x="4257" y="2987"/>
                <a:chExt cx="1307" cy="754"/>
              </a:xfrm>
            </p:grpSpPr>
            <p:sp>
              <p:nvSpPr>
                <p:cNvPr id="36896" name="Text Box 12"/>
                <p:cNvSpPr txBox="1">
                  <a:spLocks noChangeArrowheads="1"/>
                </p:cNvSpPr>
                <p:nvPr/>
              </p:nvSpPr>
              <p:spPr bwMode="auto">
                <a:xfrm>
                  <a:off x="4416" y="2993"/>
                  <a:ext cx="1148"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latin typeface="Calibri" panose="020F0502020204030204" pitchFamily="34" charset="0"/>
                    </a:rPr>
                    <a:t>Temporal separation of steps. </a:t>
                  </a:r>
                  <a:r>
                    <a:rPr lang="en-US" sz="1200">
                      <a:latin typeface="Calibri" panose="020F0502020204030204" pitchFamily="34" charset="0"/>
                    </a:rPr>
                    <a:t>In CAM plants, carbon fixation and the Calvin cycle occur in the same cells</a:t>
                  </a:r>
                  <a:br>
                    <a:rPr lang="en-US" sz="1200">
                      <a:latin typeface="Calibri" panose="020F0502020204030204" pitchFamily="34" charset="0"/>
                    </a:rPr>
                  </a:br>
                  <a:r>
                    <a:rPr lang="en-US" sz="1200">
                      <a:latin typeface="Calibri" panose="020F0502020204030204" pitchFamily="34" charset="0"/>
                    </a:rPr>
                    <a:t>at different times.</a:t>
                  </a:r>
                </a:p>
              </p:txBody>
            </p:sp>
            <p:sp>
              <p:nvSpPr>
                <p:cNvPr id="36897" name="Text Box 13"/>
                <p:cNvSpPr txBox="1">
                  <a:spLocks noChangeArrowheads="1"/>
                </p:cNvSpPr>
                <p:nvPr/>
              </p:nvSpPr>
              <p:spPr bwMode="auto">
                <a:xfrm>
                  <a:off x="4257" y="2987"/>
                  <a:ext cx="23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b="1">
                      <a:latin typeface="Calibri" panose="020F0502020204030204" pitchFamily="34" charset="0"/>
                    </a:rPr>
                    <a:t>(b)</a:t>
                  </a:r>
                  <a:endParaRPr lang="en-US" sz="1200">
                    <a:latin typeface="Calibri" panose="020F0502020204030204" pitchFamily="34" charset="0"/>
                  </a:endParaRPr>
                </a:p>
              </p:txBody>
            </p:sp>
          </p:grpSp>
          <p:sp>
            <p:nvSpPr>
              <p:cNvPr id="36873" name="Text Box 14"/>
              <p:cNvSpPr txBox="1">
                <a:spLocks noChangeArrowheads="1"/>
              </p:cNvSpPr>
              <p:nvPr/>
            </p:nvSpPr>
            <p:spPr bwMode="auto">
              <a:xfrm>
                <a:off x="2920" y="2104"/>
                <a:ext cx="61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400">
                    <a:latin typeface="Calibri" panose="020F0502020204030204" pitchFamily="34" charset="0"/>
                  </a:rPr>
                  <a:t>Pineapple</a:t>
                </a:r>
              </a:p>
            </p:txBody>
          </p:sp>
          <p:sp>
            <p:nvSpPr>
              <p:cNvPr id="36874" name="Text Box 15"/>
              <p:cNvSpPr txBox="1">
                <a:spLocks noChangeArrowheads="1"/>
              </p:cNvSpPr>
              <p:nvPr/>
            </p:nvSpPr>
            <p:spPr bwMode="auto">
              <a:xfrm>
                <a:off x="1128" y="2112"/>
                <a:ext cx="65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400">
                    <a:latin typeface="Calibri" panose="020F0502020204030204" pitchFamily="34" charset="0"/>
                  </a:rPr>
                  <a:t>Sugarcane</a:t>
                </a:r>
              </a:p>
            </p:txBody>
          </p:sp>
          <p:sp>
            <p:nvSpPr>
              <p:cNvPr id="36875" name="Text Box 16"/>
              <p:cNvSpPr txBox="1">
                <a:spLocks noChangeArrowheads="1"/>
              </p:cNvSpPr>
              <p:nvPr/>
            </p:nvSpPr>
            <p:spPr bwMode="auto">
              <a:xfrm>
                <a:off x="1104" y="2943"/>
                <a:ext cx="57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latin typeface="Calibri" panose="020F0502020204030204" pitchFamily="34" charset="0"/>
                  </a:rPr>
                  <a:t>Bundle-</a:t>
                </a:r>
              </a:p>
              <a:p>
                <a:pPr eaLnBrk="1" hangingPunct="1"/>
                <a:r>
                  <a:rPr lang="en-US" sz="1200" b="1">
                    <a:latin typeface="Calibri" panose="020F0502020204030204" pitchFamily="34" charset="0"/>
                  </a:rPr>
                  <a:t>sheath cell</a:t>
                </a:r>
              </a:p>
            </p:txBody>
          </p:sp>
          <p:sp>
            <p:nvSpPr>
              <p:cNvPr id="36876" name="Text Box 17"/>
              <p:cNvSpPr txBox="1">
                <a:spLocks noChangeArrowheads="1"/>
              </p:cNvSpPr>
              <p:nvPr/>
            </p:nvSpPr>
            <p:spPr bwMode="auto">
              <a:xfrm>
                <a:off x="912" y="2611"/>
                <a:ext cx="85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latin typeface="Calibri" panose="020F0502020204030204" pitchFamily="34" charset="0"/>
                  </a:rPr>
                  <a:t>Mesophyll Cell</a:t>
                </a:r>
              </a:p>
            </p:txBody>
          </p:sp>
          <p:sp>
            <p:nvSpPr>
              <p:cNvPr id="36877" name="Text Box 18"/>
              <p:cNvSpPr txBox="1">
                <a:spLocks noChangeArrowheads="1"/>
              </p:cNvSpPr>
              <p:nvPr/>
            </p:nvSpPr>
            <p:spPr bwMode="auto">
              <a:xfrm>
                <a:off x="1611" y="2811"/>
                <a:ext cx="6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latin typeface="Calibri" panose="020F0502020204030204" pitchFamily="34" charset="0"/>
                  </a:rPr>
                  <a:t>Organic acid</a:t>
                </a:r>
              </a:p>
            </p:txBody>
          </p:sp>
          <p:sp>
            <p:nvSpPr>
              <p:cNvPr id="36878" name="Text Box 19"/>
              <p:cNvSpPr txBox="1">
                <a:spLocks noChangeArrowheads="1"/>
              </p:cNvSpPr>
              <p:nvPr/>
            </p:nvSpPr>
            <p:spPr bwMode="auto">
              <a:xfrm>
                <a:off x="1868" y="3474"/>
                <a:ext cx="4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alibri" panose="020F0502020204030204" pitchFamily="34" charset="0"/>
                  </a:rPr>
                  <a:t>CALVIN</a:t>
                </a:r>
                <a:br>
                  <a:rPr lang="en-US" sz="1000">
                    <a:latin typeface="Calibri" panose="020F0502020204030204" pitchFamily="34" charset="0"/>
                  </a:rPr>
                </a:br>
                <a:r>
                  <a:rPr lang="en-US" sz="1000">
                    <a:latin typeface="Calibri" panose="020F0502020204030204" pitchFamily="34" charset="0"/>
                  </a:rPr>
                  <a:t>CYCLE</a:t>
                </a:r>
              </a:p>
            </p:txBody>
          </p:sp>
          <p:sp>
            <p:nvSpPr>
              <p:cNvPr id="36879" name="Text Box 20"/>
              <p:cNvSpPr txBox="1">
                <a:spLocks noChangeArrowheads="1"/>
              </p:cNvSpPr>
              <p:nvPr/>
            </p:nvSpPr>
            <p:spPr bwMode="auto">
              <a:xfrm>
                <a:off x="1784" y="3851"/>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a:latin typeface="Calibri" panose="020F0502020204030204" pitchFamily="34" charset="0"/>
                  </a:rPr>
                  <a:t>Sugar</a:t>
                </a:r>
              </a:p>
            </p:txBody>
          </p:sp>
          <p:sp>
            <p:nvSpPr>
              <p:cNvPr id="36880" name="Text Box 21"/>
              <p:cNvSpPr txBox="1">
                <a:spLocks noChangeArrowheads="1"/>
              </p:cNvSpPr>
              <p:nvPr/>
            </p:nvSpPr>
            <p:spPr bwMode="auto">
              <a:xfrm>
                <a:off x="2120" y="2536"/>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a:latin typeface="Calibri" panose="020F0502020204030204" pitchFamily="34" charset="0"/>
                  </a:rPr>
                  <a:t>CO</a:t>
                </a:r>
                <a:r>
                  <a:rPr lang="en-US" sz="1200" baseline="-25000">
                    <a:latin typeface="Calibri" panose="020F0502020204030204" pitchFamily="34" charset="0"/>
                  </a:rPr>
                  <a:t>2</a:t>
                </a:r>
                <a:endParaRPr lang="en-US" sz="1200">
                  <a:latin typeface="Calibri" panose="020F0502020204030204" pitchFamily="34" charset="0"/>
                </a:endParaRPr>
              </a:p>
            </p:txBody>
          </p:sp>
          <p:sp>
            <p:nvSpPr>
              <p:cNvPr id="36881" name="Text Box 22"/>
              <p:cNvSpPr txBox="1">
                <a:spLocks noChangeArrowheads="1"/>
              </p:cNvSpPr>
              <p:nvPr/>
            </p:nvSpPr>
            <p:spPr bwMode="auto">
              <a:xfrm>
                <a:off x="3784" y="2536"/>
                <a:ext cx="2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a:latin typeface="Calibri" panose="020F0502020204030204" pitchFamily="34" charset="0"/>
                  </a:rPr>
                  <a:t>CO</a:t>
                </a:r>
                <a:r>
                  <a:rPr lang="en-US" sz="1200" baseline="-25000">
                    <a:latin typeface="Calibri" panose="020F0502020204030204" pitchFamily="34" charset="0"/>
                  </a:rPr>
                  <a:t>2</a:t>
                </a:r>
                <a:endParaRPr lang="en-US" sz="1200">
                  <a:latin typeface="Calibri" panose="020F0502020204030204" pitchFamily="34" charset="0"/>
                </a:endParaRPr>
              </a:p>
            </p:txBody>
          </p:sp>
          <p:sp>
            <p:nvSpPr>
              <p:cNvPr id="36882" name="Text Box 23"/>
              <p:cNvSpPr txBox="1">
                <a:spLocks noChangeArrowheads="1"/>
              </p:cNvSpPr>
              <p:nvPr/>
            </p:nvSpPr>
            <p:spPr bwMode="auto">
              <a:xfrm>
                <a:off x="3334" y="2812"/>
                <a:ext cx="610"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100">
                    <a:latin typeface="Calibri" panose="020F0502020204030204" pitchFamily="34" charset="0"/>
                  </a:rPr>
                  <a:t>Organic acid</a:t>
                </a:r>
              </a:p>
            </p:txBody>
          </p:sp>
          <p:sp>
            <p:nvSpPr>
              <p:cNvPr id="36883" name="Text Box 24"/>
              <p:cNvSpPr txBox="1">
                <a:spLocks noChangeArrowheads="1"/>
              </p:cNvSpPr>
              <p:nvPr/>
            </p:nvSpPr>
            <p:spPr bwMode="auto">
              <a:xfrm>
                <a:off x="3561" y="3479"/>
                <a:ext cx="4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000">
                    <a:latin typeface="Calibri" panose="020F0502020204030204" pitchFamily="34" charset="0"/>
                  </a:rPr>
                  <a:t>CALVIN</a:t>
                </a:r>
                <a:br>
                  <a:rPr lang="en-US" sz="1000">
                    <a:latin typeface="Calibri" panose="020F0502020204030204" pitchFamily="34" charset="0"/>
                  </a:rPr>
                </a:br>
                <a:r>
                  <a:rPr lang="en-US" sz="1000">
                    <a:latin typeface="Calibri" panose="020F0502020204030204" pitchFamily="34" charset="0"/>
                  </a:rPr>
                  <a:t>CYCLE</a:t>
                </a:r>
              </a:p>
            </p:txBody>
          </p:sp>
          <p:sp>
            <p:nvSpPr>
              <p:cNvPr id="36884" name="Text Box 25"/>
              <p:cNvSpPr txBox="1">
                <a:spLocks noChangeArrowheads="1"/>
              </p:cNvSpPr>
              <p:nvPr/>
            </p:nvSpPr>
            <p:spPr bwMode="auto">
              <a:xfrm>
                <a:off x="3477" y="3856"/>
                <a:ext cx="3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a:latin typeface="Calibri" panose="020F0502020204030204" pitchFamily="34" charset="0"/>
                  </a:rPr>
                  <a:t>Sugar</a:t>
                </a:r>
              </a:p>
            </p:txBody>
          </p:sp>
          <p:sp>
            <p:nvSpPr>
              <p:cNvPr id="36885" name="Text Box 26"/>
              <p:cNvSpPr txBox="1">
                <a:spLocks noChangeArrowheads="1"/>
              </p:cNvSpPr>
              <p:nvPr/>
            </p:nvSpPr>
            <p:spPr bwMode="auto">
              <a:xfrm>
                <a:off x="1947" y="2440"/>
                <a:ext cx="22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b="1">
                    <a:latin typeface="Calibri" panose="020F0502020204030204" pitchFamily="34" charset="0"/>
                  </a:rPr>
                  <a:t>C</a:t>
                </a:r>
                <a:r>
                  <a:rPr lang="en-US" sz="1200" b="1" baseline="-25000">
                    <a:latin typeface="Calibri" panose="020F0502020204030204" pitchFamily="34" charset="0"/>
                  </a:rPr>
                  <a:t>4</a:t>
                </a:r>
                <a:endParaRPr lang="en-US" sz="1200" b="1">
                  <a:latin typeface="Calibri" panose="020F0502020204030204" pitchFamily="34" charset="0"/>
                </a:endParaRPr>
              </a:p>
            </p:txBody>
          </p:sp>
          <p:sp>
            <p:nvSpPr>
              <p:cNvPr id="36886" name="Text Box 27"/>
              <p:cNvSpPr txBox="1">
                <a:spLocks noChangeArrowheads="1"/>
              </p:cNvSpPr>
              <p:nvPr/>
            </p:nvSpPr>
            <p:spPr bwMode="auto">
              <a:xfrm>
                <a:off x="3544" y="2467"/>
                <a:ext cx="33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1200" b="1">
                    <a:latin typeface="Calibri" panose="020F0502020204030204" pitchFamily="34" charset="0"/>
                  </a:rPr>
                  <a:t>CAM</a:t>
                </a:r>
              </a:p>
            </p:txBody>
          </p:sp>
          <p:sp>
            <p:nvSpPr>
              <p:cNvPr id="36887" name="Text Box 28"/>
              <p:cNvSpPr txBox="1">
                <a:spLocks noChangeArrowheads="1"/>
              </p:cNvSpPr>
              <p:nvPr/>
            </p:nvSpPr>
            <p:spPr bwMode="auto">
              <a:xfrm>
                <a:off x="2554" y="2800"/>
                <a:ext cx="854"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a:latin typeface="Calibri" panose="020F0502020204030204" pitchFamily="34" charset="0"/>
                  </a:rPr>
                  <a:t>CO</a:t>
                </a:r>
                <a:r>
                  <a:rPr lang="en-US" sz="1200" baseline="-25000">
                    <a:latin typeface="Calibri" panose="020F0502020204030204" pitchFamily="34" charset="0"/>
                  </a:rPr>
                  <a:t>2</a:t>
                </a:r>
                <a:r>
                  <a:rPr lang="en-US" sz="1200">
                    <a:latin typeface="Calibri" panose="020F0502020204030204" pitchFamily="34" charset="0"/>
                  </a:rPr>
                  <a:t> incorporated</a:t>
                </a:r>
              </a:p>
              <a:p>
                <a:pPr eaLnBrk="1" hangingPunct="1"/>
                <a:r>
                  <a:rPr lang="en-US" sz="1200">
                    <a:latin typeface="Calibri" panose="020F0502020204030204" pitchFamily="34" charset="0"/>
                  </a:rPr>
                  <a:t>into four-carbon</a:t>
                </a:r>
              </a:p>
              <a:p>
                <a:pPr eaLnBrk="1" hangingPunct="1"/>
                <a:r>
                  <a:rPr lang="en-US" sz="1200">
                    <a:latin typeface="Calibri" panose="020F0502020204030204" pitchFamily="34" charset="0"/>
                  </a:rPr>
                  <a:t>organic acids</a:t>
                </a:r>
              </a:p>
              <a:p>
                <a:pPr eaLnBrk="1" hangingPunct="1"/>
                <a:r>
                  <a:rPr lang="en-US" sz="1200">
                    <a:latin typeface="Calibri" panose="020F0502020204030204" pitchFamily="34" charset="0"/>
                  </a:rPr>
                  <a:t>(carbon fixation)</a:t>
                </a:r>
              </a:p>
            </p:txBody>
          </p:sp>
          <p:sp>
            <p:nvSpPr>
              <p:cNvPr id="36888" name="Text Box 29"/>
              <p:cNvSpPr txBox="1">
                <a:spLocks noChangeArrowheads="1"/>
              </p:cNvSpPr>
              <p:nvPr/>
            </p:nvSpPr>
            <p:spPr bwMode="auto">
              <a:xfrm>
                <a:off x="4176" y="2744"/>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latin typeface="Calibri" panose="020F0502020204030204" pitchFamily="34" charset="0"/>
                  </a:rPr>
                  <a:t>Night</a:t>
                </a:r>
              </a:p>
            </p:txBody>
          </p:sp>
          <p:sp>
            <p:nvSpPr>
              <p:cNvPr id="36889" name="Text Box 30"/>
              <p:cNvSpPr txBox="1">
                <a:spLocks noChangeArrowheads="1"/>
              </p:cNvSpPr>
              <p:nvPr/>
            </p:nvSpPr>
            <p:spPr bwMode="auto">
              <a:xfrm>
                <a:off x="4128" y="3120"/>
                <a:ext cx="43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b="1">
                    <a:latin typeface="Calibri" panose="020F0502020204030204" pitchFamily="34" charset="0"/>
                  </a:rPr>
                  <a:t>Day</a:t>
                </a:r>
              </a:p>
            </p:txBody>
          </p:sp>
          <p:grpSp>
            <p:nvGrpSpPr>
              <p:cNvPr id="36890" name="Group 31"/>
              <p:cNvGrpSpPr>
                <a:grpSpLocks/>
              </p:cNvGrpSpPr>
              <p:nvPr/>
            </p:nvGrpSpPr>
            <p:grpSpPr bwMode="auto">
              <a:xfrm>
                <a:off x="2448" y="2800"/>
                <a:ext cx="169" cy="173"/>
                <a:chOff x="200" y="472"/>
                <a:chExt cx="169" cy="173"/>
              </a:xfrm>
            </p:grpSpPr>
            <p:sp>
              <p:nvSpPr>
                <p:cNvPr id="36894" name="AutoShape 32"/>
                <p:cNvSpPr>
                  <a:spLocks noChangeArrowheads="1"/>
                </p:cNvSpPr>
                <p:nvPr/>
              </p:nvSpPr>
              <p:spPr bwMode="auto">
                <a:xfrm>
                  <a:off x="208" y="483"/>
                  <a:ext cx="144" cy="144"/>
                </a:xfrm>
                <a:prstGeom prst="flowChartConnector">
                  <a:avLst/>
                </a:prstGeom>
                <a:solidFill>
                  <a:schemeClr val="hlink"/>
                </a:solidFill>
                <a:ln>
                  <a:noFill/>
                </a:ln>
                <a:extLst>
                  <a:ext uri="{91240B29-F687-4F45-9708-019B960494DF}">
                    <a14:hiddenLine xmlns:a14="http://schemas.microsoft.com/office/drawing/2010/main" w="34925">
                      <a:solidFill>
                        <a:srgbClr val="000000"/>
                      </a:solidFill>
                      <a:round/>
                      <a:headEnd/>
                      <a:tailEnd/>
                    </a14:hiddenLine>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36895" name="Text Box 33"/>
                <p:cNvSpPr txBox="1">
                  <a:spLocks noChangeArrowheads="1"/>
                </p:cNvSpPr>
                <p:nvPr/>
              </p:nvSpPr>
              <p:spPr bwMode="auto">
                <a:xfrm>
                  <a:off x="200" y="47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solidFill>
                        <a:schemeClr val="bg1"/>
                      </a:solidFill>
                      <a:latin typeface="Calibri" panose="020F0502020204030204" pitchFamily="34" charset="0"/>
                    </a:rPr>
                    <a:t>1</a:t>
                  </a:r>
                  <a:endParaRPr lang="en-US" sz="2400">
                    <a:latin typeface="Calibri" panose="020F0502020204030204" pitchFamily="34" charset="0"/>
                  </a:endParaRPr>
                </a:p>
              </p:txBody>
            </p:sp>
          </p:grpSp>
          <p:grpSp>
            <p:nvGrpSpPr>
              <p:cNvPr id="36891" name="Group 34"/>
              <p:cNvGrpSpPr>
                <a:grpSpLocks/>
              </p:cNvGrpSpPr>
              <p:nvPr/>
            </p:nvGrpSpPr>
            <p:grpSpPr bwMode="auto">
              <a:xfrm>
                <a:off x="2432" y="3464"/>
                <a:ext cx="169" cy="173"/>
                <a:chOff x="200" y="472"/>
                <a:chExt cx="169" cy="173"/>
              </a:xfrm>
            </p:grpSpPr>
            <p:sp>
              <p:nvSpPr>
                <p:cNvPr id="36892" name="AutoShape 35"/>
                <p:cNvSpPr>
                  <a:spLocks noChangeArrowheads="1"/>
                </p:cNvSpPr>
                <p:nvPr/>
              </p:nvSpPr>
              <p:spPr bwMode="auto">
                <a:xfrm>
                  <a:off x="208" y="483"/>
                  <a:ext cx="144" cy="144"/>
                </a:xfrm>
                <a:prstGeom prst="flowChartConnector">
                  <a:avLst/>
                </a:prstGeom>
                <a:solidFill>
                  <a:schemeClr val="hlink"/>
                </a:solidFill>
                <a:ln>
                  <a:noFill/>
                </a:ln>
                <a:extLst>
                  <a:ext uri="{91240B29-F687-4F45-9708-019B960494DF}">
                    <a14:hiddenLine xmlns:a14="http://schemas.microsoft.com/office/drawing/2010/main" w="34925">
                      <a:solidFill>
                        <a:srgbClr val="000000"/>
                      </a:solidFill>
                      <a:round/>
                      <a:headEnd/>
                      <a:tailEnd/>
                    </a14:hiddenLine>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36893" name="Text Box 36"/>
                <p:cNvSpPr txBox="1">
                  <a:spLocks noChangeArrowheads="1"/>
                </p:cNvSpPr>
                <p:nvPr/>
              </p:nvSpPr>
              <p:spPr bwMode="auto">
                <a:xfrm>
                  <a:off x="200" y="472"/>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1200">
                      <a:solidFill>
                        <a:schemeClr val="bg1"/>
                      </a:solidFill>
                      <a:latin typeface="Calibri" panose="020F0502020204030204" pitchFamily="34" charset="0"/>
                    </a:rPr>
                    <a:t>2</a:t>
                  </a:r>
                  <a:endParaRPr lang="en-US" sz="2400">
                    <a:latin typeface="Calibri" panose="020F0502020204030204" pitchFamily="34" charset="0"/>
                  </a:endParaRPr>
                </a:p>
              </p:txBody>
            </p:sp>
          </p:grpSp>
        </p:grpSp>
        <p:sp>
          <p:nvSpPr>
            <p:cNvPr id="36869" name="Text Box 37"/>
            <p:cNvSpPr txBox="1">
              <a:spLocks noChangeArrowheads="1"/>
            </p:cNvSpPr>
            <p:nvPr/>
          </p:nvSpPr>
          <p:spPr bwMode="auto">
            <a:xfrm>
              <a:off x="2552" y="3464"/>
              <a:ext cx="743"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200">
                  <a:latin typeface="Calibri" panose="020F0502020204030204" pitchFamily="34" charset="0"/>
                </a:rPr>
                <a:t>Organic acids</a:t>
              </a:r>
            </a:p>
            <a:p>
              <a:pPr eaLnBrk="1" hangingPunct="1"/>
              <a:r>
                <a:rPr lang="en-US" sz="1200">
                  <a:latin typeface="Calibri" panose="020F0502020204030204" pitchFamily="34" charset="0"/>
                </a:rPr>
                <a:t>release CO</a:t>
              </a:r>
              <a:r>
                <a:rPr lang="en-US" sz="1200" baseline="-25000">
                  <a:latin typeface="Calibri" panose="020F0502020204030204" pitchFamily="34" charset="0"/>
                </a:rPr>
                <a:t>2</a:t>
              </a:r>
              <a:r>
                <a:rPr lang="en-US" sz="1200">
                  <a:latin typeface="Calibri" panose="020F0502020204030204" pitchFamily="34" charset="0"/>
                </a:rPr>
                <a:t> to</a:t>
              </a:r>
            </a:p>
            <a:p>
              <a:pPr eaLnBrk="1" hangingPunct="1"/>
              <a:r>
                <a:rPr lang="en-US" sz="1200">
                  <a:latin typeface="Calibri" panose="020F0502020204030204" pitchFamily="34" charset="0"/>
                </a:rPr>
                <a:t>Calvin cycle</a:t>
              </a:r>
            </a:p>
            <a:p>
              <a:pPr eaLnBrk="1" hangingPunct="1">
                <a:spcBef>
                  <a:spcPct val="50000"/>
                </a:spcBef>
              </a:pPr>
              <a:endParaRPr lang="en-US" sz="1200">
                <a:latin typeface="Calibri" panose="020F0502020204030204" pitchFamily="34" charset="0"/>
              </a:endParaRPr>
            </a:p>
          </p:txBody>
        </p:sp>
      </p:grpSp>
    </p:spTree>
    <p:extLst>
      <p:ext uri="{BB962C8B-B14F-4D97-AF65-F5344CB8AC3E}">
        <p14:creationId xmlns:p14="http://schemas.microsoft.com/office/powerpoint/2010/main" val="3052060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pPr marL="0" indent="0" algn="ctr">
              <a:buNone/>
            </a:pPr>
            <a:r>
              <a:rPr lang="id-ID" dirty="0"/>
              <a:t>Persamaan antara tumbuhan C4 dan CAM adalah keduanya memiliki jalur metabolisme yang sama. Perbedaannya adalah tumbuhan C4 berbeda secara struktural dalam hal lintasan metabolismenya, sedangkan tumbuhan CAM berbeda dalam hal waktu.</a:t>
            </a:r>
            <a:endParaRPr lang="id-ID" dirty="0"/>
          </a:p>
        </p:txBody>
      </p:sp>
    </p:spTree>
    <p:extLst>
      <p:ext uri="{BB962C8B-B14F-4D97-AF65-F5344CB8AC3E}">
        <p14:creationId xmlns:p14="http://schemas.microsoft.com/office/powerpoint/2010/main" val="14814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descr="https://1.bp.blogspot.com/-Sk-wf8ZUIEY/WYtp3Ib7yfI/AAAAAAAAG-g/ZdBgcSb92Z4fk3cMKV2JJ_xx961g0YibQCLcBGAs/s1600/perbedaan%2Btumbuhan%2Btanaman%2Bc3%2Bc4%2Bdan%2Bc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484206" cy="5103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54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Dalam dunia tumbuhan, dikenal tanaman C3, C4, dan CAM sesuai dengan mekanisme fotosintesisnya</a:t>
            </a:r>
          </a:p>
          <a:p>
            <a:r>
              <a:rPr lang="id-ID" dirty="0" smtClean="0"/>
              <a:t>Perbedaan fotosintesis pada tanaman C3, C4, dan CAM terutama pada tempat terjadinya reaksi dan waktu reaksi</a:t>
            </a:r>
            <a:endParaRPr lang="id-ID" dirty="0"/>
          </a:p>
        </p:txBody>
      </p:sp>
    </p:spTree>
    <p:extLst>
      <p:ext uri="{BB962C8B-B14F-4D97-AF65-F5344CB8AC3E}">
        <p14:creationId xmlns:p14="http://schemas.microsoft.com/office/powerpoint/2010/main" val="110433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lstStyle/>
          <a:p>
            <a:r>
              <a:rPr lang="id-ID" b="1" dirty="0" smtClean="0">
                <a:solidFill>
                  <a:schemeClr val="accent6">
                    <a:lumMod val="75000"/>
                  </a:schemeClr>
                </a:solidFill>
              </a:rPr>
              <a:t>Tumbuhan C3</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id-ID" dirty="0" smtClean="0"/>
              <a:t>Mendominasi sebagian besar di bumi (85%) dengan melakukan fotosintesis secara standar. </a:t>
            </a:r>
          </a:p>
          <a:p>
            <a:r>
              <a:rPr lang="id-ID" dirty="0" smtClean="0"/>
              <a:t>Pada saat siklus Calvin, </a:t>
            </a:r>
            <a:r>
              <a:rPr lang="id-ID" dirty="0" smtClean="0">
                <a:solidFill>
                  <a:srgbClr val="FF0000"/>
                </a:solidFill>
              </a:rPr>
              <a:t>senyawa pertama yang </a:t>
            </a:r>
            <a:r>
              <a:rPr lang="id-ID" dirty="0">
                <a:solidFill>
                  <a:srgbClr val="FF0000"/>
                </a:solidFill>
              </a:rPr>
              <a:t>yang melakukan fiksasi CO2 adalah fosfogliserat </a:t>
            </a:r>
            <a:r>
              <a:rPr lang="id-ID" dirty="0"/>
              <a:t>(molekul berkarbon 3) dengan bantuan enzim rubisco sehingga lintasan tersebut dinamakan C3. </a:t>
            </a:r>
            <a:endParaRPr lang="id-ID" dirty="0" smtClean="0"/>
          </a:p>
          <a:p>
            <a:r>
              <a:rPr lang="id-ID" dirty="0" smtClean="0"/>
              <a:t>Tumbuhan </a:t>
            </a:r>
            <a:r>
              <a:rPr lang="id-ID" dirty="0"/>
              <a:t>ini tidak memiliki adaptasi fotosintesis untuk mengurangi laju fotorespirasi. </a:t>
            </a:r>
            <a:endParaRPr lang="id-ID" dirty="0" smtClean="0"/>
          </a:p>
          <a:p>
            <a:r>
              <a:rPr lang="id-ID" dirty="0" smtClean="0"/>
              <a:t>Contoh </a:t>
            </a:r>
            <a:r>
              <a:rPr lang="id-ID" dirty="0"/>
              <a:t>tanaman C3 adalah mangga, padi, gandum, kedelai, dll</a:t>
            </a:r>
            <a:endParaRPr lang="id-ID" dirty="0"/>
          </a:p>
        </p:txBody>
      </p:sp>
    </p:spTree>
    <p:extLst>
      <p:ext uri="{BB962C8B-B14F-4D97-AF65-F5344CB8AC3E}">
        <p14:creationId xmlns:p14="http://schemas.microsoft.com/office/powerpoint/2010/main" val="39822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Tanaman C4</a:t>
            </a:r>
            <a:endParaRPr lang="id-ID" b="1" dirty="0">
              <a:solidFill>
                <a:schemeClr val="accent6">
                  <a:lumMod val="75000"/>
                </a:schemeClr>
              </a:solidFill>
            </a:endParaRPr>
          </a:p>
        </p:txBody>
      </p:sp>
      <p:sp>
        <p:nvSpPr>
          <p:cNvPr id="3" name="Content Placeholder 2"/>
          <p:cNvSpPr>
            <a:spLocks noGrp="1"/>
          </p:cNvSpPr>
          <p:nvPr>
            <p:ph idx="1"/>
          </p:nvPr>
        </p:nvSpPr>
        <p:spPr>
          <a:xfrm>
            <a:off x="304800" y="1646237"/>
            <a:ext cx="8686800" cy="4525963"/>
          </a:xfrm>
        </p:spPr>
        <p:txBody>
          <a:bodyPr>
            <a:normAutofit fontScale="92500" lnSpcReduction="20000"/>
          </a:bodyPr>
          <a:lstStyle/>
          <a:p>
            <a:r>
              <a:rPr lang="id-ID" dirty="0"/>
              <a:t>T</a:t>
            </a:r>
            <a:r>
              <a:rPr lang="id-ID" dirty="0" smtClean="0"/>
              <a:t>umbuhan </a:t>
            </a:r>
            <a:r>
              <a:rPr lang="id-ID" dirty="0"/>
              <a:t>yang pada saat melakukan proses fotosintesis menggunakan lintasan C4. </a:t>
            </a:r>
            <a:endParaRPr lang="id-ID" dirty="0" smtClean="0"/>
          </a:p>
          <a:p>
            <a:r>
              <a:rPr lang="id-ID" dirty="0" smtClean="0"/>
              <a:t>Hal </a:t>
            </a:r>
            <a:r>
              <a:rPr lang="id-ID" dirty="0"/>
              <a:t>yang membedakan dari tanaman C4 yakni daun dari tanaman C4 berupa Anatomi Kranz. </a:t>
            </a:r>
            <a:endParaRPr lang="id-ID" dirty="0" smtClean="0"/>
          </a:p>
          <a:p>
            <a:r>
              <a:rPr lang="id-ID" dirty="0" smtClean="0"/>
              <a:t>Anatomi </a:t>
            </a:r>
            <a:r>
              <a:rPr lang="id-ID" dirty="0"/>
              <a:t>daun tersebut memiliki dua macam kloroplas (dimorfik) di dua tempat yakni sel mesofil dan seludang pembuluh (</a:t>
            </a:r>
            <a:r>
              <a:rPr lang="id-ID" i="1" dirty="0"/>
              <a:t>bundle-sheath</a:t>
            </a:r>
            <a:r>
              <a:rPr lang="id-ID" dirty="0" smtClean="0"/>
              <a:t>).</a:t>
            </a:r>
          </a:p>
          <a:p>
            <a:r>
              <a:rPr lang="id-ID" dirty="0"/>
              <a:t>Tumbuhan C4 jumlahnya sekitar 3% dari tumbuhan berpembuluh. </a:t>
            </a:r>
            <a:endParaRPr lang="id-ID" dirty="0" smtClean="0"/>
          </a:p>
          <a:p>
            <a:r>
              <a:rPr lang="id-ID" dirty="0" smtClean="0"/>
              <a:t>Contoh </a:t>
            </a:r>
            <a:r>
              <a:rPr lang="id-ID" dirty="0"/>
              <a:t>tanaman C4 adalah jagung, tebu, shorgum, dll.</a:t>
            </a:r>
            <a:endParaRPr lang="id-ID" dirty="0"/>
          </a:p>
        </p:txBody>
      </p:sp>
    </p:spTree>
    <p:extLst>
      <p:ext uri="{BB962C8B-B14F-4D97-AF65-F5344CB8AC3E}">
        <p14:creationId xmlns:p14="http://schemas.microsoft.com/office/powerpoint/2010/main" val="368544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3"/>
          <p:cNvSpPr txBox="1">
            <a:spLocks noChangeArrowheads="1"/>
          </p:cNvSpPr>
          <p:nvPr/>
        </p:nvSpPr>
        <p:spPr bwMode="auto">
          <a:xfrm>
            <a:off x="0" y="2057400"/>
            <a:ext cx="8534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400" dirty="0" err="1">
                <a:cs typeface="Arial" panose="020B0604020202020204" pitchFamily="34" charset="0"/>
              </a:rPr>
              <a:t>Tanaman</a:t>
            </a:r>
            <a:r>
              <a:rPr lang="en-US" sz="2400" dirty="0">
                <a:cs typeface="Arial" panose="020B0604020202020204" pitchFamily="34" charset="0"/>
              </a:rPr>
              <a:t> C4 </a:t>
            </a:r>
            <a:r>
              <a:rPr lang="en-US" sz="2400" dirty="0" err="1">
                <a:cs typeface="Arial" panose="020B0604020202020204" pitchFamily="34" charset="0"/>
              </a:rPr>
              <a:t>meminimalkan</a:t>
            </a:r>
            <a:r>
              <a:rPr lang="en-US" sz="2400" dirty="0">
                <a:cs typeface="Arial" panose="020B0604020202020204" pitchFamily="34" charset="0"/>
              </a:rPr>
              <a:t> </a:t>
            </a:r>
            <a:r>
              <a:rPr lang="en-US" sz="2400" dirty="0" err="1">
                <a:cs typeface="Arial" panose="020B0604020202020204" pitchFamily="34" charset="0"/>
              </a:rPr>
              <a:t>keperluan</a:t>
            </a:r>
            <a:r>
              <a:rPr lang="en-US" sz="2400" dirty="0">
                <a:cs typeface="Arial" panose="020B0604020202020204" pitchFamily="34" charset="0"/>
              </a:rPr>
              <a:t> </a:t>
            </a:r>
            <a:r>
              <a:rPr lang="en-US" sz="2400" dirty="0" err="1">
                <a:cs typeface="Arial" panose="020B0604020202020204" pitchFamily="34" charset="0"/>
              </a:rPr>
              <a:t>fotorespirasi</a:t>
            </a:r>
            <a:endParaRPr lang="en-US" sz="2400" dirty="0">
              <a:cs typeface="Arial" panose="020B0604020202020204" pitchFamily="34" charset="0"/>
            </a:endParaRPr>
          </a:p>
          <a:p>
            <a:pPr lvl="1" eaLnBrk="1" hangingPunct="1">
              <a:spcBef>
                <a:spcPct val="20000"/>
              </a:spcBef>
              <a:buFont typeface="Arial" panose="020B0604020202020204" pitchFamily="34" charset="0"/>
              <a:buChar char="–"/>
            </a:pPr>
            <a:r>
              <a:rPr lang="en-US" sz="2400" dirty="0" err="1">
                <a:cs typeface="Arial" panose="020B0604020202020204" pitchFamily="34" charset="0"/>
              </a:rPr>
              <a:t>dengan</a:t>
            </a:r>
            <a:r>
              <a:rPr lang="en-US" sz="2400" dirty="0">
                <a:cs typeface="Arial" panose="020B0604020202020204" pitchFamily="34" charset="0"/>
              </a:rPr>
              <a:t> </a:t>
            </a:r>
            <a:r>
              <a:rPr lang="en-US" sz="2400" dirty="0" err="1">
                <a:cs typeface="Arial" panose="020B0604020202020204" pitchFamily="34" charset="0"/>
              </a:rPr>
              <a:t>cara</a:t>
            </a:r>
            <a:r>
              <a:rPr lang="en-US" sz="2400" dirty="0">
                <a:cs typeface="Arial" panose="020B0604020202020204" pitchFamily="34" charset="0"/>
              </a:rPr>
              <a:t> </a:t>
            </a:r>
            <a:r>
              <a:rPr lang="en-US" sz="2400" dirty="0" err="1">
                <a:cs typeface="Arial" panose="020B0604020202020204" pitchFamily="34" charset="0"/>
              </a:rPr>
              <a:t>menggabungkan</a:t>
            </a:r>
            <a:r>
              <a:rPr lang="en-US" sz="2400" dirty="0">
                <a:cs typeface="Arial" panose="020B0604020202020204" pitchFamily="34" charset="0"/>
              </a:rPr>
              <a:t> CO</a:t>
            </a:r>
            <a:r>
              <a:rPr lang="en-US" sz="2400" baseline="-25000" dirty="0">
                <a:cs typeface="Arial" panose="020B0604020202020204" pitchFamily="34" charset="0"/>
              </a:rPr>
              <a:t>2</a:t>
            </a:r>
            <a:r>
              <a:rPr lang="en-US" sz="2400" dirty="0">
                <a:cs typeface="Arial" panose="020B0604020202020204" pitchFamily="34" charset="0"/>
              </a:rPr>
              <a:t> </a:t>
            </a:r>
            <a:r>
              <a:rPr lang="en-US" sz="2400" dirty="0" err="1">
                <a:cs typeface="Arial" panose="020B0604020202020204" pitchFamily="34" charset="0"/>
              </a:rPr>
              <a:t>ke</a:t>
            </a:r>
            <a:r>
              <a:rPr lang="en-US" sz="2400" dirty="0">
                <a:cs typeface="Arial" panose="020B0604020202020204" pitchFamily="34" charset="0"/>
              </a:rPr>
              <a:t> </a:t>
            </a:r>
            <a:r>
              <a:rPr lang="en-US" sz="2400" dirty="0" err="1">
                <a:cs typeface="Arial" panose="020B0604020202020204" pitchFamily="34" charset="0"/>
              </a:rPr>
              <a:t>dalam</a:t>
            </a:r>
            <a:r>
              <a:rPr lang="en-US" sz="2400" dirty="0">
                <a:cs typeface="Arial" panose="020B0604020202020204" pitchFamily="34" charset="0"/>
              </a:rPr>
              <a:t> </a:t>
            </a:r>
            <a:r>
              <a:rPr lang="en-US" sz="2400" dirty="0" err="1">
                <a:cs typeface="Arial" panose="020B0604020202020204" pitchFamily="34" charset="0"/>
              </a:rPr>
              <a:t>senyawa</a:t>
            </a:r>
            <a:r>
              <a:rPr lang="en-US" sz="2400" dirty="0">
                <a:cs typeface="Arial" panose="020B0604020202020204" pitchFamily="34" charset="0"/>
              </a:rPr>
              <a:t> </a:t>
            </a:r>
            <a:r>
              <a:rPr lang="en-US" sz="2400" dirty="0" err="1">
                <a:cs typeface="Arial" panose="020B0604020202020204" pitchFamily="34" charset="0"/>
              </a:rPr>
              <a:t>empat</a:t>
            </a:r>
            <a:r>
              <a:rPr lang="en-US" sz="2400" dirty="0">
                <a:cs typeface="Arial" panose="020B0604020202020204" pitchFamily="34" charset="0"/>
              </a:rPr>
              <a:t> </a:t>
            </a:r>
            <a:r>
              <a:rPr lang="en-US" sz="2400" dirty="0" err="1">
                <a:cs typeface="Arial" panose="020B0604020202020204" pitchFamily="34" charset="0"/>
              </a:rPr>
              <a:t>karbon</a:t>
            </a:r>
            <a:r>
              <a:rPr lang="en-US" sz="2400" dirty="0">
                <a:cs typeface="Arial" panose="020B0604020202020204" pitchFamily="34" charset="0"/>
              </a:rPr>
              <a:t> di </a:t>
            </a:r>
            <a:r>
              <a:rPr lang="en-US" sz="2400" dirty="0" err="1">
                <a:cs typeface="Arial" panose="020B0604020202020204" pitchFamily="34" charset="0"/>
              </a:rPr>
              <a:t>sel</a:t>
            </a:r>
            <a:r>
              <a:rPr lang="en-US" sz="2400" dirty="0">
                <a:cs typeface="Arial" panose="020B0604020202020204" pitchFamily="34" charset="0"/>
              </a:rPr>
              <a:t> </a:t>
            </a:r>
            <a:r>
              <a:rPr lang="en-US" sz="2400" dirty="0" err="1">
                <a:cs typeface="Arial" panose="020B0604020202020204" pitchFamily="34" charset="0"/>
              </a:rPr>
              <a:t>mesofil</a:t>
            </a:r>
            <a:endParaRPr lang="en-US" sz="2400" dirty="0">
              <a:cs typeface="Arial" panose="020B0604020202020204" pitchFamily="34" charset="0"/>
            </a:endParaRPr>
          </a:p>
        </p:txBody>
      </p:sp>
      <p:sp>
        <p:nvSpPr>
          <p:cNvPr id="33795" name="Rectangle 3"/>
          <p:cNvSpPr txBox="1">
            <a:spLocks noChangeArrowheads="1"/>
          </p:cNvSpPr>
          <p:nvPr/>
        </p:nvSpPr>
        <p:spPr bwMode="auto">
          <a:xfrm>
            <a:off x="0" y="3962400"/>
            <a:ext cx="8534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400">
                <a:cs typeface="Arial" panose="020B0604020202020204" pitchFamily="34" charset="0"/>
              </a:rPr>
              <a:t>Senyawa empat karbon tersebut</a:t>
            </a:r>
          </a:p>
          <a:p>
            <a:pPr lvl="1" eaLnBrk="1" hangingPunct="1">
              <a:spcBef>
                <a:spcPct val="20000"/>
              </a:spcBef>
              <a:buFont typeface="Arial" panose="020B0604020202020204" pitchFamily="34" charset="0"/>
              <a:buChar char="–"/>
            </a:pPr>
            <a:r>
              <a:rPr lang="en-US" sz="2400">
                <a:cs typeface="Arial" panose="020B0604020202020204" pitchFamily="34" charset="0"/>
              </a:rPr>
              <a:t>Dieksport ke sel berkas pembuluh, dimana CO2 dilepaskan yang digunakan dalam siklus Calvin</a:t>
            </a:r>
          </a:p>
        </p:txBody>
      </p:sp>
      <p:sp>
        <p:nvSpPr>
          <p:cNvPr id="33796" name="TextBox 5"/>
          <p:cNvSpPr txBox="1">
            <a:spLocks noChangeArrowheads="1"/>
          </p:cNvSpPr>
          <p:nvPr/>
        </p:nvSpPr>
        <p:spPr bwMode="auto">
          <a:xfrm>
            <a:off x="2971826" y="990600"/>
            <a:ext cx="259077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3200" b="1" dirty="0" err="1">
                <a:solidFill>
                  <a:schemeClr val="accent6">
                    <a:lumMod val="75000"/>
                  </a:schemeClr>
                </a:solidFill>
                <a:cs typeface="Arial" panose="020B0604020202020204" pitchFamily="34" charset="0"/>
              </a:rPr>
              <a:t>Tanaman</a:t>
            </a:r>
            <a:r>
              <a:rPr lang="en-US" sz="3200" b="1" dirty="0">
                <a:solidFill>
                  <a:schemeClr val="accent6">
                    <a:lumMod val="75000"/>
                  </a:schemeClr>
                </a:solidFill>
                <a:cs typeface="Arial" panose="020B0604020202020204" pitchFamily="34" charset="0"/>
              </a:rPr>
              <a:t> C4</a:t>
            </a:r>
          </a:p>
        </p:txBody>
      </p:sp>
    </p:spTree>
    <p:extLst>
      <p:ext uri="{BB962C8B-B14F-4D97-AF65-F5344CB8AC3E}">
        <p14:creationId xmlns:p14="http://schemas.microsoft.com/office/powerpoint/2010/main" val="1676757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3"/>
          <p:cNvSpPr>
            <a:spLocks noGrp="1" noChangeArrowheads="1"/>
          </p:cNvSpPr>
          <p:nvPr>
            <p:ph type="body" idx="1"/>
          </p:nvPr>
        </p:nvSpPr>
        <p:spPr>
          <a:xfrm>
            <a:off x="228600" y="654050"/>
            <a:ext cx="8534400" cy="641350"/>
          </a:xfrm>
        </p:spPr>
        <p:txBody>
          <a:bodyPr/>
          <a:lstStyle/>
          <a:p>
            <a:pPr marL="0" indent="0" eaLnBrk="1" hangingPunct="1">
              <a:buNone/>
            </a:pPr>
            <a:r>
              <a:rPr lang="en-US" sz="2800" b="1" dirty="0" err="1" smtClean="0">
                <a:solidFill>
                  <a:schemeClr val="accent6">
                    <a:lumMod val="75000"/>
                  </a:schemeClr>
                </a:solidFill>
                <a:latin typeface="Arial" panose="020B0604020202020204" pitchFamily="34" charset="0"/>
                <a:cs typeface="Arial" panose="020B0604020202020204" pitchFamily="34" charset="0"/>
              </a:rPr>
              <a:t>Anatomi</a:t>
            </a:r>
            <a:r>
              <a:rPr lang="en-US" sz="2800" b="1" dirty="0" smtClean="0">
                <a:solidFill>
                  <a:schemeClr val="accent6">
                    <a:lumMod val="75000"/>
                  </a:schemeClr>
                </a:solidFill>
                <a:latin typeface="Arial" panose="020B0604020202020204" pitchFamily="34" charset="0"/>
                <a:cs typeface="Arial" panose="020B0604020202020204" pitchFamily="34" charset="0"/>
              </a:rPr>
              <a:t> </a:t>
            </a:r>
            <a:r>
              <a:rPr lang="en-US" sz="2800" b="1" dirty="0" err="1" smtClean="0">
                <a:solidFill>
                  <a:schemeClr val="accent6">
                    <a:lumMod val="75000"/>
                  </a:schemeClr>
                </a:solidFill>
                <a:latin typeface="Arial" panose="020B0604020202020204" pitchFamily="34" charset="0"/>
                <a:cs typeface="Arial" panose="020B0604020202020204" pitchFamily="34" charset="0"/>
              </a:rPr>
              <a:t>daun</a:t>
            </a:r>
            <a:r>
              <a:rPr lang="en-US" sz="2800" b="1" dirty="0" smtClean="0">
                <a:solidFill>
                  <a:schemeClr val="accent6">
                    <a:lumMod val="75000"/>
                  </a:schemeClr>
                </a:solidFill>
                <a:latin typeface="Arial" panose="020B0604020202020204" pitchFamily="34" charset="0"/>
                <a:cs typeface="Arial" panose="020B0604020202020204" pitchFamily="34" charset="0"/>
              </a:rPr>
              <a:t> C</a:t>
            </a:r>
            <a:r>
              <a:rPr lang="en-US" sz="2800" b="1" baseline="-25000" dirty="0" smtClean="0">
                <a:solidFill>
                  <a:schemeClr val="accent6">
                    <a:lumMod val="75000"/>
                  </a:schemeClr>
                </a:solidFill>
                <a:latin typeface="Arial" panose="020B0604020202020204" pitchFamily="34" charset="0"/>
                <a:cs typeface="Arial" panose="020B0604020202020204" pitchFamily="34" charset="0"/>
              </a:rPr>
              <a:t>4</a:t>
            </a:r>
            <a:r>
              <a:rPr lang="en-US" sz="2800" b="1" dirty="0" smtClean="0">
                <a:solidFill>
                  <a:schemeClr val="accent6">
                    <a:lumMod val="75000"/>
                  </a:schemeClr>
                </a:solidFill>
                <a:latin typeface="Arial" panose="020B0604020202020204" pitchFamily="34" charset="0"/>
                <a:cs typeface="Arial" panose="020B0604020202020204" pitchFamily="34" charset="0"/>
              </a:rPr>
              <a:t> </a:t>
            </a:r>
            <a:r>
              <a:rPr lang="en-US" sz="2800" b="1" dirty="0" err="1" smtClean="0">
                <a:solidFill>
                  <a:schemeClr val="accent6">
                    <a:lumMod val="75000"/>
                  </a:schemeClr>
                </a:solidFill>
                <a:latin typeface="Arial" panose="020B0604020202020204" pitchFamily="34" charset="0"/>
                <a:cs typeface="Arial" panose="020B0604020202020204" pitchFamily="34" charset="0"/>
              </a:rPr>
              <a:t>dan</a:t>
            </a:r>
            <a:r>
              <a:rPr lang="en-US" sz="2800" b="1" dirty="0" smtClean="0">
                <a:solidFill>
                  <a:schemeClr val="accent6">
                    <a:lumMod val="75000"/>
                  </a:schemeClr>
                </a:solidFill>
                <a:latin typeface="Arial" panose="020B0604020202020204" pitchFamily="34" charset="0"/>
                <a:cs typeface="Arial" panose="020B0604020202020204" pitchFamily="34" charset="0"/>
              </a:rPr>
              <a:t> </a:t>
            </a:r>
            <a:r>
              <a:rPr lang="en-US" sz="2800" b="1" dirty="0" err="1" smtClean="0">
                <a:solidFill>
                  <a:schemeClr val="accent6">
                    <a:lumMod val="75000"/>
                  </a:schemeClr>
                </a:solidFill>
                <a:latin typeface="Arial" panose="020B0604020202020204" pitchFamily="34" charset="0"/>
                <a:cs typeface="Arial" panose="020B0604020202020204" pitchFamily="34" charset="0"/>
              </a:rPr>
              <a:t>jalur</a:t>
            </a:r>
            <a:r>
              <a:rPr lang="en-US" sz="2800" b="1" dirty="0" smtClean="0">
                <a:solidFill>
                  <a:schemeClr val="accent6">
                    <a:lumMod val="75000"/>
                  </a:schemeClr>
                </a:solidFill>
                <a:latin typeface="Arial" panose="020B0604020202020204" pitchFamily="34" charset="0"/>
                <a:cs typeface="Arial" panose="020B0604020202020204" pitchFamily="34" charset="0"/>
              </a:rPr>
              <a:t> C</a:t>
            </a:r>
            <a:r>
              <a:rPr lang="en-US" sz="2800" b="1" baseline="-25000" dirty="0" smtClean="0">
                <a:solidFill>
                  <a:schemeClr val="accent6">
                    <a:lumMod val="75000"/>
                  </a:schemeClr>
                </a:solidFill>
                <a:latin typeface="Arial" panose="020B0604020202020204" pitchFamily="34" charset="0"/>
                <a:cs typeface="Arial" panose="020B0604020202020204" pitchFamily="34" charset="0"/>
              </a:rPr>
              <a:t>4</a:t>
            </a:r>
            <a:endParaRPr lang="en-US" sz="2800" b="1" dirty="0" smtClean="0">
              <a:solidFill>
                <a:schemeClr val="accent6">
                  <a:lumMod val="75000"/>
                </a:schemeClr>
              </a:solidFill>
              <a:latin typeface="Arial" panose="020B0604020202020204" pitchFamily="34" charset="0"/>
              <a:cs typeface="Arial" panose="020B0604020202020204" pitchFamily="34" charset="0"/>
            </a:endParaRPr>
          </a:p>
        </p:txBody>
      </p:sp>
      <p:grpSp>
        <p:nvGrpSpPr>
          <p:cNvPr id="34819" name="Group 4"/>
          <p:cNvGrpSpPr>
            <a:grpSpLocks/>
          </p:cNvGrpSpPr>
          <p:nvPr/>
        </p:nvGrpSpPr>
        <p:grpSpPr bwMode="auto">
          <a:xfrm>
            <a:off x="533400" y="1219200"/>
            <a:ext cx="8328025" cy="5167313"/>
            <a:chOff x="336" y="768"/>
            <a:chExt cx="5246" cy="3255"/>
          </a:xfrm>
        </p:grpSpPr>
        <p:grpSp>
          <p:nvGrpSpPr>
            <p:cNvPr id="34820" name="Group 6"/>
            <p:cNvGrpSpPr>
              <a:grpSpLocks/>
            </p:cNvGrpSpPr>
            <p:nvPr/>
          </p:nvGrpSpPr>
          <p:grpSpPr bwMode="auto">
            <a:xfrm>
              <a:off x="336" y="768"/>
              <a:ext cx="5187" cy="3255"/>
              <a:chOff x="336" y="768"/>
              <a:chExt cx="5187" cy="3255"/>
            </a:xfrm>
          </p:grpSpPr>
          <p:sp>
            <p:nvSpPr>
              <p:cNvPr id="34822" name="Text Box 7"/>
              <p:cNvSpPr txBox="1">
                <a:spLocks noChangeArrowheads="1"/>
              </p:cNvSpPr>
              <p:nvPr/>
            </p:nvSpPr>
            <p:spPr bwMode="auto">
              <a:xfrm>
                <a:off x="5256" y="1006"/>
                <a:ext cx="2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CO</a:t>
                </a:r>
                <a:r>
                  <a:rPr lang="en-US" sz="1000" baseline="-25000">
                    <a:latin typeface="Calibri" panose="020F0502020204030204" pitchFamily="34" charset="0"/>
                  </a:rPr>
                  <a:t>2</a:t>
                </a:r>
                <a:endParaRPr lang="en-US" sz="1000">
                  <a:latin typeface="Calibri" panose="020F0502020204030204" pitchFamily="34" charset="0"/>
                </a:endParaRPr>
              </a:p>
            </p:txBody>
          </p:sp>
          <p:grpSp>
            <p:nvGrpSpPr>
              <p:cNvPr id="34823" name="Group 8"/>
              <p:cNvGrpSpPr>
                <a:grpSpLocks/>
              </p:cNvGrpSpPr>
              <p:nvPr/>
            </p:nvGrpSpPr>
            <p:grpSpPr bwMode="auto">
              <a:xfrm>
                <a:off x="336" y="768"/>
                <a:ext cx="5140" cy="3255"/>
                <a:chOff x="3" y="587"/>
                <a:chExt cx="5237" cy="3399"/>
              </a:xfrm>
            </p:grpSpPr>
            <p:pic>
              <p:nvPicPr>
                <p:cNvPr id="348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 y="587"/>
                  <a:ext cx="3840" cy="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0"/>
                <p:cNvSpPr txBox="1">
                  <a:spLocks noChangeArrowheads="1"/>
                </p:cNvSpPr>
                <p:nvPr/>
              </p:nvSpPr>
              <p:spPr bwMode="auto">
                <a:xfrm>
                  <a:off x="721" y="724"/>
                  <a:ext cx="62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Mesophyll cell</a:t>
                  </a:r>
                </a:p>
              </p:txBody>
            </p:sp>
            <p:sp>
              <p:nvSpPr>
                <p:cNvPr id="34828" name="Text Box 11"/>
                <p:cNvSpPr txBox="1">
                  <a:spLocks noChangeArrowheads="1"/>
                </p:cNvSpPr>
                <p:nvPr/>
              </p:nvSpPr>
              <p:spPr bwMode="auto">
                <a:xfrm>
                  <a:off x="729" y="943"/>
                  <a:ext cx="398"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Bundle-</a:t>
                  </a:r>
                </a:p>
                <a:p>
                  <a:pPr eaLnBrk="1" hangingPunct="1"/>
                  <a:r>
                    <a:rPr lang="en-US" sz="1000">
                      <a:latin typeface="Calibri" panose="020F0502020204030204" pitchFamily="34" charset="0"/>
                    </a:rPr>
                    <a:t>sheath</a:t>
                  </a:r>
                </a:p>
                <a:p>
                  <a:pPr eaLnBrk="1" hangingPunct="1"/>
                  <a:r>
                    <a:rPr lang="en-US" sz="1000">
                      <a:latin typeface="Calibri" panose="020F0502020204030204" pitchFamily="34" charset="0"/>
                    </a:rPr>
                    <a:t>cell</a:t>
                  </a:r>
                </a:p>
              </p:txBody>
            </p:sp>
            <p:sp>
              <p:nvSpPr>
                <p:cNvPr id="34829" name="Text Box 12"/>
                <p:cNvSpPr txBox="1">
                  <a:spLocks noChangeArrowheads="1"/>
                </p:cNvSpPr>
                <p:nvPr/>
              </p:nvSpPr>
              <p:spPr bwMode="auto">
                <a:xfrm>
                  <a:off x="572" y="1499"/>
                  <a:ext cx="710"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Vein</a:t>
                  </a:r>
                </a:p>
                <a:p>
                  <a:pPr eaLnBrk="1" hangingPunct="1"/>
                  <a:r>
                    <a:rPr lang="en-US" sz="1000">
                      <a:latin typeface="Calibri" panose="020F0502020204030204" pitchFamily="34" charset="0"/>
                    </a:rPr>
                    <a:t>(vascular tissue)</a:t>
                  </a:r>
                </a:p>
              </p:txBody>
            </p:sp>
            <p:sp>
              <p:nvSpPr>
                <p:cNvPr id="34830" name="AutoShape 13"/>
                <p:cNvSpPr>
                  <a:spLocks/>
                </p:cNvSpPr>
                <p:nvPr/>
              </p:nvSpPr>
              <p:spPr bwMode="auto">
                <a:xfrm>
                  <a:off x="667" y="763"/>
                  <a:ext cx="115" cy="489"/>
                </a:xfrm>
                <a:prstGeom prst="leftBrace">
                  <a:avLst>
                    <a:gd name="adj1" fmla="val 35435"/>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34831" name="Text Box 14"/>
                <p:cNvSpPr txBox="1">
                  <a:spLocks noChangeArrowheads="1"/>
                </p:cNvSpPr>
                <p:nvPr/>
              </p:nvSpPr>
              <p:spPr bwMode="auto">
                <a:xfrm>
                  <a:off x="3" y="820"/>
                  <a:ext cx="682"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a:latin typeface="Calibri" panose="020F0502020204030204" pitchFamily="34" charset="0"/>
                    </a:rPr>
                    <a:t>Photosynthetic</a:t>
                  </a:r>
                </a:p>
                <a:p>
                  <a:pPr eaLnBrk="1" hangingPunct="1"/>
                  <a:r>
                    <a:rPr lang="en-US" sz="1000">
                      <a:latin typeface="Calibri" panose="020F0502020204030204" pitchFamily="34" charset="0"/>
                    </a:rPr>
                    <a:t>cells of C</a:t>
                  </a:r>
                  <a:r>
                    <a:rPr lang="en-US" sz="1000" baseline="-25000">
                      <a:latin typeface="Calibri" panose="020F0502020204030204" pitchFamily="34" charset="0"/>
                    </a:rPr>
                    <a:t>4</a:t>
                  </a:r>
                  <a:r>
                    <a:rPr lang="en-US" sz="1000">
                      <a:latin typeface="Calibri" panose="020F0502020204030204" pitchFamily="34" charset="0"/>
                    </a:rPr>
                    <a:t> plant</a:t>
                  </a:r>
                </a:p>
                <a:p>
                  <a:pPr eaLnBrk="1" hangingPunct="1"/>
                  <a:r>
                    <a:rPr lang="en-US" sz="1000">
                      <a:latin typeface="Calibri" panose="020F0502020204030204" pitchFamily="34" charset="0"/>
                    </a:rPr>
                    <a:t>leaf</a:t>
                  </a:r>
                </a:p>
              </p:txBody>
            </p:sp>
            <p:sp>
              <p:nvSpPr>
                <p:cNvPr id="34832" name="Line 15"/>
                <p:cNvSpPr>
                  <a:spLocks noChangeShapeType="1"/>
                </p:cNvSpPr>
                <p:nvPr/>
              </p:nvSpPr>
              <p:spPr bwMode="auto">
                <a:xfrm>
                  <a:off x="1296" y="816"/>
                  <a:ext cx="384"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34833" name="Line 16"/>
                <p:cNvSpPr>
                  <a:spLocks noChangeShapeType="1"/>
                </p:cNvSpPr>
                <p:nvPr/>
              </p:nvSpPr>
              <p:spPr bwMode="auto">
                <a:xfrm>
                  <a:off x="1132" y="1046"/>
                  <a:ext cx="384" cy="384"/>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34834" name="AutoShape 17"/>
                <p:cNvSpPr>
                  <a:spLocks/>
                </p:cNvSpPr>
                <p:nvPr/>
              </p:nvSpPr>
              <p:spPr bwMode="auto">
                <a:xfrm>
                  <a:off x="1320" y="1569"/>
                  <a:ext cx="115" cy="230"/>
                </a:xfrm>
                <a:prstGeom prst="leftBrace">
                  <a:avLst>
                    <a:gd name="adj1" fmla="val 16667"/>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d-ID">
                    <a:latin typeface="Calibri" panose="020F0502020204030204" pitchFamily="34" charset="0"/>
                  </a:endParaRPr>
                </a:p>
              </p:txBody>
            </p:sp>
            <p:sp>
              <p:nvSpPr>
                <p:cNvPr id="34835" name="Line 18"/>
                <p:cNvSpPr>
                  <a:spLocks noChangeShapeType="1"/>
                </p:cNvSpPr>
                <p:nvPr/>
              </p:nvSpPr>
              <p:spPr bwMode="auto">
                <a:xfrm>
                  <a:off x="1210" y="1685"/>
                  <a:ext cx="9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34836" name="Text Box 19"/>
                <p:cNvSpPr txBox="1">
                  <a:spLocks noChangeArrowheads="1"/>
                </p:cNvSpPr>
                <p:nvPr/>
              </p:nvSpPr>
              <p:spPr bwMode="auto">
                <a:xfrm>
                  <a:off x="1869" y="2433"/>
                  <a:ext cx="35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Stoma</a:t>
                  </a:r>
                </a:p>
              </p:txBody>
            </p:sp>
            <p:sp>
              <p:nvSpPr>
                <p:cNvPr id="34837" name="Line 20"/>
                <p:cNvSpPr>
                  <a:spLocks noChangeShapeType="1"/>
                </p:cNvSpPr>
                <p:nvPr/>
              </p:nvSpPr>
              <p:spPr bwMode="auto">
                <a:xfrm>
                  <a:off x="2006" y="1877"/>
                  <a:ext cx="0" cy="576"/>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id-ID"/>
                </a:p>
              </p:txBody>
            </p:sp>
            <p:sp>
              <p:nvSpPr>
                <p:cNvPr id="34838" name="Text Box 21"/>
                <p:cNvSpPr txBox="1">
                  <a:spLocks noChangeArrowheads="1"/>
                </p:cNvSpPr>
                <p:nvPr/>
              </p:nvSpPr>
              <p:spPr bwMode="auto">
                <a:xfrm>
                  <a:off x="3281" y="696"/>
                  <a:ext cx="515"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b="1">
                      <a:latin typeface="Calibri" panose="020F0502020204030204" pitchFamily="34" charset="0"/>
                    </a:rPr>
                    <a:t>Mesophyll</a:t>
                  </a:r>
                </a:p>
                <a:p>
                  <a:pPr eaLnBrk="1" hangingPunct="1"/>
                  <a:r>
                    <a:rPr lang="en-US" sz="1000" b="1">
                      <a:latin typeface="Calibri" panose="020F0502020204030204" pitchFamily="34" charset="0"/>
                    </a:rPr>
                    <a:t>cell</a:t>
                  </a:r>
                </a:p>
              </p:txBody>
            </p:sp>
            <p:sp>
              <p:nvSpPr>
                <p:cNvPr id="34839" name="Text Box 22"/>
                <p:cNvSpPr txBox="1">
                  <a:spLocks noChangeArrowheads="1"/>
                </p:cNvSpPr>
                <p:nvPr/>
              </p:nvSpPr>
              <p:spPr bwMode="auto">
                <a:xfrm>
                  <a:off x="318" y="1964"/>
                  <a:ext cx="727"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a:latin typeface="Calibri" panose="020F0502020204030204" pitchFamily="34" charset="0"/>
                    </a:rPr>
                    <a:t>C</a:t>
                  </a:r>
                  <a:r>
                    <a:rPr lang="en-US" sz="1000" b="1" baseline="-25000">
                      <a:latin typeface="Calibri" panose="020F0502020204030204" pitchFamily="34" charset="0"/>
                    </a:rPr>
                    <a:t>4</a:t>
                  </a:r>
                  <a:r>
                    <a:rPr lang="en-US" sz="1000" b="1">
                      <a:latin typeface="Calibri" panose="020F0502020204030204" pitchFamily="34" charset="0"/>
                    </a:rPr>
                    <a:t> leaf anatomy</a:t>
                  </a:r>
                </a:p>
              </p:txBody>
            </p:sp>
            <p:sp>
              <p:nvSpPr>
                <p:cNvPr id="34840" name="Text Box 23"/>
                <p:cNvSpPr txBox="1">
                  <a:spLocks noChangeArrowheads="1"/>
                </p:cNvSpPr>
                <p:nvPr/>
              </p:nvSpPr>
              <p:spPr bwMode="auto">
                <a:xfrm>
                  <a:off x="3785" y="861"/>
                  <a:ext cx="736"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PEP carboxylase</a:t>
                  </a:r>
                </a:p>
              </p:txBody>
            </p:sp>
            <p:sp>
              <p:nvSpPr>
                <p:cNvPr id="34841" name="Text Box 24"/>
                <p:cNvSpPr txBox="1">
                  <a:spLocks noChangeArrowheads="1"/>
                </p:cNvSpPr>
                <p:nvPr/>
              </p:nvSpPr>
              <p:spPr bwMode="auto">
                <a:xfrm>
                  <a:off x="3419" y="1386"/>
                  <a:ext cx="79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Oxaloacetate (4 C)</a:t>
                  </a:r>
                </a:p>
              </p:txBody>
            </p:sp>
            <p:sp>
              <p:nvSpPr>
                <p:cNvPr id="34842" name="Text Box 25"/>
                <p:cNvSpPr txBox="1">
                  <a:spLocks noChangeArrowheads="1"/>
                </p:cNvSpPr>
                <p:nvPr/>
              </p:nvSpPr>
              <p:spPr bwMode="auto">
                <a:xfrm>
                  <a:off x="4412" y="1371"/>
                  <a:ext cx="484"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PEP (3 C)</a:t>
                  </a:r>
                </a:p>
              </p:txBody>
            </p:sp>
            <p:sp>
              <p:nvSpPr>
                <p:cNvPr id="34843" name="Text Box 26"/>
                <p:cNvSpPr txBox="1">
                  <a:spLocks noChangeArrowheads="1"/>
                </p:cNvSpPr>
                <p:nvPr/>
              </p:nvSpPr>
              <p:spPr bwMode="auto">
                <a:xfrm>
                  <a:off x="3540" y="1705"/>
                  <a:ext cx="56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Malate (4 C)</a:t>
                  </a:r>
                </a:p>
              </p:txBody>
            </p:sp>
            <p:sp>
              <p:nvSpPr>
                <p:cNvPr id="34844" name="Text Box 27"/>
                <p:cNvSpPr txBox="1">
                  <a:spLocks noChangeArrowheads="1"/>
                </p:cNvSpPr>
                <p:nvPr/>
              </p:nvSpPr>
              <p:spPr bwMode="auto">
                <a:xfrm>
                  <a:off x="4736" y="1480"/>
                  <a:ext cx="28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ADP</a:t>
                  </a:r>
                </a:p>
              </p:txBody>
            </p:sp>
            <p:sp>
              <p:nvSpPr>
                <p:cNvPr id="34845" name="Text Box 28"/>
                <p:cNvSpPr txBox="1">
                  <a:spLocks noChangeArrowheads="1"/>
                </p:cNvSpPr>
                <p:nvPr/>
              </p:nvSpPr>
              <p:spPr bwMode="auto">
                <a:xfrm>
                  <a:off x="4731" y="1715"/>
                  <a:ext cx="27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ATP</a:t>
                  </a:r>
                </a:p>
              </p:txBody>
            </p:sp>
            <p:sp>
              <p:nvSpPr>
                <p:cNvPr id="34846" name="Text Box 29"/>
                <p:cNvSpPr txBox="1">
                  <a:spLocks noChangeArrowheads="1"/>
                </p:cNvSpPr>
                <p:nvPr/>
              </p:nvSpPr>
              <p:spPr bwMode="auto">
                <a:xfrm>
                  <a:off x="3168" y="2087"/>
                  <a:ext cx="421" cy="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1000" b="1">
                      <a:latin typeface="Calibri" panose="020F0502020204030204" pitchFamily="34" charset="0"/>
                    </a:rPr>
                    <a:t>Bundle-</a:t>
                  </a:r>
                </a:p>
                <a:p>
                  <a:pPr eaLnBrk="1" hangingPunct="1"/>
                  <a:r>
                    <a:rPr lang="en-US" sz="1000" b="1">
                      <a:latin typeface="Calibri" panose="020F0502020204030204" pitchFamily="34" charset="0"/>
                    </a:rPr>
                    <a:t>Sheath</a:t>
                  </a:r>
                </a:p>
                <a:p>
                  <a:pPr eaLnBrk="1" hangingPunct="1"/>
                  <a:r>
                    <a:rPr lang="en-US" sz="1000" b="1">
                      <a:latin typeface="Calibri" panose="020F0502020204030204" pitchFamily="34" charset="0"/>
                    </a:rPr>
                    <a:t>cell</a:t>
                  </a:r>
                </a:p>
              </p:txBody>
            </p:sp>
            <p:sp>
              <p:nvSpPr>
                <p:cNvPr id="34847" name="Text Box 30"/>
                <p:cNvSpPr txBox="1">
                  <a:spLocks noChangeArrowheads="1"/>
                </p:cNvSpPr>
                <p:nvPr/>
              </p:nvSpPr>
              <p:spPr bwMode="auto">
                <a:xfrm>
                  <a:off x="3925" y="2261"/>
                  <a:ext cx="27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CO</a:t>
                  </a:r>
                  <a:r>
                    <a:rPr lang="en-US" sz="1000" baseline="-25000">
                      <a:latin typeface="Calibri" panose="020F0502020204030204" pitchFamily="34" charset="0"/>
                    </a:rPr>
                    <a:t>2</a:t>
                  </a:r>
                  <a:endParaRPr lang="en-US" sz="1000">
                    <a:latin typeface="Calibri" panose="020F0502020204030204" pitchFamily="34" charset="0"/>
                  </a:endParaRPr>
                </a:p>
              </p:txBody>
            </p:sp>
            <p:sp>
              <p:nvSpPr>
                <p:cNvPr id="34848" name="Text Box 31"/>
                <p:cNvSpPr txBox="1">
                  <a:spLocks noChangeArrowheads="1"/>
                </p:cNvSpPr>
                <p:nvPr/>
              </p:nvSpPr>
              <p:spPr bwMode="auto">
                <a:xfrm>
                  <a:off x="4154" y="2071"/>
                  <a:ext cx="60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Pyruate (3 C)</a:t>
                  </a:r>
                </a:p>
              </p:txBody>
            </p:sp>
            <p:sp>
              <p:nvSpPr>
                <p:cNvPr id="34849" name="Text Box 32"/>
                <p:cNvSpPr txBox="1">
                  <a:spLocks noChangeArrowheads="1"/>
                </p:cNvSpPr>
                <p:nvPr/>
              </p:nvSpPr>
              <p:spPr bwMode="auto">
                <a:xfrm>
                  <a:off x="4296" y="2609"/>
                  <a:ext cx="411"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CALVIN</a:t>
                  </a:r>
                </a:p>
                <a:p>
                  <a:pPr algn="ctr" eaLnBrk="1" hangingPunct="1"/>
                  <a:r>
                    <a:rPr lang="en-US" sz="1000">
                      <a:latin typeface="Calibri" panose="020F0502020204030204" pitchFamily="34" charset="0"/>
                    </a:rPr>
                    <a:t>CYCLE</a:t>
                  </a:r>
                </a:p>
              </p:txBody>
            </p:sp>
          </p:grpSp>
          <p:sp>
            <p:nvSpPr>
              <p:cNvPr id="34824" name="Text Box 33"/>
              <p:cNvSpPr txBox="1">
                <a:spLocks noChangeArrowheads="1"/>
              </p:cNvSpPr>
              <p:nvPr/>
            </p:nvSpPr>
            <p:spPr bwMode="auto">
              <a:xfrm>
                <a:off x="4414" y="3140"/>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Sugar</a:t>
                </a:r>
              </a:p>
            </p:txBody>
          </p:sp>
          <p:sp>
            <p:nvSpPr>
              <p:cNvPr id="34825" name="Text Box 34"/>
              <p:cNvSpPr txBox="1">
                <a:spLocks noChangeArrowheads="1"/>
              </p:cNvSpPr>
              <p:nvPr/>
            </p:nvSpPr>
            <p:spPr bwMode="auto">
              <a:xfrm>
                <a:off x="4223" y="3506"/>
                <a:ext cx="4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4925">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b="1">
                    <a:latin typeface="Calibri" panose="020F0502020204030204" pitchFamily="34" charset="0"/>
                  </a:rPr>
                  <a:t>Vascular</a:t>
                </a:r>
              </a:p>
              <a:p>
                <a:pPr algn="ctr" eaLnBrk="1" hangingPunct="1"/>
                <a:r>
                  <a:rPr lang="en-US" sz="1000" b="1">
                    <a:latin typeface="Calibri" panose="020F0502020204030204" pitchFamily="34" charset="0"/>
                  </a:rPr>
                  <a:t>tissue</a:t>
                </a:r>
              </a:p>
            </p:txBody>
          </p:sp>
        </p:grpSp>
        <p:sp>
          <p:nvSpPr>
            <p:cNvPr id="34821" name="Text Box 36"/>
            <p:cNvSpPr txBox="1">
              <a:spLocks noChangeArrowheads="1"/>
            </p:cNvSpPr>
            <p:nvPr/>
          </p:nvSpPr>
          <p:spPr bwMode="auto">
            <a:xfrm>
              <a:off x="5315" y="1003"/>
              <a:ext cx="2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2075" tIns="46038" rIns="92075" bIns="46038"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1000">
                  <a:latin typeface="Calibri" panose="020F0502020204030204" pitchFamily="34" charset="0"/>
                </a:rPr>
                <a:t>CO</a:t>
              </a:r>
              <a:r>
                <a:rPr lang="en-US" sz="1000" baseline="-25000">
                  <a:latin typeface="Calibri" panose="020F0502020204030204" pitchFamily="34" charset="0"/>
                </a:rPr>
                <a:t>2</a:t>
              </a:r>
              <a:endParaRPr lang="en-US" sz="1000">
                <a:latin typeface="Calibri" panose="020F0502020204030204" pitchFamily="34" charset="0"/>
              </a:endParaRPr>
            </a:p>
          </p:txBody>
        </p:sp>
      </p:grpSp>
    </p:spTree>
    <p:extLst>
      <p:ext uri="{BB962C8B-B14F-4D97-AF65-F5344CB8AC3E}">
        <p14:creationId xmlns:p14="http://schemas.microsoft.com/office/powerpoint/2010/main" val="1399604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Proses Fotosintesis Tanaman C4</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85000" lnSpcReduction="10000"/>
          </a:bodyPr>
          <a:lstStyle/>
          <a:p>
            <a:r>
              <a:rPr lang="id-ID" dirty="0" smtClean="0"/>
              <a:t>Senyawa </a:t>
            </a:r>
            <a:r>
              <a:rPr lang="id-ID" dirty="0"/>
              <a:t>pertama yang melakukan fiksasi CO2 adalah oksaloasetat (molekul berkarbon 4) dengan bantuan enzim PEP karboksilase yang dilakukan di dalam sel mesofil. </a:t>
            </a:r>
            <a:endParaRPr lang="id-ID" dirty="0" smtClean="0"/>
          </a:p>
          <a:p>
            <a:r>
              <a:rPr lang="id-ID" dirty="0" smtClean="0"/>
              <a:t>Selanjutnya</a:t>
            </a:r>
            <a:r>
              <a:rPr lang="id-ID" dirty="0"/>
              <a:t>, oksaloasetat dikonversi menjadi malat dan kemudian masuk ke dalam seludang pembuluh. </a:t>
            </a:r>
            <a:endParaRPr lang="id-ID" dirty="0" smtClean="0"/>
          </a:p>
          <a:p>
            <a:r>
              <a:rPr lang="id-ID" dirty="0" smtClean="0"/>
              <a:t>Malat </a:t>
            </a:r>
            <a:r>
              <a:rPr lang="id-ID" dirty="0"/>
              <a:t>dipecah dan menghasilkan piruvat dan CO2. </a:t>
            </a:r>
            <a:endParaRPr lang="id-ID" dirty="0" smtClean="0"/>
          </a:p>
          <a:p>
            <a:r>
              <a:rPr lang="id-ID" dirty="0" smtClean="0"/>
              <a:t>Piruvat </a:t>
            </a:r>
            <a:r>
              <a:rPr lang="id-ID" dirty="0"/>
              <a:t>akan menuju ke sel mesofil lagi untuk dikonversi menjadi PEP sedangkan CO2 akan di fiksasi oleh PGA dengan bantuan enzim rubisco.</a:t>
            </a:r>
            <a:endParaRPr lang="id-ID" dirty="0"/>
          </a:p>
        </p:txBody>
      </p:sp>
    </p:spTree>
    <p:extLst>
      <p:ext uri="{BB962C8B-B14F-4D97-AF65-F5344CB8AC3E}">
        <p14:creationId xmlns:p14="http://schemas.microsoft.com/office/powerpoint/2010/main" val="2449776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81000"/>
            <a:ext cx="8229600" cy="1143000"/>
          </a:xfrm>
        </p:spPr>
        <p:txBody>
          <a:bodyPr/>
          <a:lstStyle/>
          <a:p>
            <a:r>
              <a:rPr lang="id-ID" b="1" dirty="0" smtClean="0">
                <a:solidFill>
                  <a:schemeClr val="accent6">
                    <a:lumMod val="75000"/>
                  </a:schemeClr>
                </a:solidFill>
              </a:rPr>
              <a:t>Tanaman CAM</a:t>
            </a:r>
            <a:endParaRPr lang="id-ID" b="1" dirty="0">
              <a:solidFill>
                <a:schemeClr val="accent6">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id-ID" dirty="0"/>
              <a:t>T</a:t>
            </a:r>
            <a:r>
              <a:rPr lang="id-ID" dirty="0" smtClean="0"/>
              <a:t>umbuhan </a:t>
            </a:r>
            <a:r>
              <a:rPr lang="id-ID" dirty="0"/>
              <a:t>yang saat melakukan fotosintesis menggunakan lintasan </a:t>
            </a:r>
            <a:r>
              <a:rPr lang="id-ID" i="1" dirty="0"/>
              <a:t>crassulacean acid metabolism</a:t>
            </a:r>
            <a:r>
              <a:rPr lang="id-ID" dirty="0"/>
              <a:t> (CAM) untuk meminimalkan laju fotorespirasi. </a:t>
            </a:r>
            <a:endParaRPr lang="id-ID" dirty="0" smtClean="0"/>
          </a:p>
          <a:p>
            <a:r>
              <a:rPr lang="id-ID" dirty="0" smtClean="0"/>
              <a:t>Pemberian </a:t>
            </a:r>
            <a:r>
              <a:rPr lang="id-ID" dirty="0"/>
              <a:t>nama tersebut berdasarkan pertama kali ditemukannya lintasan reaksi tersebut pada Famili Crassulaceae. </a:t>
            </a:r>
            <a:endParaRPr lang="id-ID" dirty="0" smtClean="0"/>
          </a:p>
          <a:p>
            <a:r>
              <a:rPr lang="id-ID" dirty="0" smtClean="0"/>
              <a:t>Saat </a:t>
            </a:r>
            <a:r>
              <a:rPr lang="id-ID" dirty="0"/>
              <a:t>ini ada sekitar 20 famili tumbuhan CAM seperti Cactaceae, Orchidaceae, Liliaceae, Bromeliaceae, dan Euphorbiaceae.</a:t>
            </a:r>
            <a:endParaRPr lang="id-ID" dirty="0"/>
          </a:p>
        </p:txBody>
      </p:sp>
    </p:spTree>
    <p:extLst>
      <p:ext uri="{BB962C8B-B14F-4D97-AF65-F5344CB8AC3E}">
        <p14:creationId xmlns:p14="http://schemas.microsoft.com/office/powerpoint/2010/main" val="163806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3"/>
          <p:cNvSpPr txBox="1">
            <a:spLocks noChangeArrowheads="1"/>
          </p:cNvSpPr>
          <p:nvPr/>
        </p:nvSpPr>
        <p:spPr bwMode="auto">
          <a:xfrm>
            <a:off x="304800" y="1884362"/>
            <a:ext cx="8534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800" dirty="0" err="1">
                <a:cs typeface="Arial" panose="020B0604020202020204" pitchFamily="34" charset="0"/>
              </a:rPr>
              <a:t>Tanaman</a:t>
            </a:r>
            <a:r>
              <a:rPr lang="en-US" sz="2800" dirty="0">
                <a:cs typeface="Arial" panose="020B0604020202020204" pitchFamily="34" charset="0"/>
              </a:rPr>
              <a:t> CAM</a:t>
            </a:r>
          </a:p>
          <a:p>
            <a:pPr lvl="1" eaLnBrk="1" hangingPunct="1">
              <a:spcBef>
                <a:spcPct val="20000"/>
              </a:spcBef>
              <a:buFont typeface="Arial" panose="020B0604020202020204" pitchFamily="34" charset="0"/>
              <a:buChar char="–"/>
            </a:pPr>
            <a:r>
              <a:rPr lang="en-US" sz="2800" dirty="0" err="1">
                <a:cs typeface="Arial" panose="020B0604020202020204" pitchFamily="34" charset="0"/>
              </a:rPr>
              <a:t>Membuka</a:t>
            </a:r>
            <a:r>
              <a:rPr lang="en-US" sz="2800" dirty="0">
                <a:cs typeface="Arial" panose="020B0604020202020204" pitchFamily="34" charset="0"/>
              </a:rPr>
              <a:t> </a:t>
            </a:r>
            <a:r>
              <a:rPr lang="en-US" sz="2800" dirty="0" err="1">
                <a:cs typeface="Arial" panose="020B0604020202020204" pitchFamily="34" charset="0"/>
              </a:rPr>
              <a:t>stomatanya</a:t>
            </a:r>
            <a:r>
              <a:rPr lang="en-US" sz="2800" dirty="0">
                <a:cs typeface="Arial" panose="020B0604020202020204" pitchFamily="34" charset="0"/>
              </a:rPr>
              <a:t> </a:t>
            </a:r>
            <a:r>
              <a:rPr lang="en-US" sz="2800" dirty="0" err="1">
                <a:cs typeface="Arial" panose="020B0604020202020204" pitchFamily="34" charset="0"/>
              </a:rPr>
              <a:t>pada</a:t>
            </a:r>
            <a:r>
              <a:rPr lang="en-US" sz="2800" dirty="0">
                <a:cs typeface="Arial" panose="020B0604020202020204" pitchFamily="34" charset="0"/>
              </a:rPr>
              <a:t> </a:t>
            </a:r>
            <a:r>
              <a:rPr lang="en-US" sz="2800" dirty="0" err="1">
                <a:cs typeface="Arial" panose="020B0604020202020204" pitchFamily="34" charset="0"/>
              </a:rPr>
              <a:t>malam</a:t>
            </a:r>
            <a:r>
              <a:rPr lang="en-US" sz="2800" dirty="0">
                <a:cs typeface="Arial" panose="020B0604020202020204" pitchFamily="34" charset="0"/>
              </a:rPr>
              <a:t> </a:t>
            </a:r>
            <a:r>
              <a:rPr lang="en-US" sz="2800" dirty="0" err="1">
                <a:cs typeface="Arial" panose="020B0604020202020204" pitchFamily="34" charset="0"/>
              </a:rPr>
              <a:t>hari</a:t>
            </a:r>
            <a:r>
              <a:rPr lang="en-US" sz="2800" dirty="0">
                <a:cs typeface="Arial" panose="020B0604020202020204" pitchFamily="34" charset="0"/>
              </a:rPr>
              <a:t>, </a:t>
            </a:r>
            <a:r>
              <a:rPr lang="en-US" sz="2800" dirty="0" err="1">
                <a:cs typeface="Arial" panose="020B0604020202020204" pitchFamily="34" charset="0"/>
              </a:rPr>
              <a:t>menggabungkan</a:t>
            </a:r>
            <a:r>
              <a:rPr lang="en-US" sz="2800" dirty="0">
                <a:cs typeface="Arial" panose="020B0604020202020204" pitchFamily="34" charset="0"/>
              </a:rPr>
              <a:t> CO</a:t>
            </a:r>
            <a:r>
              <a:rPr lang="en-US" sz="2800" baseline="-25000" dirty="0">
                <a:cs typeface="Arial" panose="020B0604020202020204" pitchFamily="34" charset="0"/>
              </a:rPr>
              <a:t>2</a:t>
            </a:r>
            <a:r>
              <a:rPr lang="en-US" sz="2800" dirty="0">
                <a:cs typeface="Arial" panose="020B0604020202020204" pitchFamily="34" charset="0"/>
              </a:rPr>
              <a:t> </a:t>
            </a:r>
            <a:r>
              <a:rPr lang="en-US" sz="2800" dirty="0" err="1">
                <a:cs typeface="Arial" panose="020B0604020202020204" pitchFamily="34" charset="0"/>
              </a:rPr>
              <a:t>ke</a:t>
            </a:r>
            <a:r>
              <a:rPr lang="en-US" sz="2800" dirty="0">
                <a:cs typeface="Arial" panose="020B0604020202020204" pitchFamily="34" charset="0"/>
              </a:rPr>
              <a:t> </a:t>
            </a:r>
            <a:r>
              <a:rPr lang="en-US" sz="2800" dirty="0" err="1">
                <a:cs typeface="Arial" panose="020B0604020202020204" pitchFamily="34" charset="0"/>
              </a:rPr>
              <a:t>dalam</a:t>
            </a:r>
            <a:r>
              <a:rPr lang="en-US" sz="2800" dirty="0">
                <a:cs typeface="Arial" panose="020B0604020202020204" pitchFamily="34" charset="0"/>
              </a:rPr>
              <a:t> </a:t>
            </a:r>
            <a:r>
              <a:rPr lang="en-US" sz="2800" dirty="0" err="1">
                <a:cs typeface="Arial" panose="020B0604020202020204" pitchFamily="34" charset="0"/>
              </a:rPr>
              <a:t>asam</a:t>
            </a:r>
            <a:r>
              <a:rPr lang="en-US" sz="2800" dirty="0">
                <a:cs typeface="Arial" panose="020B0604020202020204" pitchFamily="34" charset="0"/>
              </a:rPr>
              <a:t> </a:t>
            </a:r>
            <a:r>
              <a:rPr lang="en-US" sz="2800" dirty="0" err="1">
                <a:cs typeface="Arial" panose="020B0604020202020204" pitchFamily="34" charset="0"/>
              </a:rPr>
              <a:t>organik</a:t>
            </a:r>
            <a:endParaRPr lang="en-US" sz="2800" dirty="0">
              <a:cs typeface="Arial" panose="020B0604020202020204" pitchFamily="34" charset="0"/>
            </a:endParaRPr>
          </a:p>
        </p:txBody>
      </p:sp>
      <p:sp>
        <p:nvSpPr>
          <p:cNvPr id="35843" name="Rectangle 3"/>
          <p:cNvSpPr txBox="1">
            <a:spLocks noChangeArrowheads="1"/>
          </p:cNvSpPr>
          <p:nvPr/>
        </p:nvSpPr>
        <p:spPr bwMode="auto">
          <a:xfrm>
            <a:off x="152400" y="3408362"/>
            <a:ext cx="85344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en-US" sz="2800" dirty="0" err="1">
                <a:cs typeface="Arial" panose="020B0604020202020204" pitchFamily="34" charset="0"/>
              </a:rPr>
              <a:t>Selama</a:t>
            </a:r>
            <a:r>
              <a:rPr lang="en-US" sz="2800" dirty="0">
                <a:cs typeface="Arial" panose="020B0604020202020204" pitchFamily="34" charset="0"/>
              </a:rPr>
              <a:t> </a:t>
            </a:r>
            <a:r>
              <a:rPr lang="en-US" sz="2800" dirty="0" err="1">
                <a:cs typeface="Arial" panose="020B0604020202020204" pitchFamily="34" charset="0"/>
              </a:rPr>
              <a:t>siang</a:t>
            </a:r>
            <a:r>
              <a:rPr lang="en-US" sz="2800" dirty="0">
                <a:cs typeface="Arial" panose="020B0604020202020204" pitchFamily="34" charset="0"/>
              </a:rPr>
              <a:t> </a:t>
            </a:r>
            <a:r>
              <a:rPr lang="en-US" sz="2800" dirty="0" err="1">
                <a:cs typeface="Arial" panose="020B0604020202020204" pitchFamily="34" charset="0"/>
              </a:rPr>
              <a:t>hari</a:t>
            </a:r>
            <a:r>
              <a:rPr lang="en-US" sz="2800" dirty="0">
                <a:cs typeface="Arial" panose="020B0604020202020204" pitchFamily="34" charset="0"/>
              </a:rPr>
              <a:t>, stomata </a:t>
            </a:r>
            <a:r>
              <a:rPr lang="en-US" sz="2800" dirty="0" err="1">
                <a:cs typeface="Arial" panose="020B0604020202020204" pitchFamily="34" charset="0"/>
              </a:rPr>
              <a:t>tertutup</a:t>
            </a:r>
            <a:endParaRPr lang="en-US" sz="2800" dirty="0">
              <a:cs typeface="Arial" panose="020B0604020202020204" pitchFamily="34" charset="0"/>
            </a:endParaRPr>
          </a:p>
          <a:p>
            <a:pPr lvl="1" eaLnBrk="1" hangingPunct="1">
              <a:spcBef>
                <a:spcPct val="20000"/>
              </a:spcBef>
              <a:buFont typeface="Arial" panose="020B0604020202020204" pitchFamily="34" charset="0"/>
              <a:buChar char="–"/>
            </a:pPr>
            <a:r>
              <a:rPr lang="en-US" sz="2800" dirty="0">
                <a:cs typeface="Arial" panose="020B0604020202020204" pitchFamily="34" charset="0"/>
              </a:rPr>
              <a:t>CO</a:t>
            </a:r>
            <a:r>
              <a:rPr lang="en-US" sz="2800" baseline="-25000" dirty="0">
                <a:cs typeface="Arial" panose="020B0604020202020204" pitchFamily="34" charset="0"/>
              </a:rPr>
              <a:t>2</a:t>
            </a:r>
            <a:r>
              <a:rPr lang="en-US" sz="2800" dirty="0">
                <a:cs typeface="Arial" panose="020B0604020202020204" pitchFamily="34" charset="0"/>
              </a:rPr>
              <a:t> </a:t>
            </a:r>
            <a:r>
              <a:rPr lang="en-US" sz="2800" dirty="0" err="1">
                <a:cs typeface="Arial" panose="020B0604020202020204" pitchFamily="34" charset="0"/>
              </a:rPr>
              <a:t>dilepaskan</a:t>
            </a:r>
            <a:r>
              <a:rPr lang="en-US" sz="2800" dirty="0">
                <a:cs typeface="Arial" panose="020B0604020202020204" pitchFamily="34" charset="0"/>
              </a:rPr>
              <a:t> </a:t>
            </a:r>
            <a:r>
              <a:rPr lang="en-US" sz="2800" dirty="0" err="1">
                <a:cs typeface="Arial" panose="020B0604020202020204" pitchFamily="34" charset="0"/>
              </a:rPr>
              <a:t>dari</a:t>
            </a:r>
            <a:r>
              <a:rPr lang="en-US" sz="2800" dirty="0">
                <a:cs typeface="Arial" panose="020B0604020202020204" pitchFamily="34" charset="0"/>
              </a:rPr>
              <a:t> </a:t>
            </a:r>
            <a:r>
              <a:rPr lang="en-US" sz="2800" dirty="0" err="1">
                <a:cs typeface="Arial" panose="020B0604020202020204" pitchFamily="34" charset="0"/>
              </a:rPr>
              <a:t>asam</a:t>
            </a:r>
            <a:r>
              <a:rPr lang="en-US" sz="2800" dirty="0">
                <a:cs typeface="Arial" panose="020B0604020202020204" pitchFamily="34" charset="0"/>
              </a:rPr>
              <a:t> </a:t>
            </a:r>
            <a:r>
              <a:rPr lang="en-US" sz="2800" dirty="0" err="1">
                <a:cs typeface="Arial" panose="020B0604020202020204" pitchFamily="34" charset="0"/>
              </a:rPr>
              <a:t>organik</a:t>
            </a:r>
            <a:r>
              <a:rPr lang="en-US" sz="2800" dirty="0">
                <a:cs typeface="Arial" panose="020B0604020202020204" pitchFamily="34" charset="0"/>
              </a:rPr>
              <a:t> </a:t>
            </a:r>
            <a:r>
              <a:rPr lang="en-US" sz="2800" dirty="0" err="1">
                <a:cs typeface="Arial" panose="020B0604020202020204" pitchFamily="34" charset="0"/>
              </a:rPr>
              <a:t>untuk</a:t>
            </a:r>
            <a:r>
              <a:rPr lang="en-US" sz="2800" dirty="0">
                <a:cs typeface="Arial" panose="020B0604020202020204" pitchFamily="34" charset="0"/>
              </a:rPr>
              <a:t> </a:t>
            </a:r>
            <a:r>
              <a:rPr lang="en-US" sz="2800" dirty="0" err="1">
                <a:cs typeface="Arial" panose="020B0604020202020204" pitchFamily="34" charset="0"/>
              </a:rPr>
              <a:t>digunakan</a:t>
            </a:r>
            <a:r>
              <a:rPr lang="en-US" sz="2800" dirty="0">
                <a:cs typeface="Arial" panose="020B0604020202020204" pitchFamily="34" charset="0"/>
              </a:rPr>
              <a:t> </a:t>
            </a:r>
            <a:r>
              <a:rPr lang="en-US" sz="2800" dirty="0" err="1">
                <a:cs typeface="Arial" panose="020B0604020202020204" pitchFamily="34" charset="0"/>
              </a:rPr>
              <a:t>dalam</a:t>
            </a:r>
            <a:r>
              <a:rPr lang="en-US" sz="2800" dirty="0">
                <a:cs typeface="Arial" panose="020B0604020202020204" pitchFamily="34" charset="0"/>
              </a:rPr>
              <a:t> </a:t>
            </a:r>
            <a:r>
              <a:rPr lang="en-US" sz="2800" dirty="0" err="1">
                <a:cs typeface="Arial" panose="020B0604020202020204" pitchFamily="34" charset="0"/>
              </a:rPr>
              <a:t>siklus</a:t>
            </a:r>
            <a:r>
              <a:rPr lang="en-US" sz="2800" dirty="0">
                <a:cs typeface="Arial" panose="020B0604020202020204" pitchFamily="34" charset="0"/>
              </a:rPr>
              <a:t> Calvin</a:t>
            </a:r>
          </a:p>
        </p:txBody>
      </p:sp>
      <p:sp>
        <p:nvSpPr>
          <p:cNvPr id="2" name="TextBox 1"/>
          <p:cNvSpPr txBox="1"/>
          <p:nvPr/>
        </p:nvSpPr>
        <p:spPr>
          <a:xfrm>
            <a:off x="2819400" y="996295"/>
            <a:ext cx="4724400" cy="707886"/>
          </a:xfrm>
          <a:prstGeom prst="rect">
            <a:avLst/>
          </a:prstGeom>
          <a:noFill/>
        </p:spPr>
        <p:txBody>
          <a:bodyPr wrap="square" rtlCol="0">
            <a:spAutoFit/>
          </a:bodyPr>
          <a:lstStyle/>
          <a:p>
            <a:r>
              <a:rPr lang="id-ID" sz="4000" b="1" dirty="0" smtClean="0">
                <a:solidFill>
                  <a:schemeClr val="accent6">
                    <a:lumMod val="75000"/>
                  </a:schemeClr>
                </a:solidFill>
                <a:latin typeface="Arial" panose="020B0604020202020204" pitchFamily="34" charset="0"/>
                <a:cs typeface="Arial" panose="020B0604020202020204" pitchFamily="34" charset="0"/>
              </a:rPr>
              <a:t>Tanaman CAM</a:t>
            </a:r>
            <a:endParaRPr lang="id-ID" sz="4000" b="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9301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674</Words>
  <Application>Microsoft Office PowerPoint</Application>
  <PresentationFormat>On-screen Show (4:3)</PresentationFormat>
  <Paragraphs>117</Paragraphs>
  <Slides>12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Tumbuhan C3</vt:lpstr>
      <vt:lpstr>Tanaman C4</vt:lpstr>
      <vt:lpstr>PowerPoint Presentation</vt:lpstr>
      <vt:lpstr>PowerPoint Presentation</vt:lpstr>
      <vt:lpstr>Proses Fotosintesis Tanaman C4</vt:lpstr>
      <vt:lpstr>Tanaman CAM</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Henny Saraswati</dc:creator>
  <cp:lastModifiedBy>user 1</cp:lastModifiedBy>
  <cp:revision>17</cp:revision>
  <dcterms:created xsi:type="dcterms:W3CDTF">2017-03-06T01:48:25Z</dcterms:created>
  <dcterms:modified xsi:type="dcterms:W3CDTF">2017-12-05T05:32:36Z</dcterms:modified>
</cp:coreProperties>
</file>