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7" r:id="rId2"/>
    <p:sldId id="258" r:id="rId3"/>
    <p:sldId id="259" r:id="rId4"/>
    <p:sldId id="303" r:id="rId5"/>
    <p:sldId id="260" r:id="rId6"/>
    <p:sldId id="261" r:id="rId7"/>
    <p:sldId id="262" r:id="rId8"/>
    <p:sldId id="263" r:id="rId9"/>
    <p:sldId id="298" r:id="rId10"/>
    <p:sldId id="267" r:id="rId11"/>
    <p:sldId id="296" r:id="rId12"/>
    <p:sldId id="299" r:id="rId13"/>
    <p:sldId id="270" r:id="rId14"/>
    <p:sldId id="304" r:id="rId15"/>
    <p:sldId id="273" r:id="rId16"/>
    <p:sldId id="276" r:id="rId17"/>
    <p:sldId id="274" r:id="rId18"/>
    <p:sldId id="300" r:id="rId19"/>
    <p:sldId id="277" r:id="rId20"/>
    <p:sldId id="301" r:id="rId21"/>
    <p:sldId id="302" r:id="rId22"/>
    <p:sldId id="308" r:id="rId23"/>
    <p:sldId id="309" r:id="rId24"/>
    <p:sldId id="305" r:id="rId25"/>
    <p:sldId id="306" r:id="rId26"/>
    <p:sldId id="307" r:id="rId27"/>
    <p:sldId id="294"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452"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F22C2FE-A695-41B0-ABD6-74F0FAF8529C}" type="datetimeFigureOut">
              <a:rPr lang="en-US" smtClean="0"/>
              <a:pPr/>
              <a:t>3/5/2019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1A729ED-F335-4EFB-8D4A-327BECD878F4}" type="slidenum">
              <a:rPr lang="en-US" smtClean="0"/>
              <a:pPr/>
              <a:t>‹#›</a:t>
            </a:fld>
            <a:endParaRPr lang="en-US"/>
          </a:p>
        </p:txBody>
      </p:sp>
    </p:spTree>
    <p:extLst>
      <p:ext uri="{BB962C8B-B14F-4D97-AF65-F5344CB8AC3E}">
        <p14:creationId xmlns:p14="http://schemas.microsoft.com/office/powerpoint/2010/main" val="8569096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hedisasrawan.blogspot.com/2013/10/sitoplasma-artikel-lengkap.html"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hedisasrawan.blogspot.com/2014/02/akson-artikel-lengkap.html"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61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4E53406-AFA0-4AFF-8793-4329F2D5E834}" type="slidenum">
              <a:rPr lang="id-ID" smtClean="0"/>
              <a:pPr fontAlgn="base">
                <a:spcBef>
                  <a:spcPct val="0"/>
                </a:spcBef>
                <a:spcAft>
                  <a:spcPct val="0"/>
                </a:spcAft>
                <a:defRPr/>
              </a:pPr>
              <a:t>2</a:t>
            </a:fld>
            <a:endParaRPr lang="id-ID"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1" dirty="0" smtClean="0"/>
              <a:t>EPITEL SELAPIS</a:t>
            </a:r>
            <a:r>
              <a:rPr lang="en-US" sz="1200" dirty="0" smtClean="0"/>
              <a:t>:</a:t>
            </a:r>
          </a:p>
          <a:p>
            <a:r>
              <a:rPr lang="en-US" sz="1200" dirty="0" err="1" smtClean="0"/>
              <a:t>Epitel</a:t>
            </a:r>
            <a:r>
              <a:rPr lang="en-US" sz="1200" dirty="0" smtClean="0"/>
              <a:t> </a:t>
            </a:r>
            <a:r>
              <a:rPr lang="en-US" sz="1200" dirty="0" err="1" smtClean="0"/>
              <a:t>Selapis</a:t>
            </a:r>
            <a:r>
              <a:rPr lang="en-US" sz="1200" dirty="0" smtClean="0"/>
              <a:t> </a:t>
            </a:r>
            <a:r>
              <a:rPr lang="en-US" sz="1200" dirty="0" err="1" smtClean="0"/>
              <a:t>Pipih</a:t>
            </a:r>
            <a:endParaRPr lang="en-US" sz="1200" dirty="0" smtClean="0"/>
          </a:p>
          <a:p>
            <a:r>
              <a:rPr lang="en-US" sz="1200" dirty="0" err="1" smtClean="0"/>
              <a:t>Epitel</a:t>
            </a:r>
            <a:r>
              <a:rPr lang="en-US" sz="1200" dirty="0" smtClean="0"/>
              <a:t> </a:t>
            </a:r>
            <a:r>
              <a:rPr lang="en-US" sz="1200" dirty="0" err="1" smtClean="0"/>
              <a:t>Selapis</a:t>
            </a:r>
            <a:r>
              <a:rPr lang="en-US" sz="1200" dirty="0" smtClean="0"/>
              <a:t> </a:t>
            </a:r>
            <a:r>
              <a:rPr lang="en-US" sz="1200" dirty="0" err="1" smtClean="0"/>
              <a:t>Kuboid</a:t>
            </a:r>
            <a:endParaRPr lang="en-US" sz="1200" dirty="0" smtClean="0"/>
          </a:p>
          <a:p>
            <a:r>
              <a:rPr lang="en-US" sz="1200" dirty="0" err="1" smtClean="0"/>
              <a:t>Epitel</a:t>
            </a:r>
            <a:r>
              <a:rPr lang="en-US" sz="1200" dirty="0" smtClean="0"/>
              <a:t> </a:t>
            </a:r>
            <a:r>
              <a:rPr lang="en-US" sz="1200" dirty="0" err="1" smtClean="0"/>
              <a:t>Selapis</a:t>
            </a:r>
            <a:r>
              <a:rPr lang="en-US" sz="1200" dirty="0" smtClean="0"/>
              <a:t> </a:t>
            </a:r>
            <a:r>
              <a:rPr lang="en-US" sz="1200" dirty="0" err="1" smtClean="0"/>
              <a:t>Silindris</a:t>
            </a:r>
            <a:endParaRPr lang="en-US" sz="1200" dirty="0" smtClean="0"/>
          </a:p>
          <a:p>
            <a:r>
              <a:rPr lang="en-US" sz="1200" dirty="0" err="1" smtClean="0"/>
              <a:t>Epitel</a:t>
            </a:r>
            <a:r>
              <a:rPr lang="en-US" sz="1200" dirty="0" smtClean="0"/>
              <a:t> </a:t>
            </a:r>
            <a:r>
              <a:rPr lang="en-US" sz="1200" dirty="0" err="1" smtClean="0"/>
              <a:t>Bertingkat</a:t>
            </a:r>
            <a:endParaRPr lang="en-US" sz="1200" dirty="0" smtClean="0"/>
          </a:p>
          <a:p>
            <a:pPr>
              <a:buFontTx/>
              <a:buNone/>
            </a:pPr>
            <a:endParaRPr lang="en-US" sz="1200" dirty="0" smtClean="0"/>
          </a:p>
          <a:p>
            <a:pPr>
              <a:buFontTx/>
              <a:buNone/>
            </a:pPr>
            <a:r>
              <a:rPr lang="en-US" sz="1200" b="1" dirty="0" smtClean="0"/>
              <a:t>EPITEL BERLAPIS</a:t>
            </a:r>
            <a:r>
              <a:rPr lang="en-US" sz="1200" dirty="0" smtClean="0"/>
              <a:t>:</a:t>
            </a:r>
          </a:p>
          <a:p>
            <a:r>
              <a:rPr lang="en-US" sz="1200" dirty="0" err="1" smtClean="0"/>
              <a:t>Epitel</a:t>
            </a:r>
            <a:r>
              <a:rPr lang="en-US" sz="1200" dirty="0" smtClean="0"/>
              <a:t> </a:t>
            </a:r>
            <a:r>
              <a:rPr lang="en-US" sz="1200" dirty="0" err="1" smtClean="0"/>
              <a:t>Berlapis</a:t>
            </a:r>
            <a:r>
              <a:rPr lang="en-US" sz="1200" dirty="0" smtClean="0"/>
              <a:t> </a:t>
            </a:r>
            <a:r>
              <a:rPr lang="en-US" sz="1200" dirty="0" err="1" smtClean="0"/>
              <a:t>Pipih</a:t>
            </a:r>
            <a:endParaRPr lang="en-US" sz="1200" dirty="0" smtClean="0"/>
          </a:p>
          <a:p>
            <a:r>
              <a:rPr lang="en-US" sz="1200" dirty="0" err="1" smtClean="0"/>
              <a:t>Epitel</a:t>
            </a:r>
            <a:r>
              <a:rPr lang="en-US" sz="1200" dirty="0" smtClean="0"/>
              <a:t> </a:t>
            </a:r>
            <a:r>
              <a:rPr lang="en-US" sz="1200" dirty="0" err="1" smtClean="0"/>
              <a:t>Berlapis</a:t>
            </a:r>
            <a:r>
              <a:rPr lang="en-US" sz="1200" dirty="0" smtClean="0"/>
              <a:t> </a:t>
            </a:r>
            <a:r>
              <a:rPr lang="en-US" sz="1200" dirty="0" err="1" smtClean="0"/>
              <a:t>Kuboid</a:t>
            </a:r>
            <a:endParaRPr lang="en-US" sz="1200" dirty="0" smtClean="0"/>
          </a:p>
          <a:p>
            <a:r>
              <a:rPr lang="en-US" sz="1200" dirty="0" err="1" smtClean="0"/>
              <a:t>Epitel</a:t>
            </a:r>
            <a:r>
              <a:rPr lang="en-US" sz="1200" dirty="0" smtClean="0"/>
              <a:t> </a:t>
            </a:r>
            <a:r>
              <a:rPr lang="en-US" sz="1200" dirty="0" err="1" smtClean="0"/>
              <a:t>Berlapis</a:t>
            </a:r>
            <a:r>
              <a:rPr lang="en-US" sz="1200" dirty="0" smtClean="0"/>
              <a:t> </a:t>
            </a:r>
            <a:r>
              <a:rPr lang="en-US" sz="1200" dirty="0" err="1" smtClean="0"/>
              <a:t>Silindris</a:t>
            </a:r>
            <a:endParaRPr lang="en-US" sz="1200" dirty="0" smtClean="0"/>
          </a:p>
          <a:p>
            <a:r>
              <a:rPr lang="en-US" sz="1200" dirty="0" err="1" smtClean="0"/>
              <a:t>Epitel</a:t>
            </a:r>
            <a:r>
              <a:rPr lang="en-US" sz="1200" dirty="0" smtClean="0"/>
              <a:t> </a:t>
            </a:r>
            <a:r>
              <a:rPr lang="en-US" sz="1200" dirty="0" err="1" smtClean="0"/>
              <a:t>Transisional</a:t>
            </a:r>
            <a:endParaRPr lang="en-US" sz="1200" dirty="0" smtClean="0"/>
          </a:p>
          <a:p>
            <a:endParaRPr lang="en-US" sz="1200" dirty="0" smtClean="0"/>
          </a:p>
          <a:p>
            <a:r>
              <a:rPr lang="en-US" dirty="0" err="1" smtClean="0"/>
              <a:t>Fungsi</a:t>
            </a:r>
            <a:r>
              <a:rPr lang="en-US" dirty="0" smtClean="0"/>
              <a:t> </a:t>
            </a:r>
            <a:r>
              <a:rPr lang="en-US" dirty="0" err="1" smtClean="0"/>
              <a:t>jaringan</a:t>
            </a:r>
            <a:r>
              <a:rPr lang="en-US" baseline="0" dirty="0" smtClean="0"/>
              <a:t> </a:t>
            </a:r>
            <a:r>
              <a:rPr lang="en-US" baseline="0" dirty="0" err="1" smtClean="0"/>
              <a:t>epitel</a:t>
            </a:r>
            <a:endParaRPr lang="en-US" baseline="0" dirty="0" smtClean="0"/>
          </a:p>
          <a:p>
            <a:pPr marL="609600" indent="-609600">
              <a:spcBef>
                <a:spcPct val="0"/>
              </a:spcBef>
            </a:pPr>
            <a:r>
              <a:rPr lang="fi-FI" dirty="0" smtClean="0">
                <a:latin typeface="Garamond" pitchFamily="18" charset="0"/>
              </a:rPr>
              <a:t>Proteksi </a:t>
            </a:r>
            <a:endParaRPr lang="id-ID" dirty="0" smtClean="0">
              <a:latin typeface="Garamond" pitchFamily="18" charset="0"/>
            </a:endParaRPr>
          </a:p>
          <a:p>
            <a:pPr marL="609600" indent="-609600">
              <a:spcBef>
                <a:spcPct val="0"/>
              </a:spcBef>
            </a:pPr>
            <a:r>
              <a:rPr lang="fi-FI" dirty="0" smtClean="0">
                <a:latin typeface="Garamond" pitchFamily="18" charset="0"/>
              </a:rPr>
              <a:t>Menerima rangsangan</a:t>
            </a:r>
            <a:endParaRPr lang="en-US" dirty="0" smtClean="0">
              <a:latin typeface="Garamond" pitchFamily="18" charset="0"/>
            </a:endParaRPr>
          </a:p>
          <a:p>
            <a:pPr marL="609600" indent="-609600">
              <a:spcBef>
                <a:spcPct val="0"/>
              </a:spcBef>
            </a:pPr>
            <a:r>
              <a:rPr lang="fi-FI" dirty="0" smtClean="0">
                <a:latin typeface="Garamond" pitchFamily="18" charset="0"/>
              </a:rPr>
              <a:t>Absorpsi </a:t>
            </a:r>
            <a:endParaRPr lang="id-ID" dirty="0" smtClean="0">
              <a:latin typeface="Garamond" pitchFamily="18" charset="0"/>
            </a:endParaRPr>
          </a:p>
          <a:p>
            <a:pPr marL="609600" indent="-609600">
              <a:spcBef>
                <a:spcPct val="0"/>
              </a:spcBef>
            </a:pPr>
            <a:r>
              <a:rPr lang="fi-FI" dirty="0" smtClean="0">
                <a:latin typeface="Garamond" pitchFamily="18" charset="0"/>
              </a:rPr>
              <a:t>Sekresi</a:t>
            </a:r>
            <a:endParaRPr lang="id-ID" dirty="0" smtClean="0">
              <a:latin typeface="Garamond" pitchFamily="18" charset="0"/>
            </a:endParaRPr>
          </a:p>
          <a:p>
            <a:pPr marL="609600" indent="-609600">
              <a:spcBef>
                <a:spcPct val="0"/>
              </a:spcBef>
            </a:pPr>
            <a:r>
              <a:rPr lang="id-ID" dirty="0" smtClean="0">
                <a:latin typeface="Garamond" pitchFamily="18" charset="0"/>
              </a:rPr>
              <a:t>Filtrasi</a:t>
            </a:r>
            <a:endParaRPr lang="fi-FI" dirty="0" smtClean="0">
              <a:latin typeface="Garamond" pitchFamily="18" charset="0"/>
            </a:endParaRPr>
          </a:p>
          <a:p>
            <a:pPr marL="609600" indent="-609600">
              <a:spcBef>
                <a:spcPct val="0"/>
              </a:spcBef>
            </a:pPr>
            <a:r>
              <a:rPr lang="fi-FI" dirty="0" smtClean="0">
                <a:latin typeface="Garamond" pitchFamily="18" charset="0"/>
              </a:rPr>
              <a:t>Ekskresi</a:t>
            </a:r>
            <a:endParaRPr lang="id-ID" dirty="0" smtClean="0">
              <a:latin typeface="Garamond" pitchFamily="18" charset="0"/>
            </a:endParaRPr>
          </a:p>
          <a:p>
            <a:pPr marL="609600" indent="-609600">
              <a:spcBef>
                <a:spcPct val="0"/>
              </a:spcBef>
            </a:pPr>
            <a:r>
              <a:rPr lang="id-ID" dirty="0" smtClean="0">
                <a:latin typeface="Garamond" pitchFamily="18" charset="0"/>
              </a:rPr>
              <a:t>Mengurangi gesekan</a:t>
            </a:r>
            <a:endParaRPr lang="fi-FI" dirty="0" smtClean="0">
              <a:latin typeface="Garamond" pitchFamily="18" charset="0"/>
            </a:endParaRPr>
          </a:p>
        </p:txBody>
      </p:sp>
      <p:sp>
        <p:nvSpPr>
          <p:cNvPr id="4" name="Slide Number Placeholder 3"/>
          <p:cNvSpPr>
            <a:spLocks noGrp="1"/>
          </p:cNvSpPr>
          <p:nvPr>
            <p:ph type="sldNum" sz="quarter" idx="10"/>
          </p:nvPr>
        </p:nvSpPr>
        <p:spPr/>
        <p:txBody>
          <a:bodyPr/>
          <a:lstStyle/>
          <a:p>
            <a:fld id="{51A729ED-F335-4EFB-8D4A-327BECD878F4}" type="slidenum">
              <a:rPr lang="en-US" smtClean="0"/>
              <a:pPr/>
              <a:t>14</a:t>
            </a:fld>
            <a:endParaRPr lang="en-US"/>
          </a:p>
        </p:txBody>
      </p:sp>
    </p:spTree>
    <p:extLst>
      <p:ext uri="{BB962C8B-B14F-4D97-AF65-F5344CB8AC3E}">
        <p14:creationId xmlns:p14="http://schemas.microsoft.com/office/powerpoint/2010/main" val="21986168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420624" lvl="6" indent="-384048">
              <a:buClr>
                <a:schemeClr val="accent1"/>
              </a:buClr>
              <a:buSzPct val="80000"/>
              <a:buFont typeface="Wingdings 2"/>
              <a:buChar char=""/>
              <a:defRPr/>
            </a:pPr>
            <a:r>
              <a:rPr lang="id-ID" sz="2900" dirty="0" smtClean="0">
                <a:latin typeface="Arial" pitchFamily="34" charset="0"/>
                <a:cs typeface="Arial" pitchFamily="34" charset="0"/>
              </a:rPr>
              <a:t>Jaringan otot dibagi menjadi 3 macam </a:t>
            </a:r>
            <a:r>
              <a:rPr lang="en-US" sz="2900" dirty="0" err="1" smtClean="0">
                <a:latin typeface="Arial" pitchFamily="34" charset="0"/>
                <a:cs typeface="Arial" pitchFamily="34" charset="0"/>
              </a:rPr>
              <a:t>berdasarkan</a:t>
            </a:r>
            <a:r>
              <a:rPr lang="en-US" sz="2900" dirty="0" smtClean="0">
                <a:latin typeface="Arial" pitchFamily="34" charset="0"/>
                <a:cs typeface="Arial" pitchFamily="34" charset="0"/>
              </a:rPr>
              <a:t> </a:t>
            </a:r>
            <a:r>
              <a:rPr lang="en-US" sz="2900" dirty="0" err="1" smtClean="0">
                <a:latin typeface="Arial" pitchFamily="34" charset="0"/>
                <a:cs typeface="Arial" pitchFamily="34" charset="0"/>
              </a:rPr>
              <a:t>struktur</a:t>
            </a:r>
            <a:r>
              <a:rPr lang="en-US" sz="2900" dirty="0" smtClean="0">
                <a:latin typeface="Arial" pitchFamily="34" charset="0"/>
                <a:cs typeface="Arial" pitchFamily="34" charset="0"/>
              </a:rPr>
              <a:t> </a:t>
            </a:r>
            <a:r>
              <a:rPr lang="id-ID" sz="2900" dirty="0" smtClean="0">
                <a:latin typeface="Arial" pitchFamily="34" charset="0"/>
                <a:cs typeface="Arial" pitchFamily="34" charset="0"/>
              </a:rPr>
              <a:t>yaitu otot polos, otot lurik, dan otot jantung.</a:t>
            </a:r>
            <a:endParaRPr lang="en-US" sz="2900" dirty="0" smtClean="0">
              <a:latin typeface="Arial" pitchFamily="34" charset="0"/>
              <a:cs typeface="Arial" pitchFamily="34" charset="0"/>
            </a:endParaRPr>
          </a:p>
          <a:p>
            <a:pPr marL="420624" lvl="6" indent="-384048">
              <a:buClr>
                <a:schemeClr val="accent1"/>
              </a:buClr>
              <a:buSzPct val="80000"/>
              <a:buFont typeface="Wingdings 2"/>
              <a:buChar char=""/>
              <a:defRPr/>
            </a:pPr>
            <a:r>
              <a:rPr lang="en-US" sz="2900" dirty="0" err="1" smtClean="0">
                <a:latin typeface="Arial" pitchFamily="34" charset="0"/>
                <a:cs typeface="Arial" pitchFamily="34" charset="0"/>
              </a:rPr>
              <a:t>Berdasarkan</a:t>
            </a:r>
            <a:r>
              <a:rPr lang="en-US" sz="2900" dirty="0" smtClean="0">
                <a:latin typeface="Arial" pitchFamily="34" charset="0"/>
                <a:cs typeface="Arial" pitchFamily="34" charset="0"/>
              </a:rPr>
              <a:t> </a:t>
            </a:r>
            <a:r>
              <a:rPr lang="en-US" sz="2900" dirty="0" err="1" smtClean="0">
                <a:latin typeface="Arial" pitchFamily="34" charset="0"/>
                <a:cs typeface="Arial" pitchFamily="34" charset="0"/>
              </a:rPr>
              <a:t>fungsi</a:t>
            </a:r>
            <a:r>
              <a:rPr lang="en-US" sz="2900" dirty="0" smtClean="0">
                <a:latin typeface="Arial" pitchFamily="34" charset="0"/>
                <a:cs typeface="Arial" pitchFamily="34" charset="0"/>
              </a:rPr>
              <a:t>: </a:t>
            </a:r>
            <a:r>
              <a:rPr lang="en-US" sz="2900" dirty="0" err="1" smtClean="0">
                <a:latin typeface="Arial" pitchFamily="34" charset="0"/>
                <a:cs typeface="Arial" pitchFamily="34" charset="0"/>
              </a:rPr>
              <a:t>otot</a:t>
            </a:r>
            <a:r>
              <a:rPr lang="en-US" sz="2900" dirty="0" smtClean="0">
                <a:latin typeface="Arial" pitchFamily="34" charset="0"/>
                <a:cs typeface="Arial" pitchFamily="34" charset="0"/>
              </a:rPr>
              <a:t> </a:t>
            </a:r>
            <a:r>
              <a:rPr lang="en-US" sz="2900" dirty="0" err="1" smtClean="0">
                <a:latin typeface="Arial" pitchFamily="34" charset="0"/>
                <a:cs typeface="Arial" pitchFamily="34" charset="0"/>
              </a:rPr>
              <a:t>volunter</a:t>
            </a:r>
            <a:r>
              <a:rPr lang="en-US" sz="2900" dirty="0" smtClean="0">
                <a:latin typeface="Arial" pitchFamily="34" charset="0"/>
                <a:cs typeface="Arial" pitchFamily="34" charset="0"/>
              </a:rPr>
              <a:t> , </a:t>
            </a:r>
            <a:r>
              <a:rPr lang="en-US" sz="2900" dirty="0" err="1" smtClean="0">
                <a:latin typeface="Arial" pitchFamily="34" charset="0"/>
                <a:cs typeface="Arial" pitchFamily="34" charset="0"/>
              </a:rPr>
              <a:t>otot</a:t>
            </a:r>
            <a:r>
              <a:rPr lang="en-US" sz="2900" dirty="0" smtClean="0">
                <a:latin typeface="Arial" pitchFamily="34" charset="0"/>
                <a:cs typeface="Arial" pitchFamily="34" charset="0"/>
              </a:rPr>
              <a:t> </a:t>
            </a:r>
            <a:r>
              <a:rPr lang="en-US" sz="2900" dirty="0" err="1" smtClean="0">
                <a:latin typeface="Arial" pitchFamily="34" charset="0"/>
                <a:cs typeface="Arial" pitchFamily="34" charset="0"/>
              </a:rPr>
              <a:t>involunter</a:t>
            </a:r>
            <a:r>
              <a:rPr lang="en-US" sz="2900" dirty="0" smtClean="0">
                <a:latin typeface="Arial" pitchFamily="34" charset="0"/>
                <a:cs typeface="Arial" pitchFamily="34" charset="0"/>
              </a:rPr>
              <a:t> </a:t>
            </a:r>
            <a:endParaRPr lang="id-ID" sz="2900" dirty="0" smtClean="0">
              <a:latin typeface="Arial" pitchFamily="34" charset="0"/>
              <a:cs typeface="Arial" pitchFamily="34" charset="0"/>
            </a:endParaRPr>
          </a:p>
        </p:txBody>
      </p:sp>
      <p:sp>
        <p:nvSpPr>
          <p:cNvPr id="4" name="Slide Number Placeholder 3"/>
          <p:cNvSpPr>
            <a:spLocks noGrp="1"/>
          </p:cNvSpPr>
          <p:nvPr>
            <p:ph type="sldNum" sz="quarter" idx="5"/>
          </p:nvPr>
        </p:nvSpPr>
        <p:spPr/>
        <p:txBody>
          <a:bodyPr/>
          <a:lstStyle/>
          <a:p>
            <a:pPr>
              <a:defRPr/>
            </a:pPr>
            <a:fld id="{DD0A3FEA-DE1C-4073-B294-DAD8F58CB2D6}" type="slidenum">
              <a:rPr lang="id-ID" smtClean="0"/>
              <a:pPr>
                <a:defRPr/>
              </a:pPr>
              <a:t>15</a:t>
            </a:fld>
            <a:endParaRPr lang="id-ID"/>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dirty="0" smtClean="0">
                <a:latin typeface="Arial" pitchFamily="34" charset="0"/>
                <a:cs typeface="Arial" pitchFamily="34" charset="0"/>
              </a:rPr>
              <a:t>Jaringan yang memiliki fungsi untuk mengikat serta menyokong bagian jaringan yang lain.</a:t>
            </a:r>
          </a:p>
          <a:p>
            <a:pPr marL="514350" indent="-514350">
              <a:spcBef>
                <a:spcPts val="0"/>
              </a:spcBef>
              <a:buFont typeface="+mj-lt"/>
              <a:buAutoNum type="arabicPeriod"/>
              <a:defRPr/>
            </a:pPr>
            <a:r>
              <a:rPr lang="en-US" sz="2400" b="1" dirty="0" err="1" smtClean="0"/>
              <a:t>Jaringan</a:t>
            </a:r>
            <a:r>
              <a:rPr lang="en-US" sz="2400" b="1" dirty="0" smtClean="0"/>
              <a:t>  </a:t>
            </a:r>
            <a:r>
              <a:rPr lang="en-US" sz="2400" b="1" dirty="0" err="1" smtClean="0"/>
              <a:t>ikat</a:t>
            </a:r>
            <a:r>
              <a:rPr lang="en-US" sz="2400" b="1" dirty="0" smtClean="0"/>
              <a:t> </a:t>
            </a:r>
            <a:r>
              <a:rPr lang="en-US" sz="2400" b="1" dirty="0" err="1" smtClean="0"/>
              <a:t>biasa</a:t>
            </a:r>
            <a:r>
              <a:rPr lang="en-US" sz="2400" b="1" dirty="0" smtClean="0"/>
              <a:t> </a:t>
            </a:r>
          </a:p>
          <a:p>
            <a:pPr marL="914400" lvl="1" indent="-514350">
              <a:spcBef>
                <a:spcPts val="0"/>
              </a:spcBef>
              <a:buFont typeface="Arial" charset="0"/>
              <a:buChar char="–"/>
              <a:defRPr/>
            </a:pPr>
            <a:r>
              <a:rPr lang="en-US" sz="2400" dirty="0" err="1" smtClean="0"/>
              <a:t>Serat</a:t>
            </a:r>
            <a:r>
              <a:rPr lang="en-US" sz="2400" dirty="0" smtClean="0"/>
              <a:t> </a:t>
            </a:r>
            <a:r>
              <a:rPr lang="en-US" sz="2400" dirty="0" err="1" smtClean="0"/>
              <a:t>kolagen</a:t>
            </a:r>
            <a:r>
              <a:rPr lang="en-US" sz="2400" dirty="0" smtClean="0"/>
              <a:t> </a:t>
            </a:r>
          </a:p>
          <a:p>
            <a:pPr marL="914400" lvl="1" indent="-514350">
              <a:spcBef>
                <a:spcPts val="0"/>
              </a:spcBef>
              <a:buFont typeface="Arial" charset="0"/>
              <a:buChar char="–"/>
              <a:defRPr/>
            </a:pPr>
            <a:r>
              <a:rPr lang="en-US" sz="2400" dirty="0" err="1" smtClean="0"/>
              <a:t>Serat</a:t>
            </a:r>
            <a:r>
              <a:rPr lang="en-US" sz="2400" dirty="0" smtClean="0"/>
              <a:t> elastin </a:t>
            </a:r>
          </a:p>
          <a:p>
            <a:pPr marL="914400" lvl="1" indent="-514350">
              <a:spcBef>
                <a:spcPts val="0"/>
              </a:spcBef>
              <a:buFont typeface="Arial" charset="0"/>
              <a:buChar char="–"/>
              <a:defRPr/>
            </a:pPr>
            <a:r>
              <a:rPr lang="en-US" sz="2400" dirty="0" err="1" smtClean="0"/>
              <a:t>Serat</a:t>
            </a:r>
            <a:r>
              <a:rPr lang="en-US" sz="2400" dirty="0" smtClean="0"/>
              <a:t> </a:t>
            </a:r>
            <a:r>
              <a:rPr lang="en-US" sz="2400" dirty="0" err="1" smtClean="0"/>
              <a:t>retikuler</a:t>
            </a:r>
            <a:endParaRPr lang="en-US" sz="2400" dirty="0" smtClean="0"/>
          </a:p>
          <a:p>
            <a:pPr marL="514350" indent="-514350">
              <a:spcBef>
                <a:spcPts val="0"/>
              </a:spcBef>
              <a:buFont typeface="Arial" charset="0"/>
              <a:buAutoNum type="arabicPeriod" startAt="2"/>
              <a:defRPr/>
            </a:pPr>
            <a:r>
              <a:rPr lang="en-US" sz="2400" b="1" dirty="0" err="1" smtClean="0"/>
              <a:t>Jaringan</a:t>
            </a:r>
            <a:r>
              <a:rPr lang="en-US" sz="2400" b="1" dirty="0" smtClean="0"/>
              <a:t> </a:t>
            </a:r>
            <a:r>
              <a:rPr lang="en-US" sz="2400" b="1" dirty="0" err="1" smtClean="0"/>
              <a:t>ikat</a:t>
            </a:r>
            <a:r>
              <a:rPr lang="en-US" sz="2400" b="1" dirty="0" smtClean="0"/>
              <a:t> </a:t>
            </a:r>
            <a:r>
              <a:rPr lang="en-US" sz="2400" b="1" dirty="0" err="1" smtClean="0"/>
              <a:t>penyokong</a:t>
            </a:r>
            <a:endParaRPr lang="en-US" sz="2400" b="1" dirty="0" smtClean="0"/>
          </a:p>
          <a:p>
            <a:pPr marL="914400" lvl="1" indent="-514350">
              <a:spcBef>
                <a:spcPts val="0"/>
              </a:spcBef>
              <a:buFont typeface="Arial" charset="0"/>
              <a:buChar char="–"/>
              <a:defRPr/>
            </a:pPr>
            <a:r>
              <a:rPr lang="en-US" sz="2400" dirty="0" err="1" smtClean="0"/>
              <a:t>Substansia</a:t>
            </a:r>
            <a:r>
              <a:rPr lang="en-US" sz="2400" dirty="0" smtClean="0"/>
              <a:t> </a:t>
            </a:r>
            <a:r>
              <a:rPr lang="en-US" sz="2400" dirty="0" err="1" smtClean="0"/>
              <a:t>spongiosa</a:t>
            </a:r>
            <a:r>
              <a:rPr lang="en-US" sz="2400" dirty="0" smtClean="0"/>
              <a:t>  = </a:t>
            </a:r>
            <a:r>
              <a:rPr lang="en-US" sz="2400" dirty="0" err="1" smtClean="0"/>
              <a:t>Tulang</a:t>
            </a:r>
            <a:r>
              <a:rPr lang="en-US" sz="2400" dirty="0" smtClean="0"/>
              <a:t> </a:t>
            </a:r>
            <a:r>
              <a:rPr lang="en-US" sz="2400" dirty="0" err="1" smtClean="0"/>
              <a:t>berongga</a:t>
            </a:r>
            <a:r>
              <a:rPr lang="en-US" sz="2400" dirty="0" smtClean="0"/>
              <a:t> </a:t>
            </a:r>
          </a:p>
          <a:p>
            <a:pPr marL="914400" lvl="1" indent="-514350">
              <a:spcBef>
                <a:spcPts val="0"/>
              </a:spcBef>
              <a:buFont typeface="Arial" charset="0"/>
              <a:buChar char="–"/>
              <a:defRPr/>
            </a:pPr>
            <a:r>
              <a:rPr lang="en-US" sz="2400" dirty="0" err="1" smtClean="0"/>
              <a:t>Substansia</a:t>
            </a:r>
            <a:r>
              <a:rPr lang="en-US" sz="2400" dirty="0" smtClean="0"/>
              <a:t> </a:t>
            </a:r>
            <a:r>
              <a:rPr lang="en-US" sz="2400" dirty="0" err="1" smtClean="0"/>
              <a:t>kompak</a:t>
            </a:r>
            <a:r>
              <a:rPr lang="en-US" sz="2400" dirty="0" smtClean="0"/>
              <a:t>  = </a:t>
            </a:r>
            <a:r>
              <a:rPr lang="en-US" sz="2400" dirty="0" err="1" smtClean="0"/>
              <a:t>tulang</a:t>
            </a:r>
            <a:r>
              <a:rPr lang="en-US" sz="2400" dirty="0" smtClean="0"/>
              <a:t> </a:t>
            </a:r>
            <a:r>
              <a:rPr lang="en-US" sz="2400" dirty="0" err="1" smtClean="0"/>
              <a:t>padat</a:t>
            </a:r>
            <a:endParaRPr lang="en-US" sz="2400" dirty="0" smtClean="0"/>
          </a:p>
          <a:p>
            <a:pPr marL="514350" indent="-514350">
              <a:spcBef>
                <a:spcPts val="0"/>
              </a:spcBef>
              <a:buFont typeface="Arial" charset="0"/>
              <a:buAutoNum type="arabicPeriod" startAt="3"/>
              <a:defRPr/>
            </a:pPr>
            <a:r>
              <a:rPr lang="en-US" sz="2400" b="1" dirty="0" err="1" smtClean="0"/>
              <a:t>Jaringan</a:t>
            </a:r>
            <a:r>
              <a:rPr lang="en-US" sz="2400" b="1" dirty="0" smtClean="0"/>
              <a:t> </a:t>
            </a:r>
            <a:r>
              <a:rPr lang="en-US" sz="2400" b="1" dirty="0" err="1" smtClean="0"/>
              <a:t>Hemopoetik</a:t>
            </a:r>
            <a:r>
              <a:rPr lang="en-US" sz="2400" b="1" dirty="0" smtClean="0"/>
              <a:t> </a:t>
            </a:r>
          </a:p>
          <a:p>
            <a:pPr marL="914400" lvl="1" indent="-514350">
              <a:spcBef>
                <a:spcPts val="0"/>
              </a:spcBef>
              <a:buFont typeface="Arial" charset="0"/>
              <a:buChar char="–"/>
              <a:defRPr/>
            </a:pPr>
            <a:r>
              <a:rPr lang="en-US" sz="2400" dirty="0" err="1" smtClean="0"/>
              <a:t>Unsur</a:t>
            </a:r>
            <a:r>
              <a:rPr lang="en-US" sz="2400" dirty="0" smtClean="0"/>
              <a:t> – </a:t>
            </a:r>
            <a:r>
              <a:rPr lang="en-US" sz="2400" dirty="0" err="1" smtClean="0"/>
              <a:t>unsur</a:t>
            </a:r>
            <a:r>
              <a:rPr lang="en-US" sz="2400" dirty="0" smtClean="0"/>
              <a:t> yang </a:t>
            </a:r>
            <a:r>
              <a:rPr lang="en-US" sz="2400" dirty="0" err="1" smtClean="0"/>
              <a:t>berbentuk</a:t>
            </a:r>
            <a:r>
              <a:rPr lang="en-US" sz="2400" dirty="0" smtClean="0"/>
              <a:t> ; </a:t>
            </a:r>
            <a:r>
              <a:rPr lang="en-US" sz="2400" dirty="0" err="1" smtClean="0"/>
              <a:t>yaitu</a:t>
            </a:r>
            <a:r>
              <a:rPr lang="en-US" sz="2400" dirty="0" smtClean="0"/>
              <a:t> </a:t>
            </a:r>
            <a:r>
              <a:rPr lang="en-US" sz="2400" dirty="0" err="1" smtClean="0"/>
              <a:t>sel</a:t>
            </a:r>
            <a:r>
              <a:rPr lang="en-US" sz="2400" dirty="0" smtClean="0"/>
              <a:t> – </a:t>
            </a:r>
            <a:r>
              <a:rPr lang="en-US" sz="2400" dirty="0" err="1" smtClean="0"/>
              <a:t>sel</a:t>
            </a:r>
            <a:r>
              <a:rPr lang="en-US" sz="2400" dirty="0" smtClean="0"/>
              <a:t> </a:t>
            </a:r>
            <a:r>
              <a:rPr lang="en-US" sz="2400" dirty="0" err="1" smtClean="0"/>
              <a:t>darah</a:t>
            </a:r>
            <a:r>
              <a:rPr lang="en-US" sz="2400" dirty="0" smtClean="0"/>
              <a:t> </a:t>
            </a:r>
            <a:r>
              <a:rPr lang="en-US" sz="2400" dirty="0" err="1" smtClean="0"/>
              <a:t>dan</a:t>
            </a:r>
            <a:r>
              <a:rPr lang="en-US" sz="2400" dirty="0" smtClean="0"/>
              <a:t> </a:t>
            </a:r>
            <a:r>
              <a:rPr lang="en-US" sz="2400" dirty="0" err="1" smtClean="0"/>
              <a:t>fragmen</a:t>
            </a:r>
            <a:r>
              <a:rPr lang="en-US" sz="2400" dirty="0" smtClean="0"/>
              <a:t> – </a:t>
            </a:r>
            <a:r>
              <a:rPr lang="en-US" sz="2400" dirty="0" err="1" smtClean="0"/>
              <a:t>fragmen</a:t>
            </a:r>
            <a:r>
              <a:rPr lang="en-US" sz="2400" dirty="0" smtClean="0"/>
              <a:t>  </a:t>
            </a:r>
            <a:r>
              <a:rPr lang="en-US" sz="2400" dirty="0" err="1" smtClean="0"/>
              <a:t>sitoplasma</a:t>
            </a:r>
            <a:r>
              <a:rPr lang="en-US" sz="2400" dirty="0" smtClean="0"/>
              <a:t> .</a:t>
            </a:r>
          </a:p>
          <a:p>
            <a:pPr marL="914400" lvl="1" indent="-514350">
              <a:spcBef>
                <a:spcPts val="0"/>
              </a:spcBef>
              <a:buFont typeface="Arial" charset="0"/>
              <a:buChar char="–"/>
              <a:defRPr/>
            </a:pPr>
            <a:r>
              <a:rPr lang="en-US" sz="2400" dirty="0" err="1" smtClean="0"/>
              <a:t>Substansia</a:t>
            </a:r>
            <a:r>
              <a:rPr lang="en-US" sz="2400" dirty="0" smtClean="0"/>
              <a:t> inter </a:t>
            </a:r>
            <a:r>
              <a:rPr lang="en-US" sz="2400" dirty="0" err="1" smtClean="0"/>
              <a:t>seluler</a:t>
            </a:r>
            <a:r>
              <a:rPr lang="en-US" sz="2400" dirty="0" smtClean="0"/>
              <a:t> yang </a:t>
            </a:r>
            <a:r>
              <a:rPr lang="en-US" sz="2400" dirty="0" err="1" smtClean="0"/>
              <a:t>berupa</a:t>
            </a:r>
            <a:r>
              <a:rPr lang="en-US" sz="2400" dirty="0" smtClean="0"/>
              <a:t> </a:t>
            </a:r>
            <a:r>
              <a:rPr lang="en-US" sz="2400" dirty="0" err="1" smtClean="0"/>
              <a:t>cairan</a:t>
            </a:r>
            <a:r>
              <a:rPr lang="en-US" sz="2400" dirty="0" smtClean="0"/>
              <a:t> </a:t>
            </a:r>
            <a:r>
              <a:rPr lang="en-US" sz="2400" dirty="0" err="1" smtClean="0"/>
              <a:t>disebut</a:t>
            </a:r>
            <a:r>
              <a:rPr lang="en-US" sz="2400" dirty="0" smtClean="0"/>
              <a:t> plasma </a:t>
            </a:r>
          </a:p>
          <a:p>
            <a:endParaRPr lang="en-US" dirty="0" smtClean="0"/>
          </a:p>
          <a:p>
            <a:pPr algn="just">
              <a:buFontTx/>
              <a:buNone/>
            </a:pPr>
            <a:r>
              <a:rPr lang="id-ID" dirty="0" smtClean="0">
                <a:latin typeface="Garamond" panose="02020404030301010803" pitchFamily="18" charset="0"/>
              </a:rPr>
              <a:t>1. Jaringan ikat biasa, terdiri dr :</a:t>
            </a:r>
          </a:p>
          <a:p>
            <a:pPr algn="just">
              <a:buFontTx/>
              <a:buNone/>
            </a:pPr>
            <a:r>
              <a:rPr lang="id-ID" dirty="0" smtClean="0">
                <a:latin typeface="Garamond" panose="02020404030301010803" pitchFamily="18" charset="0"/>
              </a:rPr>
              <a:t>    a. J. ikat longgar</a:t>
            </a:r>
          </a:p>
          <a:p>
            <a:pPr algn="just">
              <a:buFontTx/>
              <a:buNone/>
            </a:pPr>
            <a:r>
              <a:rPr lang="id-ID" dirty="0" smtClean="0">
                <a:latin typeface="Garamond" panose="02020404030301010803" pitchFamily="18" charset="0"/>
              </a:rPr>
              <a:t>    b. J. ikat padat, ada 2 y</a:t>
            </a:r>
            <a:r>
              <a:rPr lang="en-US" dirty="0" smtClean="0">
                <a:latin typeface="Garamond" panose="02020404030301010803" pitchFamily="18" charset="0"/>
              </a:rPr>
              <a:t>a</a:t>
            </a:r>
            <a:r>
              <a:rPr lang="id-ID" dirty="0" smtClean="0">
                <a:latin typeface="Garamond" panose="02020404030301010803" pitchFamily="18" charset="0"/>
              </a:rPr>
              <a:t>i</a:t>
            </a:r>
            <a:r>
              <a:rPr lang="en-US" dirty="0" err="1" smtClean="0">
                <a:latin typeface="Garamond" panose="02020404030301010803" pitchFamily="18" charset="0"/>
              </a:rPr>
              <a:t>tu</a:t>
            </a:r>
            <a:r>
              <a:rPr lang="id-ID" dirty="0" smtClean="0">
                <a:latin typeface="Garamond" panose="02020404030301010803" pitchFamily="18" charset="0"/>
              </a:rPr>
              <a:t> :</a:t>
            </a:r>
          </a:p>
          <a:p>
            <a:pPr algn="just">
              <a:buFontTx/>
              <a:buNone/>
            </a:pPr>
            <a:r>
              <a:rPr lang="id-ID" b="1" dirty="0" smtClean="0">
                <a:latin typeface="Garamond" panose="02020404030301010803" pitchFamily="18" charset="0"/>
              </a:rPr>
              <a:t>        </a:t>
            </a:r>
            <a:r>
              <a:rPr lang="id-ID" dirty="0" smtClean="0">
                <a:latin typeface="Garamond" panose="02020404030301010803" pitchFamily="18" charset="0"/>
              </a:rPr>
              <a:t>(1) J.ik. padat teratur</a:t>
            </a:r>
          </a:p>
          <a:p>
            <a:pPr algn="just">
              <a:buFontTx/>
              <a:buNone/>
            </a:pPr>
            <a:r>
              <a:rPr lang="id-ID" dirty="0" smtClean="0">
                <a:latin typeface="Garamond" panose="02020404030301010803" pitchFamily="18" charset="0"/>
              </a:rPr>
              <a:t>        (2) J. ik. padat tidak teratur</a:t>
            </a:r>
          </a:p>
          <a:p>
            <a:pPr algn="just">
              <a:buFontTx/>
              <a:buNone/>
            </a:pPr>
            <a:r>
              <a:rPr lang="id-ID" b="1" dirty="0" smtClean="0">
                <a:latin typeface="Garamond" panose="02020404030301010803" pitchFamily="18" charset="0"/>
              </a:rPr>
              <a:t> </a:t>
            </a:r>
            <a:r>
              <a:rPr lang="id-ID" dirty="0" smtClean="0">
                <a:latin typeface="Garamond" panose="02020404030301010803" pitchFamily="18" charset="0"/>
              </a:rPr>
              <a:t>2. Jaringan penyambung dengan fungsi khusus</a:t>
            </a:r>
          </a:p>
          <a:p>
            <a:pPr algn="just">
              <a:buFontTx/>
              <a:buNone/>
            </a:pPr>
            <a:r>
              <a:rPr lang="id-ID" b="1" dirty="0" smtClean="0">
                <a:latin typeface="Garamond" panose="02020404030301010803" pitchFamily="18" charset="0"/>
              </a:rPr>
              <a:t>    </a:t>
            </a:r>
            <a:r>
              <a:rPr lang="id-ID" dirty="0" smtClean="0">
                <a:latin typeface="Garamond" panose="02020404030301010803" pitchFamily="18" charset="0"/>
              </a:rPr>
              <a:t>a. Jaringan adiposa</a:t>
            </a:r>
          </a:p>
          <a:p>
            <a:pPr algn="just">
              <a:buFontTx/>
              <a:buNone/>
            </a:pPr>
            <a:r>
              <a:rPr lang="id-ID" dirty="0" smtClean="0">
                <a:latin typeface="Garamond" panose="02020404030301010803" pitchFamily="18" charset="0"/>
              </a:rPr>
              <a:t>    b. Jaringan elastis</a:t>
            </a:r>
          </a:p>
          <a:p>
            <a:pPr algn="just">
              <a:buFontTx/>
              <a:buNone/>
            </a:pPr>
            <a:r>
              <a:rPr lang="id-ID" dirty="0" smtClean="0">
                <a:latin typeface="Garamond" panose="02020404030301010803" pitchFamily="18" charset="0"/>
              </a:rPr>
              <a:t>    c. Jaringan mukosa</a:t>
            </a:r>
            <a:r>
              <a:rPr lang="id-ID" b="1" dirty="0" smtClean="0">
                <a:latin typeface="Garamond" panose="02020404030301010803" pitchFamily="18" charset="0"/>
              </a:rPr>
              <a:t>    </a:t>
            </a:r>
          </a:p>
          <a:p>
            <a:pPr>
              <a:buFontTx/>
              <a:buNone/>
            </a:pPr>
            <a:r>
              <a:rPr lang="id-ID" dirty="0" smtClean="0">
                <a:latin typeface="Garamond" panose="02020404030301010803" pitchFamily="18" charset="0"/>
              </a:rPr>
              <a:t>3. Jaringan penyambung penyokong </a:t>
            </a:r>
          </a:p>
          <a:p>
            <a:pPr>
              <a:buFontTx/>
              <a:buNone/>
            </a:pPr>
            <a:r>
              <a:rPr lang="id-ID" dirty="0" smtClean="0">
                <a:latin typeface="Garamond" panose="02020404030301010803" pitchFamily="18" charset="0"/>
              </a:rPr>
              <a:t>    a. Tulang</a:t>
            </a:r>
          </a:p>
          <a:p>
            <a:pPr>
              <a:buFontTx/>
              <a:buNone/>
            </a:pPr>
            <a:r>
              <a:rPr lang="id-ID" dirty="0" smtClean="0">
                <a:latin typeface="Garamond" panose="02020404030301010803" pitchFamily="18" charset="0"/>
              </a:rPr>
              <a:t>    b. Tulang rawan (cartilago)</a:t>
            </a:r>
          </a:p>
        </p:txBody>
      </p:sp>
      <p:sp>
        <p:nvSpPr>
          <p:cNvPr id="4" name="Slide Number Placeholder 3"/>
          <p:cNvSpPr>
            <a:spLocks noGrp="1"/>
          </p:cNvSpPr>
          <p:nvPr>
            <p:ph type="sldNum" sz="quarter" idx="5"/>
          </p:nvPr>
        </p:nvSpPr>
        <p:spPr/>
        <p:txBody>
          <a:bodyPr/>
          <a:lstStyle/>
          <a:p>
            <a:pPr>
              <a:defRPr/>
            </a:pPr>
            <a:fld id="{DD0A3FEA-DE1C-4073-B294-DAD8F58CB2D6}" type="slidenum">
              <a:rPr lang="id-ID" smtClean="0"/>
              <a:pPr>
                <a:defRPr/>
              </a:pPr>
              <a:t>16</a:t>
            </a:fld>
            <a:endParaRPr lang="id-ID"/>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sz="1200" b="1" dirty="0" err="1" smtClean="0">
                <a:solidFill>
                  <a:srgbClr val="FF0000"/>
                </a:solidFill>
              </a:rPr>
              <a:t>Jaringan</a:t>
            </a:r>
            <a:r>
              <a:rPr lang="en-US" sz="1200" b="1" dirty="0" smtClean="0">
                <a:solidFill>
                  <a:srgbClr val="FF0000"/>
                </a:solidFill>
              </a:rPr>
              <a:t> </a:t>
            </a:r>
            <a:r>
              <a:rPr lang="en-US" sz="1200" b="1" dirty="0" err="1" smtClean="0">
                <a:solidFill>
                  <a:srgbClr val="FF0000"/>
                </a:solidFill>
              </a:rPr>
              <a:t>saraf</a:t>
            </a:r>
            <a:r>
              <a:rPr lang="en-US" sz="1200" b="1" dirty="0" smtClean="0">
                <a:solidFill>
                  <a:srgbClr val="FF0000"/>
                </a:solidFill>
              </a:rPr>
              <a:t>. </a:t>
            </a:r>
          </a:p>
          <a:p>
            <a:r>
              <a:rPr lang="en-US" sz="1200" dirty="0" err="1" smtClean="0"/>
              <a:t>Adalah</a:t>
            </a:r>
            <a:r>
              <a:rPr lang="en-US" sz="1200" dirty="0" smtClean="0"/>
              <a:t> </a:t>
            </a:r>
            <a:r>
              <a:rPr lang="en-US" sz="1200" dirty="0" err="1" smtClean="0"/>
              <a:t>jaringan</a:t>
            </a:r>
            <a:r>
              <a:rPr lang="en-US" sz="1200" dirty="0" smtClean="0"/>
              <a:t> yang </a:t>
            </a:r>
            <a:r>
              <a:rPr lang="en-US" sz="1200" dirty="0" err="1" smtClean="0"/>
              <a:t>berfungsi</a:t>
            </a:r>
            <a:r>
              <a:rPr lang="en-US" sz="1200" dirty="0" smtClean="0"/>
              <a:t> </a:t>
            </a:r>
            <a:r>
              <a:rPr lang="en-US" sz="1200" dirty="0" err="1" smtClean="0"/>
              <a:t>untuk</a:t>
            </a:r>
            <a:r>
              <a:rPr lang="en-US" sz="1200" dirty="0" smtClean="0"/>
              <a:t> </a:t>
            </a:r>
            <a:r>
              <a:rPr lang="en-US" sz="1200" dirty="0" err="1" smtClean="0"/>
              <a:t>mengatur</a:t>
            </a:r>
            <a:r>
              <a:rPr lang="en-US" sz="1200" dirty="0" smtClean="0"/>
              <a:t> </a:t>
            </a:r>
            <a:r>
              <a:rPr lang="en-US" sz="1200" dirty="0" err="1" smtClean="0"/>
              <a:t>aktivitas</a:t>
            </a:r>
            <a:r>
              <a:rPr lang="en-US" sz="1200" dirty="0" smtClean="0"/>
              <a:t> </a:t>
            </a:r>
            <a:r>
              <a:rPr lang="en-US" sz="1200" dirty="0" err="1" smtClean="0"/>
              <a:t>otot</a:t>
            </a:r>
            <a:r>
              <a:rPr lang="en-US" sz="1200" dirty="0" smtClean="0"/>
              <a:t> </a:t>
            </a:r>
            <a:r>
              <a:rPr lang="en-US" sz="1200" dirty="0" err="1" smtClean="0"/>
              <a:t>dan</a:t>
            </a:r>
            <a:r>
              <a:rPr lang="en-US" sz="1200" dirty="0" smtClean="0"/>
              <a:t> organ </a:t>
            </a:r>
            <a:r>
              <a:rPr lang="en-US" sz="1200" dirty="0" err="1" smtClean="0"/>
              <a:t>serta</a:t>
            </a:r>
            <a:r>
              <a:rPr lang="en-US" sz="1200" dirty="0" smtClean="0"/>
              <a:t> </a:t>
            </a:r>
            <a:r>
              <a:rPr lang="en-US" sz="1200" dirty="0" err="1" smtClean="0"/>
              <a:t>menerima</a:t>
            </a:r>
            <a:r>
              <a:rPr lang="en-US" sz="1200" dirty="0" smtClean="0"/>
              <a:t> </a:t>
            </a:r>
            <a:r>
              <a:rPr lang="en-US" sz="1200" dirty="0" err="1" smtClean="0"/>
              <a:t>dan</a:t>
            </a:r>
            <a:r>
              <a:rPr lang="en-US" sz="1200" dirty="0" smtClean="0"/>
              <a:t> </a:t>
            </a:r>
            <a:r>
              <a:rPr lang="en-US" sz="1200" dirty="0" err="1" smtClean="0"/>
              <a:t>meneruskan</a:t>
            </a:r>
            <a:r>
              <a:rPr lang="en-US" sz="1200" dirty="0" smtClean="0"/>
              <a:t> </a:t>
            </a:r>
            <a:r>
              <a:rPr lang="en-US" sz="1200" dirty="0" err="1" smtClean="0"/>
              <a:t>rangsangan</a:t>
            </a:r>
            <a:r>
              <a:rPr lang="en-US" sz="1200" dirty="0" smtClean="0"/>
              <a:t>. </a:t>
            </a:r>
            <a:r>
              <a:rPr lang="id-ID" sz="1200" dirty="0" smtClean="0"/>
              <a:t>/</a:t>
            </a:r>
          </a:p>
          <a:p>
            <a:r>
              <a:rPr lang="en-US" sz="1200" i="1" dirty="0" smtClean="0"/>
              <a:t>Provides transmission, reception, and integration of electrical impulses</a:t>
            </a:r>
            <a:r>
              <a:rPr lang="en-US" sz="1200" dirty="0" smtClean="0"/>
              <a:t>. </a:t>
            </a:r>
          </a:p>
          <a:p>
            <a:endParaRPr lang="en-US" sz="1200" dirty="0" smtClean="0"/>
          </a:p>
          <a:p>
            <a:r>
              <a:rPr lang="id-ID" b="1" dirty="0" smtClean="0"/>
              <a:t>1. Dendrit</a:t>
            </a:r>
          </a:p>
          <a:p>
            <a:r>
              <a:rPr lang="id-ID" dirty="0" smtClean="0"/>
              <a:t>Dendrit adalah percabangan dari badan sel saraf yang berupa tonjolan </a:t>
            </a:r>
            <a:r>
              <a:rPr lang="id-ID" dirty="0" smtClean="0">
                <a:hlinkClick r:id="rId3" tooltip="Sitoplasma"/>
              </a:rPr>
              <a:t>sitoplasma</a:t>
            </a:r>
            <a:r>
              <a:rPr lang="id-ID" dirty="0" smtClean="0"/>
              <a:t> yang pendek dan bercabang-cabang. Fungsi dendrit adalah untuk menerima dan mengantarkan rangsangan ke badan sel.</a:t>
            </a:r>
          </a:p>
          <a:p>
            <a:r>
              <a:rPr lang="id-ID" b="1" dirty="0" smtClean="0"/>
              <a:t>2. Badan Sel</a:t>
            </a:r>
          </a:p>
          <a:p>
            <a:r>
              <a:rPr lang="id-ID" dirty="0" smtClean="0"/>
              <a:t>Badan sel adalah bagian utama dari sel saraf yang mengandung bagian-bagian yang umumnya dimiliki oleh sel hewan. Di dalam badan sel terdapat sitoplasma, nukleus (inti sel), dan nukleolus (anak inti sel). Fungsi badan sel adalah untuk menerima impuls (rangsangan) dari dendrit dan meneruskannya ke neurit (akson).</a:t>
            </a:r>
          </a:p>
          <a:p>
            <a:r>
              <a:rPr lang="id-ID" b="1" dirty="0" smtClean="0"/>
              <a:t>4. Neurit</a:t>
            </a:r>
          </a:p>
          <a:p>
            <a:r>
              <a:rPr lang="id-ID" b="1" dirty="0" smtClean="0"/>
              <a:t>(Selengkapnya: </a:t>
            </a:r>
            <a:r>
              <a:rPr lang="id-ID" b="1" dirty="0" smtClean="0">
                <a:hlinkClick r:id="rId4"/>
              </a:rPr>
              <a:t>Akson</a:t>
            </a:r>
            <a:r>
              <a:rPr lang="id-ID" b="1" dirty="0" smtClean="0"/>
              <a:t>)</a:t>
            </a:r>
            <a:endParaRPr lang="id-ID" dirty="0" smtClean="0"/>
          </a:p>
          <a:p>
            <a:r>
              <a:rPr lang="id-ID" dirty="0" smtClean="0"/>
              <a:t>Neurit adalah serabut sel saraf panjang yang merupakan penjuluran sitoplasma badan sel. Neurit disebut juga akson. Neurit mirip dengan dendrit. Namun neurit hanya ada satu dan berukuran lebih besar dan lebih panjang dari dendrit. Di dalam neurit terdapat benang-benang halus yang disebut neurofibril. Akson berperan dalam menghantarkan impuls dari badan sel menuju efektor, seperti otot dan kelenjar.</a:t>
            </a:r>
          </a:p>
          <a:p>
            <a:r>
              <a:rPr lang="id-ID" b="1" dirty="0" smtClean="0"/>
              <a:t>5. Selubung Mielin</a:t>
            </a:r>
          </a:p>
          <a:p>
            <a:r>
              <a:rPr lang="id-ID" dirty="0" smtClean="0"/>
              <a:t>Selubung mielin adalah selaput pembungkus neurit. Selubung mielin banyak mengandung lemak dan bersegmen-segmen. Lekukan di antara dua segmen disebut nodus ranvier. Selubung mielin dikelilingi oleh sel schwann. Sel yang memproduksi selubung mielin disebut sel glial atau oligodendrosit. Fungsi selubung mielin adalah untuk melindungi neurit dari kerusakan dan mencegah impuls bocor. Fungsi selubung mielin mirip pembungkus kabel listrik yang bersifat isolator.</a:t>
            </a:r>
          </a:p>
          <a:p>
            <a:r>
              <a:rPr lang="id-ID" b="1" dirty="0" smtClean="0"/>
              <a:t>6. Sel Schwann</a:t>
            </a:r>
          </a:p>
          <a:p>
            <a:r>
              <a:rPr lang="id-ID" dirty="0" smtClean="0"/>
              <a:t>Sel schwann adalah sel yan mengelilingi selubung mielin. Sel ini ditemukan oleh Theodore Schwann, seorang ilmuwan dari Jerman. Sel schwann bekerja dengan menghasilkan lemak dan membungkus neurit berkali-kali sampai terbentuk selubung mielin. Fungsi sel schwann adalah untuk mempercepat jalannya impuls, membantu menyediakan makanan untuk neurit, dan membantu regenerasi neurit.</a:t>
            </a:r>
          </a:p>
          <a:p>
            <a:r>
              <a:rPr lang="id-ID" b="1" dirty="0" smtClean="0"/>
              <a:t>9. Sinapsis</a:t>
            </a:r>
          </a:p>
          <a:p>
            <a:r>
              <a:rPr lang="id-ID" dirty="0" smtClean="0"/>
              <a:t>Sinapsis adalah titik temu antara terminal akson salah satu neuron dengan neuron lain. Pada setiap neuron, terminal aksonnya membengkak membentuk suatu tonjolan kecil yang disebut tombol sinapsis. Pada setiap sinapsis terdapat celah sinapsis. Sebuah sinapsis menyediakan koneksi antar neuron yang memungkinkan informasi sensorik mengalir di antara mereka. Pada bagian ujung akson terdapat kantong yang disebut bulbus akson. Kantong tersebut berisi zat kimia yang disebut neurotransmiter. Neurotransmiter dapat berupa asetilkolin dan kolinesterase yang berfungsi dalam penyampaian impuls saraf pada sinapsis. Fungsi sinapsis adalah untuk mengirimkan impuls dari akson ke dendrit di sel saraf lain.</a:t>
            </a:r>
            <a:endParaRPr lang="en-US" sz="1200" dirty="0" smtClean="0"/>
          </a:p>
          <a:p>
            <a:endParaRPr lang="id-ID" dirty="0" smtClean="0"/>
          </a:p>
        </p:txBody>
      </p:sp>
      <p:sp>
        <p:nvSpPr>
          <p:cNvPr id="4" name="Slide Number Placeholder 3"/>
          <p:cNvSpPr>
            <a:spLocks noGrp="1"/>
          </p:cNvSpPr>
          <p:nvPr>
            <p:ph type="sldNum" sz="quarter" idx="5"/>
          </p:nvPr>
        </p:nvSpPr>
        <p:spPr/>
        <p:txBody>
          <a:bodyPr/>
          <a:lstStyle/>
          <a:p>
            <a:pPr>
              <a:defRPr/>
            </a:pPr>
            <a:fld id="{DD0A3FEA-DE1C-4073-B294-DAD8F58CB2D6}" type="slidenum">
              <a:rPr lang="id-ID" smtClean="0"/>
              <a:pPr>
                <a:defRPr/>
              </a:pPr>
              <a:t>17</a:t>
            </a:fld>
            <a:endParaRPr lang="id-ID"/>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d-ID" smtClean="0"/>
          </a:p>
        </p:txBody>
      </p:sp>
      <p:sp>
        <p:nvSpPr>
          <p:cNvPr id="2970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BCD4F81-18A0-45BD-96C6-4FAECE9585B1}" type="slidenum">
              <a:rPr lang="en-US">
                <a:latin typeface="Calibri" panose="020F0502020204030204" pitchFamily="34" charset="0"/>
              </a:rPr>
              <a:pPr eaLnBrk="1" hangingPunct="1"/>
              <a:t>18</a:t>
            </a:fld>
            <a:endParaRPr lang="en-US">
              <a:latin typeface="Calibri" panose="020F0502020204030204" pitchFamily="34" charset="0"/>
            </a:endParaRPr>
          </a:p>
        </p:txBody>
      </p:sp>
    </p:spTree>
    <p:extLst>
      <p:ext uri="{BB962C8B-B14F-4D97-AF65-F5344CB8AC3E}">
        <p14:creationId xmlns:p14="http://schemas.microsoft.com/office/powerpoint/2010/main" val="22689400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DD0A3FEA-DE1C-4073-B294-DAD8F58CB2D6}" type="slidenum">
              <a:rPr lang="id-ID" smtClean="0"/>
              <a:pPr>
                <a:defRPr/>
              </a:pPr>
              <a:t>19</a:t>
            </a:fld>
            <a:endParaRPr lang="id-ID"/>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err="1" smtClean="0">
                <a:solidFill>
                  <a:schemeClr val="tx1"/>
                </a:solidFill>
                <a:effectLst/>
                <a:latin typeface="+mn-lt"/>
                <a:ea typeface="+mn-ea"/>
                <a:cs typeface="+mn-cs"/>
              </a:rPr>
              <a:t>Sistim</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saraf</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pada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hewan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berbeda-beda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baik</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struktur</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maupun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bentuknya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Hewan</a:t>
            </a:r>
            <a:r>
              <a:rPr lang="en-US" sz="1200" b="0" i="0" kern="1200" dirty="0" smtClean="0">
                <a:solidFill>
                  <a:schemeClr val="tx1"/>
                </a:solidFill>
                <a:effectLst/>
                <a:latin typeface="+mn-lt"/>
                <a:ea typeface="+mn-ea"/>
                <a:cs typeface="+mn-cs"/>
              </a:rPr>
              <a:t> yang </a:t>
            </a:r>
            <a:r>
              <a:rPr lang="en-US" sz="1200" b="0" i="0" kern="1200" dirty="0" err="1" smtClean="0">
                <a:solidFill>
                  <a:schemeClr val="tx1"/>
                </a:solidFill>
                <a:effectLst/>
                <a:latin typeface="+mn-lt"/>
                <a:ea typeface="+mn-ea"/>
                <a:cs typeface="+mn-cs"/>
              </a:rPr>
              <a:t>bertulang</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belakang</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sistim</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sarafnya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adalah</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saraf</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pusat</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dan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saraf</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tepi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sementara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hewan</a:t>
            </a:r>
            <a:r>
              <a:rPr lang="en-US" sz="1200" b="0" i="0" kern="1200" dirty="0" smtClean="0">
                <a:solidFill>
                  <a:schemeClr val="tx1"/>
                </a:solidFill>
                <a:effectLst/>
                <a:latin typeface="+mn-lt"/>
                <a:ea typeface="+mn-ea"/>
                <a:cs typeface="+mn-cs"/>
              </a:rPr>
              <a:t> yang </a:t>
            </a:r>
            <a:r>
              <a:rPr lang="en-US" sz="1200" b="0" i="0" kern="1200" dirty="0" err="1" smtClean="0">
                <a:solidFill>
                  <a:schemeClr val="tx1"/>
                </a:solidFill>
                <a:effectLst/>
                <a:latin typeface="+mn-lt"/>
                <a:ea typeface="+mn-ea"/>
                <a:cs typeface="+mn-cs"/>
              </a:rPr>
              <a:t>tak</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bertulang</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belakang</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mereka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memiliki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sistim</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saraf</a:t>
            </a:r>
            <a:r>
              <a:rPr lang="en-US" sz="1200" b="0" i="0" kern="1200" dirty="0" smtClean="0">
                <a:solidFill>
                  <a:schemeClr val="tx1"/>
                </a:solidFill>
                <a:effectLst/>
                <a:latin typeface="+mn-lt"/>
                <a:ea typeface="+mn-ea"/>
                <a:cs typeface="+mn-cs"/>
              </a:rPr>
              <a:t> yang </a:t>
            </a:r>
            <a:r>
              <a:rPr lang="en-US" sz="1200" b="0" i="0" kern="1200" dirty="0" err="1" smtClean="0">
                <a:solidFill>
                  <a:schemeClr val="tx1"/>
                </a:solidFill>
                <a:effectLst/>
                <a:latin typeface="+mn-lt"/>
                <a:ea typeface="+mn-ea"/>
                <a:cs typeface="+mn-cs"/>
              </a:rPr>
              <a:t>berbentuk</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seperti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tangga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tali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Walaupun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berbeda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struktur</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dan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bentuknya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sistim</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saraf</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tulang</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belakang</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dan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sisrim</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saraf</a:t>
            </a:r>
            <a:r>
              <a:rPr lang="en-US" sz="1200" b="0" i="0" kern="1200" dirty="0" smtClean="0">
                <a:solidFill>
                  <a:schemeClr val="tx1"/>
                </a:solidFill>
                <a:effectLst/>
                <a:latin typeface="+mn-lt"/>
                <a:ea typeface="+mn-ea"/>
                <a:cs typeface="+mn-cs"/>
              </a:rPr>
              <a:t> yang </a:t>
            </a:r>
            <a:r>
              <a:rPr lang="en-US" sz="1200" b="0" i="0" kern="1200" dirty="0" err="1" smtClean="0">
                <a:solidFill>
                  <a:schemeClr val="tx1"/>
                </a:solidFill>
                <a:effectLst/>
                <a:latin typeface="+mn-lt"/>
                <a:ea typeface="+mn-ea"/>
                <a:cs typeface="+mn-cs"/>
              </a:rPr>
              <a:t>tak</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bertulang</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belakang</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memiliki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kesamaan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fungsi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Adapun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fungsinya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adalah</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dari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sistim</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sarafnya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yakni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mengatur</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dan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mengendalikan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kerja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alat-alat</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tubuh</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mengetahui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perubahan</a:t>
            </a:r>
            <a:r>
              <a:rPr lang="en-US" sz="1200" b="0" i="0" kern="1200" dirty="0" smtClean="0">
                <a:solidFill>
                  <a:schemeClr val="tx1"/>
                </a:solidFill>
                <a:effectLst/>
                <a:latin typeface="+mn-lt"/>
                <a:ea typeface="+mn-ea"/>
                <a:cs typeface="+mn-cs"/>
              </a:rPr>
              <a:t> yang </a:t>
            </a:r>
            <a:r>
              <a:rPr lang="en-US" sz="1200" b="0" i="0" kern="1200" dirty="0" err="1" smtClean="0">
                <a:solidFill>
                  <a:schemeClr val="tx1"/>
                </a:solidFill>
                <a:effectLst/>
                <a:latin typeface="+mn-lt"/>
                <a:ea typeface="+mn-ea"/>
                <a:cs typeface="+mn-cs"/>
              </a:rPr>
              <a:t>terjadi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pada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lingkungannya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serta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mengatur</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dan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mengendalikan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tanggapan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terhadap</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ransangan</a:t>
            </a:r>
            <a:r>
              <a:rPr lang="en-US" sz="1200" b="0" i="0" kern="1200" dirty="0" smtClean="0">
                <a:solidFill>
                  <a:schemeClr val="tx1"/>
                </a:solidFill>
                <a:effectLst/>
                <a:latin typeface="+mn-lt"/>
                <a:ea typeface="+mn-ea"/>
                <a:cs typeface="+mn-cs"/>
              </a:rPr>
              <a:t> yang </a:t>
            </a:r>
            <a:r>
              <a:rPr lang="en-US" sz="1200" b="0" i="0" kern="1200" dirty="0" err="1" smtClean="0">
                <a:solidFill>
                  <a:schemeClr val="tx1"/>
                </a:solidFill>
                <a:effectLst/>
                <a:latin typeface="+mn-lt"/>
                <a:ea typeface="+mn-ea"/>
                <a:cs typeface="+mn-cs"/>
              </a:rPr>
              <a:t>datang</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dari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lingkungannya</a:t>
            </a:r>
            <a:r>
              <a:rPr lang="en-US" sz="1200" b="0" i="0" kern="1200" dirty="0" smtClean="0">
                <a:solidFill>
                  <a:schemeClr val="tx1"/>
                </a:solidFill>
                <a:effectLst/>
                <a:latin typeface="+mn-lt"/>
                <a:ea typeface="+mn-ea"/>
                <a:cs typeface="+mn-cs"/>
              </a:rPr>
              <a:t>.</a:t>
            </a:r>
          </a:p>
          <a:p>
            <a:pPr fontAlgn="base"/>
            <a:r>
              <a:rPr lang="en-US" sz="1200" b="0" i="0" kern="1200" dirty="0" err="1" smtClean="0">
                <a:solidFill>
                  <a:schemeClr val="tx1"/>
                </a:solidFill>
                <a:effectLst/>
                <a:latin typeface="+mn-lt"/>
                <a:ea typeface="+mn-ea"/>
                <a:cs typeface="+mn-cs"/>
              </a:rPr>
              <a:t>Sistem</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saraf</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pada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hewan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terbagi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atas</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dua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yakni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sistem</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saraf</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hewan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tak</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bertulang</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belakang</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dan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sistem</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saraf</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hewan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bertulang</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belakang</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struktur</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dan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bentuknya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masing-masing</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tetapi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sistem</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saraf</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hewan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tak</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bertulang</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belakang</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Avertebrata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dan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sistem</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saraf</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hewan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bertulang</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belakang</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Vertebarata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memiliki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kesamaan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fungsi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dimana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sistem</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sarah</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berfungsi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untuk</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megnatur</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dan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mengendalikan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kerja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alat-alat</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tubuh</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mengetahui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perubahan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ang</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terjadi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pada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lingkungannya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serta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mengatur</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dan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mengendalikan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tanggapan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terhadap</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rangsangan</a:t>
            </a:r>
            <a:r>
              <a:rPr lang="en-US" sz="1200" b="0" i="0" kern="1200" dirty="0" smtClean="0">
                <a:solidFill>
                  <a:schemeClr val="tx1"/>
                </a:solidFill>
                <a:effectLst/>
                <a:latin typeface="+mn-lt"/>
                <a:ea typeface="+mn-ea"/>
                <a:cs typeface="+mn-cs"/>
              </a:rPr>
              <a:t> yang </a:t>
            </a:r>
            <a:r>
              <a:rPr lang="en-US" sz="1200" b="0" i="0" kern="1200" dirty="0" err="1" smtClean="0">
                <a:solidFill>
                  <a:schemeClr val="tx1"/>
                </a:solidFill>
                <a:effectLst/>
                <a:latin typeface="+mn-lt"/>
                <a:ea typeface="+mn-ea"/>
                <a:cs typeface="+mn-cs"/>
              </a:rPr>
              <a:t>datang</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dari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lingkungan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Sistem</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sarah</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hewan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bertulang</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belakang</a:t>
            </a:r>
            <a:r>
              <a:rPr lang="en-US" sz="1200" b="0" i="0" kern="1200" dirty="0" smtClean="0">
                <a:solidFill>
                  <a:schemeClr val="tx1"/>
                </a:solidFill>
                <a:effectLst/>
                <a:latin typeface="+mn-lt"/>
                <a:ea typeface="+mn-ea"/>
                <a:cs typeface="+mn-cs"/>
              </a:rPr>
              <a:t> (Vertebrata) </a:t>
            </a:r>
            <a:r>
              <a:rPr lang="en-US" sz="1200" b="0" i="0" kern="1200" dirty="0" err="1" smtClean="0">
                <a:solidFill>
                  <a:schemeClr val="tx1"/>
                </a:solidFill>
                <a:effectLst/>
                <a:latin typeface="+mn-lt"/>
                <a:ea typeface="+mn-ea"/>
                <a:cs typeface="+mn-cs"/>
              </a:rPr>
              <a:t>seperti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hewan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mamalia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burung</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amfibi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ikan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sedangkan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sistem</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sarah</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pada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hewan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tak</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bertulang</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belakang</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Avertebrata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adalah</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cacing</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serangga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ubur-ubur</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dan</a:t>
            </a:r>
            <a:r>
              <a:rPr lang="en-US" sz="1200" b="0" i="0" kern="1200" dirty="0" smtClean="0">
                <a:solidFill>
                  <a:schemeClr val="tx1"/>
                </a:solidFill>
                <a:effectLst/>
                <a:latin typeface="+mn-lt"/>
                <a:ea typeface="+mn-ea"/>
                <a:cs typeface="+mn-cs"/>
              </a:rPr>
              <a:t> Hydra </a:t>
            </a:r>
            <a:r>
              <a:rPr lang="en-US" sz="1200" b="0" i="0" kern="1200" dirty="0" err="1" smtClean="0">
                <a:solidFill>
                  <a:schemeClr val="tx1"/>
                </a:solidFill>
                <a:effectLst/>
                <a:latin typeface="+mn-lt"/>
                <a:ea typeface="+mn-ea"/>
                <a:cs typeface="+mn-cs"/>
              </a:rPr>
              <a:t>sp</a:t>
            </a:r>
            <a:endParaRPr lang="en-US"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1A729ED-F335-4EFB-8D4A-327BECD878F4}" type="slidenum">
              <a:rPr lang="en-US" smtClean="0"/>
              <a:pPr/>
              <a:t>23</a:t>
            </a:fld>
            <a:endParaRPr lang="en-US"/>
          </a:p>
        </p:txBody>
      </p:sp>
    </p:spTree>
    <p:extLst>
      <p:ext uri="{BB962C8B-B14F-4D97-AF65-F5344CB8AC3E}">
        <p14:creationId xmlns:p14="http://schemas.microsoft.com/office/powerpoint/2010/main" val="6374151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DD0A3FEA-DE1C-4073-B294-DAD8F58CB2D6}" type="slidenum">
              <a:rPr lang="id-ID" smtClean="0"/>
              <a:pPr>
                <a:defRPr/>
              </a:pPr>
              <a:t>27</a:t>
            </a:fld>
            <a:endParaRPr lang="id-ID"/>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61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F358D03-BC7C-4E84-A682-CC20205BEEF1}" type="slidenum">
              <a:rPr lang="id-ID" smtClean="0"/>
              <a:pPr fontAlgn="base">
                <a:spcBef>
                  <a:spcPct val="0"/>
                </a:spcBef>
                <a:spcAft>
                  <a:spcPct val="0"/>
                </a:spcAft>
                <a:defRPr/>
              </a:pPr>
              <a:t>3</a:t>
            </a:fld>
            <a:endParaRPr lang="id-ID"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53C3988A-EC62-482E-8D2E-11894F5C5BED}" type="slidenum">
              <a:rPr lang="id-ID" smtClean="0"/>
              <a:pPr>
                <a:defRPr/>
              </a:pPr>
              <a:t>5</a:t>
            </a:fld>
            <a:endParaRPr lang="id-ID"/>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EDC28425-B81A-452D-B398-90DF2FE4779A}" type="slidenum">
              <a:rPr lang="id-ID" smtClean="0"/>
              <a:pPr>
                <a:defRPr/>
              </a:pPr>
              <a:t>6</a:t>
            </a:fld>
            <a:endParaRPr lang="id-ID"/>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EF2B666B-6CEF-4C36-8F62-FDF4F5AFDFA8}" type="slidenum">
              <a:rPr lang="id-ID" smtClean="0"/>
              <a:pPr>
                <a:defRPr/>
              </a:pPr>
              <a:t>7</a:t>
            </a:fld>
            <a:endParaRPr lang="id-ID"/>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DD0A3FEA-DE1C-4073-B294-DAD8F58CB2D6}" type="slidenum">
              <a:rPr lang="id-ID" smtClean="0"/>
              <a:pPr>
                <a:defRPr/>
              </a:pPr>
              <a:t>8</a:t>
            </a:fld>
            <a:endParaRPr lang="id-ID"/>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DD0A3FEA-DE1C-4073-B294-DAD8F58CB2D6}" type="slidenum">
              <a:rPr lang="id-ID" smtClean="0"/>
              <a:pPr>
                <a:defRPr/>
              </a:pPr>
              <a:t>10</a:t>
            </a:fld>
            <a:endParaRPr lang="id-ID"/>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err="1" smtClean="0"/>
              <a:t>Tingkatan</a:t>
            </a:r>
            <a:r>
              <a:rPr lang="en-US" baseline="0" dirty="0" smtClean="0"/>
              <a:t> </a:t>
            </a:r>
            <a:r>
              <a:rPr lang="en-US" baseline="0" dirty="0" err="1" smtClean="0"/>
              <a:t>Organisasi</a:t>
            </a:r>
            <a:r>
              <a:rPr lang="en-US" baseline="0" dirty="0" smtClean="0"/>
              <a:t> </a:t>
            </a:r>
            <a:r>
              <a:rPr lang="en-US" baseline="0" dirty="0" err="1" smtClean="0"/>
              <a:t>makhluk</a:t>
            </a:r>
            <a:r>
              <a:rPr lang="en-US" baseline="0" dirty="0" smtClean="0"/>
              <a:t> </a:t>
            </a:r>
            <a:r>
              <a:rPr lang="en-US" baseline="0" dirty="0" err="1" smtClean="0"/>
              <a:t>hidup</a:t>
            </a:r>
            <a:endParaRPr lang="en-US" baseline="0" dirty="0" smtClean="0"/>
          </a:p>
          <a:p>
            <a:pPr marL="514350" indent="-514350">
              <a:buFont typeface="+mj-lt"/>
              <a:buAutoNum type="arabicPeriod"/>
              <a:defRPr/>
            </a:pPr>
            <a:r>
              <a:rPr lang="en-US" sz="1200" b="1" dirty="0" smtClean="0">
                <a:latin typeface="Arial" panose="020B0604020202020204" pitchFamily="34" charset="0"/>
                <a:cs typeface="Arial" panose="020B0604020202020204" pitchFamily="34" charset="0"/>
              </a:rPr>
              <a:t>Tingkat </a:t>
            </a:r>
            <a:r>
              <a:rPr lang="en-US" sz="1200" b="1" dirty="0" err="1" smtClean="0">
                <a:latin typeface="Arial" panose="020B0604020202020204" pitchFamily="34" charset="0"/>
                <a:cs typeface="Arial" panose="020B0604020202020204" pitchFamily="34" charset="0"/>
              </a:rPr>
              <a:t>kimia</a:t>
            </a:r>
            <a:r>
              <a:rPr lang="en-US" sz="1200" dirty="0" smtClean="0">
                <a:latin typeface="Arial" panose="020B0604020202020204" pitchFamily="34" charset="0"/>
                <a:cs typeface="Arial" panose="020B0604020202020204" pitchFamily="34" charset="0"/>
                <a:sym typeface="Wingdings"/>
              </a:rPr>
              <a:t>: atom </a:t>
            </a:r>
            <a:r>
              <a:rPr lang="en-US" sz="1200" dirty="0" err="1" smtClean="0">
                <a:latin typeface="Arial" panose="020B0604020202020204" pitchFamily="34" charset="0"/>
                <a:cs typeface="Arial" panose="020B0604020202020204" pitchFamily="34" charset="0"/>
                <a:sym typeface="Wingdings"/>
              </a:rPr>
              <a:t>dan</a:t>
            </a:r>
            <a:r>
              <a:rPr lang="en-US" sz="1200" dirty="0" smtClean="0">
                <a:latin typeface="Arial" panose="020B0604020202020204" pitchFamily="34" charset="0"/>
                <a:cs typeface="Arial" panose="020B0604020202020204" pitchFamily="34" charset="0"/>
                <a:sym typeface="Wingdings"/>
              </a:rPr>
              <a:t> </a:t>
            </a:r>
            <a:r>
              <a:rPr lang="en-US" sz="1200" dirty="0" err="1" smtClean="0">
                <a:latin typeface="Arial" panose="020B0604020202020204" pitchFamily="34" charset="0"/>
                <a:cs typeface="Arial" panose="020B0604020202020204" pitchFamily="34" charset="0"/>
                <a:sym typeface="Wingdings"/>
              </a:rPr>
              <a:t>molekul</a:t>
            </a:r>
            <a:r>
              <a:rPr lang="en-US" sz="1200" dirty="0" smtClean="0">
                <a:latin typeface="Arial" panose="020B0604020202020204" pitchFamily="34" charset="0"/>
                <a:cs typeface="Arial" panose="020B0604020202020204" pitchFamily="34" charset="0"/>
                <a:sym typeface="Wingdings"/>
              </a:rPr>
              <a:t>   atom: unit </a:t>
            </a:r>
            <a:r>
              <a:rPr lang="en-US" sz="1200" dirty="0" err="1" smtClean="0">
                <a:latin typeface="Arial" panose="020B0604020202020204" pitchFamily="34" charset="0"/>
                <a:cs typeface="Arial" panose="020B0604020202020204" pitchFamily="34" charset="0"/>
                <a:sym typeface="Wingdings"/>
              </a:rPr>
              <a:t>terkecil</a:t>
            </a:r>
            <a:r>
              <a:rPr lang="en-US" sz="1200" dirty="0" smtClean="0">
                <a:latin typeface="Arial" panose="020B0604020202020204" pitchFamily="34" charset="0"/>
                <a:cs typeface="Arial" panose="020B0604020202020204" pitchFamily="34" charset="0"/>
                <a:sym typeface="Wingdings"/>
              </a:rPr>
              <a:t> </a:t>
            </a:r>
            <a:r>
              <a:rPr lang="en-US" sz="1200" dirty="0" err="1" smtClean="0">
                <a:latin typeface="Arial" panose="020B0604020202020204" pitchFamily="34" charset="0"/>
                <a:cs typeface="Arial" panose="020B0604020202020204" pitchFamily="34" charset="0"/>
                <a:sym typeface="Wingdings"/>
              </a:rPr>
              <a:t>yg</a:t>
            </a:r>
            <a:r>
              <a:rPr lang="en-US" sz="1200" dirty="0" smtClean="0">
                <a:latin typeface="Arial" panose="020B0604020202020204" pitchFamily="34" charset="0"/>
                <a:cs typeface="Arial" panose="020B0604020202020204" pitchFamily="34" charset="0"/>
                <a:sym typeface="Wingdings"/>
              </a:rPr>
              <a:t> </a:t>
            </a:r>
            <a:r>
              <a:rPr lang="en-US" sz="1200" dirty="0" err="1" smtClean="0">
                <a:latin typeface="Arial" panose="020B0604020202020204" pitchFamily="34" charset="0"/>
                <a:cs typeface="Arial" panose="020B0604020202020204" pitchFamily="34" charset="0"/>
                <a:sym typeface="Wingdings"/>
              </a:rPr>
              <a:t>dpt</a:t>
            </a:r>
            <a:r>
              <a:rPr lang="en-US" sz="1200" dirty="0" smtClean="0">
                <a:latin typeface="Arial" panose="020B0604020202020204" pitchFamily="34" charset="0"/>
                <a:cs typeface="Arial" panose="020B0604020202020204" pitchFamily="34" charset="0"/>
                <a:sym typeface="Wingdings"/>
              </a:rPr>
              <a:t> </a:t>
            </a:r>
            <a:r>
              <a:rPr lang="en-US" sz="1200" dirty="0" err="1" smtClean="0">
                <a:latin typeface="Arial" panose="020B0604020202020204" pitchFamily="34" charset="0"/>
                <a:cs typeface="Arial" panose="020B0604020202020204" pitchFamily="34" charset="0"/>
                <a:sym typeface="Wingdings"/>
              </a:rPr>
              <a:t>berpastisipasi</a:t>
            </a:r>
            <a:r>
              <a:rPr lang="en-US" sz="1200" dirty="0" smtClean="0">
                <a:latin typeface="Arial" panose="020B0604020202020204" pitchFamily="34" charset="0"/>
                <a:cs typeface="Arial" panose="020B0604020202020204" pitchFamily="34" charset="0"/>
                <a:sym typeface="Wingdings"/>
              </a:rPr>
              <a:t> </a:t>
            </a:r>
            <a:r>
              <a:rPr lang="en-US" sz="1200" dirty="0" err="1" smtClean="0">
                <a:latin typeface="Arial" panose="020B0604020202020204" pitchFamily="34" charset="0"/>
                <a:cs typeface="Arial" panose="020B0604020202020204" pitchFamily="34" charset="0"/>
                <a:sym typeface="Wingdings"/>
              </a:rPr>
              <a:t>dlm</a:t>
            </a:r>
            <a:r>
              <a:rPr lang="en-US" sz="1200" dirty="0" smtClean="0">
                <a:latin typeface="Arial" panose="020B0604020202020204" pitchFamily="34" charset="0"/>
                <a:cs typeface="Arial" panose="020B0604020202020204" pitchFamily="34" charset="0"/>
                <a:sym typeface="Wingdings"/>
              </a:rPr>
              <a:t> </a:t>
            </a:r>
            <a:r>
              <a:rPr lang="en-US" sz="1200" dirty="0" err="1" smtClean="0">
                <a:latin typeface="Arial" panose="020B0604020202020204" pitchFamily="34" charset="0"/>
                <a:cs typeface="Arial" panose="020B0604020202020204" pitchFamily="34" charset="0"/>
                <a:sym typeface="Wingdings"/>
              </a:rPr>
              <a:t>senyawa</a:t>
            </a:r>
            <a:r>
              <a:rPr lang="en-US" sz="1200" dirty="0" smtClean="0">
                <a:latin typeface="Arial" panose="020B0604020202020204" pitchFamily="34" charset="0"/>
                <a:cs typeface="Arial" panose="020B0604020202020204" pitchFamily="34" charset="0"/>
                <a:sym typeface="Wingdings"/>
              </a:rPr>
              <a:t> </a:t>
            </a:r>
            <a:r>
              <a:rPr lang="en-US" sz="1200" dirty="0" err="1" smtClean="0">
                <a:latin typeface="Arial" panose="020B0604020202020204" pitchFamily="34" charset="0"/>
                <a:cs typeface="Arial" panose="020B0604020202020204" pitchFamily="34" charset="0"/>
                <a:sym typeface="Wingdings"/>
              </a:rPr>
              <a:t>kimia</a:t>
            </a:r>
            <a:r>
              <a:rPr lang="en-US" sz="1200" dirty="0" smtClean="0">
                <a:latin typeface="Arial" panose="020B0604020202020204" pitchFamily="34" charset="0"/>
                <a:cs typeface="Arial" panose="020B0604020202020204" pitchFamily="34" charset="0"/>
                <a:sym typeface="Wingdings"/>
              </a:rPr>
              <a:t>, </a:t>
            </a:r>
            <a:r>
              <a:rPr lang="en-US" sz="1200" dirty="0" err="1" smtClean="0">
                <a:latin typeface="Arial" panose="020B0604020202020204" pitchFamily="34" charset="0"/>
                <a:cs typeface="Arial" panose="020B0604020202020204" pitchFamily="34" charset="0"/>
                <a:sym typeface="Wingdings"/>
              </a:rPr>
              <a:t>contoh</a:t>
            </a:r>
            <a:r>
              <a:rPr lang="en-US" sz="1200" dirty="0" smtClean="0">
                <a:latin typeface="Arial" panose="020B0604020202020204" pitchFamily="34" charset="0"/>
                <a:cs typeface="Arial" panose="020B0604020202020204" pitchFamily="34" charset="0"/>
                <a:sym typeface="Wingdings"/>
              </a:rPr>
              <a:t>: atom </a:t>
            </a:r>
            <a:r>
              <a:rPr lang="en-US" sz="1200" dirty="0" err="1" smtClean="0">
                <a:latin typeface="Arial" panose="020B0604020202020204" pitchFamily="34" charset="0"/>
                <a:cs typeface="Arial" panose="020B0604020202020204" pitchFamily="34" charset="0"/>
                <a:sym typeface="Wingdings"/>
              </a:rPr>
              <a:t>karbon</a:t>
            </a:r>
            <a:r>
              <a:rPr lang="en-US" sz="1200" dirty="0" smtClean="0">
                <a:latin typeface="Arial" panose="020B0604020202020204" pitchFamily="34" charset="0"/>
                <a:cs typeface="Arial" panose="020B0604020202020204" pitchFamily="34" charset="0"/>
                <a:sym typeface="Wingdings"/>
              </a:rPr>
              <a:t> (C), </a:t>
            </a:r>
            <a:r>
              <a:rPr lang="en-US" sz="1200" dirty="0" err="1" smtClean="0">
                <a:latin typeface="Arial" panose="020B0604020202020204" pitchFamily="34" charset="0"/>
                <a:cs typeface="Arial" panose="020B0604020202020204" pitchFamily="34" charset="0"/>
                <a:sym typeface="Wingdings"/>
              </a:rPr>
              <a:t>hidrogen</a:t>
            </a:r>
            <a:r>
              <a:rPr lang="en-US" sz="1200" dirty="0" smtClean="0">
                <a:latin typeface="Arial" panose="020B0604020202020204" pitchFamily="34" charset="0"/>
                <a:cs typeface="Arial" panose="020B0604020202020204" pitchFamily="34" charset="0"/>
                <a:sym typeface="Wingdings"/>
              </a:rPr>
              <a:t> (H); </a:t>
            </a:r>
            <a:r>
              <a:rPr lang="en-US" sz="1200" dirty="0" err="1" smtClean="0">
                <a:latin typeface="Arial" panose="020B0604020202020204" pitchFamily="34" charset="0"/>
                <a:cs typeface="Arial" panose="020B0604020202020204" pitchFamily="34" charset="0"/>
                <a:sym typeface="Wingdings"/>
              </a:rPr>
              <a:t>molekul</a:t>
            </a:r>
            <a:r>
              <a:rPr lang="en-US" sz="1200" dirty="0" smtClean="0">
                <a:latin typeface="Arial" panose="020B0604020202020204" pitchFamily="34" charset="0"/>
                <a:cs typeface="Arial" panose="020B0604020202020204" pitchFamily="34" charset="0"/>
                <a:sym typeface="Wingdings"/>
              </a:rPr>
              <a:t>: 2/ </a:t>
            </a:r>
            <a:r>
              <a:rPr lang="en-US" sz="1200" dirty="0" err="1" smtClean="0">
                <a:latin typeface="Arial" panose="020B0604020202020204" pitchFamily="34" charset="0"/>
                <a:cs typeface="Arial" panose="020B0604020202020204" pitchFamily="34" charset="0"/>
                <a:sym typeface="Wingdings"/>
              </a:rPr>
              <a:t>lebih</a:t>
            </a:r>
            <a:r>
              <a:rPr lang="en-US" sz="1200" dirty="0" smtClean="0">
                <a:latin typeface="Arial" panose="020B0604020202020204" pitchFamily="34" charset="0"/>
                <a:cs typeface="Arial" panose="020B0604020202020204" pitchFamily="34" charset="0"/>
                <a:sym typeface="Wingdings"/>
              </a:rPr>
              <a:t> atom </a:t>
            </a:r>
            <a:r>
              <a:rPr lang="en-US" sz="1200" dirty="0" err="1" smtClean="0">
                <a:latin typeface="Arial" panose="020B0604020202020204" pitchFamily="34" charset="0"/>
                <a:cs typeface="Arial" panose="020B0604020202020204" pitchFamily="34" charset="0"/>
                <a:sym typeface="Wingdings"/>
              </a:rPr>
              <a:t>yg</a:t>
            </a:r>
            <a:r>
              <a:rPr lang="en-US" sz="1200" dirty="0" smtClean="0">
                <a:latin typeface="Arial" panose="020B0604020202020204" pitchFamily="34" charset="0"/>
                <a:cs typeface="Arial" panose="020B0604020202020204" pitchFamily="34" charset="0"/>
                <a:sym typeface="Wingdings"/>
              </a:rPr>
              <a:t> </a:t>
            </a:r>
            <a:r>
              <a:rPr lang="en-US" sz="1200" dirty="0" err="1" smtClean="0">
                <a:latin typeface="Arial" panose="020B0604020202020204" pitchFamily="34" charset="0"/>
                <a:cs typeface="Arial" panose="020B0604020202020204" pitchFamily="34" charset="0"/>
                <a:sym typeface="Wingdings"/>
              </a:rPr>
              <a:t>berikatan</a:t>
            </a:r>
            <a:r>
              <a:rPr lang="en-US" sz="1200" dirty="0" smtClean="0">
                <a:latin typeface="Arial" panose="020B0604020202020204" pitchFamily="34" charset="0"/>
                <a:cs typeface="Arial" panose="020B0604020202020204" pitchFamily="34" charset="0"/>
                <a:sym typeface="Wingdings"/>
              </a:rPr>
              <a:t>, </a:t>
            </a:r>
            <a:r>
              <a:rPr lang="en-US" sz="1200" dirty="0" err="1" smtClean="0">
                <a:latin typeface="Arial" panose="020B0604020202020204" pitchFamily="34" charset="0"/>
                <a:cs typeface="Arial" panose="020B0604020202020204" pitchFamily="34" charset="0"/>
                <a:sym typeface="Wingdings"/>
              </a:rPr>
              <a:t>contoh</a:t>
            </a:r>
            <a:r>
              <a:rPr lang="en-US" sz="1200" dirty="0" smtClean="0">
                <a:latin typeface="Arial" panose="020B0604020202020204" pitchFamily="34" charset="0"/>
                <a:cs typeface="Arial" panose="020B0604020202020204" pitchFamily="34" charset="0"/>
                <a:sym typeface="Wingdings"/>
              </a:rPr>
              <a:t>: DNA, </a:t>
            </a:r>
            <a:r>
              <a:rPr lang="en-US" sz="1200" dirty="0" err="1" smtClean="0">
                <a:latin typeface="Arial" panose="020B0604020202020204" pitchFamily="34" charset="0"/>
                <a:cs typeface="Arial" panose="020B0604020202020204" pitchFamily="34" charset="0"/>
                <a:sym typeface="Wingdings"/>
              </a:rPr>
              <a:t>glukosa</a:t>
            </a:r>
            <a:endParaRPr lang="en-US" sz="1200" dirty="0" smtClean="0">
              <a:latin typeface="Arial" panose="020B0604020202020204" pitchFamily="34" charset="0"/>
              <a:cs typeface="Arial" panose="020B0604020202020204" pitchFamily="34" charset="0"/>
              <a:sym typeface="Wingdings"/>
            </a:endParaRPr>
          </a:p>
          <a:p>
            <a:pPr marL="514350" indent="-514350">
              <a:buFont typeface="+mj-lt"/>
              <a:buAutoNum type="arabicPeriod"/>
              <a:defRPr/>
            </a:pPr>
            <a:r>
              <a:rPr lang="en-US" sz="1200" b="1" dirty="0" smtClean="0">
                <a:latin typeface="Arial" panose="020B0604020202020204" pitchFamily="34" charset="0"/>
                <a:cs typeface="Arial" panose="020B0604020202020204" pitchFamily="34" charset="0"/>
                <a:sym typeface="Wingdings"/>
              </a:rPr>
              <a:t>Tingkat </a:t>
            </a:r>
            <a:r>
              <a:rPr lang="en-US" sz="1200" b="1" dirty="0" err="1" smtClean="0">
                <a:latin typeface="Arial" panose="020B0604020202020204" pitchFamily="34" charset="0"/>
                <a:cs typeface="Arial" panose="020B0604020202020204" pitchFamily="34" charset="0"/>
                <a:sym typeface="Wingdings"/>
              </a:rPr>
              <a:t>seluler</a:t>
            </a:r>
            <a:r>
              <a:rPr lang="en-US" sz="1200" dirty="0" smtClean="0">
                <a:latin typeface="Arial" panose="020B0604020202020204" pitchFamily="34" charset="0"/>
                <a:cs typeface="Arial" panose="020B0604020202020204" pitchFamily="34" charset="0"/>
                <a:sym typeface="Wingdings"/>
              </a:rPr>
              <a:t>: </a:t>
            </a:r>
            <a:r>
              <a:rPr lang="en-US" sz="1200" dirty="0" err="1" smtClean="0">
                <a:latin typeface="Arial" panose="020B0604020202020204" pitchFamily="34" charset="0"/>
                <a:cs typeface="Arial" panose="020B0604020202020204" pitchFamily="34" charset="0"/>
                <a:sym typeface="Wingdings"/>
              </a:rPr>
              <a:t>beberapa</a:t>
            </a:r>
            <a:r>
              <a:rPr lang="en-US" sz="1200" dirty="0" smtClean="0">
                <a:latin typeface="Arial" panose="020B0604020202020204" pitchFamily="34" charset="0"/>
                <a:cs typeface="Arial" panose="020B0604020202020204" pitchFamily="34" charset="0"/>
                <a:sym typeface="Wingdings"/>
              </a:rPr>
              <a:t> </a:t>
            </a:r>
            <a:r>
              <a:rPr lang="en-US" sz="1200" dirty="0" err="1" smtClean="0">
                <a:latin typeface="Arial" panose="020B0604020202020204" pitchFamily="34" charset="0"/>
                <a:cs typeface="Arial" panose="020B0604020202020204" pitchFamily="34" charset="0"/>
                <a:sym typeface="Wingdings"/>
              </a:rPr>
              <a:t>molekul</a:t>
            </a:r>
            <a:r>
              <a:rPr lang="en-US" sz="1200" dirty="0" smtClean="0">
                <a:latin typeface="Arial" panose="020B0604020202020204" pitchFamily="34" charset="0"/>
                <a:cs typeface="Arial" panose="020B0604020202020204" pitchFamily="34" charset="0"/>
                <a:sym typeface="Wingdings"/>
              </a:rPr>
              <a:t> </a:t>
            </a:r>
            <a:r>
              <a:rPr lang="en-US" sz="1200" dirty="0" err="1" smtClean="0">
                <a:latin typeface="Arial" panose="020B0604020202020204" pitchFamily="34" charset="0"/>
                <a:cs typeface="Arial" panose="020B0604020202020204" pitchFamily="34" charset="0"/>
                <a:sym typeface="Wingdings"/>
              </a:rPr>
              <a:t>berikatan</a:t>
            </a:r>
            <a:r>
              <a:rPr lang="en-US" sz="1200" dirty="0" smtClean="0">
                <a:latin typeface="Arial" panose="020B0604020202020204" pitchFamily="34" charset="0"/>
                <a:cs typeface="Arial" panose="020B0604020202020204" pitchFamily="34" charset="0"/>
                <a:sym typeface="Wingdings"/>
              </a:rPr>
              <a:t> </a:t>
            </a:r>
            <a:r>
              <a:rPr lang="en-US" sz="1200" dirty="0" err="1" smtClean="0">
                <a:latin typeface="Arial" panose="020B0604020202020204" pitchFamily="34" charset="0"/>
                <a:cs typeface="Arial" panose="020B0604020202020204" pitchFamily="34" charset="0"/>
                <a:sym typeface="Wingdings"/>
              </a:rPr>
              <a:t>membentuk</a:t>
            </a:r>
            <a:r>
              <a:rPr lang="en-US" sz="1200" dirty="0" smtClean="0">
                <a:latin typeface="Arial" panose="020B0604020202020204" pitchFamily="34" charset="0"/>
                <a:cs typeface="Arial" panose="020B0604020202020204" pitchFamily="34" charset="0"/>
                <a:sym typeface="Wingdings"/>
              </a:rPr>
              <a:t> </a:t>
            </a:r>
            <a:r>
              <a:rPr lang="en-US" sz="1200" dirty="0" err="1" smtClean="0">
                <a:latin typeface="Arial" panose="020B0604020202020204" pitchFamily="34" charset="0"/>
                <a:cs typeface="Arial" panose="020B0604020202020204" pitchFamily="34" charset="0"/>
                <a:sym typeface="Wingdings"/>
              </a:rPr>
              <a:t>sel</a:t>
            </a:r>
            <a:r>
              <a:rPr lang="en-US" sz="1200" dirty="0" smtClean="0">
                <a:latin typeface="Arial" panose="020B0604020202020204" pitchFamily="34" charset="0"/>
                <a:cs typeface="Arial" panose="020B0604020202020204" pitchFamily="34" charset="0"/>
                <a:sym typeface="Wingdings"/>
              </a:rPr>
              <a:t>  </a:t>
            </a:r>
            <a:r>
              <a:rPr lang="en-US" sz="1200" dirty="0" err="1" smtClean="0">
                <a:latin typeface="Arial" panose="020B0604020202020204" pitchFamily="34" charset="0"/>
                <a:cs typeface="Arial" panose="020B0604020202020204" pitchFamily="34" charset="0"/>
                <a:sym typeface="Wingdings"/>
              </a:rPr>
              <a:t>sel</a:t>
            </a:r>
            <a:r>
              <a:rPr lang="en-US" sz="1200" dirty="0" smtClean="0">
                <a:latin typeface="Arial" panose="020B0604020202020204" pitchFamily="34" charset="0"/>
                <a:cs typeface="Arial" panose="020B0604020202020204" pitchFamily="34" charset="0"/>
                <a:sym typeface="Wingdings"/>
              </a:rPr>
              <a:t>: unit </a:t>
            </a:r>
            <a:r>
              <a:rPr lang="en-US" sz="1200" dirty="0" err="1" smtClean="0">
                <a:latin typeface="Arial" panose="020B0604020202020204" pitchFamily="34" charset="0"/>
                <a:cs typeface="Arial" panose="020B0604020202020204" pitchFamily="34" charset="0"/>
                <a:sym typeface="Wingdings"/>
              </a:rPr>
              <a:t>fungsional</a:t>
            </a:r>
            <a:r>
              <a:rPr lang="en-US" sz="1200" dirty="0" smtClean="0">
                <a:latin typeface="Arial" panose="020B0604020202020204" pitchFamily="34" charset="0"/>
                <a:cs typeface="Arial" panose="020B0604020202020204" pitchFamily="34" charset="0"/>
                <a:sym typeface="Wingdings"/>
              </a:rPr>
              <a:t> </a:t>
            </a:r>
            <a:r>
              <a:rPr lang="en-US" sz="1200" dirty="0" err="1" smtClean="0">
                <a:latin typeface="Arial" panose="020B0604020202020204" pitchFamily="34" charset="0"/>
                <a:cs typeface="Arial" panose="020B0604020202020204" pitchFamily="34" charset="0"/>
                <a:sym typeface="Wingdings"/>
              </a:rPr>
              <a:t>terkecil</a:t>
            </a:r>
            <a:r>
              <a:rPr lang="en-US" sz="1200" dirty="0" smtClean="0">
                <a:latin typeface="Arial" panose="020B0604020202020204" pitchFamily="34" charset="0"/>
                <a:cs typeface="Arial" panose="020B0604020202020204" pitchFamily="34" charset="0"/>
                <a:sym typeface="Wingdings"/>
              </a:rPr>
              <a:t> </a:t>
            </a:r>
            <a:r>
              <a:rPr lang="en-US" sz="1200" dirty="0" err="1" smtClean="0">
                <a:latin typeface="Arial" panose="020B0604020202020204" pitchFamily="34" charset="0"/>
                <a:cs typeface="Arial" panose="020B0604020202020204" pitchFamily="34" charset="0"/>
                <a:sym typeface="Wingdings"/>
              </a:rPr>
              <a:t>dr</a:t>
            </a:r>
            <a:r>
              <a:rPr lang="en-US" sz="1200" dirty="0" smtClean="0">
                <a:latin typeface="Arial" panose="020B0604020202020204" pitchFamily="34" charset="0"/>
                <a:cs typeface="Arial" panose="020B0604020202020204" pitchFamily="34" charset="0"/>
                <a:sym typeface="Wingdings"/>
              </a:rPr>
              <a:t> </a:t>
            </a:r>
            <a:r>
              <a:rPr lang="en-US" sz="1200" dirty="0" err="1" smtClean="0">
                <a:latin typeface="Arial" panose="020B0604020202020204" pitchFamily="34" charset="0"/>
                <a:cs typeface="Arial" panose="020B0604020202020204" pitchFamily="34" charset="0"/>
                <a:sym typeface="Wingdings"/>
              </a:rPr>
              <a:t>suatu</a:t>
            </a:r>
            <a:r>
              <a:rPr lang="en-US" sz="1200" dirty="0" smtClean="0">
                <a:latin typeface="Arial" panose="020B0604020202020204" pitchFamily="34" charset="0"/>
                <a:cs typeface="Arial" panose="020B0604020202020204" pitchFamily="34" charset="0"/>
                <a:sym typeface="Wingdings"/>
              </a:rPr>
              <a:t> </a:t>
            </a:r>
            <a:r>
              <a:rPr lang="en-US" sz="1200" dirty="0" err="1" smtClean="0">
                <a:latin typeface="Arial" panose="020B0604020202020204" pitchFamily="34" charset="0"/>
                <a:cs typeface="Arial" panose="020B0604020202020204" pitchFamily="34" charset="0"/>
                <a:sym typeface="Wingdings"/>
              </a:rPr>
              <a:t>organisme</a:t>
            </a:r>
            <a:endParaRPr lang="en-US" sz="1200" dirty="0" smtClean="0">
              <a:latin typeface="Arial" panose="020B0604020202020204" pitchFamily="34" charset="0"/>
              <a:cs typeface="Arial" panose="020B0604020202020204" pitchFamily="34" charset="0"/>
              <a:sym typeface="Wingdings"/>
            </a:endParaRPr>
          </a:p>
          <a:p>
            <a:pPr marL="514350" indent="-514350">
              <a:buFont typeface="+mj-lt"/>
              <a:buAutoNum type="arabicPeriod"/>
              <a:defRPr/>
            </a:pPr>
            <a:r>
              <a:rPr lang="en-US" sz="1200" b="1" dirty="0" smtClean="0">
                <a:latin typeface="Arial" panose="020B0604020202020204" pitchFamily="34" charset="0"/>
                <a:cs typeface="Arial" panose="020B0604020202020204" pitchFamily="34" charset="0"/>
                <a:sym typeface="Wingdings"/>
              </a:rPr>
              <a:t>Tingkat </a:t>
            </a:r>
            <a:r>
              <a:rPr lang="en-US" sz="1200" b="1" dirty="0" err="1" smtClean="0">
                <a:latin typeface="Arial" panose="020B0604020202020204" pitchFamily="34" charset="0"/>
                <a:cs typeface="Arial" panose="020B0604020202020204" pitchFamily="34" charset="0"/>
                <a:sym typeface="Wingdings"/>
              </a:rPr>
              <a:t>jaringan</a:t>
            </a:r>
            <a:r>
              <a:rPr lang="en-US" sz="1200" dirty="0" smtClean="0">
                <a:latin typeface="Arial" panose="020B0604020202020204" pitchFamily="34" charset="0"/>
                <a:cs typeface="Arial" panose="020B0604020202020204" pitchFamily="34" charset="0"/>
                <a:sym typeface="Wingdings"/>
              </a:rPr>
              <a:t>: </a:t>
            </a:r>
            <a:r>
              <a:rPr lang="en-US" sz="1200" dirty="0" err="1" smtClean="0">
                <a:latin typeface="Arial" panose="020B0604020202020204" pitchFamily="34" charset="0"/>
                <a:cs typeface="Arial" panose="020B0604020202020204" pitchFamily="34" charset="0"/>
                <a:sym typeface="Wingdings"/>
              </a:rPr>
              <a:t>beberapa</a:t>
            </a:r>
            <a:r>
              <a:rPr lang="en-US" sz="1200" dirty="0" smtClean="0">
                <a:latin typeface="Arial" panose="020B0604020202020204" pitchFamily="34" charset="0"/>
                <a:cs typeface="Arial" panose="020B0604020202020204" pitchFamily="34" charset="0"/>
                <a:sym typeface="Wingdings"/>
              </a:rPr>
              <a:t> </a:t>
            </a:r>
            <a:r>
              <a:rPr lang="en-US" sz="1200" dirty="0" err="1" smtClean="0">
                <a:latin typeface="Arial" panose="020B0604020202020204" pitchFamily="34" charset="0"/>
                <a:cs typeface="Arial" panose="020B0604020202020204" pitchFamily="34" charset="0"/>
                <a:sym typeface="Wingdings"/>
              </a:rPr>
              <a:t>sel</a:t>
            </a:r>
            <a:r>
              <a:rPr lang="en-US" sz="1200" dirty="0" smtClean="0">
                <a:latin typeface="Arial" panose="020B0604020202020204" pitchFamily="34" charset="0"/>
                <a:cs typeface="Arial" panose="020B0604020202020204" pitchFamily="34" charset="0"/>
                <a:sym typeface="Wingdings"/>
              </a:rPr>
              <a:t> </a:t>
            </a:r>
            <a:r>
              <a:rPr lang="en-US" sz="1200" dirty="0" err="1" smtClean="0">
                <a:latin typeface="Arial" panose="020B0604020202020204" pitchFamily="34" charset="0"/>
                <a:cs typeface="Arial" panose="020B0604020202020204" pitchFamily="34" charset="0"/>
                <a:sym typeface="Wingdings"/>
              </a:rPr>
              <a:t>berikatan</a:t>
            </a:r>
            <a:r>
              <a:rPr lang="en-US" sz="1200" dirty="0" smtClean="0">
                <a:latin typeface="Arial" panose="020B0604020202020204" pitchFamily="34" charset="0"/>
                <a:cs typeface="Arial" panose="020B0604020202020204" pitchFamily="34" charset="0"/>
                <a:sym typeface="Wingdings"/>
              </a:rPr>
              <a:t> </a:t>
            </a:r>
            <a:r>
              <a:rPr lang="en-US" sz="1200" dirty="0" err="1" smtClean="0">
                <a:latin typeface="Arial" panose="020B0604020202020204" pitchFamily="34" charset="0"/>
                <a:cs typeface="Arial" panose="020B0604020202020204" pitchFamily="34" charset="0"/>
                <a:sym typeface="Wingdings"/>
              </a:rPr>
              <a:t>membentuk</a:t>
            </a:r>
            <a:r>
              <a:rPr lang="en-US" sz="1200" dirty="0" smtClean="0">
                <a:latin typeface="Arial" panose="020B0604020202020204" pitchFamily="34" charset="0"/>
                <a:cs typeface="Arial" panose="020B0604020202020204" pitchFamily="34" charset="0"/>
                <a:sym typeface="Wingdings"/>
              </a:rPr>
              <a:t> </a:t>
            </a:r>
            <a:r>
              <a:rPr lang="en-US" sz="1200" dirty="0" err="1" smtClean="0">
                <a:latin typeface="Arial" panose="020B0604020202020204" pitchFamily="34" charset="0"/>
                <a:cs typeface="Arial" panose="020B0604020202020204" pitchFamily="34" charset="0"/>
                <a:sym typeface="Wingdings"/>
              </a:rPr>
              <a:t>jaringan</a:t>
            </a:r>
            <a:r>
              <a:rPr lang="en-US" sz="1200" dirty="0" smtClean="0">
                <a:latin typeface="Arial" panose="020B0604020202020204" pitchFamily="34" charset="0"/>
                <a:cs typeface="Arial" panose="020B0604020202020204" pitchFamily="34" charset="0"/>
                <a:sym typeface="Wingdings"/>
              </a:rPr>
              <a:t> </a:t>
            </a:r>
            <a:r>
              <a:rPr lang="en-US" sz="1200" dirty="0" err="1" smtClean="0">
                <a:latin typeface="Arial" panose="020B0604020202020204" pitchFamily="34" charset="0"/>
                <a:cs typeface="Arial" panose="020B0604020202020204" pitchFamily="34" charset="0"/>
                <a:sym typeface="Wingdings"/>
              </a:rPr>
              <a:t>yg</a:t>
            </a:r>
            <a:r>
              <a:rPr lang="en-US" sz="1200" dirty="0" smtClean="0">
                <a:latin typeface="Arial" panose="020B0604020202020204" pitchFamily="34" charset="0"/>
                <a:cs typeface="Arial" panose="020B0604020202020204" pitchFamily="34" charset="0"/>
                <a:sym typeface="Wingdings"/>
              </a:rPr>
              <a:t> </a:t>
            </a:r>
            <a:r>
              <a:rPr lang="en-US" sz="1200" dirty="0" err="1" smtClean="0">
                <a:latin typeface="Arial" panose="020B0604020202020204" pitchFamily="34" charset="0"/>
                <a:cs typeface="Arial" panose="020B0604020202020204" pitchFamily="34" charset="0"/>
                <a:sym typeface="Wingdings"/>
              </a:rPr>
              <a:t>memiliki</a:t>
            </a:r>
            <a:r>
              <a:rPr lang="en-US" sz="1200" dirty="0" smtClean="0">
                <a:latin typeface="Arial" panose="020B0604020202020204" pitchFamily="34" charset="0"/>
                <a:cs typeface="Arial" panose="020B0604020202020204" pitchFamily="34" charset="0"/>
                <a:sym typeface="Wingdings"/>
              </a:rPr>
              <a:t> </a:t>
            </a:r>
            <a:r>
              <a:rPr lang="en-US" sz="1200" dirty="0" err="1" smtClean="0">
                <a:latin typeface="Arial" panose="020B0604020202020204" pitchFamily="34" charset="0"/>
                <a:cs typeface="Arial" panose="020B0604020202020204" pitchFamily="34" charset="0"/>
                <a:sym typeface="Wingdings"/>
              </a:rPr>
              <a:t>fungsi</a:t>
            </a:r>
            <a:r>
              <a:rPr lang="en-US" sz="1200" dirty="0" smtClean="0">
                <a:latin typeface="Arial" panose="020B0604020202020204" pitchFamily="34" charset="0"/>
                <a:cs typeface="Arial" panose="020B0604020202020204" pitchFamily="34" charset="0"/>
                <a:sym typeface="Wingdings"/>
              </a:rPr>
              <a:t> </a:t>
            </a:r>
            <a:r>
              <a:rPr lang="en-US" sz="1200" dirty="0" err="1" smtClean="0">
                <a:latin typeface="Arial" panose="020B0604020202020204" pitchFamily="34" charset="0"/>
                <a:cs typeface="Arial" panose="020B0604020202020204" pitchFamily="34" charset="0"/>
                <a:sym typeface="Wingdings"/>
              </a:rPr>
              <a:t>tertentu</a:t>
            </a:r>
            <a:endParaRPr lang="en-US" sz="1200" dirty="0" smtClean="0">
              <a:latin typeface="Arial" panose="020B0604020202020204" pitchFamily="34" charset="0"/>
              <a:cs typeface="Arial" panose="020B0604020202020204" pitchFamily="34" charset="0"/>
              <a:sym typeface="Wingdings"/>
            </a:endParaRPr>
          </a:p>
          <a:p>
            <a:pPr marL="514350" indent="-514350">
              <a:buFont typeface="+mj-lt"/>
              <a:buAutoNum type="arabicPeriod"/>
              <a:defRPr/>
            </a:pPr>
            <a:r>
              <a:rPr lang="en-US" sz="1200" b="1" dirty="0" smtClean="0">
                <a:latin typeface="Arial" panose="020B0604020202020204" pitchFamily="34" charset="0"/>
                <a:cs typeface="Arial" panose="020B0604020202020204" pitchFamily="34" charset="0"/>
                <a:sym typeface="Wingdings"/>
              </a:rPr>
              <a:t>Tingkat organ</a:t>
            </a:r>
            <a:r>
              <a:rPr lang="en-US" sz="1200" dirty="0" smtClean="0">
                <a:latin typeface="Arial" panose="020B0604020202020204" pitchFamily="34" charset="0"/>
                <a:cs typeface="Arial" panose="020B0604020202020204" pitchFamily="34" charset="0"/>
                <a:sym typeface="Wingdings"/>
              </a:rPr>
              <a:t>: </a:t>
            </a:r>
            <a:r>
              <a:rPr lang="en-US" sz="1200" dirty="0" err="1" smtClean="0">
                <a:latin typeface="Arial" panose="020B0604020202020204" pitchFamily="34" charset="0"/>
                <a:cs typeface="Arial" panose="020B0604020202020204" pitchFamily="34" charset="0"/>
                <a:sym typeface="Wingdings"/>
              </a:rPr>
              <a:t>berbagai</a:t>
            </a:r>
            <a:r>
              <a:rPr lang="en-US" sz="1200" dirty="0" smtClean="0">
                <a:latin typeface="Arial" panose="020B0604020202020204" pitchFamily="34" charset="0"/>
                <a:cs typeface="Arial" panose="020B0604020202020204" pitchFamily="34" charset="0"/>
                <a:sym typeface="Wingdings"/>
              </a:rPr>
              <a:t> </a:t>
            </a:r>
            <a:r>
              <a:rPr lang="en-US" sz="1200" dirty="0" err="1" smtClean="0">
                <a:latin typeface="Arial" panose="020B0604020202020204" pitchFamily="34" charset="0"/>
                <a:cs typeface="Arial" panose="020B0604020202020204" pitchFamily="34" charset="0"/>
                <a:sym typeface="Wingdings"/>
              </a:rPr>
              <a:t>jenis</a:t>
            </a:r>
            <a:r>
              <a:rPr lang="en-US" sz="1200" dirty="0" smtClean="0">
                <a:latin typeface="Arial" panose="020B0604020202020204" pitchFamily="34" charset="0"/>
                <a:cs typeface="Arial" panose="020B0604020202020204" pitchFamily="34" charset="0"/>
                <a:sym typeface="Wingdings"/>
              </a:rPr>
              <a:t> </a:t>
            </a:r>
            <a:r>
              <a:rPr lang="en-US" sz="1200" dirty="0" err="1" smtClean="0">
                <a:latin typeface="Arial" panose="020B0604020202020204" pitchFamily="34" charset="0"/>
                <a:cs typeface="Arial" panose="020B0604020202020204" pitchFamily="34" charset="0"/>
                <a:sym typeface="Wingdings"/>
              </a:rPr>
              <a:t>jaringan</a:t>
            </a:r>
            <a:r>
              <a:rPr lang="en-US" sz="1200" dirty="0" smtClean="0">
                <a:latin typeface="Arial" panose="020B0604020202020204" pitchFamily="34" charset="0"/>
                <a:cs typeface="Arial" panose="020B0604020202020204" pitchFamily="34" charset="0"/>
                <a:sym typeface="Wingdings"/>
              </a:rPr>
              <a:t> </a:t>
            </a:r>
            <a:r>
              <a:rPr lang="en-US" sz="1200" dirty="0" err="1" smtClean="0">
                <a:latin typeface="Arial" panose="020B0604020202020204" pitchFamily="34" charset="0"/>
                <a:cs typeface="Arial" panose="020B0604020202020204" pitchFamily="34" charset="0"/>
                <a:sym typeface="Wingdings"/>
              </a:rPr>
              <a:t>membentuk</a:t>
            </a:r>
            <a:r>
              <a:rPr lang="en-US" sz="1200" dirty="0" smtClean="0">
                <a:latin typeface="Arial" panose="020B0604020202020204" pitchFamily="34" charset="0"/>
                <a:cs typeface="Arial" panose="020B0604020202020204" pitchFamily="34" charset="0"/>
                <a:sym typeface="Wingdings"/>
              </a:rPr>
              <a:t> organ </a:t>
            </a:r>
            <a:r>
              <a:rPr lang="en-US" sz="1200" dirty="0" err="1" smtClean="0">
                <a:latin typeface="Arial" panose="020B0604020202020204" pitchFamily="34" charset="0"/>
                <a:cs typeface="Arial" panose="020B0604020202020204" pitchFamily="34" charset="0"/>
                <a:sym typeface="Wingdings"/>
              </a:rPr>
              <a:t>dgn</a:t>
            </a:r>
            <a:r>
              <a:rPr lang="en-US" sz="1200" dirty="0" smtClean="0">
                <a:latin typeface="Arial" panose="020B0604020202020204" pitchFamily="34" charset="0"/>
                <a:cs typeface="Arial" panose="020B0604020202020204" pitchFamily="34" charset="0"/>
                <a:sym typeface="Wingdings"/>
              </a:rPr>
              <a:t> </a:t>
            </a:r>
            <a:r>
              <a:rPr lang="en-US" sz="1200" dirty="0" err="1" smtClean="0">
                <a:latin typeface="Arial" panose="020B0604020202020204" pitchFamily="34" charset="0"/>
                <a:cs typeface="Arial" panose="020B0604020202020204" pitchFamily="34" charset="0"/>
                <a:sym typeface="Wingdings"/>
              </a:rPr>
              <a:t>fungsi</a:t>
            </a:r>
            <a:r>
              <a:rPr lang="en-US" sz="1200" dirty="0" smtClean="0">
                <a:latin typeface="Arial" panose="020B0604020202020204" pitchFamily="34" charset="0"/>
                <a:cs typeface="Arial" panose="020B0604020202020204" pitchFamily="34" charset="0"/>
                <a:sym typeface="Wingdings"/>
              </a:rPr>
              <a:t> </a:t>
            </a:r>
            <a:r>
              <a:rPr lang="en-US" sz="1200" dirty="0" err="1" smtClean="0">
                <a:latin typeface="Arial" panose="020B0604020202020204" pitchFamily="34" charset="0"/>
                <a:cs typeface="Arial" panose="020B0604020202020204" pitchFamily="34" charset="0"/>
                <a:sym typeface="Wingdings"/>
              </a:rPr>
              <a:t>khusus</a:t>
            </a:r>
            <a:r>
              <a:rPr lang="en-US" sz="1200" dirty="0" smtClean="0">
                <a:latin typeface="Arial" panose="020B0604020202020204" pitchFamily="34" charset="0"/>
                <a:cs typeface="Arial" panose="020B0604020202020204" pitchFamily="34" charset="0"/>
                <a:sym typeface="Wingdings"/>
              </a:rPr>
              <a:t> </a:t>
            </a:r>
            <a:r>
              <a:rPr lang="en-US" sz="1200" dirty="0" err="1" smtClean="0">
                <a:latin typeface="Arial" panose="020B0604020202020204" pitchFamily="34" charset="0"/>
                <a:cs typeface="Arial" panose="020B0604020202020204" pitchFamily="34" charset="0"/>
                <a:sym typeface="Wingdings"/>
              </a:rPr>
              <a:t>dan</a:t>
            </a:r>
            <a:r>
              <a:rPr lang="en-US" sz="1200" dirty="0" smtClean="0">
                <a:latin typeface="Arial" panose="020B0604020202020204" pitchFamily="34" charset="0"/>
                <a:cs typeface="Arial" panose="020B0604020202020204" pitchFamily="34" charset="0"/>
                <a:sym typeface="Wingdings"/>
              </a:rPr>
              <a:t> </a:t>
            </a:r>
            <a:r>
              <a:rPr lang="en-US" sz="1200" dirty="0" err="1" smtClean="0">
                <a:latin typeface="Arial" panose="020B0604020202020204" pitchFamily="34" charset="0"/>
                <a:cs typeface="Arial" panose="020B0604020202020204" pitchFamily="34" charset="0"/>
                <a:sym typeface="Wingdings"/>
              </a:rPr>
              <a:t>bentuk</a:t>
            </a:r>
            <a:r>
              <a:rPr lang="en-US" sz="1200" dirty="0" smtClean="0">
                <a:latin typeface="Arial" panose="020B0604020202020204" pitchFamily="34" charset="0"/>
                <a:cs typeface="Arial" panose="020B0604020202020204" pitchFamily="34" charset="0"/>
                <a:sym typeface="Wingdings"/>
              </a:rPr>
              <a:t> </a:t>
            </a:r>
            <a:r>
              <a:rPr lang="en-US" sz="1200" dirty="0" err="1" smtClean="0">
                <a:latin typeface="Arial" panose="020B0604020202020204" pitchFamily="34" charset="0"/>
                <a:cs typeface="Arial" panose="020B0604020202020204" pitchFamily="34" charset="0"/>
                <a:sym typeface="Wingdings"/>
              </a:rPr>
              <a:t>yg</a:t>
            </a:r>
            <a:r>
              <a:rPr lang="en-US" sz="1200" dirty="0" smtClean="0">
                <a:latin typeface="Arial" panose="020B0604020202020204" pitchFamily="34" charset="0"/>
                <a:cs typeface="Arial" panose="020B0604020202020204" pitchFamily="34" charset="0"/>
                <a:sym typeface="Wingdings"/>
              </a:rPr>
              <a:t> </a:t>
            </a:r>
            <a:r>
              <a:rPr lang="en-US" sz="1200" dirty="0" err="1" smtClean="0">
                <a:latin typeface="Arial" panose="020B0604020202020204" pitchFamily="34" charset="0"/>
                <a:cs typeface="Arial" panose="020B0604020202020204" pitchFamily="34" charset="0"/>
                <a:sym typeface="Wingdings"/>
              </a:rPr>
              <a:t>dpt</a:t>
            </a:r>
            <a:r>
              <a:rPr lang="en-US" sz="1200" dirty="0" smtClean="0">
                <a:latin typeface="Arial" panose="020B0604020202020204" pitchFamily="34" charset="0"/>
                <a:cs typeface="Arial" panose="020B0604020202020204" pitchFamily="34" charset="0"/>
                <a:sym typeface="Wingdings"/>
              </a:rPr>
              <a:t> </a:t>
            </a:r>
            <a:r>
              <a:rPr lang="en-US" sz="1200" dirty="0" err="1" smtClean="0">
                <a:latin typeface="Arial" panose="020B0604020202020204" pitchFamily="34" charset="0"/>
                <a:cs typeface="Arial" panose="020B0604020202020204" pitchFamily="34" charset="0"/>
                <a:sym typeface="Wingdings"/>
              </a:rPr>
              <a:t>dikenali</a:t>
            </a:r>
            <a:endParaRPr lang="en-US" sz="1200" dirty="0" smtClean="0">
              <a:latin typeface="Arial" panose="020B0604020202020204" pitchFamily="34" charset="0"/>
              <a:cs typeface="Arial" panose="020B0604020202020204" pitchFamily="34" charset="0"/>
              <a:sym typeface="Wingdings"/>
            </a:endParaRPr>
          </a:p>
          <a:p>
            <a:pPr marL="514350" indent="-514350">
              <a:buFont typeface="+mj-lt"/>
              <a:buAutoNum type="arabicPeriod"/>
              <a:defRPr/>
            </a:pPr>
            <a:r>
              <a:rPr lang="en-US" sz="1200" b="1" dirty="0" smtClean="0">
                <a:latin typeface="Arial" panose="020B0604020202020204" pitchFamily="34" charset="0"/>
                <a:cs typeface="Arial" panose="020B0604020202020204" pitchFamily="34" charset="0"/>
                <a:sym typeface="Wingdings"/>
              </a:rPr>
              <a:t>Tingkat </a:t>
            </a:r>
            <a:r>
              <a:rPr lang="en-US" sz="1200" b="1" dirty="0" err="1" smtClean="0">
                <a:latin typeface="Arial" panose="020B0604020202020204" pitchFamily="34" charset="0"/>
                <a:cs typeface="Arial" panose="020B0604020202020204" pitchFamily="34" charset="0"/>
                <a:sym typeface="Wingdings"/>
              </a:rPr>
              <a:t>sistem</a:t>
            </a:r>
            <a:r>
              <a:rPr lang="en-US" sz="1200" b="1" dirty="0" smtClean="0">
                <a:latin typeface="Arial" panose="020B0604020202020204" pitchFamily="34" charset="0"/>
                <a:cs typeface="Arial" panose="020B0604020202020204" pitchFamily="34" charset="0"/>
                <a:sym typeface="Wingdings"/>
              </a:rPr>
              <a:t> organ</a:t>
            </a:r>
            <a:r>
              <a:rPr lang="en-US" sz="1200" dirty="0" smtClean="0">
                <a:latin typeface="Arial" panose="020B0604020202020204" pitchFamily="34" charset="0"/>
                <a:cs typeface="Arial" panose="020B0604020202020204" pitchFamily="34" charset="0"/>
                <a:sym typeface="Wingdings"/>
              </a:rPr>
              <a:t>: </a:t>
            </a:r>
            <a:r>
              <a:rPr lang="en-US" sz="1200" dirty="0" err="1" smtClean="0">
                <a:latin typeface="Arial" panose="020B0604020202020204" pitchFamily="34" charset="0"/>
                <a:cs typeface="Arial" panose="020B0604020202020204" pitchFamily="34" charset="0"/>
                <a:sym typeface="Wingdings"/>
              </a:rPr>
              <a:t>beberapa</a:t>
            </a:r>
            <a:r>
              <a:rPr lang="en-US" sz="1200" dirty="0" smtClean="0">
                <a:latin typeface="Arial" panose="020B0604020202020204" pitchFamily="34" charset="0"/>
                <a:cs typeface="Arial" panose="020B0604020202020204" pitchFamily="34" charset="0"/>
                <a:sym typeface="Wingdings"/>
              </a:rPr>
              <a:t> organ </a:t>
            </a:r>
            <a:r>
              <a:rPr lang="en-US" sz="1200" dirty="0" err="1" smtClean="0">
                <a:latin typeface="Arial" panose="020B0604020202020204" pitchFamily="34" charset="0"/>
                <a:cs typeface="Arial" panose="020B0604020202020204" pitchFamily="34" charset="0"/>
                <a:sym typeface="Wingdings"/>
              </a:rPr>
              <a:t>dgn</a:t>
            </a:r>
            <a:r>
              <a:rPr lang="en-US" sz="1200" dirty="0" smtClean="0">
                <a:latin typeface="Arial" panose="020B0604020202020204" pitchFamily="34" charset="0"/>
                <a:cs typeface="Arial" panose="020B0604020202020204" pitchFamily="34" charset="0"/>
                <a:sym typeface="Wingdings"/>
              </a:rPr>
              <a:t> </a:t>
            </a:r>
            <a:r>
              <a:rPr lang="en-US" sz="1200" dirty="0" err="1" smtClean="0">
                <a:latin typeface="Arial" panose="020B0604020202020204" pitchFamily="34" charset="0"/>
                <a:cs typeface="Arial" panose="020B0604020202020204" pitchFamily="34" charset="0"/>
                <a:sym typeface="Wingdings"/>
              </a:rPr>
              <a:t>fungsi</a:t>
            </a:r>
            <a:r>
              <a:rPr lang="en-US" sz="1200" dirty="0" smtClean="0">
                <a:latin typeface="Arial" panose="020B0604020202020204" pitchFamily="34" charset="0"/>
                <a:cs typeface="Arial" panose="020B0604020202020204" pitchFamily="34" charset="0"/>
                <a:sym typeface="Wingdings"/>
              </a:rPr>
              <a:t> </a:t>
            </a:r>
            <a:r>
              <a:rPr lang="en-US" sz="1200" dirty="0" err="1" smtClean="0">
                <a:latin typeface="Arial" panose="020B0604020202020204" pitchFamily="34" charset="0"/>
                <a:cs typeface="Arial" panose="020B0604020202020204" pitchFamily="34" charset="0"/>
                <a:sym typeface="Wingdings"/>
              </a:rPr>
              <a:t>yg</a:t>
            </a:r>
            <a:r>
              <a:rPr lang="en-US" sz="1200" dirty="0" smtClean="0">
                <a:latin typeface="Arial" panose="020B0604020202020204" pitchFamily="34" charset="0"/>
                <a:cs typeface="Arial" panose="020B0604020202020204" pitchFamily="34" charset="0"/>
                <a:sym typeface="Wingdings"/>
              </a:rPr>
              <a:t> </a:t>
            </a:r>
            <a:r>
              <a:rPr lang="en-US" sz="1200" dirty="0" err="1" smtClean="0">
                <a:latin typeface="Arial" panose="020B0604020202020204" pitchFamily="34" charset="0"/>
                <a:cs typeface="Arial" panose="020B0604020202020204" pitchFamily="34" charset="0"/>
                <a:sym typeface="Wingdings"/>
              </a:rPr>
              <a:t>sejenis</a:t>
            </a:r>
            <a:r>
              <a:rPr lang="en-US" sz="1200" dirty="0" smtClean="0">
                <a:latin typeface="Arial" panose="020B0604020202020204" pitchFamily="34" charset="0"/>
                <a:cs typeface="Arial" panose="020B0604020202020204" pitchFamily="34" charset="0"/>
                <a:sym typeface="Wingdings"/>
              </a:rPr>
              <a:t> </a:t>
            </a:r>
            <a:r>
              <a:rPr lang="en-US" sz="1200" dirty="0" err="1" smtClean="0">
                <a:latin typeface="Arial" panose="020B0604020202020204" pitchFamily="34" charset="0"/>
                <a:cs typeface="Arial" panose="020B0604020202020204" pitchFamily="34" charset="0"/>
                <a:sym typeface="Wingdings"/>
              </a:rPr>
              <a:t>bergabung</a:t>
            </a:r>
            <a:r>
              <a:rPr lang="en-US" sz="1200" dirty="0" smtClean="0">
                <a:latin typeface="Arial" panose="020B0604020202020204" pitchFamily="34" charset="0"/>
                <a:cs typeface="Arial" panose="020B0604020202020204" pitchFamily="34" charset="0"/>
                <a:sym typeface="Wingdings"/>
              </a:rPr>
              <a:t> </a:t>
            </a:r>
            <a:r>
              <a:rPr lang="en-US" sz="1200" dirty="0" err="1" smtClean="0">
                <a:latin typeface="Arial" panose="020B0604020202020204" pitchFamily="34" charset="0"/>
                <a:cs typeface="Arial" panose="020B0604020202020204" pitchFamily="34" charset="0"/>
                <a:sym typeface="Wingdings"/>
              </a:rPr>
              <a:t>membentuk</a:t>
            </a:r>
            <a:r>
              <a:rPr lang="en-US" sz="1200" dirty="0" smtClean="0">
                <a:latin typeface="Arial" panose="020B0604020202020204" pitchFamily="34" charset="0"/>
                <a:cs typeface="Arial" panose="020B0604020202020204" pitchFamily="34" charset="0"/>
                <a:sym typeface="Wingdings"/>
              </a:rPr>
              <a:t> </a:t>
            </a:r>
            <a:r>
              <a:rPr lang="en-US" sz="1200" dirty="0" err="1" smtClean="0">
                <a:latin typeface="Arial" panose="020B0604020202020204" pitchFamily="34" charset="0"/>
                <a:cs typeface="Arial" panose="020B0604020202020204" pitchFamily="34" charset="0"/>
                <a:sym typeface="Wingdings"/>
              </a:rPr>
              <a:t>suatu</a:t>
            </a:r>
            <a:r>
              <a:rPr lang="en-US" sz="1200" dirty="0" smtClean="0">
                <a:latin typeface="Arial" panose="020B0604020202020204" pitchFamily="34" charset="0"/>
                <a:cs typeface="Arial" panose="020B0604020202020204" pitchFamily="34" charset="0"/>
                <a:sym typeface="Wingdings"/>
              </a:rPr>
              <a:t> </a:t>
            </a:r>
            <a:r>
              <a:rPr lang="en-US" sz="1200" dirty="0" err="1" smtClean="0">
                <a:latin typeface="Arial" panose="020B0604020202020204" pitchFamily="34" charset="0"/>
                <a:cs typeface="Arial" panose="020B0604020202020204" pitchFamily="34" charset="0"/>
                <a:sym typeface="Wingdings"/>
              </a:rPr>
              <a:t>sistem</a:t>
            </a:r>
            <a:r>
              <a:rPr lang="en-US" sz="1200" dirty="0" smtClean="0">
                <a:latin typeface="Arial" panose="020B0604020202020204" pitchFamily="34" charset="0"/>
                <a:cs typeface="Arial" panose="020B0604020202020204" pitchFamily="34" charset="0"/>
                <a:sym typeface="Wingdings"/>
              </a:rPr>
              <a:t> organ</a:t>
            </a:r>
          </a:p>
          <a:p>
            <a:pPr marL="514350" indent="-514350">
              <a:buFont typeface="+mj-lt"/>
              <a:buAutoNum type="arabicPeriod"/>
              <a:defRPr/>
            </a:pPr>
            <a:r>
              <a:rPr lang="en-US" sz="1200" b="1" dirty="0" smtClean="0">
                <a:latin typeface="Arial" panose="020B0604020202020204" pitchFamily="34" charset="0"/>
                <a:cs typeface="Arial" panose="020B0604020202020204" pitchFamily="34" charset="0"/>
                <a:sym typeface="Wingdings"/>
              </a:rPr>
              <a:t>Tingkat </a:t>
            </a:r>
            <a:r>
              <a:rPr lang="en-US" sz="1200" b="1" dirty="0" err="1" smtClean="0">
                <a:latin typeface="Arial" panose="020B0604020202020204" pitchFamily="34" charset="0"/>
                <a:cs typeface="Arial" panose="020B0604020202020204" pitchFamily="34" charset="0"/>
                <a:sym typeface="Wingdings"/>
              </a:rPr>
              <a:t>organisme</a:t>
            </a:r>
            <a:r>
              <a:rPr lang="en-US" sz="1200" dirty="0" smtClean="0">
                <a:latin typeface="Arial" panose="020B0604020202020204" pitchFamily="34" charset="0"/>
                <a:cs typeface="Arial" panose="020B0604020202020204" pitchFamily="34" charset="0"/>
                <a:sym typeface="Wingdings"/>
              </a:rPr>
              <a:t>: </a:t>
            </a:r>
            <a:r>
              <a:rPr lang="en-US" sz="1200" dirty="0" err="1" smtClean="0">
                <a:latin typeface="Arial" panose="020B0604020202020204" pitchFamily="34" charset="0"/>
                <a:cs typeface="Arial" panose="020B0604020202020204" pitchFamily="34" charset="0"/>
                <a:sym typeface="Wingdings"/>
              </a:rPr>
              <a:t>semua</a:t>
            </a:r>
            <a:r>
              <a:rPr lang="en-US" sz="1200" dirty="0" smtClean="0">
                <a:latin typeface="Arial" panose="020B0604020202020204" pitchFamily="34" charset="0"/>
                <a:cs typeface="Arial" panose="020B0604020202020204" pitchFamily="34" charset="0"/>
                <a:sym typeface="Wingdings"/>
              </a:rPr>
              <a:t> </a:t>
            </a:r>
            <a:r>
              <a:rPr lang="en-US" sz="1200" dirty="0" err="1" smtClean="0">
                <a:latin typeface="Arial" panose="020B0604020202020204" pitchFamily="34" charset="0"/>
                <a:cs typeface="Arial" panose="020B0604020202020204" pitchFamily="34" charset="0"/>
                <a:sym typeface="Wingdings"/>
              </a:rPr>
              <a:t>sistem</a:t>
            </a:r>
            <a:r>
              <a:rPr lang="en-US" sz="1200" dirty="0" smtClean="0">
                <a:latin typeface="Arial" panose="020B0604020202020204" pitchFamily="34" charset="0"/>
                <a:cs typeface="Arial" panose="020B0604020202020204" pitchFamily="34" charset="0"/>
                <a:sym typeface="Wingdings"/>
              </a:rPr>
              <a:t> organ </a:t>
            </a:r>
            <a:r>
              <a:rPr lang="en-US" sz="1200" dirty="0" err="1" smtClean="0">
                <a:latin typeface="Arial" panose="020B0604020202020204" pitchFamily="34" charset="0"/>
                <a:cs typeface="Arial" panose="020B0604020202020204" pitchFamily="34" charset="0"/>
                <a:sym typeface="Wingdings"/>
              </a:rPr>
              <a:t>bekerja</a:t>
            </a:r>
            <a:r>
              <a:rPr lang="en-US" sz="1200" dirty="0" smtClean="0">
                <a:latin typeface="Arial" panose="020B0604020202020204" pitchFamily="34" charset="0"/>
                <a:cs typeface="Arial" panose="020B0604020202020204" pitchFamily="34" charset="0"/>
                <a:sym typeface="Wingdings"/>
              </a:rPr>
              <a:t> </a:t>
            </a:r>
            <a:r>
              <a:rPr lang="en-US" sz="1200" dirty="0" err="1" smtClean="0">
                <a:latin typeface="Arial" panose="020B0604020202020204" pitchFamily="34" charset="0"/>
                <a:cs typeface="Arial" panose="020B0604020202020204" pitchFamily="34" charset="0"/>
                <a:sym typeface="Wingdings"/>
              </a:rPr>
              <a:t>sama</a:t>
            </a:r>
            <a:r>
              <a:rPr lang="en-US" sz="1200" dirty="0" smtClean="0">
                <a:latin typeface="Arial" panose="020B0604020202020204" pitchFamily="34" charset="0"/>
                <a:cs typeface="Arial" panose="020B0604020202020204" pitchFamily="34" charset="0"/>
                <a:sym typeface="Wingdings"/>
              </a:rPr>
              <a:t> </a:t>
            </a:r>
            <a:r>
              <a:rPr lang="en-US" sz="1200" dirty="0" err="1" smtClean="0">
                <a:latin typeface="Arial" panose="020B0604020202020204" pitchFamily="34" charset="0"/>
                <a:cs typeface="Arial" panose="020B0604020202020204" pitchFamily="34" charset="0"/>
                <a:sym typeface="Wingdings"/>
              </a:rPr>
              <a:t>membentuk</a:t>
            </a:r>
            <a:r>
              <a:rPr lang="en-US" sz="1200" dirty="0" smtClean="0">
                <a:latin typeface="Arial" panose="020B0604020202020204" pitchFamily="34" charset="0"/>
                <a:cs typeface="Arial" panose="020B0604020202020204" pitchFamily="34" charset="0"/>
                <a:sym typeface="Wingdings"/>
              </a:rPr>
              <a:t> </a:t>
            </a:r>
            <a:r>
              <a:rPr lang="en-US" sz="1200" dirty="0" err="1" smtClean="0">
                <a:latin typeface="Arial" panose="020B0604020202020204" pitchFamily="34" charset="0"/>
                <a:cs typeface="Arial" panose="020B0604020202020204" pitchFamily="34" charset="0"/>
                <a:sym typeface="Wingdings"/>
              </a:rPr>
              <a:t>satu</a:t>
            </a:r>
            <a:r>
              <a:rPr lang="en-US" sz="1200" dirty="0" smtClean="0">
                <a:latin typeface="Arial" panose="020B0604020202020204" pitchFamily="34" charset="0"/>
                <a:cs typeface="Arial" panose="020B0604020202020204" pitchFamily="34" charset="0"/>
                <a:sym typeface="Wingdings"/>
              </a:rPr>
              <a:t> </a:t>
            </a:r>
            <a:r>
              <a:rPr lang="en-US" sz="1200" dirty="0" err="1" smtClean="0">
                <a:latin typeface="Arial" panose="020B0604020202020204" pitchFamily="34" charset="0"/>
                <a:cs typeface="Arial" panose="020B0604020202020204" pitchFamily="34" charset="0"/>
                <a:sym typeface="Wingdings"/>
              </a:rPr>
              <a:t>kesatuan</a:t>
            </a:r>
            <a:r>
              <a:rPr lang="en-US" sz="1200" dirty="0" smtClean="0">
                <a:latin typeface="Arial" panose="020B0604020202020204" pitchFamily="34" charset="0"/>
                <a:cs typeface="Arial" panose="020B0604020202020204" pitchFamily="34" charset="0"/>
                <a:sym typeface="Wingdings"/>
              </a:rPr>
              <a:t> </a:t>
            </a:r>
            <a:r>
              <a:rPr lang="en-US" sz="1200" dirty="0" err="1" smtClean="0">
                <a:latin typeface="Arial" panose="020B0604020202020204" pitchFamily="34" charset="0"/>
                <a:cs typeface="Arial" panose="020B0604020202020204" pitchFamily="34" charset="0"/>
                <a:sym typeface="Wingdings"/>
              </a:rPr>
              <a:t>organisme</a:t>
            </a:r>
            <a:endParaRPr lang="en-US" sz="1200" dirty="0" smtClean="0">
              <a:latin typeface="Arial" panose="020B0604020202020204" pitchFamily="34" charset="0"/>
              <a:cs typeface="Arial" panose="020B0604020202020204" pitchFamily="34" charset="0"/>
              <a:sym typeface="Wingdings"/>
            </a:endParaRPr>
          </a:p>
        </p:txBody>
      </p:sp>
      <p:sp>
        <p:nvSpPr>
          <p:cNvPr id="4" name="Slide Number Placeholder 3"/>
          <p:cNvSpPr>
            <a:spLocks noGrp="1"/>
          </p:cNvSpPr>
          <p:nvPr>
            <p:ph type="sldNum" sz="quarter" idx="5"/>
          </p:nvPr>
        </p:nvSpPr>
        <p:spPr/>
        <p:txBody>
          <a:bodyPr/>
          <a:lstStyle/>
          <a:p>
            <a:pPr>
              <a:defRPr/>
            </a:pPr>
            <a:fld id="{DD0A3FEA-DE1C-4073-B294-DAD8F58CB2D6}" type="slidenum">
              <a:rPr lang="id-ID" smtClean="0"/>
              <a:pPr>
                <a:defRPr/>
              </a:pPr>
              <a:t>11</a:t>
            </a:fld>
            <a:endParaRPr lang="id-ID"/>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err="1" smtClean="0">
                <a:solidFill>
                  <a:srgbClr val="FF0000"/>
                </a:solidFill>
              </a:rPr>
              <a:t>Jaringan</a:t>
            </a:r>
            <a:r>
              <a:rPr lang="id-ID" sz="1200" b="1" dirty="0" smtClean="0">
                <a:solidFill>
                  <a:srgbClr val="FF0000"/>
                </a:solidFill>
              </a:rPr>
              <a:t> Epitel </a:t>
            </a:r>
            <a:r>
              <a:rPr lang="en-US" sz="1200" dirty="0" smtClean="0"/>
              <a:t> yang </a:t>
            </a:r>
            <a:r>
              <a:rPr lang="en-US" sz="1200" dirty="0" err="1" smtClean="0"/>
              <a:t>disusun</a:t>
            </a:r>
            <a:r>
              <a:rPr lang="en-US" sz="1200" dirty="0" smtClean="0"/>
              <a:t> </a:t>
            </a:r>
            <a:r>
              <a:rPr lang="en-US" sz="1200" dirty="0" err="1" smtClean="0"/>
              <a:t>oleh</a:t>
            </a:r>
            <a:r>
              <a:rPr lang="en-US" sz="1200" dirty="0" smtClean="0"/>
              <a:t> </a:t>
            </a:r>
            <a:r>
              <a:rPr lang="en-US" sz="1200" dirty="0" err="1" smtClean="0"/>
              <a:t>lapisan</a:t>
            </a:r>
            <a:r>
              <a:rPr lang="en-US" sz="1200" dirty="0" smtClean="0"/>
              <a:t> </a:t>
            </a:r>
            <a:r>
              <a:rPr lang="en-US" sz="1200" dirty="0" err="1" smtClean="0"/>
              <a:t>sel</a:t>
            </a:r>
            <a:r>
              <a:rPr lang="en-US" sz="1200" dirty="0" smtClean="0"/>
              <a:t> yang </a:t>
            </a:r>
            <a:r>
              <a:rPr lang="en-US" sz="1200" dirty="0" err="1" smtClean="0"/>
              <a:t>melapisi</a:t>
            </a:r>
            <a:r>
              <a:rPr lang="en-US" sz="1200" dirty="0" smtClean="0"/>
              <a:t> </a:t>
            </a:r>
            <a:r>
              <a:rPr lang="en-US" sz="1200" dirty="0" err="1" smtClean="0"/>
              <a:t>permukaan</a:t>
            </a:r>
            <a:r>
              <a:rPr lang="en-US" sz="1200" dirty="0" smtClean="0"/>
              <a:t> organ </a:t>
            </a:r>
            <a:r>
              <a:rPr lang="en-US" sz="1200" dirty="0" err="1" smtClean="0"/>
              <a:t>seperti</a:t>
            </a:r>
            <a:r>
              <a:rPr lang="en-US" sz="1200" dirty="0" smtClean="0"/>
              <a:t> </a:t>
            </a:r>
            <a:r>
              <a:rPr lang="en-US" sz="1200" dirty="0" err="1" smtClean="0"/>
              <a:t>permukaan</a:t>
            </a:r>
            <a:r>
              <a:rPr lang="en-US" sz="1200" dirty="0" smtClean="0"/>
              <a:t> </a:t>
            </a:r>
            <a:r>
              <a:rPr lang="en-US" sz="1200" dirty="0" err="1" smtClean="0"/>
              <a:t>kulit</a:t>
            </a:r>
            <a:r>
              <a:rPr lang="en-US" sz="1200" dirty="0" smtClean="0"/>
              <a:t>. </a:t>
            </a:r>
            <a:r>
              <a:rPr lang="en-US" sz="1200" dirty="0" err="1" smtClean="0"/>
              <a:t>Jaringan</a:t>
            </a:r>
            <a:r>
              <a:rPr lang="en-US" sz="1200" dirty="0" smtClean="0"/>
              <a:t> </a:t>
            </a:r>
            <a:r>
              <a:rPr lang="en-US" sz="1200" dirty="0" err="1" smtClean="0"/>
              <a:t>ini</a:t>
            </a:r>
            <a:r>
              <a:rPr lang="en-US" sz="1200" dirty="0" smtClean="0"/>
              <a:t> </a:t>
            </a:r>
            <a:r>
              <a:rPr lang="en-US" sz="1200" dirty="0" err="1" smtClean="0"/>
              <a:t>berfungsi</a:t>
            </a:r>
            <a:r>
              <a:rPr lang="en-US" sz="1200" dirty="0" smtClean="0"/>
              <a:t> </a:t>
            </a:r>
            <a:r>
              <a:rPr lang="en-US" sz="1200" dirty="0" err="1" smtClean="0"/>
              <a:t>untuk</a:t>
            </a:r>
            <a:r>
              <a:rPr lang="en-US" sz="1200" dirty="0" smtClean="0"/>
              <a:t> </a:t>
            </a:r>
            <a:r>
              <a:rPr lang="en-US" sz="1200" dirty="0" err="1" smtClean="0"/>
              <a:t>melindungi</a:t>
            </a:r>
            <a:r>
              <a:rPr lang="en-US" sz="1200" dirty="0" smtClean="0"/>
              <a:t> organ yang </a:t>
            </a:r>
            <a:r>
              <a:rPr lang="en-US" sz="1200" dirty="0" err="1" smtClean="0"/>
              <a:t>dilapisinya</a:t>
            </a:r>
            <a:r>
              <a:rPr lang="en-US" sz="1200" dirty="0" smtClean="0"/>
              <a:t>, </a:t>
            </a:r>
            <a:r>
              <a:rPr lang="en-US" sz="1200" dirty="0" err="1" smtClean="0"/>
              <a:t>sebagai</a:t>
            </a:r>
            <a:r>
              <a:rPr lang="en-US" sz="1200" dirty="0" smtClean="0"/>
              <a:t> organ </a:t>
            </a:r>
            <a:r>
              <a:rPr lang="en-US" sz="1200" dirty="0" err="1" smtClean="0"/>
              <a:t>sekresi</a:t>
            </a:r>
            <a:r>
              <a:rPr lang="en-US" sz="1200" dirty="0" smtClean="0"/>
              <a:t> </a:t>
            </a:r>
            <a:r>
              <a:rPr lang="en-US" sz="1200" dirty="0" err="1" smtClean="0"/>
              <a:t>dan</a:t>
            </a:r>
            <a:r>
              <a:rPr lang="en-US" sz="1200" dirty="0" smtClean="0"/>
              <a:t> </a:t>
            </a:r>
            <a:r>
              <a:rPr lang="en-US" sz="1200" dirty="0" err="1" smtClean="0"/>
              <a:t>penyerapan</a:t>
            </a:r>
            <a:endParaRPr lang="id-ID"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id-ID" sz="1200" b="1" dirty="0" smtClean="0">
                <a:solidFill>
                  <a:srgbClr val="FF0000"/>
                </a:solidFill>
              </a:rPr>
              <a:t>J</a:t>
            </a:r>
            <a:r>
              <a:rPr lang="en-US" sz="1200" b="1" dirty="0" err="1" smtClean="0">
                <a:solidFill>
                  <a:srgbClr val="FF0000"/>
                </a:solidFill>
              </a:rPr>
              <a:t>aringan</a:t>
            </a:r>
            <a:r>
              <a:rPr lang="en-US" sz="1200" b="1" dirty="0" smtClean="0">
                <a:solidFill>
                  <a:srgbClr val="FF0000"/>
                </a:solidFill>
              </a:rPr>
              <a:t> </a:t>
            </a:r>
            <a:r>
              <a:rPr lang="en-US" sz="1200" b="1" dirty="0" err="1" smtClean="0">
                <a:solidFill>
                  <a:srgbClr val="FF0000"/>
                </a:solidFill>
              </a:rPr>
              <a:t>pengikat</a:t>
            </a:r>
            <a:r>
              <a:rPr lang="id-ID" sz="1200" b="1" dirty="0" smtClean="0">
                <a:solidFill>
                  <a:srgbClr val="FF0000"/>
                </a:solidFill>
              </a:rPr>
              <a:t> </a:t>
            </a:r>
            <a:r>
              <a:rPr lang="id-ID" sz="1200" dirty="0" smtClean="0"/>
              <a:t>yang</a:t>
            </a:r>
            <a:r>
              <a:rPr lang="en-US" sz="1200" dirty="0" smtClean="0"/>
              <a:t> </a:t>
            </a:r>
            <a:r>
              <a:rPr lang="en-US" sz="1200" dirty="0" err="1" smtClean="0"/>
              <a:t>berfungsi</a:t>
            </a:r>
            <a:r>
              <a:rPr lang="en-US" sz="1200" dirty="0" smtClean="0"/>
              <a:t> </a:t>
            </a:r>
            <a:r>
              <a:rPr lang="en-US" sz="1200" dirty="0" err="1" smtClean="0"/>
              <a:t>untuk</a:t>
            </a:r>
            <a:r>
              <a:rPr lang="en-US" sz="1200" dirty="0" smtClean="0"/>
              <a:t> </a:t>
            </a:r>
            <a:r>
              <a:rPr lang="en-US" sz="1200" dirty="0" err="1" smtClean="0"/>
              <a:t>mengikat</a:t>
            </a:r>
            <a:r>
              <a:rPr lang="id-ID" sz="1200" dirty="0" smtClean="0"/>
              <a:t> serta menyokong </a:t>
            </a:r>
            <a:r>
              <a:rPr lang="en-US" sz="1200" dirty="0" smtClean="0"/>
              <a:t> </a:t>
            </a:r>
            <a:r>
              <a:rPr lang="en-US" sz="1200" dirty="0" err="1" smtClean="0"/>
              <a:t>jaringan</a:t>
            </a:r>
            <a:r>
              <a:rPr lang="en-US" sz="1200" dirty="0" smtClean="0"/>
              <a:t> </a:t>
            </a:r>
            <a:r>
              <a:rPr lang="id-ID" sz="1200" dirty="0" smtClean="0"/>
              <a:t>lain </a:t>
            </a:r>
            <a:r>
              <a:rPr lang="en-US" sz="1200" dirty="0" err="1" smtClean="0"/>
              <a:t>dan</a:t>
            </a:r>
            <a:r>
              <a:rPr lang="en-US" sz="1200" dirty="0" smtClean="0"/>
              <a:t> </a:t>
            </a:r>
            <a:r>
              <a:rPr lang="en-US" sz="1200" dirty="0" err="1" smtClean="0"/>
              <a:t>alat</a:t>
            </a:r>
            <a:r>
              <a:rPr lang="en-US" sz="1200" dirty="0" smtClean="0"/>
              <a:t> </a:t>
            </a:r>
            <a:r>
              <a:rPr lang="en-US" sz="1200" dirty="0" err="1" smtClean="0"/>
              <a:t>tubuh</a:t>
            </a:r>
            <a:r>
              <a:rPr lang="en-US" sz="1200" dirty="0" smtClean="0"/>
              <a:t>. </a:t>
            </a:r>
            <a:r>
              <a:rPr lang="en-US" sz="1200" dirty="0" err="1" smtClean="0"/>
              <a:t>Contoh</a:t>
            </a:r>
            <a:r>
              <a:rPr lang="en-US" sz="1200" dirty="0" smtClean="0"/>
              <a:t> </a:t>
            </a:r>
            <a:r>
              <a:rPr lang="en-US" sz="1200" dirty="0" err="1" smtClean="0"/>
              <a:t>jaringan</a:t>
            </a:r>
            <a:r>
              <a:rPr lang="en-US" sz="1200" dirty="0" smtClean="0"/>
              <a:t> </a:t>
            </a:r>
            <a:r>
              <a:rPr lang="en-US" sz="1200" dirty="0" err="1" smtClean="0"/>
              <a:t>ini</a:t>
            </a:r>
            <a:r>
              <a:rPr lang="en-US" sz="1200" dirty="0" smtClean="0"/>
              <a:t> </a:t>
            </a:r>
            <a:r>
              <a:rPr lang="en-US" sz="1200" dirty="0" err="1" smtClean="0"/>
              <a:t>adalah</a:t>
            </a:r>
            <a:r>
              <a:rPr lang="en-US" sz="1200" dirty="0" smtClean="0"/>
              <a:t> </a:t>
            </a:r>
            <a:r>
              <a:rPr lang="en-US" sz="1200" dirty="0" err="1" smtClean="0"/>
              <a:t>jaringan</a:t>
            </a:r>
            <a:r>
              <a:rPr lang="en-US" sz="1200" dirty="0" smtClean="0"/>
              <a:t> </a:t>
            </a:r>
            <a:r>
              <a:rPr lang="en-US" sz="1200" dirty="0" err="1" smtClean="0"/>
              <a:t>darah</a:t>
            </a:r>
            <a:endParaRPr lang="id-ID" sz="1200" dirty="0" smtClean="0"/>
          </a:p>
          <a:p>
            <a:r>
              <a:rPr lang="id-ID" sz="1200" b="1" dirty="0" smtClean="0">
                <a:latin typeface="Arial" pitchFamily="34" charset="0"/>
                <a:cs typeface="Arial" pitchFamily="34" charset="0"/>
              </a:rPr>
              <a:t>jaringan otot</a:t>
            </a:r>
            <a:r>
              <a:rPr lang="id-ID" sz="1200" dirty="0" smtClean="0">
                <a:latin typeface="Arial" pitchFamily="34" charset="0"/>
                <a:cs typeface="Arial" pitchFamily="34" charset="0"/>
              </a:rPr>
              <a:t> adalah jaringan yang berbentuk serabut dan terdiri atas sel yang berbeda dan mengandung protein, serta berasal dari mesoderm.</a:t>
            </a:r>
            <a:r>
              <a:rPr lang="en-US" sz="1200" dirty="0" smtClean="0">
                <a:latin typeface="Arial" pitchFamily="34" charset="0"/>
                <a:cs typeface="Arial" pitchFamily="34" charset="0"/>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err="1" smtClean="0">
                <a:latin typeface="Garamond" panose="02020404030301010803" pitchFamily="18" charset="0"/>
              </a:rPr>
              <a:t>Jaringan</a:t>
            </a:r>
            <a:r>
              <a:rPr lang="en-US" sz="1200" b="1" baseline="0" dirty="0" smtClean="0">
                <a:latin typeface="Garamond" panose="02020404030301010803" pitchFamily="18" charset="0"/>
              </a:rPr>
              <a:t> </a:t>
            </a:r>
            <a:r>
              <a:rPr lang="en-US" sz="1200" b="1" baseline="0" dirty="0" err="1" smtClean="0">
                <a:latin typeface="Garamond" panose="02020404030301010803" pitchFamily="18" charset="0"/>
              </a:rPr>
              <a:t>saraf</a:t>
            </a:r>
            <a:r>
              <a:rPr lang="en-US" sz="1200" b="1" baseline="0" dirty="0" smtClean="0">
                <a:latin typeface="Garamond" panose="02020404030301010803" pitchFamily="18" charset="0"/>
              </a:rPr>
              <a:t> :</a:t>
            </a:r>
            <a:r>
              <a:rPr lang="id-ID" sz="1200" dirty="0" smtClean="0">
                <a:latin typeface="Garamond" panose="02020404030301010803" pitchFamily="18" charset="0"/>
              </a:rPr>
              <a:t>Jaringan yang tersusun atas sel – sel neuron (saraf) yang terbentuk dari lapisan ektoderm saat perkembangan embrio.</a:t>
            </a:r>
          </a:p>
          <a:p>
            <a:endParaRPr lang="id-ID" dirty="0" smtClean="0"/>
          </a:p>
        </p:txBody>
      </p:sp>
      <p:sp>
        <p:nvSpPr>
          <p:cNvPr id="4" name="Slide Number Placeholder 3"/>
          <p:cNvSpPr>
            <a:spLocks noGrp="1"/>
          </p:cNvSpPr>
          <p:nvPr>
            <p:ph type="sldNum" sz="quarter" idx="5"/>
          </p:nvPr>
        </p:nvSpPr>
        <p:spPr/>
        <p:txBody>
          <a:bodyPr/>
          <a:lstStyle/>
          <a:p>
            <a:pPr>
              <a:defRPr/>
            </a:pPr>
            <a:fld id="{DD0A3FEA-DE1C-4073-B294-DAD8F58CB2D6}" type="slidenum">
              <a:rPr lang="id-ID" smtClean="0"/>
              <a:pPr>
                <a:defRPr/>
              </a:pPr>
              <a:t>13</a:t>
            </a:fld>
            <a:endParaRPr lang="id-ID"/>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0636BFB-E419-4BEF-B019-01A1C6ABEC1D}" type="datetimeFigureOut">
              <a:rPr lang="en-US" smtClean="0"/>
              <a:pPr/>
              <a:t>3/5/2019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C54944-4778-4981-BBFC-60A8017C4A25}" type="slidenum">
              <a:rPr lang="en-US" smtClean="0"/>
              <a:pPr/>
              <a:t>‹#›</a:t>
            </a:fld>
            <a:endParaRPr lang="en-US"/>
          </a:p>
        </p:txBody>
      </p:sp>
    </p:spTree>
    <p:extLst>
      <p:ext uri="{BB962C8B-B14F-4D97-AF65-F5344CB8AC3E}">
        <p14:creationId xmlns:p14="http://schemas.microsoft.com/office/powerpoint/2010/main" val="17320816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636BFB-E419-4BEF-B019-01A1C6ABEC1D}" type="datetimeFigureOut">
              <a:rPr lang="en-US" smtClean="0"/>
              <a:pPr/>
              <a:t>3/5/2019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C54944-4778-4981-BBFC-60A8017C4A25}" type="slidenum">
              <a:rPr lang="en-US" smtClean="0"/>
              <a:pPr/>
              <a:t>‹#›</a:t>
            </a:fld>
            <a:endParaRPr lang="en-US"/>
          </a:p>
        </p:txBody>
      </p:sp>
    </p:spTree>
    <p:extLst>
      <p:ext uri="{BB962C8B-B14F-4D97-AF65-F5344CB8AC3E}">
        <p14:creationId xmlns:p14="http://schemas.microsoft.com/office/powerpoint/2010/main" val="4491010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636BFB-E419-4BEF-B019-01A1C6ABEC1D}" type="datetimeFigureOut">
              <a:rPr lang="en-US" smtClean="0"/>
              <a:pPr/>
              <a:t>3/5/2019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C54944-4778-4981-BBFC-60A8017C4A25}" type="slidenum">
              <a:rPr lang="en-US" smtClean="0"/>
              <a:pPr/>
              <a:t>‹#›</a:t>
            </a:fld>
            <a:endParaRPr lang="en-US"/>
          </a:p>
        </p:txBody>
      </p:sp>
    </p:spTree>
    <p:extLst>
      <p:ext uri="{BB962C8B-B14F-4D97-AF65-F5344CB8AC3E}">
        <p14:creationId xmlns:p14="http://schemas.microsoft.com/office/powerpoint/2010/main" val="6457207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636BFB-E419-4BEF-B019-01A1C6ABEC1D}" type="datetimeFigureOut">
              <a:rPr lang="en-US" smtClean="0"/>
              <a:pPr/>
              <a:t>3/5/2019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C54944-4778-4981-BBFC-60A8017C4A25}" type="slidenum">
              <a:rPr lang="en-US" smtClean="0"/>
              <a:pPr/>
              <a:t>‹#›</a:t>
            </a:fld>
            <a:endParaRPr lang="en-US"/>
          </a:p>
        </p:txBody>
      </p:sp>
    </p:spTree>
    <p:extLst>
      <p:ext uri="{BB962C8B-B14F-4D97-AF65-F5344CB8AC3E}">
        <p14:creationId xmlns:p14="http://schemas.microsoft.com/office/powerpoint/2010/main" val="37055885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0636BFB-E419-4BEF-B019-01A1C6ABEC1D}" type="datetimeFigureOut">
              <a:rPr lang="en-US" smtClean="0"/>
              <a:pPr/>
              <a:t>3/5/2019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C54944-4778-4981-BBFC-60A8017C4A25}" type="slidenum">
              <a:rPr lang="en-US" smtClean="0"/>
              <a:pPr/>
              <a:t>‹#›</a:t>
            </a:fld>
            <a:endParaRPr lang="en-US"/>
          </a:p>
        </p:txBody>
      </p:sp>
    </p:spTree>
    <p:extLst>
      <p:ext uri="{BB962C8B-B14F-4D97-AF65-F5344CB8AC3E}">
        <p14:creationId xmlns:p14="http://schemas.microsoft.com/office/powerpoint/2010/main" val="7236150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0636BFB-E419-4BEF-B019-01A1C6ABEC1D}" type="datetimeFigureOut">
              <a:rPr lang="en-US" smtClean="0"/>
              <a:pPr/>
              <a:t>3/5/2019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C54944-4778-4981-BBFC-60A8017C4A25}" type="slidenum">
              <a:rPr lang="en-US" smtClean="0"/>
              <a:pPr/>
              <a:t>‹#›</a:t>
            </a:fld>
            <a:endParaRPr lang="en-US"/>
          </a:p>
        </p:txBody>
      </p:sp>
    </p:spTree>
    <p:extLst>
      <p:ext uri="{BB962C8B-B14F-4D97-AF65-F5344CB8AC3E}">
        <p14:creationId xmlns:p14="http://schemas.microsoft.com/office/powerpoint/2010/main" val="576547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0636BFB-E419-4BEF-B019-01A1C6ABEC1D}" type="datetimeFigureOut">
              <a:rPr lang="en-US" smtClean="0"/>
              <a:pPr/>
              <a:t>3/5/2019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C54944-4778-4981-BBFC-60A8017C4A25}" type="slidenum">
              <a:rPr lang="en-US" smtClean="0"/>
              <a:pPr/>
              <a:t>‹#›</a:t>
            </a:fld>
            <a:endParaRPr lang="en-US"/>
          </a:p>
        </p:txBody>
      </p:sp>
    </p:spTree>
    <p:extLst>
      <p:ext uri="{BB962C8B-B14F-4D97-AF65-F5344CB8AC3E}">
        <p14:creationId xmlns:p14="http://schemas.microsoft.com/office/powerpoint/2010/main" val="30358055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0636BFB-E419-4BEF-B019-01A1C6ABEC1D}" type="datetimeFigureOut">
              <a:rPr lang="en-US" smtClean="0"/>
              <a:pPr/>
              <a:t>3/5/2019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C54944-4778-4981-BBFC-60A8017C4A25}" type="slidenum">
              <a:rPr lang="en-US" smtClean="0"/>
              <a:pPr/>
              <a:t>‹#›</a:t>
            </a:fld>
            <a:endParaRPr lang="en-US"/>
          </a:p>
        </p:txBody>
      </p:sp>
    </p:spTree>
    <p:extLst>
      <p:ext uri="{BB962C8B-B14F-4D97-AF65-F5344CB8AC3E}">
        <p14:creationId xmlns:p14="http://schemas.microsoft.com/office/powerpoint/2010/main" val="21077688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636BFB-E419-4BEF-B019-01A1C6ABEC1D}" type="datetimeFigureOut">
              <a:rPr lang="en-US" smtClean="0"/>
              <a:pPr/>
              <a:t>3/5/2019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C54944-4778-4981-BBFC-60A8017C4A25}" type="slidenum">
              <a:rPr lang="en-US" smtClean="0"/>
              <a:pPr/>
              <a:t>‹#›</a:t>
            </a:fld>
            <a:endParaRPr lang="en-US"/>
          </a:p>
        </p:txBody>
      </p:sp>
    </p:spTree>
    <p:extLst>
      <p:ext uri="{BB962C8B-B14F-4D97-AF65-F5344CB8AC3E}">
        <p14:creationId xmlns:p14="http://schemas.microsoft.com/office/powerpoint/2010/main" val="28070289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636BFB-E419-4BEF-B019-01A1C6ABEC1D}" type="datetimeFigureOut">
              <a:rPr lang="en-US" smtClean="0"/>
              <a:pPr/>
              <a:t>3/5/2019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C54944-4778-4981-BBFC-60A8017C4A25}" type="slidenum">
              <a:rPr lang="en-US" smtClean="0"/>
              <a:pPr/>
              <a:t>‹#›</a:t>
            </a:fld>
            <a:endParaRPr lang="en-US"/>
          </a:p>
        </p:txBody>
      </p:sp>
    </p:spTree>
    <p:extLst>
      <p:ext uri="{BB962C8B-B14F-4D97-AF65-F5344CB8AC3E}">
        <p14:creationId xmlns:p14="http://schemas.microsoft.com/office/powerpoint/2010/main" val="37075293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636BFB-E419-4BEF-B019-01A1C6ABEC1D}" type="datetimeFigureOut">
              <a:rPr lang="en-US" smtClean="0"/>
              <a:pPr/>
              <a:t>3/5/2019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C54944-4778-4981-BBFC-60A8017C4A25}" type="slidenum">
              <a:rPr lang="en-US" smtClean="0"/>
              <a:pPr/>
              <a:t>‹#›</a:t>
            </a:fld>
            <a:endParaRPr lang="en-US"/>
          </a:p>
        </p:txBody>
      </p:sp>
    </p:spTree>
    <p:extLst>
      <p:ext uri="{BB962C8B-B14F-4D97-AF65-F5344CB8AC3E}">
        <p14:creationId xmlns:p14="http://schemas.microsoft.com/office/powerpoint/2010/main" val="41482807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636BFB-E419-4BEF-B019-01A1C6ABEC1D}" type="datetimeFigureOut">
              <a:rPr lang="en-US" smtClean="0"/>
              <a:pPr/>
              <a:t>3/5/2019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C54944-4778-4981-BBFC-60A8017C4A25}" type="slidenum">
              <a:rPr lang="en-US" smtClean="0"/>
              <a:pPr/>
              <a:t>‹#›</a:t>
            </a:fld>
            <a:endParaRPr lang="en-US"/>
          </a:p>
        </p:txBody>
      </p:sp>
    </p:spTree>
    <p:extLst>
      <p:ext uri="{BB962C8B-B14F-4D97-AF65-F5344CB8AC3E}">
        <p14:creationId xmlns:p14="http://schemas.microsoft.com/office/powerpoint/2010/main" val="23420894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rsil\Desktop\Smartcreative.jpg"/>
          <p:cNvPicPr>
            <a:picLocks noChangeAspect="1" noChangeArrowheads="1"/>
          </p:cNvPicPr>
          <p:nvPr/>
        </p:nvPicPr>
        <p:blipFill>
          <a:blip r:embed="rId2">
            <a:extLst>
              <a:ext uri="{28A0092B-C50C-407E-A947-70E740481C1C}">
                <a14:useLocalDpi xmlns:a14="http://schemas.microsoft.com/office/drawing/2010/main" val="0"/>
              </a:ext>
            </a:extLst>
          </a:blip>
          <a:srcRect l="1051" r="800" b="504"/>
          <a:stretch>
            <a:fillRect/>
          </a:stretch>
        </p:blipFill>
        <p:spPr bwMode="auto">
          <a:xfrm>
            <a:off x="0" y="357166"/>
            <a:ext cx="9144000" cy="684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extBox 1"/>
          <p:cNvSpPr txBox="1">
            <a:spLocks noChangeArrowheads="1"/>
          </p:cNvSpPr>
          <p:nvPr/>
        </p:nvSpPr>
        <p:spPr bwMode="auto">
          <a:xfrm>
            <a:off x="3233738" y="4005064"/>
            <a:ext cx="56388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b="1" dirty="0">
                <a:solidFill>
                  <a:schemeClr val="bg1"/>
                </a:solidFill>
              </a:rPr>
              <a:t> </a:t>
            </a:r>
            <a:r>
              <a:rPr lang="en-US" sz="3200" b="1" dirty="0" smtClean="0">
                <a:solidFill>
                  <a:schemeClr val="bg1"/>
                </a:solidFill>
              </a:rPr>
              <a:t>FISIOLOGI HEWAN DAN TUMBUHAN</a:t>
            </a:r>
          </a:p>
          <a:p>
            <a:pPr algn="ctr" eaLnBrk="1" hangingPunct="1"/>
            <a:endParaRPr lang="en-US" sz="2400" b="1" dirty="0" smtClean="0">
              <a:solidFill>
                <a:schemeClr val="bg1"/>
              </a:solidFill>
            </a:endParaRPr>
          </a:p>
          <a:p>
            <a:pPr algn="ctr" eaLnBrk="1" hangingPunct="1"/>
            <a:r>
              <a:rPr lang="en-US" sz="2400" b="1" dirty="0" err="1" smtClean="0">
                <a:solidFill>
                  <a:schemeClr val="bg1"/>
                </a:solidFill>
              </a:rPr>
              <a:t>Febriana</a:t>
            </a:r>
            <a:r>
              <a:rPr lang="en-US" sz="2400" b="1" dirty="0" smtClean="0">
                <a:solidFill>
                  <a:schemeClr val="bg1"/>
                </a:solidFill>
              </a:rPr>
              <a:t> </a:t>
            </a:r>
            <a:r>
              <a:rPr lang="en-US" sz="2400" b="1" dirty="0" err="1" smtClean="0">
                <a:solidFill>
                  <a:schemeClr val="bg1"/>
                </a:solidFill>
              </a:rPr>
              <a:t>Dwi</a:t>
            </a:r>
            <a:r>
              <a:rPr lang="en-US" sz="2400" b="1" dirty="0" smtClean="0">
                <a:solidFill>
                  <a:schemeClr val="bg1"/>
                </a:solidFill>
              </a:rPr>
              <a:t> </a:t>
            </a:r>
            <a:r>
              <a:rPr lang="en-US" sz="2400" b="1" dirty="0" err="1" smtClean="0">
                <a:solidFill>
                  <a:schemeClr val="bg1"/>
                </a:solidFill>
              </a:rPr>
              <a:t>Wahyuni</a:t>
            </a:r>
            <a:r>
              <a:rPr lang="en-US" sz="2400" b="1" dirty="0" smtClean="0">
                <a:solidFill>
                  <a:schemeClr val="bg1"/>
                </a:solidFill>
              </a:rPr>
              <a:t>, </a:t>
            </a:r>
            <a:r>
              <a:rPr lang="en-US" sz="2400" b="1" dirty="0" err="1" smtClean="0">
                <a:solidFill>
                  <a:schemeClr val="bg1"/>
                </a:solidFill>
              </a:rPr>
              <a:t>M.Si</a:t>
            </a:r>
            <a:endParaRPr lang="en-US" sz="1600" b="1" dirty="0"/>
          </a:p>
        </p:txBody>
      </p:sp>
    </p:spTree>
    <p:extLst>
      <p:ext uri="{BB962C8B-B14F-4D97-AF65-F5344CB8AC3E}">
        <p14:creationId xmlns:p14="http://schemas.microsoft.com/office/powerpoint/2010/main" val="657184343"/>
      </p:ext>
    </p:extLst>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43" y="-24"/>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p:cNvPicPr>
            <a:picLocks noChangeAspect="1" noChangeArrowheads="1"/>
          </p:cNvPicPr>
          <p:nvPr/>
        </p:nvPicPr>
        <p:blipFill>
          <a:blip r:embed="rId4"/>
          <a:srcRect/>
          <a:stretch>
            <a:fillRect/>
          </a:stretch>
        </p:blipFill>
        <p:spPr bwMode="auto">
          <a:xfrm>
            <a:off x="285720" y="1071546"/>
            <a:ext cx="2500330" cy="514350"/>
          </a:xfrm>
          <a:prstGeom prst="rect">
            <a:avLst/>
          </a:prstGeom>
          <a:noFill/>
          <a:ln w="9525">
            <a:noFill/>
            <a:miter lim="800000"/>
            <a:headEnd/>
            <a:tailEnd/>
          </a:ln>
          <a:effectLst/>
        </p:spPr>
      </p:pic>
      <p:sp>
        <p:nvSpPr>
          <p:cNvPr id="7" name="Rectangle 3"/>
          <p:cNvSpPr>
            <a:spLocks noGrp="1" noChangeArrowheads="1"/>
          </p:cNvSpPr>
          <p:nvPr>
            <p:ph idx="1"/>
          </p:nvPr>
        </p:nvSpPr>
        <p:spPr>
          <a:xfrm>
            <a:off x="357158" y="2143116"/>
            <a:ext cx="8372476" cy="4714884"/>
          </a:xfrm>
        </p:spPr>
        <p:txBody>
          <a:bodyPr/>
          <a:lstStyle/>
          <a:p>
            <a:pPr marL="609600" indent="-609600" algn="just" eaLnBrk="1" hangingPunct="1">
              <a:lnSpc>
                <a:spcPct val="80000"/>
              </a:lnSpc>
              <a:buClr>
                <a:srgbClr val="FF0000"/>
              </a:buClr>
              <a:buFont typeface="Wingdings" pitchFamily="2" charset="2"/>
              <a:buChar char="Ø"/>
              <a:defRPr/>
            </a:pPr>
            <a:r>
              <a:rPr lang="en-US" sz="2800" dirty="0" err="1" smtClean="0"/>
              <a:t>berasal</a:t>
            </a:r>
            <a:r>
              <a:rPr lang="en-US" sz="2800" dirty="0" smtClean="0"/>
              <a:t> </a:t>
            </a:r>
            <a:r>
              <a:rPr lang="en-US" sz="2800" dirty="0" err="1" smtClean="0"/>
              <a:t>dari</a:t>
            </a:r>
            <a:r>
              <a:rPr lang="en-US" sz="2800" dirty="0" smtClean="0"/>
              <a:t> </a:t>
            </a:r>
            <a:r>
              <a:rPr lang="en-US" sz="2800" dirty="0" err="1" smtClean="0"/>
              <a:t>bahasa</a:t>
            </a:r>
            <a:r>
              <a:rPr lang="en-US" sz="2800" dirty="0" smtClean="0"/>
              <a:t> </a:t>
            </a:r>
            <a:r>
              <a:rPr lang="en-US" sz="2800" dirty="0" err="1" smtClean="0"/>
              <a:t>latin</a:t>
            </a:r>
            <a:r>
              <a:rPr lang="en-US" sz="2800" dirty="0" smtClean="0"/>
              <a:t> </a:t>
            </a:r>
            <a:r>
              <a:rPr lang="en-US" sz="2800" dirty="0" err="1" smtClean="0"/>
              <a:t>yaitu</a:t>
            </a:r>
            <a:r>
              <a:rPr lang="en-US" sz="2800" dirty="0" smtClean="0"/>
              <a:t> : </a:t>
            </a:r>
          </a:p>
          <a:p>
            <a:pPr marL="609600" indent="-609600" algn="just" eaLnBrk="1" hangingPunct="1">
              <a:lnSpc>
                <a:spcPct val="80000"/>
              </a:lnSpc>
              <a:buFont typeface="Wingdings" pitchFamily="2" charset="2"/>
              <a:buNone/>
              <a:defRPr/>
            </a:pPr>
            <a:r>
              <a:rPr lang="en-US" sz="2800" dirty="0" smtClean="0"/>
              <a:t>	* </a:t>
            </a:r>
            <a:r>
              <a:rPr lang="en-US" sz="2800" dirty="0" err="1" smtClean="0"/>
              <a:t>fisi</a:t>
            </a:r>
            <a:r>
              <a:rPr lang="en-US" sz="2800" dirty="0" smtClean="0"/>
              <a:t> (</a:t>
            </a:r>
            <a:r>
              <a:rPr lang="en-US" sz="2800" dirty="0" err="1" smtClean="0"/>
              <a:t>physis</a:t>
            </a:r>
            <a:r>
              <a:rPr lang="en-US" sz="2800" dirty="0" smtClean="0"/>
              <a:t>) : </a:t>
            </a:r>
            <a:r>
              <a:rPr lang="en-US" sz="2800" dirty="0" err="1" smtClean="0"/>
              <a:t>alam</a:t>
            </a:r>
            <a:r>
              <a:rPr lang="en-US" sz="2800" dirty="0" smtClean="0"/>
              <a:t>/ </a:t>
            </a:r>
            <a:r>
              <a:rPr lang="en-US" sz="2800" dirty="0" err="1" smtClean="0"/>
              <a:t>cara</a:t>
            </a:r>
            <a:r>
              <a:rPr lang="en-US" sz="2800" dirty="0" smtClean="0"/>
              <a:t> </a:t>
            </a:r>
            <a:r>
              <a:rPr lang="en-US" sz="2800" dirty="0" err="1" smtClean="0"/>
              <a:t>kerja</a:t>
            </a:r>
            <a:endParaRPr lang="en-US" sz="2800" dirty="0" smtClean="0"/>
          </a:p>
          <a:p>
            <a:pPr marL="609600" indent="-609600" algn="just" eaLnBrk="1" hangingPunct="1">
              <a:lnSpc>
                <a:spcPct val="80000"/>
              </a:lnSpc>
              <a:buFont typeface="Wingdings" pitchFamily="2" charset="2"/>
              <a:buNone/>
              <a:defRPr/>
            </a:pPr>
            <a:r>
              <a:rPr lang="en-US" sz="2800" dirty="0" smtClean="0"/>
              <a:t>	* logos (</a:t>
            </a:r>
            <a:r>
              <a:rPr lang="en-US" sz="2800" dirty="0" err="1" smtClean="0"/>
              <a:t>logi</a:t>
            </a:r>
            <a:r>
              <a:rPr lang="en-US" sz="2800" dirty="0" smtClean="0"/>
              <a:t>) : </a:t>
            </a:r>
            <a:r>
              <a:rPr lang="en-US" sz="2800" dirty="0" err="1" smtClean="0"/>
              <a:t>ilmu</a:t>
            </a:r>
            <a:r>
              <a:rPr lang="en-US" sz="2800" dirty="0" smtClean="0"/>
              <a:t> </a:t>
            </a:r>
            <a:r>
              <a:rPr lang="en-US" sz="2800" dirty="0" err="1" smtClean="0"/>
              <a:t>pengetahuan</a:t>
            </a:r>
            <a:endParaRPr lang="en-US" sz="2800" dirty="0" smtClean="0"/>
          </a:p>
          <a:p>
            <a:pPr marL="609600" indent="-609600" algn="just" eaLnBrk="1" hangingPunct="1">
              <a:lnSpc>
                <a:spcPct val="80000"/>
              </a:lnSpc>
              <a:buClr>
                <a:srgbClr val="FF0000"/>
              </a:buClr>
              <a:buFont typeface="Wingdings" pitchFamily="2" charset="2"/>
              <a:buChar char="Ø"/>
              <a:defRPr/>
            </a:pPr>
            <a:r>
              <a:rPr lang="en-US" sz="2800" dirty="0" err="1" smtClean="0"/>
              <a:t>fisiologi</a:t>
            </a:r>
            <a:r>
              <a:rPr lang="en-US" sz="2800" dirty="0" smtClean="0"/>
              <a:t> </a:t>
            </a:r>
            <a:r>
              <a:rPr lang="en-US" sz="2800" dirty="0" err="1" smtClean="0"/>
              <a:t>adalah</a:t>
            </a:r>
            <a:r>
              <a:rPr lang="en-US" sz="2800" dirty="0" smtClean="0"/>
              <a:t> </a:t>
            </a:r>
            <a:r>
              <a:rPr lang="en-US" sz="2800" dirty="0" err="1" smtClean="0"/>
              <a:t>ilmu</a:t>
            </a:r>
            <a:r>
              <a:rPr lang="en-US" sz="2800" dirty="0" smtClean="0"/>
              <a:t> yang </a:t>
            </a:r>
            <a:r>
              <a:rPr lang="en-US" sz="2800" dirty="0" err="1" smtClean="0"/>
              <a:t>mempelajari</a:t>
            </a:r>
            <a:r>
              <a:rPr lang="en-US" sz="2800" dirty="0" smtClean="0"/>
              <a:t> </a:t>
            </a:r>
            <a:r>
              <a:rPr lang="en-US" sz="2800" dirty="0" err="1" smtClean="0"/>
              <a:t>faal</a:t>
            </a:r>
            <a:r>
              <a:rPr lang="en-US" sz="2800" dirty="0" smtClean="0"/>
              <a:t> </a:t>
            </a:r>
            <a:r>
              <a:rPr lang="en-US" sz="2800" dirty="0" err="1" smtClean="0"/>
              <a:t>atau</a:t>
            </a:r>
            <a:r>
              <a:rPr lang="en-US" sz="2800" dirty="0" smtClean="0"/>
              <a:t> </a:t>
            </a:r>
            <a:r>
              <a:rPr lang="en-US" sz="2800" dirty="0" err="1" smtClean="0"/>
              <a:t>pekerjaan</a:t>
            </a:r>
            <a:r>
              <a:rPr lang="en-US" sz="2800" dirty="0" smtClean="0"/>
              <a:t> </a:t>
            </a:r>
            <a:r>
              <a:rPr lang="en-US" sz="2800" dirty="0" err="1" smtClean="0"/>
              <a:t>dari</a:t>
            </a:r>
            <a:r>
              <a:rPr lang="en-US" sz="2800" dirty="0" smtClean="0"/>
              <a:t> </a:t>
            </a:r>
            <a:r>
              <a:rPr lang="en-US" sz="2800" dirty="0" err="1" smtClean="0"/>
              <a:t>tiap-tiap</a:t>
            </a:r>
            <a:r>
              <a:rPr lang="en-US" sz="2800" dirty="0" smtClean="0"/>
              <a:t> </a:t>
            </a:r>
            <a:r>
              <a:rPr lang="en-US" sz="2800" dirty="0" err="1" smtClean="0"/>
              <a:t>jaringan</a:t>
            </a:r>
            <a:r>
              <a:rPr lang="en-US" sz="2800" dirty="0" smtClean="0"/>
              <a:t> </a:t>
            </a:r>
            <a:r>
              <a:rPr lang="en-US" sz="2800" dirty="0" err="1" smtClean="0"/>
              <a:t>tubuh</a:t>
            </a:r>
            <a:r>
              <a:rPr lang="en-US" sz="2800" dirty="0" smtClean="0"/>
              <a:t> </a:t>
            </a:r>
            <a:r>
              <a:rPr lang="en-US" sz="2800" dirty="0" err="1" smtClean="0"/>
              <a:t>atau</a:t>
            </a:r>
            <a:r>
              <a:rPr lang="en-US" sz="2800" dirty="0" smtClean="0"/>
              <a:t> </a:t>
            </a:r>
            <a:r>
              <a:rPr lang="en-US" sz="2800" dirty="0" err="1" smtClean="0"/>
              <a:t>bagian</a:t>
            </a:r>
            <a:r>
              <a:rPr lang="en-US" sz="2800" dirty="0" smtClean="0"/>
              <a:t> </a:t>
            </a:r>
            <a:r>
              <a:rPr lang="en-US" sz="2800" dirty="0" err="1" smtClean="0"/>
              <a:t>dari</a:t>
            </a:r>
            <a:r>
              <a:rPr lang="en-US" sz="2800" dirty="0" smtClean="0"/>
              <a:t> </a:t>
            </a:r>
            <a:r>
              <a:rPr lang="en-US" sz="2800" dirty="0" err="1" smtClean="0"/>
              <a:t>alat-alat</a:t>
            </a:r>
            <a:r>
              <a:rPr lang="en-US" sz="2800" dirty="0" smtClean="0"/>
              <a:t> </a:t>
            </a:r>
            <a:r>
              <a:rPr lang="en-US" sz="2800" dirty="0" err="1" smtClean="0"/>
              <a:t>tubuh</a:t>
            </a:r>
            <a:r>
              <a:rPr lang="en-US" sz="2800" dirty="0" smtClean="0"/>
              <a:t> </a:t>
            </a:r>
            <a:r>
              <a:rPr lang="en-US" sz="2800" dirty="0" err="1" smtClean="0"/>
              <a:t>dan</a:t>
            </a:r>
            <a:r>
              <a:rPr lang="en-US" sz="2800" dirty="0" smtClean="0"/>
              <a:t> </a:t>
            </a:r>
            <a:r>
              <a:rPr lang="en-US" sz="2800" dirty="0" err="1" smtClean="0"/>
              <a:t>sebagainya</a:t>
            </a:r>
            <a:endParaRPr lang="en-US" sz="2800" dirty="0" smtClean="0"/>
          </a:p>
          <a:p>
            <a:pPr marL="609600" indent="-609600" algn="just" eaLnBrk="1" hangingPunct="1">
              <a:lnSpc>
                <a:spcPct val="80000"/>
              </a:lnSpc>
              <a:buClr>
                <a:srgbClr val="FF0000"/>
              </a:buClr>
              <a:buFont typeface="Wingdings" pitchFamily="2" charset="2"/>
              <a:buChar char="Ø"/>
              <a:defRPr/>
            </a:pPr>
            <a:r>
              <a:rPr lang="en-US" sz="2800" dirty="0" err="1" smtClean="0"/>
              <a:t>fisiologi</a:t>
            </a:r>
            <a:r>
              <a:rPr lang="en-US" sz="2800" dirty="0" smtClean="0"/>
              <a:t> </a:t>
            </a:r>
            <a:r>
              <a:rPr lang="en-US" sz="2800" dirty="0" err="1" smtClean="0"/>
              <a:t>mempelajari</a:t>
            </a:r>
            <a:r>
              <a:rPr lang="en-US" sz="2800" dirty="0" smtClean="0"/>
              <a:t> </a:t>
            </a:r>
            <a:r>
              <a:rPr lang="en-US" sz="2800" dirty="0" err="1" smtClean="0"/>
              <a:t>fungsi</a:t>
            </a:r>
            <a:r>
              <a:rPr lang="en-US" sz="2800" dirty="0" smtClean="0"/>
              <a:t> </a:t>
            </a:r>
            <a:r>
              <a:rPr lang="en-US" sz="2800" dirty="0" err="1" smtClean="0"/>
              <a:t>atau</a:t>
            </a:r>
            <a:r>
              <a:rPr lang="en-US" sz="2800" dirty="0" smtClean="0"/>
              <a:t> </a:t>
            </a:r>
            <a:r>
              <a:rPr lang="en-US" sz="2800" dirty="0" err="1" smtClean="0"/>
              <a:t>kerja</a:t>
            </a:r>
            <a:r>
              <a:rPr lang="en-US" sz="2800" dirty="0" smtClean="0"/>
              <a:t> </a:t>
            </a:r>
            <a:r>
              <a:rPr lang="en-US" sz="2800" dirty="0" err="1" smtClean="0"/>
              <a:t>tubu</a:t>
            </a:r>
            <a:r>
              <a:rPr lang="id-ID" sz="2800" dirty="0" smtClean="0"/>
              <a:t>h</a:t>
            </a:r>
            <a:r>
              <a:rPr lang="en-US" sz="2800" dirty="0" smtClean="0"/>
              <a:t> </a:t>
            </a:r>
            <a:r>
              <a:rPr lang="en-US" sz="2800" dirty="0" err="1" smtClean="0"/>
              <a:t>dalam</a:t>
            </a:r>
            <a:r>
              <a:rPr lang="en-US" sz="2800" dirty="0" smtClean="0"/>
              <a:t> </a:t>
            </a:r>
            <a:r>
              <a:rPr lang="en-US" sz="2800" dirty="0" err="1" smtClean="0"/>
              <a:t>keadaan</a:t>
            </a:r>
            <a:r>
              <a:rPr lang="en-US" sz="2800" dirty="0" smtClean="0"/>
              <a:t> normal</a:t>
            </a:r>
          </a:p>
          <a:p>
            <a:pPr marL="609600" indent="-609600" eaLnBrk="1" hangingPunct="1">
              <a:lnSpc>
                <a:spcPct val="80000"/>
              </a:lnSpc>
              <a:buFont typeface="Wingdings" pitchFamily="2" charset="2"/>
              <a:buNone/>
              <a:defRPr/>
            </a:pPr>
            <a:endParaRPr lang="id-ID" sz="2800" dirty="0" smtClean="0"/>
          </a:p>
        </p:txBody>
      </p:sp>
    </p:spTree>
    <p:extLst>
      <p:ext uri="{BB962C8B-B14F-4D97-AF65-F5344CB8AC3E}">
        <p14:creationId xmlns:p14="http://schemas.microsoft.com/office/powerpoint/2010/main" val="2242354655"/>
      </p:ext>
    </p:extLst>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43"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323528" y="764704"/>
            <a:ext cx="8352928" cy="6429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smtClean="0">
                <a:solidFill>
                  <a:schemeClr val="tx1"/>
                </a:solidFill>
                <a:latin typeface="Arial Rounded MT Bold" pitchFamily="34" charset="0"/>
              </a:rPr>
              <a:t>Tingkatan</a:t>
            </a:r>
            <a:r>
              <a:rPr lang="en-US" sz="3600" dirty="0" smtClean="0">
                <a:solidFill>
                  <a:schemeClr val="tx1"/>
                </a:solidFill>
                <a:latin typeface="Arial Rounded MT Bold" pitchFamily="34" charset="0"/>
              </a:rPr>
              <a:t> </a:t>
            </a:r>
            <a:r>
              <a:rPr lang="en-US" sz="3600" dirty="0" err="1" smtClean="0">
                <a:solidFill>
                  <a:schemeClr val="tx1"/>
                </a:solidFill>
                <a:latin typeface="Arial Rounded MT Bold" pitchFamily="34" charset="0"/>
              </a:rPr>
              <a:t>Organisasi</a:t>
            </a:r>
            <a:r>
              <a:rPr lang="en-US" sz="3600" dirty="0" smtClean="0">
                <a:solidFill>
                  <a:schemeClr val="tx1"/>
                </a:solidFill>
                <a:latin typeface="Arial Rounded MT Bold" pitchFamily="34" charset="0"/>
              </a:rPr>
              <a:t> </a:t>
            </a:r>
            <a:r>
              <a:rPr lang="en-US" sz="3600" dirty="0" err="1" smtClean="0">
                <a:solidFill>
                  <a:schemeClr val="tx1"/>
                </a:solidFill>
                <a:latin typeface="Arial Rounded MT Bold" pitchFamily="34" charset="0"/>
              </a:rPr>
              <a:t>Makhluk</a:t>
            </a:r>
            <a:r>
              <a:rPr lang="en-US" sz="3600" dirty="0" smtClean="0">
                <a:solidFill>
                  <a:schemeClr val="tx1"/>
                </a:solidFill>
                <a:latin typeface="Arial Rounded MT Bold" pitchFamily="34" charset="0"/>
              </a:rPr>
              <a:t> </a:t>
            </a:r>
            <a:r>
              <a:rPr lang="en-US" sz="3600" dirty="0" err="1" smtClean="0">
                <a:solidFill>
                  <a:schemeClr val="tx1"/>
                </a:solidFill>
                <a:latin typeface="Arial Rounded MT Bold" pitchFamily="34" charset="0"/>
              </a:rPr>
              <a:t>Hidup</a:t>
            </a:r>
            <a:r>
              <a:rPr lang="en-US" sz="3600" dirty="0" smtClean="0">
                <a:solidFill>
                  <a:schemeClr val="tx1"/>
                </a:solidFill>
                <a:latin typeface="Arial Rounded MT Bold" pitchFamily="34" charset="0"/>
              </a:rPr>
              <a:t> </a:t>
            </a:r>
            <a:endParaRPr lang="id-ID" sz="3600" dirty="0">
              <a:solidFill>
                <a:schemeClr val="tx1"/>
              </a:solidFill>
              <a:latin typeface="Arial Rounded MT Bold" pitchFamily="34" charset="0"/>
            </a:endParaRPr>
          </a:p>
        </p:txBody>
      </p:sp>
      <p:pic>
        <p:nvPicPr>
          <p:cNvPr id="1026" name="Picture 2" descr="Image result for tingkatan organisasi hew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3648" y="1552574"/>
            <a:ext cx="6907513" cy="439670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619671" y="5949280"/>
            <a:ext cx="7056785" cy="461665"/>
          </a:xfrm>
          <a:prstGeom prst="rect">
            <a:avLst/>
          </a:prstGeom>
          <a:noFill/>
        </p:spPr>
        <p:txBody>
          <a:bodyPr wrap="square" rtlCol="0">
            <a:spAutoFit/>
          </a:bodyPr>
          <a:lstStyle/>
          <a:p>
            <a:r>
              <a:rPr lang="en-US" sz="800" dirty="0"/>
              <a:t>Source: https://www.google.com/url?sa=i&amp;source=images&amp;cd=&amp;</a:t>
            </a:r>
            <a:r>
              <a:rPr lang="en-US" sz="800" dirty="0" smtClean="0"/>
              <a:t>cad=rja&amp;uact=8&amp;ved=2ahUKEwig6K-F5tXgAhVdi3AKHSLdCjYQjRx6BAgBEAU&amp;url=http%3A%2F%2Fwww.ebiologi.net%2F2016%2F02%2Ftingkat-organisasi-kehidupan.html&amp;psig=AOvVaw2tQa6OamGzGZ4rsm2x4Fhh&amp;ust=1551146728805543</a:t>
            </a:r>
          </a:p>
        </p:txBody>
      </p:sp>
    </p:spTree>
    <p:extLst>
      <p:ext uri="{BB962C8B-B14F-4D97-AF65-F5344CB8AC3E}">
        <p14:creationId xmlns:p14="http://schemas.microsoft.com/office/powerpoint/2010/main" val="2242354655"/>
      </p:ext>
    </p:extLst>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7"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seltum n selhe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382242"/>
            <a:ext cx="7182971" cy="471105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79512" y="274638"/>
            <a:ext cx="8784976" cy="1143000"/>
          </a:xfrm>
        </p:spPr>
        <p:txBody>
          <a:bodyPr>
            <a:normAutofit fontScale="90000"/>
          </a:bodyPr>
          <a:lstStyle/>
          <a:p>
            <a:r>
              <a:rPr lang="en-US" dirty="0" err="1" smtClean="0"/>
              <a:t>Perbedaan</a:t>
            </a:r>
            <a:r>
              <a:rPr lang="en-US" dirty="0" smtClean="0"/>
              <a:t> </a:t>
            </a:r>
            <a:r>
              <a:rPr lang="en-US" dirty="0" err="1" smtClean="0"/>
              <a:t>Sel</a:t>
            </a:r>
            <a:r>
              <a:rPr lang="en-US" dirty="0" smtClean="0"/>
              <a:t> </a:t>
            </a:r>
            <a:r>
              <a:rPr lang="en-US" dirty="0" err="1" smtClean="0"/>
              <a:t>Hewan</a:t>
            </a:r>
            <a:r>
              <a:rPr lang="en-US" dirty="0" smtClean="0"/>
              <a:t> </a:t>
            </a:r>
            <a:r>
              <a:rPr lang="en-US" dirty="0" err="1" smtClean="0"/>
              <a:t>dan</a:t>
            </a:r>
            <a:r>
              <a:rPr lang="en-US" dirty="0" smtClean="0"/>
              <a:t> </a:t>
            </a:r>
            <a:r>
              <a:rPr lang="en-US" dirty="0" err="1" smtClean="0"/>
              <a:t>Sel</a:t>
            </a:r>
            <a:r>
              <a:rPr lang="en-US" dirty="0" smtClean="0"/>
              <a:t> </a:t>
            </a:r>
            <a:r>
              <a:rPr lang="en-US" dirty="0" err="1" smtClean="0"/>
              <a:t>Tumbuhan</a:t>
            </a:r>
            <a:endParaRPr lang="id-ID" dirty="0"/>
          </a:p>
        </p:txBody>
      </p:sp>
    </p:spTree>
    <p:extLst>
      <p:ext uri="{BB962C8B-B14F-4D97-AF65-F5344CB8AC3E}">
        <p14:creationId xmlns:p14="http://schemas.microsoft.com/office/powerpoint/2010/main" val="16055302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43"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1357290" y="857232"/>
            <a:ext cx="6357982" cy="6429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smtClean="0">
                <a:solidFill>
                  <a:schemeClr val="tx1"/>
                </a:solidFill>
                <a:latin typeface="Arial Rounded MT Bold" pitchFamily="34" charset="0"/>
              </a:rPr>
              <a:t>Jaringan</a:t>
            </a:r>
            <a:r>
              <a:rPr lang="en-US" sz="3600" dirty="0" smtClean="0">
                <a:solidFill>
                  <a:schemeClr val="tx1"/>
                </a:solidFill>
                <a:latin typeface="Arial Rounded MT Bold" pitchFamily="34" charset="0"/>
              </a:rPr>
              <a:t> </a:t>
            </a:r>
            <a:r>
              <a:rPr lang="en-US" sz="3600" dirty="0" err="1" smtClean="0">
                <a:solidFill>
                  <a:schemeClr val="tx1"/>
                </a:solidFill>
                <a:latin typeface="Arial Rounded MT Bold" pitchFamily="34" charset="0"/>
              </a:rPr>
              <a:t>pada</a:t>
            </a:r>
            <a:r>
              <a:rPr lang="en-US" sz="3600" dirty="0" smtClean="0">
                <a:solidFill>
                  <a:schemeClr val="tx1"/>
                </a:solidFill>
                <a:latin typeface="Arial Rounded MT Bold" pitchFamily="34" charset="0"/>
              </a:rPr>
              <a:t> </a:t>
            </a:r>
            <a:r>
              <a:rPr lang="en-US" sz="3600" dirty="0" err="1" smtClean="0">
                <a:solidFill>
                  <a:schemeClr val="tx1"/>
                </a:solidFill>
                <a:latin typeface="Arial Rounded MT Bold" pitchFamily="34" charset="0"/>
              </a:rPr>
              <a:t>Hewan</a:t>
            </a:r>
            <a:endParaRPr lang="id-ID" sz="3600" dirty="0">
              <a:solidFill>
                <a:schemeClr val="tx1"/>
              </a:solidFill>
              <a:latin typeface="Arial Rounded MT Bold" pitchFamily="34" charset="0"/>
            </a:endParaRPr>
          </a:p>
        </p:txBody>
      </p:sp>
      <p:pic>
        <p:nvPicPr>
          <p:cNvPr id="6146" name="Picture 2"/>
          <p:cNvPicPr>
            <a:picLocks noChangeAspect="1" noChangeArrowheads="1"/>
          </p:cNvPicPr>
          <p:nvPr/>
        </p:nvPicPr>
        <p:blipFill>
          <a:blip r:embed="rId4"/>
          <a:srcRect/>
          <a:stretch>
            <a:fillRect/>
          </a:stretch>
        </p:blipFill>
        <p:spPr bwMode="auto">
          <a:xfrm>
            <a:off x="714348" y="1866905"/>
            <a:ext cx="3643338" cy="2133599"/>
          </a:xfrm>
          <a:prstGeom prst="rect">
            <a:avLst/>
          </a:prstGeom>
          <a:noFill/>
          <a:ln w="9525">
            <a:noFill/>
            <a:miter lim="800000"/>
            <a:headEnd/>
            <a:tailEnd/>
          </a:ln>
          <a:effectLst/>
        </p:spPr>
      </p:pic>
      <p:pic>
        <p:nvPicPr>
          <p:cNvPr id="6147" name="Picture 3"/>
          <p:cNvPicPr>
            <a:picLocks noChangeAspect="1" noChangeArrowheads="1"/>
          </p:cNvPicPr>
          <p:nvPr/>
        </p:nvPicPr>
        <p:blipFill>
          <a:blip r:embed="rId5"/>
          <a:srcRect/>
          <a:stretch>
            <a:fillRect/>
          </a:stretch>
        </p:blipFill>
        <p:spPr bwMode="auto">
          <a:xfrm>
            <a:off x="4714876" y="1857364"/>
            <a:ext cx="3476625" cy="2228850"/>
          </a:xfrm>
          <a:prstGeom prst="rect">
            <a:avLst/>
          </a:prstGeom>
          <a:noFill/>
          <a:ln w="9525">
            <a:noFill/>
            <a:miter lim="800000"/>
            <a:headEnd/>
            <a:tailEnd/>
          </a:ln>
          <a:effectLst/>
        </p:spPr>
      </p:pic>
      <p:pic>
        <p:nvPicPr>
          <p:cNvPr id="6148" name="Picture 4"/>
          <p:cNvPicPr>
            <a:picLocks noChangeAspect="1" noChangeArrowheads="1"/>
          </p:cNvPicPr>
          <p:nvPr/>
        </p:nvPicPr>
        <p:blipFill>
          <a:blip r:embed="rId6"/>
          <a:srcRect/>
          <a:stretch>
            <a:fillRect/>
          </a:stretch>
        </p:blipFill>
        <p:spPr bwMode="auto">
          <a:xfrm>
            <a:off x="642910" y="4214818"/>
            <a:ext cx="3429024" cy="2105025"/>
          </a:xfrm>
          <a:prstGeom prst="rect">
            <a:avLst/>
          </a:prstGeom>
          <a:noFill/>
          <a:ln w="9525">
            <a:noFill/>
            <a:miter lim="800000"/>
            <a:headEnd/>
            <a:tailEnd/>
          </a:ln>
          <a:effectLst/>
        </p:spPr>
      </p:pic>
      <p:pic>
        <p:nvPicPr>
          <p:cNvPr id="6149" name="Picture 5"/>
          <p:cNvPicPr>
            <a:picLocks noChangeAspect="1" noChangeArrowheads="1"/>
          </p:cNvPicPr>
          <p:nvPr/>
        </p:nvPicPr>
        <p:blipFill>
          <a:blip r:embed="rId7"/>
          <a:srcRect/>
          <a:stretch>
            <a:fillRect/>
          </a:stretch>
        </p:blipFill>
        <p:spPr bwMode="auto">
          <a:xfrm>
            <a:off x="4929190" y="4143380"/>
            <a:ext cx="3357586" cy="2152650"/>
          </a:xfrm>
          <a:prstGeom prst="rect">
            <a:avLst/>
          </a:prstGeom>
          <a:noFill/>
          <a:ln w="9525">
            <a:noFill/>
            <a:miter lim="800000"/>
            <a:headEnd/>
            <a:tailEnd/>
          </a:ln>
          <a:effectLst/>
        </p:spPr>
      </p:pic>
    </p:spTree>
    <p:extLst>
      <p:ext uri="{BB962C8B-B14F-4D97-AF65-F5344CB8AC3E}">
        <p14:creationId xmlns:p14="http://schemas.microsoft.com/office/powerpoint/2010/main" val="2242354655"/>
      </p:ext>
    </p:extLst>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43"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err="1" smtClean="0"/>
              <a:t>Jaringan</a:t>
            </a:r>
            <a:r>
              <a:rPr lang="en-US" dirty="0" smtClean="0"/>
              <a:t> </a:t>
            </a:r>
            <a:r>
              <a:rPr lang="en-US" dirty="0" err="1" smtClean="0"/>
              <a:t>Epite</a:t>
            </a:r>
            <a:r>
              <a:rPr lang="en-US" dirty="0" err="1"/>
              <a:t>l</a:t>
            </a:r>
            <a:endParaRPr lang="en-US" dirty="0"/>
          </a:p>
        </p:txBody>
      </p:sp>
      <p:sp>
        <p:nvSpPr>
          <p:cNvPr id="3" name="Content Placeholder 2"/>
          <p:cNvSpPr>
            <a:spLocks noGrp="1"/>
          </p:cNvSpPr>
          <p:nvPr>
            <p:ph idx="1"/>
          </p:nvPr>
        </p:nvSpPr>
        <p:spPr/>
        <p:txBody>
          <a:bodyPr/>
          <a:lstStyle/>
          <a:p>
            <a:endParaRPr lang="en-US"/>
          </a:p>
        </p:txBody>
      </p:sp>
      <p:pic>
        <p:nvPicPr>
          <p:cNvPr id="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7624" y="1284349"/>
            <a:ext cx="6803050" cy="5470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49434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43"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1357290" y="692696"/>
            <a:ext cx="6357982" cy="6429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smtClean="0">
                <a:solidFill>
                  <a:schemeClr val="tx1"/>
                </a:solidFill>
                <a:latin typeface="Arial Rounded MT Bold" pitchFamily="34" charset="0"/>
              </a:rPr>
              <a:t>Jaringan</a:t>
            </a:r>
            <a:r>
              <a:rPr lang="en-US" sz="3600" dirty="0" smtClean="0">
                <a:solidFill>
                  <a:schemeClr val="tx1"/>
                </a:solidFill>
                <a:latin typeface="Arial Rounded MT Bold" pitchFamily="34" charset="0"/>
              </a:rPr>
              <a:t> </a:t>
            </a:r>
            <a:r>
              <a:rPr lang="en-US" sz="3600" dirty="0" err="1" smtClean="0">
                <a:solidFill>
                  <a:schemeClr val="tx1"/>
                </a:solidFill>
                <a:latin typeface="Arial Rounded MT Bold" pitchFamily="34" charset="0"/>
              </a:rPr>
              <a:t>Otot</a:t>
            </a:r>
            <a:endParaRPr lang="id-ID" sz="3600" dirty="0">
              <a:solidFill>
                <a:schemeClr val="tx1"/>
              </a:solidFill>
              <a:latin typeface="Arial Rounded MT Bold" pitchFamily="34" charset="0"/>
            </a:endParaRPr>
          </a:p>
        </p:txBody>
      </p:sp>
      <p:pic>
        <p:nvPicPr>
          <p:cNvPr id="3074" name="Picture 2" descr="Related image"/>
          <p:cNvPicPr>
            <a:picLocks noChangeAspect="1" noChangeArrowheads="1"/>
          </p:cNvPicPr>
          <p:nvPr/>
        </p:nvPicPr>
        <p:blipFill rotWithShape="1">
          <a:blip r:embed="rId4">
            <a:extLst>
              <a:ext uri="{28A0092B-C50C-407E-A947-70E740481C1C}">
                <a14:useLocalDpi xmlns:a14="http://schemas.microsoft.com/office/drawing/2010/main" val="0"/>
              </a:ext>
            </a:extLst>
          </a:blip>
          <a:srcRect b="12486"/>
          <a:stretch/>
        </p:blipFill>
        <p:spPr bwMode="auto">
          <a:xfrm>
            <a:off x="1143095" y="1484784"/>
            <a:ext cx="7180848" cy="5112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2354655"/>
      </p:ext>
    </p:extLst>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43"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857224" y="620688"/>
            <a:ext cx="7143800" cy="6429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smtClean="0">
                <a:solidFill>
                  <a:schemeClr val="tx1"/>
                </a:solidFill>
                <a:latin typeface="Arial Rounded MT Bold" pitchFamily="34" charset="0"/>
              </a:rPr>
              <a:t>Jaringan</a:t>
            </a:r>
            <a:r>
              <a:rPr lang="en-US" sz="3600" dirty="0" smtClean="0">
                <a:solidFill>
                  <a:schemeClr val="tx1"/>
                </a:solidFill>
                <a:latin typeface="Arial Rounded MT Bold" pitchFamily="34" charset="0"/>
              </a:rPr>
              <a:t> </a:t>
            </a:r>
            <a:r>
              <a:rPr lang="en-US" sz="3600" dirty="0" err="1" smtClean="0">
                <a:solidFill>
                  <a:schemeClr val="tx1"/>
                </a:solidFill>
                <a:latin typeface="Arial Rounded MT Bold" pitchFamily="34" charset="0"/>
              </a:rPr>
              <a:t>Ikat</a:t>
            </a:r>
            <a:endParaRPr lang="id-ID" sz="3600" dirty="0">
              <a:solidFill>
                <a:schemeClr val="tx1"/>
              </a:solidFill>
              <a:latin typeface="Arial Rounded MT Bold" pitchFamily="34" charset="0"/>
            </a:endParaRPr>
          </a:p>
        </p:txBody>
      </p:sp>
      <p:pic>
        <p:nvPicPr>
          <p:cNvPr id="4098" name="Picture 2"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7225" y="1262009"/>
            <a:ext cx="7852164" cy="5407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2354655"/>
      </p:ext>
    </p:extLst>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43"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1357290" y="548680"/>
            <a:ext cx="6357982" cy="6429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smtClean="0">
                <a:solidFill>
                  <a:schemeClr val="tx1"/>
                </a:solidFill>
                <a:latin typeface="Arial Rounded MT Bold" pitchFamily="34" charset="0"/>
              </a:rPr>
              <a:t>Jaringan</a:t>
            </a:r>
            <a:r>
              <a:rPr lang="en-US" sz="3600" dirty="0" smtClean="0">
                <a:solidFill>
                  <a:schemeClr val="tx1"/>
                </a:solidFill>
                <a:latin typeface="Arial Rounded MT Bold" pitchFamily="34" charset="0"/>
              </a:rPr>
              <a:t> </a:t>
            </a:r>
            <a:r>
              <a:rPr lang="en-US" sz="3600" dirty="0" err="1" smtClean="0">
                <a:solidFill>
                  <a:schemeClr val="tx1"/>
                </a:solidFill>
                <a:latin typeface="Arial Rounded MT Bold" pitchFamily="34" charset="0"/>
              </a:rPr>
              <a:t>Syaraf</a:t>
            </a:r>
            <a:endParaRPr lang="id-ID" sz="3600" dirty="0">
              <a:solidFill>
                <a:schemeClr val="tx1"/>
              </a:solidFill>
              <a:latin typeface="Arial Rounded MT Bold" pitchFamily="34" charset="0"/>
            </a:endParaRPr>
          </a:p>
        </p:txBody>
      </p:sp>
      <p:pic>
        <p:nvPicPr>
          <p:cNvPr id="9" name="Picture 6" descr="481px-Complete_neuron_cell_diagram_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1227037"/>
            <a:ext cx="8375053" cy="5312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2354655"/>
      </p:ext>
    </p:extLst>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title"/>
          </p:nvPr>
        </p:nvSpPr>
        <p:spPr>
          <a:xfrm>
            <a:off x="139346" y="655638"/>
            <a:ext cx="5656790" cy="487362"/>
          </a:xfrm>
        </p:spPr>
        <p:txBody>
          <a:bodyPr>
            <a:normAutofit fontScale="90000"/>
          </a:bodyPr>
          <a:lstStyle/>
          <a:p>
            <a:r>
              <a:rPr lang="en-US" dirty="0" err="1" smtClean="0"/>
              <a:t>Jaringan</a:t>
            </a:r>
            <a:r>
              <a:rPr lang="en-US" dirty="0" smtClean="0"/>
              <a:t> </a:t>
            </a:r>
            <a:r>
              <a:rPr lang="en-US" dirty="0" err="1" smtClean="0"/>
              <a:t>pada</a:t>
            </a:r>
            <a:r>
              <a:rPr lang="en-US" dirty="0" smtClean="0"/>
              <a:t> </a:t>
            </a:r>
            <a:r>
              <a:rPr lang="en-US" dirty="0" err="1" smtClean="0"/>
              <a:t>Tumbuhan</a:t>
            </a:r>
            <a:endParaRPr lang="id-ID" dirty="0"/>
          </a:p>
        </p:txBody>
      </p:sp>
      <p:sp>
        <p:nvSpPr>
          <p:cNvPr id="5" name="Rounded Rectangle 4"/>
          <p:cNvSpPr/>
          <p:nvPr/>
        </p:nvSpPr>
        <p:spPr>
          <a:xfrm>
            <a:off x="152400" y="3048000"/>
            <a:ext cx="1054518" cy="762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chemeClr val="tx1"/>
                </a:solidFill>
                <a:latin typeface="Arial" panose="020B0604020202020204" pitchFamily="34" charset="0"/>
                <a:cs typeface="Arial" panose="020B0604020202020204" pitchFamily="34" charset="0"/>
              </a:rPr>
              <a:t>Plant Tissue </a:t>
            </a:r>
            <a:endParaRPr lang="id-ID" dirty="0">
              <a:solidFill>
                <a:schemeClr val="tx1"/>
              </a:solidFill>
              <a:latin typeface="Arial" panose="020B0604020202020204" pitchFamily="34" charset="0"/>
              <a:cs typeface="Arial" panose="020B0604020202020204" pitchFamily="34" charset="0"/>
            </a:endParaRPr>
          </a:p>
        </p:txBody>
      </p:sp>
      <p:sp>
        <p:nvSpPr>
          <p:cNvPr id="12" name="Rounded Rectangle 11"/>
          <p:cNvSpPr/>
          <p:nvPr/>
        </p:nvSpPr>
        <p:spPr>
          <a:xfrm>
            <a:off x="1752600" y="1760538"/>
            <a:ext cx="1752600" cy="762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000" dirty="0" smtClean="0">
                <a:solidFill>
                  <a:schemeClr val="tx1"/>
                </a:solidFill>
                <a:latin typeface="Arial" panose="020B0604020202020204" pitchFamily="34" charset="0"/>
                <a:cs typeface="Arial" panose="020B0604020202020204" pitchFamily="34" charset="0"/>
              </a:rPr>
              <a:t>Meristematic Tissue </a:t>
            </a:r>
            <a:endParaRPr lang="id-ID" sz="2000" dirty="0">
              <a:solidFill>
                <a:schemeClr val="tx1"/>
              </a:solidFill>
              <a:latin typeface="Arial" panose="020B0604020202020204" pitchFamily="34" charset="0"/>
              <a:cs typeface="Arial" panose="020B0604020202020204" pitchFamily="34" charset="0"/>
            </a:endParaRPr>
          </a:p>
        </p:txBody>
      </p:sp>
      <p:sp>
        <p:nvSpPr>
          <p:cNvPr id="13" name="Rounded Rectangle 12"/>
          <p:cNvSpPr/>
          <p:nvPr/>
        </p:nvSpPr>
        <p:spPr>
          <a:xfrm>
            <a:off x="1752600" y="4876800"/>
            <a:ext cx="1752600" cy="762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000" dirty="0" smtClean="0">
                <a:solidFill>
                  <a:schemeClr val="tx1"/>
                </a:solidFill>
                <a:latin typeface="Arial" panose="020B0604020202020204" pitchFamily="34" charset="0"/>
                <a:cs typeface="Arial" panose="020B0604020202020204" pitchFamily="34" charset="0"/>
              </a:rPr>
              <a:t>Permanent Tissue </a:t>
            </a:r>
            <a:endParaRPr lang="id-ID" sz="2000" dirty="0">
              <a:solidFill>
                <a:schemeClr val="tx1"/>
              </a:solidFill>
              <a:latin typeface="Arial" panose="020B0604020202020204" pitchFamily="34" charset="0"/>
              <a:cs typeface="Arial" panose="020B0604020202020204" pitchFamily="34" charset="0"/>
            </a:endParaRPr>
          </a:p>
        </p:txBody>
      </p:sp>
      <p:sp>
        <p:nvSpPr>
          <p:cNvPr id="14" name="Left Brace 13"/>
          <p:cNvSpPr/>
          <p:nvPr/>
        </p:nvSpPr>
        <p:spPr>
          <a:xfrm>
            <a:off x="1219200" y="2057400"/>
            <a:ext cx="533400" cy="32004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d-ID"/>
          </a:p>
        </p:txBody>
      </p:sp>
      <p:sp>
        <p:nvSpPr>
          <p:cNvPr id="15" name="Left Brace 14"/>
          <p:cNvSpPr/>
          <p:nvPr/>
        </p:nvSpPr>
        <p:spPr>
          <a:xfrm>
            <a:off x="3505200" y="1447800"/>
            <a:ext cx="471487" cy="19812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d-ID"/>
          </a:p>
        </p:txBody>
      </p:sp>
      <p:sp>
        <p:nvSpPr>
          <p:cNvPr id="18" name="Rounded Rectangle 17"/>
          <p:cNvSpPr/>
          <p:nvPr/>
        </p:nvSpPr>
        <p:spPr>
          <a:xfrm>
            <a:off x="3962400" y="1295400"/>
            <a:ext cx="2578518" cy="762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000" dirty="0" smtClean="0">
                <a:solidFill>
                  <a:schemeClr val="tx1"/>
                </a:solidFill>
                <a:latin typeface="Arial" panose="020B0604020202020204" pitchFamily="34" charset="0"/>
                <a:cs typeface="Arial" panose="020B0604020202020204" pitchFamily="34" charset="0"/>
              </a:rPr>
              <a:t>Based on formation technique</a:t>
            </a:r>
            <a:endParaRPr lang="id-ID" sz="2000" dirty="0">
              <a:solidFill>
                <a:schemeClr val="tx1"/>
              </a:solidFill>
              <a:latin typeface="Arial" panose="020B0604020202020204" pitchFamily="34" charset="0"/>
              <a:cs typeface="Arial" panose="020B0604020202020204" pitchFamily="34" charset="0"/>
            </a:endParaRPr>
          </a:p>
        </p:txBody>
      </p:sp>
      <p:sp>
        <p:nvSpPr>
          <p:cNvPr id="19" name="Rounded Rectangle 18"/>
          <p:cNvSpPr/>
          <p:nvPr/>
        </p:nvSpPr>
        <p:spPr>
          <a:xfrm>
            <a:off x="3962400" y="3048000"/>
            <a:ext cx="2578518" cy="762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000" dirty="0" smtClean="0">
                <a:solidFill>
                  <a:schemeClr val="tx1"/>
                </a:solidFill>
                <a:latin typeface="Arial" panose="020B0604020202020204" pitchFamily="34" charset="0"/>
                <a:cs typeface="Arial" panose="020B0604020202020204" pitchFamily="34" charset="0"/>
              </a:rPr>
              <a:t>Based on Location</a:t>
            </a:r>
            <a:endParaRPr lang="id-ID" sz="2000" dirty="0">
              <a:solidFill>
                <a:schemeClr val="tx1"/>
              </a:solidFill>
              <a:latin typeface="Arial" panose="020B0604020202020204" pitchFamily="34" charset="0"/>
              <a:cs typeface="Arial" panose="020B0604020202020204" pitchFamily="34" charset="0"/>
            </a:endParaRPr>
          </a:p>
        </p:txBody>
      </p:sp>
      <p:sp>
        <p:nvSpPr>
          <p:cNvPr id="16" name="Left Brace 15"/>
          <p:cNvSpPr/>
          <p:nvPr/>
        </p:nvSpPr>
        <p:spPr>
          <a:xfrm>
            <a:off x="6553200" y="1143000"/>
            <a:ext cx="304800" cy="102076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d-ID"/>
          </a:p>
        </p:txBody>
      </p:sp>
      <p:sp>
        <p:nvSpPr>
          <p:cNvPr id="21" name="Rounded Rectangle 20"/>
          <p:cNvSpPr/>
          <p:nvPr/>
        </p:nvSpPr>
        <p:spPr>
          <a:xfrm>
            <a:off x="6934200" y="872289"/>
            <a:ext cx="1752600" cy="381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600" dirty="0" smtClean="0">
                <a:solidFill>
                  <a:schemeClr val="tx1"/>
                </a:solidFill>
                <a:latin typeface="Arial" panose="020B0604020202020204" pitchFamily="34" charset="0"/>
                <a:cs typeface="Arial" panose="020B0604020202020204" pitchFamily="34" charset="0"/>
              </a:rPr>
              <a:t>Promeristem</a:t>
            </a:r>
            <a:endParaRPr lang="id-ID" sz="1600" dirty="0">
              <a:solidFill>
                <a:schemeClr val="tx1"/>
              </a:solidFill>
              <a:latin typeface="Arial" panose="020B0604020202020204" pitchFamily="34" charset="0"/>
              <a:cs typeface="Arial" panose="020B0604020202020204" pitchFamily="34" charset="0"/>
            </a:endParaRPr>
          </a:p>
        </p:txBody>
      </p:sp>
      <p:sp>
        <p:nvSpPr>
          <p:cNvPr id="22" name="Rounded Rectangle 21"/>
          <p:cNvSpPr/>
          <p:nvPr/>
        </p:nvSpPr>
        <p:spPr>
          <a:xfrm>
            <a:off x="6934200" y="1371600"/>
            <a:ext cx="1981200" cy="49329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600" dirty="0" smtClean="0">
                <a:solidFill>
                  <a:schemeClr val="tx1"/>
                </a:solidFill>
                <a:latin typeface="Arial" panose="020B0604020202020204" pitchFamily="34" charset="0"/>
                <a:cs typeface="Arial" panose="020B0604020202020204" pitchFamily="34" charset="0"/>
              </a:rPr>
              <a:t>Primary meristem</a:t>
            </a:r>
            <a:endParaRPr lang="id-ID" sz="1600" dirty="0">
              <a:solidFill>
                <a:schemeClr val="tx1"/>
              </a:solidFill>
              <a:latin typeface="Arial" panose="020B0604020202020204" pitchFamily="34" charset="0"/>
              <a:cs typeface="Arial" panose="020B0604020202020204" pitchFamily="34" charset="0"/>
            </a:endParaRPr>
          </a:p>
        </p:txBody>
      </p:sp>
      <p:sp>
        <p:nvSpPr>
          <p:cNvPr id="23" name="Rounded Rectangle 22"/>
          <p:cNvSpPr/>
          <p:nvPr/>
        </p:nvSpPr>
        <p:spPr>
          <a:xfrm>
            <a:off x="6884569" y="1963070"/>
            <a:ext cx="2183231" cy="47533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600" dirty="0" smtClean="0">
                <a:solidFill>
                  <a:schemeClr val="tx1"/>
                </a:solidFill>
                <a:latin typeface="Arial" panose="020B0604020202020204" pitchFamily="34" charset="0"/>
                <a:cs typeface="Arial" panose="020B0604020202020204" pitchFamily="34" charset="0"/>
              </a:rPr>
              <a:t>Secondary meristem</a:t>
            </a:r>
            <a:endParaRPr lang="id-ID" sz="1600" dirty="0">
              <a:solidFill>
                <a:schemeClr val="tx1"/>
              </a:solidFill>
              <a:latin typeface="Arial" panose="020B0604020202020204" pitchFamily="34" charset="0"/>
              <a:cs typeface="Arial" panose="020B0604020202020204" pitchFamily="34" charset="0"/>
            </a:endParaRPr>
          </a:p>
        </p:txBody>
      </p:sp>
      <p:sp>
        <p:nvSpPr>
          <p:cNvPr id="17" name="Left Brace 16"/>
          <p:cNvSpPr/>
          <p:nvPr/>
        </p:nvSpPr>
        <p:spPr>
          <a:xfrm>
            <a:off x="6553200" y="2819400"/>
            <a:ext cx="228600" cy="11430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d-ID"/>
          </a:p>
        </p:txBody>
      </p:sp>
      <p:sp>
        <p:nvSpPr>
          <p:cNvPr id="25" name="Rounded Rectangle 24"/>
          <p:cNvSpPr/>
          <p:nvPr/>
        </p:nvSpPr>
        <p:spPr>
          <a:xfrm>
            <a:off x="6781800" y="2648870"/>
            <a:ext cx="2183231" cy="47533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600" dirty="0" smtClean="0">
                <a:solidFill>
                  <a:schemeClr val="tx1"/>
                </a:solidFill>
                <a:latin typeface="Arial" panose="020B0604020202020204" pitchFamily="34" charset="0"/>
                <a:cs typeface="Arial" panose="020B0604020202020204" pitchFamily="34" charset="0"/>
              </a:rPr>
              <a:t>Apical meristem</a:t>
            </a:r>
            <a:endParaRPr lang="id-ID" sz="1600" dirty="0">
              <a:solidFill>
                <a:schemeClr val="tx1"/>
              </a:solidFill>
              <a:latin typeface="Arial" panose="020B0604020202020204" pitchFamily="34" charset="0"/>
              <a:cs typeface="Arial" panose="020B0604020202020204" pitchFamily="34" charset="0"/>
            </a:endParaRPr>
          </a:p>
        </p:txBody>
      </p:sp>
      <p:sp>
        <p:nvSpPr>
          <p:cNvPr id="26" name="Rounded Rectangle 25"/>
          <p:cNvSpPr/>
          <p:nvPr/>
        </p:nvSpPr>
        <p:spPr>
          <a:xfrm>
            <a:off x="6781800" y="3200400"/>
            <a:ext cx="2183231" cy="47533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600" dirty="0" smtClean="0">
                <a:solidFill>
                  <a:schemeClr val="tx1"/>
                </a:solidFill>
                <a:latin typeface="Arial" panose="020B0604020202020204" pitchFamily="34" charset="0"/>
                <a:cs typeface="Arial" panose="020B0604020202020204" pitchFamily="34" charset="0"/>
              </a:rPr>
              <a:t>Intercalar meristem</a:t>
            </a:r>
            <a:endParaRPr lang="id-ID" sz="1600" dirty="0">
              <a:solidFill>
                <a:schemeClr val="tx1"/>
              </a:solidFill>
              <a:latin typeface="Arial" panose="020B0604020202020204" pitchFamily="34" charset="0"/>
              <a:cs typeface="Arial" panose="020B0604020202020204" pitchFamily="34" charset="0"/>
            </a:endParaRPr>
          </a:p>
        </p:txBody>
      </p:sp>
      <p:sp>
        <p:nvSpPr>
          <p:cNvPr id="27" name="Rounded Rectangle 26"/>
          <p:cNvSpPr/>
          <p:nvPr/>
        </p:nvSpPr>
        <p:spPr>
          <a:xfrm>
            <a:off x="6781800" y="3733800"/>
            <a:ext cx="2183231" cy="47533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600" dirty="0" smtClean="0">
                <a:solidFill>
                  <a:schemeClr val="tx1"/>
                </a:solidFill>
                <a:latin typeface="Arial" panose="020B0604020202020204" pitchFamily="34" charset="0"/>
                <a:cs typeface="Arial" panose="020B0604020202020204" pitchFamily="34" charset="0"/>
              </a:rPr>
              <a:t>Lateral meristem</a:t>
            </a:r>
            <a:endParaRPr lang="id-ID" sz="1600" dirty="0">
              <a:solidFill>
                <a:schemeClr val="tx1"/>
              </a:solidFill>
              <a:latin typeface="Arial" panose="020B0604020202020204" pitchFamily="34" charset="0"/>
              <a:cs typeface="Arial" panose="020B0604020202020204" pitchFamily="34" charset="0"/>
            </a:endParaRPr>
          </a:p>
        </p:txBody>
      </p:sp>
      <p:sp>
        <p:nvSpPr>
          <p:cNvPr id="20" name="Left Brace 19"/>
          <p:cNvSpPr/>
          <p:nvPr/>
        </p:nvSpPr>
        <p:spPr>
          <a:xfrm>
            <a:off x="3505199" y="4572000"/>
            <a:ext cx="304801" cy="15240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d-ID"/>
          </a:p>
        </p:txBody>
      </p:sp>
      <p:sp>
        <p:nvSpPr>
          <p:cNvPr id="29" name="Rounded Rectangle 28"/>
          <p:cNvSpPr/>
          <p:nvPr/>
        </p:nvSpPr>
        <p:spPr>
          <a:xfrm>
            <a:off x="3813132" y="4401470"/>
            <a:ext cx="2183231" cy="47533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600" dirty="0" smtClean="0">
                <a:solidFill>
                  <a:schemeClr val="tx1"/>
                </a:solidFill>
                <a:latin typeface="Arial" panose="020B0604020202020204" pitchFamily="34" charset="0"/>
                <a:cs typeface="Arial" panose="020B0604020202020204" pitchFamily="34" charset="0"/>
              </a:rPr>
              <a:t>Dermal Tissue </a:t>
            </a:r>
            <a:endParaRPr lang="id-ID" sz="1600" dirty="0">
              <a:solidFill>
                <a:schemeClr val="tx1"/>
              </a:solidFill>
              <a:latin typeface="Arial" panose="020B0604020202020204" pitchFamily="34" charset="0"/>
              <a:cs typeface="Arial" panose="020B0604020202020204" pitchFamily="34" charset="0"/>
            </a:endParaRPr>
          </a:p>
        </p:txBody>
      </p:sp>
      <p:sp>
        <p:nvSpPr>
          <p:cNvPr id="30" name="Rounded Rectangle 29"/>
          <p:cNvSpPr/>
          <p:nvPr/>
        </p:nvSpPr>
        <p:spPr>
          <a:xfrm>
            <a:off x="3810000" y="5867400"/>
            <a:ext cx="2183231" cy="47533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600" dirty="0" smtClean="0">
                <a:solidFill>
                  <a:schemeClr val="tx1"/>
                </a:solidFill>
                <a:latin typeface="Arial" panose="020B0604020202020204" pitchFamily="34" charset="0"/>
                <a:cs typeface="Arial" panose="020B0604020202020204" pitchFamily="34" charset="0"/>
              </a:rPr>
              <a:t>Vascular Tissue</a:t>
            </a:r>
            <a:endParaRPr lang="id-ID" sz="1600" dirty="0">
              <a:solidFill>
                <a:schemeClr val="tx1"/>
              </a:solidFill>
              <a:latin typeface="Arial" panose="020B0604020202020204" pitchFamily="34" charset="0"/>
              <a:cs typeface="Arial" panose="020B0604020202020204" pitchFamily="34" charset="0"/>
            </a:endParaRPr>
          </a:p>
        </p:txBody>
      </p:sp>
      <p:sp>
        <p:nvSpPr>
          <p:cNvPr id="31" name="Rounded Rectangle 30"/>
          <p:cNvSpPr/>
          <p:nvPr/>
        </p:nvSpPr>
        <p:spPr>
          <a:xfrm>
            <a:off x="3814011" y="5163470"/>
            <a:ext cx="2183231" cy="47533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600" dirty="0" smtClean="0">
                <a:solidFill>
                  <a:schemeClr val="tx1"/>
                </a:solidFill>
                <a:latin typeface="Arial" panose="020B0604020202020204" pitchFamily="34" charset="0"/>
                <a:cs typeface="Arial" panose="020B0604020202020204" pitchFamily="34" charset="0"/>
              </a:rPr>
              <a:t>Ground Tissue </a:t>
            </a:r>
            <a:endParaRPr lang="id-ID" sz="1600" dirty="0">
              <a:solidFill>
                <a:schemeClr val="tx1"/>
              </a:solidFill>
              <a:latin typeface="Arial" panose="020B0604020202020204" pitchFamily="34" charset="0"/>
              <a:cs typeface="Arial" panose="020B0604020202020204" pitchFamily="34" charset="0"/>
            </a:endParaRPr>
          </a:p>
        </p:txBody>
      </p:sp>
      <p:cxnSp>
        <p:nvCxnSpPr>
          <p:cNvPr id="28" name="Straight Arrow Connector 27"/>
          <p:cNvCxnSpPr/>
          <p:nvPr/>
        </p:nvCxnSpPr>
        <p:spPr>
          <a:xfrm>
            <a:off x="5993231" y="4572000"/>
            <a:ext cx="54768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4" name="Rounded Rectangle 33"/>
          <p:cNvSpPr/>
          <p:nvPr/>
        </p:nvSpPr>
        <p:spPr>
          <a:xfrm>
            <a:off x="6579769" y="4343400"/>
            <a:ext cx="2335631" cy="47533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600" dirty="0" smtClean="0">
                <a:solidFill>
                  <a:schemeClr val="tx1"/>
                </a:solidFill>
                <a:latin typeface="Arial" panose="020B0604020202020204" pitchFamily="34" charset="0"/>
                <a:cs typeface="Arial" panose="020B0604020202020204" pitchFamily="34" charset="0"/>
              </a:rPr>
              <a:t>Epiderm and Periderm</a:t>
            </a:r>
            <a:endParaRPr lang="id-ID" sz="1600" dirty="0">
              <a:solidFill>
                <a:schemeClr val="tx1"/>
              </a:solidFill>
              <a:latin typeface="Arial" panose="020B0604020202020204" pitchFamily="34" charset="0"/>
              <a:cs typeface="Arial" panose="020B0604020202020204" pitchFamily="34" charset="0"/>
            </a:endParaRPr>
          </a:p>
        </p:txBody>
      </p:sp>
      <p:sp>
        <p:nvSpPr>
          <p:cNvPr id="37" name="Rounded Rectangle 36"/>
          <p:cNvSpPr/>
          <p:nvPr/>
        </p:nvSpPr>
        <p:spPr>
          <a:xfrm>
            <a:off x="6553200" y="4894930"/>
            <a:ext cx="2183231" cy="89627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600" dirty="0" smtClean="0">
                <a:solidFill>
                  <a:schemeClr val="tx1"/>
                </a:solidFill>
                <a:latin typeface="Arial" panose="020B0604020202020204" pitchFamily="34" charset="0"/>
                <a:cs typeface="Arial" panose="020B0604020202020204" pitchFamily="34" charset="0"/>
              </a:rPr>
              <a:t>Parenchyma, Collenchyma, Sclerenchyma, </a:t>
            </a:r>
            <a:endParaRPr lang="id-ID" sz="1600" dirty="0">
              <a:solidFill>
                <a:schemeClr val="tx1"/>
              </a:solidFill>
              <a:latin typeface="Arial" panose="020B0604020202020204" pitchFamily="34" charset="0"/>
              <a:cs typeface="Arial" panose="020B0604020202020204" pitchFamily="34" charset="0"/>
            </a:endParaRPr>
          </a:p>
        </p:txBody>
      </p:sp>
      <p:cxnSp>
        <p:nvCxnSpPr>
          <p:cNvPr id="38" name="Straight Arrow Connector 37"/>
          <p:cNvCxnSpPr/>
          <p:nvPr/>
        </p:nvCxnSpPr>
        <p:spPr>
          <a:xfrm>
            <a:off x="6019800" y="6172200"/>
            <a:ext cx="54768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6005513" y="5410200"/>
            <a:ext cx="54768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0" name="Rounded Rectangle 39"/>
          <p:cNvSpPr/>
          <p:nvPr/>
        </p:nvSpPr>
        <p:spPr>
          <a:xfrm>
            <a:off x="6553200" y="5867400"/>
            <a:ext cx="2183231" cy="47533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600" dirty="0" smtClean="0">
                <a:solidFill>
                  <a:schemeClr val="tx1"/>
                </a:solidFill>
                <a:latin typeface="Arial" panose="020B0604020202020204" pitchFamily="34" charset="0"/>
                <a:cs typeface="Arial" panose="020B0604020202020204" pitchFamily="34" charset="0"/>
              </a:rPr>
              <a:t>Xilem &amp; Floem</a:t>
            </a:r>
            <a:endParaRPr lang="id-ID" sz="16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2039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1357290" y="857232"/>
            <a:ext cx="6357982" cy="6429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3600" dirty="0" smtClean="0">
                <a:solidFill>
                  <a:schemeClr val="tx1"/>
                </a:solidFill>
                <a:latin typeface="Arial Rounded MT Bold" pitchFamily="34" charset="0"/>
              </a:rPr>
              <a:t>Organ</a:t>
            </a:r>
            <a:r>
              <a:rPr lang="en-US" sz="3600" dirty="0" smtClean="0">
                <a:solidFill>
                  <a:schemeClr val="tx1"/>
                </a:solidFill>
                <a:latin typeface="Arial Rounded MT Bold" pitchFamily="34" charset="0"/>
              </a:rPr>
              <a:t> </a:t>
            </a:r>
            <a:r>
              <a:rPr lang="en-US" sz="3600" dirty="0" err="1" smtClean="0">
                <a:solidFill>
                  <a:schemeClr val="tx1"/>
                </a:solidFill>
                <a:latin typeface="Arial Rounded MT Bold" pitchFamily="34" charset="0"/>
              </a:rPr>
              <a:t>Pada</a:t>
            </a:r>
            <a:r>
              <a:rPr lang="en-US" sz="3600" dirty="0" smtClean="0">
                <a:solidFill>
                  <a:schemeClr val="tx1"/>
                </a:solidFill>
                <a:latin typeface="Arial Rounded MT Bold" pitchFamily="34" charset="0"/>
              </a:rPr>
              <a:t> </a:t>
            </a:r>
            <a:r>
              <a:rPr lang="en-US" sz="3600" dirty="0" err="1" smtClean="0">
                <a:solidFill>
                  <a:schemeClr val="tx1"/>
                </a:solidFill>
                <a:latin typeface="Arial Rounded MT Bold" pitchFamily="34" charset="0"/>
              </a:rPr>
              <a:t>Hewan</a:t>
            </a:r>
            <a:endParaRPr lang="id-ID" sz="3600" dirty="0">
              <a:solidFill>
                <a:schemeClr val="tx1"/>
              </a:solidFill>
              <a:latin typeface="Arial Rounded MT Bold" pitchFamily="34" charset="0"/>
            </a:endParaRPr>
          </a:p>
        </p:txBody>
      </p:sp>
      <p:pic>
        <p:nvPicPr>
          <p:cNvPr id="10243" name="Picture 3" descr="C:\Users\asus\Downloads\anatomi7.jpg"/>
          <p:cNvPicPr>
            <a:picLocks noChangeAspect="1" noChangeArrowheads="1"/>
          </p:cNvPicPr>
          <p:nvPr/>
        </p:nvPicPr>
        <p:blipFill>
          <a:blip r:embed="rId4"/>
          <a:srcRect/>
          <a:stretch>
            <a:fillRect/>
          </a:stretch>
        </p:blipFill>
        <p:spPr bwMode="auto">
          <a:xfrm>
            <a:off x="1979712" y="2492896"/>
            <a:ext cx="3357554" cy="3214710"/>
          </a:xfrm>
          <a:prstGeom prst="rect">
            <a:avLst/>
          </a:prstGeom>
          <a:ln>
            <a:noFill/>
          </a:ln>
          <a:effectLst>
            <a:softEdge rad="112500"/>
          </a:effectLst>
        </p:spPr>
      </p:pic>
      <p:sp>
        <p:nvSpPr>
          <p:cNvPr id="11" name="Rectangle 10"/>
          <p:cNvSpPr/>
          <p:nvPr/>
        </p:nvSpPr>
        <p:spPr>
          <a:xfrm>
            <a:off x="539552" y="1685400"/>
            <a:ext cx="4572000" cy="3108543"/>
          </a:xfrm>
          <a:prstGeom prst="rect">
            <a:avLst/>
          </a:prstGeom>
        </p:spPr>
        <p:txBody>
          <a:bodyPr>
            <a:spAutoFit/>
          </a:bodyPr>
          <a:lstStyle/>
          <a:p>
            <a:r>
              <a:rPr lang="id-ID" sz="2800" dirty="0" smtClean="0"/>
              <a:t>Examples: </a:t>
            </a:r>
          </a:p>
          <a:p>
            <a:r>
              <a:rPr lang="id-ID" sz="2800" dirty="0" smtClean="0"/>
              <a:t>- bones </a:t>
            </a:r>
          </a:p>
          <a:p>
            <a:r>
              <a:rPr lang="id-ID" sz="2800" dirty="0" smtClean="0"/>
              <a:t>- brain </a:t>
            </a:r>
          </a:p>
          <a:p>
            <a:r>
              <a:rPr lang="id-ID" sz="2800" dirty="0" smtClean="0"/>
              <a:t>- liver </a:t>
            </a:r>
          </a:p>
          <a:p>
            <a:r>
              <a:rPr lang="id-ID" sz="2800" dirty="0" smtClean="0"/>
              <a:t>- kidney </a:t>
            </a:r>
          </a:p>
          <a:p>
            <a:pPr>
              <a:buFontTx/>
              <a:buChar char="-"/>
            </a:pPr>
            <a:r>
              <a:rPr lang="en-US" sz="2800" dirty="0" smtClean="0"/>
              <a:t> </a:t>
            </a:r>
            <a:r>
              <a:rPr lang="id-ID" sz="2800" dirty="0" smtClean="0"/>
              <a:t>heart </a:t>
            </a:r>
          </a:p>
          <a:p>
            <a:pPr>
              <a:buFontTx/>
              <a:buChar char="-"/>
            </a:pPr>
            <a:r>
              <a:rPr lang="en-US" sz="2800" dirty="0" smtClean="0"/>
              <a:t> </a:t>
            </a:r>
            <a:r>
              <a:rPr lang="id-ID" sz="2800" dirty="0" smtClean="0"/>
              <a:t>eye</a:t>
            </a:r>
            <a:endParaRPr lang="id-ID" sz="2800" dirty="0"/>
          </a:p>
        </p:txBody>
      </p:sp>
      <p:pic>
        <p:nvPicPr>
          <p:cNvPr id="8" name="Picture 3" descr="C:\Users\asus\Downloads\anatomi8.jpg"/>
          <p:cNvPicPr>
            <a:picLocks noChangeAspect="1" noChangeArrowheads="1"/>
          </p:cNvPicPr>
          <p:nvPr/>
        </p:nvPicPr>
        <p:blipFill>
          <a:blip r:embed="rId5"/>
          <a:srcRect/>
          <a:stretch>
            <a:fillRect/>
          </a:stretch>
        </p:blipFill>
        <p:spPr bwMode="auto">
          <a:xfrm>
            <a:off x="4586287" y="2159243"/>
            <a:ext cx="4557713" cy="3841525"/>
          </a:xfrm>
          <a:prstGeom prst="rect">
            <a:avLst/>
          </a:prstGeom>
          <a:noFill/>
        </p:spPr>
      </p:pic>
    </p:spTree>
    <p:extLst>
      <p:ext uri="{BB962C8B-B14F-4D97-AF65-F5344CB8AC3E}">
        <p14:creationId xmlns:p14="http://schemas.microsoft.com/office/powerpoint/2010/main" val="2242354655"/>
      </p:ext>
    </p:extLst>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6" descr="SUB#LIST copy.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113" y="3175"/>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3124200" y="2622550"/>
            <a:ext cx="3238500" cy="460375"/>
          </a:xfrm>
          <a:prstGeom prst="rect">
            <a:avLst/>
          </a:prstGeom>
          <a:noFill/>
          <a:effectLst/>
        </p:spPr>
        <p:txBody>
          <a:bodyPr>
            <a:spAutoFit/>
          </a:bodyPr>
          <a:lstStyle/>
          <a:p>
            <a:pPr algn="ctr" fontAlgn="auto">
              <a:spcBef>
                <a:spcPts val="0"/>
              </a:spcBef>
              <a:spcAft>
                <a:spcPts val="0"/>
              </a:spcAft>
              <a:defRPr/>
            </a:pPr>
            <a:r>
              <a:rPr lang="en-US" sz="2400" b="1" dirty="0" err="1">
                <a:ln w="18415" cmpd="sng">
                  <a:noFill/>
                  <a:prstDash val="solid"/>
                </a:ln>
                <a:solidFill>
                  <a:schemeClr val="tx1">
                    <a:lumMod val="75000"/>
                    <a:lumOff val="25000"/>
                  </a:schemeClr>
                </a:solidFill>
                <a:latin typeface="Arial" pitchFamily="34" charset="0"/>
                <a:cs typeface="Arial" pitchFamily="34" charset="0"/>
              </a:rPr>
              <a:t>Materi</a:t>
            </a:r>
            <a:r>
              <a:rPr lang="en-US" sz="2400" b="1" dirty="0">
                <a:ln w="18415" cmpd="sng">
                  <a:noFill/>
                  <a:prstDash val="solid"/>
                </a:ln>
                <a:solidFill>
                  <a:schemeClr val="tx1">
                    <a:lumMod val="75000"/>
                    <a:lumOff val="25000"/>
                  </a:schemeClr>
                </a:solidFill>
                <a:latin typeface="Arial" pitchFamily="34" charset="0"/>
                <a:cs typeface="Arial" pitchFamily="34" charset="0"/>
              </a:rPr>
              <a:t> </a:t>
            </a:r>
            <a:r>
              <a:rPr lang="en-US" sz="2400" b="1" dirty="0" err="1" smtClean="0">
                <a:ln w="18415" cmpd="sng">
                  <a:noFill/>
                  <a:prstDash val="solid"/>
                </a:ln>
                <a:solidFill>
                  <a:schemeClr val="tx1">
                    <a:lumMod val="75000"/>
                    <a:lumOff val="25000"/>
                  </a:schemeClr>
                </a:solidFill>
                <a:latin typeface="Arial" pitchFamily="34" charset="0"/>
                <a:cs typeface="Arial" pitchFamily="34" charset="0"/>
              </a:rPr>
              <a:t>Sebelum</a:t>
            </a:r>
            <a:r>
              <a:rPr lang="en-US" sz="2400" b="1" dirty="0" smtClean="0">
                <a:ln w="18415" cmpd="sng">
                  <a:noFill/>
                  <a:prstDash val="solid"/>
                </a:ln>
                <a:solidFill>
                  <a:schemeClr val="tx1">
                    <a:lumMod val="75000"/>
                    <a:lumOff val="25000"/>
                  </a:schemeClr>
                </a:solidFill>
                <a:latin typeface="Arial" pitchFamily="34" charset="0"/>
                <a:cs typeface="Arial" pitchFamily="34" charset="0"/>
              </a:rPr>
              <a:t> </a:t>
            </a:r>
            <a:r>
              <a:rPr lang="en-US" sz="2400" b="1" dirty="0">
                <a:ln w="18415" cmpd="sng">
                  <a:noFill/>
                  <a:prstDash val="solid"/>
                </a:ln>
                <a:solidFill>
                  <a:schemeClr val="tx1">
                    <a:lumMod val="75000"/>
                    <a:lumOff val="25000"/>
                  </a:schemeClr>
                </a:solidFill>
                <a:latin typeface="Arial" pitchFamily="34" charset="0"/>
                <a:cs typeface="Arial" pitchFamily="34" charset="0"/>
              </a:rPr>
              <a:t>UTS </a:t>
            </a:r>
          </a:p>
        </p:txBody>
      </p:sp>
      <p:sp>
        <p:nvSpPr>
          <p:cNvPr id="8" name="Rectangle 7"/>
          <p:cNvSpPr/>
          <p:nvPr/>
        </p:nvSpPr>
        <p:spPr>
          <a:xfrm>
            <a:off x="3581400" y="3276600"/>
            <a:ext cx="1524000" cy="430887"/>
          </a:xfrm>
          <a:prstGeom prst="rect">
            <a:avLst/>
          </a:prstGeom>
          <a:noFill/>
          <a:ln>
            <a:noFill/>
          </a:ln>
          <a:effectLst/>
        </p:spPr>
        <p:txBody>
          <a:bodyPr>
            <a:spAutoFit/>
          </a:bodyPr>
          <a:lstStyle/>
          <a:p>
            <a:pPr algn="ctr" fontAlgn="auto">
              <a:spcBef>
                <a:spcPts val="0"/>
              </a:spcBef>
              <a:spcAft>
                <a:spcPts val="0"/>
              </a:spcAft>
              <a:defRPr/>
            </a:pPr>
            <a:r>
              <a:rPr lang="en-US" sz="2200" dirty="0">
                <a:ln w="18415" cmpd="sng">
                  <a:solidFill>
                    <a:srgbClr val="FFFFFF"/>
                  </a:solidFill>
                  <a:prstDash val="solid"/>
                </a:ln>
                <a:solidFill>
                  <a:srgbClr val="FFFFFF"/>
                </a:solidFill>
                <a:latin typeface="+mn-lt"/>
              </a:rPr>
              <a:t> </a:t>
            </a:r>
            <a:endParaRPr lang="en-US" dirty="0">
              <a:ln w="18415" cmpd="sng">
                <a:solidFill>
                  <a:srgbClr val="FFFFFF"/>
                </a:solidFill>
                <a:prstDash val="solid"/>
              </a:ln>
              <a:solidFill>
                <a:srgbClr val="FFFFFF"/>
              </a:solidFill>
              <a:latin typeface="+mn-lt"/>
            </a:endParaRPr>
          </a:p>
        </p:txBody>
      </p:sp>
      <p:sp>
        <p:nvSpPr>
          <p:cNvPr id="10" name="Rectangle 9"/>
          <p:cNvSpPr/>
          <p:nvPr/>
        </p:nvSpPr>
        <p:spPr>
          <a:xfrm>
            <a:off x="3633355" y="3647209"/>
            <a:ext cx="5105400" cy="415498"/>
          </a:xfrm>
          <a:prstGeom prst="rect">
            <a:avLst/>
          </a:prstGeom>
          <a:noFill/>
          <a:ln>
            <a:noFill/>
          </a:ln>
          <a:effectLst/>
        </p:spPr>
        <p:txBody>
          <a:bodyPr>
            <a:spAutoFit/>
          </a:bodyPr>
          <a:lstStyle/>
          <a:p>
            <a:pPr fontAlgn="auto">
              <a:spcBef>
                <a:spcPts val="0"/>
              </a:spcBef>
              <a:spcAft>
                <a:spcPts val="0"/>
              </a:spcAft>
              <a:defRPr/>
            </a:pPr>
            <a:r>
              <a:rPr lang="en-US" sz="2100" dirty="0">
                <a:ln w="18415" cmpd="sng">
                  <a:solidFill>
                    <a:srgbClr val="FFFFFF"/>
                  </a:solidFill>
                  <a:prstDash val="solid"/>
                </a:ln>
                <a:solidFill>
                  <a:srgbClr val="FFFFFF"/>
                </a:solidFill>
                <a:latin typeface="+mn-lt"/>
              </a:rPr>
              <a:t> </a:t>
            </a:r>
            <a:r>
              <a:rPr lang="en-US" dirty="0">
                <a:ln w="18415" cmpd="sng">
                  <a:solidFill>
                    <a:srgbClr val="FFFFFF"/>
                  </a:solidFill>
                  <a:prstDash val="solid"/>
                </a:ln>
                <a:solidFill>
                  <a:srgbClr val="FFFFFF"/>
                </a:solidFill>
                <a:latin typeface="Arial" pitchFamily="34" charset="0"/>
                <a:cs typeface="Arial" pitchFamily="34" charset="0"/>
              </a:rPr>
              <a:t>02. </a:t>
            </a:r>
            <a:r>
              <a:rPr lang="en-US" dirty="0" err="1" smtClean="0">
                <a:ln w="18415" cmpd="sng">
                  <a:solidFill>
                    <a:srgbClr val="FFFFFF"/>
                  </a:solidFill>
                  <a:prstDash val="solid"/>
                </a:ln>
                <a:solidFill>
                  <a:srgbClr val="FFFFFF"/>
                </a:solidFill>
                <a:latin typeface="Arial" pitchFamily="34" charset="0"/>
                <a:cs typeface="Arial" pitchFamily="34" charset="0"/>
              </a:rPr>
              <a:t>Osmoregulasi</a:t>
            </a:r>
            <a:r>
              <a:rPr lang="en-US" dirty="0" smtClean="0">
                <a:ln w="18415" cmpd="sng">
                  <a:solidFill>
                    <a:srgbClr val="FFFFFF"/>
                  </a:solidFill>
                  <a:prstDash val="solid"/>
                </a:ln>
                <a:solidFill>
                  <a:srgbClr val="FFFFFF"/>
                </a:solidFill>
                <a:latin typeface="Arial" pitchFamily="34" charset="0"/>
                <a:cs typeface="Arial" pitchFamily="34" charset="0"/>
              </a:rPr>
              <a:t> &amp; </a:t>
            </a:r>
            <a:r>
              <a:rPr lang="en-US" dirty="0" err="1" smtClean="0">
                <a:ln w="18415" cmpd="sng">
                  <a:solidFill>
                    <a:srgbClr val="FFFFFF"/>
                  </a:solidFill>
                  <a:prstDash val="solid"/>
                </a:ln>
                <a:solidFill>
                  <a:srgbClr val="FFFFFF"/>
                </a:solidFill>
                <a:latin typeface="Arial" pitchFamily="34" charset="0"/>
                <a:cs typeface="Arial" pitchFamily="34" charset="0"/>
              </a:rPr>
              <a:t>Termoregulasi</a:t>
            </a:r>
            <a:endParaRPr lang="en-US" dirty="0">
              <a:ln w="18415" cmpd="sng">
                <a:solidFill>
                  <a:srgbClr val="FFFFFF"/>
                </a:solidFill>
                <a:prstDash val="solid"/>
              </a:ln>
              <a:solidFill>
                <a:srgbClr val="FFFFFF"/>
              </a:solidFill>
              <a:latin typeface="Arial" pitchFamily="34" charset="0"/>
              <a:cs typeface="Arial" pitchFamily="34" charset="0"/>
            </a:endParaRPr>
          </a:p>
        </p:txBody>
      </p:sp>
      <p:cxnSp>
        <p:nvCxnSpPr>
          <p:cNvPr id="19" name="Straight Connector 18"/>
          <p:cNvCxnSpPr/>
          <p:nvPr/>
        </p:nvCxnSpPr>
        <p:spPr>
          <a:xfrm>
            <a:off x="3962400" y="3657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962400" y="4038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3962400" y="4419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962400" y="4800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3962400" y="5181600"/>
            <a:ext cx="46482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038600" y="5562600"/>
            <a:ext cx="46482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038600" y="60198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3640281" y="5600721"/>
            <a:ext cx="5105400" cy="369332"/>
          </a:xfrm>
          <a:prstGeom prst="rect">
            <a:avLst/>
          </a:prstGeom>
          <a:noFill/>
          <a:ln>
            <a:noFill/>
          </a:ln>
        </p:spPr>
        <p:txBody>
          <a:bodyPr>
            <a:spAutoFit/>
          </a:bodyPr>
          <a:lstStyle/>
          <a:p>
            <a:pPr fontAlgn="auto">
              <a:spcBef>
                <a:spcPts val="0"/>
              </a:spcBef>
              <a:spcAft>
                <a:spcPts val="0"/>
              </a:spcAft>
              <a:defRPr/>
            </a:pPr>
            <a:r>
              <a:rPr lang="en-US" dirty="0">
                <a:ln w="18415" cmpd="sng">
                  <a:solidFill>
                    <a:srgbClr val="FFFFFF"/>
                  </a:solidFill>
                  <a:prstDash val="solid"/>
                </a:ln>
                <a:solidFill>
                  <a:srgbClr val="FFFFFF"/>
                </a:solidFill>
                <a:latin typeface="Arial" pitchFamily="34" charset="0"/>
                <a:cs typeface="Arial" pitchFamily="34" charset="0"/>
              </a:rPr>
              <a:t> 07. </a:t>
            </a:r>
            <a:r>
              <a:rPr lang="en-US" dirty="0" err="1" smtClean="0">
                <a:ln w="18415" cmpd="sng">
                  <a:solidFill>
                    <a:srgbClr val="FFFFFF"/>
                  </a:solidFill>
                  <a:prstDash val="solid"/>
                </a:ln>
                <a:solidFill>
                  <a:srgbClr val="FFFFFF"/>
                </a:solidFill>
                <a:latin typeface="Arial" pitchFamily="34" charset="0"/>
                <a:cs typeface="Arial" pitchFamily="34" charset="0"/>
              </a:rPr>
              <a:t>Sistem</a:t>
            </a:r>
            <a:r>
              <a:rPr lang="en-US" dirty="0" smtClean="0">
                <a:ln w="18415" cmpd="sng">
                  <a:solidFill>
                    <a:srgbClr val="FFFFFF"/>
                  </a:solidFill>
                  <a:prstDash val="solid"/>
                </a:ln>
                <a:solidFill>
                  <a:srgbClr val="FFFFFF"/>
                </a:solidFill>
                <a:latin typeface="Arial" pitchFamily="34" charset="0"/>
                <a:cs typeface="Arial" pitchFamily="34" charset="0"/>
              </a:rPr>
              <a:t> </a:t>
            </a:r>
            <a:r>
              <a:rPr lang="en-US" dirty="0" err="1" smtClean="0">
                <a:ln w="18415" cmpd="sng">
                  <a:solidFill>
                    <a:srgbClr val="FFFFFF"/>
                  </a:solidFill>
                  <a:prstDash val="solid"/>
                </a:ln>
                <a:solidFill>
                  <a:srgbClr val="FFFFFF"/>
                </a:solidFill>
                <a:latin typeface="Arial" pitchFamily="34" charset="0"/>
                <a:cs typeface="Arial" pitchFamily="34" charset="0"/>
              </a:rPr>
              <a:t>Saraf</a:t>
            </a:r>
            <a:r>
              <a:rPr lang="en-US" dirty="0" smtClean="0">
                <a:ln w="18415" cmpd="sng">
                  <a:solidFill>
                    <a:srgbClr val="FFFFFF"/>
                  </a:solidFill>
                  <a:prstDash val="solid"/>
                </a:ln>
                <a:solidFill>
                  <a:srgbClr val="FFFFFF"/>
                </a:solidFill>
                <a:latin typeface="Arial" pitchFamily="34" charset="0"/>
                <a:cs typeface="Arial" pitchFamily="34" charset="0"/>
              </a:rPr>
              <a:t> </a:t>
            </a:r>
            <a:endParaRPr lang="en-US" dirty="0">
              <a:ln w="18415" cmpd="sng">
                <a:solidFill>
                  <a:srgbClr val="FFFFFF"/>
                </a:solidFill>
                <a:prstDash val="solid"/>
              </a:ln>
              <a:solidFill>
                <a:srgbClr val="FFFFFF"/>
              </a:solidFill>
              <a:latin typeface="Arial" pitchFamily="34" charset="0"/>
              <a:cs typeface="Arial" pitchFamily="34" charset="0"/>
            </a:endParaRPr>
          </a:p>
        </p:txBody>
      </p:sp>
      <p:sp>
        <p:nvSpPr>
          <p:cNvPr id="28" name="Rectangle 27"/>
          <p:cNvSpPr/>
          <p:nvPr/>
        </p:nvSpPr>
        <p:spPr>
          <a:xfrm>
            <a:off x="3636816" y="4038606"/>
            <a:ext cx="5105400" cy="369332"/>
          </a:xfrm>
          <a:prstGeom prst="rect">
            <a:avLst/>
          </a:prstGeom>
          <a:noFill/>
          <a:ln>
            <a:noFill/>
          </a:ln>
          <a:effectLst/>
        </p:spPr>
        <p:txBody>
          <a:bodyPr>
            <a:spAutoFit/>
          </a:bodyPr>
          <a:lstStyle/>
          <a:p>
            <a:pPr fontAlgn="auto">
              <a:spcBef>
                <a:spcPts val="0"/>
              </a:spcBef>
              <a:spcAft>
                <a:spcPts val="0"/>
              </a:spcAft>
              <a:defRPr/>
            </a:pPr>
            <a:r>
              <a:rPr lang="en-US" dirty="0">
                <a:ln w="18415" cmpd="sng">
                  <a:solidFill>
                    <a:srgbClr val="FFFFFF"/>
                  </a:solidFill>
                  <a:prstDash val="solid"/>
                </a:ln>
                <a:solidFill>
                  <a:srgbClr val="FFFFFF"/>
                </a:solidFill>
                <a:latin typeface="Arial" pitchFamily="34" charset="0"/>
                <a:cs typeface="Arial" pitchFamily="34" charset="0"/>
              </a:rPr>
              <a:t> 03. </a:t>
            </a:r>
            <a:r>
              <a:rPr lang="id-ID" dirty="0" smtClean="0">
                <a:ln w="18415" cmpd="sng">
                  <a:solidFill>
                    <a:srgbClr val="FFFFFF"/>
                  </a:solidFill>
                  <a:prstDash val="solid"/>
                </a:ln>
                <a:solidFill>
                  <a:srgbClr val="FFFFFF"/>
                </a:solidFill>
                <a:latin typeface="Arial" pitchFamily="34" charset="0"/>
                <a:cs typeface="Arial" pitchFamily="34" charset="0"/>
              </a:rPr>
              <a:t>Sistem </a:t>
            </a:r>
            <a:r>
              <a:rPr lang="en-US" dirty="0" err="1" smtClean="0">
                <a:ln w="18415" cmpd="sng">
                  <a:solidFill>
                    <a:srgbClr val="FFFFFF"/>
                  </a:solidFill>
                  <a:prstDash val="solid"/>
                </a:ln>
                <a:solidFill>
                  <a:srgbClr val="FFFFFF"/>
                </a:solidFill>
                <a:latin typeface="Arial" pitchFamily="34" charset="0"/>
                <a:cs typeface="Arial" pitchFamily="34" charset="0"/>
              </a:rPr>
              <a:t>Sirkulasi</a:t>
            </a:r>
            <a:endParaRPr lang="en-US" dirty="0">
              <a:ln w="18415" cmpd="sng">
                <a:solidFill>
                  <a:srgbClr val="FFFFFF"/>
                </a:solidFill>
                <a:prstDash val="solid"/>
              </a:ln>
              <a:solidFill>
                <a:srgbClr val="FFFFFF"/>
              </a:solidFill>
              <a:latin typeface="Arial" pitchFamily="34" charset="0"/>
              <a:cs typeface="Arial" pitchFamily="34" charset="0"/>
            </a:endParaRPr>
          </a:p>
        </p:txBody>
      </p:sp>
      <p:sp>
        <p:nvSpPr>
          <p:cNvPr id="29" name="Rectangle 28"/>
          <p:cNvSpPr/>
          <p:nvPr/>
        </p:nvSpPr>
        <p:spPr>
          <a:xfrm>
            <a:off x="3647207" y="4402291"/>
            <a:ext cx="5105400" cy="369332"/>
          </a:xfrm>
          <a:prstGeom prst="rect">
            <a:avLst/>
          </a:prstGeom>
          <a:noFill/>
          <a:ln>
            <a:noFill/>
          </a:ln>
          <a:effectLst/>
        </p:spPr>
        <p:txBody>
          <a:bodyPr>
            <a:spAutoFit/>
          </a:bodyPr>
          <a:lstStyle/>
          <a:p>
            <a:pPr fontAlgn="auto">
              <a:spcBef>
                <a:spcPts val="0"/>
              </a:spcBef>
              <a:spcAft>
                <a:spcPts val="0"/>
              </a:spcAft>
              <a:defRPr/>
            </a:pPr>
            <a:r>
              <a:rPr lang="en-US" dirty="0">
                <a:ln w="18415" cmpd="sng">
                  <a:solidFill>
                    <a:srgbClr val="FFFFFF"/>
                  </a:solidFill>
                  <a:prstDash val="solid"/>
                </a:ln>
                <a:solidFill>
                  <a:srgbClr val="FFFFFF"/>
                </a:solidFill>
                <a:latin typeface="Arial" pitchFamily="34" charset="0"/>
                <a:cs typeface="Arial" pitchFamily="34" charset="0"/>
              </a:rPr>
              <a:t> 04. </a:t>
            </a:r>
            <a:r>
              <a:rPr lang="en-US" dirty="0" err="1" smtClean="0">
                <a:ln w="18415" cmpd="sng">
                  <a:solidFill>
                    <a:srgbClr val="FFFFFF"/>
                  </a:solidFill>
                  <a:prstDash val="solid"/>
                </a:ln>
                <a:solidFill>
                  <a:srgbClr val="FFFFFF"/>
                </a:solidFill>
                <a:latin typeface="Arial" pitchFamily="34" charset="0"/>
                <a:cs typeface="Arial" pitchFamily="34" charset="0"/>
              </a:rPr>
              <a:t>Sistem</a:t>
            </a:r>
            <a:r>
              <a:rPr lang="en-US" dirty="0" smtClean="0">
                <a:ln w="18415" cmpd="sng">
                  <a:solidFill>
                    <a:srgbClr val="FFFFFF"/>
                  </a:solidFill>
                  <a:prstDash val="solid"/>
                </a:ln>
                <a:solidFill>
                  <a:srgbClr val="FFFFFF"/>
                </a:solidFill>
                <a:latin typeface="Arial" pitchFamily="34" charset="0"/>
                <a:cs typeface="Arial" pitchFamily="34" charset="0"/>
              </a:rPr>
              <a:t> </a:t>
            </a:r>
            <a:r>
              <a:rPr lang="en-US" dirty="0" err="1" smtClean="0">
                <a:ln w="18415" cmpd="sng">
                  <a:solidFill>
                    <a:srgbClr val="FFFFFF"/>
                  </a:solidFill>
                  <a:prstDash val="solid"/>
                </a:ln>
                <a:solidFill>
                  <a:srgbClr val="FFFFFF"/>
                </a:solidFill>
                <a:latin typeface="Arial" pitchFamily="34" charset="0"/>
                <a:cs typeface="Arial" pitchFamily="34" charset="0"/>
              </a:rPr>
              <a:t>Respirasi</a:t>
            </a:r>
            <a:endParaRPr lang="en-US" dirty="0">
              <a:ln w="18415" cmpd="sng">
                <a:solidFill>
                  <a:srgbClr val="FFFFFF"/>
                </a:solidFill>
                <a:prstDash val="solid"/>
              </a:ln>
              <a:solidFill>
                <a:srgbClr val="FFFFFF"/>
              </a:solidFill>
              <a:latin typeface="Arial" pitchFamily="34" charset="0"/>
              <a:cs typeface="Arial" pitchFamily="34" charset="0"/>
            </a:endParaRPr>
          </a:p>
        </p:txBody>
      </p:sp>
      <p:sp>
        <p:nvSpPr>
          <p:cNvPr id="30" name="Rectangle 29"/>
          <p:cNvSpPr/>
          <p:nvPr/>
        </p:nvSpPr>
        <p:spPr>
          <a:xfrm>
            <a:off x="3647207" y="4776367"/>
            <a:ext cx="5105400" cy="415498"/>
          </a:xfrm>
          <a:prstGeom prst="rect">
            <a:avLst/>
          </a:prstGeom>
          <a:noFill/>
          <a:ln>
            <a:noFill/>
          </a:ln>
          <a:effectLst/>
        </p:spPr>
        <p:txBody>
          <a:bodyPr>
            <a:spAutoFit/>
          </a:bodyPr>
          <a:lstStyle/>
          <a:p>
            <a:pPr fontAlgn="auto">
              <a:spcBef>
                <a:spcPts val="0"/>
              </a:spcBef>
              <a:spcAft>
                <a:spcPts val="0"/>
              </a:spcAft>
              <a:defRPr/>
            </a:pPr>
            <a:r>
              <a:rPr lang="en-US" sz="2100" dirty="0">
                <a:ln w="18415" cmpd="sng">
                  <a:solidFill>
                    <a:srgbClr val="FFFFFF"/>
                  </a:solidFill>
                  <a:prstDash val="solid"/>
                </a:ln>
                <a:solidFill>
                  <a:srgbClr val="FFFFFF"/>
                </a:solidFill>
                <a:latin typeface="+mn-lt"/>
              </a:rPr>
              <a:t> </a:t>
            </a:r>
            <a:r>
              <a:rPr lang="en-US" dirty="0">
                <a:ln w="18415" cmpd="sng">
                  <a:solidFill>
                    <a:srgbClr val="FFFFFF"/>
                  </a:solidFill>
                  <a:prstDash val="solid"/>
                </a:ln>
                <a:solidFill>
                  <a:srgbClr val="FFFFFF"/>
                </a:solidFill>
                <a:latin typeface="Arial" pitchFamily="34" charset="0"/>
                <a:cs typeface="Arial" pitchFamily="34" charset="0"/>
              </a:rPr>
              <a:t>05. </a:t>
            </a:r>
            <a:r>
              <a:rPr lang="id-ID" dirty="0" smtClean="0">
                <a:ln w="18415" cmpd="sng">
                  <a:solidFill>
                    <a:srgbClr val="FFFFFF"/>
                  </a:solidFill>
                  <a:prstDash val="solid"/>
                </a:ln>
                <a:solidFill>
                  <a:srgbClr val="FFFFFF"/>
                </a:solidFill>
                <a:latin typeface="Arial" pitchFamily="34" charset="0"/>
                <a:cs typeface="Arial" pitchFamily="34" charset="0"/>
              </a:rPr>
              <a:t>Sistem Pencernaan</a:t>
            </a:r>
            <a:r>
              <a:rPr lang="en-US" dirty="0" smtClean="0">
                <a:ln w="18415" cmpd="sng">
                  <a:solidFill>
                    <a:srgbClr val="FFFFFF"/>
                  </a:solidFill>
                  <a:prstDash val="solid"/>
                </a:ln>
                <a:solidFill>
                  <a:srgbClr val="FFFFFF"/>
                </a:solidFill>
                <a:latin typeface="Arial" pitchFamily="34" charset="0"/>
                <a:cs typeface="Arial" pitchFamily="34" charset="0"/>
              </a:rPr>
              <a:t> </a:t>
            </a:r>
            <a:endParaRPr lang="en-US" dirty="0">
              <a:ln w="18415" cmpd="sng">
                <a:solidFill>
                  <a:srgbClr val="FFFFFF"/>
                </a:solidFill>
                <a:prstDash val="solid"/>
              </a:ln>
              <a:solidFill>
                <a:srgbClr val="FFFFFF"/>
              </a:solidFill>
              <a:latin typeface="Arial" pitchFamily="34" charset="0"/>
              <a:cs typeface="Arial" pitchFamily="34" charset="0"/>
            </a:endParaRPr>
          </a:p>
        </p:txBody>
      </p:sp>
      <p:sp>
        <p:nvSpPr>
          <p:cNvPr id="31" name="Rectangle 30"/>
          <p:cNvSpPr/>
          <p:nvPr/>
        </p:nvSpPr>
        <p:spPr>
          <a:xfrm>
            <a:off x="3647207" y="5181616"/>
            <a:ext cx="5105400" cy="369332"/>
          </a:xfrm>
          <a:prstGeom prst="rect">
            <a:avLst/>
          </a:prstGeom>
          <a:noFill/>
          <a:ln>
            <a:noFill/>
          </a:ln>
          <a:effectLst/>
        </p:spPr>
        <p:txBody>
          <a:bodyPr>
            <a:spAutoFit/>
          </a:bodyPr>
          <a:lstStyle/>
          <a:p>
            <a:pPr fontAlgn="auto">
              <a:spcBef>
                <a:spcPts val="0"/>
              </a:spcBef>
              <a:spcAft>
                <a:spcPts val="0"/>
              </a:spcAft>
              <a:defRPr/>
            </a:pPr>
            <a:r>
              <a:rPr lang="en-US" dirty="0">
                <a:ln w="18415" cmpd="sng">
                  <a:solidFill>
                    <a:srgbClr val="FFFFFF"/>
                  </a:solidFill>
                  <a:prstDash val="solid"/>
                </a:ln>
                <a:solidFill>
                  <a:srgbClr val="FFFFFF"/>
                </a:solidFill>
                <a:latin typeface="Arial" pitchFamily="34" charset="0"/>
                <a:cs typeface="Arial" pitchFamily="34" charset="0"/>
              </a:rPr>
              <a:t> 06. </a:t>
            </a:r>
            <a:r>
              <a:rPr lang="en-US" dirty="0" err="1" smtClean="0">
                <a:ln w="18415" cmpd="sng">
                  <a:solidFill>
                    <a:srgbClr val="FFFFFF"/>
                  </a:solidFill>
                  <a:prstDash val="solid"/>
                </a:ln>
                <a:solidFill>
                  <a:srgbClr val="FFFFFF"/>
                </a:solidFill>
                <a:latin typeface="Arial" pitchFamily="34" charset="0"/>
                <a:cs typeface="Arial" pitchFamily="34" charset="0"/>
              </a:rPr>
              <a:t>Sistem</a:t>
            </a:r>
            <a:r>
              <a:rPr lang="en-US" dirty="0" smtClean="0">
                <a:ln w="18415" cmpd="sng">
                  <a:solidFill>
                    <a:srgbClr val="FFFFFF"/>
                  </a:solidFill>
                  <a:prstDash val="solid"/>
                </a:ln>
                <a:solidFill>
                  <a:srgbClr val="FFFFFF"/>
                </a:solidFill>
                <a:latin typeface="Arial" pitchFamily="34" charset="0"/>
                <a:cs typeface="Arial" pitchFamily="34" charset="0"/>
              </a:rPr>
              <a:t> </a:t>
            </a:r>
            <a:r>
              <a:rPr lang="en-US" dirty="0" err="1" smtClean="0">
                <a:ln w="18415" cmpd="sng">
                  <a:solidFill>
                    <a:srgbClr val="FFFFFF"/>
                  </a:solidFill>
                  <a:prstDash val="solid"/>
                </a:ln>
                <a:solidFill>
                  <a:srgbClr val="FFFFFF"/>
                </a:solidFill>
                <a:latin typeface="Arial" pitchFamily="34" charset="0"/>
                <a:cs typeface="Arial" pitchFamily="34" charset="0"/>
              </a:rPr>
              <a:t>Urinaria</a:t>
            </a:r>
            <a:endParaRPr lang="en-US" dirty="0">
              <a:ln w="18415" cmpd="sng">
                <a:solidFill>
                  <a:srgbClr val="FFFFFF"/>
                </a:solidFill>
                <a:prstDash val="solid"/>
              </a:ln>
              <a:solidFill>
                <a:srgbClr val="FFFFFF"/>
              </a:solidFill>
              <a:latin typeface="Arial" pitchFamily="34" charset="0"/>
              <a:cs typeface="Arial" pitchFamily="34" charset="0"/>
            </a:endParaRPr>
          </a:p>
        </p:txBody>
      </p:sp>
      <p:sp>
        <p:nvSpPr>
          <p:cNvPr id="32" name="Rectangle 31"/>
          <p:cNvSpPr/>
          <p:nvPr/>
        </p:nvSpPr>
        <p:spPr>
          <a:xfrm>
            <a:off x="3647207" y="3248890"/>
            <a:ext cx="5105400" cy="415498"/>
          </a:xfrm>
          <a:prstGeom prst="rect">
            <a:avLst/>
          </a:prstGeom>
          <a:noFill/>
          <a:ln>
            <a:noFill/>
          </a:ln>
          <a:effectLst/>
        </p:spPr>
        <p:txBody>
          <a:bodyPr>
            <a:spAutoFit/>
          </a:bodyPr>
          <a:lstStyle/>
          <a:p>
            <a:pPr fontAlgn="auto">
              <a:spcBef>
                <a:spcPts val="0"/>
              </a:spcBef>
              <a:spcAft>
                <a:spcPts val="0"/>
              </a:spcAft>
              <a:defRPr/>
            </a:pPr>
            <a:r>
              <a:rPr lang="en-US" sz="2100" dirty="0">
                <a:ln w="18415" cmpd="sng">
                  <a:solidFill>
                    <a:srgbClr val="FFFFFF"/>
                  </a:solidFill>
                  <a:prstDash val="solid"/>
                </a:ln>
                <a:solidFill>
                  <a:srgbClr val="FFFFFF"/>
                </a:solidFill>
                <a:latin typeface="+mn-lt"/>
              </a:rPr>
              <a:t> </a:t>
            </a:r>
            <a:r>
              <a:rPr lang="en-US" dirty="0">
                <a:ln w="18415" cmpd="sng">
                  <a:solidFill>
                    <a:srgbClr val="FFFFFF"/>
                  </a:solidFill>
                  <a:prstDash val="solid"/>
                </a:ln>
                <a:solidFill>
                  <a:srgbClr val="FFFFFF"/>
                </a:solidFill>
                <a:latin typeface="Arial" pitchFamily="34" charset="0"/>
                <a:cs typeface="Arial" pitchFamily="34" charset="0"/>
              </a:rPr>
              <a:t>01. </a:t>
            </a:r>
            <a:r>
              <a:rPr lang="id-ID" dirty="0" smtClean="0">
                <a:ln w="18415" cmpd="sng">
                  <a:solidFill>
                    <a:srgbClr val="FFFFFF"/>
                  </a:solidFill>
                  <a:prstDash val="solid"/>
                </a:ln>
                <a:solidFill>
                  <a:srgbClr val="FFFFFF"/>
                </a:solidFill>
                <a:latin typeface="Arial" pitchFamily="34" charset="0"/>
                <a:cs typeface="Arial" pitchFamily="34" charset="0"/>
              </a:rPr>
              <a:t>Pendahuluan</a:t>
            </a:r>
            <a:endParaRPr lang="en-US" dirty="0">
              <a:ln w="18415" cmpd="sng">
                <a:solidFill>
                  <a:srgbClr val="FFFFFF"/>
                </a:solidFill>
                <a:prstDash val="solid"/>
              </a:ln>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4061839549"/>
      </p:ext>
    </p:extLst>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smtClean="0"/>
              <a:t>Organ </a:t>
            </a:r>
            <a:r>
              <a:rPr lang="en-US" dirty="0" err="1" smtClean="0"/>
              <a:t>Pada</a:t>
            </a:r>
            <a:r>
              <a:rPr lang="en-US" dirty="0" smtClean="0"/>
              <a:t> </a:t>
            </a:r>
            <a:r>
              <a:rPr lang="en-US" dirty="0" err="1" smtClean="0"/>
              <a:t>Tumbuhan</a:t>
            </a:r>
            <a:endParaRPr lang="en-US" dirty="0"/>
          </a:p>
        </p:txBody>
      </p:sp>
      <p:sp>
        <p:nvSpPr>
          <p:cNvPr id="3" name="Content Placeholder 2"/>
          <p:cNvSpPr>
            <a:spLocks noGrp="1"/>
          </p:cNvSpPr>
          <p:nvPr>
            <p:ph idx="1"/>
          </p:nvPr>
        </p:nvSpPr>
        <p:spPr>
          <a:xfrm>
            <a:off x="4355976" y="1600200"/>
            <a:ext cx="4330824" cy="4525963"/>
          </a:xfrm>
        </p:spPr>
        <p:txBody>
          <a:bodyPr/>
          <a:lstStyle/>
          <a:p>
            <a:r>
              <a:rPr lang="en-US" dirty="0" err="1" smtClean="0"/>
              <a:t>Akar</a:t>
            </a:r>
            <a:endParaRPr lang="en-US" dirty="0" smtClean="0"/>
          </a:p>
          <a:p>
            <a:r>
              <a:rPr lang="en-US" dirty="0" err="1" smtClean="0"/>
              <a:t>Batang</a:t>
            </a:r>
            <a:endParaRPr lang="en-US" dirty="0" smtClean="0"/>
          </a:p>
          <a:p>
            <a:r>
              <a:rPr lang="en-US" dirty="0" err="1" smtClean="0"/>
              <a:t>Daun</a:t>
            </a:r>
            <a:r>
              <a:rPr lang="en-US" dirty="0" smtClean="0"/>
              <a:t> </a:t>
            </a:r>
          </a:p>
          <a:p>
            <a:r>
              <a:rPr lang="en-US" dirty="0" err="1" smtClean="0"/>
              <a:t>Bunga</a:t>
            </a:r>
            <a:endParaRPr lang="en-US" dirty="0" smtClean="0"/>
          </a:p>
          <a:p>
            <a:r>
              <a:rPr lang="en-US" dirty="0" err="1" smtClean="0"/>
              <a:t>Buah</a:t>
            </a:r>
            <a:endParaRPr lang="en-US" dirty="0" smtClean="0"/>
          </a:p>
          <a:p>
            <a:r>
              <a:rPr lang="en-US" dirty="0" err="1" smtClean="0"/>
              <a:t>Biji</a:t>
            </a:r>
            <a:endParaRPr lang="en-US" dirty="0"/>
          </a:p>
        </p:txBody>
      </p:sp>
      <p:pic>
        <p:nvPicPr>
          <p:cNvPr id="2050" name="Picture 2" descr="http://1.bp.blogspot.com/-YSFB2v6uV9E/VdiL2iM6XJI/AAAAAAAABUk/AcYoKZ4x9uA/s1600/d%255B1%255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772816"/>
            <a:ext cx="3307866" cy="4320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81914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485800"/>
            <a:ext cx="8229600" cy="1143000"/>
          </a:xfrm>
        </p:spPr>
        <p:txBody>
          <a:bodyPr>
            <a:normAutofit/>
          </a:bodyPr>
          <a:lstStyle/>
          <a:p>
            <a:r>
              <a:rPr lang="en-US" sz="4000" dirty="0" smtClean="0"/>
              <a:t>Overview </a:t>
            </a:r>
            <a:r>
              <a:rPr lang="en-US" sz="4000" dirty="0" err="1" smtClean="0"/>
              <a:t>Topik</a:t>
            </a:r>
            <a:r>
              <a:rPr lang="en-US" sz="4000" dirty="0" smtClean="0"/>
              <a:t> </a:t>
            </a:r>
            <a:r>
              <a:rPr lang="en-US" sz="4000" dirty="0" err="1" smtClean="0"/>
              <a:t>Pembelajaran</a:t>
            </a:r>
            <a:endParaRPr lang="en-US" sz="4000" dirty="0"/>
          </a:p>
        </p:txBody>
      </p:sp>
      <p:sp>
        <p:nvSpPr>
          <p:cNvPr id="3" name="Content Placeholder 2"/>
          <p:cNvSpPr>
            <a:spLocks noGrp="1"/>
          </p:cNvSpPr>
          <p:nvPr>
            <p:ph idx="1"/>
          </p:nvPr>
        </p:nvSpPr>
        <p:spPr/>
        <p:txBody>
          <a:bodyPr>
            <a:normAutofit/>
          </a:bodyPr>
          <a:lstStyle/>
          <a:p>
            <a:r>
              <a:rPr lang="en-US" sz="2800" dirty="0" err="1" smtClean="0"/>
              <a:t>Sistem</a:t>
            </a:r>
            <a:r>
              <a:rPr lang="en-US" sz="2800" dirty="0" smtClean="0"/>
              <a:t> </a:t>
            </a:r>
            <a:r>
              <a:rPr lang="en-US" sz="2800" dirty="0" err="1" smtClean="0"/>
              <a:t>respirasi</a:t>
            </a:r>
            <a:r>
              <a:rPr lang="en-US" sz="2800" dirty="0" smtClean="0"/>
              <a:t> </a:t>
            </a:r>
            <a:r>
              <a:rPr lang="en-US" sz="2800" dirty="0" err="1" smtClean="0"/>
              <a:t>pada</a:t>
            </a:r>
            <a:r>
              <a:rPr lang="en-US" sz="2800" dirty="0" smtClean="0"/>
              <a:t> </a:t>
            </a:r>
            <a:r>
              <a:rPr lang="en-US" sz="2800" dirty="0" err="1" smtClean="0"/>
              <a:t>hewan</a:t>
            </a:r>
            <a:r>
              <a:rPr lang="en-US" sz="2800" dirty="0" smtClean="0"/>
              <a:t> </a:t>
            </a:r>
            <a:r>
              <a:rPr lang="en-US" sz="2800" dirty="0" err="1" smtClean="0"/>
              <a:t>invertebrata</a:t>
            </a:r>
            <a:r>
              <a:rPr lang="en-US" sz="2800" dirty="0" smtClean="0"/>
              <a:t> </a:t>
            </a:r>
            <a:r>
              <a:rPr lang="en-US" sz="2800" dirty="0" err="1" smtClean="0"/>
              <a:t>berbeda</a:t>
            </a:r>
            <a:r>
              <a:rPr lang="en-US" sz="2800" dirty="0" smtClean="0"/>
              <a:t> </a:t>
            </a:r>
            <a:r>
              <a:rPr lang="en-US" sz="2800" dirty="0" err="1" smtClean="0"/>
              <a:t>dengan</a:t>
            </a:r>
            <a:r>
              <a:rPr lang="en-US" sz="2800" dirty="0" smtClean="0"/>
              <a:t> </a:t>
            </a:r>
            <a:r>
              <a:rPr lang="en-US" sz="2800" dirty="0" err="1" smtClean="0"/>
              <a:t>sistem</a:t>
            </a:r>
            <a:r>
              <a:rPr lang="en-US" sz="2800" dirty="0" smtClean="0"/>
              <a:t> </a:t>
            </a:r>
            <a:r>
              <a:rPr lang="en-US" sz="2800" dirty="0" err="1" smtClean="0"/>
              <a:t>respirasi</a:t>
            </a:r>
            <a:r>
              <a:rPr lang="en-US" sz="2800" dirty="0" smtClean="0"/>
              <a:t> </a:t>
            </a:r>
            <a:r>
              <a:rPr lang="en-US" sz="2800" dirty="0" err="1" smtClean="0"/>
              <a:t>pada</a:t>
            </a:r>
            <a:r>
              <a:rPr lang="en-US" sz="2800" dirty="0" smtClean="0"/>
              <a:t> vertebrata</a:t>
            </a:r>
          </a:p>
          <a:p>
            <a:pPr marL="574675" indent="-234950">
              <a:buFontTx/>
              <a:buChar char="-"/>
            </a:pPr>
            <a:r>
              <a:rPr lang="en-US" sz="2800" dirty="0" smtClean="0"/>
              <a:t>Vertebrata : </a:t>
            </a:r>
            <a:r>
              <a:rPr lang="en-US" sz="2800" dirty="0" err="1" smtClean="0"/>
              <a:t>insang</a:t>
            </a:r>
            <a:r>
              <a:rPr lang="en-US" sz="2800" dirty="0" smtClean="0"/>
              <a:t>, </a:t>
            </a:r>
            <a:r>
              <a:rPr lang="en-US" sz="2800" dirty="0" err="1" smtClean="0"/>
              <a:t>paru-paru</a:t>
            </a:r>
            <a:endParaRPr lang="en-US" sz="2800" dirty="0" smtClean="0"/>
          </a:p>
          <a:p>
            <a:pPr marL="574675" indent="-234950">
              <a:buFontTx/>
              <a:buChar char="-"/>
            </a:pPr>
            <a:r>
              <a:rPr lang="en-US" sz="2800" dirty="0" err="1" smtClean="0"/>
              <a:t>Invertebrata</a:t>
            </a:r>
            <a:r>
              <a:rPr lang="en-US" sz="2800" dirty="0" smtClean="0"/>
              <a:t> : </a:t>
            </a:r>
            <a:r>
              <a:rPr lang="en-US" sz="2800" dirty="0" err="1" smtClean="0"/>
              <a:t>trakea</a:t>
            </a:r>
            <a:r>
              <a:rPr lang="en-US" sz="2800" dirty="0" smtClean="0"/>
              <a:t>, </a:t>
            </a:r>
            <a:r>
              <a:rPr lang="en-US" sz="2800" dirty="0" err="1" smtClean="0"/>
              <a:t>permukaan</a:t>
            </a:r>
            <a:r>
              <a:rPr lang="en-US" sz="2800" dirty="0" smtClean="0"/>
              <a:t> </a:t>
            </a:r>
            <a:r>
              <a:rPr lang="en-US" sz="2800" dirty="0" err="1" smtClean="0"/>
              <a:t>kulit</a:t>
            </a:r>
            <a:endParaRPr lang="en-US" sz="2800" dirty="0"/>
          </a:p>
        </p:txBody>
      </p:sp>
    </p:spTree>
    <p:extLst>
      <p:ext uri="{BB962C8B-B14F-4D97-AF65-F5344CB8AC3E}">
        <p14:creationId xmlns:p14="http://schemas.microsoft.com/office/powerpoint/2010/main" val="20396450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485800"/>
            <a:ext cx="8229600" cy="1143000"/>
          </a:xfrm>
        </p:spPr>
        <p:txBody>
          <a:bodyPr>
            <a:normAutofit/>
          </a:bodyPr>
          <a:lstStyle/>
          <a:p>
            <a:r>
              <a:rPr lang="en-US" sz="4000" dirty="0" smtClean="0"/>
              <a:t>Overview </a:t>
            </a:r>
            <a:r>
              <a:rPr lang="en-US" sz="4000" dirty="0" err="1" smtClean="0"/>
              <a:t>Topik</a:t>
            </a:r>
            <a:r>
              <a:rPr lang="en-US" sz="4000" dirty="0" smtClean="0"/>
              <a:t> </a:t>
            </a:r>
            <a:r>
              <a:rPr lang="en-US" sz="4000" dirty="0" err="1" smtClean="0"/>
              <a:t>Pembelajaran</a:t>
            </a:r>
            <a:endParaRPr lang="en-US" sz="4000" dirty="0"/>
          </a:p>
        </p:txBody>
      </p:sp>
      <p:sp>
        <p:nvSpPr>
          <p:cNvPr id="3" name="Content Placeholder 2"/>
          <p:cNvSpPr>
            <a:spLocks noGrp="1"/>
          </p:cNvSpPr>
          <p:nvPr>
            <p:ph idx="1"/>
          </p:nvPr>
        </p:nvSpPr>
        <p:spPr/>
        <p:txBody>
          <a:bodyPr/>
          <a:lstStyle/>
          <a:p>
            <a:r>
              <a:rPr lang="en-US" dirty="0" err="1" smtClean="0"/>
              <a:t>Sistem</a:t>
            </a:r>
            <a:r>
              <a:rPr lang="en-US" dirty="0" smtClean="0"/>
              <a:t> </a:t>
            </a:r>
            <a:r>
              <a:rPr lang="en-US" dirty="0" err="1" smtClean="0"/>
              <a:t>pencernaan</a:t>
            </a:r>
            <a:r>
              <a:rPr lang="en-US" dirty="0" smtClean="0"/>
              <a:t> </a:t>
            </a:r>
            <a:r>
              <a:rPr lang="en-US" dirty="0" err="1" smtClean="0"/>
              <a:t>pada</a:t>
            </a:r>
            <a:r>
              <a:rPr lang="en-US" dirty="0" smtClean="0"/>
              <a:t> </a:t>
            </a:r>
            <a:r>
              <a:rPr lang="en-US" dirty="0" err="1" smtClean="0"/>
              <a:t>hewan</a:t>
            </a:r>
            <a:r>
              <a:rPr lang="en-US" dirty="0" smtClean="0"/>
              <a:t> </a:t>
            </a:r>
            <a:r>
              <a:rPr lang="en-US" dirty="0" err="1" smtClean="0"/>
              <a:t>berbeda-beda</a:t>
            </a:r>
            <a:r>
              <a:rPr lang="en-US" dirty="0" smtClean="0"/>
              <a:t> </a:t>
            </a:r>
            <a:r>
              <a:rPr lang="en-US" dirty="0" err="1" smtClean="0"/>
              <a:t>tergantung</a:t>
            </a:r>
            <a:r>
              <a:rPr lang="en-US" dirty="0" smtClean="0"/>
              <a:t> </a:t>
            </a:r>
            <a:r>
              <a:rPr lang="en-US" dirty="0" err="1" smtClean="0"/>
              <a:t>tinggi</a:t>
            </a:r>
            <a:r>
              <a:rPr lang="en-US" dirty="0" smtClean="0"/>
              <a:t> </a:t>
            </a:r>
            <a:r>
              <a:rPr lang="en-US" dirty="0" err="1" smtClean="0"/>
              <a:t>rendahnya</a:t>
            </a:r>
            <a:r>
              <a:rPr lang="en-US" dirty="0" smtClean="0"/>
              <a:t> </a:t>
            </a:r>
            <a:r>
              <a:rPr lang="en-US" dirty="0" err="1" smtClean="0"/>
              <a:t>tingkat</a:t>
            </a:r>
            <a:r>
              <a:rPr lang="en-US" dirty="0" smtClean="0"/>
              <a:t> </a:t>
            </a:r>
            <a:r>
              <a:rPr lang="en-US" dirty="0" err="1" smtClean="0"/>
              <a:t>organisasi</a:t>
            </a:r>
            <a:r>
              <a:rPr lang="en-US" dirty="0" smtClean="0"/>
              <a:t> </a:t>
            </a:r>
            <a:r>
              <a:rPr lang="en-US" dirty="0" err="1" smtClean="0"/>
              <a:t>sel</a:t>
            </a:r>
            <a:r>
              <a:rPr lang="en-US" dirty="0" smtClean="0"/>
              <a:t> </a:t>
            </a:r>
            <a:r>
              <a:rPr lang="en-US" dirty="0" err="1" smtClean="0"/>
              <a:t>hewan</a:t>
            </a:r>
            <a:r>
              <a:rPr lang="en-US" dirty="0" smtClean="0"/>
              <a:t> </a:t>
            </a:r>
            <a:r>
              <a:rPr lang="en-US" dirty="0" err="1" smtClean="0"/>
              <a:t>tersebut</a:t>
            </a:r>
            <a:r>
              <a:rPr lang="en-US" dirty="0" smtClean="0"/>
              <a:t> </a:t>
            </a:r>
            <a:r>
              <a:rPr lang="en-US" dirty="0" err="1" smtClean="0"/>
              <a:t>dan</a:t>
            </a:r>
            <a:r>
              <a:rPr lang="en-US" dirty="0" smtClean="0"/>
              <a:t> </a:t>
            </a:r>
            <a:r>
              <a:rPr lang="en-US" dirty="0" err="1" smtClean="0"/>
              <a:t>jenis</a:t>
            </a:r>
            <a:r>
              <a:rPr lang="en-US" dirty="0" smtClean="0"/>
              <a:t> </a:t>
            </a:r>
            <a:r>
              <a:rPr lang="en-US" dirty="0" err="1" smtClean="0"/>
              <a:t>makanannya</a:t>
            </a:r>
            <a:endParaRPr lang="en-US" dirty="0" smtClean="0"/>
          </a:p>
          <a:p>
            <a:pPr marL="574675" indent="-234950">
              <a:buNone/>
            </a:pPr>
            <a:r>
              <a:rPr lang="en-US" dirty="0" smtClean="0"/>
              <a:t>- </a:t>
            </a:r>
            <a:r>
              <a:rPr lang="en-US" sz="2800" dirty="0" err="1" smtClean="0"/>
              <a:t>Herbivora</a:t>
            </a:r>
            <a:r>
              <a:rPr lang="en-US" sz="2800" dirty="0" smtClean="0"/>
              <a:t> </a:t>
            </a:r>
            <a:r>
              <a:rPr lang="en-US" sz="2800" dirty="0" err="1" smtClean="0"/>
              <a:t>dan</a:t>
            </a:r>
            <a:r>
              <a:rPr lang="en-US" sz="2800" dirty="0" smtClean="0"/>
              <a:t> </a:t>
            </a:r>
            <a:r>
              <a:rPr lang="en-US" sz="2800" dirty="0" err="1" smtClean="0"/>
              <a:t>omnivora</a:t>
            </a:r>
            <a:r>
              <a:rPr lang="en-US" sz="2800" dirty="0" smtClean="0"/>
              <a:t> </a:t>
            </a:r>
            <a:r>
              <a:rPr lang="en-US" sz="2800" dirty="0" err="1" smtClean="0"/>
              <a:t>biasanya</a:t>
            </a:r>
            <a:r>
              <a:rPr lang="en-US" sz="2800" dirty="0" smtClean="0"/>
              <a:t> </a:t>
            </a:r>
            <a:r>
              <a:rPr lang="en-US" sz="2800" dirty="0" err="1" smtClean="0"/>
              <a:t>mempunyai</a:t>
            </a:r>
            <a:r>
              <a:rPr lang="en-US" sz="2800" dirty="0" smtClean="0"/>
              <a:t> </a:t>
            </a:r>
            <a:r>
              <a:rPr lang="en-US" sz="2800" dirty="0" err="1" smtClean="0"/>
              <a:t>saluran</a:t>
            </a:r>
            <a:r>
              <a:rPr lang="en-US" sz="2800" dirty="0" smtClean="0"/>
              <a:t> </a:t>
            </a:r>
            <a:r>
              <a:rPr lang="en-US" sz="2800" dirty="0" err="1" smtClean="0"/>
              <a:t>pencernaan</a:t>
            </a:r>
            <a:r>
              <a:rPr lang="en-US" sz="2800" dirty="0" smtClean="0"/>
              <a:t> yang </a:t>
            </a:r>
            <a:r>
              <a:rPr lang="en-US" sz="2800" dirty="0" err="1" smtClean="0"/>
              <a:t>lebih</a:t>
            </a:r>
            <a:r>
              <a:rPr lang="en-US" sz="2800" dirty="0" smtClean="0"/>
              <a:t> </a:t>
            </a:r>
            <a:r>
              <a:rPr lang="en-US" sz="2800" dirty="0" err="1" smtClean="0"/>
              <a:t>panjang</a:t>
            </a:r>
            <a:r>
              <a:rPr lang="en-US" sz="2800" dirty="0" smtClean="0"/>
              <a:t> </a:t>
            </a:r>
            <a:r>
              <a:rPr lang="en-US" sz="2800" dirty="0" err="1" smtClean="0"/>
              <a:t>daripada</a:t>
            </a:r>
            <a:r>
              <a:rPr lang="en-US" sz="2800" dirty="0" smtClean="0"/>
              <a:t> </a:t>
            </a:r>
            <a:r>
              <a:rPr lang="en-US" sz="2800" dirty="0" err="1" smtClean="0"/>
              <a:t>karnivora</a:t>
            </a:r>
            <a:endParaRPr lang="en-US" sz="2800" dirty="0"/>
          </a:p>
        </p:txBody>
      </p:sp>
    </p:spTree>
    <p:extLst>
      <p:ext uri="{BB962C8B-B14F-4D97-AF65-F5344CB8AC3E}">
        <p14:creationId xmlns:p14="http://schemas.microsoft.com/office/powerpoint/2010/main" val="17596887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485800"/>
            <a:ext cx="8229600" cy="1143000"/>
          </a:xfrm>
        </p:spPr>
        <p:txBody>
          <a:bodyPr>
            <a:normAutofit/>
          </a:bodyPr>
          <a:lstStyle/>
          <a:p>
            <a:r>
              <a:rPr lang="en-US" sz="4000" dirty="0" smtClean="0"/>
              <a:t>Overview </a:t>
            </a:r>
            <a:r>
              <a:rPr lang="en-US" sz="4000" dirty="0" err="1" smtClean="0"/>
              <a:t>Topik</a:t>
            </a:r>
            <a:r>
              <a:rPr lang="en-US" sz="4000" dirty="0" smtClean="0"/>
              <a:t> </a:t>
            </a:r>
            <a:r>
              <a:rPr lang="en-US" sz="4000" dirty="0" err="1" smtClean="0"/>
              <a:t>Pembelajaran</a:t>
            </a:r>
            <a:endParaRPr lang="en-US" sz="4000" dirty="0"/>
          </a:p>
        </p:txBody>
      </p:sp>
      <p:sp>
        <p:nvSpPr>
          <p:cNvPr id="3" name="Content Placeholder 2"/>
          <p:cNvSpPr>
            <a:spLocks noGrp="1"/>
          </p:cNvSpPr>
          <p:nvPr>
            <p:ph idx="1"/>
          </p:nvPr>
        </p:nvSpPr>
        <p:spPr/>
        <p:txBody>
          <a:bodyPr/>
          <a:lstStyle/>
          <a:p>
            <a:r>
              <a:rPr lang="en-US" dirty="0" err="1" smtClean="0"/>
              <a:t>Sistem</a:t>
            </a:r>
            <a:r>
              <a:rPr lang="en-US" dirty="0" smtClean="0"/>
              <a:t> </a:t>
            </a:r>
            <a:r>
              <a:rPr lang="en-US" dirty="0" err="1" smtClean="0"/>
              <a:t>saraf</a:t>
            </a:r>
            <a:r>
              <a:rPr lang="en-US" dirty="0" smtClean="0"/>
              <a:t> </a:t>
            </a:r>
            <a:r>
              <a:rPr lang="en-US" dirty="0" err="1" smtClean="0"/>
              <a:t>pada</a:t>
            </a:r>
            <a:r>
              <a:rPr lang="en-US" dirty="0" smtClean="0"/>
              <a:t> </a:t>
            </a:r>
            <a:r>
              <a:rPr lang="en-US" dirty="0" err="1" smtClean="0"/>
              <a:t>hewan</a:t>
            </a:r>
            <a:r>
              <a:rPr lang="en-US" dirty="0" smtClean="0"/>
              <a:t> </a:t>
            </a:r>
            <a:r>
              <a:rPr lang="en-US" dirty="0" err="1" smtClean="0"/>
              <a:t>berbeda-beda</a:t>
            </a:r>
            <a:r>
              <a:rPr lang="en-US" dirty="0" smtClean="0"/>
              <a:t> </a:t>
            </a:r>
            <a:r>
              <a:rPr lang="en-US" dirty="0" err="1" smtClean="0"/>
              <a:t>baik</a:t>
            </a:r>
            <a:r>
              <a:rPr lang="en-US" dirty="0" smtClean="0"/>
              <a:t> </a:t>
            </a:r>
            <a:r>
              <a:rPr lang="en-US" dirty="0" err="1" smtClean="0"/>
              <a:t>struktur</a:t>
            </a:r>
            <a:r>
              <a:rPr lang="en-US" dirty="0" smtClean="0"/>
              <a:t> </a:t>
            </a:r>
            <a:r>
              <a:rPr lang="en-US" dirty="0" err="1" smtClean="0"/>
              <a:t>dan</a:t>
            </a:r>
            <a:r>
              <a:rPr lang="en-US" dirty="0" smtClean="0"/>
              <a:t> </a:t>
            </a:r>
            <a:r>
              <a:rPr lang="en-US" dirty="0" err="1" smtClean="0"/>
              <a:t>bentuknya</a:t>
            </a:r>
            <a:endParaRPr lang="en-US" dirty="0" smtClean="0"/>
          </a:p>
          <a:p>
            <a:pPr marL="574675" indent="-234950">
              <a:buFontTx/>
              <a:buChar char="-"/>
            </a:pPr>
            <a:r>
              <a:rPr lang="en-US" sz="2800" dirty="0" smtClean="0"/>
              <a:t>Vertebrata : </a:t>
            </a:r>
            <a:r>
              <a:rPr lang="en-US" sz="2800" dirty="0" err="1" smtClean="0"/>
              <a:t>sistem</a:t>
            </a:r>
            <a:r>
              <a:rPr lang="en-US" sz="2800" dirty="0" smtClean="0"/>
              <a:t> </a:t>
            </a:r>
            <a:r>
              <a:rPr lang="en-US" sz="2800" dirty="0" err="1" smtClean="0"/>
              <a:t>saraf</a:t>
            </a:r>
            <a:r>
              <a:rPr lang="en-US" sz="2800" dirty="0" smtClean="0"/>
              <a:t> </a:t>
            </a:r>
            <a:r>
              <a:rPr lang="en-US" sz="2800" dirty="0" err="1" smtClean="0"/>
              <a:t>pusat</a:t>
            </a:r>
            <a:r>
              <a:rPr lang="en-US" sz="2800" dirty="0" smtClean="0"/>
              <a:t> </a:t>
            </a:r>
            <a:r>
              <a:rPr lang="en-US" sz="2800" dirty="0" err="1" smtClean="0"/>
              <a:t>dan</a:t>
            </a:r>
            <a:r>
              <a:rPr lang="en-US" sz="2800" dirty="0" smtClean="0"/>
              <a:t> </a:t>
            </a:r>
            <a:r>
              <a:rPr lang="en-US" sz="2800" dirty="0" err="1" smtClean="0"/>
              <a:t>sistem</a:t>
            </a:r>
            <a:r>
              <a:rPr lang="en-US" sz="2800" dirty="0" smtClean="0"/>
              <a:t> </a:t>
            </a:r>
            <a:r>
              <a:rPr lang="en-US" sz="2800" dirty="0" err="1" smtClean="0"/>
              <a:t>saraf</a:t>
            </a:r>
            <a:r>
              <a:rPr lang="en-US" sz="2800" dirty="0" smtClean="0"/>
              <a:t> </a:t>
            </a:r>
            <a:r>
              <a:rPr lang="en-US" sz="2800" dirty="0" err="1" smtClean="0"/>
              <a:t>tepi</a:t>
            </a:r>
            <a:endParaRPr lang="en-US" sz="2800" dirty="0" smtClean="0"/>
          </a:p>
          <a:p>
            <a:pPr marL="574675" indent="-234950">
              <a:buFontTx/>
              <a:buChar char="-"/>
            </a:pPr>
            <a:r>
              <a:rPr lang="en-US" sz="2800" dirty="0" err="1" smtClean="0"/>
              <a:t>Invertebrata</a:t>
            </a:r>
            <a:r>
              <a:rPr lang="en-US" sz="2800" dirty="0" smtClean="0"/>
              <a:t> : </a:t>
            </a:r>
            <a:r>
              <a:rPr lang="en-US" sz="2800" dirty="0" err="1" smtClean="0"/>
              <a:t>sistem</a:t>
            </a:r>
            <a:r>
              <a:rPr lang="en-US" sz="2800" dirty="0" smtClean="0"/>
              <a:t> </a:t>
            </a:r>
            <a:r>
              <a:rPr lang="en-US" sz="2800" dirty="0" err="1" smtClean="0"/>
              <a:t>saraf</a:t>
            </a:r>
            <a:r>
              <a:rPr lang="en-US" sz="2800" dirty="0" smtClean="0"/>
              <a:t> ganglion</a:t>
            </a:r>
            <a:endParaRPr lang="en-US" sz="2800" dirty="0"/>
          </a:p>
        </p:txBody>
      </p:sp>
    </p:spTree>
    <p:extLst>
      <p:ext uri="{BB962C8B-B14F-4D97-AF65-F5344CB8AC3E}">
        <p14:creationId xmlns:p14="http://schemas.microsoft.com/office/powerpoint/2010/main" val="20934730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485800"/>
            <a:ext cx="8229600" cy="1143000"/>
          </a:xfrm>
        </p:spPr>
        <p:txBody>
          <a:bodyPr>
            <a:normAutofit/>
          </a:bodyPr>
          <a:lstStyle/>
          <a:p>
            <a:r>
              <a:rPr lang="en-US" sz="4000" dirty="0" smtClean="0"/>
              <a:t>Overview </a:t>
            </a:r>
            <a:r>
              <a:rPr lang="en-US" sz="4000" dirty="0" err="1" smtClean="0"/>
              <a:t>Topik</a:t>
            </a:r>
            <a:r>
              <a:rPr lang="en-US" sz="4000" dirty="0" smtClean="0"/>
              <a:t> </a:t>
            </a:r>
            <a:r>
              <a:rPr lang="en-US" sz="4000" dirty="0" err="1" smtClean="0"/>
              <a:t>Pembelajaran</a:t>
            </a:r>
            <a:endParaRPr lang="en-US" sz="4000" dirty="0"/>
          </a:p>
        </p:txBody>
      </p:sp>
      <p:sp>
        <p:nvSpPr>
          <p:cNvPr id="3" name="Content Placeholder 2"/>
          <p:cNvSpPr>
            <a:spLocks noGrp="1"/>
          </p:cNvSpPr>
          <p:nvPr>
            <p:ph idx="1"/>
          </p:nvPr>
        </p:nvSpPr>
        <p:spPr/>
        <p:txBody>
          <a:bodyPr/>
          <a:lstStyle/>
          <a:p>
            <a:r>
              <a:rPr lang="en-US" dirty="0" smtClean="0"/>
              <a:t>Proses </a:t>
            </a:r>
            <a:r>
              <a:rPr lang="en-US" dirty="0" err="1" smtClean="0"/>
              <a:t>Fotosintesis</a:t>
            </a:r>
            <a:r>
              <a:rPr lang="en-US" dirty="0" smtClean="0"/>
              <a:t> </a:t>
            </a:r>
            <a:r>
              <a:rPr lang="en-US" dirty="0" err="1" smtClean="0"/>
              <a:t>pada</a:t>
            </a:r>
            <a:r>
              <a:rPr lang="en-US" dirty="0" smtClean="0"/>
              <a:t> </a:t>
            </a:r>
            <a:r>
              <a:rPr lang="en-US" dirty="0" err="1" smtClean="0"/>
              <a:t>tumbuhan</a:t>
            </a:r>
            <a:endParaRPr lang="en-US" dirty="0" smtClean="0"/>
          </a:p>
          <a:p>
            <a:pPr marL="738188" indent="-339725">
              <a:buFontTx/>
              <a:buChar char="-"/>
            </a:pPr>
            <a:r>
              <a:rPr lang="en-US" sz="2800" dirty="0" err="1" smtClean="0"/>
              <a:t>Menghasilkan</a:t>
            </a:r>
            <a:r>
              <a:rPr lang="en-US" sz="2800" dirty="0" smtClean="0"/>
              <a:t> </a:t>
            </a:r>
            <a:r>
              <a:rPr lang="en-US" sz="2800" dirty="0" err="1" smtClean="0"/>
              <a:t>Oksigen</a:t>
            </a:r>
            <a:r>
              <a:rPr lang="en-US" sz="2800" dirty="0" smtClean="0"/>
              <a:t> (O</a:t>
            </a:r>
            <a:r>
              <a:rPr lang="en-US" sz="2800" baseline="-25000" dirty="0" smtClean="0"/>
              <a:t>2</a:t>
            </a:r>
            <a:r>
              <a:rPr lang="en-US" sz="2800" dirty="0" smtClean="0"/>
              <a:t>)</a:t>
            </a:r>
          </a:p>
          <a:p>
            <a:pPr marL="738188" indent="-339725">
              <a:buFontTx/>
              <a:buChar char="-"/>
            </a:pPr>
            <a:r>
              <a:rPr lang="en-US" sz="2800" dirty="0" err="1" smtClean="0"/>
              <a:t>Menghasilkan</a:t>
            </a:r>
            <a:r>
              <a:rPr lang="en-US" sz="2800" dirty="0" smtClean="0"/>
              <a:t> </a:t>
            </a:r>
            <a:r>
              <a:rPr lang="en-US" sz="2800" dirty="0" err="1" smtClean="0"/>
              <a:t>Amilum</a:t>
            </a:r>
            <a:endParaRPr lang="en-US" sz="2800" dirty="0"/>
          </a:p>
        </p:txBody>
      </p:sp>
      <p:pic>
        <p:nvPicPr>
          <p:cNvPr id="5" name="Picture 4" descr="C:\WINDOWS\DESKTOP\My Briefcase\10.11 How noncyclic electr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760" y="3284984"/>
            <a:ext cx="4744591" cy="3527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9379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485800"/>
            <a:ext cx="8229600" cy="1143000"/>
          </a:xfrm>
        </p:spPr>
        <p:txBody>
          <a:bodyPr>
            <a:normAutofit/>
          </a:bodyPr>
          <a:lstStyle/>
          <a:p>
            <a:r>
              <a:rPr lang="en-US" sz="4000" dirty="0" smtClean="0"/>
              <a:t>Overview </a:t>
            </a:r>
            <a:r>
              <a:rPr lang="en-US" sz="4000" dirty="0" err="1" smtClean="0"/>
              <a:t>Topik</a:t>
            </a:r>
            <a:r>
              <a:rPr lang="en-US" sz="4000" dirty="0" smtClean="0"/>
              <a:t> </a:t>
            </a:r>
            <a:r>
              <a:rPr lang="en-US" sz="4000" dirty="0" err="1" smtClean="0"/>
              <a:t>Pembelajaran</a:t>
            </a:r>
            <a:endParaRPr lang="en-US" sz="4000" dirty="0"/>
          </a:p>
        </p:txBody>
      </p:sp>
      <p:sp>
        <p:nvSpPr>
          <p:cNvPr id="3" name="Content Placeholder 2"/>
          <p:cNvSpPr>
            <a:spLocks noGrp="1"/>
          </p:cNvSpPr>
          <p:nvPr>
            <p:ph idx="1"/>
          </p:nvPr>
        </p:nvSpPr>
        <p:spPr/>
        <p:txBody>
          <a:bodyPr/>
          <a:lstStyle/>
          <a:p>
            <a:r>
              <a:rPr lang="en-US" dirty="0" smtClean="0"/>
              <a:t>Proses </a:t>
            </a:r>
            <a:r>
              <a:rPr lang="en-US" dirty="0" err="1" smtClean="0"/>
              <a:t>respirasi</a:t>
            </a:r>
            <a:r>
              <a:rPr lang="en-US" dirty="0" smtClean="0"/>
              <a:t> </a:t>
            </a:r>
            <a:r>
              <a:rPr lang="en-US" dirty="0" err="1" smtClean="0"/>
              <a:t>pada</a:t>
            </a:r>
            <a:r>
              <a:rPr lang="en-US" dirty="0" smtClean="0"/>
              <a:t> </a:t>
            </a:r>
            <a:r>
              <a:rPr lang="en-US" dirty="0" err="1" smtClean="0"/>
              <a:t>Tumbuhan</a:t>
            </a:r>
            <a:endParaRPr lang="en-US" dirty="0" smtClean="0"/>
          </a:p>
          <a:p>
            <a:pPr marL="633413" indent="-293688">
              <a:buFontTx/>
              <a:buChar char="-"/>
            </a:pPr>
            <a:r>
              <a:rPr lang="en-US" sz="2800" dirty="0" err="1" smtClean="0"/>
              <a:t>Membutuhkan</a:t>
            </a:r>
            <a:r>
              <a:rPr lang="en-US" sz="2800" dirty="0" smtClean="0"/>
              <a:t> O</a:t>
            </a:r>
            <a:r>
              <a:rPr lang="en-US" sz="2800" baseline="-25000" dirty="0" smtClean="0"/>
              <a:t>2</a:t>
            </a:r>
            <a:r>
              <a:rPr lang="en-US" sz="2800" dirty="0" smtClean="0"/>
              <a:t> </a:t>
            </a:r>
            <a:r>
              <a:rPr lang="en-US" sz="2800" dirty="0" err="1" smtClean="0"/>
              <a:t>dari</a:t>
            </a:r>
            <a:r>
              <a:rPr lang="en-US" sz="2800" dirty="0" smtClean="0"/>
              <a:t> </a:t>
            </a:r>
            <a:r>
              <a:rPr lang="en-US" sz="2800" dirty="0" err="1" smtClean="0"/>
              <a:t>udara</a:t>
            </a:r>
            <a:endParaRPr lang="en-US" sz="2800" dirty="0" smtClean="0"/>
          </a:p>
          <a:p>
            <a:pPr marL="633413" indent="-293688">
              <a:buFontTx/>
              <a:buChar char="-"/>
            </a:pPr>
            <a:r>
              <a:rPr lang="en-US" sz="2800" dirty="0" err="1" smtClean="0"/>
              <a:t>Menghasilkan</a:t>
            </a:r>
            <a:r>
              <a:rPr lang="en-US" sz="2800" dirty="0" smtClean="0"/>
              <a:t> ATP</a:t>
            </a:r>
            <a:endParaRPr lang="en-US" sz="2800" dirty="0"/>
          </a:p>
        </p:txBody>
      </p:sp>
      <p:pic>
        <p:nvPicPr>
          <p:cNvPr id="5122"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7744" y="3425054"/>
            <a:ext cx="4392488" cy="32636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39271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485800"/>
            <a:ext cx="8229600" cy="1143000"/>
          </a:xfrm>
        </p:spPr>
        <p:txBody>
          <a:bodyPr>
            <a:normAutofit/>
          </a:bodyPr>
          <a:lstStyle/>
          <a:p>
            <a:r>
              <a:rPr lang="en-US" sz="4000" dirty="0" smtClean="0"/>
              <a:t>Overview </a:t>
            </a:r>
            <a:r>
              <a:rPr lang="en-US" sz="4000" dirty="0" err="1" smtClean="0"/>
              <a:t>Topik</a:t>
            </a:r>
            <a:r>
              <a:rPr lang="en-US" sz="4000" dirty="0" smtClean="0"/>
              <a:t> </a:t>
            </a:r>
            <a:r>
              <a:rPr lang="en-US" sz="4000" dirty="0" err="1" smtClean="0"/>
              <a:t>Pembelajaran</a:t>
            </a:r>
            <a:endParaRPr lang="en-US" sz="4000" dirty="0"/>
          </a:p>
        </p:txBody>
      </p:sp>
      <p:sp>
        <p:nvSpPr>
          <p:cNvPr id="3" name="Content Placeholder 2"/>
          <p:cNvSpPr>
            <a:spLocks noGrp="1"/>
          </p:cNvSpPr>
          <p:nvPr>
            <p:ph idx="1"/>
          </p:nvPr>
        </p:nvSpPr>
        <p:spPr/>
        <p:txBody>
          <a:bodyPr>
            <a:normAutofit/>
          </a:bodyPr>
          <a:lstStyle/>
          <a:p>
            <a:r>
              <a:rPr lang="en-US" sz="2800" dirty="0" err="1" smtClean="0"/>
              <a:t>Ilustrasi</a:t>
            </a:r>
            <a:r>
              <a:rPr lang="en-US" sz="2800" dirty="0" smtClean="0"/>
              <a:t> </a:t>
            </a:r>
            <a:r>
              <a:rPr lang="en-US" sz="2800" dirty="0" err="1" smtClean="0"/>
              <a:t>Introduksi</a:t>
            </a:r>
            <a:r>
              <a:rPr lang="en-US" sz="2800" dirty="0" smtClean="0"/>
              <a:t> DNA </a:t>
            </a:r>
            <a:r>
              <a:rPr lang="en-US" sz="2800" dirty="0" err="1" smtClean="0"/>
              <a:t>rekombinan</a:t>
            </a:r>
            <a:r>
              <a:rPr lang="en-US" sz="2800" dirty="0" smtClean="0"/>
              <a:t> </a:t>
            </a:r>
            <a:r>
              <a:rPr lang="en-US" sz="2800" dirty="0" err="1" smtClean="0"/>
              <a:t>ke</a:t>
            </a:r>
            <a:r>
              <a:rPr lang="en-US" sz="2800" dirty="0" smtClean="0"/>
              <a:t> </a:t>
            </a:r>
            <a:r>
              <a:rPr lang="en-US" sz="2800" dirty="0" err="1" smtClean="0"/>
              <a:t>dalam</a:t>
            </a:r>
            <a:r>
              <a:rPr lang="en-US" sz="2800" dirty="0" smtClean="0"/>
              <a:t> </a:t>
            </a:r>
            <a:r>
              <a:rPr lang="en-US" sz="2800" dirty="0" err="1" smtClean="0"/>
              <a:t>sel</a:t>
            </a:r>
            <a:r>
              <a:rPr lang="en-US" sz="2800" dirty="0" smtClean="0"/>
              <a:t> </a:t>
            </a:r>
            <a:r>
              <a:rPr lang="en-US" sz="2800" dirty="0" err="1" smtClean="0"/>
              <a:t>tanaman</a:t>
            </a:r>
            <a:endParaRPr lang="en-US" sz="2800" dirty="0"/>
          </a:p>
        </p:txBody>
      </p:sp>
      <p:pic>
        <p:nvPicPr>
          <p:cNvPr id="5" name="Picture 4"/>
          <p:cNvPicPr>
            <a:picLocks noChangeAspect="1"/>
          </p:cNvPicPr>
          <p:nvPr/>
        </p:nvPicPr>
        <p:blipFill rotWithShape="1">
          <a:blip r:embed="rId3"/>
          <a:srcRect l="8786" t="14722" r="5697"/>
          <a:stretch/>
        </p:blipFill>
        <p:spPr>
          <a:xfrm>
            <a:off x="2915816" y="2348880"/>
            <a:ext cx="5543679" cy="4325712"/>
          </a:xfrm>
          <a:prstGeom prst="rect">
            <a:avLst/>
          </a:prstGeom>
        </p:spPr>
      </p:pic>
    </p:spTree>
    <p:extLst>
      <p:ext uri="{BB962C8B-B14F-4D97-AF65-F5344CB8AC3E}">
        <p14:creationId xmlns:p14="http://schemas.microsoft.com/office/powerpoint/2010/main" val="4214711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Rectangle 3"/>
          <p:cNvSpPr/>
          <p:nvPr/>
        </p:nvSpPr>
        <p:spPr>
          <a:xfrm>
            <a:off x="2589727" y="2967335"/>
            <a:ext cx="3964548" cy="156966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9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SEKIAN</a:t>
            </a:r>
            <a:endParaRPr lang="en-US" sz="9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2242354655"/>
      </p:ext>
    </p:extLst>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6" descr="SUB#LIST copy.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113" y="23"/>
            <a:ext cx="914400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3124200" y="2622550"/>
            <a:ext cx="3238500" cy="461963"/>
          </a:xfrm>
          <a:prstGeom prst="rect">
            <a:avLst/>
          </a:prstGeom>
          <a:noFill/>
          <a:effectLst/>
        </p:spPr>
        <p:txBody>
          <a:bodyPr>
            <a:spAutoFit/>
          </a:bodyPr>
          <a:lstStyle/>
          <a:p>
            <a:pPr algn="ctr" fontAlgn="auto">
              <a:spcBef>
                <a:spcPts val="0"/>
              </a:spcBef>
              <a:spcAft>
                <a:spcPts val="0"/>
              </a:spcAft>
              <a:defRPr/>
            </a:pPr>
            <a:r>
              <a:rPr lang="en-US" sz="2400" b="1" dirty="0" err="1">
                <a:ln w="18415" cmpd="sng">
                  <a:noFill/>
                  <a:prstDash val="solid"/>
                </a:ln>
                <a:solidFill>
                  <a:schemeClr val="tx1">
                    <a:lumMod val="75000"/>
                    <a:lumOff val="25000"/>
                  </a:schemeClr>
                </a:solidFill>
                <a:latin typeface="Arial" pitchFamily="34" charset="0"/>
                <a:cs typeface="Arial" pitchFamily="34" charset="0"/>
              </a:rPr>
              <a:t>Materi</a:t>
            </a:r>
            <a:r>
              <a:rPr lang="en-US" sz="2400" b="1" dirty="0">
                <a:ln w="18415" cmpd="sng">
                  <a:noFill/>
                  <a:prstDash val="solid"/>
                </a:ln>
                <a:solidFill>
                  <a:schemeClr val="tx1">
                    <a:lumMod val="75000"/>
                    <a:lumOff val="25000"/>
                  </a:schemeClr>
                </a:solidFill>
                <a:latin typeface="Arial" pitchFamily="34" charset="0"/>
                <a:cs typeface="Arial" pitchFamily="34" charset="0"/>
              </a:rPr>
              <a:t> </a:t>
            </a:r>
            <a:r>
              <a:rPr lang="en-US" sz="2400" b="1" dirty="0" err="1" smtClean="0">
                <a:ln w="18415" cmpd="sng">
                  <a:noFill/>
                  <a:prstDash val="solid"/>
                </a:ln>
                <a:solidFill>
                  <a:schemeClr val="tx1">
                    <a:lumMod val="75000"/>
                    <a:lumOff val="25000"/>
                  </a:schemeClr>
                </a:solidFill>
                <a:latin typeface="Arial" pitchFamily="34" charset="0"/>
                <a:cs typeface="Arial" pitchFamily="34" charset="0"/>
              </a:rPr>
              <a:t>Setelah</a:t>
            </a:r>
            <a:r>
              <a:rPr lang="en-US" sz="2400" b="1" dirty="0" smtClean="0">
                <a:ln w="18415" cmpd="sng">
                  <a:noFill/>
                  <a:prstDash val="solid"/>
                </a:ln>
                <a:solidFill>
                  <a:schemeClr val="tx1">
                    <a:lumMod val="75000"/>
                    <a:lumOff val="25000"/>
                  </a:schemeClr>
                </a:solidFill>
                <a:latin typeface="Arial" pitchFamily="34" charset="0"/>
                <a:cs typeface="Arial" pitchFamily="34" charset="0"/>
              </a:rPr>
              <a:t> </a:t>
            </a:r>
            <a:r>
              <a:rPr lang="en-US" sz="2400" b="1" dirty="0">
                <a:ln w="18415" cmpd="sng">
                  <a:noFill/>
                  <a:prstDash val="solid"/>
                </a:ln>
                <a:solidFill>
                  <a:schemeClr val="tx1">
                    <a:lumMod val="75000"/>
                    <a:lumOff val="25000"/>
                  </a:schemeClr>
                </a:solidFill>
                <a:latin typeface="Arial" pitchFamily="34" charset="0"/>
                <a:cs typeface="Arial" pitchFamily="34" charset="0"/>
              </a:rPr>
              <a:t>UTS </a:t>
            </a:r>
          </a:p>
        </p:txBody>
      </p:sp>
      <p:sp>
        <p:nvSpPr>
          <p:cNvPr id="8" name="Rectangle 7"/>
          <p:cNvSpPr/>
          <p:nvPr/>
        </p:nvSpPr>
        <p:spPr>
          <a:xfrm>
            <a:off x="3581400" y="3276600"/>
            <a:ext cx="1524000" cy="430887"/>
          </a:xfrm>
          <a:prstGeom prst="rect">
            <a:avLst/>
          </a:prstGeom>
          <a:noFill/>
          <a:ln>
            <a:noFill/>
          </a:ln>
          <a:effectLst/>
        </p:spPr>
        <p:txBody>
          <a:bodyPr>
            <a:spAutoFit/>
          </a:bodyPr>
          <a:lstStyle/>
          <a:p>
            <a:pPr algn="ctr" fontAlgn="auto">
              <a:spcBef>
                <a:spcPts val="0"/>
              </a:spcBef>
              <a:spcAft>
                <a:spcPts val="0"/>
              </a:spcAft>
              <a:defRPr/>
            </a:pPr>
            <a:r>
              <a:rPr lang="en-US" sz="2200" dirty="0">
                <a:ln w="18415" cmpd="sng">
                  <a:solidFill>
                    <a:srgbClr val="FFFFFF"/>
                  </a:solidFill>
                  <a:prstDash val="solid"/>
                </a:ln>
                <a:solidFill>
                  <a:srgbClr val="FFFFFF"/>
                </a:solidFill>
                <a:latin typeface="+mn-lt"/>
              </a:rPr>
              <a:t> </a:t>
            </a:r>
            <a:endParaRPr lang="en-US" dirty="0">
              <a:ln w="18415" cmpd="sng">
                <a:solidFill>
                  <a:srgbClr val="FFFFFF"/>
                </a:solidFill>
                <a:prstDash val="solid"/>
              </a:ln>
              <a:solidFill>
                <a:srgbClr val="FFFFFF"/>
              </a:solidFill>
              <a:latin typeface="+mn-lt"/>
            </a:endParaRPr>
          </a:p>
        </p:txBody>
      </p:sp>
      <p:sp>
        <p:nvSpPr>
          <p:cNvPr id="10" name="Rectangle 9"/>
          <p:cNvSpPr/>
          <p:nvPr/>
        </p:nvSpPr>
        <p:spPr>
          <a:xfrm>
            <a:off x="3633355" y="3647209"/>
            <a:ext cx="5105400" cy="415498"/>
          </a:xfrm>
          <a:prstGeom prst="rect">
            <a:avLst/>
          </a:prstGeom>
          <a:noFill/>
          <a:ln>
            <a:noFill/>
          </a:ln>
          <a:effectLst/>
        </p:spPr>
        <p:txBody>
          <a:bodyPr>
            <a:spAutoFit/>
          </a:bodyPr>
          <a:lstStyle/>
          <a:p>
            <a:pPr fontAlgn="auto">
              <a:spcBef>
                <a:spcPts val="0"/>
              </a:spcBef>
              <a:spcAft>
                <a:spcPts val="0"/>
              </a:spcAft>
              <a:defRPr/>
            </a:pPr>
            <a:r>
              <a:rPr lang="en-US" sz="2100" dirty="0">
                <a:ln w="18415" cmpd="sng">
                  <a:solidFill>
                    <a:srgbClr val="FFFFFF"/>
                  </a:solidFill>
                  <a:prstDash val="solid"/>
                </a:ln>
                <a:solidFill>
                  <a:srgbClr val="FFFFFF"/>
                </a:solidFill>
                <a:latin typeface="+mn-lt"/>
              </a:rPr>
              <a:t> </a:t>
            </a:r>
            <a:r>
              <a:rPr lang="en-US" dirty="0" smtClean="0">
                <a:ln w="18415" cmpd="sng">
                  <a:solidFill>
                    <a:srgbClr val="FFFFFF"/>
                  </a:solidFill>
                  <a:prstDash val="solid"/>
                </a:ln>
                <a:solidFill>
                  <a:srgbClr val="FFFFFF"/>
                </a:solidFill>
                <a:latin typeface="Arial" pitchFamily="34" charset="0"/>
                <a:cs typeface="Arial" pitchFamily="34" charset="0"/>
              </a:rPr>
              <a:t>09. </a:t>
            </a:r>
            <a:r>
              <a:rPr lang="en-US" dirty="0" err="1" smtClean="0">
                <a:ln w="18415" cmpd="sng">
                  <a:solidFill>
                    <a:srgbClr val="FFFFFF"/>
                  </a:solidFill>
                  <a:prstDash val="solid"/>
                </a:ln>
                <a:solidFill>
                  <a:srgbClr val="FFFFFF"/>
                </a:solidFill>
                <a:latin typeface="Arial" pitchFamily="34" charset="0"/>
                <a:cs typeface="Arial" pitchFamily="34" charset="0"/>
              </a:rPr>
              <a:t>Fotosintesis</a:t>
            </a:r>
            <a:endParaRPr lang="en-US" dirty="0">
              <a:ln w="18415" cmpd="sng">
                <a:solidFill>
                  <a:srgbClr val="FFFFFF"/>
                </a:solidFill>
                <a:prstDash val="solid"/>
              </a:ln>
              <a:solidFill>
                <a:srgbClr val="FFFFFF"/>
              </a:solidFill>
              <a:latin typeface="Arial" pitchFamily="34" charset="0"/>
              <a:cs typeface="Arial" pitchFamily="34" charset="0"/>
            </a:endParaRPr>
          </a:p>
        </p:txBody>
      </p:sp>
      <p:cxnSp>
        <p:nvCxnSpPr>
          <p:cNvPr id="19" name="Straight Connector 18"/>
          <p:cNvCxnSpPr/>
          <p:nvPr/>
        </p:nvCxnSpPr>
        <p:spPr>
          <a:xfrm>
            <a:off x="3962400" y="3657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962400" y="4038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3962400" y="4419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962400" y="4800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3962400" y="5181600"/>
            <a:ext cx="46482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038600" y="5562600"/>
            <a:ext cx="46482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038600" y="60198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3640281" y="5600721"/>
            <a:ext cx="5105400" cy="369332"/>
          </a:xfrm>
          <a:prstGeom prst="rect">
            <a:avLst/>
          </a:prstGeom>
          <a:noFill/>
          <a:ln>
            <a:noFill/>
          </a:ln>
        </p:spPr>
        <p:txBody>
          <a:bodyPr>
            <a:spAutoFit/>
          </a:bodyPr>
          <a:lstStyle/>
          <a:p>
            <a:pPr fontAlgn="auto">
              <a:spcBef>
                <a:spcPts val="0"/>
              </a:spcBef>
              <a:spcAft>
                <a:spcPts val="0"/>
              </a:spcAft>
              <a:defRPr/>
            </a:pPr>
            <a:r>
              <a:rPr lang="en-US" dirty="0">
                <a:ln w="18415" cmpd="sng">
                  <a:solidFill>
                    <a:srgbClr val="FFFFFF"/>
                  </a:solidFill>
                  <a:prstDash val="solid"/>
                </a:ln>
                <a:solidFill>
                  <a:srgbClr val="FFFFFF"/>
                </a:solidFill>
                <a:latin typeface="Arial" pitchFamily="34" charset="0"/>
                <a:cs typeface="Arial" pitchFamily="34" charset="0"/>
              </a:rPr>
              <a:t> </a:t>
            </a:r>
            <a:r>
              <a:rPr lang="en-US" dirty="0" smtClean="0">
                <a:ln w="18415" cmpd="sng">
                  <a:solidFill>
                    <a:srgbClr val="FFFFFF"/>
                  </a:solidFill>
                  <a:prstDash val="solid"/>
                </a:ln>
                <a:solidFill>
                  <a:srgbClr val="FFFFFF"/>
                </a:solidFill>
                <a:latin typeface="Arial" pitchFamily="34" charset="0"/>
                <a:cs typeface="Arial" pitchFamily="34" charset="0"/>
              </a:rPr>
              <a:t>14. </a:t>
            </a:r>
            <a:r>
              <a:rPr lang="en-US" dirty="0" err="1" smtClean="0">
                <a:ln w="18415" cmpd="sng">
                  <a:solidFill>
                    <a:srgbClr val="FFFFFF"/>
                  </a:solidFill>
                  <a:prstDash val="solid"/>
                </a:ln>
                <a:solidFill>
                  <a:srgbClr val="FFFFFF"/>
                </a:solidFill>
                <a:latin typeface="Arial" pitchFamily="34" charset="0"/>
                <a:cs typeface="Arial" pitchFamily="34" charset="0"/>
              </a:rPr>
              <a:t>Rekayasa</a:t>
            </a:r>
            <a:r>
              <a:rPr lang="en-US" dirty="0" smtClean="0">
                <a:ln w="18415" cmpd="sng">
                  <a:solidFill>
                    <a:srgbClr val="FFFFFF"/>
                  </a:solidFill>
                  <a:prstDash val="solid"/>
                </a:ln>
                <a:solidFill>
                  <a:srgbClr val="FFFFFF"/>
                </a:solidFill>
                <a:latin typeface="Arial" pitchFamily="34" charset="0"/>
                <a:cs typeface="Arial" pitchFamily="34" charset="0"/>
              </a:rPr>
              <a:t> </a:t>
            </a:r>
            <a:r>
              <a:rPr lang="en-US" dirty="0" err="1" smtClean="0">
                <a:ln w="18415" cmpd="sng">
                  <a:solidFill>
                    <a:srgbClr val="FFFFFF"/>
                  </a:solidFill>
                  <a:prstDash val="solid"/>
                </a:ln>
                <a:solidFill>
                  <a:srgbClr val="FFFFFF"/>
                </a:solidFill>
                <a:latin typeface="Arial" pitchFamily="34" charset="0"/>
                <a:cs typeface="Arial" pitchFamily="34" charset="0"/>
              </a:rPr>
              <a:t>Genetika</a:t>
            </a:r>
            <a:r>
              <a:rPr lang="en-US" dirty="0" smtClean="0">
                <a:ln w="18415" cmpd="sng">
                  <a:solidFill>
                    <a:srgbClr val="FFFFFF"/>
                  </a:solidFill>
                  <a:prstDash val="solid"/>
                </a:ln>
                <a:solidFill>
                  <a:srgbClr val="FFFFFF"/>
                </a:solidFill>
                <a:latin typeface="Arial" pitchFamily="34" charset="0"/>
                <a:cs typeface="Arial" pitchFamily="34" charset="0"/>
              </a:rPr>
              <a:t> </a:t>
            </a:r>
            <a:r>
              <a:rPr lang="en-US" dirty="0" err="1" smtClean="0">
                <a:ln w="18415" cmpd="sng">
                  <a:solidFill>
                    <a:srgbClr val="FFFFFF"/>
                  </a:solidFill>
                  <a:prstDash val="solid"/>
                </a:ln>
                <a:solidFill>
                  <a:srgbClr val="FFFFFF"/>
                </a:solidFill>
                <a:latin typeface="Arial" pitchFamily="34" charset="0"/>
                <a:cs typeface="Arial" pitchFamily="34" charset="0"/>
              </a:rPr>
              <a:t>Tanaman</a:t>
            </a:r>
            <a:endParaRPr lang="en-US" dirty="0">
              <a:ln w="18415" cmpd="sng">
                <a:solidFill>
                  <a:srgbClr val="FFFFFF"/>
                </a:solidFill>
                <a:prstDash val="solid"/>
              </a:ln>
              <a:solidFill>
                <a:srgbClr val="FFFFFF"/>
              </a:solidFill>
              <a:latin typeface="Arial" pitchFamily="34" charset="0"/>
              <a:cs typeface="Arial" pitchFamily="34" charset="0"/>
            </a:endParaRPr>
          </a:p>
        </p:txBody>
      </p:sp>
      <p:sp>
        <p:nvSpPr>
          <p:cNvPr id="28" name="Rectangle 27"/>
          <p:cNvSpPr/>
          <p:nvPr/>
        </p:nvSpPr>
        <p:spPr>
          <a:xfrm>
            <a:off x="3636816" y="4038606"/>
            <a:ext cx="5105400" cy="369332"/>
          </a:xfrm>
          <a:prstGeom prst="rect">
            <a:avLst/>
          </a:prstGeom>
          <a:noFill/>
          <a:ln>
            <a:noFill/>
          </a:ln>
          <a:effectLst/>
        </p:spPr>
        <p:txBody>
          <a:bodyPr>
            <a:spAutoFit/>
          </a:bodyPr>
          <a:lstStyle/>
          <a:p>
            <a:pPr fontAlgn="auto">
              <a:spcBef>
                <a:spcPts val="0"/>
              </a:spcBef>
              <a:spcAft>
                <a:spcPts val="0"/>
              </a:spcAft>
              <a:defRPr/>
            </a:pPr>
            <a:r>
              <a:rPr lang="en-US" dirty="0">
                <a:ln w="18415" cmpd="sng">
                  <a:solidFill>
                    <a:srgbClr val="FFFFFF"/>
                  </a:solidFill>
                  <a:prstDash val="solid"/>
                </a:ln>
                <a:solidFill>
                  <a:srgbClr val="FFFFFF"/>
                </a:solidFill>
                <a:latin typeface="Arial" pitchFamily="34" charset="0"/>
                <a:cs typeface="Arial" pitchFamily="34" charset="0"/>
              </a:rPr>
              <a:t> </a:t>
            </a:r>
            <a:r>
              <a:rPr lang="en-US" dirty="0" smtClean="0">
                <a:ln w="18415" cmpd="sng">
                  <a:solidFill>
                    <a:srgbClr val="FFFFFF"/>
                  </a:solidFill>
                  <a:prstDash val="solid"/>
                </a:ln>
                <a:solidFill>
                  <a:srgbClr val="FFFFFF"/>
                </a:solidFill>
                <a:latin typeface="Arial" pitchFamily="34" charset="0"/>
                <a:cs typeface="Arial" pitchFamily="34" charset="0"/>
              </a:rPr>
              <a:t>10. </a:t>
            </a:r>
            <a:r>
              <a:rPr lang="en-US" dirty="0" err="1" smtClean="0">
                <a:ln w="18415" cmpd="sng">
                  <a:solidFill>
                    <a:srgbClr val="FFFFFF"/>
                  </a:solidFill>
                  <a:prstDash val="solid"/>
                </a:ln>
                <a:solidFill>
                  <a:srgbClr val="FFFFFF"/>
                </a:solidFill>
                <a:latin typeface="Arial" pitchFamily="34" charset="0"/>
                <a:cs typeface="Arial" pitchFamily="34" charset="0"/>
              </a:rPr>
              <a:t>Respirasi</a:t>
            </a:r>
            <a:endParaRPr lang="en-US" dirty="0">
              <a:ln w="18415" cmpd="sng">
                <a:solidFill>
                  <a:srgbClr val="FFFFFF"/>
                </a:solidFill>
                <a:prstDash val="solid"/>
              </a:ln>
              <a:solidFill>
                <a:srgbClr val="FFFFFF"/>
              </a:solidFill>
              <a:latin typeface="Arial" pitchFamily="34" charset="0"/>
              <a:cs typeface="Arial" pitchFamily="34" charset="0"/>
            </a:endParaRPr>
          </a:p>
        </p:txBody>
      </p:sp>
      <p:sp>
        <p:nvSpPr>
          <p:cNvPr id="29" name="Rectangle 28"/>
          <p:cNvSpPr/>
          <p:nvPr/>
        </p:nvSpPr>
        <p:spPr>
          <a:xfrm>
            <a:off x="3647207" y="4402291"/>
            <a:ext cx="5105400" cy="369332"/>
          </a:xfrm>
          <a:prstGeom prst="rect">
            <a:avLst/>
          </a:prstGeom>
          <a:noFill/>
          <a:ln>
            <a:noFill/>
          </a:ln>
          <a:effectLst/>
        </p:spPr>
        <p:txBody>
          <a:bodyPr>
            <a:spAutoFit/>
          </a:bodyPr>
          <a:lstStyle/>
          <a:p>
            <a:pPr fontAlgn="auto">
              <a:spcBef>
                <a:spcPts val="0"/>
              </a:spcBef>
              <a:spcAft>
                <a:spcPts val="0"/>
              </a:spcAft>
              <a:defRPr/>
            </a:pPr>
            <a:r>
              <a:rPr lang="en-US" dirty="0">
                <a:ln w="18415" cmpd="sng">
                  <a:solidFill>
                    <a:srgbClr val="FFFFFF"/>
                  </a:solidFill>
                  <a:prstDash val="solid"/>
                </a:ln>
                <a:solidFill>
                  <a:srgbClr val="FFFFFF"/>
                </a:solidFill>
                <a:latin typeface="Arial" pitchFamily="34" charset="0"/>
                <a:cs typeface="Arial" pitchFamily="34" charset="0"/>
              </a:rPr>
              <a:t> </a:t>
            </a:r>
            <a:r>
              <a:rPr lang="en-US" dirty="0" smtClean="0">
                <a:ln w="18415" cmpd="sng">
                  <a:solidFill>
                    <a:srgbClr val="FFFFFF"/>
                  </a:solidFill>
                  <a:prstDash val="solid"/>
                </a:ln>
                <a:solidFill>
                  <a:srgbClr val="FFFFFF"/>
                </a:solidFill>
                <a:latin typeface="Arial" pitchFamily="34" charset="0"/>
                <a:cs typeface="Arial" pitchFamily="34" charset="0"/>
              </a:rPr>
              <a:t>11. </a:t>
            </a:r>
            <a:r>
              <a:rPr lang="en-US" dirty="0" err="1" smtClean="0">
                <a:ln w="18415" cmpd="sng">
                  <a:solidFill>
                    <a:srgbClr val="FFFFFF"/>
                  </a:solidFill>
                  <a:prstDash val="solid"/>
                </a:ln>
                <a:solidFill>
                  <a:srgbClr val="FFFFFF"/>
                </a:solidFill>
                <a:latin typeface="Arial" pitchFamily="34" charset="0"/>
                <a:cs typeface="Arial" pitchFamily="34" charset="0"/>
              </a:rPr>
              <a:t>Metabolisme</a:t>
            </a:r>
            <a:r>
              <a:rPr lang="en-US" dirty="0" smtClean="0">
                <a:ln w="18415" cmpd="sng">
                  <a:solidFill>
                    <a:srgbClr val="FFFFFF"/>
                  </a:solidFill>
                  <a:prstDash val="solid"/>
                </a:ln>
                <a:solidFill>
                  <a:srgbClr val="FFFFFF"/>
                </a:solidFill>
                <a:latin typeface="Arial" pitchFamily="34" charset="0"/>
                <a:cs typeface="Arial" pitchFamily="34" charset="0"/>
              </a:rPr>
              <a:t> </a:t>
            </a:r>
            <a:r>
              <a:rPr lang="en-US" dirty="0" err="1" smtClean="0">
                <a:ln w="18415" cmpd="sng">
                  <a:solidFill>
                    <a:srgbClr val="FFFFFF"/>
                  </a:solidFill>
                  <a:prstDash val="solid"/>
                </a:ln>
                <a:solidFill>
                  <a:srgbClr val="FFFFFF"/>
                </a:solidFill>
                <a:latin typeface="Arial" pitchFamily="34" charset="0"/>
                <a:cs typeface="Arial" pitchFamily="34" charset="0"/>
              </a:rPr>
              <a:t>dan</a:t>
            </a:r>
            <a:r>
              <a:rPr lang="en-US" dirty="0" smtClean="0">
                <a:ln w="18415" cmpd="sng">
                  <a:solidFill>
                    <a:srgbClr val="FFFFFF"/>
                  </a:solidFill>
                  <a:prstDash val="solid"/>
                </a:ln>
                <a:solidFill>
                  <a:srgbClr val="FFFFFF"/>
                </a:solidFill>
                <a:latin typeface="Arial" pitchFamily="34" charset="0"/>
                <a:cs typeface="Arial" pitchFamily="34" charset="0"/>
              </a:rPr>
              <a:t> </a:t>
            </a:r>
            <a:r>
              <a:rPr lang="en-US" dirty="0" err="1" smtClean="0">
                <a:ln w="18415" cmpd="sng">
                  <a:solidFill>
                    <a:srgbClr val="FFFFFF"/>
                  </a:solidFill>
                  <a:prstDash val="solid"/>
                </a:ln>
                <a:solidFill>
                  <a:srgbClr val="FFFFFF"/>
                </a:solidFill>
                <a:latin typeface="Arial" pitchFamily="34" charset="0"/>
                <a:cs typeface="Arial" pitchFamily="34" charset="0"/>
              </a:rPr>
              <a:t>Cekaman</a:t>
            </a:r>
            <a:r>
              <a:rPr lang="en-US" dirty="0" smtClean="0">
                <a:ln w="18415" cmpd="sng">
                  <a:solidFill>
                    <a:srgbClr val="FFFFFF"/>
                  </a:solidFill>
                  <a:prstDash val="solid"/>
                </a:ln>
                <a:solidFill>
                  <a:srgbClr val="FFFFFF"/>
                </a:solidFill>
                <a:latin typeface="Arial" pitchFamily="34" charset="0"/>
                <a:cs typeface="Arial" pitchFamily="34" charset="0"/>
              </a:rPr>
              <a:t> </a:t>
            </a:r>
            <a:endParaRPr lang="en-US" dirty="0">
              <a:ln w="18415" cmpd="sng">
                <a:solidFill>
                  <a:srgbClr val="FFFFFF"/>
                </a:solidFill>
                <a:prstDash val="solid"/>
              </a:ln>
              <a:solidFill>
                <a:srgbClr val="FFFFFF"/>
              </a:solidFill>
              <a:latin typeface="Arial" pitchFamily="34" charset="0"/>
              <a:cs typeface="Arial" pitchFamily="34" charset="0"/>
            </a:endParaRPr>
          </a:p>
        </p:txBody>
      </p:sp>
      <p:sp>
        <p:nvSpPr>
          <p:cNvPr id="30" name="Rectangle 29"/>
          <p:cNvSpPr/>
          <p:nvPr/>
        </p:nvSpPr>
        <p:spPr>
          <a:xfrm>
            <a:off x="3647207" y="4776367"/>
            <a:ext cx="5105400" cy="415498"/>
          </a:xfrm>
          <a:prstGeom prst="rect">
            <a:avLst/>
          </a:prstGeom>
          <a:noFill/>
          <a:ln>
            <a:noFill/>
          </a:ln>
          <a:effectLst/>
        </p:spPr>
        <p:txBody>
          <a:bodyPr>
            <a:spAutoFit/>
          </a:bodyPr>
          <a:lstStyle/>
          <a:p>
            <a:pPr fontAlgn="auto">
              <a:spcBef>
                <a:spcPts val="0"/>
              </a:spcBef>
              <a:spcAft>
                <a:spcPts val="0"/>
              </a:spcAft>
              <a:defRPr/>
            </a:pPr>
            <a:r>
              <a:rPr lang="en-US" sz="2100" dirty="0">
                <a:ln w="18415" cmpd="sng">
                  <a:solidFill>
                    <a:srgbClr val="FFFFFF"/>
                  </a:solidFill>
                  <a:prstDash val="solid"/>
                </a:ln>
                <a:solidFill>
                  <a:srgbClr val="FFFFFF"/>
                </a:solidFill>
                <a:latin typeface="+mn-lt"/>
              </a:rPr>
              <a:t> </a:t>
            </a:r>
            <a:r>
              <a:rPr lang="en-US" sz="2100" dirty="0" smtClean="0">
                <a:ln w="18415" cmpd="sng">
                  <a:solidFill>
                    <a:srgbClr val="FFFFFF"/>
                  </a:solidFill>
                  <a:prstDash val="solid"/>
                </a:ln>
                <a:solidFill>
                  <a:srgbClr val="FFFFFF"/>
                </a:solidFill>
                <a:latin typeface="+mn-lt"/>
              </a:rPr>
              <a:t>12</a:t>
            </a:r>
            <a:r>
              <a:rPr lang="en-US" dirty="0" smtClean="0">
                <a:ln w="18415" cmpd="sng">
                  <a:solidFill>
                    <a:srgbClr val="FFFFFF"/>
                  </a:solidFill>
                  <a:prstDash val="solid"/>
                </a:ln>
                <a:solidFill>
                  <a:srgbClr val="FFFFFF"/>
                </a:solidFill>
                <a:latin typeface="Arial" pitchFamily="34" charset="0"/>
                <a:cs typeface="Arial" pitchFamily="34" charset="0"/>
              </a:rPr>
              <a:t>. </a:t>
            </a:r>
            <a:r>
              <a:rPr lang="en-US" dirty="0" err="1" smtClean="0">
                <a:ln w="18415" cmpd="sng">
                  <a:solidFill>
                    <a:srgbClr val="FFFFFF"/>
                  </a:solidFill>
                  <a:prstDash val="solid"/>
                </a:ln>
                <a:solidFill>
                  <a:srgbClr val="FFFFFF"/>
                </a:solidFill>
                <a:latin typeface="Arial" pitchFamily="34" charset="0"/>
                <a:cs typeface="Arial" pitchFamily="34" charset="0"/>
              </a:rPr>
              <a:t>Peranan</a:t>
            </a:r>
            <a:r>
              <a:rPr lang="en-US" dirty="0" smtClean="0">
                <a:ln w="18415" cmpd="sng">
                  <a:solidFill>
                    <a:srgbClr val="FFFFFF"/>
                  </a:solidFill>
                  <a:prstDash val="solid"/>
                </a:ln>
                <a:solidFill>
                  <a:srgbClr val="FFFFFF"/>
                </a:solidFill>
                <a:latin typeface="Arial" pitchFamily="34" charset="0"/>
                <a:cs typeface="Arial" pitchFamily="34" charset="0"/>
              </a:rPr>
              <a:t> </a:t>
            </a:r>
            <a:r>
              <a:rPr lang="en-US" dirty="0" err="1" smtClean="0">
                <a:ln w="18415" cmpd="sng">
                  <a:solidFill>
                    <a:srgbClr val="FFFFFF"/>
                  </a:solidFill>
                  <a:prstDash val="solid"/>
                </a:ln>
                <a:solidFill>
                  <a:srgbClr val="FFFFFF"/>
                </a:solidFill>
                <a:latin typeface="Arial" pitchFamily="34" charset="0"/>
                <a:cs typeface="Arial" pitchFamily="34" charset="0"/>
              </a:rPr>
              <a:t>Enzim</a:t>
            </a:r>
            <a:r>
              <a:rPr lang="en-US" dirty="0" smtClean="0">
                <a:ln w="18415" cmpd="sng">
                  <a:solidFill>
                    <a:srgbClr val="FFFFFF"/>
                  </a:solidFill>
                  <a:prstDash val="solid"/>
                </a:ln>
                <a:solidFill>
                  <a:srgbClr val="FFFFFF"/>
                </a:solidFill>
                <a:latin typeface="Arial" pitchFamily="34" charset="0"/>
                <a:cs typeface="Arial" pitchFamily="34" charset="0"/>
              </a:rPr>
              <a:t> </a:t>
            </a:r>
            <a:r>
              <a:rPr lang="en-US" dirty="0" err="1" smtClean="0">
                <a:ln w="18415" cmpd="sng">
                  <a:solidFill>
                    <a:srgbClr val="FFFFFF"/>
                  </a:solidFill>
                  <a:prstDash val="solid"/>
                </a:ln>
                <a:solidFill>
                  <a:srgbClr val="FFFFFF"/>
                </a:solidFill>
                <a:latin typeface="Arial" pitchFamily="34" charset="0"/>
                <a:cs typeface="Arial" pitchFamily="34" charset="0"/>
              </a:rPr>
              <a:t>dan</a:t>
            </a:r>
            <a:r>
              <a:rPr lang="en-US" dirty="0" smtClean="0">
                <a:ln w="18415" cmpd="sng">
                  <a:solidFill>
                    <a:srgbClr val="FFFFFF"/>
                  </a:solidFill>
                  <a:prstDash val="solid"/>
                </a:ln>
                <a:solidFill>
                  <a:srgbClr val="FFFFFF"/>
                </a:solidFill>
                <a:latin typeface="Arial" pitchFamily="34" charset="0"/>
                <a:cs typeface="Arial" pitchFamily="34" charset="0"/>
              </a:rPr>
              <a:t> </a:t>
            </a:r>
            <a:r>
              <a:rPr lang="en-US" dirty="0" err="1" smtClean="0">
                <a:ln w="18415" cmpd="sng">
                  <a:solidFill>
                    <a:srgbClr val="FFFFFF"/>
                  </a:solidFill>
                  <a:prstDash val="solid"/>
                </a:ln>
                <a:solidFill>
                  <a:srgbClr val="FFFFFF"/>
                </a:solidFill>
                <a:latin typeface="Arial" pitchFamily="34" charset="0"/>
                <a:cs typeface="Arial" pitchFamily="34" charset="0"/>
              </a:rPr>
              <a:t>Hormon</a:t>
            </a:r>
            <a:endParaRPr lang="en-US" dirty="0">
              <a:ln w="18415" cmpd="sng">
                <a:solidFill>
                  <a:srgbClr val="FFFFFF"/>
                </a:solidFill>
                <a:prstDash val="solid"/>
              </a:ln>
              <a:solidFill>
                <a:srgbClr val="FFFFFF"/>
              </a:solidFill>
              <a:latin typeface="Arial" pitchFamily="34" charset="0"/>
              <a:cs typeface="Arial" pitchFamily="34" charset="0"/>
            </a:endParaRPr>
          </a:p>
        </p:txBody>
      </p:sp>
      <p:sp>
        <p:nvSpPr>
          <p:cNvPr id="31" name="Rectangle 30"/>
          <p:cNvSpPr/>
          <p:nvPr/>
        </p:nvSpPr>
        <p:spPr>
          <a:xfrm>
            <a:off x="3647207" y="5181616"/>
            <a:ext cx="5105400" cy="369332"/>
          </a:xfrm>
          <a:prstGeom prst="rect">
            <a:avLst/>
          </a:prstGeom>
          <a:noFill/>
          <a:ln>
            <a:noFill/>
          </a:ln>
          <a:effectLst/>
        </p:spPr>
        <p:txBody>
          <a:bodyPr>
            <a:spAutoFit/>
          </a:bodyPr>
          <a:lstStyle/>
          <a:p>
            <a:pPr fontAlgn="auto">
              <a:spcBef>
                <a:spcPts val="0"/>
              </a:spcBef>
              <a:spcAft>
                <a:spcPts val="0"/>
              </a:spcAft>
              <a:defRPr/>
            </a:pPr>
            <a:r>
              <a:rPr lang="en-US" dirty="0">
                <a:ln w="18415" cmpd="sng">
                  <a:solidFill>
                    <a:srgbClr val="FFFFFF"/>
                  </a:solidFill>
                  <a:prstDash val="solid"/>
                </a:ln>
                <a:solidFill>
                  <a:srgbClr val="FFFFFF"/>
                </a:solidFill>
                <a:latin typeface="Arial" pitchFamily="34" charset="0"/>
                <a:cs typeface="Arial" pitchFamily="34" charset="0"/>
              </a:rPr>
              <a:t> </a:t>
            </a:r>
            <a:r>
              <a:rPr lang="en-US" dirty="0" smtClean="0">
                <a:ln w="18415" cmpd="sng">
                  <a:solidFill>
                    <a:srgbClr val="FFFFFF"/>
                  </a:solidFill>
                  <a:prstDash val="solid"/>
                </a:ln>
                <a:solidFill>
                  <a:srgbClr val="FFFFFF"/>
                </a:solidFill>
                <a:latin typeface="Arial" pitchFamily="34" charset="0"/>
                <a:cs typeface="Arial" pitchFamily="34" charset="0"/>
              </a:rPr>
              <a:t>13. </a:t>
            </a:r>
            <a:r>
              <a:rPr lang="en-US" dirty="0" err="1" smtClean="0">
                <a:ln w="18415" cmpd="sng">
                  <a:solidFill>
                    <a:srgbClr val="FFFFFF"/>
                  </a:solidFill>
                  <a:prstDash val="solid"/>
                </a:ln>
                <a:solidFill>
                  <a:srgbClr val="FFFFFF"/>
                </a:solidFill>
                <a:latin typeface="Arial" pitchFamily="34" charset="0"/>
                <a:cs typeface="Arial" pitchFamily="34" charset="0"/>
              </a:rPr>
              <a:t>Biji</a:t>
            </a:r>
            <a:r>
              <a:rPr lang="en-US" dirty="0" smtClean="0">
                <a:ln w="18415" cmpd="sng">
                  <a:solidFill>
                    <a:srgbClr val="FFFFFF"/>
                  </a:solidFill>
                  <a:prstDash val="solid"/>
                </a:ln>
                <a:solidFill>
                  <a:srgbClr val="FFFFFF"/>
                </a:solidFill>
                <a:latin typeface="Arial" pitchFamily="34" charset="0"/>
                <a:cs typeface="Arial" pitchFamily="34" charset="0"/>
              </a:rPr>
              <a:t> </a:t>
            </a:r>
            <a:r>
              <a:rPr lang="en-US" dirty="0" err="1" smtClean="0">
                <a:ln w="18415" cmpd="sng">
                  <a:solidFill>
                    <a:srgbClr val="FFFFFF"/>
                  </a:solidFill>
                  <a:prstDash val="solid"/>
                </a:ln>
                <a:solidFill>
                  <a:srgbClr val="FFFFFF"/>
                </a:solidFill>
                <a:latin typeface="Arial" pitchFamily="34" charset="0"/>
                <a:cs typeface="Arial" pitchFamily="34" charset="0"/>
              </a:rPr>
              <a:t>dan</a:t>
            </a:r>
            <a:r>
              <a:rPr lang="en-US" dirty="0" smtClean="0">
                <a:ln w="18415" cmpd="sng">
                  <a:solidFill>
                    <a:srgbClr val="FFFFFF"/>
                  </a:solidFill>
                  <a:prstDash val="solid"/>
                </a:ln>
                <a:solidFill>
                  <a:srgbClr val="FFFFFF"/>
                </a:solidFill>
                <a:latin typeface="Arial" pitchFamily="34" charset="0"/>
                <a:cs typeface="Arial" pitchFamily="34" charset="0"/>
              </a:rPr>
              <a:t> </a:t>
            </a:r>
            <a:r>
              <a:rPr lang="en-US" dirty="0" err="1" smtClean="0">
                <a:ln w="18415" cmpd="sng">
                  <a:solidFill>
                    <a:srgbClr val="FFFFFF"/>
                  </a:solidFill>
                  <a:prstDash val="solid"/>
                </a:ln>
                <a:solidFill>
                  <a:srgbClr val="FFFFFF"/>
                </a:solidFill>
                <a:latin typeface="Arial" pitchFamily="34" charset="0"/>
                <a:cs typeface="Arial" pitchFamily="34" charset="0"/>
              </a:rPr>
              <a:t>Perkecambahan</a:t>
            </a:r>
            <a:endParaRPr lang="en-US" dirty="0">
              <a:ln w="18415" cmpd="sng">
                <a:solidFill>
                  <a:srgbClr val="FFFFFF"/>
                </a:solidFill>
                <a:prstDash val="solid"/>
              </a:ln>
              <a:solidFill>
                <a:srgbClr val="FFFFFF"/>
              </a:solidFill>
              <a:latin typeface="Arial" pitchFamily="34" charset="0"/>
              <a:cs typeface="Arial" pitchFamily="34" charset="0"/>
            </a:endParaRPr>
          </a:p>
        </p:txBody>
      </p:sp>
      <p:sp>
        <p:nvSpPr>
          <p:cNvPr id="32" name="Rectangle 31"/>
          <p:cNvSpPr/>
          <p:nvPr/>
        </p:nvSpPr>
        <p:spPr>
          <a:xfrm>
            <a:off x="3647207" y="3248890"/>
            <a:ext cx="5105400" cy="415498"/>
          </a:xfrm>
          <a:prstGeom prst="rect">
            <a:avLst/>
          </a:prstGeom>
          <a:noFill/>
          <a:ln>
            <a:noFill/>
          </a:ln>
          <a:effectLst/>
        </p:spPr>
        <p:txBody>
          <a:bodyPr>
            <a:spAutoFit/>
          </a:bodyPr>
          <a:lstStyle/>
          <a:p>
            <a:pPr fontAlgn="auto">
              <a:spcBef>
                <a:spcPts val="0"/>
              </a:spcBef>
              <a:spcAft>
                <a:spcPts val="0"/>
              </a:spcAft>
              <a:defRPr/>
            </a:pPr>
            <a:r>
              <a:rPr lang="en-US" sz="2100" dirty="0">
                <a:ln w="18415" cmpd="sng">
                  <a:solidFill>
                    <a:srgbClr val="FFFFFF"/>
                  </a:solidFill>
                  <a:prstDash val="solid"/>
                </a:ln>
                <a:solidFill>
                  <a:srgbClr val="FFFFFF"/>
                </a:solidFill>
                <a:latin typeface="+mn-lt"/>
              </a:rPr>
              <a:t> </a:t>
            </a:r>
            <a:r>
              <a:rPr lang="en-US" dirty="0" smtClean="0">
                <a:ln w="18415" cmpd="sng">
                  <a:solidFill>
                    <a:srgbClr val="FFFFFF"/>
                  </a:solidFill>
                  <a:prstDash val="solid"/>
                </a:ln>
                <a:solidFill>
                  <a:srgbClr val="FFFFFF"/>
                </a:solidFill>
                <a:latin typeface="Arial" pitchFamily="34" charset="0"/>
                <a:cs typeface="Arial" pitchFamily="34" charset="0"/>
              </a:rPr>
              <a:t>08. Proses </a:t>
            </a:r>
            <a:r>
              <a:rPr lang="en-US" dirty="0" err="1" smtClean="0">
                <a:ln w="18415" cmpd="sng">
                  <a:solidFill>
                    <a:srgbClr val="FFFFFF"/>
                  </a:solidFill>
                  <a:prstDash val="solid"/>
                </a:ln>
                <a:solidFill>
                  <a:srgbClr val="FFFFFF"/>
                </a:solidFill>
                <a:latin typeface="Arial" pitchFamily="34" charset="0"/>
                <a:cs typeface="Arial" pitchFamily="34" charset="0"/>
              </a:rPr>
              <a:t>Transportasi</a:t>
            </a:r>
            <a:r>
              <a:rPr lang="en-US" dirty="0" smtClean="0">
                <a:ln w="18415" cmpd="sng">
                  <a:solidFill>
                    <a:srgbClr val="FFFFFF"/>
                  </a:solidFill>
                  <a:prstDash val="solid"/>
                </a:ln>
                <a:solidFill>
                  <a:srgbClr val="FFFFFF"/>
                </a:solidFill>
                <a:latin typeface="Arial" pitchFamily="34" charset="0"/>
                <a:cs typeface="Arial" pitchFamily="34" charset="0"/>
              </a:rPr>
              <a:t> Air</a:t>
            </a:r>
            <a:endParaRPr lang="en-US" dirty="0">
              <a:ln w="18415" cmpd="sng">
                <a:solidFill>
                  <a:srgbClr val="FFFFFF"/>
                </a:solidFill>
                <a:prstDash val="solid"/>
              </a:ln>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2871588126"/>
      </p:ext>
    </p:extLst>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413792"/>
            <a:ext cx="8229600" cy="1143000"/>
          </a:xfrm>
        </p:spPr>
        <p:txBody>
          <a:bodyPr/>
          <a:lstStyle/>
          <a:p>
            <a:r>
              <a:rPr lang="en-US" b="1" dirty="0" err="1" smtClean="0">
                <a:solidFill>
                  <a:srgbClr val="002060"/>
                </a:solidFill>
              </a:rPr>
              <a:t>Capaian</a:t>
            </a:r>
            <a:r>
              <a:rPr lang="en-US" b="1" dirty="0" smtClean="0">
                <a:solidFill>
                  <a:srgbClr val="002060"/>
                </a:solidFill>
              </a:rPr>
              <a:t> </a:t>
            </a:r>
            <a:r>
              <a:rPr lang="en-US" b="1" dirty="0" err="1" smtClean="0">
                <a:solidFill>
                  <a:srgbClr val="002060"/>
                </a:solidFill>
              </a:rPr>
              <a:t>Pembelajaran</a:t>
            </a:r>
            <a:endParaRPr lang="en-US" b="1" dirty="0">
              <a:solidFill>
                <a:srgbClr val="002060"/>
              </a:solidFill>
            </a:endParaRPr>
          </a:p>
        </p:txBody>
      </p:sp>
      <p:sp>
        <p:nvSpPr>
          <p:cNvPr id="3" name="Content Placeholder 2"/>
          <p:cNvSpPr>
            <a:spLocks noGrp="1"/>
          </p:cNvSpPr>
          <p:nvPr>
            <p:ph idx="1"/>
          </p:nvPr>
        </p:nvSpPr>
        <p:spPr/>
        <p:txBody>
          <a:bodyPr/>
          <a:lstStyle/>
          <a:p>
            <a:r>
              <a:rPr lang="en-US" dirty="0" err="1" smtClean="0"/>
              <a:t>Mahasiswa</a:t>
            </a:r>
            <a:r>
              <a:rPr lang="en-US" dirty="0" smtClean="0"/>
              <a:t> </a:t>
            </a:r>
            <a:r>
              <a:rPr lang="en-US" dirty="0" err="1"/>
              <a:t>memahami</a:t>
            </a:r>
            <a:r>
              <a:rPr lang="en-US" dirty="0"/>
              <a:t> proses </a:t>
            </a:r>
            <a:r>
              <a:rPr lang="en-US" dirty="0" err="1"/>
              <a:t>fisiologis</a:t>
            </a:r>
            <a:r>
              <a:rPr lang="en-US" dirty="0"/>
              <a:t> yang </a:t>
            </a:r>
            <a:r>
              <a:rPr lang="en-US" dirty="0" err="1"/>
              <a:t>terjadi</a:t>
            </a:r>
            <a:r>
              <a:rPr lang="en-US" dirty="0"/>
              <a:t> di </a:t>
            </a:r>
            <a:r>
              <a:rPr lang="en-US" dirty="0" err="1" smtClean="0"/>
              <a:t>dalam</a:t>
            </a:r>
            <a:r>
              <a:rPr lang="en-US" dirty="0" smtClean="0"/>
              <a:t> </a:t>
            </a:r>
            <a:r>
              <a:rPr lang="en-US" dirty="0" err="1"/>
              <a:t>tumbuhan</a:t>
            </a:r>
            <a:r>
              <a:rPr lang="en-US" dirty="0"/>
              <a:t> </a:t>
            </a:r>
            <a:r>
              <a:rPr lang="en-US" dirty="0" err="1"/>
              <a:t>sebagai</a:t>
            </a:r>
            <a:r>
              <a:rPr lang="en-US" dirty="0"/>
              <a:t> </a:t>
            </a:r>
            <a:r>
              <a:rPr lang="en-US" dirty="0" err="1"/>
              <a:t>dasar</a:t>
            </a:r>
            <a:r>
              <a:rPr lang="en-US" dirty="0"/>
              <a:t> </a:t>
            </a:r>
            <a:r>
              <a:rPr lang="en-US" dirty="0" err="1"/>
              <a:t>mempelajari</a:t>
            </a:r>
            <a:r>
              <a:rPr lang="en-US" dirty="0"/>
              <a:t> </a:t>
            </a:r>
            <a:r>
              <a:rPr lang="en-US" dirty="0" err="1"/>
              <a:t>rekayasa</a:t>
            </a:r>
            <a:r>
              <a:rPr lang="en-US" dirty="0"/>
              <a:t> </a:t>
            </a:r>
            <a:r>
              <a:rPr lang="en-US" dirty="0" err="1"/>
              <a:t>genetika</a:t>
            </a:r>
            <a:r>
              <a:rPr lang="en-US" dirty="0"/>
              <a:t> di </a:t>
            </a:r>
            <a:r>
              <a:rPr lang="en-US" dirty="0" err="1"/>
              <a:t>bidang</a:t>
            </a:r>
            <a:r>
              <a:rPr lang="en-US" dirty="0"/>
              <a:t> </a:t>
            </a:r>
            <a:r>
              <a:rPr lang="en-US" dirty="0" err="1"/>
              <a:t>tanaman</a:t>
            </a:r>
            <a:r>
              <a:rPr lang="en-US" dirty="0"/>
              <a:t> </a:t>
            </a:r>
            <a:endParaRPr lang="en-US" dirty="0" smtClean="0"/>
          </a:p>
          <a:p>
            <a:r>
              <a:rPr lang="en-US" dirty="0" err="1" smtClean="0"/>
              <a:t>Mahasiswa</a:t>
            </a:r>
            <a:r>
              <a:rPr lang="en-US" dirty="0" smtClean="0"/>
              <a:t> </a:t>
            </a:r>
            <a:r>
              <a:rPr lang="en-US" dirty="0" err="1" smtClean="0"/>
              <a:t>memahami</a:t>
            </a:r>
            <a:r>
              <a:rPr lang="en-US" dirty="0" smtClean="0"/>
              <a:t> proses </a:t>
            </a:r>
            <a:r>
              <a:rPr lang="en-US" dirty="0" err="1" smtClean="0"/>
              <a:t>fisiologis</a:t>
            </a:r>
            <a:r>
              <a:rPr lang="en-US" dirty="0" smtClean="0"/>
              <a:t> yang </a:t>
            </a:r>
            <a:r>
              <a:rPr lang="en-US" dirty="0" err="1" smtClean="0"/>
              <a:t>terjadi</a:t>
            </a:r>
            <a:r>
              <a:rPr lang="en-US" dirty="0" smtClean="0"/>
              <a:t> di </a:t>
            </a:r>
            <a:r>
              <a:rPr lang="en-US" dirty="0" err="1" smtClean="0"/>
              <a:t>dalam</a:t>
            </a:r>
            <a:r>
              <a:rPr lang="en-US" dirty="0" smtClean="0"/>
              <a:t> </a:t>
            </a:r>
            <a:r>
              <a:rPr lang="en-US" dirty="0" err="1" smtClean="0"/>
              <a:t>tubuh</a:t>
            </a:r>
            <a:r>
              <a:rPr lang="en-US" dirty="0" smtClean="0"/>
              <a:t> </a:t>
            </a:r>
            <a:r>
              <a:rPr lang="en-US" dirty="0" err="1" smtClean="0"/>
              <a:t>hewan</a:t>
            </a:r>
            <a:r>
              <a:rPr lang="en-US" dirty="0" smtClean="0"/>
              <a:t> </a:t>
            </a:r>
            <a:r>
              <a:rPr lang="en-US" dirty="0" err="1" smtClean="0"/>
              <a:t>sebagai</a:t>
            </a:r>
            <a:r>
              <a:rPr lang="en-US" dirty="0" smtClean="0"/>
              <a:t> </a:t>
            </a:r>
            <a:r>
              <a:rPr lang="en-US" dirty="0" err="1" smtClean="0"/>
              <a:t>dasar</a:t>
            </a:r>
            <a:r>
              <a:rPr lang="en-US" dirty="0" smtClean="0"/>
              <a:t> </a:t>
            </a:r>
            <a:r>
              <a:rPr lang="en-US" dirty="0" err="1" smtClean="0"/>
              <a:t>untuk</a:t>
            </a:r>
            <a:r>
              <a:rPr lang="en-US" dirty="0" smtClean="0"/>
              <a:t> </a:t>
            </a:r>
            <a:r>
              <a:rPr lang="en-US" dirty="0" err="1" smtClean="0"/>
              <a:t>pengembangan</a:t>
            </a:r>
            <a:r>
              <a:rPr lang="en-US" dirty="0" smtClean="0"/>
              <a:t> </a:t>
            </a:r>
            <a:r>
              <a:rPr lang="en-US" dirty="0" err="1" smtClean="0"/>
              <a:t>bioteknologi</a:t>
            </a:r>
            <a:r>
              <a:rPr lang="en-US" dirty="0" smtClean="0"/>
              <a:t> di </a:t>
            </a:r>
            <a:r>
              <a:rPr lang="en-US" dirty="0" err="1" smtClean="0"/>
              <a:t>bidang</a:t>
            </a:r>
            <a:r>
              <a:rPr lang="en-US" dirty="0" smtClean="0"/>
              <a:t> </a:t>
            </a:r>
            <a:r>
              <a:rPr lang="en-US" dirty="0" err="1" smtClean="0"/>
              <a:t>kesehatan</a:t>
            </a:r>
            <a:r>
              <a:rPr lang="en-US" dirty="0" smtClean="0"/>
              <a:t>.</a:t>
            </a:r>
            <a:endParaRPr lang="en-US" dirty="0"/>
          </a:p>
        </p:txBody>
      </p:sp>
    </p:spTree>
    <p:extLst>
      <p:ext uri="{BB962C8B-B14F-4D97-AF65-F5344CB8AC3E}">
        <p14:creationId xmlns:p14="http://schemas.microsoft.com/office/powerpoint/2010/main" val="15884931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itle 5"/>
          <p:cNvSpPr>
            <a:spLocks noGrp="1"/>
          </p:cNvSpPr>
          <p:nvPr>
            <p:ph type="title"/>
          </p:nvPr>
        </p:nvSpPr>
        <p:spPr>
          <a:xfrm>
            <a:off x="533400" y="685800"/>
            <a:ext cx="8229600" cy="685800"/>
          </a:xfrm>
        </p:spPr>
        <p:txBody>
          <a:bodyPr/>
          <a:lstStyle/>
          <a:p>
            <a:pPr>
              <a:spcBef>
                <a:spcPct val="50000"/>
              </a:spcBef>
            </a:pPr>
            <a:r>
              <a:rPr lang="en-US" sz="3200" b="1" dirty="0" err="1" smtClean="0">
                <a:latin typeface="Arial" charset="0"/>
                <a:cs typeface="Arial" charset="0"/>
              </a:rPr>
              <a:t>Bahan</a:t>
            </a:r>
            <a:r>
              <a:rPr lang="en-US" sz="3200" b="1" dirty="0" smtClean="0">
                <a:latin typeface="Arial" charset="0"/>
                <a:cs typeface="Arial" charset="0"/>
              </a:rPr>
              <a:t> </a:t>
            </a:r>
            <a:r>
              <a:rPr lang="en-US" sz="3200" b="1" dirty="0" err="1" smtClean="0">
                <a:latin typeface="Arial" charset="0"/>
                <a:cs typeface="Arial" charset="0"/>
              </a:rPr>
              <a:t>referensi</a:t>
            </a:r>
            <a:endParaRPr lang="en-US" sz="3200" b="1" dirty="0" smtClean="0">
              <a:latin typeface="Arial" charset="0"/>
              <a:cs typeface="Arial" charset="0"/>
            </a:endParaRPr>
          </a:p>
        </p:txBody>
      </p:sp>
      <p:sp>
        <p:nvSpPr>
          <p:cNvPr id="5124" name="Content Placeholder 5"/>
          <p:cNvSpPr>
            <a:spLocks noGrp="1"/>
          </p:cNvSpPr>
          <p:nvPr>
            <p:ph idx="1"/>
          </p:nvPr>
        </p:nvSpPr>
        <p:spPr>
          <a:xfrm>
            <a:off x="155575" y="1676400"/>
            <a:ext cx="8455025" cy="4191000"/>
          </a:xfrm>
        </p:spPr>
        <p:txBody>
          <a:bodyPr>
            <a:normAutofit/>
          </a:bodyPr>
          <a:lstStyle/>
          <a:p>
            <a:pPr lvl="0"/>
            <a:r>
              <a:rPr lang="id-ID" sz="2000" dirty="0" smtClean="0">
                <a:latin typeface="Arial" pitchFamily="34" charset="0"/>
                <a:cs typeface="Arial" pitchFamily="34" charset="0"/>
              </a:rPr>
              <a:t>Campbell, N.A, J.B Reece, L.A.Urry, M.L Cain, S.A. Wasserman, P.V. Minorsky, R.B. Jackson. 2008. </a:t>
            </a:r>
            <a:r>
              <a:rPr lang="id-ID" sz="2000" i="1" dirty="0" smtClean="0">
                <a:latin typeface="Arial" pitchFamily="34" charset="0"/>
                <a:cs typeface="Arial" pitchFamily="34" charset="0"/>
              </a:rPr>
              <a:t>Biology</a:t>
            </a:r>
            <a:r>
              <a:rPr lang="id-ID" sz="2000" dirty="0" smtClean="0">
                <a:latin typeface="Arial" pitchFamily="34" charset="0"/>
                <a:cs typeface="Arial" pitchFamily="34" charset="0"/>
              </a:rPr>
              <a:t>. 8th ed. Pearson Benjamin Cummings. San Fransisco.</a:t>
            </a:r>
          </a:p>
          <a:p>
            <a:r>
              <a:rPr lang="id-ID" sz="2000" dirty="0" smtClean="0">
                <a:latin typeface="Arial" pitchFamily="34" charset="0"/>
                <a:cs typeface="Arial" pitchFamily="34" charset="0"/>
              </a:rPr>
              <a:t>Seeley, R R, Stephens, T.D, Tate, P. 2006. Anatomy and Physiology. McGraw Hill, NY. </a:t>
            </a:r>
          </a:p>
          <a:p>
            <a:r>
              <a:rPr lang="en-US" sz="2000" dirty="0" err="1" smtClean="0">
                <a:latin typeface="Arial" pitchFamily="34" charset="0"/>
                <a:cs typeface="Arial" pitchFamily="34" charset="0"/>
              </a:rPr>
              <a:t>Fregly</a:t>
            </a:r>
            <a:r>
              <a:rPr lang="en-US" sz="2000" dirty="0" smtClean="0">
                <a:latin typeface="Arial" pitchFamily="34" charset="0"/>
                <a:cs typeface="Arial" pitchFamily="34" charset="0"/>
              </a:rPr>
              <a:t> MJ., and </a:t>
            </a:r>
            <a:r>
              <a:rPr lang="en-US" sz="2000" dirty="0" err="1" smtClean="0">
                <a:latin typeface="Arial" pitchFamily="34" charset="0"/>
                <a:cs typeface="Arial" pitchFamily="34" charset="0"/>
              </a:rPr>
              <a:t>Blatteis</a:t>
            </a:r>
            <a:r>
              <a:rPr lang="en-US" sz="2000" dirty="0" smtClean="0">
                <a:latin typeface="Arial" pitchFamily="34" charset="0"/>
                <a:cs typeface="Arial" pitchFamily="34" charset="0"/>
              </a:rPr>
              <a:t> CM., 1996, Handbook of Physiology: Environmental</a:t>
            </a:r>
            <a:r>
              <a:rPr lang="id-ID" sz="2000" dirty="0" smtClean="0">
                <a:latin typeface="Arial" pitchFamily="34" charset="0"/>
                <a:cs typeface="Arial" pitchFamily="34" charset="0"/>
              </a:rPr>
              <a:t> </a:t>
            </a:r>
            <a:r>
              <a:rPr lang="en-US" sz="2000" dirty="0" smtClean="0">
                <a:latin typeface="Arial" pitchFamily="34" charset="0"/>
                <a:cs typeface="Arial" pitchFamily="34" charset="0"/>
              </a:rPr>
              <a:t>Physiology, Oxford University Press, New York</a:t>
            </a:r>
          </a:p>
          <a:p>
            <a:pPr lvl="0"/>
            <a:r>
              <a:rPr lang="id-ID" sz="2000" dirty="0" smtClean="0">
                <a:latin typeface="Arial" pitchFamily="34" charset="0"/>
                <a:cs typeface="Arial" pitchFamily="34" charset="0"/>
              </a:rPr>
              <a:t>Lakitan</a:t>
            </a:r>
            <a:r>
              <a:rPr lang="id-ID" sz="2000" dirty="0">
                <a:latin typeface="Arial" pitchFamily="34" charset="0"/>
                <a:cs typeface="Arial" pitchFamily="34" charset="0"/>
              </a:rPr>
              <a:t>, Benyamin. 2001. </a:t>
            </a:r>
            <a:r>
              <a:rPr lang="id-ID" sz="2000" i="1" dirty="0">
                <a:latin typeface="Arial" pitchFamily="34" charset="0"/>
                <a:cs typeface="Arial" pitchFamily="34" charset="0"/>
              </a:rPr>
              <a:t>Dasar-dasar Fisiologi Tumbuhan</a:t>
            </a:r>
            <a:r>
              <a:rPr lang="id-ID" sz="2000" dirty="0">
                <a:latin typeface="Arial" pitchFamily="34" charset="0"/>
                <a:cs typeface="Arial" pitchFamily="34" charset="0"/>
              </a:rPr>
              <a:t>. PT RajaGrafindo Persada. Jakarta</a:t>
            </a:r>
          </a:p>
          <a:p>
            <a:r>
              <a:rPr lang="en-US" sz="2000" dirty="0" err="1">
                <a:latin typeface="Arial" pitchFamily="34" charset="0"/>
                <a:cs typeface="Arial" pitchFamily="34" charset="0"/>
              </a:rPr>
              <a:t>Beberapa</a:t>
            </a:r>
            <a:r>
              <a:rPr lang="en-US" sz="2000" dirty="0">
                <a:latin typeface="Arial" pitchFamily="34" charset="0"/>
                <a:cs typeface="Arial" pitchFamily="34" charset="0"/>
              </a:rPr>
              <a:t> </a:t>
            </a:r>
            <a:r>
              <a:rPr lang="en-US" sz="2000" dirty="0" err="1">
                <a:latin typeface="Arial" pitchFamily="34" charset="0"/>
                <a:cs typeface="Arial" pitchFamily="34" charset="0"/>
              </a:rPr>
              <a:t>buku</a:t>
            </a:r>
            <a:r>
              <a:rPr lang="en-US" sz="2000" dirty="0">
                <a:latin typeface="Arial" pitchFamily="34" charset="0"/>
                <a:cs typeface="Arial" pitchFamily="34" charset="0"/>
              </a:rPr>
              <a:t> ajar yang </a:t>
            </a:r>
            <a:r>
              <a:rPr lang="en-US" sz="2000" dirty="0" err="1">
                <a:latin typeface="Arial" pitchFamily="34" charset="0"/>
                <a:cs typeface="Arial" pitchFamily="34" charset="0"/>
              </a:rPr>
              <a:t>ada</a:t>
            </a:r>
            <a:r>
              <a:rPr lang="en-US" sz="2000" dirty="0">
                <a:latin typeface="Arial" pitchFamily="34" charset="0"/>
                <a:cs typeface="Arial" pitchFamily="34" charset="0"/>
              </a:rPr>
              <a:t> di </a:t>
            </a:r>
            <a:r>
              <a:rPr lang="en-US" sz="2000" dirty="0" err="1">
                <a:latin typeface="Arial" pitchFamily="34" charset="0"/>
                <a:cs typeface="Arial" pitchFamily="34" charset="0"/>
              </a:rPr>
              <a:t>perpustakaan</a:t>
            </a:r>
            <a:endParaRPr lang="en-US" sz="2000" dirty="0">
              <a:latin typeface="Arial" pitchFamily="34" charset="0"/>
              <a:cs typeface="Arial" pitchFamily="34" charset="0"/>
            </a:endParaRPr>
          </a:p>
          <a:p>
            <a:r>
              <a:rPr lang="en-US" sz="2000" dirty="0" err="1">
                <a:latin typeface="Arial" pitchFamily="34" charset="0"/>
                <a:cs typeface="Arial" pitchFamily="34" charset="0"/>
              </a:rPr>
              <a:t>Sumber</a:t>
            </a:r>
            <a:r>
              <a:rPr lang="en-US" sz="2000" dirty="0">
                <a:latin typeface="Arial" pitchFamily="34" charset="0"/>
                <a:cs typeface="Arial" pitchFamily="34" charset="0"/>
              </a:rPr>
              <a:t> </a:t>
            </a:r>
            <a:r>
              <a:rPr lang="en-US" sz="2000" dirty="0" err="1">
                <a:latin typeface="Arial" pitchFamily="34" charset="0"/>
                <a:cs typeface="Arial" pitchFamily="34" charset="0"/>
              </a:rPr>
              <a:t>pembelajaran</a:t>
            </a:r>
            <a:r>
              <a:rPr lang="en-US" sz="2000" dirty="0">
                <a:latin typeface="Arial" pitchFamily="34" charset="0"/>
                <a:cs typeface="Arial" pitchFamily="34" charset="0"/>
              </a:rPr>
              <a:t> di </a:t>
            </a:r>
            <a:r>
              <a:rPr lang="en-US" sz="2000" dirty="0" smtClean="0">
                <a:latin typeface="Arial" pitchFamily="34" charset="0"/>
                <a:cs typeface="Arial" pitchFamily="34" charset="0"/>
              </a:rPr>
              <a:t>website</a:t>
            </a:r>
            <a:endParaRPr lang="id-ID" sz="2000" dirty="0">
              <a:latin typeface="Arial" pitchFamily="34" charset="0"/>
              <a:cs typeface="Arial" pitchFamily="34" charset="0"/>
            </a:endParaRPr>
          </a:p>
        </p:txBody>
      </p:sp>
      <p:sp>
        <p:nvSpPr>
          <p:cNvPr id="5125" name="AutoShape 6" descr="https://www.pearsonhighered.com/assets/bigcovers/0/3/2/1/0321775651.jpg"/>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4214429875"/>
      </p:ext>
    </p:extLst>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itle 5"/>
          <p:cNvSpPr>
            <a:spLocks noGrp="1"/>
          </p:cNvSpPr>
          <p:nvPr>
            <p:ph type="title"/>
          </p:nvPr>
        </p:nvSpPr>
        <p:spPr>
          <a:xfrm>
            <a:off x="533400" y="685800"/>
            <a:ext cx="8229600" cy="685800"/>
          </a:xfrm>
        </p:spPr>
        <p:txBody>
          <a:bodyPr/>
          <a:lstStyle/>
          <a:p>
            <a:pPr>
              <a:spcBef>
                <a:spcPct val="50000"/>
              </a:spcBef>
            </a:pPr>
            <a:r>
              <a:rPr lang="en-US" sz="3200" smtClean="0">
                <a:latin typeface="Arial" charset="0"/>
                <a:cs typeface="Arial" charset="0"/>
              </a:rPr>
              <a:t>Metode pembelajaran</a:t>
            </a:r>
          </a:p>
        </p:txBody>
      </p:sp>
      <p:sp>
        <p:nvSpPr>
          <p:cNvPr id="6148" name="Content Placeholder 5"/>
          <p:cNvSpPr>
            <a:spLocks noGrp="1"/>
          </p:cNvSpPr>
          <p:nvPr>
            <p:ph idx="1"/>
          </p:nvPr>
        </p:nvSpPr>
        <p:spPr>
          <a:xfrm>
            <a:off x="457200" y="1524000"/>
            <a:ext cx="8229600" cy="4602163"/>
          </a:xfrm>
        </p:spPr>
        <p:txBody>
          <a:bodyPr/>
          <a:lstStyle/>
          <a:p>
            <a:r>
              <a:rPr lang="en-US" sz="2200" dirty="0" err="1" smtClean="0">
                <a:latin typeface="Arial" charset="0"/>
                <a:cs typeface="Arial" charset="0"/>
              </a:rPr>
              <a:t>Tatap</a:t>
            </a:r>
            <a:r>
              <a:rPr lang="en-US" sz="2200" dirty="0" smtClean="0">
                <a:latin typeface="Arial" charset="0"/>
                <a:cs typeface="Arial" charset="0"/>
              </a:rPr>
              <a:t> </a:t>
            </a:r>
            <a:r>
              <a:rPr lang="en-US" sz="2200" dirty="0" err="1">
                <a:latin typeface="Arial" charset="0"/>
                <a:cs typeface="Arial" charset="0"/>
              </a:rPr>
              <a:t>muka</a:t>
            </a:r>
            <a:endParaRPr lang="en-US" sz="2200" dirty="0">
              <a:latin typeface="Arial" charset="0"/>
              <a:cs typeface="Arial" charset="0"/>
            </a:endParaRPr>
          </a:p>
          <a:p>
            <a:r>
              <a:rPr lang="en-US" sz="2200" dirty="0">
                <a:latin typeface="Arial" charset="0"/>
                <a:cs typeface="Arial" charset="0"/>
              </a:rPr>
              <a:t>Tanya </a:t>
            </a:r>
            <a:r>
              <a:rPr lang="en-US" sz="2200" dirty="0" err="1">
                <a:latin typeface="Arial" charset="0"/>
                <a:cs typeface="Arial" charset="0"/>
              </a:rPr>
              <a:t>jawab</a:t>
            </a:r>
            <a:r>
              <a:rPr lang="en-US" sz="2200" dirty="0">
                <a:latin typeface="Arial" charset="0"/>
                <a:cs typeface="Arial" charset="0"/>
              </a:rPr>
              <a:t>/</a:t>
            </a:r>
            <a:r>
              <a:rPr lang="en-US" sz="2200" dirty="0" err="1">
                <a:latin typeface="Arial" charset="0"/>
                <a:cs typeface="Arial" charset="0"/>
              </a:rPr>
              <a:t>diskusi</a:t>
            </a:r>
            <a:r>
              <a:rPr lang="id-ID" sz="2200" dirty="0">
                <a:latin typeface="Arial" charset="0"/>
                <a:cs typeface="Arial" charset="0"/>
              </a:rPr>
              <a:t>/kuis</a:t>
            </a:r>
            <a:endParaRPr lang="en-US" sz="2200" dirty="0">
              <a:latin typeface="Arial" charset="0"/>
              <a:cs typeface="Arial" charset="0"/>
            </a:endParaRPr>
          </a:p>
          <a:p>
            <a:r>
              <a:rPr lang="en-US" sz="2200" dirty="0" err="1">
                <a:latin typeface="Arial" charset="0"/>
                <a:cs typeface="Arial" charset="0"/>
              </a:rPr>
              <a:t>Tugas</a:t>
            </a:r>
            <a:r>
              <a:rPr lang="en-US" sz="2200" dirty="0">
                <a:latin typeface="Arial" charset="0"/>
                <a:cs typeface="Arial" charset="0"/>
              </a:rPr>
              <a:t> </a:t>
            </a:r>
            <a:r>
              <a:rPr lang="en-US" sz="2200" dirty="0" err="1">
                <a:latin typeface="Arial" charset="0"/>
                <a:cs typeface="Arial" charset="0"/>
              </a:rPr>
              <a:t>kelompok</a:t>
            </a:r>
            <a:r>
              <a:rPr lang="en-US" sz="2200" dirty="0">
                <a:latin typeface="Arial" charset="0"/>
                <a:cs typeface="Arial" charset="0"/>
              </a:rPr>
              <a:t>: </a:t>
            </a:r>
            <a:r>
              <a:rPr lang="en-US" sz="2200" dirty="0" err="1">
                <a:latin typeface="Arial" charset="0"/>
                <a:cs typeface="Arial" charset="0"/>
              </a:rPr>
              <a:t>pembuatan</a:t>
            </a:r>
            <a:r>
              <a:rPr lang="en-US" sz="2200" dirty="0">
                <a:latin typeface="Arial" charset="0"/>
                <a:cs typeface="Arial" charset="0"/>
              </a:rPr>
              <a:t> </a:t>
            </a:r>
            <a:r>
              <a:rPr lang="en-US" sz="2200" dirty="0" err="1">
                <a:latin typeface="Arial" charset="0"/>
                <a:cs typeface="Arial" charset="0"/>
              </a:rPr>
              <a:t>makalah</a:t>
            </a:r>
            <a:r>
              <a:rPr lang="en-US" sz="2200" dirty="0">
                <a:latin typeface="Arial" charset="0"/>
                <a:cs typeface="Arial" charset="0"/>
              </a:rPr>
              <a:t>, </a:t>
            </a:r>
            <a:r>
              <a:rPr lang="en-US" sz="2200" dirty="0" err="1">
                <a:latin typeface="Arial" charset="0"/>
                <a:cs typeface="Arial" charset="0"/>
              </a:rPr>
              <a:t>presentasi</a:t>
            </a:r>
            <a:endParaRPr lang="id-ID" sz="2200" dirty="0">
              <a:latin typeface="Arial" charset="0"/>
              <a:cs typeface="Arial" charset="0"/>
            </a:endParaRPr>
          </a:p>
          <a:p>
            <a:r>
              <a:rPr lang="id-ID" sz="2200" dirty="0">
                <a:latin typeface="Arial" charset="0"/>
                <a:cs typeface="Arial" charset="0"/>
              </a:rPr>
              <a:t>Praktikum </a:t>
            </a:r>
            <a:endParaRPr lang="en-US" sz="2200" dirty="0">
              <a:latin typeface="Arial" charset="0"/>
              <a:cs typeface="Arial" charset="0"/>
            </a:endParaRPr>
          </a:p>
          <a:p>
            <a:r>
              <a:rPr lang="en-US" sz="2200" dirty="0" err="1">
                <a:latin typeface="Arial" charset="0"/>
                <a:cs typeface="Arial" charset="0"/>
              </a:rPr>
              <a:t>Evaluasi</a:t>
            </a:r>
            <a:r>
              <a:rPr lang="en-US" sz="2200" dirty="0">
                <a:latin typeface="Arial" charset="0"/>
                <a:cs typeface="Arial" charset="0"/>
              </a:rPr>
              <a:t>: UTS </a:t>
            </a:r>
            <a:r>
              <a:rPr lang="en-US" sz="2200" dirty="0" err="1">
                <a:latin typeface="Arial" charset="0"/>
                <a:cs typeface="Arial" charset="0"/>
              </a:rPr>
              <a:t>dan</a:t>
            </a:r>
            <a:r>
              <a:rPr lang="en-US" sz="2200" dirty="0">
                <a:latin typeface="Arial" charset="0"/>
                <a:cs typeface="Arial" charset="0"/>
              </a:rPr>
              <a:t> UAS</a:t>
            </a:r>
          </a:p>
          <a:p>
            <a:endParaRPr lang="en-US" sz="2200" dirty="0" smtClean="0">
              <a:latin typeface="Arial" charset="0"/>
              <a:cs typeface="Arial" charset="0"/>
            </a:endParaRPr>
          </a:p>
          <a:p>
            <a:endParaRPr lang="id-ID" sz="2200" dirty="0" smtClean="0">
              <a:latin typeface="Arial" charset="0"/>
              <a:cs typeface="Arial" charset="0"/>
            </a:endParaRPr>
          </a:p>
        </p:txBody>
      </p:sp>
    </p:spTree>
    <p:extLst>
      <p:ext uri="{BB962C8B-B14F-4D97-AF65-F5344CB8AC3E}">
        <p14:creationId xmlns:p14="http://schemas.microsoft.com/office/powerpoint/2010/main" val="1269739226"/>
      </p:ext>
    </p:extLst>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itle 5"/>
          <p:cNvSpPr>
            <a:spLocks noGrp="1"/>
          </p:cNvSpPr>
          <p:nvPr>
            <p:ph type="title"/>
          </p:nvPr>
        </p:nvSpPr>
        <p:spPr>
          <a:xfrm>
            <a:off x="533400" y="685800"/>
            <a:ext cx="8229600" cy="685800"/>
          </a:xfrm>
        </p:spPr>
        <p:txBody>
          <a:bodyPr/>
          <a:lstStyle/>
          <a:p>
            <a:pPr>
              <a:spcBef>
                <a:spcPct val="50000"/>
              </a:spcBef>
            </a:pPr>
            <a:r>
              <a:rPr lang="en-US" sz="3200" smtClean="0">
                <a:latin typeface="Arial" charset="0"/>
                <a:cs typeface="Arial" charset="0"/>
              </a:rPr>
              <a:t>Komponen penilaian</a:t>
            </a:r>
          </a:p>
        </p:txBody>
      </p:sp>
      <p:sp>
        <p:nvSpPr>
          <p:cNvPr id="7172" name="Content Placeholder 5"/>
          <p:cNvSpPr>
            <a:spLocks noGrp="1"/>
          </p:cNvSpPr>
          <p:nvPr>
            <p:ph idx="1"/>
          </p:nvPr>
        </p:nvSpPr>
        <p:spPr>
          <a:xfrm>
            <a:off x="457200" y="1524000"/>
            <a:ext cx="8229600" cy="4602163"/>
          </a:xfrm>
        </p:spPr>
        <p:txBody>
          <a:bodyPr/>
          <a:lstStyle/>
          <a:p>
            <a:r>
              <a:rPr lang="id-ID" sz="2400" dirty="0"/>
              <a:t>Kehadiran = 7%</a:t>
            </a:r>
            <a:endParaRPr lang="en-US" sz="2400" dirty="0"/>
          </a:p>
          <a:p>
            <a:r>
              <a:rPr lang="id-ID" sz="2400" dirty="0"/>
              <a:t>Tugas = </a:t>
            </a:r>
            <a:r>
              <a:rPr lang="id-ID" sz="2400" dirty="0" smtClean="0"/>
              <a:t>1</a:t>
            </a:r>
            <a:r>
              <a:rPr lang="en-US" sz="2400" dirty="0" smtClean="0"/>
              <a:t>3</a:t>
            </a:r>
            <a:r>
              <a:rPr lang="id-ID" sz="2400" dirty="0" smtClean="0"/>
              <a:t> %</a:t>
            </a:r>
            <a:r>
              <a:rPr lang="en-US" sz="2400" dirty="0" smtClean="0"/>
              <a:t> (</a:t>
            </a:r>
            <a:r>
              <a:rPr lang="en-US" sz="2400" dirty="0" err="1" smtClean="0"/>
              <a:t>makalah</a:t>
            </a:r>
            <a:r>
              <a:rPr lang="en-US" sz="2400" dirty="0" smtClean="0"/>
              <a:t>, </a:t>
            </a:r>
            <a:r>
              <a:rPr lang="en-US" sz="2400" dirty="0" err="1" smtClean="0"/>
              <a:t>presentasi</a:t>
            </a:r>
            <a:r>
              <a:rPr lang="en-US" sz="2400" dirty="0" smtClean="0"/>
              <a:t>, </a:t>
            </a:r>
            <a:r>
              <a:rPr lang="en-US" sz="2400" dirty="0" err="1" smtClean="0"/>
              <a:t>kuis</a:t>
            </a:r>
            <a:r>
              <a:rPr lang="en-US" sz="2400" dirty="0" smtClean="0"/>
              <a:t>)</a:t>
            </a:r>
            <a:endParaRPr lang="id-ID" sz="2400" dirty="0"/>
          </a:p>
          <a:p>
            <a:r>
              <a:rPr lang="id-ID" sz="2400" dirty="0" smtClean="0"/>
              <a:t>Praktikum </a:t>
            </a:r>
            <a:r>
              <a:rPr lang="id-ID" sz="2400" dirty="0"/>
              <a:t>= </a:t>
            </a:r>
            <a:r>
              <a:rPr lang="id-ID" sz="2400" dirty="0" smtClean="0"/>
              <a:t>2</a:t>
            </a:r>
            <a:r>
              <a:rPr lang="en-US" sz="2400" dirty="0" smtClean="0"/>
              <a:t>5</a:t>
            </a:r>
            <a:r>
              <a:rPr lang="id-ID" sz="2400" dirty="0" smtClean="0"/>
              <a:t>%</a:t>
            </a:r>
            <a:endParaRPr lang="en-US" sz="2400" dirty="0"/>
          </a:p>
          <a:p>
            <a:r>
              <a:rPr lang="id-ID" sz="2400" dirty="0"/>
              <a:t>UTS = 25 %</a:t>
            </a:r>
            <a:endParaRPr lang="en-US" sz="2400" dirty="0"/>
          </a:p>
          <a:p>
            <a:r>
              <a:rPr lang="id-ID" sz="2400" dirty="0"/>
              <a:t>UAS = </a:t>
            </a:r>
            <a:r>
              <a:rPr lang="id-ID" sz="2400" dirty="0" smtClean="0"/>
              <a:t>3</a:t>
            </a:r>
            <a:r>
              <a:rPr lang="en-US" sz="2400" dirty="0" smtClean="0"/>
              <a:t>0</a:t>
            </a:r>
            <a:r>
              <a:rPr lang="id-ID" sz="2400" dirty="0" smtClean="0"/>
              <a:t> </a:t>
            </a:r>
            <a:r>
              <a:rPr lang="id-ID" sz="2400" dirty="0"/>
              <a:t>%</a:t>
            </a:r>
          </a:p>
          <a:p>
            <a:endParaRPr lang="id-ID" sz="2200" dirty="0" smtClean="0">
              <a:latin typeface="Arial" charset="0"/>
              <a:cs typeface="Arial" charset="0"/>
            </a:endParaRPr>
          </a:p>
        </p:txBody>
      </p:sp>
    </p:spTree>
    <p:extLst>
      <p:ext uri="{BB962C8B-B14F-4D97-AF65-F5344CB8AC3E}">
        <p14:creationId xmlns:p14="http://schemas.microsoft.com/office/powerpoint/2010/main" val="4293888329"/>
      </p:ext>
    </p:extLst>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itle 5"/>
          <p:cNvSpPr>
            <a:spLocks noGrp="1"/>
          </p:cNvSpPr>
          <p:nvPr>
            <p:ph type="title"/>
          </p:nvPr>
        </p:nvSpPr>
        <p:spPr>
          <a:xfrm>
            <a:off x="533400" y="685800"/>
            <a:ext cx="8229600" cy="685800"/>
          </a:xfrm>
        </p:spPr>
        <p:txBody>
          <a:bodyPr/>
          <a:lstStyle/>
          <a:p>
            <a:pPr>
              <a:spcBef>
                <a:spcPct val="50000"/>
              </a:spcBef>
            </a:pPr>
            <a:r>
              <a:rPr lang="en-US" sz="3200" smtClean="0">
                <a:latin typeface="Arial" charset="0"/>
                <a:cs typeface="Arial" charset="0"/>
              </a:rPr>
              <a:t>Tata tertib selama masa perkuliahan</a:t>
            </a:r>
          </a:p>
        </p:txBody>
      </p:sp>
      <p:sp>
        <p:nvSpPr>
          <p:cNvPr id="6" name="Content Placeholder 4"/>
          <p:cNvSpPr>
            <a:spLocks noGrp="1"/>
          </p:cNvSpPr>
          <p:nvPr>
            <p:ph idx="1"/>
          </p:nvPr>
        </p:nvSpPr>
        <p:spPr>
          <a:xfrm>
            <a:off x="428596" y="1397089"/>
            <a:ext cx="8229600" cy="5632311"/>
          </a:xfrm>
          <a:prstGeom prst="rect">
            <a:avLst/>
          </a:prstGeom>
        </p:spPr>
        <p:txBody>
          <a:bodyPr wrap="square">
            <a:spAutoFit/>
          </a:bodyPr>
          <a:lstStyle/>
          <a:p>
            <a:pPr marL="263525" indent="-263525">
              <a:buFont typeface="Wingdings" pitchFamily="2" charset="2"/>
              <a:buChar char="Ø"/>
            </a:pPr>
            <a:r>
              <a:rPr lang="id-ID" sz="2000" dirty="0" smtClean="0">
                <a:solidFill>
                  <a:srgbClr val="000000"/>
                </a:solidFill>
              </a:rPr>
              <a:t>Dosen dan Mahasiswa Wajid Hadir Tepat Waktu</a:t>
            </a:r>
          </a:p>
          <a:p>
            <a:pPr marL="263525" indent="-263525">
              <a:buFont typeface="Wingdings" pitchFamily="2" charset="2"/>
              <a:buChar char="Ø"/>
            </a:pPr>
            <a:r>
              <a:rPr lang="fi-FI" sz="2000" dirty="0" smtClean="0">
                <a:solidFill>
                  <a:srgbClr val="000000"/>
                </a:solidFill>
              </a:rPr>
              <a:t>Perkuliahan dilaksanakan setiap hari </a:t>
            </a:r>
            <a:r>
              <a:rPr lang="en-US" sz="2000" dirty="0" err="1" smtClean="0">
                <a:solidFill>
                  <a:srgbClr val="000000"/>
                </a:solidFill>
              </a:rPr>
              <a:t>Selasa</a:t>
            </a:r>
            <a:r>
              <a:rPr lang="fi-FI" sz="2000" dirty="0" smtClean="0">
                <a:solidFill>
                  <a:srgbClr val="000000"/>
                </a:solidFill>
              </a:rPr>
              <a:t>, jam </a:t>
            </a:r>
            <a:r>
              <a:rPr lang="id-ID" sz="2000" dirty="0" smtClean="0">
                <a:solidFill>
                  <a:srgbClr val="000000"/>
                </a:solidFill>
              </a:rPr>
              <a:t>0</a:t>
            </a:r>
            <a:r>
              <a:rPr lang="en-US" sz="2000" dirty="0" smtClean="0">
                <a:solidFill>
                  <a:srgbClr val="000000"/>
                </a:solidFill>
              </a:rPr>
              <a:t>8</a:t>
            </a:r>
            <a:r>
              <a:rPr lang="fi-FI" sz="2000" dirty="0" smtClean="0">
                <a:solidFill>
                  <a:srgbClr val="000000"/>
                </a:solidFill>
              </a:rPr>
              <a:t>.</a:t>
            </a:r>
            <a:r>
              <a:rPr lang="id-ID" sz="2000" dirty="0" smtClean="0">
                <a:solidFill>
                  <a:srgbClr val="000000"/>
                </a:solidFill>
              </a:rPr>
              <a:t>00</a:t>
            </a:r>
            <a:r>
              <a:rPr lang="fi-FI" sz="2000" dirty="0" smtClean="0">
                <a:solidFill>
                  <a:srgbClr val="000000"/>
                </a:solidFill>
              </a:rPr>
              <a:t> – 1</a:t>
            </a:r>
            <a:r>
              <a:rPr lang="id-ID" sz="2000" dirty="0" smtClean="0">
                <a:solidFill>
                  <a:srgbClr val="000000"/>
                </a:solidFill>
              </a:rPr>
              <a:t>0</a:t>
            </a:r>
            <a:r>
              <a:rPr lang="fi-FI" sz="2000" dirty="0" smtClean="0">
                <a:solidFill>
                  <a:srgbClr val="000000"/>
                </a:solidFill>
              </a:rPr>
              <a:t>.</a:t>
            </a:r>
            <a:r>
              <a:rPr lang="en-US" sz="2000" dirty="0">
                <a:solidFill>
                  <a:srgbClr val="000000"/>
                </a:solidFill>
              </a:rPr>
              <a:t>5</a:t>
            </a:r>
            <a:r>
              <a:rPr lang="fi-FI" sz="2000" dirty="0" smtClean="0">
                <a:solidFill>
                  <a:srgbClr val="000000"/>
                </a:solidFill>
              </a:rPr>
              <a:t>0</a:t>
            </a:r>
            <a:endParaRPr lang="id-ID" sz="2000" dirty="0" smtClean="0">
              <a:solidFill>
                <a:srgbClr val="000000"/>
              </a:solidFill>
            </a:endParaRPr>
          </a:p>
          <a:p>
            <a:pPr marL="263525" indent="-263525">
              <a:buFont typeface="Wingdings" pitchFamily="2" charset="2"/>
              <a:buChar char="Ø"/>
            </a:pPr>
            <a:r>
              <a:rPr lang="en-US" sz="2000" dirty="0" err="1" smtClean="0">
                <a:solidFill>
                  <a:srgbClr val="000000"/>
                </a:solidFill>
              </a:rPr>
              <a:t>Mahasiswa</a:t>
            </a:r>
            <a:r>
              <a:rPr lang="en-US" sz="2000" dirty="0" smtClean="0">
                <a:solidFill>
                  <a:srgbClr val="000000"/>
                </a:solidFill>
              </a:rPr>
              <a:t> yang </a:t>
            </a:r>
            <a:r>
              <a:rPr lang="en-US" sz="2000" dirty="0" err="1" smtClean="0">
                <a:solidFill>
                  <a:srgbClr val="000000"/>
                </a:solidFill>
              </a:rPr>
              <a:t>datang</a:t>
            </a:r>
            <a:r>
              <a:rPr lang="en-US" sz="2000" dirty="0" smtClean="0">
                <a:solidFill>
                  <a:srgbClr val="000000"/>
                </a:solidFill>
              </a:rPr>
              <a:t> </a:t>
            </a:r>
            <a:r>
              <a:rPr lang="en-US" sz="2000" dirty="0" err="1" smtClean="0">
                <a:solidFill>
                  <a:srgbClr val="000000"/>
                </a:solidFill>
              </a:rPr>
              <a:t>lebih</a:t>
            </a:r>
            <a:r>
              <a:rPr lang="en-US" sz="2000" dirty="0" smtClean="0">
                <a:solidFill>
                  <a:srgbClr val="000000"/>
                </a:solidFill>
              </a:rPr>
              <a:t> </a:t>
            </a:r>
            <a:r>
              <a:rPr lang="en-US" sz="2000" dirty="0" err="1" smtClean="0">
                <a:solidFill>
                  <a:srgbClr val="000000"/>
                </a:solidFill>
              </a:rPr>
              <a:t>dari</a:t>
            </a:r>
            <a:r>
              <a:rPr lang="en-US" sz="2000" dirty="0" smtClean="0">
                <a:solidFill>
                  <a:srgbClr val="000000"/>
                </a:solidFill>
              </a:rPr>
              <a:t> jam 08.00, </a:t>
            </a:r>
            <a:r>
              <a:rPr lang="en-US" sz="2000" dirty="0" err="1" smtClean="0">
                <a:solidFill>
                  <a:srgbClr val="000000"/>
                </a:solidFill>
              </a:rPr>
              <a:t>tidak</a:t>
            </a:r>
            <a:r>
              <a:rPr lang="en-US" sz="2000" dirty="0" smtClean="0">
                <a:solidFill>
                  <a:srgbClr val="000000"/>
                </a:solidFill>
              </a:rPr>
              <a:t> </a:t>
            </a:r>
            <a:r>
              <a:rPr lang="en-US" sz="2000" dirty="0" err="1" smtClean="0">
                <a:solidFill>
                  <a:srgbClr val="000000"/>
                </a:solidFill>
              </a:rPr>
              <a:t>diperkenankan</a:t>
            </a:r>
            <a:r>
              <a:rPr lang="en-US" sz="2000" dirty="0" smtClean="0">
                <a:solidFill>
                  <a:srgbClr val="000000"/>
                </a:solidFill>
              </a:rPr>
              <a:t> </a:t>
            </a:r>
            <a:r>
              <a:rPr lang="en-US" sz="2000" dirty="0" err="1" smtClean="0">
                <a:solidFill>
                  <a:srgbClr val="000000"/>
                </a:solidFill>
              </a:rPr>
              <a:t>absen</a:t>
            </a:r>
            <a:endParaRPr lang="id-ID" sz="2000" dirty="0" smtClean="0">
              <a:solidFill>
                <a:srgbClr val="000000"/>
              </a:solidFill>
            </a:endParaRPr>
          </a:p>
          <a:p>
            <a:pPr marL="263525" indent="-263525">
              <a:buFont typeface="Wingdings" pitchFamily="2" charset="2"/>
              <a:buChar char="Ø"/>
              <a:tabLst>
                <a:tab pos="179388" algn="l"/>
              </a:tabLst>
            </a:pPr>
            <a:r>
              <a:rPr lang="id-ID" sz="2000" dirty="0" smtClean="0">
                <a:solidFill>
                  <a:srgbClr val="000000"/>
                </a:solidFill>
              </a:rPr>
              <a:t>Kehadiran mahasiswa minimal 75% (tidak hadir maksimal 3x perkuliahan) untuk mengikuti UAS (Ujian Akhir Semester)  </a:t>
            </a:r>
          </a:p>
          <a:p>
            <a:pPr marL="263525" indent="-263525">
              <a:buFont typeface="Wingdings" pitchFamily="2" charset="2"/>
              <a:buChar char="Ø"/>
            </a:pPr>
            <a:r>
              <a:rPr lang="id-ID" sz="2000" dirty="0" smtClean="0">
                <a:solidFill>
                  <a:srgbClr val="000000"/>
                </a:solidFill>
              </a:rPr>
              <a:t>Berpakaian sopan</a:t>
            </a:r>
            <a:endParaRPr lang="en-US" sz="2000" dirty="0" smtClean="0">
              <a:solidFill>
                <a:srgbClr val="000000"/>
              </a:solidFill>
            </a:endParaRPr>
          </a:p>
          <a:p>
            <a:pPr marL="263525" indent="-263525">
              <a:buFont typeface="Wingdings" pitchFamily="2" charset="2"/>
              <a:buChar char="Ø"/>
            </a:pPr>
            <a:r>
              <a:rPr lang="id-ID" sz="2000" dirty="0" smtClean="0">
                <a:solidFill>
                  <a:srgbClr val="000000"/>
                </a:solidFill>
              </a:rPr>
              <a:t>Tidak boleh pakai Sandal/ Sepatu sandal</a:t>
            </a:r>
            <a:endParaRPr lang="en-US" sz="2000" dirty="0" smtClean="0">
              <a:solidFill>
                <a:srgbClr val="000000"/>
              </a:solidFill>
            </a:endParaRPr>
          </a:p>
          <a:p>
            <a:pPr marL="263525" lvl="0" indent="-263525">
              <a:buFont typeface="Wingdings" pitchFamily="2" charset="2"/>
              <a:buChar char="Ø"/>
            </a:pPr>
            <a:r>
              <a:rPr lang="id-ID" sz="2000" dirty="0">
                <a:latin typeface="Arial" panose="020B0604020202020204" pitchFamily="34" charset="0"/>
                <a:cs typeface="Arial" panose="020B0604020202020204" pitchFamily="34" charset="0"/>
              </a:rPr>
              <a:t>Bagi mahasiswa yang tidak masuk kuliah karena sakit, harus ada surat keterangan dari dokter. Mahasiswa yang tidak masuk tanpa ada keterangan, dianggap alpha.</a:t>
            </a:r>
          </a:p>
          <a:p>
            <a:pPr marL="263525" indent="-263525">
              <a:buFont typeface="Wingdings" pitchFamily="2" charset="2"/>
              <a:buChar char="Ø"/>
            </a:pPr>
            <a:r>
              <a:rPr lang="en-US" sz="2000" dirty="0" err="1" smtClean="0">
                <a:latin typeface="+mj-lt"/>
                <a:cs typeface="Arial" charset="0"/>
              </a:rPr>
              <a:t>Apabila</a:t>
            </a:r>
            <a:r>
              <a:rPr lang="en-US" sz="2000" dirty="0" smtClean="0">
                <a:latin typeface="+mj-lt"/>
                <a:cs typeface="Arial" charset="0"/>
              </a:rPr>
              <a:t> </a:t>
            </a:r>
            <a:r>
              <a:rPr lang="en-US" sz="2000" dirty="0" err="1" smtClean="0">
                <a:latin typeface="+mj-lt"/>
                <a:cs typeface="Arial" charset="0"/>
              </a:rPr>
              <a:t>kuliah</a:t>
            </a:r>
            <a:r>
              <a:rPr lang="en-US" sz="2000" dirty="0" smtClean="0">
                <a:latin typeface="+mj-lt"/>
                <a:cs typeface="Arial" charset="0"/>
              </a:rPr>
              <a:t> </a:t>
            </a:r>
            <a:r>
              <a:rPr lang="en-US" sz="2000" dirty="0" err="1" smtClean="0">
                <a:latin typeface="+mj-lt"/>
                <a:cs typeface="Arial" charset="0"/>
              </a:rPr>
              <a:t>tidak</a:t>
            </a:r>
            <a:r>
              <a:rPr lang="en-US" sz="2000" dirty="0" smtClean="0">
                <a:latin typeface="+mj-lt"/>
                <a:cs typeface="Arial" charset="0"/>
              </a:rPr>
              <a:t> </a:t>
            </a:r>
            <a:r>
              <a:rPr lang="en-US" sz="2000" dirty="0" err="1" smtClean="0">
                <a:latin typeface="+mj-lt"/>
                <a:cs typeface="Arial" charset="0"/>
              </a:rPr>
              <a:t>bisa</a:t>
            </a:r>
            <a:r>
              <a:rPr lang="en-US" sz="2000" dirty="0" smtClean="0">
                <a:latin typeface="+mj-lt"/>
                <a:cs typeface="Arial" charset="0"/>
              </a:rPr>
              <a:t> </a:t>
            </a:r>
            <a:r>
              <a:rPr lang="en-US" sz="2000" dirty="0" err="1" smtClean="0">
                <a:latin typeface="+mj-lt"/>
                <a:cs typeface="Arial" charset="0"/>
              </a:rPr>
              <a:t>dilakukan</a:t>
            </a:r>
            <a:r>
              <a:rPr lang="en-US" sz="2000" dirty="0" smtClean="0">
                <a:latin typeface="+mj-lt"/>
                <a:cs typeface="Arial" charset="0"/>
              </a:rPr>
              <a:t> </a:t>
            </a:r>
            <a:r>
              <a:rPr lang="en-US" sz="2000" dirty="0" err="1" smtClean="0">
                <a:latin typeface="+mj-lt"/>
                <a:cs typeface="Arial" charset="0"/>
              </a:rPr>
              <a:t>sesuai</a:t>
            </a:r>
            <a:r>
              <a:rPr lang="en-US" sz="2000" dirty="0" smtClean="0">
                <a:latin typeface="+mj-lt"/>
                <a:cs typeface="Arial" charset="0"/>
              </a:rPr>
              <a:t> </a:t>
            </a:r>
            <a:r>
              <a:rPr lang="en-US" sz="2000" dirty="0" err="1" smtClean="0">
                <a:latin typeface="+mj-lt"/>
                <a:cs typeface="Arial" charset="0"/>
              </a:rPr>
              <a:t>jadwal</a:t>
            </a:r>
            <a:r>
              <a:rPr lang="en-US" sz="2000" dirty="0" smtClean="0">
                <a:latin typeface="+mj-lt"/>
                <a:cs typeface="Arial" charset="0"/>
              </a:rPr>
              <a:t> </a:t>
            </a:r>
            <a:r>
              <a:rPr lang="en-US" sz="2000" dirty="0" err="1" smtClean="0">
                <a:latin typeface="+mj-lt"/>
                <a:cs typeface="Arial" charset="0"/>
              </a:rPr>
              <a:t>akan</a:t>
            </a:r>
            <a:r>
              <a:rPr lang="en-US" sz="2000" dirty="0" smtClean="0">
                <a:latin typeface="+mj-lt"/>
                <a:cs typeface="Arial" charset="0"/>
              </a:rPr>
              <a:t> </a:t>
            </a:r>
            <a:r>
              <a:rPr lang="en-US" sz="2000" dirty="0" err="1" smtClean="0">
                <a:latin typeface="+mj-lt"/>
                <a:cs typeface="Arial" charset="0"/>
              </a:rPr>
              <a:t>dikenakan</a:t>
            </a:r>
            <a:r>
              <a:rPr lang="en-US" sz="2000" dirty="0" smtClean="0">
                <a:latin typeface="+mj-lt"/>
                <a:cs typeface="Arial" charset="0"/>
              </a:rPr>
              <a:t> </a:t>
            </a:r>
            <a:r>
              <a:rPr lang="en-US" sz="2000" dirty="0" err="1" smtClean="0">
                <a:latin typeface="+mj-lt"/>
                <a:cs typeface="Arial" charset="0"/>
              </a:rPr>
              <a:t>kelas</a:t>
            </a:r>
            <a:r>
              <a:rPr lang="en-US" sz="2000" dirty="0" smtClean="0">
                <a:latin typeface="+mj-lt"/>
                <a:cs typeface="Arial" charset="0"/>
              </a:rPr>
              <a:t> </a:t>
            </a:r>
            <a:r>
              <a:rPr lang="en-US" sz="2000" dirty="0" err="1" smtClean="0">
                <a:latin typeface="+mj-lt"/>
                <a:cs typeface="Arial" charset="0"/>
              </a:rPr>
              <a:t>pengganti</a:t>
            </a:r>
            <a:r>
              <a:rPr lang="en-US" sz="2000" dirty="0" smtClean="0">
                <a:latin typeface="+mj-lt"/>
                <a:cs typeface="Arial" charset="0"/>
              </a:rPr>
              <a:t> (</a:t>
            </a:r>
            <a:r>
              <a:rPr lang="en-US" sz="2000" i="1" dirty="0" smtClean="0">
                <a:latin typeface="+mj-lt"/>
                <a:cs typeface="Arial" charset="0"/>
              </a:rPr>
              <a:t>make up class</a:t>
            </a:r>
            <a:r>
              <a:rPr lang="en-US" sz="2000" dirty="0" smtClean="0">
                <a:latin typeface="+mj-lt"/>
                <a:cs typeface="Arial" charset="0"/>
              </a:rPr>
              <a:t>)</a:t>
            </a:r>
            <a:endParaRPr lang="id-ID" sz="2000" dirty="0" smtClean="0">
              <a:latin typeface="+mj-lt"/>
              <a:cs typeface="Arial" charset="0"/>
            </a:endParaRPr>
          </a:p>
          <a:p>
            <a:pPr marL="263525" indent="-263525">
              <a:buFont typeface="Wingdings" pitchFamily="2" charset="2"/>
              <a:buChar char="Ø"/>
            </a:pPr>
            <a:r>
              <a:rPr lang="en-US" sz="2000" dirty="0" smtClean="0">
                <a:latin typeface="+mj-lt"/>
                <a:cs typeface="Arial" charset="0"/>
              </a:rPr>
              <a:t>TIDAK </a:t>
            </a:r>
            <a:r>
              <a:rPr lang="en-US" sz="2000" dirty="0" err="1" smtClean="0">
                <a:latin typeface="+mj-lt"/>
                <a:cs typeface="Arial" charset="0"/>
              </a:rPr>
              <a:t>diperkenankan</a:t>
            </a:r>
            <a:r>
              <a:rPr lang="en-US" sz="2000" dirty="0" smtClean="0">
                <a:latin typeface="+mj-lt"/>
                <a:cs typeface="Arial" charset="0"/>
              </a:rPr>
              <a:t> </a:t>
            </a:r>
            <a:r>
              <a:rPr lang="en-US" sz="2000" dirty="0" err="1" smtClean="0">
                <a:latin typeface="+mj-lt"/>
                <a:cs typeface="Arial" charset="0"/>
              </a:rPr>
              <a:t>mencontek</a:t>
            </a:r>
            <a:r>
              <a:rPr lang="en-US" sz="2000" dirty="0" smtClean="0">
                <a:latin typeface="+mj-lt"/>
                <a:cs typeface="Arial" charset="0"/>
              </a:rPr>
              <a:t> </a:t>
            </a:r>
            <a:r>
              <a:rPr lang="en-US" sz="2000" dirty="0" err="1" smtClean="0">
                <a:latin typeface="+mj-lt"/>
                <a:cs typeface="Arial" charset="0"/>
              </a:rPr>
              <a:t>setiap</a:t>
            </a:r>
            <a:r>
              <a:rPr lang="en-US" sz="2000" dirty="0" smtClean="0">
                <a:latin typeface="+mj-lt"/>
                <a:cs typeface="Arial" charset="0"/>
              </a:rPr>
              <a:t> UTS </a:t>
            </a:r>
            <a:r>
              <a:rPr lang="en-US" sz="2000" dirty="0" err="1" smtClean="0">
                <a:latin typeface="+mj-lt"/>
                <a:cs typeface="Arial" charset="0"/>
              </a:rPr>
              <a:t>dan</a:t>
            </a:r>
            <a:r>
              <a:rPr lang="en-US" sz="2000" dirty="0" smtClean="0">
                <a:latin typeface="+mj-lt"/>
                <a:cs typeface="Arial" charset="0"/>
              </a:rPr>
              <a:t> UAS</a:t>
            </a:r>
            <a:r>
              <a:rPr lang="id-ID" sz="2000" dirty="0" smtClean="0">
                <a:latin typeface="+mj-lt"/>
                <a:cs typeface="Arial" charset="0"/>
              </a:rPr>
              <a:t>, </a:t>
            </a:r>
            <a:r>
              <a:rPr lang="en-US" sz="2000" dirty="0" err="1" smtClean="0">
                <a:latin typeface="+mj-lt"/>
                <a:cs typeface="Arial" charset="0"/>
              </a:rPr>
              <a:t>Apabila</a:t>
            </a:r>
            <a:r>
              <a:rPr lang="en-US" sz="2000" dirty="0" smtClean="0">
                <a:latin typeface="+mj-lt"/>
                <a:cs typeface="Arial" charset="0"/>
              </a:rPr>
              <a:t> </a:t>
            </a:r>
            <a:r>
              <a:rPr lang="en-US" sz="2000" dirty="0" err="1" smtClean="0">
                <a:latin typeface="+mj-lt"/>
                <a:cs typeface="Arial" charset="0"/>
              </a:rPr>
              <a:t>diketahui</a:t>
            </a:r>
            <a:r>
              <a:rPr lang="en-US" sz="2000" dirty="0" smtClean="0">
                <a:latin typeface="+mj-lt"/>
                <a:cs typeface="Arial" charset="0"/>
              </a:rPr>
              <a:t> </a:t>
            </a:r>
            <a:r>
              <a:rPr lang="en-US" sz="2000" dirty="0" err="1" smtClean="0">
                <a:latin typeface="+mj-lt"/>
                <a:cs typeface="Arial" charset="0"/>
              </a:rPr>
              <a:t>mencontek</a:t>
            </a:r>
            <a:r>
              <a:rPr lang="en-US" sz="2000" dirty="0" smtClean="0">
                <a:latin typeface="+mj-lt"/>
                <a:cs typeface="Arial" charset="0"/>
              </a:rPr>
              <a:t>, </a:t>
            </a:r>
            <a:r>
              <a:rPr lang="en-US" sz="2000" dirty="0" err="1" smtClean="0">
                <a:latin typeface="+mj-lt"/>
                <a:cs typeface="Arial" charset="0"/>
              </a:rPr>
              <a:t>nilai</a:t>
            </a:r>
            <a:r>
              <a:rPr lang="en-US" sz="2000" dirty="0" smtClean="0">
                <a:latin typeface="+mj-lt"/>
                <a:cs typeface="Arial" charset="0"/>
              </a:rPr>
              <a:t> </a:t>
            </a:r>
            <a:r>
              <a:rPr lang="en-US" sz="2000" dirty="0" err="1" smtClean="0">
                <a:latin typeface="+mj-lt"/>
                <a:cs typeface="Arial" charset="0"/>
              </a:rPr>
              <a:t>akhir</a:t>
            </a:r>
            <a:r>
              <a:rPr lang="en-US" sz="2000" dirty="0" smtClean="0">
                <a:latin typeface="+mj-lt"/>
                <a:cs typeface="Arial" charset="0"/>
              </a:rPr>
              <a:t> </a:t>
            </a:r>
            <a:r>
              <a:rPr lang="en-US" sz="2000" dirty="0" err="1" smtClean="0">
                <a:latin typeface="+mj-lt"/>
                <a:cs typeface="Arial" charset="0"/>
              </a:rPr>
              <a:t>menjadi</a:t>
            </a:r>
            <a:r>
              <a:rPr lang="en-US" sz="2000" dirty="0" smtClean="0">
                <a:latin typeface="+mj-lt"/>
                <a:cs typeface="Arial" charset="0"/>
              </a:rPr>
              <a:t> E</a:t>
            </a:r>
            <a:endParaRPr lang="id-ID" sz="2000" dirty="0" smtClean="0">
              <a:latin typeface="+mj-lt"/>
              <a:cs typeface="Arial" charset="0"/>
            </a:endParaRPr>
          </a:p>
          <a:p>
            <a:pPr marL="263525" indent="-263525">
              <a:buFont typeface="Wingdings" pitchFamily="2" charset="2"/>
              <a:buChar char="Ø"/>
            </a:pPr>
            <a:endParaRPr lang="id-ID" sz="2000" dirty="0" smtClean="0">
              <a:solidFill>
                <a:srgbClr val="000000"/>
              </a:solidFill>
            </a:endParaRPr>
          </a:p>
          <a:p>
            <a:pPr marL="263525" indent="-263525"/>
            <a:endParaRPr lang="id-ID" sz="2000" dirty="0" smtClean="0">
              <a:solidFill>
                <a:srgbClr val="000000"/>
              </a:solidFill>
            </a:endParaRPr>
          </a:p>
        </p:txBody>
      </p:sp>
    </p:spTree>
    <p:extLst>
      <p:ext uri="{BB962C8B-B14F-4D97-AF65-F5344CB8AC3E}">
        <p14:creationId xmlns:p14="http://schemas.microsoft.com/office/powerpoint/2010/main" val="2242354655"/>
      </p:ext>
    </p:extLst>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p:txBody>
          <a:bodyPr/>
          <a:lstStyle/>
          <a:p>
            <a:endParaRPr lang="en-US"/>
          </a:p>
        </p:txBody>
      </p:sp>
      <p:sp>
        <p:nvSpPr>
          <p:cNvPr id="4" name="Rectangle 3"/>
          <p:cNvSpPr/>
          <p:nvPr/>
        </p:nvSpPr>
        <p:spPr>
          <a:xfrm>
            <a:off x="1157061" y="2780928"/>
            <a:ext cx="6829883" cy="1569660"/>
          </a:xfrm>
          <a:prstGeom prst="rect">
            <a:avLst/>
          </a:prstGeom>
          <a:noFill/>
        </p:spPr>
        <p:txBody>
          <a:bodyPr wrap="none" lIns="91440" tIns="45720" rIns="91440" bIns="45720">
            <a:spAutoFit/>
          </a:bodyPr>
          <a:lstStyle/>
          <a:p>
            <a:pPr algn="ctr"/>
            <a:r>
              <a:rPr lang="en-US" sz="96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FISIOLOGI??</a:t>
            </a:r>
            <a:endParaRPr lang="en-US" sz="96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extLst>
      <p:ext uri="{BB962C8B-B14F-4D97-AF65-F5344CB8AC3E}">
        <p14:creationId xmlns:p14="http://schemas.microsoft.com/office/powerpoint/2010/main" val="50187812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7400</TotalTime>
  <Words>1740</Words>
  <Application>Microsoft Office PowerPoint</Application>
  <PresentationFormat>On-screen Show (4:3)</PresentationFormat>
  <Paragraphs>215</Paragraphs>
  <Slides>27</Slides>
  <Notes>17</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PowerPoint Presentation</vt:lpstr>
      <vt:lpstr>PowerPoint Presentation</vt:lpstr>
      <vt:lpstr>PowerPoint Presentation</vt:lpstr>
      <vt:lpstr>Capaian Pembelajaran</vt:lpstr>
      <vt:lpstr>Bahan referensi</vt:lpstr>
      <vt:lpstr>Metode pembelajaran</vt:lpstr>
      <vt:lpstr>Komponen penilaian</vt:lpstr>
      <vt:lpstr>Tata tertib selama masa perkuliahan</vt:lpstr>
      <vt:lpstr>PowerPoint Presentation</vt:lpstr>
      <vt:lpstr>PowerPoint Presentation</vt:lpstr>
      <vt:lpstr>PowerPoint Presentation</vt:lpstr>
      <vt:lpstr>Perbedaan Sel Hewan dan Sel Tumbuhan</vt:lpstr>
      <vt:lpstr>PowerPoint Presentation</vt:lpstr>
      <vt:lpstr>Jaringan Epitel</vt:lpstr>
      <vt:lpstr>PowerPoint Presentation</vt:lpstr>
      <vt:lpstr>PowerPoint Presentation</vt:lpstr>
      <vt:lpstr>PowerPoint Presentation</vt:lpstr>
      <vt:lpstr>Jaringan pada Tumbuhan</vt:lpstr>
      <vt:lpstr>PowerPoint Presentation</vt:lpstr>
      <vt:lpstr>Organ Pada Tumbuhan</vt:lpstr>
      <vt:lpstr>Overview Topik Pembelajaran</vt:lpstr>
      <vt:lpstr>Overview Topik Pembelajaran</vt:lpstr>
      <vt:lpstr>Overview Topik Pembelajaran</vt:lpstr>
      <vt:lpstr>Overview Topik Pembelajaran</vt:lpstr>
      <vt:lpstr>Overview Topik Pembelajaran</vt:lpstr>
      <vt:lpstr>Overview Topik Pembelajaran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Henny Saraswati</dc:creator>
  <cp:lastModifiedBy>ismail - [2010]</cp:lastModifiedBy>
  <cp:revision>49</cp:revision>
  <dcterms:created xsi:type="dcterms:W3CDTF">2017-03-06T01:48:25Z</dcterms:created>
  <dcterms:modified xsi:type="dcterms:W3CDTF">2019-03-05T00:32:33Z</dcterms:modified>
</cp:coreProperties>
</file>