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3" r:id="rId3"/>
    <p:sldId id="264" r:id="rId4"/>
    <p:sldId id="289" r:id="rId5"/>
    <p:sldId id="288" r:id="rId6"/>
    <p:sldId id="290" r:id="rId7"/>
    <p:sldId id="291" r:id="rId8"/>
    <p:sldId id="292" r:id="rId9"/>
    <p:sldId id="295" r:id="rId10"/>
    <p:sldId id="294" r:id="rId11"/>
    <p:sldId id="293" r:id="rId12"/>
    <p:sldId id="265" r:id="rId13"/>
    <p:sldId id="266" r:id="rId14"/>
    <p:sldId id="268" r:id="rId15"/>
    <p:sldId id="269" r:id="rId16"/>
    <p:sldId id="270" r:id="rId17"/>
    <p:sldId id="272" r:id="rId18"/>
    <p:sldId id="273" r:id="rId19"/>
    <p:sldId id="274" r:id="rId20"/>
    <p:sldId id="275" r:id="rId21"/>
    <p:sldId id="276" r:id="rId22"/>
    <p:sldId id="277" r:id="rId23"/>
    <p:sldId id="278" r:id="rId24"/>
    <p:sldId id="279" r:id="rId25"/>
    <p:sldId id="284" r:id="rId26"/>
    <p:sldId id="285"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t>7/2/2019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t>‹#›</a:t>
            </a:fld>
            <a:endParaRPr lang="en-US"/>
          </a:p>
        </p:txBody>
      </p:sp>
    </p:spTree>
    <p:extLst>
      <p:ext uri="{BB962C8B-B14F-4D97-AF65-F5344CB8AC3E}">
        <p14:creationId xmlns:p14="http://schemas.microsoft.com/office/powerpoint/2010/main"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751E2491-33E5-4348-88DF-AADBDF75F8DF}" type="slidenum">
              <a:rPr lang="en-US"/>
              <a:pPr eaLnBrk="1" hangingPunct="1"/>
              <a:t>12</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the current data from the production of biotech crops during the 2002 growing season.</a:t>
            </a:r>
          </a:p>
        </p:txBody>
      </p:sp>
    </p:spTree>
    <p:extLst>
      <p:ext uri="{BB962C8B-B14F-4D97-AF65-F5344CB8AC3E}">
        <p14:creationId xmlns:p14="http://schemas.microsoft.com/office/powerpoint/2010/main" val="69567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628F9824-AC3F-49FC-8765-92008A3F983E}" type="slidenum">
              <a:rPr lang="en-US"/>
              <a:pPr eaLnBrk="1" hangingPunct="1"/>
              <a:t>23</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Edible vaccines may be the most important and accepted biotech product.</a:t>
            </a:r>
          </a:p>
        </p:txBody>
      </p:sp>
    </p:spTree>
    <p:extLst>
      <p:ext uri="{BB962C8B-B14F-4D97-AF65-F5344CB8AC3E}">
        <p14:creationId xmlns:p14="http://schemas.microsoft.com/office/powerpoint/2010/main" val="92879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E72915C0-F601-4847-B727-40B3ACF0DB7C}" type="slidenum">
              <a:rPr lang="en-US"/>
              <a:pPr eaLnBrk="1" hangingPunct="1"/>
              <a:t>14</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Golden rice is enriched for vitamin A.  The controversy surrounds the actual utility of the product.  Some data suggest the child would have to significantly increase their rice intact of rice for vitamin deficiencies to be alleviated.  Because of this knowledge the biotech industry is being accused of promoting a consumer-friendly product only for publicity purposes.  The white mold disease is associated with elevated levels of oxalic acid.  Resistance is provided by inserting a gene whose product breaks down oxalic acid.</a:t>
            </a:r>
          </a:p>
        </p:txBody>
      </p:sp>
    </p:spTree>
    <p:extLst>
      <p:ext uri="{BB962C8B-B14F-4D97-AF65-F5344CB8AC3E}">
        <p14:creationId xmlns:p14="http://schemas.microsoft.com/office/powerpoint/2010/main" val="256954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D66DD2A4-9E3D-448E-8FAC-9638AA0142FE}" type="slidenum">
              <a:rPr lang="en-US"/>
              <a:pPr eaLnBrk="1" hangingPunct="1"/>
              <a:t>15</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Golden rice is enriched for vitamin A.  The controversy surrounds the actual utility of the product.  Some data suggest the child would have to significantly increase their rice intact of rice for vitamin deficiencies to be alleviated.  Because of this knowledge the biotech industry is being accused of promoting a consumer-friendly product only for publicity purposes.  The white mold disease is associated with elevated levels of oxalic acid.  Resistance is provided by inserting a gene whose product breaks down oxalic acid.</a:t>
            </a:r>
          </a:p>
        </p:txBody>
      </p:sp>
    </p:spTree>
    <p:extLst>
      <p:ext uri="{BB962C8B-B14F-4D97-AF65-F5344CB8AC3E}">
        <p14:creationId xmlns:p14="http://schemas.microsoft.com/office/powerpoint/2010/main" val="334287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26256CF3-F020-41E6-BC73-A7D7F6114A58}" type="slidenum">
              <a:rPr lang="en-US"/>
              <a:pPr eaLnBrk="1" hangingPunct="1"/>
              <a:t>16</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Golden rice is enriched for vitamin A.  The controversy surrounds the actual utility of the product.  Some data suggest the child would have to significantly increase their rice intact of rice for vitamin deficiencies to be alleviated.  Because of this knowledge the biotech industry is being accused of promoting a consumer-friendly product only for publicity purposes.  The white mold disease is associated with elevated levels of oxalic acid.  Resistance is provided by inserting a gene whose product breaks down oxalic acid.</a:t>
            </a:r>
          </a:p>
        </p:txBody>
      </p:sp>
    </p:spTree>
    <p:extLst>
      <p:ext uri="{BB962C8B-B14F-4D97-AF65-F5344CB8AC3E}">
        <p14:creationId xmlns:p14="http://schemas.microsoft.com/office/powerpoint/2010/main" val="239641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7C62FF7-6C87-4B8F-AE6F-ADE541C3E3E4}" type="slidenum">
              <a:rPr lang="en-US"/>
              <a:pPr eaLnBrk="1" hangingPunct="1"/>
              <a:t>17</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Corn is currently the crop that is receiving the most attention.  Most of this is work by Monsanto, and part of that work involves adding the Roundup Ready technology to the crop.  Wheat is starting to appear on these lists because of the work to incorporate Roundup resistance.</a:t>
            </a:r>
          </a:p>
        </p:txBody>
      </p:sp>
    </p:spTree>
    <p:extLst>
      <p:ext uri="{BB962C8B-B14F-4D97-AF65-F5344CB8AC3E}">
        <p14:creationId xmlns:p14="http://schemas.microsoft.com/office/powerpoint/2010/main" val="227810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95B7535E-B233-4B5B-9A9E-49CA73C166E2}" type="slidenum">
              <a:rPr lang="en-US"/>
              <a:pPr eaLnBrk="1" hangingPunct="1"/>
              <a:t>18</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majority of the current field trials are focusing on traits that have been studied extensively in the past.  It is apparent that a new killer application is not on the immediate horizon.</a:t>
            </a:r>
          </a:p>
        </p:txBody>
      </p:sp>
    </p:spTree>
    <p:extLst>
      <p:ext uri="{BB962C8B-B14F-4D97-AF65-F5344CB8AC3E}">
        <p14:creationId xmlns:p14="http://schemas.microsoft.com/office/powerpoint/2010/main" val="108732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60C3686-B336-430D-895B-FAAF84BAE185}" type="slidenum">
              <a:rPr lang="en-US"/>
              <a:pPr eaLnBrk="1" hangingPunct="1"/>
              <a:t>19</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Researchers, though are looking at new traits.  All of these are aimed at making the crop more valuable.  By modifying the amino acid content of corn, by increasing its lysine concentration, the crop will be nutritious.  Oil content is being modified to make it more healthy.  How yield is being modified is unknown, because the transgenes involved have not been identified because it is confidential business information.</a:t>
            </a:r>
          </a:p>
        </p:txBody>
      </p:sp>
    </p:spTree>
    <p:extLst>
      <p:ext uri="{BB962C8B-B14F-4D97-AF65-F5344CB8AC3E}">
        <p14:creationId xmlns:p14="http://schemas.microsoft.com/office/powerpoint/2010/main" val="5423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64F5C9A-34A8-46EB-B02D-3E7862BDA20C}" type="slidenum">
              <a:rPr lang="en-US"/>
              <a:pPr eaLnBrk="1" hangingPunct="1"/>
              <a:t>21</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Biopharming is using transgenic plants to grow pharmaceutical products.  These products include drugs, antibodies, and proteins.</a:t>
            </a:r>
          </a:p>
        </p:txBody>
      </p:sp>
    </p:spTree>
    <p:extLst>
      <p:ext uri="{BB962C8B-B14F-4D97-AF65-F5344CB8AC3E}">
        <p14:creationId xmlns:p14="http://schemas.microsoft.com/office/powerpoint/2010/main" val="145350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56A9BB1A-BC7D-4029-B69E-1389AA931D4B}" type="slidenum">
              <a:rPr lang="en-US"/>
              <a:pPr eaLnBrk="1" hangingPunct="1"/>
              <a:t>22</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technology is being used for several reasons.  First, by introducing the transgene into a crop like corn, the farmer can use traditional production techniques to grow the crop.  From the pharmaceutical side, the cost of producing the end product is greatly reduced compared to techniques currently in place.</a:t>
            </a:r>
          </a:p>
        </p:txBody>
      </p:sp>
    </p:spTree>
    <p:extLst>
      <p:ext uri="{BB962C8B-B14F-4D97-AF65-F5344CB8AC3E}">
        <p14:creationId xmlns:p14="http://schemas.microsoft.com/office/powerpoint/2010/main" val="225173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64572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t>7/2/2019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t>7/2/2019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t>7/2/2019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t>7/2/2019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t>‹#›</a:t>
            </a:fld>
            <a:endParaRPr lang="en-US"/>
          </a:p>
        </p:txBody>
      </p:sp>
    </p:spTree>
    <p:extLst>
      <p:ext uri="{BB962C8B-B14F-4D97-AF65-F5344CB8AC3E}">
        <p14:creationId xmlns:p14="http://schemas.microsoft.com/office/powerpoint/2010/main"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886200"/>
            <a:ext cx="563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200" b="1" dirty="0" smtClean="0">
                <a:solidFill>
                  <a:schemeClr val="bg1"/>
                </a:solidFill>
              </a:rPr>
              <a:t>REKAYASA GENETIKA TANAMAN</a:t>
            </a:r>
            <a:endParaRPr lang="en-US" sz="3200" b="1" dirty="0">
              <a:solidFill>
                <a:schemeClr val="bg1"/>
              </a:solidFill>
            </a:endParaRPr>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2" name="Picture 4" descr="Image result for plasmid 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06" y="1638300"/>
            <a:ext cx="8731714"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4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6" name="Picture 2" descr="http://2.bp.blogspot.com/-hv-3Zr2Xcgs/TWT_XZxYjbI/AAAAAAAAACQ/-s-XYftGo_E/s400/mirkov_gentr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76200"/>
            <a:ext cx="6165342"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169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 Box 2"/>
          <p:cNvSpPr txBox="1">
            <a:spLocks noChangeArrowheads="1"/>
          </p:cNvSpPr>
          <p:nvPr/>
        </p:nvSpPr>
        <p:spPr bwMode="auto">
          <a:xfrm>
            <a:off x="1143000" y="2159000"/>
            <a:ext cx="73152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2800" b="1">
                <a:latin typeface="Times New Roman" panose="02020603050405020304" pitchFamily="18" charset="0"/>
              </a:rPr>
              <a:t>Kedelai	: 30,6 juta Ha (pertumbuhan 10%)</a:t>
            </a:r>
          </a:p>
          <a:p>
            <a:pPr eaLnBrk="1" hangingPunct="1"/>
            <a:endParaRPr lang="en-US" sz="2800" b="1">
              <a:latin typeface="Times New Roman" panose="02020603050405020304" pitchFamily="18" charset="0"/>
            </a:endParaRPr>
          </a:p>
          <a:p>
            <a:pPr eaLnBrk="1" hangingPunct="1"/>
            <a:endParaRPr lang="en-US" sz="2800" b="1">
              <a:latin typeface="Times New Roman" panose="02020603050405020304" pitchFamily="18" charset="0"/>
            </a:endParaRPr>
          </a:p>
          <a:p>
            <a:pPr eaLnBrk="1" hangingPunct="1"/>
            <a:r>
              <a:rPr lang="en-US" sz="2800" b="1">
                <a:latin typeface="Times New Roman" panose="02020603050405020304" pitchFamily="18" charset="0"/>
              </a:rPr>
              <a:t>Jagung	: 12,4 juta Ha (pertumbuhan 27%)</a:t>
            </a:r>
          </a:p>
          <a:p>
            <a:pPr eaLnBrk="1" hangingPunct="1"/>
            <a:endParaRPr lang="en-US" sz="2800" b="1">
              <a:latin typeface="Times New Roman" panose="02020603050405020304" pitchFamily="18" charset="0"/>
            </a:endParaRPr>
          </a:p>
          <a:p>
            <a:pPr eaLnBrk="1" hangingPunct="1"/>
            <a:endParaRPr lang="en-US" sz="2800" b="1">
              <a:latin typeface="Times New Roman" panose="02020603050405020304" pitchFamily="18" charset="0"/>
            </a:endParaRPr>
          </a:p>
          <a:p>
            <a:pPr eaLnBrk="1" hangingPunct="1"/>
            <a:r>
              <a:rPr lang="en-US" sz="2800" b="1">
                <a:latin typeface="Times New Roman" panose="02020603050405020304" pitchFamily="18" charset="0"/>
              </a:rPr>
              <a:t>Kanola	:   6,8 juta Ha (tidak berubah)</a:t>
            </a:r>
          </a:p>
        </p:txBody>
      </p:sp>
      <p:sp>
        <p:nvSpPr>
          <p:cNvPr id="37891" name="Text Box 3"/>
          <p:cNvSpPr txBox="1">
            <a:spLocks noChangeArrowheads="1"/>
          </p:cNvSpPr>
          <p:nvPr/>
        </p:nvSpPr>
        <p:spPr bwMode="auto">
          <a:xfrm>
            <a:off x="1717675" y="517525"/>
            <a:ext cx="5699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200" b="1" dirty="0" err="1">
                <a:solidFill>
                  <a:srgbClr val="002060"/>
                </a:solidFill>
                <a:latin typeface="Times New Roman" panose="02020603050405020304" pitchFamily="18" charset="0"/>
              </a:rPr>
              <a:t>Tanaman</a:t>
            </a:r>
            <a:r>
              <a:rPr lang="en-US" sz="3200" b="1" dirty="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Biote</a:t>
            </a:r>
            <a:r>
              <a:rPr lang="id-ID" sz="3200" b="1" dirty="0" smtClean="0">
                <a:solidFill>
                  <a:srgbClr val="002060"/>
                </a:solidFill>
                <a:latin typeface="Times New Roman" panose="02020603050405020304" pitchFamily="18" charset="0"/>
              </a:rPr>
              <a:t>k</a:t>
            </a:r>
            <a:r>
              <a:rPr lang="en-US" sz="3200" b="1" dirty="0" err="1" smtClean="0">
                <a:solidFill>
                  <a:srgbClr val="002060"/>
                </a:solidFill>
                <a:latin typeface="Times New Roman" panose="02020603050405020304" pitchFamily="18" charset="0"/>
              </a:rPr>
              <a:t>nologi</a:t>
            </a:r>
            <a:r>
              <a:rPr lang="en-US" sz="3200" b="1" dirty="0" smtClean="0">
                <a:solidFill>
                  <a:srgbClr val="002060"/>
                </a:solidFill>
                <a:latin typeface="Times New Roman" panose="02020603050405020304" pitchFamily="18" charset="0"/>
              </a:rPr>
              <a:t> </a:t>
            </a:r>
            <a:r>
              <a:rPr lang="en-US" sz="3200" b="1" dirty="0">
                <a:solidFill>
                  <a:srgbClr val="002060"/>
                </a:solidFill>
                <a:latin typeface="Times New Roman" panose="02020603050405020304" pitchFamily="18" charset="0"/>
              </a:rPr>
              <a:t>:</a:t>
            </a:r>
          </a:p>
          <a:p>
            <a:pPr algn="ctr" eaLnBrk="1" hangingPunct="1"/>
            <a:r>
              <a:rPr lang="en-US" sz="3200" b="1" dirty="0" err="1">
                <a:solidFill>
                  <a:srgbClr val="002060"/>
                </a:solidFill>
                <a:latin typeface="Times New Roman" panose="02020603050405020304" pitchFamily="18" charset="0"/>
              </a:rPr>
              <a:t>Luasan</a:t>
            </a:r>
            <a:r>
              <a:rPr lang="en-US" sz="3200" b="1" dirty="0">
                <a:solidFill>
                  <a:srgbClr val="002060"/>
                </a:solidFill>
                <a:latin typeface="Times New Roman" panose="02020603050405020304" pitchFamily="18" charset="0"/>
              </a:rPr>
              <a:t> global </a:t>
            </a:r>
            <a:r>
              <a:rPr lang="en-US" sz="3200" b="1" dirty="0" err="1">
                <a:solidFill>
                  <a:srgbClr val="002060"/>
                </a:solidFill>
                <a:latin typeface="Times New Roman" panose="02020603050405020304" pitchFamily="18" charset="0"/>
              </a:rPr>
              <a:t>pada</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tahun</a:t>
            </a:r>
            <a:r>
              <a:rPr lang="en-US" sz="3200" b="1" dirty="0">
                <a:solidFill>
                  <a:srgbClr val="002060"/>
                </a:solidFill>
                <a:latin typeface="Times New Roman" panose="02020603050405020304" pitchFamily="18" charset="0"/>
              </a:rPr>
              <a:t> 2002</a:t>
            </a:r>
            <a:r>
              <a:rPr lang="en-US" sz="2400" dirty="0">
                <a:solidFill>
                  <a:srgbClr val="002060"/>
                </a:solidFill>
                <a:latin typeface="Times New Roman" panose="02020603050405020304" pitchFamily="18" charset="0"/>
              </a:rPr>
              <a:t> </a:t>
            </a:r>
          </a:p>
        </p:txBody>
      </p:sp>
    </p:spTree>
    <p:extLst>
      <p:ext uri="{BB962C8B-B14F-4D97-AF65-F5344CB8AC3E}">
        <p14:creationId xmlns:p14="http://schemas.microsoft.com/office/powerpoint/2010/main" val="3169181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2"/>
          <p:cNvSpPr txBox="1">
            <a:spLocks noChangeArrowheads="1"/>
          </p:cNvSpPr>
          <p:nvPr/>
        </p:nvSpPr>
        <p:spPr bwMode="auto">
          <a:xfrm>
            <a:off x="1000125" y="762000"/>
            <a:ext cx="741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200" b="1" dirty="0">
                <a:solidFill>
                  <a:srgbClr val="002060"/>
                </a:solidFill>
                <a:latin typeface="Times New Roman" panose="02020603050405020304" pitchFamily="18" charset="0"/>
              </a:rPr>
              <a:t>PENGALAMAN CINA</a:t>
            </a:r>
          </a:p>
          <a:p>
            <a:pPr algn="ctr" eaLnBrk="1" hangingPunct="1"/>
            <a:r>
              <a:rPr lang="en-US" sz="3200" b="1" dirty="0" err="1">
                <a:solidFill>
                  <a:srgbClr val="002060"/>
                </a:solidFill>
                <a:latin typeface="Times New Roman" panose="02020603050405020304" pitchFamily="18" charset="0"/>
              </a:rPr>
              <a:t>Dampak</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Ekonomi</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Penggunaan</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Kapas</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Bt</a:t>
            </a:r>
            <a:r>
              <a:rPr lang="en-US" sz="3200" b="1" dirty="0">
                <a:solidFill>
                  <a:srgbClr val="002060"/>
                </a:solidFill>
                <a:latin typeface="Times New Roman" panose="02020603050405020304" pitchFamily="18" charset="0"/>
              </a:rPr>
              <a:t> </a:t>
            </a:r>
          </a:p>
        </p:txBody>
      </p:sp>
      <p:sp>
        <p:nvSpPr>
          <p:cNvPr id="38915" name="Text Box 3"/>
          <p:cNvSpPr txBox="1">
            <a:spLocks noChangeArrowheads="1"/>
          </p:cNvSpPr>
          <p:nvPr/>
        </p:nvSpPr>
        <p:spPr bwMode="auto">
          <a:xfrm>
            <a:off x="1584325" y="2286000"/>
            <a:ext cx="492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buFont typeface="Wingdings" panose="05000000000000000000" pitchFamily="2" charset="2"/>
              <a:buChar char="ü"/>
            </a:pPr>
            <a:r>
              <a:rPr lang="en-US" sz="2400" b="1">
                <a:solidFill>
                  <a:srgbClr val="FF0000"/>
                </a:solidFill>
                <a:latin typeface="Times New Roman" panose="02020603050405020304" pitchFamily="18" charset="0"/>
              </a:rPr>
              <a:t> Peningkatan pendapatan $494/Ha</a:t>
            </a:r>
          </a:p>
        </p:txBody>
      </p:sp>
      <p:sp>
        <p:nvSpPr>
          <p:cNvPr id="38916" name="Text Box 4"/>
          <p:cNvSpPr txBox="1">
            <a:spLocks noChangeArrowheads="1"/>
          </p:cNvSpPr>
          <p:nvPr/>
        </p:nvSpPr>
        <p:spPr bwMode="auto">
          <a:xfrm>
            <a:off x="1485900" y="3733800"/>
            <a:ext cx="621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buFont typeface="Wingdings" panose="05000000000000000000" pitchFamily="2" charset="2"/>
              <a:buChar char="ü"/>
            </a:pPr>
            <a:r>
              <a:rPr lang="en-US" sz="2400" b="1">
                <a:solidFill>
                  <a:srgbClr val="FF0000"/>
                </a:solidFill>
                <a:latin typeface="Times New Roman" panose="02020603050405020304" pitchFamily="18" charset="0"/>
              </a:rPr>
              <a:t> Peningkatan pendapatan nasional $750 juta</a:t>
            </a:r>
          </a:p>
        </p:txBody>
      </p:sp>
    </p:spTree>
    <p:extLst>
      <p:ext uri="{BB962C8B-B14F-4D97-AF65-F5344CB8AC3E}">
        <p14:creationId xmlns:p14="http://schemas.microsoft.com/office/powerpoint/2010/main" val="1286139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 Box 2"/>
          <p:cNvSpPr txBox="1">
            <a:spLocks noChangeArrowheads="1"/>
          </p:cNvSpPr>
          <p:nvPr/>
        </p:nvSpPr>
        <p:spPr bwMode="auto">
          <a:xfrm>
            <a:off x="95250" y="638175"/>
            <a:ext cx="9048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600" b="1" dirty="0" err="1">
                <a:solidFill>
                  <a:schemeClr val="tx2"/>
                </a:solidFill>
              </a:rPr>
              <a:t>Generasi</a:t>
            </a:r>
            <a:r>
              <a:rPr lang="en-US" sz="3600" b="1" dirty="0">
                <a:solidFill>
                  <a:schemeClr val="tx2"/>
                </a:solidFill>
              </a:rPr>
              <a:t> </a:t>
            </a:r>
            <a:r>
              <a:rPr lang="en-US" sz="3600" b="1" dirty="0" err="1">
                <a:solidFill>
                  <a:schemeClr val="tx2"/>
                </a:solidFill>
              </a:rPr>
              <a:t>Organisme</a:t>
            </a:r>
            <a:r>
              <a:rPr lang="en-US" sz="3600" b="1" dirty="0">
                <a:solidFill>
                  <a:schemeClr val="tx2"/>
                </a:solidFill>
              </a:rPr>
              <a:t> </a:t>
            </a:r>
            <a:r>
              <a:rPr lang="en-US" sz="3600" b="1" dirty="0" err="1">
                <a:solidFill>
                  <a:schemeClr val="tx2"/>
                </a:solidFill>
              </a:rPr>
              <a:t>Tansgenik</a:t>
            </a:r>
            <a:r>
              <a:rPr lang="en-US" sz="3600" b="1" dirty="0">
                <a:solidFill>
                  <a:schemeClr val="tx2"/>
                </a:solidFill>
              </a:rPr>
              <a:t> </a:t>
            </a:r>
            <a:r>
              <a:rPr lang="en-US" sz="3600" b="1" dirty="0" err="1">
                <a:solidFill>
                  <a:schemeClr val="tx2"/>
                </a:solidFill>
              </a:rPr>
              <a:t>Berikutnya</a:t>
            </a:r>
            <a:r>
              <a:rPr lang="en-US" sz="3600" b="1" dirty="0">
                <a:solidFill>
                  <a:schemeClr val="tx2"/>
                </a:solidFill>
              </a:rPr>
              <a:t> di </a:t>
            </a:r>
            <a:r>
              <a:rPr lang="en-US" sz="3600" b="1" dirty="0" err="1">
                <a:solidFill>
                  <a:schemeClr val="tx2"/>
                </a:solidFill>
              </a:rPr>
              <a:t>bidang</a:t>
            </a:r>
            <a:r>
              <a:rPr lang="en-US" sz="3600" b="1" dirty="0">
                <a:solidFill>
                  <a:schemeClr val="tx2"/>
                </a:solidFill>
              </a:rPr>
              <a:t> </a:t>
            </a:r>
            <a:r>
              <a:rPr lang="en-US" sz="3600" b="1" dirty="0" err="1">
                <a:solidFill>
                  <a:schemeClr val="tx2"/>
                </a:solidFill>
              </a:rPr>
              <a:t>Pertanian</a:t>
            </a:r>
            <a:endParaRPr lang="en-US" sz="3600" b="1" dirty="0">
              <a:solidFill>
                <a:schemeClr val="tx2"/>
              </a:solidFill>
            </a:endParaRPr>
          </a:p>
        </p:txBody>
      </p:sp>
      <p:sp>
        <p:nvSpPr>
          <p:cNvPr id="39939" name="Text Box 3"/>
          <p:cNvSpPr txBox="1">
            <a:spLocks noChangeArrowheads="1"/>
          </p:cNvSpPr>
          <p:nvPr/>
        </p:nvSpPr>
        <p:spPr bwMode="auto">
          <a:xfrm>
            <a:off x="3252788" y="2239962"/>
            <a:ext cx="25511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i="1" dirty="0">
                <a:solidFill>
                  <a:srgbClr val="FF0000"/>
                </a:solidFill>
              </a:rPr>
              <a:t>Golden Rice</a:t>
            </a:r>
            <a:endParaRPr lang="en-US" sz="3200" dirty="0">
              <a:solidFill>
                <a:srgbClr val="FF0000"/>
              </a:solidFill>
            </a:endParaRPr>
          </a:p>
        </p:txBody>
      </p:sp>
      <p:pic>
        <p:nvPicPr>
          <p:cNvPr id="39940" name="Picture 4" descr="Rice gra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2098675" cy="2133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5" descr="Rice-gold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138" y="3733800"/>
            <a:ext cx="2278062" cy="228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9942" name="Text Box 6"/>
          <p:cNvSpPr txBox="1">
            <a:spLocks noChangeArrowheads="1"/>
          </p:cNvSpPr>
          <p:nvPr/>
        </p:nvSpPr>
        <p:spPr bwMode="auto">
          <a:xfrm>
            <a:off x="3417888" y="2801937"/>
            <a:ext cx="542131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ü"/>
            </a:pPr>
            <a:r>
              <a:rPr lang="en-US" sz="2800" dirty="0"/>
              <a:t> </a:t>
            </a:r>
            <a:r>
              <a:rPr lang="en-US" sz="2800" dirty="0" err="1"/>
              <a:t>Kandungan</a:t>
            </a:r>
            <a:r>
              <a:rPr lang="en-US" sz="2800" dirty="0"/>
              <a:t> vitamin A </a:t>
            </a:r>
            <a:r>
              <a:rPr lang="en-US" sz="2800" dirty="0" err="1"/>
              <a:t>meningkat</a:t>
            </a:r>
            <a:r>
              <a:rPr lang="en-US" sz="2800" dirty="0"/>
              <a:t> </a:t>
            </a:r>
          </a:p>
          <a:p>
            <a:pPr eaLnBrk="1" hangingPunct="1">
              <a:buFont typeface="Wingdings" panose="05000000000000000000" pitchFamily="2" charset="2"/>
              <a:buChar char="ü"/>
            </a:pPr>
            <a:r>
              <a:rPr lang="en-US" sz="2800" dirty="0"/>
              <a:t> Gen </a:t>
            </a:r>
            <a:r>
              <a:rPr lang="en-US" sz="2800" dirty="0" err="1"/>
              <a:t>berasal</a:t>
            </a:r>
            <a:r>
              <a:rPr lang="en-US" sz="2800" dirty="0"/>
              <a:t> </a:t>
            </a:r>
            <a:r>
              <a:rPr lang="en-US" sz="2800" dirty="0" err="1"/>
              <a:t>dari</a:t>
            </a:r>
            <a:r>
              <a:rPr lang="en-US" sz="2800" dirty="0"/>
              <a:t> </a:t>
            </a:r>
            <a:r>
              <a:rPr lang="en-US" sz="2800" dirty="0" err="1"/>
              <a:t>bakteri</a:t>
            </a:r>
            <a:endParaRPr lang="en-US" sz="2800" dirty="0"/>
          </a:p>
          <a:p>
            <a:pPr eaLnBrk="1" hangingPunct="1">
              <a:buFont typeface="Wingdings" panose="05000000000000000000" pitchFamily="2" charset="2"/>
              <a:buChar char="ü"/>
            </a:pPr>
            <a:r>
              <a:rPr lang="en-US" sz="2800" dirty="0"/>
              <a:t> </a:t>
            </a:r>
            <a:r>
              <a:rPr lang="en-US" sz="2800" dirty="0" err="1"/>
              <a:t>Kekurangan</a:t>
            </a:r>
            <a:r>
              <a:rPr lang="en-US" sz="2800" dirty="0"/>
              <a:t>: </a:t>
            </a:r>
            <a:r>
              <a:rPr lang="en-US" sz="2800" dirty="0" err="1"/>
              <a:t>produksi</a:t>
            </a:r>
            <a:r>
              <a:rPr lang="en-US" sz="2800" dirty="0"/>
              <a:t> vitamin A 	</a:t>
            </a:r>
            <a:r>
              <a:rPr lang="en-US" sz="2800" dirty="0" err="1"/>
              <a:t>kurang</a:t>
            </a:r>
            <a:r>
              <a:rPr lang="en-US" sz="2800" dirty="0"/>
              <a:t> </a:t>
            </a:r>
            <a:r>
              <a:rPr lang="en-US" sz="2800" dirty="0" err="1"/>
              <a:t>banyak</a:t>
            </a:r>
            <a:endParaRPr lang="en-US" sz="2800" dirty="0"/>
          </a:p>
        </p:txBody>
      </p:sp>
    </p:spTree>
    <p:extLst>
      <p:ext uri="{BB962C8B-B14F-4D97-AF65-F5344CB8AC3E}">
        <p14:creationId xmlns:p14="http://schemas.microsoft.com/office/powerpoint/2010/main" val="481060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descr="sunflower 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2743200"/>
            <a:ext cx="2195512"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2921000" y="2209800"/>
            <a:ext cx="3251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i="1" dirty="0" err="1"/>
              <a:t>Bunga</a:t>
            </a:r>
            <a:r>
              <a:rPr lang="en-US" sz="3200" b="1" i="1" dirty="0"/>
              <a:t> </a:t>
            </a:r>
            <a:r>
              <a:rPr lang="en-US" sz="3200" b="1" i="1" dirty="0" err="1"/>
              <a:t>matahari</a:t>
            </a:r>
            <a:endParaRPr lang="en-US" sz="3200" dirty="0"/>
          </a:p>
        </p:txBody>
      </p:sp>
      <p:sp>
        <p:nvSpPr>
          <p:cNvPr id="40964" name="Text Box 4"/>
          <p:cNvSpPr txBox="1">
            <a:spLocks noChangeArrowheads="1"/>
          </p:cNvSpPr>
          <p:nvPr/>
        </p:nvSpPr>
        <p:spPr bwMode="auto">
          <a:xfrm>
            <a:off x="2730500" y="2971800"/>
            <a:ext cx="6032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ü"/>
            </a:pPr>
            <a:r>
              <a:rPr lang="en-US" sz="2800" dirty="0"/>
              <a:t> </a:t>
            </a:r>
            <a:r>
              <a:rPr lang="en-US" sz="2800" dirty="0" err="1"/>
              <a:t>Tahan</a:t>
            </a:r>
            <a:r>
              <a:rPr lang="en-US" sz="2800" dirty="0"/>
              <a:t> </a:t>
            </a:r>
            <a:r>
              <a:rPr lang="en-US" sz="2800" dirty="0" err="1"/>
              <a:t>jamur</a:t>
            </a:r>
            <a:r>
              <a:rPr lang="en-US" sz="2800" dirty="0"/>
              <a:t> </a:t>
            </a:r>
            <a:r>
              <a:rPr lang="en-US" sz="2800" dirty="0" err="1"/>
              <a:t>putih</a:t>
            </a:r>
            <a:endParaRPr lang="en-US" sz="2800" dirty="0"/>
          </a:p>
          <a:p>
            <a:pPr eaLnBrk="1" hangingPunct="1">
              <a:buFont typeface="Wingdings" panose="05000000000000000000" pitchFamily="2" charset="2"/>
              <a:buChar char="ü"/>
            </a:pPr>
            <a:r>
              <a:rPr lang="en-US" sz="2800" dirty="0"/>
              <a:t> Gen </a:t>
            </a:r>
            <a:r>
              <a:rPr lang="en-US" sz="2800" dirty="0" err="1"/>
              <a:t>ketahanan</a:t>
            </a:r>
            <a:r>
              <a:rPr lang="en-US" sz="2800" dirty="0"/>
              <a:t> </a:t>
            </a:r>
            <a:r>
              <a:rPr lang="en-US" sz="2800" dirty="0" err="1"/>
              <a:t>berasal</a:t>
            </a:r>
            <a:r>
              <a:rPr lang="en-US" sz="2800" dirty="0"/>
              <a:t> </a:t>
            </a:r>
            <a:r>
              <a:rPr lang="en-US" sz="2800" dirty="0" err="1"/>
              <a:t>dari</a:t>
            </a:r>
            <a:r>
              <a:rPr lang="en-US" sz="2800" dirty="0"/>
              <a:t> </a:t>
            </a:r>
            <a:r>
              <a:rPr lang="en-US" sz="2800" dirty="0" err="1"/>
              <a:t>gandum</a:t>
            </a:r>
            <a:endParaRPr lang="en-US" sz="2800" dirty="0"/>
          </a:p>
        </p:txBody>
      </p:sp>
      <p:sp>
        <p:nvSpPr>
          <p:cNvPr id="7" name="Text Box 2"/>
          <p:cNvSpPr txBox="1">
            <a:spLocks noChangeArrowheads="1"/>
          </p:cNvSpPr>
          <p:nvPr/>
        </p:nvSpPr>
        <p:spPr bwMode="auto">
          <a:xfrm>
            <a:off x="95250" y="638175"/>
            <a:ext cx="9048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600" b="1" dirty="0" err="1">
                <a:solidFill>
                  <a:schemeClr val="tx2"/>
                </a:solidFill>
              </a:rPr>
              <a:t>Generasi</a:t>
            </a:r>
            <a:r>
              <a:rPr lang="en-US" sz="3600" b="1" dirty="0">
                <a:solidFill>
                  <a:schemeClr val="tx2"/>
                </a:solidFill>
              </a:rPr>
              <a:t> </a:t>
            </a:r>
            <a:r>
              <a:rPr lang="en-US" sz="3600" b="1" dirty="0" err="1">
                <a:solidFill>
                  <a:schemeClr val="tx2"/>
                </a:solidFill>
              </a:rPr>
              <a:t>Organisme</a:t>
            </a:r>
            <a:r>
              <a:rPr lang="en-US" sz="3600" b="1" dirty="0">
                <a:solidFill>
                  <a:schemeClr val="tx2"/>
                </a:solidFill>
              </a:rPr>
              <a:t> </a:t>
            </a:r>
            <a:r>
              <a:rPr lang="en-US" sz="3600" b="1" dirty="0" err="1">
                <a:solidFill>
                  <a:schemeClr val="tx2"/>
                </a:solidFill>
              </a:rPr>
              <a:t>Tansgenik</a:t>
            </a:r>
            <a:r>
              <a:rPr lang="en-US" sz="3600" b="1" dirty="0">
                <a:solidFill>
                  <a:schemeClr val="tx2"/>
                </a:solidFill>
              </a:rPr>
              <a:t> </a:t>
            </a:r>
            <a:r>
              <a:rPr lang="en-US" sz="3600" b="1" dirty="0" err="1">
                <a:solidFill>
                  <a:schemeClr val="tx2"/>
                </a:solidFill>
              </a:rPr>
              <a:t>Berikutnya</a:t>
            </a:r>
            <a:r>
              <a:rPr lang="en-US" sz="3600" b="1" dirty="0">
                <a:solidFill>
                  <a:schemeClr val="tx2"/>
                </a:solidFill>
              </a:rPr>
              <a:t> di </a:t>
            </a:r>
            <a:r>
              <a:rPr lang="en-US" sz="3600" b="1" dirty="0" err="1">
                <a:solidFill>
                  <a:schemeClr val="tx2"/>
                </a:solidFill>
              </a:rPr>
              <a:t>bidang</a:t>
            </a:r>
            <a:r>
              <a:rPr lang="en-US" sz="3600" b="1" dirty="0">
                <a:solidFill>
                  <a:schemeClr val="tx2"/>
                </a:solidFill>
              </a:rPr>
              <a:t> </a:t>
            </a:r>
            <a:r>
              <a:rPr lang="en-US" sz="3600" b="1" dirty="0" err="1">
                <a:solidFill>
                  <a:schemeClr val="tx2"/>
                </a:solidFill>
              </a:rPr>
              <a:t>Pertanian</a:t>
            </a:r>
            <a:endParaRPr lang="en-US" sz="3600" b="1" dirty="0">
              <a:solidFill>
                <a:schemeClr val="tx2"/>
              </a:solidFill>
            </a:endParaRPr>
          </a:p>
        </p:txBody>
      </p:sp>
    </p:spTree>
    <p:extLst>
      <p:ext uri="{BB962C8B-B14F-4D97-AF65-F5344CB8AC3E}">
        <p14:creationId xmlns:p14="http://schemas.microsoft.com/office/powerpoint/2010/main" val="479028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turf 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3916363" y="2163763"/>
            <a:ext cx="44656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i="1" dirty="0" err="1"/>
              <a:t>Rumput</a:t>
            </a:r>
            <a:r>
              <a:rPr lang="en-US" sz="3200" b="1" i="1" dirty="0"/>
              <a:t> </a:t>
            </a:r>
            <a:r>
              <a:rPr lang="en-US" sz="3200" b="1" i="1" dirty="0" err="1"/>
              <a:t>lapangan</a:t>
            </a:r>
            <a:r>
              <a:rPr lang="en-US" sz="3200" b="1" i="1" dirty="0"/>
              <a:t> golf</a:t>
            </a:r>
            <a:endParaRPr lang="en-US" sz="3200" dirty="0"/>
          </a:p>
        </p:txBody>
      </p:sp>
      <p:sp>
        <p:nvSpPr>
          <p:cNvPr id="41989" name="Text Box 5"/>
          <p:cNvSpPr txBox="1">
            <a:spLocks noChangeArrowheads="1"/>
          </p:cNvSpPr>
          <p:nvPr/>
        </p:nvSpPr>
        <p:spPr bwMode="auto">
          <a:xfrm>
            <a:off x="3895725" y="2740025"/>
            <a:ext cx="5095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563563" algn="l"/>
              </a:tabLst>
              <a:defRPr>
                <a:solidFill>
                  <a:schemeClr val="tx1"/>
                </a:solidFill>
                <a:latin typeface="Calibri" panose="020F0502020204030204" pitchFamily="34" charset="0"/>
                <a:ea typeface="MS PGothic" panose="020B0600070205080204" pitchFamily="34" charset="-128"/>
              </a:defRPr>
            </a:lvl1pPr>
            <a:lvl2pPr marL="742950" indent="-285750" eaLnBrk="0" hangingPunct="0">
              <a:tabLst>
                <a:tab pos="563563" algn="l"/>
              </a:tabLst>
              <a:defRPr>
                <a:solidFill>
                  <a:schemeClr val="tx1"/>
                </a:solidFill>
                <a:latin typeface="Calibri" panose="020F0502020204030204" pitchFamily="34" charset="0"/>
                <a:ea typeface="MS PGothic" panose="020B0600070205080204" pitchFamily="34" charset="-128"/>
              </a:defRPr>
            </a:lvl2pPr>
            <a:lvl3pPr marL="1143000" indent="-228600" eaLnBrk="0" hangingPunct="0">
              <a:tabLst>
                <a:tab pos="563563" algn="l"/>
              </a:tabLst>
              <a:defRPr>
                <a:solidFill>
                  <a:schemeClr val="tx1"/>
                </a:solidFill>
                <a:latin typeface="Calibri" panose="020F0502020204030204" pitchFamily="34" charset="0"/>
                <a:ea typeface="MS PGothic" panose="020B0600070205080204" pitchFamily="34" charset="-128"/>
              </a:defRPr>
            </a:lvl3pPr>
            <a:lvl4pPr marL="1600200" indent="-228600" eaLnBrk="0" hangingPunct="0">
              <a:tabLst>
                <a:tab pos="563563" algn="l"/>
              </a:tabLst>
              <a:defRPr>
                <a:solidFill>
                  <a:schemeClr val="tx1"/>
                </a:solidFill>
                <a:latin typeface="Calibri" panose="020F0502020204030204" pitchFamily="34" charset="0"/>
                <a:ea typeface="MS PGothic" panose="020B0600070205080204" pitchFamily="34" charset="-128"/>
              </a:defRPr>
            </a:lvl4pPr>
            <a:lvl5pPr marL="2057400" indent="-228600" eaLnBrk="0" hangingPunct="0">
              <a:tabLst>
                <a:tab pos="563563"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563563"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563563"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563563"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563563" algn="l"/>
              </a:tabLst>
              <a:defRPr>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ü"/>
            </a:pPr>
            <a:r>
              <a:rPr lang="en-US" sz="2800"/>
              <a:t> Tahan herbisida</a:t>
            </a:r>
          </a:p>
          <a:p>
            <a:pPr eaLnBrk="1" hangingPunct="1">
              <a:buFont typeface="Wingdings" panose="05000000000000000000" pitchFamily="2" charset="2"/>
              <a:buChar char="ü"/>
            </a:pPr>
            <a:r>
              <a:rPr lang="en-US" sz="2800"/>
              <a:t> Tumbuh lambat</a:t>
            </a:r>
          </a:p>
          <a:p>
            <a:pPr eaLnBrk="1" hangingPunct="1"/>
            <a:r>
              <a:rPr lang="en-US" sz="2800"/>
              <a:t>       mengurangi pemangkasan</a:t>
            </a:r>
          </a:p>
          <a:p>
            <a:pPr eaLnBrk="1" hangingPunct="1"/>
            <a:r>
              <a:rPr lang="en-US" sz="2800"/>
              <a:t>	mengurangi polusi</a:t>
            </a:r>
          </a:p>
        </p:txBody>
      </p:sp>
      <p:sp>
        <p:nvSpPr>
          <p:cNvPr id="6" name="Text Box 2"/>
          <p:cNvSpPr txBox="1">
            <a:spLocks noChangeArrowheads="1"/>
          </p:cNvSpPr>
          <p:nvPr/>
        </p:nvSpPr>
        <p:spPr bwMode="auto">
          <a:xfrm>
            <a:off x="95250" y="638175"/>
            <a:ext cx="9048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600" b="1" dirty="0" err="1">
                <a:solidFill>
                  <a:schemeClr val="tx2"/>
                </a:solidFill>
              </a:rPr>
              <a:t>Generasi</a:t>
            </a:r>
            <a:r>
              <a:rPr lang="en-US" sz="3600" b="1" dirty="0">
                <a:solidFill>
                  <a:schemeClr val="tx2"/>
                </a:solidFill>
              </a:rPr>
              <a:t> </a:t>
            </a:r>
            <a:r>
              <a:rPr lang="en-US" sz="3600" b="1" dirty="0" err="1">
                <a:solidFill>
                  <a:schemeClr val="tx2"/>
                </a:solidFill>
              </a:rPr>
              <a:t>Organisme</a:t>
            </a:r>
            <a:r>
              <a:rPr lang="en-US" sz="3600" b="1" dirty="0">
                <a:solidFill>
                  <a:schemeClr val="tx2"/>
                </a:solidFill>
              </a:rPr>
              <a:t> </a:t>
            </a:r>
            <a:r>
              <a:rPr lang="en-US" sz="3600" b="1" dirty="0" err="1">
                <a:solidFill>
                  <a:schemeClr val="tx2"/>
                </a:solidFill>
              </a:rPr>
              <a:t>Tansgenik</a:t>
            </a:r>
            <a:r>
              <a:rPr lang="en-US" sz="3600" b="1" dirty="0">
                <a:solidFill>
                  <a:schemeClr val="tx2"/>
                </a:solidFill>
              </a:rPr>
              <a:t> </a:t>
            </a:r>
            <a:r>
              <a:rPr lang="en-US" sz="3600" b="1" dirty="0" err="1">
                <a:solidFill>
                  <a:schemeClr val="tx2"/>
                </a:solidFill>
              </a:rPr>
              <a:t>Berikutnya</a:t>
            </a:r>
            <a:r>
              <a:rPr lang="en-US" sz="3600" b="1" dirty="0">
                <a:solidFill>
                  <a:schemeClr val="tx2"/>
                </a:solidFill>
              </a:rPr>
              <a:t> di </a:t>
            </a:r>
            <a:r>
              <a:rPr lang="en-US" sz="3600" b="1" dirty="0" err="1">
                <a:solidFill>
                  <a:schemeClr val="tx2"/>
                </a:solidFill>
              </a:rPr>
              <a:t>bidang</a:t>
            </a:r>
            <a:r>
              <a:rPr lang="en-US" sz="3600" b="1" dirty="0">
                <a:solidFill>
                  <a:schemeClr val="tx2"/>
                </a:solidFill>
              </a:rPr>
              <a:t> </a:t>
            </a:r>
            <a:r>
              <a:rPr lang="en-US" sz="3600" b="1" dirty="0" err="1">
                <a:solidFill>
                  <a:schemeClr val="tx2"/>
                </a:solidFill>
              </a:rPr>
              <a:t>Pertanian</a:t>
            </a:r>
            <a:endParaRPr lang="en-US" sz="3600" b="1" dirty="0">
              <a:solidFill>
                <a:schemeClr val="tx2"/>
              </a:solidFill>
            </a:endParaRPr>
          </a:p>
        </p:txBody>
      </p:sp>
    </p:spTree>
    <p:extLst>
      <p:ext uri="{BB962C8B-B14F-4D97-AF65-F5344CB8AC3E}">
        <p14:creationId xmlns:p14="http://schemas.microsoft.com/office/powerpoint/2010/main" val="455361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 Box 2"/>
          <p:cNvSpPr txBox="1">
            <a:spLocks noChangeArrowheads="1"/>
          </p:cNvSpPr>
          <p:nvPr/>
        </p:nvSpPr>
        <p:spPr bwMode="auto">
          <a:xfrm>
            <a:off x="1009650" y="685800"/>
            <a:ext cx="836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600" b="1" dirty="0" err="1">
                <a:solidFill>
                  <a:schemeClr val="tx2"/>
                </a:solidFill>
              </a:rPr>
              <a:t>Jenis</a:t>
            </a:r>
            <a:r>
              <a:rPr lang="en-US" sz="3600" b="1" dirty="0">
                <a:solidFill>
                  <a:schemeClr val="tx2"/>
                </a:solidFill>
              </a:rPr>
              <a:t> </a:t>
            </a:r>
            <a:r>
              <a:rPr lang="en-US" sz="3600" b="1" dirty="0" err="1">
                <a:solidFill>
                  <a:schemeClr val="tx2"/>
                </a:solidFill>
              </a:rPr>
              <a:t>Tanaman</a:t>
            </a:r>
            <a:r>
              <a:rPr lang="en-US" sz="3600" b="1" dirty="0">
                <a:solidFill>
                  <a:schemeClr val="tx2"/>
                </a:solidFill>
              </a:rPr>
              <a:t> </a:t>
            </a:r>
            <a:r>
              <a:rPr lang="en-US" sz="3600" b="1" dirty="0" err="1">
                <a:solidFill>
                  <a:schemeClr val="tx2"/>
                </a:solidFill>
              </a:rPr>
              <a:t>Transgenik</a:t>
            </a:r>
            <a:r>
              <a:rPr lang="en-US" sz="3600" b="1" dirty="0">
                <a:solidFill>
                  <a:schemeClr val="tx2"/>
                </a:solidFill>
              </a:rPr>
              <a:t> yang </a:t>
            </a:r>
            <a:r>
              <a:rPr lang="en-US" sz="3600" b="1" dirty="0" err="1">
                <a:solidFill>
                  <a:schemeClr val="tx2"/>
                </a:solidFill>
              </a:rPr>
              <a:t>Diuji</a:t>
            </a:r>
            <a:endParaRPr lang="en-US" sz="3600" b="1" dirty="0">
              <a:solidFill>
                <a:schemeClr val="tx2"/>
              </a:solidFill>
            </a:endParaRPr>
          </a:p>
        </p:txBody>
      </p:sp>
      <p:graphicFrame>
        <p:nvGraphicFramePr>
          <p:cNvPr id="117764" name="Group 4"/>
          <p:cNvGraphicFramePr>
            <a:graphicFrameLocks noGrp="1"/>
          </p:cNvGraphicFramePr>
          <p:nvPr>
            <p:extLst>
              <p:ext uri="{D42A27DB-BD31-4B8C-83A1-F6EECF244321}">
                <p14:modId xmlns:p14="http://schemas.microsoft.com/office/powerpoint/2010/main" val="901748464"/>
              </p:ext>
            </p:extLst>
          </p:nvPr>
        </p:nvGraphicFramePr>
        <p:xfrm>
          <a:off x="2133600" y="1641372"/>
          <a:ext cx="4648200" cy="4130915"/>
        </p:xfrm>
        <a:graphic>
          <a:graphicData uri="http://schemas.openxmlformats.org/drawingml/2006/table">
            <a:tbl>
              <a:tblPr/>
              <a:tblGrid>
                <a:gridCol w="1859280"/>
                <a:gridCol w="2788920"/>
              </a:tblGrid>
              <a:tr h="765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Tanaman</a:t>
                      </a:r>
                      <a:endParaRPr kumimoji="0" lang="en-US" sz="2400" b="1" i="0" u="none" strike="noStrike" cap="none" normalizeH="0" baseline="0" dirty="0" smtClean="0">
                        <a:ln>
                          <a:noFill/>
                        </a:ln>
                        <a:solidFill>
                          <a:schemeClr val="tx1"/>
                        </a:solidFill>
                        <a:effectLst/>
                        <a:latin typeface="Arial" charset="0"/>
                      </a:endParaRPr>
                    </a:p>
                  </a:txBody>
                  <a:tcPr marT="45713" marB="45713" horzOverflow="overflow">
                    <a:lnL cap="flat">
                      <a:noFill/>
                    </a:lnL>
                    <a:lnR>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Jumlah pengujian 2002-03 (%)</a:t>
                      </a:r>
                    </a:p>
                  </a:txBody>
                  <a:tcPr marT="45713" marB="45713" horzOverflow="overflow">
                    <a:lnL>
                      <a:noFill/>
                    </a:lnL>
                    <a:lnR cap="flat">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Jagung</a:t>
                      </a:r>
                    </a:p>
                  </a:txBody>
                  <a:tcPr marT="45713" marB="45713" horzOverflow="overflow">
                    <a:lnL cap="flat">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1424 (56%)</a:t>
                      </a:r>
                    </a:p>
                  </a:txBody>
                  <a:tcPr marT="45713" marB="45713" horzOverflow="overflow">
                    <a:lnL>
                      <a:noFill/>
                    </a:lnL>
                    <a:lnR cap="flat">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Kapas</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193 (8%)</a:t>
                      </a:r>
                    </a:p>
                  </a:txBody>
                  <a:tcPr marT="45713" marB="45713" horzOverflow="overflow">
                    <a:lnL>
                      <a:noFill/>
                    </a:lnL>
                    <a:lnR cap="flat">
                      <a:noFill/>
                    </a:lnR>
                    <a:lnT>
                      <a:noFill/>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Padi</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146 (6%)</a:t>
                      </a:r>
                    </a:p>
                  </a:txBody>
                  <a:tcPr marT="45713" marB="45713" horzOverflow="overflow">
                    <a:lnL>
                      <a:noFill/>
                    </a:lnL>
                    <a:lnR cap="flat">
                      <a:noFill/>
                    </a:lnR>
                    <a:lnT>
                      <a:noFill/>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Gandum</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141 (6%)</a:t>
                      </a:r>
                    </a:p>
                  </a:txBody>
                  <a:tcPr marT="45713" marB="45713" horzOverflow="overflow">
                    <a:lnL>
                      <a:noFill/>
                    </a:lnL>
                    <a:lnR cap="flat">
                      <a:noFill/>
                    </a:lnR>
                    <a:lnT>
                      <a:noFill/>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Kedelai</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124 (5%)</a:t>
                      </a:r>
                    </a:p>
                  </a:txBody>
                  <a:tcPr marT="45713" marB="45713" horzOverflow="overflow">
                    <a:lnL>
                      <a:noFill/>
                    </a:lnL>
                    <a:lnR cap="flat">
                      <a:noFill/>
                    </a:lnR>
                    <a:lnT>
                      <a:noFill/>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Alfalfa</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121 (5%)</a:t>
                      </a:r>
                    </a:p>
                  </a:txBody>
                  <a:tcPr marT="45713" marB="45713" horzOverflow="overflow">
                    <a:lnL>
                      <a:noFill/>
                    </a:lnL>
                    <a:lnR cap="flat">
                      <a:noFill/>
                    </a:lnR>
                    <a:lnT>
                      <a:noFill/>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Rumput</a:t>
                      </a:r>
                    </a:p>
                  </a:txBody>
                  <a:tcPr marT="45713" marB="45713" horzOverflow="overflow">
                    <a:lnL cap="flat">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89 (4%)</a:t>
                      </a:r>
                    </a:p>
                  </a:txBody>
                  <a:tcPr marT="45713" marB="45713" horzOverflow="overflow">
                    <a:lnL>
                      <a:noFill/>
                    </a:lnL>
                    <a:lnR cap="flat">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6" name="Rectangle 3"/>
          <p:cNvSpPr>
            <a:spLocks noChangeArrowheads="1"/>
          </p:cNvSpPr>
          <p:nvPr/>
        </p:nvSpPr>
        <p:spPr bwMode="auto">
          <a:xfrm>
            <a:off x="2133600" y="58674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1200" b="1" dirty="0">
                <a:latin typeface="Times New Roman" panose="02020603050405020304" pitchFamily="18" charset="0"/>
              </a:rPr>
              <a:t>2001-03 data; collated from</a:t>
            </a:r>
            <a:r>
              <a:rPr lang="en-US" sz="1200" dirty="0">
                <a:latin typeface="Times New Roman" panose="02020603050405020304" pitchFamily="18" charset="0"/>
              </a:rPr>
              <a:t>: Information Systems for Biotechnology</a:t>
            </a:r>
          </a:p>
          <a:p>
            <a:pPr eaLnBrk="1" hangingPunct="1"/>
            <a:r>
              <a:rPr lang="en-US" sz="1200" dirty="0">
                <a:latin typeface="Times New Roman" panose="02020603050405020304" pitchFamily="18" charset="0"/>
              </a:rPr>
              <a:t>                                                 (http://www.isb.vt.edu/)</a:t>
            </a:r>
          </a:p>
        </p:txBody>
      </p:sp>
    </p:spTree>
    <p:extLst>
      <p:ext uri="{BB962C8B-B14F-4D97-AF65-F5344CB8AC3E}">
        <p14:creationId xmlns:p14="http://schemas.microsoft.com/office/powerpoint/2010/main" val="888836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 Box 2"/>
          <p:cNvSpPr txBox="1">
            <a:spLocks noChangeArrowheads="1"/>
          </p:cNvSpPr>
          <p:nvPr/>
        </p:nvSpPr>
        <p:spPr bwMode="auto">
          <a:xfrm>
            <a:off x="1390650" y="762000"/>
            <a:ext cx="737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600" b="1" dirty="0" err="1">
                <a:solidFill>
                  <a:schemeClr val="tx2"/>
                </a:solidFill>
              </a:rPr>
              <a:t>Arah</a:t>
            </a:r>
            <a:r>
              <a:rPr lang="en-US" sz="3600" b="1" dirty="0">
                <a:solidFill>
                  <a:schemeClr val="tx2"/>
                </a:solidFill>
              </a:rPr>
              <a:t> </a:t>
            </a:r>
            <a:r>
              <a:rPr lang="en-US" sz="3600" b="1" dirty="0" err="1">
                <a:solidFill>
                  <a:schemeClr val="tx2"/>
                </a:solidFill>
              </a:rPr>
              <a:t>Pengembangan</a:t>
            </a:r>
            <a:r>
              <a:rPr lang="en-US" sz="3600" b="1" dirty="0">
                <a:solidFill>
                  <a:schemeClr val="tx2"/>
                </a:solidFill>
              </a:rPr>
              <a:t> yang </a:t>
            </a:r>
            <a:r>
              <a:rPr lang="en-US" sz="3600" b="1" dirty="0" err="1">
                <a:solidFill>
                  <a:schemeClr val="tx2"/>
                </a:solidFill>
              </a:rPr>
              <a:t>Dituju</a:t>
            </a:r>
            <a:endParaRPr lang="en-US" sz="3600" b="1" dirty="0">
              <a:solidFill>
                <a:schemeClr val="tx2"/>
              </a:solidFill>
            </a:endParaRPr>
          </a:p>
        </p:txBody>
      </p:sp>
      <p:sp>
        <p:nvSpPr>
          <p:cNvPr id="45059" name="Rectangle 3"/>
          <p:cNvSpPr>
            <a:spLocks noChangeArrowheads="1"/>
          </p:cNvSpPr>
          <p:nvPr/>
        </p:nvSpPr>
        <p:spPr bwMode="auto">
          <a:xfrm>
            <a:off x="2209800" y="48768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1200" b="1" dirty="0">
                <a:latin typeface="Times New Roman" panose="02020603050405020304" pitchFamily="18" charset="0"/>
              </a:rPr>
              <a:t>2001-03 data; collated from</a:t>
            </a:r>
            <a:r>
              <a:rPr lang="en-US" sz="1200" dirty="0">
                <a:latin typeface="Times New Roman" panose="02020603050405020304" pitchFamily="18" charset="0"/>
              </a:rPr>
              <a:t>: Information Systems for Biotechnology</a:t>
            </a:r>
          </a:p>
          <a:p>
            <a:pPr eaLnBrk="1" hangingPunct="1"/>
            <a:r>
              <a:rPr lang="en-US" sz="1200" dirty="0">
                <a:latin typeface="Times New Roman" panose="02020603050405020304" pitchFamily="18" charset="0"/>
              </a:rPr>
              <a:t>                                                 (http://www.isb.vt.edu/)</a:t>
            </a:r>
          </a:p>
        </p:txBody>
      </p:sp>
      <p:graphicFrame>
        <p:nvGraphicFramePr>
          <p:cNvPr id="119812" name="Group 4"/>
          <p:cNvGraphicFramePr>
            <a:graphicFrameLocks noGrp="1"/>
          </p:cNvGraphicFramePr>
          <p:nvPr>
            <p:extLst>
              <p:ext uri="{D42A27DB-BD31-4B8C-83A1-F6EECF244321}">
                <p14:modId xmlns:p14="http://schemas.microsoft.com/office/powerpoint/2010/main" val="2868341510"/>
              </p:ext>
            </p:extLst>
          </p:nvPr>
        </p:nvGraphicFramePr>
        <p:xfrm>
          <a:off x="1524000" y="1752600"/>
          <a:ext cx="6096000" cy="3006878"/>
        </p:xfrm>
        <a:graphic>
          <a:graphicData uri="http://schemas.openxmlformats.org/drawingml/2006/table">
            <a:tbl>
              <a:tblPr/>
              <a:tblGrid>
                <a:gridCol w="3048000"/>
                <a:gridCol w="3048000"/>
              </a:tblGrid>
              <a:tr h="8227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Sifat</a:t>
                      </a:r>
                      <a:endParaRPr kumimoji="0" lang="en-US" sz="2400" b="1" i="0" u="none" strike="noStrike" cap="none" normalizeH="0" baseline="0" dirty="0" smtClean="0">
                        <a:ln>
                          <a:noFill/>
                        </a:ln>
                        <a:solidFill>
                          <a:schemeClr val="tx1"/>
                        </a:solidFill>
                        <a:effectLst/>
                        <a:latin typeface="Arial" charset="0"/>
                      </a:endParaRPr>
                    </a:p>
                  </a:txBody>
                  <a:tcPr marT="45710" marB="45710" horzOverflow="overflow">
                    <a:lnL cap="flat">
                      <a:noFill/>
                    </a:lnL>
                    <a:lnR>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Jumlah</a:t>
                      </a:r>
                      <a:r>
                        <a:rPr kumimoji="0" lang="en-US" sz="2400" b="1" i="0" u="none" strike="noStrike" cap="none" normalizeH="0" baseline="0" dirty="0" smtClean="0">
                          <a:ln>
                            <a:noFill/>
                          </a:ln>
                          <a:solidFill>
                            <a:schemeClr val="tx1"/>
                          </a:solidFill>
                          <a:effectLst/>
                          <a:latin typeface="Arial" charset="0"/>
                        </a:rPr>
                        <a:t> </a:t>
                      </a:r>
                      <a:r>
                        <a:rPr kumimoji="0" lang="en-US" sz="2400" b="1" i="0" u="none" strike="noStrike" cap="none" normalizeH="0" baseline="0" dirty="0" err="1" smtClean="0">
                          <a:ln>
                            <a:noFill/>
                          </a:ln>
                          <a:solidFill>
                            <a:schemeClr val="tx1"/>
                          </a:solidFill>
                          <a:effectLst/>
                          <a:latin typeface="Arial" charset="0"/>
                        </a:rPr>
                        <a:t>Pengujian</a:t>
                      </a:r>
                      <a:r>
                        <a:rPr kumimoji="0" lang="en-US" sz="2400" b="1" i="0" u="none" strike="noStrike" cap="none" normalizeH="0" baseline="0" dirty="0" smtClean="0">
                          <a:ln>
                            <a:noFill/>
                          </a:ln>
                          <a:solidFill>
                            <a:schemeClr val="tx1"/>
                          </a:solidFill>
                          <a:effectLst/>
                          <a:latin typeface="Arial" charset="0"/>
                        </a:rPr>
                        <a:t> </a:t>
                      </a:r>
                      <a:r>
                        <a:rPr kumimoji="0" lang="en-US" sz="2400" b="1" i="0" u="none" strike="noStrike" cap="none" normalizeH="0" baseline="0" dirty="0" smtClean="0">
                          <a:ln>
                            <a:noFill/>
                          </a:ln>
                          <a:solidFill>
                            <a:schemeClr val="tx1"/>
                          </a:solidFill>
                          <a:effectLst/>
                          <a:latin typeface="Arial" charset="0"/>
                        </a:rPr>
                        <a:t>2002-03 (%)</a:t>
                      </a:r>
                    </a:p>
                  </a:txBody>
                  <a:tcPr marT="45710" marB="45710" horzOverflow="overflow">
                    <a:lnL>
                      <a:noFill/>
                    </a:lnL>
                    <a:lnR cap="flat">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Tahan serangga</a:t>
                      </a:r>
                    </a:p>
                  </a:txBody>
                  <a:tcPr marT="45710" marB="45710" horzOverflow="overflow">
                    <a:lnL cap="flat">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791 (31%)</a:t>
                      </a:r>
                    </a:p>
                  </a:txBody>
                  <a:tcPr marT="45710" marB="45710" horzOverflow="overflow">
                    <a:lnL>
                      <a:noFill/>
                    </a:lnL>
                    <a:lnR cap="flat">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533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Tahan herbisida</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736 (29%)</a:t>
                      </a:r>
                    </a:p>
                  </a:txBody>
                  <a:tcPr marT="45710" marB="45710" horzOverflow="overflow">
                    <a:lnL>
                      <a:noFill/>
                    </a:lnL>
                    <a:lnR cap="flat">
                      <a:noFill/>
                    </a:lnR>
                    <a:lnT>
                      <a:noFill/>
                    </a:lnT>
                    <a:lnB>
                      <a:noFill/>
                    </a:lnB>
                    <a:lnTlToBr>
                      <a:noFill/>
                    </a:lnTlToBr>
                    <a:lnBlToTr>
                      <a:noFill/>
                    </a:lnBlToTr>
                    <a:noFill/>
                  </a:tcPr>
                </a:tc>
              </a:tr>
              <a:tr h="584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Peningkatan kualitas</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400 (16%)</a:t>
                      </a:r>
                    </a:p>
                  </a:txBody>
                  <a:tcPr marT="45710" marB="45710" horzOverflow="overflow">
                    <a:lnL>
                      <a:noFill/>
                    </a:lnL>
                    <a:lnR cap="flat">
                      <a:noFill/>
                    </a:lnR>
                    <a:lnT>
                      <a:noFill/>
                    </a:lnT>
                    <a:lnB>
                      <a:noFill/>
                    </a:lnB>
                    <a:lnTlToBr>
                      <a:noFill/>
                    </a:lnTlToBr>
                    <a:lnBlToTr>
                      <a:noFill/>
                    </a:lnBlToTr>
                    <a:noFill/>
                  </a:tcPr>
                </a:tc>
              </a:tr>
              <a:tr h="533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Tahan penyakit</a:t>
                      </a:r>
                    </a:p>
                  </a:txBody>
                  <a:tcPr marT="45710" marB="45710" horzOverflow="overflow">
                    <a:lnL cap="flat">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171 (7%)</a:t>
                      </a:r>
                    </a:p>
                  </a:txBody>
                  <a:tcPr marT="45710" marB="45710" horzOverflow="overflow">
                    <a:lnL>
                      <a:noFill/>
                    </a:lnL>
                    <a:lnR cap="flat">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32098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 Box 2"/>
          <p:cNvSpPr txBox="1">
            <a:spLocks noChangeArrowheads="1"/>
          </p:cNvSpPr>
          <p:nvPr/>
        </p:nvSpPr>
        <p:spPr bwMode="auto">
          <a:xfrm>
            <a:off x="609600" y="838200"/>
            <a:ext cx="8185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600" b="1" dirty="0" err="1">
                <a:solidFill>
                  <a:schemeClr val="tx2"/>
                </a:solidFill>
              </a:rPr>
              <a:t>Beberapa</a:t>
            </a:r>
            <a:r>
              <a:rPr lang="en-US" sz="3600" b="1" dirty="0">
                <a:solidFill>
                  <a:schemeClr val="tx2"/>
                </a:solidFill>
              </a:rPr>
              <a:t> </a:t>
            </a:r>
            <a:r>
              <a:rPr lang="en-US" sz="3600" b="1" dirty="0" err="1">
                <a:solidFill>
                  <a:schemeClr val="tx2"/>
                </a:solidFill>
              </a:rPr>
              <a:t>Sifat</a:t>
            </a:r>
            <a:r>
              <a:rPr lang="en-US" sz="3600" b="1" dirty="0">
                <a:solidFill>
                  <a:schemeClr val="tx2"/>
                </a:solidFill>
              </a:rPr>
              <a:t> Lain yang </a:t>
            </a:r>
            <a:r>
              <a:rPr lang="en-US" sz="3600" b="1" dirty="0" err="1">
                <a:solidFill>
                  <a:schemeClr val="tx2"/>
                </a:solidFill>
              </a:rPr>
              <a:t>Mulai</a:t>
            </a:r>
            <a:r>
              <a:rPr lang="en-US" sz="3600" b="1" dirty="0">
                <a:solidFill>
                  <a:schemeClr val="tx2"/>
                </a:solidFill>
              </a:rPr>
              <a:t> </a:t>
            </a:r>
            <a:r>
              <a:rPr lang="en-US" sz="3600" b="1" dirty="0" err="1">
                <a:solidFill>
                  <a:schemeClr val="tx2"/>
                </a:solidFill>
              </a:rPr>
              <a:t>Menarik</a:t>
            </a:r>
            <a:endParaRPr lang="en-US" sz="3600" b="1" dirty="0">
              <a:solidFill>
                <a:schemeClr val="tx2"/>
              </a:solidFill>
            </a:endParaRPr>
          </a:p>
        </p:txBody>
      </p:sp>
      <p:sp>
        <p:nvSpPr>
          <p:cNvPr id="46083" name="Rectangle 3"/>
          <p:cNvSpPr>
            <a:spLocks noChangeArrowheads="1"/>
          </p:cNvSpPr>
          <p:nvPr/>
        </p:nvSpPr>
        <p:spPr bwMode="auto">
          <a:xfrm>
            <a:off x="2133600" y="49530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1200" b="1" dirty="0">
                <a:latin typeface="Times New Roman" panose="02020603050405020304" pitchFamily="18" charset="0"/>
              </a:rPr>
              <a:t>2001-03 data; collated from</a:t>
            </a:r>
            <a:r>
              <a:rPr lang="en-US" sz="1200" dirty="0">
                <a:latin typeface="Times New Roman" panose="02020603050405020304" pitchFamily="18" charset="0"/>
              </a:rPr>
              <a:t>: Information Systems for Biotechnology</a:t>
            </a:r>
          </a:p>
          <a:p>
            <a:pPr eaLnBrk="1" hangingPunct="1"/>
            <a:r>
              <a:rPr lang="en-US" sz="1200" dirty="0">
                <a:latin typeface="Times New Roman" panose="02020603050405020304" pitchFamily="18" charset="0"/>
              </a:rPr>
              <a:t>                                                 (http://www.isb.vt.edu/)</a:t>
            </a:r>
          </a:p>
        </p:txBody>
      </p:sp>
      <p:graphicFrame>
        <p:nvGraphicFramePr>
          <p:cNvPr id="121860" name="Group 4"/>
          <p:cNvGraphicFramePr>
            <a:graphicFrameLocks noGrp="1"/>
          </p:cNvGraphicFramePr>
          <p:nvPr>
            <p:extLst>
              <p:ext uri="{D42A27DB-BD31-4B8C-83A1-F6EECF244321}">
                <p14:modId xmlns:p14="http://schemas.microsoft.com/office/powerpoint/2010/main" val="3194528309"/>
              </p:ext>
            </p:extLst>
          </p:nvPr>
        </p:nvGraphicFramePr>
        <p:xfrm>
          <a:off x="1316037" y="1963659"/>
          <a:ext cx="6540500" cy="2930682"/>
        </p:xfrm>
        <a:graphic>
          <a:graphicData uri="http://schemas.openxmlformats.org/drawingml/2006/table">
            <a:tbl>
              <a:tblPr/>
              <a:tblGrid>
                <a:gridCol w="3492500"/>
                <a:gridCol w="3048000"/>
              </a:tblGrid>
              <a:tr h="822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Sifat</a:t>
                      </a:r>
                      <a:endParaRPr kumimoji="0" lang="en-US" sz="2400" b="1" i="0" u="none" strike="noStrike" cap="none" normalizeH="0" baseline="0" dirty="0" smtClean="0">
                        <a:ln>
                          <a:noFill/>
                        </a:ln>
                        <a:solidFill>
                          <a:schemeClr val="tx1"/>
                        </a:solidFill>
                        <a:effectLst/>
                        <a:latin typeface="Arial" charset="0"/>
                      </a:endParaRPr>
                    </a:p>
                  </a:txBody>
                  <a:tcPr marT="45710" marB="45710" horzOverflow="overflow">
                    <a:lnL cap="flat">
                      <a:noFill/>
                    </a:lnL>
                    <a:lnR>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Jumlah</a:t>
                      </a:r>
                      <a:r>
                        <a:rPr kumimoji="0" lang="en-US" sz="2400" b="1" i="0" u="none" strike="noStrike" cap="none" normalizeH="0" baseline="0" dirty="0" smtClean="0">
                          <a:ln>
                            <a:noFill/>
                          </a:ln>
                          <a:solidFill>
                            <a:schemeClr val="tx1"/>
                          </a:solidFill>
                          <a:effectLst/>
                          <a:latin typeface="Arial" charset="0"/>
                        </a:rPr>
                        <a:t> </a:t>
                      </a:r>
                      <a:r>
                        <a:rPr kumimoji="0" lang="en-US" sz="2400" b="1" i="0" u="none" strike="noStrike" cap="none" normalizeH="0" baseline="0" dirty="0" err="1" smtClean="0">
                          <a:ln>
                            <a:noFill/>
                          </a:ln>
                          <a:solidFill>
                            <a:schemeClr val="tx1"/>
                          </a:solidFill>
                          <a:effectLst/>
                          <a:latin typeface="Arial" charset="0"/>
                        </a:rPr>
                        <a:t>Pengujian</a:t>
                      </a:r>
                      <a:r>
                        <a:rPr kumimoji="0" lang="en-US" sz="2400" b="1" i="0" u="none" strike="noStrike" cap="none" normalizeH="0" baseline="0" dirty="0" smtClean="0">
                          <a:ln>
                            <a:noFill/>
                          </a:ln>
                          <a:solidFill>
                            <a:schemeClr val="tx1"/>
                          </a:solidFill>
                          <a:effectLst/>
                          <a:latin typeface="Arial" charset="0"/>
                        </a:rPr>
                        <a:t> 2002-03 (%)</a:t>
                      </a:r>
                    </a:p>
                  </a:txBody>
                  <a:tcPr marT="45710" marB="45710" horzOverflow="overflow">
                    <a:lnL>
                      <a:noFill/>
                    </a:lnL>
                    <a:lnR cap="flat">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Hasil tinggi</a:t>
                      </a:r>
                    </a:p>
                  </a:txBody>
                  <a:tcPr marT="45710" marB="45710" horzOverflow="overflow">
                    <a:lnL cap="flat">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105 (4%)</a:t>
                      </a:r>
                    </a:p>
                  </a:txBody>
                  <a:tcPr marT="45710" marB="45710" horzOverflow="overflow">
                    <a:lnL>
                      <a:noFill/>
                    </a:lnL>
                    <a:lnR cap="flat">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5078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Kandungan asam amino</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94 (4%)</a:t>
                      </a:r>
                    </a:p>
                  </a:txBody>
                  <a:tcPr marT="45710" marB="45710" horzOverflow="overflow">
                    <a:lnL>
                      <a:noFill/>
                    </a:lnL>
                    <a:lnR cap="flat">
                      <a:noFill/>
                    </a:lnR>
                    <a:lnT>
                      <a:noFill/>
                    </a:lnT>
                    <a:lnB>
                      <a:noFill/>
                    </a:lnB>
                    <a:lnTlToBr>
                      <a:noFill/>
                    </a:lnTlToBr>
                    <a:lnBlToTr>
                      <a:noFill/>
                    </a:lnBlToTr>
                    <a:noFill/>
                  </a:tcPr>
                </a:tc>
              </a:tr>
              <a:tr h="533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Kandungan gula</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44 (2%)</a:t>
                      </a:r>
                    </a:p>
                  </a:txBody>
                  <a:tcPr marT="45710" marB="45710" horzOverflow="overflow">
                    <a:lnL>
                      <a:noFill/>
                    </a:lnL>
                    <a:lnR cap="flat">
                      <a:noFill/>
                    </a:lnR>
                    <a:lnT>
                      <a:noFill/>
                    </a:lnT>
                    <a:lnB>
                      <a:noFill/>
                    </a:lnB>
                    <a:lnTlToBr>
                      <a:noFill/>
                    </a:lnTlToBr>
                    <a:lnBlToTr>
                      <a:noFill/>
                    </a:lnBlToTr>
                    <a:noFill/>
                  </a:tcPr>
                </a:tc>
              </a:tr>
              <a:tr h="533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Kandungan lemak</a:t>
                      </a:r>
                    </a:p>
                  </a:txBody>
                  <a:tcPr marT="45710" marB="45710" horzOverflow="overflow">
                    <a:lnL cap="flat">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42 (2%)</a:t>
                      </a:r>
                    </a:p>
                  </a:txBody>
                  <a:tcPr marT="45710" marB="45710" horzOverflow="overflow">
                    <a:lnL>
                      <a:noFill/>
                    </a:lnL>
                    <a:lnR cap="flat">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0480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Tujuan Bioteknologi Tanaman</a:t>
            </a:r>
            <a:endParaRPr lang="id-ID" b="1" dirty="0">
              <a:solidFill>
                <a:schemeClr val="accent6">
                  <a:lumMod val="75000"/>
                </a:schemeClr>
              </a:solidFill>
            </a:endParaRPr>
          </a:p>
        </p:txBody>
      </p:sp>
      <p:sp>
        <p:nvSpPr>
          <p:cNvPr id="3" name="Content Placeholder 2"/>
          <p:cNvSpPr>
            <a:spLocks noGrp="1"/>
          </p:cNvSpPr>
          <p:nvPr>
            <p:ph idx="1"/>
          </p:nvPr>
        </p:nvSpPr>
        <p:spPr>
          <a:xfrm>
            <a:off x="685800" y="2743200"/>
            <a:ext cx="8001000" cy="3535363"/>
          </a:xfrm>
        </p:spPr>
        <p:txBody>
          <a:bodyPr>
            <a:normAutofit fontScale="92500" lnSpcReduction="10000"/>
          </a:bodyPr>
          <a:lstStyle/>
          <a:p>
            <a:pPr marL="0" indent="0">
              <a:buNone/>
            </a:pPr>
            <a:r>
              <a:rPr lang="id-ID" dirty="0" smtClean="0"/>
              <a:t>Pada umumnya bertujuan menghasilkan tanaman:</a:t>
            </a:r>
          </a:p>
          <a:p>
            <a:r>
              <a:rPr lang="id-ID" dirty="0" smtClean="0"/>
              <a:t>Daya produksi tinggi</a:t>
            </a:r>
          </a:p>
          <a:p>
            <a:r>
              <a:rPr lang="id-ID" dirty="0" smtClean="0"/>
              <a:t>Kualitas nutrisi tinggi</a:t>
            </a:r>
          </a:p>
          <a:p>
            <a:r>
              <a:rPr lang="id-ID" dirty="0" smtClean="0"/>
              <a:t>Daya tahan yang tinggi terhadap penyakit dan cekaman lingkungan</a:t>
            </a:r>
          </a:p>
          <a:p>
            <a:r>
              <a:rPr lang="id-ID" dirty="0" smtClean="0"/>
              <a:t>Kebutuhan yang rendah akan pupuk dan bahan kimia lain</a:t>
            </a:r>
            <a:endParaRPr lang="id-ID" dirty="0"/>
          </a:p>
        </p:txBody>
      </p:sp>
      <p:sp>
        <p:nvSpPr>
          <p:cNvPr id="5" name="Oval 4"/>
          <p:cNvSpPr/>
          <p:nvPr/>
        </p:nvSpPr>
        <p:spPr>
          <a:xfrm>
            <a:off x="5334000" y="1613581"/>
            <a:ext cx="3048000" cy="10969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rPr>
              <a:t>Persilangan Tanaman</a:t>
            </a:r>
            <a:endParaRPr lang="id-ID" sz="2400" dirty="0">
              <a:solidFill>
                <a:schemeClr val="tx1"/>
              </a:solidFill>
            </a:endParaRPr>
          </a:p>
        </p:txBody>
      </p:sp>
      <p:sp>
        <p:nvSpPr>
          <p:cNvPr id="6" name="Oval 5"/>
          <p:cNvSpPr/>
          <p:nvPr/>
        </p:nvSpPr>
        <p:spPr>
          <a:xfrm>
            <a:off x="1066800" y="1570038"/>
            <a:ext cx="3048000" cy="10969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rPr>
              <a:t>Bioteknologi Tanaman</a:t>
            </a:r>
            <a:endParaRPr lang="id-ID" sz="2400" dirty="0">
              <a:solidFill>
                <a:schemeClr val="tx1"/>
              </a:solidFill>
            </a:endParaRPr>
          </a:p>
        </p:txBody>
      </p:sp>
      <p:sp>
        <p:nvSpPr>
          <p:cNvPr id="7" name="Left-Right Arrow 6"/>
          <p:cNvSpPr/>
          <p:nvPr/>
        </p:nvSpPr>
        <p:spPr>
          <a:xfrm>
            <a:off x="4252913" y="1981200"/>
            <a:ext cx="852487" cy="3960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Curved Right Arrow 7"/>
          <p:cNvSpPr/>
          <p:nvPr/>
        </p:nvSpPr>
        <p:spPr>
          <a:xfrm rot="1401548">
            <a:off x="252413" y="1971617"/>
            <a:ext cx="561975" cy="9294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9" name="Curved Left Arrow 8"/>
          <p:cNvSpPr/>
          <p:nvPr/>
        </p:nvSpPr>
        <p:spPr>
          <a:xfrm rot="21253260">
            <a:off x="8569051" y="2109594"/>
            <a:ext cx="533400" cy="9604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125695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2"/>
          <p:cNvSpPr txBox="1">
            <a:spLocks noChangeArrowheads="1"/>
          </p:cNvSpPr>
          <p:nvPr/>
        </p:nvSpPr>
        <p:spPr bwMode="auto">
          <a:xfrm>
            <a:off x="2509837" y="700087"/>
            <a:ext cx="42433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dirty="0" err="1">
                <a:solidFill>
                  <a:schemeClr val="tx2"/>
                </a:solidFill>
                <a:cs typeface="Times New Roman" panose="02020603050405020304" pitchFamily="18" charset="0"/>
              </a:rPr>
              <a:t>Deteksi</a:t>
            </a:r>
            <a:r>
              <a:rPr lang="en-US" sz="3200" b="1" dirty="0">
                <a:solidFill>
                  <a:schemeClr val="tx2"/>
                </a:solidFill>
                <a:cs typeface="Times New Roman" panose="02020603050405020304" pitchFamily="18" charset="0"/>
              </a:rPr>
              <a:t> </a:t>
            </a:r>
            <a:r>
              <a:rPr lang="en-US" sz="3200" b="1" dirty="0" err="1">
                <a:solidFill>
                  <a:schemeClr val="tx2"/>
                </a:solidFill>
                <a:cs typeface="Times New Roman" panose="02020603050405020304" pitchFamily="18" charset="0"/>
              </a:rPr>
              <a:t>Ranjau</a:t>
            </a:r>
            <a:r>
              <a:rPr lang="en-US" sz="3200" b="1" dirty="0">
                <a:solidFill>
                  <a:schemeClr val="tx2"/>
                </a:solidFill>
                <a:cs typeface="Times New Roman" panose="02020603050405020304" pitchFamily="18" charset="0"/>
              </a:rPr>
              <a:t> </a:t>
            </a:r>
            <a:r>
              <a:rPr lang="en-US" sz="3200" b="1" dirty="0" err="1">
                <a:solidFill>
                  <a:schemeClr val="tx2"/>
                </a:solidFill>
                <a:cs typeface="Times New Roman" panose="02020603050405020304" pitchFamily="18" charset="0"/>
              </a:rPr>
              <a:t>Darat</a:t>
            </a:r>
            <a:endParaRPr lang="en-US" sz="3200" b="1" dirty="0">
              <a:solidFill>
                <a:schemeClr val="tx2"/>
              </a:solidFill>
            </a:endParaRPr>
          </a:p>
        </p:txBody>
      </p:sp>
      <p:sp>
        <p:nvSpPr>
          <p:cNvPr id="47108" name="Text Box 4"/>
          <p:cNvSpPr txBox="1">
            <a:spLocks noChangeArrowheads="1"/>
          </p:cNvSpPr>
          <p:nvPr/>
        </p:nvSpPr>
        <p:spPr bwMode="auto">
          <a:xfrm>
            <a:off x="228600" y="1470025"/>
            <a:ext cx="8610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120000"/>
              </a:lnSpc>
            </a:pPr>
            <a:r>
              <a:rPr lang="en-US" sz="2400" b="1" i="1" dirty="0" err="1"/>
              <a:t>Dibutuhkan</a:t>
            </a:r>
            <a:r>
              <a:rPr lang="en-US" sz="2400" b="1" i="1" dirty="0"/>
              <a:t> </a:t>
            </a:r>
            <a:r>
              <a:rPr lang="en-US" sz="2400" b="1" i="1" dirty="0" err="1"/>
              <a:t>oleh</a:t>
            </a:r>
            <a:r>
              <a:rPr lang="en-US" sz="2400" b="1" i="1" dirty="0"/>
              <a:t> </a:t>
            </a:r>
            <a:r>
              <a:rPr lang="en-US" sz="2400" b="1" i="1" dirty="0" err="1"/>
              <a:t>militer</a:t>
            </a:r>
            <a:r>
              <a:rPr lang="en-US" sz="2400" b="1" i="1" dirty="0"/>
              <a:t>,</a:t>
            </a:r>
          </a:p>
          <a:p>
            <a:pPr eaLnBrk="1" hangingPunct="1">
              <a:lnSpc>
                <a:spcPct val="120000"/>
              </a:lnSpc>
            </a:pPr>
            <a:r>
              <a:rPr lang="en-US" sz="2400" b="1" i="1" dirty="0" err="1">
                <a:solidFill>
                  <a:srgbClr val="FF0000"/>
                </a:solidFill>
              </a:rPr>
              <a:t>Tanpa</a:t>
            </a:r>
            <a:r>
              <a:rPr lang="en-US" sz="2400" b="1" i="1" dirty="0">
                <a:solidFill>
                  <a:srgbClr val="FF0000"/>
                </a:solidFill>
              </a:rPr>
              <a:t> </a:t>
            </a:r>
            <a:r>
              <a:rPr lang="en-US" sz="2400" b="1" i="1" dirty="0" err="1">
                <a:solidFill>
                  <a:srgbClr val="FF0000"/>
                </a:solidFill>
              </a:rPr>
              <a:t>upaya</a:t>
            </a:r>
            <a:r>
              <a:rPr lang="en-US" sz="2400" b="1" i="1" dirty="0">
                <a:solidFill>
                  <a:srgbClr val="FF0000"/>
                </a:solidFill>
              </a:rPr>
              <a:t> </a:t>
            </a:r>
            <a:r>
              <a:rPr lang="en-US" sz="2400" b="1" i="1" dirty="0" err="1">
                <a:solidFill>
                  <a:srgbClr val="FF0000"/>
                </a:solidFill>
              </a:rPr>
              <a:t>ini,anak-anak</a:t>
            </a:r>
            <a:r>
              <a:rPr lang="en-US" sz="2400" b="1" i="1" dirty="0">
                <a:solidFill>
                  <a:srgbClr val="FF0000"/>
                </a:solidFill>
              </a:rPr>
              <a:t> </a:t>
            </a:r>
            <a:r>
              <a:rPr lang="en-US" sz="2400" b="1" i="1" dirty="0" err="1">
                <a:solidFill>
                  <a:srgbClr val="FF0000"/>
                </a:solidFill>
              </a:rPr>
              <a:t>dan</a:t>
            </a:r>
            <a:r>
              <a:rPr lang="en-US" sz="2400" b="1" i="1" dirty="0">
                <a:solidFill>
                  <a:srgbClr val="FF0000"/>
                </a:solidFill>
              </a:rPr>
              <a:t> </a:t>
            </a:r>
            <a:r>
              <a:rPr lang="en-US" sz="2400" b="1" i="1" dirty="0" err="1">
                <a:solidFill>
                  <a:srgbClr val="FF0000"/>
                </a:solidFill>
              </a:rPr>
              <a:t>penduduk</a:t>
            </a:r>
            <a:r>
              <a:rPr lang="en-US" sz="2400" b="1" i="1" dirty="0">
                <a:solidFill>
                  <a:srgbClr val="FF0000"/>
                </a:solidFill>
              </a:rPr>
              <a:t> </a:t>
            </a:r>
            <a:r>
              <a:rPr lang="en-US" sz="2400" b="1" i="1" dirty="0" err="1">
                <a:solidFill>
                  <a:srgbClr val="FF0000"/>
                </a:solidFill>
              </a:rPr>
              <a:t>sipil</a:t>
            </a:r>
            <a:r>
              <a:rPr lang="en-US" sz="2400" b="1" i="1" dirty="0">
                <a:solidFill>
                  <a:srgbClr val="FF0000"/>
                </a:solidFill>
              </a:rPr>
              <a:t> </a:t>
            </a:r>
            <a:r>
              <a:rPr lang="en-US" sz="2400" b="1" i="1" dirty="0" err="1">
                <a:solidFill>
                  <a:srgbClr val="FF0000"/>
                </a:solidFill>
              </a:rPr>
              <a:t>terancam</a:t>
            </a:r>
            <a:endParaRPr lang="en-US" sz="2400" b="1" i="1" dirty="0">
              <a:solidFill>
                <a:srgbClr val="FF0000"/>
              </a:solidFill>
            </a:endParaRPr>
          </a:p>
        </p:txBody>
      </p:sp>
      <p:sp>
        <p:nvSpPr>
          <p:cNvPr id="47109" name="Text Box 5"/>
          <p:cNvSpPr txBox="1">
            <a:spLocks noChangeArrowheads="1"/>
          </p:cNvSpPr>
          <p:nvPr/>
        </p:nvSpPr>
        <p:spPr bwMode="auto">
          <a:xfrm>
            <a:off x="304800" y="2405062"/>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119063"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2400" b="1" i="1" dirty="0" err="1"/>
              <a:t>Bantuan</a:t>
            </a:r>
            <a:r>
              <a:rPr lang="en-US" sz="2400" b="1" i="1" dirty="0"/>
              <a:t> </a:t>
            </a:r>
            <a:r>
              <a:rPr lang="en-US" sz="2400" b="1" i="1" dirty="0" err="1"/>
              <a:t>Bioteknologi</a:t>
            </a:r>
            <a:r>
              <a:rPr lang="en-US" sz="2400" b="1" i="1" dirty="0"/>
              <a:t> </a:t>
            </a:r>
            <a:r>
              <a:rPr lang="en-US" sz="2400" b="1" i="1" dirty="0" err="1"/>
              <a:t>Tanaman</a:t>
            </a:r>
            <a:r>
              <a:rPr lang="en-US" sz="2400" b="1" i="1" dirty="0"/>
              <a:t> </a:t>
            </a:r>
          </a:p>
          <a:p>
            <a:pPr eaLnBrk="1" hangingPunct="1"/>
            <a:r>
              <a:rPr lang="en-US" sz="2400" dirty="0"/>
              <a:t>(</a:t>
            </a:r>
            <a:r>
              <a:rPr lang="en-US" sz="2400" dirty="0" err="1"/>
              <a:t>dikembangkan</a:t>
            </a:r>
            <a:r>
              <a:rPr lang="en-US" sz="2400" dirty="0"/>
              <a:t> </a:t>
            </a:r>
            <a:r>
              <a:rPr lang="en-US" sz="2400" dirty="0" err="1">
                <a:solidFill>
                  <a:srgbClr val="FF0000"/>
                </a:solidFill>
              </a:rPr>
              <a:t>oleh</a:t>
            </a:r>
            <a:r>
              <a:rPr lang="en-US" sz="2400" dirty="0">
                <a:solidFill>
                  <a:srgbClr val="FF0000"/>
                </a:solidFill>
              </a:rPr>
              <a:t> </a:t>
            </a:r>
            <a:r>
              <a:rPr lang="en-US" sz="2400" b="1" i="1" dirty="0" err="1">
                <a:solidFill>
                  <a:srgbClr val="FF0000"/>
                </a:solidFill>
              </a:rPr>
              <a:t>Aresa</a:t>
            </a:r>
            <a:r>
              <a:rPr lang="en-US" sz="2400" b="1" i="1" dirty="0">
                <a:solidFill>
                  <a:srgbClr val="FF0000"/>
                </a:solidFill>
              </a:rPr>
              <a:t> </a:t>
            </a:r>
            <a:r>
              <a:rPr lang="en-US" sz="2400" b="1" i="1" dirty="0" err="1">
                <a:solidFill>
                  <a:srgbClr val="FF0000"/>
                </a:solidFill>
              </a:rPr>
              <a:t>Biodetection</a:t>
            </a:r>
            <a:r>
              <a:rPr lang="en-US" sz="2400" b="1" dirty="0">
                <a:solidFill>
                  <a:srgbClr val="FF0000"/>
                </a:solidFill>
              </a:rPr>
              <a:t>)</a:t>
            </a:r>
          </a:p>
          <a:p>
            <a:pPr eaLnBrk="1" hangingPunct="1">
              <a:buFontTx/>
              <a:buChar char="•"/>
            </a:pPr>
            <a:r>
              <a:rPr lang="en-US" sz="2400" dirty="0"/>
              <a:t> Gen yang </a:t>
            </a:r>
            <a:r>
              <a:rPr lang="en-US" sz="2400" dirty="0" err="1"/>
              <a:t>peka</a:t>
            </a:r>
            <a:r>
              <a:rPr lang="en-US" sz="2400" dirty="0"/>
              <a:t> </a:t>
            </a:r>
            <a:r>
              <a:rPr lang="en-US" sz="2400" dirty="0" err="1"/>
              <a:t>terhadap</a:t>
            </a:r>
            <a:r>
              <a:rPr lang="en-US" sz="2400" dirty="0"/>
              <a:t> </a:t>
            </a:r>
            <a:r>
              <a:rPr lang="en-US" sz="2400" dirty="0" err="1"/>
              <a:t>logam</a:t>
            </a:r>
            <a:r>
              <a:rPr lang="en-US" sz="2400" dirty="0"/>
              <a:t> </a:t>
            </a:r>
            <a:r>
              <a:rPr lang="en-US" sz="2400" dirty="0" err="1"/>
              <a:t>dimasukkan</a:t>
            </a:r>
            <a:r>
              <a:rPr lang="en-US" sz="2400" dirty="0"/>
              <a:t> </a:t>
            </a:r>
            <a:r>
              <a:rPr lang="en-US" sz="2400" dirty="0" err="1"/>
              <a:t>ke</a:t>
            </a:r>
            <a:r>
              <a:rPr lang="en-US" sz="2400" dirty="0"/>
              <a:t> </a:t>
            </a:r>
            <a:r>
              <a:rPr lang="en-US" sz="2400" dirty="0" err="1"/>
              <a:t>dalam</a:t>
            </a:r>
            <a:r>
              <a:rPr lang="en-US" sz="2400" dirty="0"/>
              <a:t> </a:t>
            </a:r>
            <a:r>
              <a:rPr lang="en-US" sz="2400" dirty="0" err="1"/>
              <a:t>tanaman</a:t>
            </a:r>
            <a:endParaRPr lang="en-US" sz="2400" dirty="0"/>
          </a:p>
          <a:p>
            <a:pPr eaLnBrk="1" hangingPunct="1">
              <a:buFontTx/>
              <a:buChar char="•"/>
            </a:pPr>
            <a:r>
              <a:rPr lang="en-US" sz="2400" dirty="0"/>
              <a:t> </a:t>
            </a:r>
            <a:r>
              <a:rPr lang="en-US" sz="2400" dirty="0" err="1"/>
              <a:t>Apabila</a:t>
            </a:r>
            <a:r>
              <a:rPr lang="en-US" sz="2400" dirty="0"/>
              <a:t> </a:t>
            </a:r>
            <a:r>
              <a:rPr lang="en-US" sz="2400" dirty="0" err="1"/>
              <a:t>akar</a:t>
            </a:r>
            <a:r>
              <a:rPr lang="en-US" sz="2400" dirty="0"/>
              <a:t> </a:t>
            </a:r>
            <a:r>
              <a:rPr lang="en-US" sz="2400" dirty="0" err="1"/>
              <a:t>tanaman</a:t>
            </a:r>
            <a:r>
              <a:rPr lang="en-US" sz="2400" dirty="0"/>
              <a:t> </a:t>
            </a:r>
            <a:r>
              <a:rPr lang="en-US" sz="2400" dirty="0" err="1"/>
              <a:t>menyentuh</a:t>
            </a:r>
            <a:r>
              <a:rPr lang="en-US" sz="2400" dirty="0"/>
              <a:t> </a:t>
            </a:r>
            <a:r>
              <a:rPr lang="en-US" sz="2400" dirty="0" err="1"/>
              <a:t>ranjau</a:t>
            </a:r>
            <a:r>
              <a:rPr lang="en-US" sz="2400" dirty="0"/>
              <a:t> </a:t>
            </a:r>
            <a:r>
              <a:rPr lang="en-US" sz="2400" dirty="0" err="1"/>
              <a:t>darat</a:t>
            </a:r>
            <a:r>
              <a:rPr lang="en-US" sz="2400" dirty="0"/>
              <a:t>,</a:t>
            </a:r>
          </a:p>
          <a:p>
            <a:pPr eaLnBrk="1" hangingPunct="1"/>
            <a:r>
              <a:rPr lang="en-US" sz="2400" b="1" i="1" dirty="0">
                <a:solidFill>
                  <a:srgbClr val="FF0000"/>
                </a:solidFill>
              </a:rPr>
              <a:t>		</a:t>
            </a:r>
            <a:r>
              <a:rPr lang="en-US" sz="2400" b="1" i="1" dirty="0" err="1">
                <a:solidFill>
                  <a:srgbClr val="FF0000"/>
                </a:solidFill>
              </a:rPr>
              <a:t>Tanaman</a:t>
            </a:r>
            <a:r>
              <a:rPr lang="en-US" sz="2400" b="1" i="1" dirty="0">
                <a:solidFill>
                  <a:srgbClr val="FF0000"/>
                </a:solidFill>
              </a:rPr>
              <a:t> </a:t>
            </a:r>
            <a:r>
              <a:rPr lang="en-US" sz="2400" b="1" i="1" dirty="0" err="1">
                <a:solidFill>
                  <a:srgbClr val="FF0000"/>
                </a:solidFill>
              </a:rPr>
              <a:t>berubah</a:t>
            </a:r>
            <a:r>
              <a:rPr lang="en-US" sz="2400" b="1" i="1" dirty="0">
                <a:solidFill>
                  <a:srgbClr val="FF0000"/>
                </a:solidFill>
              </a:rPr>
              <a:t> </a:t>
            </a:r>
            <a:r>
              <a:rPr lang="en-US" sz="2400" b="1" i="1" dirty="0" err="1">
                <a:solidFill>
                  <a:srgbClr val="FF0000"/>
                </a:solidFill>
              </a:rPr>
              <a:t>warna</a:t>
            </a:r>
            <a:r>
              <a:rPr lang="en-US" sz="2400" b="1" i="1" dirty="0">
                <a:solidFill>
                  <a:srgbClr val="FF0000"/>
                </a:solidFill>
              </a:rPr>
              <a:t> </a:t>
            </a:r>
            <a:r>
              <a:rPr lang="en-US" sz="2400" b="1" i="1" dirty="0" err="1">
                <a:solidFill>
                  <a:srgbClr val="FF0000"/>
                </a:solidFill>
              </a:rPr>
              <a:t>dari</a:t>
            </a:r>
            <a:r>
              <a:rPr lang="en-US" sz="2400" b="1" i="1" dirty="0">
                <a:solidFill>
                  <a:srgbClr val="FF0000"/>
                </a:solidFill>
              </a:rPr>
              <a:t> </a:t>
            </a:r>
            <a:r>
              <a:rPr lang="en-US" sz="2400" b="1" i="1" dirty="0" err="1">
                <a:solidFill>
                  <a:srgbClr val="FF0000"/>
                </a:solidFill>
              </a:rPr>
              <a:t>hijau</a:t>
            </a:r>
            <a:r>
              <a:rPr lang="en-US" sz="2400" b="1" i="1" dirty="0">
                <a:solidFill>
                  <a:srgbClr val="FF0000"/>
                </a:solidFill>
              </a:rPr>
              <a:t> </a:t>
            </a:r>
            <a:r>
              <a:rPr lang="en-US" sz="2400" b="1" i="1" dirty="0" err="1">
                <a:solidFill>
                  <a:srgbClr val="FF0000"/>
                </a:solidFill>
              </a:rPr>
              <a:t>menjadi</a:t>
            </a:r>
            <a:r>
              <a:rPr lang="en-US" sz="2400" b="1" i="1" dirty="0">
                <a:solidFill>
                  <a:srgbClr val="FF0000"/>
                </a:solidFill>
              </a:rPr>
              <a:t> </a:t>
            </a:r>
            <a:r>
              <a:rPr lang="en-US" sz="2400" b="1" i="1" dirty="0" err="1">
                <a:solidFill>
                  <a:srgbClr val="FF0000"/>
                </a:solidFill>
              </a:rPr>
              <a:t>merah</a:t>
            </a:r>
            <a:endParaRPr lang="en-US" sz="2400" dirty="0"/>
          </a:p>
        </p:txBody>
      </p:sp>
      <p:pic>
        <p:nvPicPr>
          <p:cNvPr id="47110" name="Picture 6" descr="ar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0"/>
            <a:ext cx="1428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7"/>
          <p:cNvSpPr txBox="1">
            <a:spLocks noChangeArrowheads="1"/>
          </p:cNvSpPr>
          <p:nvPr/>
        </p:nvSpPr>
        <p:spPr bwMode="auto">
          <a:xfrm>
            <a:off x="3124200" y="5332413"/>
            <a:ext cx="280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b="1" i="1">
                <a:solidFill>
                  <a:srgbClr val="FFFF00"/>
                </a:solidFill>
              </a:rPr>
              <a:t>Mendeteksi ranjau darat</a:t>
            </a:r>
          </a:p>
        </p:txBody>
      </p:sp>
      <p:pic>
        <p:nvPicPr>
          <p:cNvPr id="47112" name="Picture 8" descr="arab-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4572000"/>
            <a:ext cx="1428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Line 9"/>
          <p:cNvSpPr>
            <a:spLocks noChangeShapeType="1"/>
          </p:cNvSpPr>
          <p:nvPr/>
        </p:nvSpPr>
        <p:spPr bwMode="auto">
          <a:xfrm>
            <a:off x="3200400" y="5548313"/>
            <a:ext cx="2286000" cy="0"/>
          </a:xfrm>
          <a:prstGeom prst="line">
            <a:avLst/>
          </a:prstGeom>
          <a:noFill/>
          <a:ln w="25400">
            <a:solidFill>
              <a:schemeClr val="tx1"/>
            </a:solidFill>
            <a:miter lim="800000"/>
            <a:headEnd/>
            <a:tailEnd type="stealth" w="med" len="med"/>
          </a:ln>
          <a:extLst>
            <a:ext uri="{909E8E84-426E-40DD-AFC4-6F175D3DCCD1}">
              <a14:hiddenFill xmlns:a14="http://schemas.microsoft.com/office/drawing/2010/main">
                <a:noFill/>
              </a14:hiddenFill>
            </a:ext>
          </a:extLst>
        </p:spPr>
        <p:txBody>
          <a:bodyPr wrap="none"/>
          <a:lstStyle/>
          <a:p>
            <a:endParaRPr lang="id-ID"/>
          </a:p>
        </p:txBody>
      </p:sp>
    </p:spTree>
    <p:extLst>
      <p:ext uri="{BB962C8B-B14F-4D97-AF65-F5344CB8AC3E}">
        <p14:creationId xmlns:p14="http://schemas.microsoft.com/office/powerpoint/2010/main" val="1653653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2"/>
          <p:cNvSpPr txBox="1">
            <a:spLocks noChangeArrowheads="1"/>
          </p:cNvSpPr>
          <p:nvPr/>
        </p:nvSpPr>
        <p:spPr bwMode="auto">
          <a:xfrm>
            <a:off x="3333893" y="893544"/>
            <a:ext cx="2504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600" b="1" dirty="0" err="1">
                <a:solidFill>
                  <a:schemeClr val="tx2"/>
                </a:solidFill>
              </a:rPr>
              <a:t>Biofarming</a:t>
            </a:r>
            <a:r>
              <a:rPr lang="en-US" sz="3600" b="1" dirty="0">
                <a:solidFill>
                  <a:schemeClr val="tx2"/>
                </a:solidFill>
              </a:rPr>
              <a:t>?</a:t>
            </a:r>
          </a:p>
        </p:txBody>
      </p:sp>
      <p:sp>
        <p:nvSpPr>
          <p:cNvPr id="48131" name="Text Box 3"/>
          <p:cNvSpPr txBox="1">
            <a:spLocks noChangeArrowheads="1"/>
          </p:cNvSpPr>
          <p:nvPr/>
        </p:nvSpPr>
        <p:spPr bwMode="auto">
          <a:xfrm>
            <a:off x="304800" y="1539875"/>
            <a:ext cx="8610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200">
                <a:cs typeface="Times New Roman" panose="02020603050405020304" pitchFamily="18" charset="0"/>
              </a:rPr>
              <a:t>Bercocoktanam tanaman transgenik </a:t>
            </a:r>
          </a:p>
          <a:p>
            <a:pPr algn="ctr" eaLnBrk="1" hangingPunct="1"/>
            <a:r>
              <a:rPr lang="en-US" sz="3200">
                <a:cs typeface="Times New Roman" panose="02020603050405020304" pitchFamily="18" charset="0"/>
              </a:rPr>
              <a:t>yang menghasilkan bahan-bahan yang memiliki fungsi kesehatan </a:t>
            </a:r>
          </a:p>
          <a:p>
            <a:pPr algn="ctr" eaLnBrk="1" hangingPunct="1"/>
            <a:r>
              <a:rPr lang="en-US" sz="3200" b="1" i="1">
                <a:cs typeface="Times New Roman" panose="02020603050405020304" pitchFamily="18" charset="0"/>
              </a:rPr>
              <a:t>(pharmaceutical products)</a:t>
            </a:r>
            <a:endParaRPr lang="en-US" sz="3200"/>
          </a:p>
        </p:txBody>
      </p:sp>
      <p:sp>
        <p:nvSpPr>
          <p:cNvPr id="48132" name="Text Box 4"/>
          <p:cNvSpPr txBox="1">
            <a:spLocks noChangeArrowheads="1"/>
          </p:cNvSpPr>
          <p:nvPr/>
        </p:nvSpPr>
        <p:spPr bwMode="auto">
          <a:xfrm>
            <a:off x="288925" y="4206875"/>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sz="2400" b="1">
                <a:cs typeface="Times New Roman" panose="02020603050405020304" pitchFamily="18" charset="0"/>
              </a:rPr>
              <a:t>Contoh </a:t>
            </a:r>
            <a:r>
              <a:rPr lang="en-US" sz="2400" b="1"/>
              <a:t>bahan-bahan yang memiliki fungsi kesehatan </a:t>
            </a:r>
          </a:p>
          <a:p>
            <a:r>
              <a:rPr lang="en-US" sz="2400" b="1" i="1"/>
              <a:t>(pharmaceutical products)</a:t>
            </a:r>
            <a:r>
              <a:rPr lang="en-US" sz="2400" b="1"/>
              <a:t> </a:t>
            </a:r>
            <a:r>
              <a:rPr lang="en-US" sz="2400" b="1">
                <a:cs typeface="Times New Roman" panose="02020603050405020304" pitchFamily="18" charset="0"/>
              </a:rPr>
              <a:t>:</a:t>
            </a:r>
            <a:r>
              <a:rPr lang="en-US" sz="2400" b="1"/>
              <a:t> Obat-obatan, antibodi, protein</a:t>
            </a:r>
          </a:p>
        </p:txBody>
      </p:sp>
    </p:spTree>
    <p:extLst>
      <p:ext uri="{BB962C8B-B14F-4D97-AF65-F5344CB8AC3E}">
        <p14:creationId xmlns:p14="http://schemas.microsoft.com/office/powerpoint/2010/main" val="2960286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2"/>
          <p:cNvSpPr txBox="1">
            <a:spLocks noChangeArrowheads="1"/>
          </p:cNvSpPr>
          <p:nvPr/>
        </p:nvSpPr>
        <p:spPr bwMode="auto">
          <a:xfrm>
            <a:off x="381000" y="1782762"/>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dirty="0" err="1">
                <a:cs typeface="Times New Roman" panose="02020603050405020304" pitchFamily="18" charset="0"/>
              </a:rPr>
              <a:t>Sistem</a:t>
            </a:r>
            <a:r>
              <a:rPr lang="en-US" sz="3200" b="1" dirty="0">
                <a:cs typeface="Times New Roman" panose="02020603050405020304" pitchFamily="18" charset="0"/>
              </a:rPr>
              <a:t> </a:t>
            </a:r>
            <a:r>
              <a:rPr lang="en-US" sz="3200" b="1" dirty="0" err="1">
                <a:cs typeface="Times New Roman" panose="02020603050405020304" pitchFamily="18" charset="0"/>
              </a:rPr>
              <a:t>Produksi</a:t>
            </a:r>
            <a:r>
              <a:rPr lang="en-US" sz="3200" b="1" dirty="0">
                <a:cs typeface="Times New Roman" panose="02020603050405020304" pitchFamily="18" charset="0"/>
              </a:rPr>
              <a:t> </a:t>
            </a:r>
            <a:r>
              <a:rPr lang="en-US" sz="3200" b="1" dirty="0" err="1">
                <a:cs typeface="Times New Roman" panose="02020603050405020304" pitchFamily="18" charset="0"/>
              </a:rPr>
              <a:t>Sederhana</a:t>
            </a:r>
            <a:endParaRPr lang="en-US" sz="3200" b="1" dirty="0">
              <a:cs typeface="Times New Roman" panose="02020603050405020304" pitchFamily="18" charset="0"/>
            </a:endParaRPr>
          </a:p>
        </p:txBody>
      </p:sp>
      <p:sp>
        <p:nvSpPr>
          <p:cNvPr id="49155" name="Text Box 3"/>
          <p:cNvSpPr txBox="1">
            <a:spLocks noChangeArrowheads="1"/>
          </p:cNvSpPr>
          <p:nvPr/>
        </p:nvSpPr>
        <p:spPr bwMode="auto">
          <a:xfrm>
            <a:off x="1766887" y="558800"/>
            <a:ext cx="605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600" b="1" dirty="0" err="1">
                <a:solidFill>
                  <a:schemeClr val="tx2"/>
                </a:solidFill>
                <a:cs typeface="Times New Roman" panose="02020603050405020304" pitchFamily="18" charset="0"/>
              </a:rPr>
              <a:t>Keunggulan</a:t>
            </a:r>
            <a:r>
              <a:rPr lang="en-US" sz="3600" b="1" dirty="0">
                <a:solidFill>
                  <a:schemeClr val="tx2"/>
                </a:solidFill>
                <a:cs typeface="Times New Roman" panose="02020603050405020304" pitchFamily="18" charset="0"/>
              </a:rPr>
              <a:t> </a:t>
            </a:r>
            <a:r>
              <a:rPr lang="en-US" sz="3600" b="1" dirty="0" err="1">
                <a:solidFill>
                  <a:schemeClr val="tx2"/>
                </a:solidFill>
                <a:cs typeface="Times New Roman" panose="02020603050405020304" pitchFamily="18" charset="0"/>
              </a:rPr>
              <a:t>teknologi</a:t>
            </a:r>
            <a:r>
              <a:rPr lang="en-US" sz="3600" b="1" dirty="0">
                <a:solidFill>
                  <a:schemeClr val="tx2"/>
                </a:solidFill>
                <a:cs typeface="Times New Roman" panose="02020603050405020304" pitchFamily="18" charset="0"/>
              </a:rPr>
              <a:t> </a:t>
            </a:r>
            <a:r>
              <a:rPr lang="en-US" sz="3600" b="1" dirty="0" err="1">
                <a:solidFill>
                  <a:schemeClr val="tx2"/>
                </a:solidFill>
                <a:cs typeface="Times New Roman" panose="02020603050405020304" pitchFamily="18" charset="0"/>
              </a:rPr>
              <a:t>ini</a:t>
            </a:r>
            <a:r>
              <a:rPr lang="en-US" sz="3600" b="1" dirty="0">
                <a:solidFill>
                  <a:schemeClr val="tx2"/>
                </a:solidFill>
                <a:cs typeface="Times New Roman" panose="02020603050405020304" pitchFamily="18" charset="0"/>
              </a:rPr>
              <a:t>? </a:t>
            </a:r>
          </a:p>
        </p:txBody>
      </p:sp>
      <p:sp>
        <p:nvSpPr>
          <p:cNvPr id="49156" name="Text Box 4"/>
          <p:cNvSpPr txBox="1">
            <a:spLocks noChangeArrowheads="1"/>
          </p:cNvSpPr>
          <p:nvPr/>
        </p:nvSpPr>
        <p:spPr bwMode="auto">
          <a:xfrm>
            <a:off x="304800" y="2390775"/>
            <a:ext cx="8458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en-US" sz="2800" dirty="0">
                <a:cs typeface="Times New Roman" panose="02020603050405020304" pitchFamily="18" charset="0"/>
              </a:rPr>
              <a:t>Gen </a:t>
            </a:r>
            <a:r>
              <a:rPr lang="en-US" sz="2800" dirty="0" err="1">
                <a:cs typeface="Times New Roman" panose="02020603050405020304" pitchFamily="18" charset="0"/>
              </a:rPr>
              <a:t>biasanya</a:t>
            </a:r>
            <a:r>
              <a:rPr lang="en-US" sz="2800" dirty="0">
                <a:cs typeface="Times New Roman" panose="02020603050405020304" pitchFamily="18" charset="0"/>
              </a:rPr>
              <a:t> </a:t>
            </a:r>
            <a:r>
              <a:rPr lang="en-US" sz="2800" dirty="0" err="1">
                <a:cs typeface="Times New Roman" panose="02020603050405020304" pitchFamily="18" charset="0"/>
              </a:rPr>
              <a:t>dimasukkan</a:t>
            </a:r>
            <a:r>
              <a:rPr lang="en-US" sz="2800" dirty="0">
                <a:cs typeface="Times New Roman" panose="02020603050405020304" pitchFamily="18" charset="0"/>
              </a:rPr>
              <a:t> </a:t>
            </a:r>
            <a:r>
              <a:rPr lang="en-US" sz="2800" dirty="0" err="1">
                <a:cs typeface="Times New Roman" panose="02020603050405020304" pitchFamily="18" charset="0"/>
              </a:rPr>
              <a:t>ke</a:t>
            </a:r>
            <a:r>
              <a:rPr lang="en-US" sz="2800" dirty="0">
                <a:cs typeface="Times New Roman" panose="02020603050405020304" pitchFamily="18" charset="0"/>
              </a:rPr>
              <a:t> </a:t>
            </a:r>
            <a:r>
              <a:rPr lang="en-US" sz="2800" dirty="0" err="1">
                <a:cs typeface="Times New Roman" panose="02020603050405020304" pitchFamily="18" charset="0"/>
              </a:rPr>
              <a:t>dalam</a:t>
            </a:r>
            <a:r>
              <a:rPr lang="en-US" sz="2800" dirty="0">
                <a:cs typeface="Times New Roman" panose="02020603050405020304" pitchFamily="18" charset="0"/>
              </a:rPr>
              <a:t> </a:t>
            </a:r>
            <a:r>
              <a:rPr lang="en-US" sz="2800" dirty="0" err="1">
                <a:cs typeface="Times New Roman" panose="02020603050405020304" pitchFamily="18" charset="0"/>
              </a:rPr>
              <a:t>tanaman</a:t>
            </a:r>
            <a:r>
              <a:rPr lang="en-US" sz="2800" dirty="0">
                <a:cs typeface="Times New Roman" panose="02020603050405020304" pitchFamily="18" charset="0"/>
              </a:rPr>
              <a:t> yang </a:t>
            </a:r>
            <a:r>
              <a:rPr lang="en-US" sz="2800" dirty="0" err="1">
                <a:cs typeface="Times New Roman" panose="02020603050405020304" pitchFamily="18" charset="0"/>
              </a:rPr>
              <a:t>biasa</a:t>
            </a:r>
            <a:r>
              <a:rPr lang="en-US" sz="2800" dirty="0">
                <a:cs typeface="Times New Roman" panose="02020603050405020304" pitchFamily="18" charset="0"/>
              </a:rPr>
              <a:t> </a:t>
            </a:r>
            <a:r>
              <a:rPr lang="en-US" sz="2800" dirty="0" err="1">
                <a:cs typeface="Times New Roman" panose="02020603050405020304" pitchFamily="18" charset="0"/>
              </a:rPr>
              <a:t>ditanam</a:t>
            </a:r>
            <a:r>
              <a:rPr lang="en-US" sz="2800" dirty="0">
                <a:cs typeface="Times New Roman" panose="02020603050405020304" pitchFamily="18" charset="0"/>
              </a:rPr>
              <a:t> di </a:t>
            </a:r>
            <a:r>
              <a:rPr lang="en-US" sz="2800" dirty="0" err="1">
                <a:cs typeface="Times New Roman" panose="02020603050405020304" pitchFamily="18" charset="0"/>
              </a:rPr>
              <a:t>lapangan</a:t>
            </a:r>
            <a:r>
              <a:rPr lang="en-US" sz="2800" dirty="0">
                <a:cs typeface="Times New Roman" panose="02020603050405020304" pitchFamily="18" charset="0"/>
              </a:rPr>
              <a:t> (</a:t>
            </a:r>
            <a:r>
              <a:rPr lang="en-US" sz="2800" b="1" i="1" dirty="0" err="1">
                <a:cs typeface="Times New Roman" panose="02020603050405020304" pitchFamily="18" charset="0"/>
              </a:rPr>
              <a:t>biasanya</a:t>
            </a:r>
            <a:r>
              <a:rPr lang="en-US" sz="2800" b="1" i="1" dirty="0">
                <a:cs typeface="Times New Roman" panose="02020603050405020304" pitchFamily="18" charset="0"/>
              </a:rPr>
              <a:t> </a:t>
            </a:r>
            <a:r>
              <a:rPr lang="en-US" sz="2800" b="1" i="1" dirty="0" err="1">
                <a:cs typeface="Times New Roman" panose="02020603050405020304" pitchFamily="18" charset="0"/>
              </a:rPr>
              <a:t>jagung</a:t>
            </a:r>
            <a:r>
              <a:rPr lang="en-US" sz="2800" dirty="0">
                <a:cs typeface="Times New Roman" panose="02020603050405020304" pitchFamily="18" charset="0"/>
              </a:rPr>
              <a:t>)</a:t>
            </a:r>
          </a:p>
          <a:p>
            <a:pPr eaLnBrk="1" hangingPunct="1">
              <a:buFontTx/>
              <a:buChar char="•"/>
            </a:pPr>
            <a:r>
              <a:rPr lang="en-US" sz="2800" dirty="0">
                <a:cs typeface="Times New Roman" panose="02020603050405020304" pitchFamily="18" charset="0"/>
              </a:rPr>
              <a:t>Cara </a:t>
            </a:r>
            <a:r>
              <a:rPr lang="en-US" sz="2800" dirty="0" err="1">
                <a:cs typeface="Times New Roman" panose="02020603050405020304" pitchFamily="18" charset="0"/>
              </a:rPr>
              <a:t>bercocok</a:t>
            </a:r>
            <a:r>
              <a:rPr lang="en-US" sz="2800" dirty="0">
                <a:cs typeface="Times New Roman" panose="02020603050405020304" pitchFamily="18" charset="0"/>
              </a:rPr>
              <a:t> </a:t>
            </a:r>
            <a:r>
              <a:rPr lang="en-US" sz="2800" dirty="0" err="1">
                <a:cs typeface="Times New Roman" panose="02020603050405020304" pitchFamily="18" charset="0"/>
              </a:rPr>
              <a:t>tanam</a:t>
            </a:r>
            <a:r>
              <a:rPr lang="en-US" sz="2800" dirty="0">
                <a:cs typeface="Times New Roman" panose="02020603050405020304" pitchFamily="18" charset="0"/>
              </a:rPr>
              <a:t> </a:t>
            </a:r>
            <a:r>
              <a:rPr lang="en-US" sz="2800" dirty="0" err="1">
                <a:cs typeface="Times New Roman" panose="02020603050405020304" pitchFamily="18" charset="0"/>
              </a:rPr>
              <a:t>jagung</a:t>
            </a:r>
            <a:r>
              <a:rPr lang="en-US" sz="2800" dirty="0">
                <a:cs typeface="Times New Roman" panose="02020603050405020304" pitchFamily="18" charset="0"/>
              </a:rPr>
              <a:t> </a:t>
            </a:r>
            <a:r>
              <a:rPr lang="en-US" sz="2800" dirty="0" err="1">
                <a:cs typeface="Times New Roman" panose="02020603050405020304" pitchFamily="18" charset="0"/>
              </a:rPr>
              <a:t>tidak</a:t>
            </a:r>
            <a:r>
              <a:rPr lang="en-US" sz="2800" dirty="0">
                <a:cs typeface="Times New Roman" panose="02020603050405020304" pitchFamily="18" charset="0"/>
              </a:rPr>
              <a:t> </a:t>
            </a:r>
            <a:r>
              <a:rPr lang="en-US" sz="2800" dirty="0" err="1">
                <a:cs typeface="Times New Roman" panose="02020603050405020304" pitchFamily="18" charset="0"/>
              </a:rPr>
              <a:t>diubah</a:t>
            </a:r>
            <a:endParaRPr lang="en-US" sz="2800" b="1" i="1" dirty="0"/>
          </a:p>
        </p:txBody>
      </p:sp>
      <p:sp>
        <p:nvSpPr>
          <p:cNvPr id="49157" name="Text Box 5"/>
          <p:cNvSpPr txBox="1">
            <a:spLocks noChangeArrowheads="1"/>
          </p:cNvSpPr>
          <p:nvPr/>
        </p:nvSpPr>
        <p:spPr bwMode="auto">
          <a:xfrm>
            <a:off x="304800" y="4003675"/>
            <a:ext cx="7178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dirty="0" err="1">
                <a:cs typeface="Times New Roman" panose="02020603050405020304" pitchFamily="18" charset="0"/>
              </a:rPr>
              <a:t>Mengurangi</a:t>
            </a:r>
            <a:r>
              <a:rPr lang="en-US" sz="3200" b="1" dirty="0">
                <a:cs typeface="Times New Roman" panose="02020603050405020304" pitchFamily="18" charset="0"/>
              </a:rPr>
              <a:t> </a:t>
            </a:r>
            <a:r>
              <a:rPr lang="en-US" sz="3200" b="1" dirty="0" err="1">
                <a:cs typeface="Times New Roman" panose="02020603050405020304" pitchFamily="18" charset="0"/>
              </a:rPr>
              <a:t>biaya</a:t>
            </a:r>
            <a:r>
              <a:rPr lang="en-US" sz="3200" b="1" dirty="0">
                <a:cs typeface="Times New Roman" panose="02020603050405020304" pitchFamily="18" charset="0"/>
              </a:rPr>
              <a:t> </a:t>
            </a:r>
            <a:r>
              <a:rPr lang="en-US" sz="3200" b="1" dirty="0" err="1">
                <a:cs typeface="Times New Roman" panose="02020603050405020304" pitchFamily="18" charset="0"/>
              </a:rPr>
              <a:t>produksi</a:t>
            </a:r>
            <a:r>
              <a:rPr lang="en-US" sz="3200" b="1" dirty="0">
                <a:cs typeface="Times New Roman" panose="02020603050405020304" pitchFamily="18" charset="0"/>
              </a:rPr>
              <a:t> </a:t>
            </a:r>
            <a:endParaRPr lang="en-US" sz="3200" b="1" dirty="0"/>
          </a:p>
        </p:txBody>
      </p:sp>
      <p:sp>
        <p:nvSpPr>
          <p:cNvPr id="49158" name="Text Box 6"/>
          <p:cNvSpPr txBox="1">
            <a:spLocks noChangeArrowheads="1"/>
          </p:cNvSpPr>
          <p:nvPr/>
        </p:nvSpPr>
        <p:spPr bwMode="auto">
          <a:xfrm>
            <a:off x="304800" y="4676775"/>
            <a:ext cx="8534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en-US" sz="2800">
                <a:cs typeface="Times New Roman" panose="02020603050405020304" pitchFamily="18" charset="0"/>
              </a:rPr>
              <a:t> Sistem hewan: $1000 - $5000 per gram protein</a:t>
            </a:r>
          </a:p>
          <a:p>
            <a:pPr eaLnBrk="1" hangingPunct="1">
              <a:buFontTx/>
              <a:buChar char="•"/>
            </a:pPr>
            <a:r>
              <a:rPr lang="en-US" sz="2800">
                <a:cs typeface="Times New Roman" panose="02020603050405020304" pitchFamily="18" charset="0"/>
              </a:rPr>
              <a:t> Sistem tanaman: $1 - $10 per gram protein</a:t>
            </a:r>
          </a:p>
          <a:p>
            <a:pPr eaLnBrk="1" hangingPunct="1"/>
            <a:r>
              <a:rPr lang="en-US" sz="2800" b="1">
                <a:cs typeface="Times New Roman" panose="02020603050405020304" pitchFamily="18" charset="0"/>
              </a:rPr>
              <a:t>                                                      </a:t>
            </a:r>
          </a:p>
          <a:p>
            <a:pPr eaLnBrk="1" hangingPunct="1"/>
            <a:r>
              <a:rPr lang="en-US" b="1">
                <a:cs typeface="Times New Roman" panose="02020603050405020304" pitchFamily="18" charset="0"/>
              </a:rPr>
              <a:t>                           Sumber</a:t>
            </a:r>
            <a:r>
              <a:rPr lang="en-US">
                <a:cs typeface="Times New Roman" panose="02020603050405020304" pitchFamily="18" charset="0"/>
              </a:rPr>
              <a:t>: The Roanoke Times, 2000</a:t>
            </a:r>
            <a:endParaRPr lang="en-US"/>
          </a:p>
        </p:txBody>
      </p:sp>
    </p:spTree>
    <p:extLst>
      <p:ext uri="{BB962C8B-B14F-4D97-AF65-F5344CB8AC3E}">
        <p14:creationId xmlns:p14="http://schemas.microsoft.com/office/powerpoint/2010/main" val="2927979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ext Box 2"/>
          <p:cNvSpPr txBox="1">
            <a:spLocks noChangeArrowheads="1"/>
          </p:cNvSpPr>
          <p:nvPr/>
        </p:nvSpPr>
        <p:spPr bwMode="auto">
          <a:xfrm>
            <a:off x="1404168" y="593725"/>
            <a:ext cx="642297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200" b="1" dirty="0"/>
              <a:t>IMPIAN </a:t>
            </a:r>
            <a:r>
              <a:rPr lang="en-US" sz="3200" b="1" dirty="0" smtClean="0"/>
              <a:t>BIOFARMING </a:t>
            </a:r>
            <a:endParaRPr lang="en-US" sz="3200" b="1" dirty="0"/>
          </a:p>
          <a:p>
            <a:pPr algn="ctr" eaLnBrk="1" hangingPunct="1"/>
            <a:r>
              <a:rPr lang="en-US" sz="3200" b="1" dirty="0" err="1"/>
              <a:t>Vaksin</a:t>
            </a:r>
            <a:r>
              <a:rPr lang="en-US" sz="3200" b="1" dirty="0"/>
              <a:t> yang </a:t>
            </a:r>
            <a:r>
              <a:rPr lang="en-US" sz="3200" b="1" dirty="0" err="1"/>
              <a:t>Dapat</a:t>
            </a:r>
            <a:r>
              <a:rPr lang="en-US" sz="3200" b="1" dirty="0"/>
              <a:t> </a:t>
            </a:r>
            <a:r>
              <a:rPr lang="en-US" sz="3200" b="1" dirty="0" err="1"/>
              <a:t>Dimakan</a:t>
            </a:r>
            <a:endParaRPr lang="en-US" sz="3200" b="1" dirty="0"/>
          </a:p>
          <a:p>
            <a:pPr algn="ctr" eaLnBrk="1" hangingPunct="1"/>
            <a:r>
              <a:rPr lang="en-US" sz="2800" b="1" i="1" u="sng" dirty="0" err="1"/>
              <a:t>Tanaman</a:t>
            </a:r>
            <a:r>
              <a:rPr lang="en-US" sz="2800" b="1" i="1" u="sng" dirty="0"/>
              <a:t> </a:t>
            </a:r>
            <a:r>
              <a:rPr lang="en-US" sz="2800" b="1" i="1" u="sng" dirty="0" err="1"/>
              <a:t>transgenik</a:t>
            </a:r>
            <a:r>
              <a:rPr lang="en-US" sz="2800" b="1" i="1" u="sng" dirty="0"/>
              <a:t> </a:t>
            </a:r>
            <a:r>
              <a:rPr lang="en-US" sz="2800" b="1" i="1" u="sng" dirty="0" err="1"/>
              <a:t>untuk</a:t>
            </a:r>
            <a:r>
              <a:rPr lang="en-US" sz="2800" b="1" i="1" u="sng" dirty="0"/>
              <a:t> </a:t>
            </a:r>
          </a:p>
          <a:p>
            <a:pPr algn="ctr" eaLnBrk="1" hangingPunct="1"/>
            <a:r>
              <a:rPr lang="en-US" sz="2800" b="1" i="1" u="sng" dirty="0" err="1"/>
              <a:t>memenuhi</a:t>
            </a:r>
            <a:r>
              <a:rPr lang="en-US" sz="2800" b="1" i="1" u="sng" dirty="0"/>
              <a:t> </a:t>
            </a:r>
            <a:r>
              <a:rPr lang="en-US" sz="2800" b="1" i="1" u="sng" dirty="0" err="1"/>
              <a:t>kebutuhan</a:t>
            </a:r>
            <a:r>
              <a:rPr lang="en-US" sz="2800" b="1" i="1" u="sng" dirty="0"/>
              <a:t> </a:t>
            </a:r>
            <a:r>
              <a:rPr lang="en-US" sz="2800" b="1" i="1" u="sng" dirty="0" err="1"/>
              <a:t>kesehatan</a:t>
            </a:r>
            <a:r>
              <a:rPr lang="en-US" sz="2800" b="1" i="1" u="sng" dirty="0"/>
              <a:t> </a:t>
            </a:r>
            <a:r>
              <a:rPr lang="en-US" sz="2800" b="1" i="1" u="sng" dirty="0" err="1"/>
              <a:t>manusia</a:t>
            </a:r>
            <a:endParaRPr lang="en-US" sz="2800" b="1" i="1" u="sng" dirty="0"/>
          </a:p>
        </p:txBody>
      </p:sp>
      <p:sp>
        <p:nvSpPr>
          <p:cNvPr id="50179" name="Text Box 3"/>
          <p:cNvSpPr txBox="1">
            <a:spLocks noChangeArrowheads="1"/>
          </p:cNvSpPr>
          <p:nvPr/>
        </p:nvSpPr>
        <p:spPr bwMode="auto">
          <a:xfrm>
            <a:off x="457200" y="2615148"/>
            <a:ext cx="8382000" cy="3785652"/>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en-US" sz="2400" dirty="0"/>
              <a:t> Gen </a:t>
            </a:r>
            <a:r>
              <a:rPr lang="en-US" sz="2400" dirty="0" err="1"/>
              <a:t>penyandi</a:t>
            </a:r>
            <a:r>
              <a:rPr lang="en-US" sz="2400" dirty="0"/>
              <a:t> protein </a:t>
            </a:r>
            <a:r>
              <a:rPr lang="en-US" sz="2400" dirty="0" err="1"/>
              <a:t>spesifik</a:t>
            </a:r>
            <a:r>
              <a:rPr lang="en-US" sz="2400" dirty="0"/>
              <a:t> </a:t>
            </a:r>
            <a:r>
              <a:rPr lang="en-US" sz="2400" dirty="0" err="1"/>
              <a:t>dari</a:t>
            </a:r>
            <a:r>
              <a:rPr lang="en-US" sz="2400" dirty="0"/>
              <a:t> </a:t>
            </a:r>
            <a:r>
              <a:rPr lang="en-US" sz="2400" dirty="0" err="1"/>
              <a:t>jasad</a:t>
            </a:r>
            <a:r>
              <a:rPr lang="en-US" sz="2400" dirty="0"/>
              <a:t> </a:t>
            </a:r>
            <a:r>
              <a:rPr lang="en-US" sz="2400" dirty="0" err="1"/>
              <a:t>patogen</a:t>
            </a:r>
            <a:r>
              <a:rPr lang="en-US" sz="2400" dirty="0"/>
              <a:t> </a:t>
            </a:r>
            <a:r>
              <a:rPr lang="en-US" sz="2400" dirty="0" err="1"/>
              <a:t>diklon</a:t>
            </a:r>
            <a:endParaRPr lang="en-US" sz="2400" dirty="0"/>
          </a:p>
          <a:p>
            <a:pPr eaLnBrk="1" hangingPunct="1">
              <a:buFontTx/>
              <a:buChar char="•"/>
            </a:pPr>
            <a:r>
              <a:rPr lang="en-US" sz="2400" dirty="0"/>
              <a:t> Gen </a:t>
            </a:r>
            <a:r>
              <a:rPr lang="en-US" sz="2400" dirty="0" err="1"/>
              <a:t>tersebut</a:t>
            </a:r>
            <a:r>
              <a:rPr lang="en-US" sz="2400" dirty="0"/>
              <a:t> </a:t>
            </a:r>
            <a:r>
              <a:rPr lang="en-US" sz="2400" dirty="0" err="1"/>
              <a:t>dimasukkan</a:t>
            </a:r>
            <a:r>
              <a:rPr lang="en-US" sz="2400" dirty="0"/>
              <a:t> </a:t>
            </a:r>
            <a:r>
              <a:rPr lang="en-US" sz="2400" dirty="0" err="1"/>
              <a:t>ke</a:t>
            </a:r>
            <a:r>
              <a:rPr lang="en-US" sz="2400" dirty="0"/>
              <a:t> </a:t>
            </a:r>
            <a:r>
              <a:rPr lang="en-US" sz="2400" dirty="0" err="1"/>
              <a:t>dalam</a:t>
            </a:r>
            <a:r>
              <a:rPr lang="en-US" sz="2400" dirty="0"/>
              <a:t> </a:t>
            </a:r>
            <a:r>
              <a:rPr lang="en-US" sz="2400" dirty="0" err="1"/>
              <a:t>genom</a:t>
            </a:r>
            <a:r>
              <a:rPr lang="en-US" sz="2400" dirty="0"/>
              <a:t> </a:t>
            </a:r>
            <a:r>
              <a:rPr lang="en-US" sz="2400" dirty="0" err="1"/>
              <a:t>tanaman</a:t>
            </a:r>
            <a:r>
              <a:rPr lang="en-US" sz="2400" dirty="0"/>
              <a:t> </a:t>
            </a:r>
          </a:p>
          <a:p>
            <a:pPr eaLnBrk="1" hangingPunct="1"/>
            <a:r>
              <a:rPr lang="en-US" sz="2400" dirty="0"/>
              <a:t>	(</a:t>
            </a:r>
            <a:r>
              <a:rPr lang="en-US" sz="2400" dirty="0" err="1"/>
              <a:t>kentang</a:t>
            </a:r>
            <a:r>
              <a:rPr lang="en-US" sz="2400" dirty="0"/>
              <a:t>, </a:t>
            </a:r>
            <a:r>
              <a:rPr lang="en-US" sz="2400" dirty="0" err="1"/>
              <a:t>pisang</a:t>
            </a:r>
            <a:r>
              <a:rPr lang="en-US" sz="2400" dirty="0"/>
              <a:t>, </a:t>
            </a:r>
            <a:r>
              <a:rPr lang="en-US" sz="2400" dirty="0" err="1"/>
              <a:t>tomat</a:t>
            </a:r>
            <a:r>
              <a:rPr lang="en-US" sz="2400" dirty="0"/>
              <a:t>)</a:t>
            </a:r>
          </a:p>
          <a:p>
            <a:pPr eaLnBrk="1" hangingPunct="1">
              <a:buFontTx/>
              <a:buChar char="•"/>
            </a:pPr>
            <a:r>
              <a:rPr lang="en-US" sz="2400" dirty="0"/>
              <a:t> </a:t>
            </a:r>
            <a:r>
              <a:rPr lang="en-US" sz="2400" dirty="0" err="1"/>
              <a:t>Tanaman</a:t>
            </a:r>
            <a:r>
              <a:rPr lang="en-US" sz="2400" dirty="0"/>
              <a:t> </a:t>
            </a:r>
            <a:r>
              <a:rPr lang="en-US" sz="2400" dirty="0" err="1"/>
              <a:t>dikonsumsi</a:t>
            </a:r>
            <a:r>
              <a:rPr lang="en-US" sz="2400" dirty="0"/>
              <a:t> </a:t>
            </a:r>
            <a:r>
              <a:rPr lang="en-US" sz="2400" dirty="0" err="1"/>
              <a:t>manusia</a:t>
            </a:r>
            <a:r>
              <a:rPr lang="en-US" sz="2400" dirty="0"/>
              <a:t> </a:t>
            </a:r>
          </a:p>
          <a:p>
            <a:pPr eaLnBrk="1" hangingPunct="1">
              <a:buFontTx/>
              <a:buChar char="•"/>
            </a:pPr>
            <a:r>
              <a:rPr lang="en-US" sz="2400" dirty="0"/>
              <a:t> </a:t>
            </a:r>
            <a:r>
              <a:rPr lang="en-US" sz="2400" dirty="0" err="1"/>
              <a:t>Tubuh</a:t>
            </a:r>
            <a:r>
              <a:rPr lang="en-US" sz="2400" dirty="0"/>
              <a:t> </a:t>
            </a:r>
            <a:r>
              <a:rPr lang="en-US" sz="2400" dirty="0" err="1"/>
              <a:t>manusia</a:t>
            </a:r>
            <a:r>
              <a:rPr lang="en-US" sz="2400" dirty="0"/>
              <a:t> </a:t>
            </a:r>
            <a:r>
              <a:rPr lang="en-US" sz="2400" dirty="0" err="1"/>
              <a:t>membentuk</a:t>
            </a:r>
            <a:r>
              <a:rPr lang="en-US" sz="2400" dirty="0"/>
              <a:t> </a:t>
            </a:r>
            <a:r>
              <a:rPr lang="en-US" sz="2400" dirty="0" err="1"/>
              <a:t>antibodi</a:t>
            </a:r>
            <a:r>
              <a:rPr lang="en-US" sz="2400" dirty="0"/>
              <a:t> </a:t>
            </a:r>
            <a:r>
              <a:rPr lang="en-US" sz="2400" dirty="0" err="1"/>
              <a:t>terhadap</a:t>
            </a:r>
            <a:r>
              <a:rPr lang="en-US" sz="2400" dirty="0"/>
              <a:t> protein </a:t>
            </a:r>
            <a:r>
              <a:rPr lang="en-US" sz="2400" dirty="0" err="1"/>
              <a:t>patogen</a:t>
            </a:r>
            <a:endParaRPr lang="en-US" sz="2400" dirty="0"/>
          </a:p>
          <a:p>
            <a:pPr eaLnBrk="1" hangingPunct="1">
              <a:buFontTx/>
              <a:buChar char="•"/>
            </a:pPr>
            <a:r>
              <a:rPr lang="en-US" sz="2400" dirty="0"/>
              <a:t> </a:t>
            </a:r>
            <a:r>
              <a:rPr lang="en-US" sz="2400" dirty="0" err="1"/>
              <a:t>Tubuh</a:t>
            </a:r>
            <a:r>
              <a:rPr lang="en-US" sz="2400" dirty="0"/>
              <a:t> </a:t>
            </a:r>
            <a:r>
              <a:rPr lang="en-US" sz="2400" dirty="0" err="1"/>
              <a:t>manusia</a:t>
            </a:r>
            <a:r>
              <a:rPr lang="en-US" sz="2400" dirty="0"/>
              <a:t> </a:t>
            </a:r>
            <a:r>
              <a:rPr lang="en-US" sz="2400" dirty="0" err="1"/>
              <a:t>mengalami</a:t>
            </a:r>
            <a:r>
              <a:rPr lang="en-US" sz="2400" dirty="0"/>
              <a:t> </a:t>
            </a:r>
            <a:r>
              <a:rPr lang="en-US" altLang="en-US" sz="2400" b="1" i="1" dirty="0"/>
              <a:t>“</a:t>
            </a:r>
            <a:r>
              <a:rPr lang="en-US" sz="2400" b="1" i="1" dirty="0" err="1"/>
              <a:t>imunisasi</a:t>
            </a:r>
            <a:r>
              <a:rPr lang="en-US" altLang="en-US" sz="2400" b="1" i="1" dirty="0"/>
              <a:t>”</a:t>
            </a:r>
            <a:r>
              <a:rPr lang="en-US" altLang="ja-JP" sz="2400" dirty="0"/>
              <a:t> </a:t>
            </a:r>
            <a:r>
              <a:rPr lang="en-US" altLang="ja-JP" sz="2400" dirty="0" err="1"/>
              <a:t>terhadap</a:t>
            </a:r>
            <a:r>
              <a:rPr lang="en-US" altLang="ja-JP" sz="2400" dirty="0"/>
              <a:t> pathogen</a:t>
            </a:r>
          </a:p>
          <a:p>
            <a:pPr eaLnBrk="1" hangingPunct="1">
              <a:buFontTx/>
              <a:buChar char="•"/>
            </a:pPr>
            <a:r>
              <a:rPr lang="en-US" sz="2400" dirty="0"/>
              <a:t> </a:t>
            </a:r>
            <a:r>
              <a:rPr lang="en-US" sz="2400" dirty="0" err="1"/>
              <a:t>Contoh</a:t>
            </a:r>
            <a:r>
              <a:rPr lang="en-US" sz="2400" dirty="0"/>
              <a:t>:</a:t>
            </a:r>
          </a:p>
          <a:p>
            <a:pPr lvl="1" eaLnBrk="1" hangingPunct="1">
              <a:buFont typeface="Wingdings" panose="05000000000000000000" pitchFamily="2" charset="2"/>
              <a:buChar char="ü"/>
            </a:pPr>
            <a:r>
              <a:rPr lang="en-US" sz="2400" dirty="0"/>
              <a:t>Diarrhea</a:t>
            </a:r>
          </a:p>
          <a:p>
            <a:pPr lvl="1" eaLnBrk="1" hangingPunct="1">
              <a:buFont typeface="Wingdings" panose="05000000000000000000" pitchFamily="2" charset="2"/>
              <a:buChar char="ü"/>
            </a:pPr>
            <a:r>
              <a:rPr lang="en-US" sz="2400" dirty="0"/>
              <a:t>Hepatitis B</a:t>
            </a:r>
          </a:p>
          <a:p>
            <a:pPr lvl="1" eaLnBrk="1" hangingPunct="1">
              <a:buFont typeface="Wingdings" panose="05000000000000000000" pitchFamily="2" charset="2"/>
              <a:buChar char="ü"/>
            </a:pPr>
            <a:r>
              <a:rPr lang="en-US" sz="2400" dirty="0" err="1"/>
              <a:t>Cacar</a:t>
            </a:r>
            <a:endParaRPr lang="en-US" sz="2400" dirty="0"/>
          </a:p>
        </p:txBody>
      </p:sp>
    </p:spTree>
    <p:extLst>
      <p:ext uri="{BB962C8B-B14F-4D97-AF65-F5344CB8AC3E}">
        <p14:creationId xmlns:p14="http://schemas.microsoft.com/office/powerpoint/2010/main" val="129138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2"/>
          <p:cNvSpPr txBox="1">
            <a:spLocks noChangeArrowheads="1"/>
          </p:cNvSpPr>
          <p:nvPr/>
        </p:nvSpPr>
        <p:spPr bwMode="auto">
          <a:xfrm>
            <a:off x="152400" y="2057400"/>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174625" indent="-60325"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2400" b="1" i="1" dirty="0" err="1">
                <a:solidFill>
                  <a:schemeClr val="accent2"/>
                </a:solidFill>
              </a:rPr>
              <a:t>Bioremediasi</a:t>
            </a:r>
            <a:endParaRPr lang="en-US" sz="2400" b="1" i="1" dirty="0">
              <a:solidFill>
                <a:schemeClr val="accent2"/>
              </a:solidFill>
            </a:endParaRPr>
          </a:p>
          <a:p>
            <a:pPr lvl="1" eaLnBrk="1" hangingPunct="1">
              <a:buFontTx/>
              <a:buChar char="•"/>
            </a:pPr>
            <a:r>
              <a:rPr lang="en-US" sz="2400" dirty="0"/>
              <a:t> </a:t>
            </a:r>
            <a:r>
              <a:rPr lang="en-US" sz="2400" dirty="0" err="1"/>
              <a:t>Polusi</a:t>
            </a:r>
            <a:r>
              <a:rPr lang="en-US" sz="2400" dirty="0"/>
              <a:t> air, </a:t>
            </a:r>
            <a:r>
              <a:rPr lang="en-US" sz="2400" dirty="0" err="1"/>
              <a:t>tanah</a:t>
            </a:r>
            <a:r>
              <a:rPr lang="en-US" sz="2400" dirty="0"/>
              <a:t> </a:t>
            </a:r>
            <a:r>
              <a:rPr lang="en-US" sz="2400" dirty="0" err="1"/>
              <a:t>dan</a:t>
            </a:r>
            <a:r>
              <a:rPr lang="en-US" sz="2400" dirty="0"/>
              <a:t> </a:t>
            </a:r>
            <a:r>
              <a:rPr lang="en-US" sz="2400" dirty="0" err="1"/>
              <a:t>udara</a:t>
            </a:r>
            <a:r>
              <a:rPr lang="en-US" sz="2400" dirty="0"/>
              <a:t> </a:t>
            </a:r>
            <a:r>
              <a:rPr lang="en-US" sz="2400" dirty="0" err="1"/>
              <a:t>menjadi</a:t>
            </a:r>
            <a:r>
              <a:rPr lang="en-US" sz="2400" dirty="0"/>
              <a:t> </a:t>
            </a:r>
            <a:r>
              <a:rPr lang="en-US" sz="2400" dirty="0" err="1"/>
              <a:t>masalah</a:t>
            </a:r>
            <a:endParaRPr lang="en-US" sz="2400" dirty="0"/>
          </a:p>
          <a:p>
            <a:pPr lvl="1" eaLnBrk="1" hangingPunct="1">
              <a:buFontTx/>
              <a:buChar char="•"/>
            </a:pPr>
            <a:r>
              <a:rPr lang="en-US" sz="2400" dirty="0"/>
              <a:t> </a:t>
            </a:r>
            <a:r>
              <a:rPr lang="en-US" sz="2400" dirty="0" err="1"/>
              <a:t>Tanaman</a:t>
            </a:r>
            <a:r>
              <a:rPr lang="en-US" sz="2400" dirty="0"/>
              <a:t> </a:t>
            </a:r>
            <a:r>
              <a:rPr lang="en-US" sz="2400" dirty="0" err="1"/>
              <a:t>dapat</a:t>
            </a:r>
            <a:r>
              <a:rPr lang="en-US" sz="2400" dirty="0"/>
              <a:t> </a:t>
            </a:r>
            <a:r>
              <a:rPr lang="en-US" sz="2400" dirty="0" err="1"/>
              <a:t>membantu</a:t>
            </a:r>
            <a:r>
              <a:rPr lang="en-US" sz="2400" dirty="0"/>
              <a:t> </a:t>
            </a:r>
            <a:r>
              <a:rPr lang="en-US" sz="2400" dirty="0" err="1"/>
              <a:t>degradasi</a:t>
            </a:r>
            <a:r>
              <a:rPr lang="en-US" sz="2400" dirty="0"/>
              <a:t> </a:t>
            </a:r>
            <a:r>
              <a:rPr lang="en-US" sz="2400" dirty="0" err="1"/>
              <a:t>senyawa</a:t>
            </a:r>
            <a:r>
              <a:rPr lang="en-US" sz="2400" dirty="0"/>
              <a:t> </a:t>
            </a:r>
            <a:r>
              <a:rPr lang="en-US" sz="2400" dirty="0" err="1"/>
              <a:t>polutan</a:t>
            </a:r>
            <a:r>
              <a:rPr lang="en-US" sz="2400" dirty="0"/>
              <a:t> </a:t>
            </a:r>
            <a:r>
              <a:rPr lang="en-US" sz="2400" dirty="0" err="1"/>
              <a:t>tersebut</a:t>
            </a:r>
            <a:endParaRPr lang="en-US" sz="2400" dirty="0"/>
          </a:p>
          <a:p>
            <a:pPr lvl="1" eaLnBrk="1" hangingPunct="1"/>
            <a:r>
              <a:rPr lang="en-US" sz="2400" dirty="0">
                <a:solidFill>
                  <a:srgbClr val="FF0000"/>
                </a:solidFill>
              </a:rPr>
              <a:t> </a:t>
            </a:r>
            <a:r>
              <a:rPr lang="en-US" sz="2400" b="1" i="1" dirty="0" err="1">
                <a:solidFill>
                  <a:srgbClr val="FF0000"/>
                </a:solidFill>
              </a:rPr>
              <a:t>Dibutuhkan</a:t>
            </a:r>
            <a:r>
              <a:rPr lang="en-US" sz="2400" b="1" i="1" dirty="0">
                <a:solidFill>
                  <a:srgbClr val="FF0000"/>
                </a:solidFill>
              </a:rPr>
              <a:t> </a:t>
            </a:r>
            <a:r>
              <a:rPr lang="en-US" sz="2400" b="1" i="1" dirty="0" err="1">
                <a:solidFill>
                  <a:srgbClr val="FF0000"/>
                </a:solidFill>
              </a:rPr>
              <a:t>tanaman</a:t>
            </a:r>
            <a:r>
              <a:rPr lang="en-US" sz="2400" b="1" i="1" dirty="0">
                <a:solidFill>
                  <a:srgbClr val="FF0000"/>
                </a:solidFill>
              </a:rPr>
              <a:t> yang </a:t>
            </a:r>
            <a:r>
              <a:rPr lang="en-US" sz="2400" b="1" i="1" dirty="0" err="1">
                <a:solidFill>
                  <a:srgbClr val="FF0000"/>
                </a:solidFill>
              </a:rPr>
              <a:t>dapat</a:t>
            </a:r>
            <a:r>
              <a:rPr lang="en-US" sz="2400" b="1" i="1" dirty="0">
                <a:solidFill>
                  <a:srgbClr val="FF0000"/>
                </a:solidFill>
              </a:rPr>
              <a:t> </a:t>
            </a:r>
            <a:r>
              <a:rPr lang="en-US" sz="2400" b="1" i="1" dirty="0" err="1">
                <a:solidFill>
                  <a:srgbClr val="FF0000"/>
                </a:solidFill>
              </a:rPr>
              <a:t>membantu</a:t>
            </a:r>
            <a:r>
              <a:rPr lang="en-US" sz="2400" b="1" i="1" dirty="0">
                <a:solidFill>
                  <a:srgbClr val="FF0000"/>
                </a:solidFill>
              </a:rPr>
              <a:t> </a:t>
            </a:r>
            <a:r>
              <a:rPr lang="en-US" sz="2400" b="1" i="1" dirty="0" err="1">
                <a:solidFill>
                  <a:srgbClr val="FF0000"/>
                </a:solidFill>
              </a:rPr>
              <a:t>degradasi</a:t>
            </a:r>
            <a:r>
              <a:rPr lang="en-US" sz="2400" b="1" i="1" dirty="0">
                <a:solidFill>
                  <a:srgbClr val="FF0000"/>
                </a:solidFill>
              </a:rPr>
              <a:t> </a:t>
            </a:r>
            <a:r>
              <a:rPr lang="en-US" sz="2400" b="1" i="1" dirty="0" err="1">
                <a:solidFill>
                  <a:srgbClr val="FF0000"/>
                </a:solidFill>
              </a:rPr>
              <a:t>senyawa</a:t>
            </a:r>
            <a:r>
              <a:rPr lang="en-US" sz="2400" b="1" i="1" dirty="0">
                <a:solidFill>
                  <a:srgbClr val="FF0000"/>
                </a:solidFill>
              </a:rPr>
              <a:t> </a:t>
            </a:r>
            <a:r>
              <a:rPr lang="en-US" sz="2400" b="1" i="1" dirty="0" err="1">
                <a:solidFill>
                  <a:srgbClr val="FF0000"/>
                </a:solidFill>
              </a:rPr>
              <a:t>polutan</a:t>
            </a:r>
            <a:r>
              <a:rPr lang="en-US" sz="2400" b="1" i="1" dirty="0">
                <a:solidFill>
                  <a:srgbClr val="FF0000"/>
                </a:solidFill>
              </a:rPr>
              <a:t> </a:t>
            </a:r>
            <a:r>
              <a:rPr lang="en-US" sz="2400" b="1" i="1" dirty="0" err="1">
                <a:solidFill>
                  <a:srgbClr val="FF0000"/>
                </a:solidFill>
              </a:rPr>
              <a:t>dan</a:t>
            </a:r>
            <a:r>
              <a:rPr lang="en-US" sz="2400" b="1" i="1" dirty="0">
                <a:solidFill>
                  <a:srgbClr val="FF0000"/>
                </a:solidFill>
              </a:rPr>
              <a:t> </a:t>
            </a:r>
            <a:r>
              <a:rPr lang="en-US" sz="2400" b="1" i="1" dirty="0" err="1">
                <a:solidFill>
                  <a:srgbClr val="FF0000"/>
                </a:solidFill>
              </a:rPr>
              <a:t>aman</a:t>
            </a:r>
            <a:r>
              <a:rPr lang="en-US" sz="2400" b="1" i="1" dirty="0">
                <a:solidFill>
                  <a:srgbClr val="FF0000"/>
                </a:solidFill>
              </a:rPr>
              <a:t> </a:t>
            </a:r>
            <a:r>
              <a:rPr lang="en-US" sz="2400" b="1" i="1" dirty="0" err="1">
                <a:solidFill>
                  <a:srgbClr val="FF0000"/>
                </a:solidFill>
              </a:rPr>
              <a:t>terhadap</a:t>
            </a:r>
            <a:r>
              <a:rPr lang="en-US" sz="2400" b="1" i="1" dirty="0">
                <a:solidFill>
                  <a:srgbClr val="FF0000"/>
                </a:solidFill>
              </a:rPr>
              <a:t> </a:t>
            </a:r>
            <a:r>
              <a:rPr lang="en-US" sz="2400" b="1" i="1" dirty="0" err="1">
                <a:solidFill>
                  <a:srgbClr val="FF0000"/>
                </a:solidFill>
              </a:rPr>
              <a:t>lingkungan</a:t>
            </a:r>
            <a:r>
              <a:rPr lang="en-US" sz="2400" b="1" i="1" dirty="0">
                <a:solidFill>
                  <a:srgbClr val="FF0000"/>
                </a:solidFill>
              </a:rPr>
              <a:t> </a:t>
            </a:r>
          </a:p>
          <a:p>
            <a:r>
              <a:rPr lang="en-US" sz="2400" b="1" i="1" dirty="0" err="1">
                <a:solidFill>
                  <a:schemeClr val="accent2"/>
                </a:solidFill>
              </a:rPr>
              <a:t>Tanaman</a:t>
            </a:r>
            <a:r>
              <a:rPr lang="en-US" sz="2400" b="1" i="1" dirty="0">
                <a:solidFill>
                  <a:schemeClr val="accent2"/>
                </a:solidFill>
              </a:rPr>
              <a:t> yang </a:t>
            </a:r>
            <a:r>
              <a:rPr lang="en-US" sz="2400" b="1" i="1" dirty="0" err="1">
                <a:solidFill>
                  <a:schemeClr val="accent2"/>
                </a:solidFill>
              </a:rPr>
              <a:t>kandungan</a:t>
            </a:r>
            <a:r>
              <a:rPr lang="en-US" sz="2400" b="1" i="1" dirty="0">
                <a:solidFill>
                  <a:schemeClr val="accent2"/>
                </a:solidFill>
              </a:rPr>
              <a:t> </a:t>
            </a:r>
            <a:r>
              <a:rPr lang="en-US" sz="2400" b="1" i="1" dirty="0" err="1">
                <a:solidFill>
                  <a:schemeClr val="accent2"/>
                </a:solidFill>
              </a:rPr>
              <a:t>nutrisinya</a:t>
            </a:r>
            <a:r>
              <a:rPr lang="en-US" sz="2400" b="1" i="1" dirty="0">
                <a:solidFill>
                  <a:schemeClr val="accent2"/>
                </a:solidFill>
              </a:rPr>
              <a:t> </a:t>
            </a:r>
            <a:r>
              <a:rPr lang="en-US" sz="2400" b="1" i="1" dirty="0" err="1">
                <a:solidFill>
                  <a:schemeClr val="accent2"/>
                </a:solidFill>
              </a:rPr>
              <a:t>diperkaya</a:t>
            </a:r>
            <a:endParaRPr lang="en-US" sz="2400" b="1" i="1" dirty="0">
              <a:solidFill>
                <a:schemeClr val="accent2"/>
              </a:solidFill>
            </a:endParaRPr>
          </a:p>
          <a:p>
            <a:pPr lvl="1">
              <a:buFontTx/>
              <a:buChar char="•"/>
            </a:pPr>
            <a:r>
              <a:rPr lang="en-US" sz="2400" dirty="0"/>
              <a:t> </a:t>
            </a:r>
            <a:r>
              <a:rPr lang="en-US" sz="2400" dirty="0" err="1"/>
              <a:t>Malnutrisi</a:t>
            </a:r>
            <a:r>
              <a:rPr lang="en-US" sz="2400" dirty="0"/>
              <a:t> </a:t>
            </a:r>
            <a:r>
              <a:rPr lang="en-US" sz="2400" dirty="0" err="1"/>
              <a:t>meluas</a:t>
            </a:r>
            <a:endParaRPr lang="en-US" sz="2400" dirty="0"/>
          </a:p>
          <a:p>
            <a:pPr lvl="1">
              <a:buFontTx/>
              <a:buChar char="•"/>
            </a:pPr>
            <a:r>
              <a:rPr lang="en-US" sz="2400" dirty="0"/>
              <a:t> </a:t>
            </a:r>
            <a:r>
              <a:rPr lang="en-US" sz="2400" dirty="0" err="1"/>
              <a:t>Malnutrisi</a:t>
            </a:r>
            <a:r>
              <a:rPr lang="en-US" sz="2400" dirty="0"/>
              <a:t> </a:t>
            </a:r>
            <a:r>
              <a:rPr lang="en-US" sz="2400" dirty="0" err="1"/>
              <a:t>dapat</a:t>
            </a:r>
            <a:r>
              <a:rPr lang="en-US" sz="2400" dirty="0"/>
              <a:t> </a:t>
            </a:r>
            <a:r>
              <a:rPr lang="en-US" sz="2400" dirty="0" err="1"/>
              <a:t>menyebabkan</a:t>
            </a:r>
            <a:r>
              <a:rPr lang="en-US" sz="2400" dirty="0"/>
              <a:t> </a:t>
            </a:r>
            <a:r>
              <a:rPr lang="en-US" sz="2400" dirty="0" err="1"/>
              <a:t>berbagai</a:t>
            </a:r>
            <a:r>
              <a:rPr lang="en-US" sz="2400" dirty="0"/>
              <a:t> </a:t>
            </a:r>
            <a:r>
              <a:rPr lang="en-US" sz="2400" dirty="0" err="1"/>
              <a:t>penyakit</a:t>
            </a:r>
            <a:r>
              <a:rPr lang="en-US" sz="2400" dirty="0"/>
              <a:t> </a:t>
            </a:r>
            <a:endParaRPr lang="en-US" sz="2400" dirty="0" smtClean="0"/>
          </a:p>
          <a:p>
            <a:pPr marL="114300" lvl="1" indent="0"/>
            <a:r>
              <a:rPr lang="en-US" sz="2400" b="1" i="1" dirty="0" err="1" smtClean="0">
                <a:solidFill>
                  <a:srgbClr val="FF0000"/>
                </a:solidFill>
              </a:rPr>
              <a:t>Dibutuhkan</a:t>
            </a:r>
            <a:r>
              <a:rPr lang="en-US" sz="2400" b="1" i="1" dirty="0" smtClean="0">
                <a:solidFill>
                  <a:srgbClr val="FF0000"/>
                </a:solidFill>
              </a:rPr>
              <a:t> </a:t>
            </a:r>
            <a:r>
              <a:rPr lang="en-US" sz="2400" b="1" i="1" dirty="0" err="1">
                <a:solidFill>
                  <a:srgbClr val="FF0000"/>
                </a:solidFill>
              </a:rPr>
              <a:t>modifikasi</a:t>
            </a:r>
            <a:r>
              <a:rPr lang="en-US" sz="2400" b="1" i="1" dirty="0">
                <a:solidFill>
                  <a:srgbClr val="FF0000"/>
                </a:solidFill>
              </a:rPr>
              <a:t> </a:t>
            </a:r>
            <a:r>
              <a:rPr lang="en-US" sz="2400" b="1" i="1" dirty="0" err="1">
                <a:solidFill>
                  <a:srgbClr val="FF0000"/>
                </a:solidFill>
              </a:rPr>
              <a:t>tanaman</a:t>
            </a:r>
            <a:r>
              <a:rPr lang="en-US" sz="2400" b="1" i="1" dirty="0">
                <a:solidFill>
                  <a:srgbClr val="FF0000"/>
                </a:solidFill>
              </a:rPr>
              <a:t> </a:t>
            </a:r>
            <a:r>
              <a:rPr lang="en-US" sz="2400" b="1" i="1" dirty="0" err="1">
                <a:solidFill>
                  <a:srgbClr val="FF0000"/>
                </a:solidFill>
              </a:rPr>
              <a:t>pangan</a:t>
            </a:r>
            <a:r>
              <a:rPr lang="en-US" sz="2400" b="1" i="1" dirty="0">
                <a:solidFill>
                  <a:srgbClr val="FF0000"/>
                </a:solidFill>
              </a:rPr>
              <a:t> </a:t>
            </a:r>
            <a:r>
              <a:rPr lang="en-US" sz="2400" b="1" i="1" dirty="0" err="1">
                <a:solidFill>
                  <a:srgbClr val="FF0000"/>
                </a:solidFill>
              </a:rPr>
              <a:t>untuk</a:t>
            </a:r>
            <a:r>
              <a:rPr lang="en-US" sz="2400" b="1" i="1" dirty="0">
                <a:solidFill>
                  <a:srgbClr val="FF0000"/>
                </a:solidFill>
              </a:rPr>
              <a:t> </a:t>
            </a:r>
            <a:r>
              <a:rPr lang="en-US" sz="2400" b="1" i="1" dirty="0" err="1">
                <a:solidFill>
                  <a:srgbClr val="FF0000"/>
                </a:solidFill>
              </a:rPr>
              <a:t>mengatasi</a:t>
            </a:r>
            <a:r>
              <a:rPr lang="en-US" sz="2400" b="1" i="1" dirty="0">
                <a:solidFill>
                  <a:srgbClr val="FF0000"/>
                </a:solidFill>
              </a:rPr>
              <a:t> </a:t>
            </a:r>
            <a:r>
              <a:rPr lang="en-US" sz="2400" b="1" i="1" dirty="0" err="1">
                <a:solidFill>
                  <a:srgbClr val="FF0000"/>
                </a:solidFill>
              </a:rPr>
              <a:t>masalah</a:t>
            </a:r>
            <a:r>
              <a:rPr lang="en-US" sz="2400" b="1" i="1" dirty="0">
                <a:solidFill>
                  <a:srgbClr val="FF0000"/>
                </a:solidFill>
              </a:rPr>
              <a:t> </a:t>
            </a:r>
            <a:r>
              <a:rPr lang="en-US" sz="2400" b="1" i="1" dirty="0" err="1">
                <a:solidFill>
                  <a:srgbClr val="FF0000"/>
                </a:solidFill>
              </a:rPr>
              <a:t>tersebut</a:t>
            </a:r>
            <a:endParaRPr lang="en-US" sz="2400" b="1" i="1" dirty="0">
              <a:solidFill>
                <a:srgbClr val="FF0000"/>
              </a:solidFill>
            </a:endParaRPr>
          </a:p>
        </p:txBody>
      </p:sp>
      <p:sp>
        <p:nvSpPr>
          <p:cNvPr id="51203" name="Text Box 3"/>
          <p:cNvSpPr txBox="1">
            <a:spLocks noChangeArrowheads="1"/>
          </p:cNvSpPr>
          <p:nvPr/>
        </p:nvSpPr>
        <p:spPr bwMode="auto">
          <a:xfrm>
            <a:off x="152400" y="7620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200" b="1" dirty="0" err="1">
                <a:cs typeface="Times New Roman" panose="02020603050405020304" pitchFamily="18" charset="0"/>
              </a:rPr>
              <a:t>Prioritas</a:t>
            </a:r>
            <a:r>
              <a:rPr lang="en-US" sz="3200" b="1" dirty="0">
                <a:cs typeface="Times New Roman" panose="02020603050405020304" pitchFamily="18" charset="0"/>
              </a:rPr>
              <a:t> </a:t>
            </a:r>
            <a:r>
              <a:rPr lang="en-US" sz="3200" b="1" dirty="0" err="1">
                <a:cs typeface="Times New Roman" panose="02020603050405020304" pitchFamily="18" charset="0"/>
              </a:rPr>
              <a:t>Bioteknologi</a:t>
            </a:r>
            <a:r>
              <a:rPr lang="en-US" sz="3200" b="1" dirty="0">
                <a:cs typeface="Times New Roman" panose="02020603050405020304" pitchFamily="18" charset="0"/>
              </a:rPr>
              <a:t> </a:t>
            </a:r>
            <a:r>
              <a:rPr lang="en-US" sz="3200" b="1" dirty="0" err="1">
                <a:cs typeface="Times New Roman" panose="02020603050405020304" pitchFamily="18" charset="0"/>
              </a:rPr>
              <a:t>Tanaman</a:t>
            </a:r>
            <a:r>
              <a:rPr lang="en-US" sz="3200" b="1" dirty="0">
                <a:cs typeface="Times New Roman" panose="02020603050405020304" pitchFamily="18" charset="0"/>
              </a:rPr>
              <a:t> </a:t>
            </a:r>
            <a:r>
              <a:rPr lang="en-US" sz="3200" b="1" dirty="0" err="1">
                <a:cs typeface="Times New Roman" panose="02020603050405020304" pitchFamily="18" charset="0"/>
              </a:rPr>
              <a:t>dan</a:t>
            </a:r>
            <a:r>
              <a:rPr lang="en-US" sz="3200" b="1" dirty="0">
                <a:cs typeface="Times New Roman" panose="02020603050405020304" pitchFamily="18" charset="0"/>
              </a:rPr>
              <a:t> </a:t>
            </a:r>
            <a:r>
              <a:rPr lang="en-US" sz="3200" b="1" dirty="0" err="1">
                <a:cs typeface="Times New Roman" panose="02020603050405020304" pitchFamily="18" charset="0"/>
              </a:rPr>
              <a:t>Lingkungan</a:t>
            </a:r>
            <a:r>
              <a:rPr lang="en-US" sz="3200" b="1" dirty="0">
                <a:cs typeface="Times New Roman" panose="02020603050405020304" pitchFamily="18" charset="0"/>
              </a:rPr>
              <a:t> di </a:t>
            </a:r>
            <a:r>
              <a:rPr lang="en-US" sz="3200" b="1" dirty="0" err="1">
                <a:cs typeface="Times New Roman" panose="02020603050405020304" pitchFamily="18" charset="0"/>
              </a:rPr>
              <a:t>Masa</a:t>
            </a:r>
            <a:r>
              <a:rPr lang="en-US" sz="3200" b="1" dirty="0">
                <a:cs typeface="Times New Roman" panose="02020603050405020304" pitchFamily="18" charset="0"/>
              </a:rPr>
              <a:t> yang Akan </a:t>
            </a:r>
            <a:r>
              <a:rPr lang="en-US" sz="3200" b="1" dirty="0" err="1">
                <a:cs typeface="Times New Roman" panose="02020603050405020304" pitchFamily="18" charset="0"/>
              </a:rPr>
              <a:t>Datang</a:t>
            </a:r>
            <a:endParaRPr lang="en-US" sz="2400" b="1" dirty="0"/>
          </a:p>
        </p:txBody>
      </p:sp>
    </p:spTree>
    <p:extLst>
      <p:ext uri="{BB962C8B-B14F-4D97-AF65-F5344CB8AC3E}">
        <p14:creationId xmlns:p14="http://schemas.microsoft.com/office/powerpoint/2010/main" val="3076551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6098"/>
          <a:stretch/>
        </p:blipFill>
        <p:spPr bwMode="auto">
          <a:xfrm>
            <a:off x="381000" y="6096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635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 Box 2"/>
          <p:cNvSpPr txBox="1">
            <a:spLocks noChangeArrowheads="1"/>
          </p:cNvSpPr>
          <p:nvPr/>
        </p:nvSpPr>
        <p:spPr bwMode="auto">
          <a:xfrm>
            <a:off x="1406525" y="538162"/>
            <a:ext cx="63309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4400" b="1" dirty="0" err="1">
                <a:solidFill>
                  <a:schemeClr val="tx2"/>
                </a:solidFill>
              </a:rPr>
              <a:t>Berita</a:t>
            </a:r>
            <a:r>
              <a:rPr lang="en-US" sz="4400" b="1" dirty="0">
                <a:solidFill>
                  <a:schemeClr val="tx2"/>
                </a:solidFill>
              </a:rPr>
              <a:t> </a:t>
            </a:r>
            <a:r>
              <a:rPr lang="en-US" sz="4400" b="1" dirty="0" err="1" smtClean="0">
                <a:solidFill>
                  <a:schemeClr val="tx2"/>
                </a:solidFill>
              </a:rPr>
              <a:t>Bioteknologi</a:t>
            </a:r>
            <a:r>
              <a:rPr lang="en-US" sz="4400" b="1" dirty="0" smtClean="0">
                <a:solidFill>
                  <a:schemeClr val="tx2"/>
                </a:solidFill>
              </a:rPr>
              <a:t> </a:t>
            </a:r>
            <a:r>
              <a:rPr lang="en-US" sz="4400" b="1" dirty="0" err="1">
                <a:solidFill>
                  <a:schemeClr val="tx2"/>
                </a:solidFill>
              </a:rPr>
              <a:t>Pertanian</a:t>
            </a:r>
            <a:endParaRPr lang="en-US" sz="4400" dirty="0">
              <a:solidFill>
                <a:schemeClr val="tx2"/>
              </a:solidFill>
            </a:endParaRPr>
          </a:p>
        </p:txBody>
      </p:sp>
      <p:sp>
        <p:nvSpPr>
          <p:cNvPr id="57347" name="Text Box 3"/>
          <p:cNvSpPr txBox="1">
            <a:spLocks noChangeArrowheads="1"/>
          </p:cNvSpPr>
          <p:nvPr/>
        </p:nvSpPr>
        <p:spPr bwMode="auto">
          <a:xfrm>
            <a:off x="228600" y="2133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a:t>Monsanto menghentikan produksi gandum transgenik (10 Mei 2004) </a:t>
            </a:r>
          </a:p>
        </p:txBody>
      </p:sp>
      <p:sp>
        <p:nvSpPr>
          <p:cNvPr id="57348" name="Text Box 4"/>
          <p:cNvSpPr txBox="1">
            <a:spLocks noChangeArrowheads="1"/>
          </p:cNvSpPr>
          <p:nvPr/>
        </p:nvSpPr>
        <p:spPr bwMode="auto">
          <a:xfrm>
            <a:off x="304800" y="3429000"/>
            <a:ext cx="8534400" cy="18002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1925" indent="-161925"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en-US" sz="2800" b="1" i="1">
                <a:solidFill>
                  <a:srgbClr val="FFFF00"/>
                </a:solidFill>
                <a:cs typeface="Times New Roman" panose="02020603050405020304" pitchFamily="18" charset="0"/>
              </a:rPr>
              <a:t> Sebagai reaksi atas kurangnya dukungan pasar, Monsanto untuk sementara menghentikan program gandum Roundup Ready sampai ada perubahan persepsi</a:t>
            </a:r>
            <a:endParaRPr lang="en-US" sz="2800" b="1">
              <a:solidFill>
                <a:srgbClr val="FFFF00"/>
              </a:solidFill>
            </a:endParaRPr>
          </a:p>
        </p:txBody>
      </p:sp>
    </p:spTree>
    <p:extLst>
      <p:ext uri="{BB962C8B-B14F-4D97-AF65-F5344CB8AC3E}">
        <p14:creationId xmlns:p14="http://schemas.microsoft.com/office/powerpoint/2010/main" val="3812263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2"/>
          <p:cNvSpPr txBox="1">
            <a:spLocks noChangeArrowheads="1"/>
          </p:cNvSpPr>
          <p:nvPr/>
        </p:nvSpPr>
        <p:spPr bwMode="auto">
          <a:xfrm>
            <a:off x="228600" y="1828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a:latin typeface="Times New Roman" panose="02020603050405020304" pitchFamily="18" charset="0"/>
              </a:rPr>
              <a:t>Uni Eropa menyetujui pemasaran jagung transgenik baru (19 Mei 2004)</a:t>
            </a:r>
          </a:p>
        </p:txBody>
      </p:sp>
      <p:sp>
        <p:nvSpPr>
          <p:cNvPr id="58371" name="Text Box 3"/>
          <p:cNvSpPr txBox="1">
            <a:spLocks noChangeArrowheads="1"/>
          </p:cNvSpPr>
          <p:nvPr/>
        </p:nvSpPr>
        <p:spPr bwMode="auto">
          <a:xfrm>
            <a:off x="304800" y="3048000"/>
            <a:ext cx="85344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en-US" sz="2800" b="1" i="1">
                <a:solidFill>
                  <a:schemeClr val="accent2"/>
                </a:solidFill>
                <a:latin typeface="Times New Roman" panose="02020603050405020304" pitchFamily="18" charset="0"/>
                <a:cs typeface="Times New Roman" panose="02020603050405020304" pitchFamily="18" charset="0"/>
              </a:rPr>
              <a:t> Syngenta diijinkan untuk memasarkan jagung transgenik Bt-11 yang tahan serangga</a:t>
            </a:r>
          </a:p>
          <a:p>
            <a:pPr eaLnBrk="1" hangingPunct="1">
              <a:buFontTx/>
              <a:buChar char="•"/>
            </a:pPr>
            <a:r>
              <a:rPr lang="en-US" sz="2800" b="1" i="1">
                <a:solidFill>
                  <a:schemeClr val="accent2"/>
                </a:solidFill>
                <a:latin typeface="Times New Roman" panose="02020603050405020304" pitchFamily="18" charset="0"/>
                <a:cs typeface="Times New Roman" panose="02020603050405020304" pitchFamily="18" charset="0"/>
              </a:rPr>
              <a:t> Produk tanaman transgenik pertama dalam 5 tahun terakhir yang disetujui Uni Eropa</a:t>
            </a:r>
          </a:p>
          <a:p>
            <a:pPr eaLnBrk="1" hangingPunct="1">
              <a:buFontTx/>
              <a:buChar char="•"/>
            </a:pPr>
            <a:r>
              <a:rPr lang="en-US" sz="2800" b="1" i="1">
                <a:solidFill>
                  <a:schemeClr val="accent2"/>
                </a:solidFill>
                <a:latin typeface="Times New Roman" panose="02020603050405020304" pitchFamily="18" charset="0"/>
                <a:cs typeface="Times New Roman" panose="02020603050405020304" pitchFamily="18" charset="0"/>
              </a:rPr>
              <a:t> Tapi Syngenta memutuskan untuk menunda pemasarannya karena pertimbangan persepsi konsumen</a:t>
            </a:r>
            <a:endParaRPr lang="en-US" sz="2800" b="1" i="1" u="sng">
              <a:solidFill>
                <a:schemeClr val="accent2"/>
              </a:solidFill>
              <a:latin typeface="Times New Roman" panose="02020603050405020304" pitchFamily="18" charset="0"/>
            </a:endParaRPr>
          </a:p>
        </p:txBody>
      </p:sp>
      <p:sp>
        <p:nvSpPr>
          <p:cNvPr id="58372" name="Text Box 4"/>
          <p:cNvSpPr txBox="1">
            <a:spLocks noChangeArrowheads="1"/>
          </p:cNvSpPr>
          <p:nvPr/>
        </p:nvSpPr>
        <p:spPr bwMode="auto">
          <a:xfrm>
            <a:off x="1365250" y="473075"/>
            <a:ext cx="63309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4400" b="1" dirty="0" err="1">
                <a:solidFill>
                  <a:schemeClr val="tx2"/>
                </a:solidFill>
              </a:rPr>
              <a:t>Berita</a:t>
            </a:r>
            <a:r>
              <a:rPr lang="en-US" sz="4400" b="1" dirty="0">
                <a:solidFill>
                  <a:schemeClr val="tx2"/>
                </a:solidFill>
              </a:rPr>
              <a:t> </a:t>
            </a:r>
            <a:r>
              <a:rPr lang="en-US" sz="4400" b="1" dirty="0" err="1" smtClean="0">
                <a:solidFill>
                  <a:schemeClr val="tx2"/>
                </a:solidFill>
              </a:rPr>
              <a:t>Bioteknologi</a:t>
            </a:r>
            <a:r>
              <a:rPr lang="en-US" sz="4400" b="1" dirty="0" smtClean="0">
                <a:solidFill>
                  <a:schemeClr val="tx2"/>
                </a:solidFill>
              </a:rPr>
              <a:t> </a:t>
            </a:r>
            <a:r>
              <a:rPr lang="en-US" sz="4400" b="1" dirty="0" err="1">
                <a:solidFill>
                  <a:schemeClr val="tx2"/>
                </a:solidFill>
              </a:rPr>
              <a:t>Pertanian</a:t>
            </a:r>
            <a:endParaRPr lang="en-US" sz="4400" dirty="0">
              <a:solidFill>
                <a:schemeClr val="tx2"/>
              </a:solidFill>
            </a:endParaRPr>
          </a:p>
        </p:txBody>
      </p:sp>
    </p:spTree>
    <p:extLst>
      <p:ext uri="{BB962C8B-B14F-4D97-AF65-F5344CB8AC3E}">
        <p14:creationId xmlns:p14="http://schemas.microsoft.com/office/powerpoint/2010/main" val="94369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 Box 2"/>
          <p:cNvSpPr txBox="1">
            <a:spLocks noChangeArrowheads="1"/>
          </p:cNvSpPr>
          <p:nvPr/>
        </p:nvSpPr>
        <p:spPr bwMode="auto">
          <a:xfrm>
            <a:off x="1066800" y="609600"/>
            <a:ext cx="7616825" cy="457200"/>
          </a:xfrm>
          <a:prstGeom prst="rect">
            <a:avLst/>
          </a:prstGeom>
          <a:noFill/>
          <a:ln>
            <a:noFill/>
          </a:ln>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2400" b="1" dirty="0">
                <a:solidFill>
                  <a:schemeClr val="accent2"/>
                </a:solidFill>
              </a:rPr>
              <a:t>BIOTEKNOLOGI </a:t>
            </a:r>
            <a:r>
              <a:rPr lang="en-US" sz="2400" b="1" dirty="0" err="1">
                <a:solidFill>
                  <a:schemeClr val="hlink"/>
                </a:solidFill>
              </a:rPr>
              <a:t>dalam</a:t>
            </a:r>
            <a:r>
              <a:rPr lang="en-US" sz="2400" b="1" dirty="0">
                <a:solidFill>
                  <a:schemeClr val="accent2"/>
                </a:solidFill>
              </a:rPr>
              <a:t> MEMPERBAIKI PERTANIAN</a:t>
            </a:r>
          </a:p>
        </p:txBody>
      </p:sp>
      <p:sp>
        <p:nvSpPr>
          <p:cNvPr id="35843" name="Text Box 3"/>
          <p:cNvSpPr txBox="1">
            <a:spLocks noChangeArrowheads="1"/>
          </p:cNvSpPr>
          <p:nvPr/>
        </p:nvSpPr>
        <p:spPr bwMode="auto">
          <a:xfrm>
            <a:off x="1905000" y="1050925"/>
            <a:ext cx="604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2000" b="1" dirty="0" err="1"/>
              <a:t>Beberapa</a:t>
            </a:r>
            <a:r>
              <a:rPr lang="en-US" sz="2000" b="1" dirty="0"/>
              <a:t> </a:t>
            </a:r>
            <a:r>
              <a:rPr lang="en-US" sz="2000" b="1" dirty="0" err="1"/>
              <a:t>produk</a:t>
            </a:r>
            <a:r>
              <a:rPr lang="en-US" sz="2000" b="1" dirty="0"/>
              <a:t> </a:t>
            </a:r>
            <a:r>
              <a:rPr lang="en-US" sz="2000" b="1" dirty="0" err="1"/>
              <a:t>rekayasa</a:t>
            </a:r>
            <a:r>
              <a:rPr lang="en-US" sz="2000" b="1" dirty="0"/>
              <a:t> </a:t>
            </a:r>
            <a:r>
              <a:rPr lang="en-US" sz="2000" b="1" dirty="0" err="1"/>
              <a:t>genetik</a:t>
            </a:r>
            <a:r>
              <a:rPr lang="en-US" sz="2000" b="1" dirty="0"/>
              <a:t> yang </a:t>
            </a:r>
            <a:r>
              <a:rPr lang="en-US" sz="2000" b="1" dirty="0" err="1"/>
              <a:t>penting</a:t>
            </a:r>
            <a:endParaRPr lang="en-US" sz="2000" b="1" dirty="0"/>
          </a:p>
        </p:txBody>
      </p:sp>
      <p:graphicFrame>
        <p:nvGraphicFramePr>
          <p:cNvPr id="100386" name="Group 34"/>
          <p:cNvGraphicFramePr>
            <a:graphicFrameLocks noGrp="1"/>
          </p:cNvGraphicFramePr>
          <p:nvPr>
            <p:extLst>
              <p:ext uri="{D42A27DB-BD31-4B8C-83A1-F6EECF244321}">
                <p14:modId xmlns:p14="http://schemas.microsoft.com/office/powerpoint/2010/main" val="805470818"/>
              </p:ext>
            </p:extLst>
          </p:nvPr>
        </p:nvGraphicFramePr>
        <p:xfrm>
          <a:off x="0" y="1496749"/>
          <a:ext cx="9144000" cy="4827851"/>
        </p:xfrm>
        <a:graphic>
          <a:graphicData uri="http://schemas.openxmlformats.org/drawingml/2006/table">
            <a:tbl>
              <a:tblPr/>
              <a:tblGrid>
                <a:gridCol w="3086100"/>
                <a:gridCol w="6057900"/>
              </a:tblGrid>
              <a:tr h="35961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MS PGothic" pitchFamily="34" charset="-128"/>
                        </a:rPr>
                        <a:t>PRODUK</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MS PGothic" pitchFamily="34" charset="-128"/>
                        </a:rPr>
                        <a:t>KETERANGAN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03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Agricultural Products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id-ID" sz="1600" b="1" i="0" u="none" strike="noStrike" cap="none" normalizeH="0" baseline="0" dirty="0" smtClean="0">
                        <a:ln>
                          <a:noFill/>
                        </a:ln>
                        <a:solidFill>
                          <a:schemeClr val="tx1"/>
                        </a:solidFill>
                        <a:effectLst/>
                        <a:latin typeface="Arial" pitchFamily="34" charset="0"/>
                        <a:ea typeface="MS PGothic"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08316">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1" u="none" strike="noStrike" cap="none" normalizeH="0" baseline="0" smtClean="0">
                          <a:ln>
                            <a:noFill/>
                          </a:ln>
                          <a:solidFill>
                            <a:schemeClr val="tx1"/>
                          </a:solidFill>
                          <a:effectLst/>
                          <a:latin typeface="Arial" pitchFamily="34" charset="0"/>
                          <a:ea typeface="MS PGothic" pitchFamily="34" charset="-128"/>
                        </a:rPr>
                        <a:t>Pseudomonas syringae</a:t>
                      </a:r>
                      <a:r>
                        <a:rPr kumimoji="0" lang="en-US" sz="1600" b="1" i="0" u="none" strike="noStrike" cap="none" normalizeH="0" baseline="0" smtClean="0">
                          <a:ln>
                            <a:noFill/>
                          </a:ln>
                          <a:solidFill>
                            <a:schemeClr val="tx1"/>
                          </a:solidFill>
                          <a:effectLst/>
                          <a:latin typeface="Arial" pitchFamily="34" charset="0"/>
                          <a:ea typeface="MS PGothic" pitchFamily="34" charset="-128"/>
                        </a:rPr>
                        <a:t>, ice-minus bacterium (Frostban®)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Bakteri yang mampu hidup pada keadaan beku, rekayasa gen ke tanaman sehingga tanaman tidak membeku pada musim dingin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45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1" u="none" strike="noStrike" cap="none" normalizeH="0" baseline="0" smtClean="0">
                          <a:ln>
                            <a:noFill/>
                          </a:ln>
                          <a:solidFill>
                            <a:schemeClr val="tx1"/>
                          </a:solidFill>
                          <a:effectLst/>
                          <a:latin typeface="Arial" pitchFamily="34" charset="0"/>
                          <a:ea typeface="MS PGothic" pitchFamily="34" charset="-128"/>
                        </a:rPr>
                        <a:t>Pseudomonas fluorescens</a:t>
                      </a:r>
                      <a:r>
                        <a:rPr kumimoji="0" lang="en-US" sz="1600" b="1" i="0" u="none" strike="noStrike" cap="none" normalizeH="0" baseline="0" smtClean="0">
                          <a:ln>
                            <a:noFill/>
                          </a:ln>
                          <a:solidFill>
                            <a:schemeClr val="tx1"/>
                          </a:solidFill>
                          <a:effectLst/>
                          <a:latin typeface="Arial" pitchFamily="34" charset="0"/>
                          <a:ea typeface="MS PGothic" pitchFamily="34" charset="-128"/>
                        </a:rPr>
                        <a: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Memproduksi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racun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dari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pathogen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serangga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1" u="none" strike="noStrike" cap="none" normalizeH="0" baseline="0" dirty="0" smtClean="0">
                          <a:ln>
                            <a:noFill/>
                          </a:ln>
                          <a:solidFill>
                            <a:schemeClr val="tx1"/>
                          </a:solidFill>
                          <a:effectLst/>
                          <a:latin typeface="Arial" pitchFamily="34" charset="0"/>
                          <a:ea typeface="MS PGothic" pitchFamily="34" charset="-128"/>
                        </a:rPr>
                        <a:t>Bacillus </a:t>
                      </a:r>
                      <a:r>
                        <a:rPr kumimoji="0" lang="en-US" sz="1600" b="1" i="1" u="none" strike="noStrike" cap="none" normalizeH="0" baseline="0" dirty="0" err="1" smtClean="0">
                          <a:ln>
                            <a:noFill/>
                          </a:ln>
                          <a:solidFill>
                            <a:schemeClr val="tx1"/>
                          </a:solidFill>
                          <a:effectLst/>
                          <a:latin typeface="Arial" pitchFamily="34" charset="0"/>
                          <a:ea typeface="MS PGothic" pitchFamily="34" charset="-128"/>
                        </a:rPr>
                        <a:t>thuringensis</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racun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membunuh</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serangga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pemakan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akar</a:t>
                      </a: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487">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1" u="none" strike="noStrike" cap="none" normalizeH="0" baseline="0" smtClean="0">
                          <a:ln>
                            <a:noFill/>
                          </a:ln>
                          <a:solidFill>
                            <a:schemeClr val="tx1"/>
                          </a:solidFill>
                          <a:effectLst/>
                          <a:latin typeface="Arial" pitchFamily="34" charset="0"/>
                          <a:ea typeface="MS PGothic" pitchFamily="34" charset="-128"/>
                        </a:rPr>
                        <a:t>Rhizobium meliloti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Dapat meningkatkan fiksasi 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2857">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Round-up (glyphosphate) – resistant crops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Tanaman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memiliki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gen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bakteri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memperbolehkan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penggunaan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herbisida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pada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rumput</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tanpa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merusak</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tanaman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utama</a:t>
                      </a: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23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Bt kapas dan Bt jagung</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Tanaman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menghasilkan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gen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penghasil</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racun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dari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1" u="none" strike="noStrike" cap="none" normalizeH="0" baseline="0" dirty="0" smtClean="0">
                          <a:ln>
                            <a:noFill/>
                          </a:ln>
                          <a:solidFill>
                            <a:schemeClr val="tx1"/>
                          </a:solidFill>
                          <a:effectLst/>
                          <a:latin typeface="Arial" pitchFamily="34" charset="0"/>
                          <a:ea typeface="MS PGothic" pitchFamily="34" charset="-128"/>
                        </a:rPr>
                        <a:t>B. </a:t>
                      </a:r>
                      <a:r>
                        <a:rPr kumimoji="0" lang="en-US" sz="1600" b="1" i="1" u="none" strike="noStrike" cap="none" normalizeH="0" baseline="0" dirty="0" err="1" smtClean="0">
                          <a:ln>
                            <a:noFill/>
                          </a:ln>
                          <a:solidFill>
                            <a:schemeClr val="tx1"/>
                          </a:solidFill>
                          <a:effectLst/>
                          <a:latin typeface="Arial" pitchFamily="34" charset="0"/>
                          <a:ea typeface="MS PGothic" pitchFamily="34" charset="-128"/>
                        </a:rPr>
                        <a:t>thuringiensis</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racun</a:t>
                      </a: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23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FlavrSavr®tomat dan wortel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rPr>
                        <a:t>Gen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untuk</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menghilangkan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degradasi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pectin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sehingga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buah</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lebih</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lama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segar</a:t>
                      </a: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66795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03238"/>
            <a:ext cx="8229600" cy="792162"/>
          </a:xfrm>
        </p:spPr>
        <p:txBody>
          <a:bodyPr>
            <a:normAutofit/>
          </a:bodyPr>
          <a:lstStyle/>
          <a:p>
            <a:r>
              <a:rPr lang="id-ID" sz="4000" b="1" dirty="0">
                <a:solidFill>
                  <a:schemeClr val="accent6">
                    <a:lumMod val="75000"/>
                  </a:schemeClr>
                </a:solidFill>
              </a:rPr>
              <a:t>Teknologi Tanaman Transgenik</a:t>
            </a:r>
          </a:p>
        </p:txBody>
      </p:sp>
      <p:sp>
        <p:nvSpPr>
          <p:cNvPr id="3" name="Content Placeholder 2"/>
          <p:cNvSpPr>
            <a:spLocks noGrp="1"/>
          </p:cNvSpPr>
          <p:nvPr>
            <p:ph idx="1"/>
          </p:nvPr>
        </p:nvSpPr>
        <p:spPr>
          <a:xfrm>
            <a:off x="228600" y="1295400"/>
            <a:ext cx="8763000" cy="5029200"/>
          </a:xfrm>
        </p:spPr>
        <p:txBody>
          <a:bodyPr>
            <a:normAutofit fontScale="70000" lnSpcReduction="20000"/>
          </a:bodyPr>
          <a:lstStyle/>
          <a:p>
            <a:pPr marL="0" indent="0">
              <a:buNone/>
            </a:pPr>
            <a:r>
              <a:rPr lang="id-ID" b="1" dirty="0" smtClean="0"/>
              <a:t>Sinonim </a:t>
            </a:r>
            <a:r>
              <a:rPr lang="id-ID" b="1" dirty="0"/>
              <a:t>transgenik: </a:t>
            </a:r>
            <a:endParaRPr lang="id-ID" dirty="0"/>
          </a:p>
          <a:p>
            <a:r>
              <a:rPr lang="id-ID" dirty="0" smtClean="0"/>
              <a:t>Genetically </a:t>
            </a:r>
            <a:r>
              <a:rPr lang="id-ID" dirty="0"/>
              <a:t>Modified Organism (GMO) </a:t>
            </a:r>
          </a:p>
          <a:p>
            <a:r>
              <a:rPr lang="id-ID" dirty="0" smtClean="0"/>
              <a:t>Genetically </a:t>
            </a:r>
            <a:r>
              <a:rPr lang="id-ID" dirty="0"/>
              <a:t>Engineered Organism (GEO) </a:t>
            </a:r>
          </a:p>
          <a:p>
            <a:endParaRPr lang="id-ID" dirty="0"/>
          </a:p>
          <a:p>
            <a:pPr marL="0" indent="0">
              <a:buNone/>
            </a:pPr>
            <a:r>
              <a:rPr lang="id-ID" b="1" dirty="0"/>
              <a:t>Teknologi tanaman transgenik berkembang krn : </a:t>
            </a:r>
            <a:endParaRPr lang="id-ID" dirty="0"/>
          </a:p>
          <a:p>
            <a:pPr marL="514350" indent="-514350">
              <a:buFont typeface="+mj-lt"/>
              <a:buAutoNum type="arabicPeriod"/>
            </a:pPr>
            <a:r>
              <a:rPr lang="id-ID" dirty="0" smtClean="0"/>
              <a:t>Transfer </a:t>
            </a:r>
            <a:r>
              <a:rPr lang="id-ID" dirty="0"/>
              <a:t>genetik dapat dilakukan tidak terbatas hanya pada organisme- organisme dengan spesies atau genus yang sama, tetapi dapat dilakukan antar organisme dengan famili bahkan kingdom yang berbeda </a:t>
            </a:r>
            <a:endParaRPr lang="id-ID" dirty="0" smtClean="0"/>
          </a:p>
          <a:p>
            <a:pPr marL="514350" indent="-514350">
              <a:buFont typeface="+mj-lt"/>
              <a:buAutoNum type="arabicPeriod"/>
            </a:pPr>
            <a:r>
              <a:rPr lang="id-ID" dirty="0" smtClean="0"/>
              <a:t>Transfer </a:t>
            </a:r>
            <a:r>
              <a:rPr lang="id-ID" dirty="0"/>
              <a:t>gen lebih terarah, hanya gen target saja yang dimasukkan/ disisipkan pada genome tanaman </a:t>
            </a:r>
            <a:r>
              <a:rPr lang="id-ID" dirty="0" smtClean="0"/>
              <a:t>terpilih. </a:t>
            </a:r>
            <a:r>
              <a:rPr lang="id-ID" dirty="0"/>
              <a:t>Pada persilangan tradisional, transfer gen melibatkan serangkaian gen baik gen target ataupun non target. </a:t>
            </a:r>
            <a:endParaRPr lang="id-ID" dirty="0" smtClean="0"/>
          </a:p>
          <a:p>
            <a:pPr marL="514350" indent="-514350">
              <a:buFont typeface="+mj-lt"/>
              <a:buAutoNum type="arabicPeriod"/>
            </a:pPr>
            <a:r>
              <a:rPr lang="id-ID" dirty="0" smtClean="0"/>
              <a:t>Produksi </a:t>
            </a:r>
            <a:r>
              <a:rPr lang="id-ID" dirty="0"/>
              <a:t>tanaman unggul lebih efisien dalam hal waktu dan tempat. </a:t>
            </a:r>
            <a:r>
              <a:rPr lang="id-ID" dirty="0" smtClean="0"/>
              <a:t>	Transgenik </a:t>
            </a:r>
            <a:r>
              <a:rPr lang="id-ID" dirty="0" smtClean="0">
                <a:latin typeface="Garamond" panose="02020404030301010803" pitchFamily="18" charset="0"/>
              </a:rPr>
              <a:t>→</a:t>
            </a:r>
            <a:r>
              <a:rPr lang="id-ID" dirty="0" smtClean="0"/>
              <a:t> </a:t>
            </a:r>
            <a:r>
              <a:rPr lang="id-ID" dirty="0"/>
              <a:t>singkat, lab dan lahan terbatas </a:t>
            </a:r>
          </a:p>
          <a:p>
            <a:pPr marL="0" indent="0">
              <a:buNone/>
            </a:pPr>
            <a:r>
              <a:rPr lang="id-ID" dirty="0" smtClean="0"/>
              <a:t>	Persilangan </a:t>
            </a:r>
            <a:r>
              <a:rPr lang="id-ID" dirty="0"/>
              <a:t>tradisional </a:t>
            </a:r>
            <a:r>
              <a:rPr lang="id-ID" dirty="0" smtClean="0">
                <a:latin typeface="Garamond" panose="02020404030301010803" pitchFamily="18" charset="0"/>
              </a:rPr>
              <a:t>→ </a:t>
            </a:r>
            <a:r>
              <a:rPr lang="id-ID" dirty="0" smtClean="0"/>
              <a:t>lama</a:t>
            </a:r>
            <a:r>
              <a:rPr lang="id-ID" dirty="0"/>
              <a:t>, lahan luas </a:t>
            </a:r>
          </a:p>
        </p:txBody>
      </p:sp>
    </p:spTree>
    <p:extLst>
      <p:ext uri="{BB962C8B-B14F-4D97-AF65-F5344CB8AC3E}">
        <p14:creationId xmlns:p14="http://schemas.microsoft.com/office/powerpoint/2010/main" val="120702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868362"/>
            <a:ext cx="8382000" cy="549275"/>
          </a:xfrm>
        </p:spPr>
        <p:txBody>
          <a:bodyPr>
            <a:noAutofit/>
          </a:bodyPr>
          <a:lstStyle/>
          <a:p>
            <a:r>
              <a:rPr lang="id-ID" sz="3200" b="1" dirty="0" smtClean="0">
                <a:solidFill>
                  <a:schemeClr val="accent6">
                    <a:lumMod val="75000"/>
                  </a:schemeClr>
                </a:solidFill>
              </a:rPr>
              <a:t>Tanaman transgenik yang sudah dikembangkan</a:t>
            </a:r>
            <a:endParaRPr lang="id-ID" sz="3200" b="1" dirty="0">
              <a:solidFill>
                <a:schemeClr val="accent6">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id-ID" dirty="0" smtClean="0"/>
              <a:t>Insect Resistence Plant (tanaman tahan hama)</a:t>
            </a:r>
          </a:p>
          <a:p>
            <a:pPr marL="0" indent="0">
              <a:buNone/>
            </a:pPr>
            <a:r>
              <a:rPr lang="id-ID" dirty="0"/>
              <a:t>	</a:t>
            </a:r>
            <a:r>
              <a:rPr lang="id-ID" dirty="0" smtClean="0"/>
              <a:t>- Bt toxin gene</a:t>
            </a:r>
          </a:p>
          <a:p>
            <a:r>
              <a:rPr lang="id-ID" dirty="0" smtClean="0"/>
              <a:t>Virus-Resistant Plants (tanaman tahan virus)</a:t>
            </a:r>
          </a:p>
          <a:p>
            <a:pPr marL="0" indent="0">
              <a:buNone/>
            </a:pPr>
            <a:r>
              <a:rPr lang="id-ID" dirty="0"/>
              <a:t>	</a:t>
            </a:r>
            <a:r>
              <a:rPr lang="id-ID" dirty="0" smtClean="0"/>
              <a:t>- Vaksinasi dengan viral coat protein gene</a:t>
            </a:r>
          </a:p>
          <a:p>
            <a:pPr marL="0" indent="0">
              <a:buNone/>
            </a:pPr>
            <a:r>
              <a:rPr lang="id-ID" dirty="0"/>
              <a:t>	</a:t>
            </a:r>
            <a:r>
              <a:rPr lang="id-ID" dirty="0" smtClean="0"/>
              <a:t>- RNA antisense yang mengarah pada ‘gene silencing’</a:t>
            </a:r>
          </a:p>
          <a:p>
            <a:r>
              <a:rPr lang="id-ID" dirty="0" smtClean="0"/>
              <a:t>Herbicide-Resistant Plants (tanaman tahan herbisida)</a:t>
            </a:r>
          </a:p>
          <a:p>
            <a:pPr marL="0" indent="0">
              <a:buNone/>
            </a:pPr>
            <a:r>
              <a:rPr lang="id-ID" dirty="0"/>
              <a:t>	</a:t>
            </a:r>
            <a:r>
              <a:rPr lang="id-ID" dirty="0" smtClean="0"/>
              <a:t>- gen nitrilase</a:t>
            </a:r>
          </a:p>
          <a:p>
            <a:r>
              <a:rPr lang="id-ID" dirty="0" smtClean="0"/>
              <a:t>Stress and Senescence-Tolerant Plants (tanaman toleran terhadap stress dan senesens (penuaan)</a:t>
            </a:r>
          </a:p>
          <a:p>
            <a:pPr marL="0" indent="0">
              <a:buNone/>
            </a:pPr>
            <a:r>
              <a:rPr lang="id-ID" dirty="0"/>
              <a:t>	</a:t>
            </a:r>
            <a:r>
              <a:rPr lang="id-ID" dirty="0" smtClean="0"/>
              <a:t>- gen ACC deaminase</a:t>
            </a:r>
          </a:p>
          <a:p>
            <a:r>
              <a:rPr lang="id-ID" dirty="0" smtClean="0"/>
              <a:t>Flower Pigmentation</a:t>
            </a:r>
          </a:p>
          <a:p>
            <a:r>
              <a:rPr lang="id-ID" dirty="0" smtClean="0"/>
              <a:t>Plant as Bioreactors</a:t>
            </a:r>
            <a:endParaRPr lang="id-ID" dirty="0"/>
          </a:p>
        </p:txBody>
      </p:sp>
    </p:spTree>
    <p:extLst>
      <p:ext uri="{BB962C8B-B14F-4D97-AF65-F5344CB8AC3E}">
        <p14:creationId xmlns:p14="http://schemas.microsoft.com/office/powerpoint/2010/main" val="286202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534400" cy="1143000"/>
          </a:xfrm>
        </p:spPr>
        <p:txBody>
          <a:bodyPr>
            <a:normAutofit/>
          </a:bodyPr>
          <a:lstStyle/>
          <a:p>
            <a:r>
              <a:rPr lang="id-ID" sz="3200" b="1" dirty="0">
                <a:solidFill>
                  <a:schemeClr val="accent6">
                    <a:lumMod val="75000"/>
                  </a:schemeClr>
                </a:solidFill>
              </a:rPr>
              <a:t>PRINSIP BIOTEKNOLOGI (REKAYASA </a:t>
            </a:r>
            <a:r>
              <a:rPr lang="id-ID" sz="3200" b="1" dirty="0" smtClean="0">
                <a:solidFill>
                  <a:schemeClr val="accent6">
                    <a:lumMod val="75000"/>
                  </a:schemeClr>
                </a:solidFill>
              </a:rPr>
              <a:t>GENETIKA</a:t>
            </a:r>
            <a:r>
              <a:rPr lang="id-ID" sz="3200" b="1" dirty="0">
                <a:solidFill>
                  <a:schemeClr val="accent6">
                    <a:lumMod val="75000"/>
                  </a:schemeClr>
                </a:solidFill>
              </a:rPr>
              <a:t>) TANAMAN </a:t>
            </a:r>
            <a:endParaRPr lang="id-ID" sz="3200" dirty="0">
              <a:solidFill>
                <a:schemeClr val="accent6">
                  <a:lumMod val="75000"/>
                </a:schemeClr>
              </a:solidFill>
            </a:endParaRPr>
          </a:p>
        </p:txBody>
      </p:sp>
      <p:sp>
        <p:nvSpPr>
          <p:cNvPr id="3" name="Content Placeholder 2"/>
          <p:cNvSpPr>
            <a:spLocks noGrp="1"/>
          </p:cNvSpPr>
          <p:nvPr>
            <p:ph idx="1"/>
          </p:nvPr>
        </p:nvSpPr>
        <p:spPr>
          <a:xfrm>
            <a:off x="304800" y="1676400"/>
            <a:ext cx="8839200" cy="4662488"/>
          </a:xfrm>
        </p:spPr>
        <p:txBody>
          <a:bodyPr>
            <a:noAutofit/>
          </a:bodyPr>
          <a:lstStyle/>
          <a:p>
            <a:pPr marL="0" indent="0">
              <a:buNone/>
            </a:pPr>
            <a:r>
              <a:rPr lang="id-ID" sz="2400" dirty="0" smtClean="0">
                <a:latin typeface="Arial" panose="020B0604020202020204" pitchFamily="34" charset="0"/>
                <a:cs typeface="Arial" panose="020B0604020202020204" pitchFamily="34" charset="0"/>
              </a:rPr>
              <a:t>Rekayasa </a:t>
            </a:r>
            <a:r>
              <a:rPr lang="id-ID" sz="2400" dirty="0">
                <a:latin typeface="Arial" panose="020B0604020202020204" pitchFamily="34" charset="0"/>
                <a:cs typeface="Arial" panose="020B0604020202020204" pitchFamily="34" charset="0"/>
              </a:rPr>
              <a:t>genetika tanaman melibatkan serangkaian proses Teknologi DNA Rekombinan (TDR) </a:t>
            </a:r>
            <a:r>
              <a:rPr lang="id-ID" sz="2400" dirty="0" smtClean="0">
                <a:latin typeface="Arial" panose="020B0604020202020204" pitchFamily="34" charset="0"/>
                <a:cs typeface="Arial" panose="020B0604020202020204" pitchFamily="34" charset="0"/>
              </a:rPr>
              <a:t>sebagai berikut: </a:t>
            </a:r>
            <a:endParaRPr lang="id-ID" sz="2400" dirty="0">
              <a:latin typeface="Arial" panose="020B0604020202020204" pitchFamily="34" charset="0"/>
              <a:cs typeface="Arial" panose="020B0604020202020204" pitchFamily="34" charset="0"/>
            </a:endParaRPr>
          </a:p>
          <a:p>
            <a:pPr marL="0" indent="0">
              <a:buNone/>
            </a:pPr>
            <a:r>
              <a:rPr lang="id-ID" sz="2400" dirty="0">
                <a:latin typeface="Arial" panose="020B0604020202020204" pitchFamily="34" charset="0"/>
                <a:cs typeface="Arial" panose="020B0604020202020204" pitchFamily="34" charset="0"/>
              </a:rPr>
              <a:t>1.Isolasi dan pengklonan gen target </a:t>
            </a:r>
          </a:p>
          <a:p>
            <a:pPr marL="0" indent="0">
              <a:buNone/>
            </a:pPr>
            <a:r>
              <a:rPr lang="id-ID" sz="2400" dirty="0">
                <a:latin typeface="Arial" panose="020B0604020202020204" pitchFamily="34" charset="0"/>
                <a:cs typeface="Arial" panose="020B0604020202020204" pitchFamily="34" charset="0"/>
              </a:rPr>
              <a:t>2.Modifikasi klon: </a:t>
            </a:r>
          </a:p>
          <a:p>
            <a:pPr marL="542925" indent="-185738">
              <a:buFontTx/>
              <a:buChar char="-"/>
            </a:pPr>
            <a:r>
              <a:rPr lang="id-ID" sz="2400" dirty="0" smtClean="0">
                <a:latin typeface="Arial" panose="020B0604020202020204" pitchFamily="34" charset="0"/>
                <a:cs typeface="Arial" panose="020B0604020202020204" pitchFamily="34" charset="0"/>
              </a:rPr>
              <a:t>penambahan </a:t>
            </a:r>
            <a:r>
              <a:rPr lang="id-ID" sz="2400" dirty="0">
                <a:latin typeface="Arial" panose="020B0604020202020204" pitchFamily="34" charset="0"/>
                <a:cs typeface="Arial" panose="020B0604020202020204" pitchFamily="34" charset="0"/>
              </a:rPr>
              <a:t>beberapa segmen DNA untuk </a:t>
            </a:r>
            <a:r>
              <a:rPr lang="nn-NO" sz="2400" dirty="0" smtClean="0">
                <a:latin typeface="Arial" panose="020B0604020202020204" pitchFamily="34" charset="0"/>
                <a:cs typeface="Arial" panose="020B0604020202020204" pitchFamily="34" charset="0"/>
              </a:rPr>
              <a:t>inisiasi </a:t>
            </a:r>
            <a:r>
              <a:rPr lang="nn-NO" sz="2400" dirty="0">
                <a:latin typeface="Arial" panose="020B0604020202020204" pitchFamily="34" charset="0"/>
                <a:cs typeface="Arial" panose="020B0604020202020204" pitchFamily="34" charset="0"/>
              </a:rPr>
              <a:t>dan peningkatan ekspresi gen </a:t>
            </a:r>
            <a:endParaRPr lang="id-ID" sz="2400" dirty="0">
              <a:latin typeface="Arial" panose="020B0604020202020204" pitchFamily="34" charset="0"/>
              <a:cs typeface="Arial" panose="020B0604020202020204" pitchFamily="34" charset="0"/>
            </a:endParaRPr>
          </a:p>
          <a:p>
            <a:pPr marL="542925" indent="-185738">
              <a:buFontTx/>
              <a:buChar char="-"/>
            </a:pPr>
            <a:r>
              <a:rPr lang="id-ID" sz="2400" dirty="0" smtClean="0">
                <a:latin typeface="Arial" panose="020B0604020202020204" pitchFamily="34" charset="0"/>
                <a:cs typeface="Arial" panose="020B0604020202020204" pitchFamily="34" charset="0"/>
              </a:rPr>
              <a:t>Penambahan </a:t>
            </a:r>
            <a:r>
              <a:rPr lang="id-ID" sz="2400" dirty="0">
                <a:latin typeface="Arial" panose="020B0604020202020204" pitchFamily="34" charset="0"/>
                <a:cs typeface="Arial" panose="020B0604020202020204" pitchFamily="34" charset="0"/>
              </a:rPr>
              <a:t>penanda seleksi (</a:t>
            </a:r>
            <a:r>
              <a:rPr lang="id-ID" sz="2400" i="1" dirty="0">
                <a:latin typeface="Arial" panose="020B0604020202020204" pitchFamily="34" charset="0"/>
                <a:cs typeface="Arial" panose="020B0604020202020204" pitchFamily="34" charset="0"/>
              </a:rPr>
              <a:t>selectable </a:t>
            </a:r>
            <a:r>
              <a:rPr lang="id-ID" sz="2400" i="1" dirty="0" smtClean="0">
                <a:latin typeface="Arial" panose="020B0604020202020204" pitchFamily="34" charset="0"/>
                <a:cs typeface="Arial" panose="020B0604020202020204" pitchFamily="34" charset="0"/>
              </a:rPr>
              <a:t>markers</a:t>
            </a:r>
            <a:r>
              <a:rPr lang="id-ID" sz="2400" dirty="0">
                <a:latin typeface="Arial" panose="020B0604020202020204" pitchFamily="34" charset="0"/>
                <a:cs typeface="Arial" panose="020B0604020202020204" pitchFamily="34" charset="0"/>
              </a:rPr>
              <a:t>) </a:t>
            </a:r>
          </a:p>
          <a:p>
            <a:pPr marL="0" indent="0">
              <a:buNone/>
            </a:pPr>
            <a:r>
              <a:rPr lang="id-ID" sz="2400" dirty="0">
                <a:latin typeface="Arial" panose="020B0604020202020204" pitchFamily="34" charset="0"/>
                <a:cs typeface="Arial" panose="020B0604020202020204" pitchFamily="34" charset="0"/>
              </a:rPr>
              <a:t>3.Introduksi DNA rekombinan pada sel tanaman </a:t>
            </a:r>
          </a:p>
          <a:p>
            <a:pPr marL="0" indent="0">
              <a:buNone/>
            </a:pPr>
            <a:r>
              <a:rPr lang="id-ID" sz="2400" dirty="0">
                <a:latin typeface="Arial" panose="020B0604020202020204" pitchFamily="34" charset="0"/>
                <a:cs typeface="Arial" panose="020B0604020202020204" pitchFamily="34" charset="0"/>
              </a:rPr>
              <a:t>4.Seleksi sel/jaringan transforman </a:t>
            </a:r>
          </a:p>
          <a:p>
            <a:pPr marL="271463" indent="-271463">
              <a:buNone/>
            </a:pPr>
            <a:r>
              <a:rPr lang="id-ID" sz="2400" dirty="0">
                <a:latin typeface="Arial" panose="020B0604020202020204" pitchFamily="34" charset="0"/>
                <a:cs typeface="Arial" panose="020B0604020202020204" pitchFamily="34" charset="0"/>
              </a:rPr>
              <a:t>5.Regenerasi sel/jaringan menjadi tanaman utuh (modifikasi teknologi kultur jaringan) </a:t>
            </a:r>
          </a:p>
        </p:txBody>
      </p:sp>
    </p:spTree>
    <p:extLst>
      <p:ext uri="{BB962C8B-B14F-4D97-AF65-F5344CB8AC3E}">
        <p14:creationId xmlns:p14="http://schemas.microsoft.com/office/powerpoint/2010/main" val="257774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85800"/>
            <a:ext cx="8229600" cy="1143000"/>
          </a:xfrm>
        </p:spPr>
        <p:txBody>
          <a:bodyPr>
            <a:noAutofit/>
          </a:bodyPr>
          <a:lstStyle/>
          <a:p>
            <a:r>
              <a:rPr lang="id-ID" sz="3600" dirty="0">
                <a:solidFill>
                  <a:srgbClr val="002060"/>
                </a:solidFill>
              </a:rPr>
              <a:t>Metoda </a:t>
            </a:r>
            <a:r>
              <a:rPr lang="id-ID" sz="3600" dirty="0" smtClean="0">
                <a:solidFill>
                  <a:srgbClr val="002060"/>
                </a:solidFill>
              </a:rPr>
              <a:t>untuk transformasi DNA ke dalam sel tanaman </a:t>
            </a:r>
            <a:endParaRPr lang="id-ID" sz="3600" dirty="0">
              <a:solidFill>
                <a:srgbClr val="002060"/>
              </a:solidFill>
            </a:endParaRPr>
          </a:p>
        </p:txBody>
      </p:sp>
      <p:sp>
        <p:nvSpPr>
          <p:cNvPr id="3" name="Content Placeholder 2"/>
          <p:cNvSpPr>
            <a:spLocks noGrp="1"/>
          </p:cNvSpPr>
          <p:nvPr>
            <p:ph idx="1"/>
          </p:nvPr>
        </p:nvSpPr>
        <p:spPr>
          <a:xfrm>
            <a:off x="457200" y="1905000"/>
            <a:ext cx="8229600" cy="4221163"/>
          </a:xfrm>
        </p:spPr>
        <p:txBody>
          <a:bodyPr>
            <a:normAutofit fontScale="92500" lnSpcReduction="20000"/>
          </a:bodyPr>
          <a:lstStyle/>
          <a:p>
            <a:r>
              <a:rPr lang="id-ID" dirty="0" smtClean="0"/>
              <a:t>Biologi </a:t>
            </a:r>
            <a:endParaRPr lang="id-ID" dirty="0"/>
          </a:p>
          <a:p>
            <a:pPr marL="800100" indent="-358775">
              <a:buNone/>
            </a:pPr>
            <a:r>
              <a:rPr lang="id-ID" dirty="0" smtClean="0"/>
              <a:t>– </a:t>
            </a:r>
            <a:r>
              <a:rPr lang="id-ID" i="1" dirty="0" smtClean="0"/>
              <a:t>Agrobacterium </a:t>
            </a:r>
            <a:endParaRPr lang="id-ID" dirty="0"/>
          </a:p>
          <a:p>
            <a:pPr marL="800100" indent="-358775">
              <a:buNone/>
            </a:pPr>
            <a:r>
              <a:rPr lang="id-ID" dirty="0" smtClean="0"/>
              <a:t>– Bakteri </a:t>
            </a:r>
            <a:r>
              <a:rPr lang="id-ID" dirty="0"/>
              <a:t>lain </a:t>
            </a:r>
          </a:p>
          <a:p>
            <a:pPr marL="800100" indent="-358775">
              <a:buNone/>
            </a:pPr>
            <a:r>
              <a:rPr lang="id-ID" dirty="0" smtClean="0"/>
              <a:t>– Virus </a:t>
            </a:r>
            <a:endParaRPr lang="id-ID" dirty="0"/>
          </a:p>
          <a:p>
            <a:r>
              <a:rPr lang="id-ID" dirty="0" smtClean="0"/>
              <a:t>Fisik </a:t>
            </a:r>
            <a:endParaRPr lang="id-ID" dirty="0"/>
          </a:p>
          <a:p>
            <a:pPr marL="719138" indent="-360363">
              <a:buNone/>
            </a:pPr>
            <a:r>
              <a:rPr lang="id-ID" dirty="0" smtClean="0"/>
              <a:t>– Particle </a:t>
            </a:r>
            <a:r>
              <a:rPr lang="id-ID" dirty="0"/>
              <a:t>bombardment </a:t>
            </a:r>
          </a:p>
          <a:p>
            <a:pPr marL="719138" indent="-360363">
              <a:buNone/>
            </a:pPr>
            <a:r>
              <a:rPr lang="id-ID" dirty="0" smtClean="0"/>
              <a:t>– </a:t>
            </a:r>
            <a:r>
              <a:rPr lang="id-ID" dirty="0" smtClean="0"/>
              <a:t>Electro</a:t>
            </a:r>
            <a:r>
              <a:rPr lang="en-US" dirty="0" smtClean="0"/>
              <a:t>p</a:t>
            </a:r>
            <a:r>
              <a:rPr lang="id-ID" dirty="0" smtClean="0"/>
              <a:t>orasi </a:t>
            </a:r>
            <a:endParaRPr lang="id-ID" dirty="0"/>
          </a:p>
          <a:p>
            <a:pPr marL="719138" indent="-360363">
              <a:buNone/>
            </a:pPr>
            <a:r>
              <a:rPr lang="id-ID" dirty="0" smtClean="0"/>
              <a:t>– Silicon </a:t>
            </a:r>
            <a:r>
              <a:rPr lang="id-ID" dirty="0"/>
              <a:t>carbide whiskers </a:t>
            </a:r>
          </a:p>
          <a:p>
            <a:pPr marL="719138" indent="-360363">
              <a:buNone/>
            </a:pPr>
            <a:r>
              <a:rPr lang="id-ID" dirty="0" smtClean="0"/>
              <a:t>– Carbon </a:t>
            </a:r>
            <a:r>
              <a:rPr lang="id-ID" dirty="0"/>
              <a:t>nanofibers </a:t>
            </a:r>
          </a:p>
          <a:p>
            <a:endParaRPr lang="id-ID" dirty="0"/>
          </a:p>
        </p:txBody>
      </p:sp>
    </p:spTree>
    <p:extLst>
      <p:ext uri="{BB962C8B-B14F-4D97-AF65-F5344CB8AC3E}">
        <p14:creationId xmlns:p14="http://schemas.microsoft.com/office/powerpoint/2010/main" val="116853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9600"/>
            <a:ext cx="8229600" cy="1143000"/>
          </a:xfrm>
        </p:spPr>
        <p:txBody>
          <a:bodyPr>
            <a:normAutofit/>
          </a:bodyPr>
          <a:lstStyle/>
          <a:p>
            <a:r>
              <a:rPr lang="id-ID" sz="3200" b="1" dirty="0">
                <a:solidFill>
                  <a:srgbClr val="002060"/>
                </a:solidFill>
              </a:rPr>
              <a:t>Metoda introduksi DNA dengan potensi alami </a:t>
            </a:r>
            <a:r>
              <a:rPr lang="id-ID" sz="3200" b="1" i="1" dirty="0">
                <a:solidFill>
                  <a:srgbClr val="002060"/>
                </a:solidFill>
              </a:rPr>
              <a:t>Agrobacterium tumefaciens </a:t>
            </a:r>
            <a:endParaRPr lang="id-ID" sz="3200" dirty="0">
              <a:solidFill>
                <a:srgbClr val="002060"/>
              </a:solidFill>
            </a:endParaRPr>
          </a:p>
        </p:txBody>
      </p:sp>
      <p:sp>
        <p:nvSpPr>
          <p:cNvPr id="3" name="Content Placeholder 2"/>
          <p:cNvSpPr>
            <a:spLocks noGrp="1"/>
          </p:cNvSpPr>
          <p:nvPr>
            <p:ph idx="1"/>
          </p:nvPr>
        </p:nvSpPr>
        <p:spPr>
          <a:xfrm>
            <a:off x="457200" y="1951037"/>
            <a:ext cx="8229600" cy="3459163"/>
          </a:xfrm>
        </p:spPr>
        <p:txBody>
          <a:bodyPr>
            <a:normAutofit/>
          </a:bodyPr>
          <a:lstStyle/>
          <a:p>
            <a:pPr marL="0" indent="0">
              <a:buNone/>
            </a:pPr>
            <a:r>
              <a:rPr lang="id-ID" i="1" dirty="0" smtClean="0"/>
              <a:t>Agrobacterium </a:t>
            </a:r>
            <a:r>
              <a:rPr lang="id-ID" i="1" dirty="0"/>
              <a:t>tumefaciens: </a:t>
            </a:r>
            <a:endParaRPr lang="id-ID" dirty="0"/>
          </a:p>
          <a:p>
            <a:r>
              <a:rPr lang="id-ID" dirty="0" smtClean="0"/>
              <a:t>bakteri </a:t>
            </a:r>
            <a:r>
              <a:rPr lang="id-ID" dirty="0"/>
              <a:t>gram negatif </a:t>
            </a:r>
          </a:p>
          <a:p>
            <a:r>
              <a:rPr lang="id-ID" dirty="0" smtClean="0"/>
              <a:t>secara </a:t>
            </a:r>
            <a:r>
              <a:rPr lang="id-ID" dirty="0"/>
              <a:t>alamiah memiliki kemampuan untuk melakukan transformasi genetik pada tanaman </a:t>
            </a:r>
          </a:p>
          <a:p>
            <a:r>
              <a:rPr lang="id-ID" dirty="0" smtClean="0"/>
              <a:t>memiliki </a:t>
            </a:r>
            <a:r>
              <a:rPr lang="id-ID" dirty="0"/>
              <a:t>plasmid Ti (tumor inducing plasmid) </a:t>
            </a:r>
          </a:p>
          <a:p>
            <a:endParaRPr lang="id-ID" dirty="0"/>
          </a:p>
        </p:txBody>
      </p:sp>
    </p:spTree>
    <p:extLst>
      <p:ext uri="{BB962C8B-B14F-4D97-AF65-F5344CB8AC3E}">
        <p14:creationId xmlns:p14="http://schemas.microsoft.com/office/powerpoint/2010/main" val="267913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plasmid 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960" y="1036953"/>
            <a:ext cx="6883040" cy="521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45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1507</Words>
  <Application>Microsoft Office PowerPoint</Application>
  <PresentationFormat>On-screen Show (4:3)</PresentationFormat>
  <Paragraphs>220</Paragraphs>
  <Slides>27</Slides>
  <Notes>10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Tujuan Bioteknologi Tanaman</vt:lpstr>
      <vt:lpstr>PowerPoint Presentation</vt:lpstr>
      <vt:lpstr>Teknologi Tanaman Transgenik</vt:lpstr>
      <vt:lpstr>Tanaman transgenik yang sudah dikembangkan</vt:lpstr>
      <vt:lpstr>PRINSIP BIOTEKNOLOGI (REKAYASA GENETIKA) TANAMAN </vt:lpstr>
      <vt:lpstr>Metoda untuk transformasi DNA ke dalam sel tanaman </vt:lpstr>
      <vt:lpstr>Metoda introduksi DNA dengan potensi alami Agrobacterium tumefaciens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ismail - [2010]</cp:lastModifiedBy>
  <cp:revision>30</cp:revision>
  <dcterms:created xsi:type="dcterms:W3CDTF">2017-03-06T01:48:25Z</dcterms:created>
  <dcterms:modified xsi:type="dcterms:W3CDTF">2019-07-02T00:51:47Z</dcterms:modified>
</cp:coreProperties>
</file>