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58" r:id="rId3"/>
    <p:sldId id="298" r:id="rId4"/>
    <p:sldId id="299" r:id="rId5"/>
    <p:sldId id="300" r:id="rId6"/>
    <p:sldId id="301" r:id="rId7"/>
    <p:sldId id="263" r:id="rId8"/>
    <p:sldId id="302" r:id="rId9"/>
    <p:sldId id="303" r:id="rId10"/>
    <p:sldId id="304" r:id="rId11"/>
    <p:sldId id="305" r:id="rId12"/>
    <p:sldId id="306" r:id="rId13"/>
    <p:sldId id="307" r:id="rId14"/>
    <p:sldId id="308" r:id="rId15"/>
    <p:sldId id="309" r:id="rId16"/>
    <p:sldId id="310" r:id="rId17"/>
    <p:sldId id="321" r:id="rId18"/>
    <p:sldId id="311" r:id="rId19"/>
    <p:sldId id="312" r:id="rId20"/>
    <p:sldId id="313" r:id="rId21"/>
    <p:sldId id="314" r:id="rId22"/>
    <p:sldId id="315" r:id="rId23"/>
    <p:sldId id="316" r:id="rId24"/>
    <p:sldId id="317" r:id="rId25"/>
    <p:sldId id="318" r:id="rId26"/>
    <p:sldId id="319" r:id="rId27"/>
    <p:sldId id="320"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5" d="100"/>
          <a:sy n="65"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D4FB4-D3DA-447B-9410-D740FDC95AE7}" type="datetimeFigureOut">
              <a:rPr lang="en-US" smtClean="0"/>
              <a:pPr/>
              <a:t>3/19/2019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D5571-EAF1-45AA-BAEE-4FB9C79714C8}" type="slidenum">
              <a:rPr lang="en-US" smtClean="0"/>
              <a:pPr/>
              <a:t>‹#›</a:t>
            </a:fld>
            <a:endParaRPr lang="en-US"/>
          </a:p>
        </p:txBody>
      </p:sp>
    </p:spTree>
    <p:extLst>
      <p:ext uri="{BB962C8B-B14F-4D97-AF65-F5344CB8AC3E}">
        <p14:creationId xmlns:p14="http://schemas.microsoft.com/office/powerpoint/2010/main" val="83513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228600">
              <a:buFont typeface="Arial" pitchFamily="34" charset="0"/>
              <a:buChar char="•"/>
            </a:pPr>
            <a:r>
              <a:rPr lang="id-ID" sz="3200" dirty="0" smtClean="0"/>
              <a:t>Osmoregulasi adalah proses untuk </a:t>
            </a:r>
            <a:r>
              <a:rPr lang="id-ID" sz="3200" dirty="0" smtClean="0">
                <a:solidFill>
                  <a:srgbClr val="FF0000"/>
                </a:solidFill>
              </a:rPr>
              <a:t>menjaga keseimbangan</a:t>
            </a:r>
            <a:r>
              <a:rPr lang="id-ID" sz="3200" dirty="0" smtClean="0"/>
              <a:t> </a:t>
            </a:r>
            <a:r>
              <a:rPr lang="id-ID" sz="3200" dirty="0" smtClean="0">
                <a:solidFill>
                  <a:srgbClr val="FF0000"/>
                </a:solidFill>
              </a:rPr>
              <a:t>antara jumlah air dan zat terlarut </a:t>
            </a:r>
            <a:r>
              <a:rPr lang="id-ID" sz="3200" dirty="0" smtClean="0"/>
              <a:t>yang ada dalam tubuh hewan. </a:t>
            </a:r>
            <a:endParaRPr lang="en-US" sz="3200" dirty="0" smtClean="0"/>
          </a:p>
          <a:p>
            <a:pPr marL="228600" lvl="1" indent="-228600">
              <a:buFont typeface="Arial" pitchFamily="34" charset="0"/>
              <a:buChar char="•"/>
            </a:pPr>
            <a:r>
              <a:rPr lang="id-ID" sz="3200" dirty="0" smtClean="0"/>
              <a:t>Osmoregulasi dapat juga didefinisikan sebagai proses homeostasis untuk menjaga agar cairan tubuh selalu berada dalam keadaan stabil </a:t>
            </a:r>
            <a:endParaRPr lang="en-US" sz="3200" dirty="0" smtClean="0"/>
          </a:p>
          <a:p>
            <a:pPr marL="0" lvl="1" indent="0">
              <a:buFont typeface="Arial" pitchFamily="34" charset="0"/>
              <a:buNone/>
            </a:pPr>
            <a:endParaRPr lang="en-US" sz="3200" dirty="0" smtClean="0">
              <a:sym typeface="Wingdings" pitchFamily="2" charset="2"/>
            </a:endParaRPr>
          </a:p>
          <a:p>
            <a:pPr marL="0" lvl="1" indent="0">
              <a:buFont typeface="Arial" pitchFamily="34" charset="0"/>
              <a:buNone/>
            </a:pPr>
            <a:r>
              <a:rPr lang="en-US" sz="3200" dirty="0" smtClean="0">
                <a:sym typeface="Wingdings" pitchFamily="2" charset="2"/>
              </a:rPr>
              <a:t>SISTEM</a:t>
            </a:r>
            <a:r>
              <a:rPr lang="en-US" sz="3200" baseline="0" dirty="0" smtClean="0">
                <a:sym typeface="Wingdings" pitchFamily="2" charset="2"/>
              </a:rPr>
              <a:t> OSMOREGULASI</a:t>
            </a:r>
          </a:p>
          <a:p>
            <a:r>
              <a:rPr lang="id-ID" sz="2400" dirty="0" smtClean="0"/>
              <a:t>Tidak  semua hewan dapat melakukan osmoregulasi. Hewan yg dpt melakukan osmoregulasi dinamakan osmoregulator.  Dan hewan yg tdk mampu melakukan osmoregulasi,  akan ttp mampu beradaptasi dengan lingkungan tempat tinggalnya, maka hewan tsb dinamakan osmokomformer.</a:t>
            </a:r>
          </a:p>
          <a:p>
            <a:r>
              <a:rPr lang="id-ID" sz="2400" dirty="0" smtClean="0"/>
              <a:t>osmokomformer dpt bertahan hidup selagiperubahan yg tjd di lingkunya tdk terlalu besar dan masih ada dlm kisaran toleransi yg dpt diterimanya</a:t>
            </a:r>
          </a:p>
        </p:txBody>
      </p:sp>
      <p:sp>
        <p:nvSpPr>
          <p:cNvPr id="4" name="Slide Number Placeholder 3"/>
          <p:cNvSpPr>
            <a:spLocks noGrp="1"/>
          </p:cNvSpPr>
          <p:nvPr>
            <p:ph type="sldNum" sz="quarter" idx="10"/>
          </p:nvPr>
        </p:nvSpPr>
        <p:spPr/>
        <p:txBody>
          <a:bodyPr/>
          <a:lstStyle/>
          <a:p>
            <a:fld id="{3B8D5571-EAF1-45AA-BAEE-4FB9C79714C8}" type="slidenum">
              <a:rPr lang="en-US" smtClean="0"/>
              <a:pPr/>
              <a:t>6</a:t>
            </a:fld>
            <a:endParaRPr lang="en-US"/>
          </a:p>
        </p:txBody>
      </p:sp>
    </p:spTree>
    <p:extLst>
      <p:ext uri="{BB962C8B-B14F-4D97-AF65-F5344CB8AC3E}">
        <p14:creationId xmlns:p14="http://schemas.microsoft.com/office/powerpoint/2010/main" val="366005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lgn="just">
              <a:buFont typeface="Arial" pitchFamily="34" charset="0"/>
              <a:buChar char="•"/>
            </a:pPr>
            <a:r>
              <a:rPr lang="id-ID" sz="1200" dirty="0" smtClean="0"/>
              <a:t>Osmoregulasi pada Pisces Ikan-ikan yang hidup di air tawar mempunyai cairan tubuh yang bersifat hiperosmotik terhadap lingkungan, sehingga air cenderung masuk ketubuhnya secara difusi melalui permukaan tubuh yang semipermiable.</a:t>
            </a:r>
          </a:p>
          <a:p>
            <a:pPr marL="269875" indent="-269875" algn="just">
              <a:buFont typeface="Arial" pitchFamily="34" charset="0"/>
              <a:buChar char="•"/>
            </a:pPr>
            <a:r>
              <a:rPr lang="id-ID" sz="1200" dirty="0" smtClean="0"/>
              <a:t>Ketidakseimbangan air menyebabkan hilangnya garam-garam tubuh dan mengencernya cairan tubuh, sehingga cairan tubuh tidak dapat menyokong fungsi-fungsi fisiologis secara normal. Ginjal akan memompa keluar kelebihan air tersebut sebagai air seni. </a:t>
            </a:r>
          </a:p>
          <a:p>
            <a:pPr marL="269875" indent="-269875" algn="just">
              <a:buFont typeface="Arial" pitchFamily="34" charset="0"/>
              <a:buChar char="•"/>
            </a:pPr>
            <a:r>
              <a:rPr lang="id-ID" sz="1200" dirty="0" smtClean="0"/>
              <a:t>Ginjal mempunyai glomerulus dalam jumlah banyak dengan diameter besar. Ini dimaksudkan untuk lebih dapat menahan garam-garam tubuh agar tidak keluar dan sekaligus memompa air seni sebanyak- banyaknya</a:t>
            </a:r>
          </a:p>
        </p:txBody>
      </p:sp>
      <p:sp>
        <p:nvSpPr>
          <p:cNvPr id="4" name="Slide Number Placeholder 3"/>
          <p:cNvSpPr>
            <a:spLocks noGrp="1"/>
          </p:cNvSpPr>
          <p:nvPr>
            <p:ph type="sldNum" sz="quarter" idx="10"/>
          </p:nvPr>
        </p:nvSpPr>
        <p:spPr/>
        <p:txBody>
          <a:bodyPr/>
          <a:lstStyle/>
          <a:p>
            <a:fld id="{3B8D5571-EAF1-45AA-BAEE-4FB9C79714C8}" type="slidenum">
              <a:rPr lang="en-US" smtClean="0"/>
              <a:pPr/>
              <a:t>19</a:t>
            </a:fld>
            <a:endParaRPr lang="en-US"/>
          </a:p>
        </p:txBody>
      </p:sp>
    </p:spTree>
    <p:extLst>
      <p:ext uri="{BB962C8B-B14F-4D97-AF65-F5344CB8AC3E}">
        <p14:creationId xmlns:p14="http://schemas.microsoft.com/office/powerpoint/2010/main" val="249541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d-ID" sz="1200" b="1" smtClean="0"/>
              <a:t>Osmoregulasi Hewan pd Lingkungan Air Laut</a:t>
            </a:r>
            <a:endParaRPr lang="id-ID" sz="1200" smtClean="0"/>
          </a:p>
          <a:p>
            <a:pPr marL="449263" indent="-449263">
              <a:buFont typeface="Arial" pitchFamily="34" charset="0"/>
              <a:buChar char="•"/>
            </a:pPr>
            <a:r>
              <a:rPr lang="id-ID" sz="1200" smtClean="0"/>
              <a:t>Kebanyakan </a:t>
            </a:r>
            <a:r>
              <a:rPr lang="id-ID" sz="1200" dirty="0" smtClean="0"/>
              <a:t>hewan invertebrata laut bersifat osmokonformer, ditandai adanya konsentrasi osmotik cairan tubuhnya yg sama dg lingkungan  hidupnya (air laut )</a:t>
            </a:r>
          </a:p>
          <a:p>
            <a:pPr marL="449263" indent="-449263">
              <a:buFont typeface="Arial" pitchFamily="34" charset="0"/>
              <a:buChar char="•"/>
            </a:pPr>
            <a:r>
              <a:rPr lang="id-ID" sz="1200" dirty="0" smtClean="0"/>
              <a:t>hewan ini tdk mpy keseimbangan ionik, sehingga ion akan masuk" dlm tubuh hewan.</a:t>
            </a:r>
          </a:p>
          <a:p>
            <a:pPr marL="449263" indent="-449263">
              <a:buFont typeface="Arial" pitchFamily="34" charset="0"/>
              <a:buChar char="•"/>
            </a:pPr>
            <a:r>
              <a:rPr lang="id-ID" sz="1200" dirty="0" smtClean="0"/>
              <a:t>Hewan melakukan pengaturan Konsentrasi ion dg cara menyekresi atau menyerap ion secara aktif</a:t>
            </a:r>
          </a:p>
          <a:p>
            <a:pPr marL="449263" indent="-449263">
              <a:buFont typeface="Arial" pitchFamily="34" charset="0"/>
              <a:buChar char="•"/>
            </a:pPr>
            <a:r>
              <a:rPr lang="id-ID" sz="1200" dirty="0" smtClean="0"/>
              <a:t>Pada ubur-ubur, ion SO</a:t>
            </a:r>
            <a:r>
              <a:rPr lang="id-ID" sz="1200" baseline="-25000" dirty="0" smtClean="0"/>
              <a:t>4</a:t>
            </a:r>
            <a:r>
              <a:rPr lang="id-ID" sz="1200" dirty="0" smtClean="0"/>
              <a:t>  (ion berat akan dikeluarkan dr dlm tubuh utk meningkatkan daya apung.</a:t>
            </a:r>
          </a:p>
        </p:txBody>
      </p:sp>
      <p:sp>
        <p:nvSpPr>
          <p:cNvPr id="4" name="Slide Number Placeholder 3"/>
          <p:cNvSpPr>
            <a:spLocks noGrp="1"/>
          </p:cNvSpPr>
          <p:nvPr>
            <p:ph type="sldNum" sz="quarter" idx="10"/>
          </p:nvPr>
        </p:nvSpPr>
        <p:spPr/>
        <p:txBody>
          <a:bodyPr/>
          <a:lstStyle/>
          <a:p>
            <a:fld id="{3B8D5571-EAF1-45AA-BAEE-4FB9C79714C8}" type="slidenum">
              <a:rPr lang="en-US" smtClean="0"/>
              <a:pPr/>
              <a:t>23</a:t>
            </a:fld>
            <a:endParaRPr lang="en-US"/>
          </a:p>
        </p:txBody>
      </p:sp>
    </p:spTree>
    <p:extLst>
      <p:ext uri="{BB962C8B-B14F-4D97-AF65-F5344CB8AC3E}">
        <p14:creationId xmlns:p14="http://schemas.microsoft.com/office/powerpoint/2010/main" val="364594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buFont typeface="Arial" pitchFamily="34" charset="0"/>
              <a:buChar char="•"/>
            </a:pPr>
            <a:r>
              <a:rPr lang="id-ID" sz="1200" dirty="0" smtClean="0"/>
              <a:t>Osmoregulasi pada Reptil Hewan dari kelas reptile, meliputi ular, buaya, dan kura- kura memiliki kulit yang kering dan bersisik. </a:t>
            </a:r>
          </a:p>
          <a:p>
            <a:pPr marL="269875" indent="-269875">
              <a:buFont typeface="Arial" pitchFamily="34" charset="0"/>
              <a:buChar char="•"/>
            </a:pPr>
            <a:r>
              <a:rPr lang="id-ID" sz="1200" dirty="0" smtClean="0"/>
              <a:t>Pengeluarannya hanya membutuhkan sedikit air. selain itu, Reptil juga melakukan penghematan air dengan menghasilkan feses yang kering. </a:t>
            </a:r>
          </a:p>
          <a:p>
            <a:pPr marL="269875" indent="-269875">
              <a:buFont typeface="Arial" pitchFamily="34" charset="0"/>
              <a:buChar char="•"/>
            </a:pPr>
            <a:r>
              <a:rPr lang="id-ID" sz="1200" dirty="0" smtClean="0"/>
              <a:t>Kadal dan kura-kura pada saat mengalami dehidrasi mampu memanfaatkan urin encer yang dihasilkan dan disimpan dikandung kemihnya dengan cara mereabsorbsinya</a:t>
            </a:r>
          </a:p>
        </p:txBody>
      </p:sp>
      <p:sp>
        <p:nvSpPr>
          <p:cNvPr id="4" name="Slide Number Placeholder 3"/>
          <p:cNvSpPr>
            <a:spLocks noGrp="1"/>
          </p:cNvSpPr>
          <p:nvPr>
            <p:ph type="sldNum" sz="quarter" idx="10"/>
          </p:nvPr>
        </p:nvSpPr>
        <p:spPr/>
        <p:txBody>
          <a:bodyPr/>
          <a:lstStyle/>
          <a:p>
            <a:fld id="{3B8D5571-EAF1-45AA-BAEE-4FB9C79714C8}" type="slidenum">
              <a:rPr lang="en-US" smtClean="0"/>
              <a:pPr/>
              <a:t>25</a:t>
            </a:fld>
            <a:endParaRPr lang="en-US"/>
          </a:p>
        </p:txBody>
      </p:sp>
    </p:spTree>
    <p:extLst>
      <p:ext uri="{BB962C8B-B14F-4D97-AF65-F5344CB8AC3E}">
        <p14:creationId xmlns:p14="http://schemas.microsoft.com/office/powerpoint/2010/main" val="340966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buFont typeface="Arial" pitchFamily="34" charset="0"/>
              <a:buChar char="•"/>
            </a:pPr>
            <a:r>
              <a:rPr lang="id-ID" sz="1200" dirty="0" smtClean="0"/>
              <a:t>Osmoregulasi pada Aves Burung mengeluarkan kelebihan garam tersebut melalui kelenjar garam, yang terdapat pada cekungan dangkal dikepala bagian atas, disebelah atas setiap matanya, didekat hidung. </a:t>
            </a:r>
          </a:p>
          <a:p>
            <a:pPr marL="269875" indent="-269875">
              <a:buFont typeface="Arial" pitchFamily="34" charset="0"/>
              <a:buChar char="•"/>
            </a:pPr>
            <a:r>
              <a:rPr lang="id-ID" sz="1200" dirty="0" smtClean="0"/>
              <a:t>Apabila burung laut menghadapi kelebihan garam didalm tubhnya, hewan itu akan menyekresikan cairan pekat yang banyak mengandung NaCl. </a:t>
            </a:r>
          </a:p>
          <a:p>
            <a:pPr marL="269875" indent="-269875">
              <a:buFont typeface="Arial" pitchFamily="34" charset="0"/>
              <a:buChar char="•"/>
            </a:pPr>
            <a:r>
              <a:rPr lang="id-ID" sz="1200" dirty="0" smtClean="0"/>
              <a:t>Kelenjar garam ini hanya aktif pada saat tubuh burung dijenuhkan oleh garam</a:t>
            </a:r>
          </a:p>
        </p:txBody>
      </p:sp>
      <p:sp>
        <p:nvSpPr>
          <p:cNvPr id="4" name="Slide Number Placeholder 3"/>
          <p:cNvSpPr>
            <a:spLocks noGrp="1"/>
          </p:cNvSpPr>
          <p:nvPr>
            <p:ph type="sldNum" sz="quarter" idx="10"/>
          </p:nvPr>
        </p:nvSpPr>
        <p:spPr/>
        <p:txBody>
          <a:bodyPr/>
          <a:lstStyle/>
          <a:p>
            <a:fld id="{3B8D5571-EAF1-45AA-BAEE-4FB9C79714C8}" type="slidenum">
              <a:rPr lang="en-US" smtClean="0"/>
              <a:pPr/>
              <a:t>26</a:t>
            </a:fld>
            <a:endParaRPr lang="en-US"/>
          </a:p>
        </p:txBody>
      </p:sp>
    </p:spTree>
    <p:extLst>
      <p:ext uri="{BB962C8B-B14F-4D97-AF65-F5344CB8AC3E}">
        <p14:creationId xmlns:p14="http://schemas.microsoft.com/office/powerpoint/2010/main" val="82342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28</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CF95A180-2AB2-4497-9884-014A57163BF4}" type="slidenum">
              <a:rPr lang="id-ID" smtClean="0"/>
              <a:pPr>
                <a:defRPr/>
              </a:pPr>
              <a:t>7</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d-ID" dirty="0" smtClean="0"/>
              <a:t>Tekanan osmotik:</a:t>
            </a:r>
          </a:p>
          <a:p>
            <a:pPr marL="449263" indent="-449263">
              <a:buFont typeface="Wingdings" pitchFamily="2" charset="2"/>
              <a:buChar char="ü"/>
            </a:pPr>
            <a:r>
              <a:rPr lang="id-ID" dirty="0" smtClean="0"/>
              <a:t>Hiperosmotik: larutan hipertonis mempunyai tekanan osmotik tinggi</a:t>
            </a:r>
          </a:p>
          <a:p>
            <a:pPr marL="449263" indent="-449263">
              <a:buFont typeface="Wingdings" pitchFamily="2" charset="2"/>
              <a:buChar char="ü"/>
            </a:pPr>
            <a:r>
              <a:rPr lang="id-ID" dirty="0" smtClean="0"/>
              <a:t>Hipoosmotik: larutan hipotonis mpy tekananosmotik rendah</a:t>
            </a:r>
          </a:p>
          <a:p>
            <a:pPr marL="449263" indent="-449263">
              <a:buFont typeface="Wingdings" pitchFamily="2" charset="2"/>
              <a:buChar char="ü"/>
            </a:pPr>
            <a:r>
              <a:rPr lang="id-ID" dirty="0" smtClean="0"/>
              <a:t>Isoosmotik: tekanan osmotiknya sama</a:t>
            </a:r>
          </a:p>
        </p:txBody>
      </p:sp>
      <p:sp>
        <p:nvSpPr>
          <p:cNvPr id="4" name="Slide Number Placeholder 3"/>
          <p:cNvSpPr>
            <a:spLocks noGrp="1"/>
          </p:cNvSpPr>
          <p:nvPr>
            <p:ph type="sldNum" sz="quarter" idx="10"/>
          </p:nvPr>
        </p:nvSpPr>
        <p:spPr/>
        <p:txBody>
          <a:bodyPr/>
          <a:lstStyle/>
          <a:p>
            <a:fld id="{3B8D5571-EAF1-45AA-BAEE-4FB9C79714C8}" type="slidenum">
              <a:rPr lang="en-US" smtClean="0"/>
              <a:pPr/>
              <a:t>8</a:t>
            </a:fld>
            <a:endParaRPr lang="en-US"/>
          </a:p>
        </p:txBody>
      </p:sp>
    </p:spTree>
    <p:extLst>
      <p:ext uri="{BB962C8B-B14F-4D97-AF65-F5344CB8AC3E}">
        <p14:creationId xmlns:p14="http://schemas.microsoft.com/office/powerpoint/2010/main" val="301348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d-ID" sz="1200" dirty="0" smtClean="0"/>
              <a:t>Konsentrasi larutan,  hipertonis, hipotonis, isotonis.</a:t>
            </a:r>
          </a:p>
          <a:p>
            <a:pPr marL="539750" indent="-539750"/>
            <a:r>
              <a:rPr lang="id-ID" sz="1200" dirty="0" smtClean="0"/>
              <a:t>Hipertonis adalah larutan y</a:t>
            </a:r>
            <a:r>
              <a:rPr lang="en-US" sz="1200" dirty="0" smtClean="0"/>
              <a:t>an</a:t>
            </a:r>
            <a:r>
              <a:rPr lang="id-ID" sz="1200" dirty="0" smtClean="0"/>
              <a:t>g konsentrasinya l</a:t>
            </a:r>
            <a:r>
              <a:rPr lang="en-US" sz="1200" dirty="0" smtClean="0"/>
              <a:t>e</a:t>
            </a:r>
            <a:r>
              <a:rPr lang="id-ID" sz="1200" dirty="0" smtClean="0"/>
              <a:t>b</a:t>
            </a:r>
            <a:r>
              <a:rPr lang="en-US" sz="1200" dirty="0" smtClean="0"/>
              <a:t>i</a:t>
            </a:r>
            <a:r>
              <a:rPr lang="id-ID" sz="1200" dirty="0" smtClean="0"/>
              <a:t>h tinggi</a:t>
            </a:r>
            <a:r>
              <a:rPr lang="en-US" sz="1200" dirty="0" smtClean="0"/>
              <a:t> </a:t>
            </a:r>
            <a:r>
              <a:rPr lang="id-ID" sz="1200" dirty="0" smtClean="0"/>
              <a:t>d</a:t>
            </a:r>
            <a:r>
              <a:rPr lang="en-US" sz="1200" dirty="0" smtClean="0"/>
              <a:t>a</a:t>
            </a:r>
            <a:r>
              <a:rPr lang="id-ID" sz="1200" dirty="0" smtClean="0"/>
              <a:t>r</a:t>
            </a:r>
            <a:r>
              <a:rPr lang="en-US" sz="1200" dirty="0" smtClean="0"/>
              <a:t>i</a:t>
            </a:r>
            <a:r>
              <a:rPr lang="id-ID" sz="1200" dirty="0" smtClean="0"/>
              <a:t> larutan y</a:t>
            </a:r>
            <a:r>
              <a:rPr lang="en-US" sz="1200" dirty="0" smtClean="0"/>
              <a:t>an</a:t>
            </a:r>
            <a:r>
              <a:rPr lang="id-ID" sz="1200" dirty="0" smtClean="0"/>
              <a:t>g lain. Contoh  larutan gula 15%</a:t>
            </a:r>
          </a:p>
          <a:p>
            <a:pPr marL="539750" indent="-539750"/>
            <a:r>
              <a:rPr lang="id-ID" sz="1200" dirty="0" smtClean="0"/>
              <a:t>Hipotonis adalah larutan yg konsentrasinya lbh rendah</a:t>
            </a:r>
            <a:r>
              <a:rPr lang="en-US" sz="1200" dirty="0" smtClean="0"/>
              <a:t> </a:t>
            </a:r>
            <a:r>
              <a:rPr lang="id-ID" sz="1200" dirty="0" smtClean="0"/>
              <a:t>dibanding larutan yg lain. Contoh  larutan gula 5%</a:t>
            </a:r>
          </a:p>
          <a:p>
            <a:pPr marL="539750" indent="-539750"/>
            <a:r>
              <a:rPr lang="id-ID" sz="1200" dirty="0" smtClean="0"/>
              <a:t>Isotonis adalah larutan yg konsentrasinya sama dibanding larutan yg lain</a:t>
            </a:r>
          </a:p>
        </p:txBody>
      </p:sp>
      <p:sp>
        <p:nvSpPr>
          <p:cNvPr id="4" name="Slide Number Placeholder 3"/>
          <p:cNvSpPr>
            <a:spLocks noGrp="1"/>
          </p:cNvSpPr>
          <p:nvPr>
            <p:ph type="sldNum" sz="quarter" idx="10"/>
          </p:nvPr>
        </p:nvSpPr>
        <p:spPr/>
        <p:txBody>
          <a:bodyPr/>
          <a:lstStyle/>
          <a:p>
            <a:fld id="{3B8D5571-EAF1-45AA-BAEE-4FB9C79714C8}" type="slidenum">
              <a:rPr lang="en-US" smtClean="0"/>
              <a:pPr/>
              <a:t>9</a:t>
            </a:fld>
            <a:endParaRPr lang="en-US"/>
          </a:p>
        </p:txBody>
      </p:sp>
    </p:spTree>
    <p:extLst>
      <p:ext uri="{BB962C8B-B14F-4D97-AF65-F5344CB8AC3E}">
        <p14:creationId xmlns:p14="http://schemas.microsoft.com/office/powerpoint/2010/main" val="372096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r>
              <a:rPr lang="en-US" dirty="0" smtClean="0"/>
              <a:t>OSMOREGULATOR:</a:t>
            </a:r>
          </a:p>
          <a:p>
            <a:pPr marL="360363" indent="-360363"/>
            <a:r>
              <a:rPr lang="id-ID" dirty="0" smtClean="0"/>
              <a:t>Osmokonformer  merupakan hewan yang tidak mampu mempertahankan tekanan osmotik di dalam tubuhnya, oleh karena itu hewan harus melakukan berbagai adaptasi agar dapat bertahan di dalam tempat hidupnya.</a:t>
            </a:r>
          </a:p>
          <a:p>
            <a:pPr marL="360363" indent="-360363"/>
            <a:r>
              <a:rPr lang="id-ID" dirty="0" smtClean="0"/>
              <a:t>Adaptasi dapat dilakukan sepanjang perubahan yang terjadi pada lingkungannya tidak terlalu besar dan masih ada dalam kisaran konsentrasi yang dapat diterimanya. </a:t>
            </a:r>
          </a:p>
          <a:p>
            <a:pPr marL="360363" indent="-360363"/>
            <a:r>
              <a:rPr lang="id-ID" dirty="0" smtClean="0"/>
              <a:t>Jika perubahan lingkungan terlalu besar maka hewan yang melakukan osmokonfermer tidak dapat bertahan hidup di tempat tersebut</a:t>
            </a:r>
          </a:p>
        </p:txBody>
      </p:sp>
      <p:sp>
        <p:nvSpPr>
          <p:cNvPr id="4" name="Slide Number Placeholder 3"/>
          <p:cNvSpPr>
            <a:spLocks noGrp="1"/>
          </p:cNvSpPr>
          <p:nvPr>
            <p:ph type="sldNum" sz="quarter" idx="10"/>
          </p:nvPr>
        </p:nvSpPr>
        <p:spPr/>
        <p:txBody>
          <a:bodyPr/>
          <a:lstStyle/>
          <a:p>
            <a:fld id="{3B8D5571-EAF1-45AA-BAEE-4FB9C79714C8}" type="slidenum">
              <a:rPr lang="en-US" smtClean="0"/>
              <a:pPr/>
              <a:t>10</a:t>
            </a:fld>
            <a:endParaRPr lang="en-US"/>
          </a:p>
        </p:txBody>
      </p:sp>
    </p:spTree>
    <p:extLst>
      <p:ext uri="{BB962C8B-B14F-4D97-AF65-F5344CB8AC3E}">
        <p14:creationId xmlns:p14="http://schemas.microsoft.com/office/powerpoint/2010/main" val="361937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Secara umum, organ osmoregulasi invertebrata memakai mekanisme filtrasi, reabsorbsi, dan sekresi yang prinsipnya sama dengan kerja ginjal pada vertebrata yang memproduksi urin yang lebih encer dari cairan tubuhnya.</a:t>
            </a:r>
          </a:p>
        </p:txBody>
      </p:sp>
      <p:sp>
        <p:nvSpPr>
          <p:cNvPr id="4" name="Slide Number Placeholder 3"/>
          <p:cNvSpPr>
            <a:spLocks noGrp="1"/>
          </p:cNvSpPr>
          <p:nvPr>
            <p:ph type="sldNum" sz="quarter" idx="10"/>
          </p:nvPr>
        </p:nvSpPr>
        <p:spPr/>
        <p:txBody>
          <a:bodyPr/>
          <a:lstStyle/>
          <a:p>
            <a:fld id="{3B8D5571-EAF1-45AA-BAEE-4FB9C79714C8}" type="slidenum">
              <a:rPr lang="en-US" smtClean="0"/>
              <a:pPr/>
              <a:t>11</a:t>
            </a:fld>
            <a:endParaRPr lang="en-US"/>
          </a:p>
        </p:txBody>
      </p:sp>
    </p:spTree>
    <p:extLst>
      <p:ext uri="{BB962C8B-B14F-4D97-AF65-F5344CB8AC3E}">
        <p14:creationId xmlns:p14="http://schemas.microsoft.com/office/powerpoint/2010/main" val="23337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lgn="just">
              <a:buFont typeface="Arial" pitchFamily="34" charset="0"/>
              <a:buChar char="•"/>
            </a:pPr>
            <a:r>
              <a:rPr lang="id-ID" sz="1200" dirty="0" smtClean="0"/>
              <a:t>Osmoregulasi pada Annelida Cacing tanah seperti lumbricus terestris merupakan regulator hiperosmotik yang efektif. </a:t>
            </a:r>
          </a:p>
          <a:p>
            <a:pPr marL="269875" indent="-269875" algn="just">
              <a:buFont typeface="Arial" pitchFamily="34" charset="0"/>
              <a:buChar char="•"/>
            </a:pPr>
            <a:r>
              <a:rPr lang="id-ID" sz="1200" dirty="0" smtClean="0"/>
              <a:t>Hewan ini secara aktif mengabsorbsi ion-ion. Urine yang diproduksinya encer, yang secara esensial bersifat hiposmotik mendekati isosmotik terhadap darahnya. </a:t>
            </a:r>
          </a:p>
          <a:p>
            <a:pPr marL="269875" indent="-269875" algn="just">
              <a:buFont typeface="Arial" pitchFamily="34" charset="0"/>
              <a:buChar char="•"/>
            </a:pPr>
            <a:r>
              <a:rPr lang="id-ID" sz="1200" dirty="0" smtClean="0"/>
              <a:t>Homeostasis regulasi juga dilakukan dengan pendekatan prilaku yaitu aktif dimalam hari dan menggali tanah lebih dalam bila permukaan tanah kering</a:t>
            </a:r>
          </a:p>
        </p:txBody>
      </p:sp>
      <p:sp>
        <p:nvSpPr>
          <p:cNvPr id="4" name="Slide Number Placeholder 3"/>
          <p:cNvSpPr>
            <a:spLocks noGrp="1"/>
          </p:cNvSpPr>
          <p:nvPr>
            <p:ph type="sldNum" sz="quarter" idx="10"/>
          </p:nvPr>
        </p:nvSpPr>
        <p:spPr/>
        <p:txBody>
          <a:bodyPr/>
          <a:lstStyle/>
          <a:p>
            <a:fld id="{3B8D5571-EAF1-45AA-BAEE-4FB9C79714C8}" type="slidenum">
              <a:rPr lang="en-US" smtClean="0"/>
              <a:pPr/>
              <a:t>14</a:t>
            </a:fld>
            <a:endParaRPr lang="en-US"/>
          </a:p>
        </p:txBody>
      </p:sp>
    </p:spTree>
    <p:extLst>
      <p:ext uri="{BB962C8B-B14F-4D97-AF65-F5344CB8AC3E}">
        <p14:creationId xmlns:p14="http://schemas.microsoft.com/office/powerpoint/2010/main" val="340324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t>Osmoregulasi pada Serangga Kehilangan air pada serangga terutama terjadi melalui proses penguapan. Jalan utama kehilangan air pada serangga adalah melalui spirakulum untuk mengurangi kehilangan air dari tubuhnya maka kebanyakan serangga akan menutup spirakelnya pada saat diantara dua gerakan pernapasannya.</a:t>
            </a:r>
          </a:p>
        </p:txBody>
      </p:sp>
      <p:sp>
        <p:nvSpPr>
          <p:cNvPr id="4" name="Slide Number Placeholder 3"/>
          <p:cNvSpPr>
            <a:spLocks noGrp="1"/>
          </p:cNvSpPr>
          <p:nvPr>
            <p:ph type="sldNum" sz="quarter" idx="10"/>
          </p:nvPr>
        </p:nvSpPr>
        <p:spPr/>
        <p:txBody>
          <a:bodyPr/>
          <a:lstStyle/>
          <a:p>
            <a:fld id="{3B8D5571-EAF1-45AA-BAEE-4FB9C79714C8}" type="slidenum">
              <a:rPr lang="en-US" smtClean="0"/>
              <a:pPr/>
              <a:t>15</a:t>
            </a:fld>
            <a:endParaRPr lang="en-US"/>
          </a:p>
        </p:txBody>
      </p:sp>
    </p:spTree>
    <p:extLst>
      <p:ext uri="{BB962C8B-B14F-4D97-AF65-F5344CB8AC3E}">
        <p14:creationId xmlns:p14="http://schemas.microsoft.com/office/powerpoint/2010/main" val="223492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CF95A180-2AB2-4497-9884-014A57163BF4}" type="slidenum">
              <a:rPr lang="id-ID" smtClean="0"/>
              <a:pPr>
                <a:defRPr/>
              </a:pPr>
              <a:t>17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355F5-4E6B-4AA6-A896-2F26D40D9404}"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428089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355F5-4E6B-4AA6-A896-2F26D40D9404}"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158141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355F5-4E6B-4AA6-A896-2F26D40D9404}"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32176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355F5-4E6B-4AA6-A896-2F26D40D9404}"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181934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355F5-4E6B-4AA6-A896-2F26D40D9404}"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23910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355F5-4E6B-4AA6-A896-2F26D40D9404}"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32203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355F5-4E6B-4AA6-A896-2F26D40D9404}"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178638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355F5-4E6B-4AA6-A896-2F26D40D9404}"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378469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355F5-4E6B-4AA6-A896-2F26D40D9404}"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378530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355F5-4E6B-4AA6-A896-2F26D40D9404}"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35532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355F5-4E6B-4AA6-A896-2F26D40D9404}"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4E142-7E00-4B45-A8A2-A00790874B99}" type="slidenum">
              <a:rPr lang="en-US" smtClean="0"/>
              <a:pPr/>
              <a:t>‹#›</a:t>
            </a:fld>
            <a:endParaRPr lang="en-US"/>
          </a:p>
        </p:txBody>
      </p:sp>
    </p:spTree>
    <p:extLst>
      <p:ext uri="{BB962C8B-B14F-4D97-AF65-F5344CB8AC3E}">
        <p14:creationId xmlns:p14="http://schemas.microsoft.com/office/powerpoint/2010/main" val="215153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355F5-4E6B-4AA6-A896-2F26D40D9404}" type="datetimeFigureOut">
              <a:rPr lang="en-US" smtClean="0"/>
              <a:pPr/>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4E142-7E00-4B45-A8A2-A00790874B99}" type="slidenum">
              <a:rPr lang="en-US" smtClean="0"/>
              <a:pPr/>
              <a:t>‹#›</a:t>
            </a:fld>
            <a:endParaRPr lang="en-US"/>
          </a:p>
        </p:txBody>
      </p:sp>
    </p:spTree>
    <p:extLst>
      <p:ext uri="{BB962C8B-B14F-4D97-AF65-F5344CB8AC3E}">
        <p14:creationId xmlns:p14="http://schemas.microsoft.com/office/powerpoint/2010/main" val="2936813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57166"/>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3861048"/>
            <a:ext cx="5638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schemeClr val="bg1"/>
                </a:solidFill>
              </a:rPr>
              <a:t> </a:t>
            </a:r>
            <a:r>
              <a:rPr lang="en-US" sz="4400" b="1" dirty="0" smtClean="0">
                <a:solidFill>
                  <a:schemeClr val="bg1"/>
                </a:solidFill>
              </a:rPr>
              <a:t>OSMOREGULASI</a:t>
            </a:r>
            <a:endParaRPr lang="en-US" sz="4400" b="1" dirty="0"/>
          </a:p>
        </p:txBody>
      </p:sp>
      <p:sp>
        <p:nvSpPr>
          <p:cNvPr id="4" name="TextBox 1"/>
          <p:cNvSpPr txBox="1">
            <a:spLocks noChangeArrowheads="1"/>
          </p:cNvSpPr>
          <p:nvPr/>
        </p:nvSpPr>
        <p:spPr bwMode="auto">
          <a:xfrm>
            <a:off x="3460342" y="4653136"/>
            <a:ext cx="50720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dirty="0">
                <a:solidFill>
                  <a:schemeClr val="bg1"/>
                </a:solidFill>
                <a:latin typeface="Comic Sans MS" pitchFamily="66" charset="0"/>
                <a:cs typeface="FrankRuehl" pitchFamily="34" charset="-79"/>
              </a:rPr>
              <a:t> </a:t>
            </a:r>
            <a:r>
              <a:rPr lang="en-US" sz="2200" b="1" dirty="0" err="1" smtClean="0">
                <a:solidFill>
                  <a:schemeClr val="bg1"/>
                </a:solidFill>
                <a:latin typeface="Comic Sans MS" pitchFamily="66" charset="0"/>
                <a:cs typeface="FrankRuehl" pitchFamily="34" charset="-79"/>
              </a:rPr>
              <a:t>Febriana</a:t>
            </a:r>
            <a:r>
              <a:rPr lang="en-US" sz="2200" b="1" dirty="0" smtClean="0">
                <a:solidFill>
                  <a:schemeClr val="bg1"/>
                </a:solidFill>
                <a:latin typeface="Comic Sans MS" pitchFamily="66" charset="0"/>
                <a:cs typeface="FrankRuehl" pitchFamily="34" charset="-79"/>
              </a:rPr>
              <a:t> </a:t>
            </a:r>
            <a:r>
              <a:rPr lang="en-US" sz="2200" b="1" dirty="0" err="1" smtClean="0">
                <a:solidFill>
                  <a:schemeClr val="bg1"/>
                </a:solidFill>
                <a:latin typeface="Comic Sans MS" pitchFamily="66" charset="0"/>
                <a:cs typeface="FrankRuehl" pitchFamily="34" charset="-79"/>
              </a:rPr>
              <a:t>Dwi</a:t>
            </a:r>
            <a:r>
              <a:rPr lang="en-US" sz="2200" b="1" dirty="0" smtClean="0">
                <a:solidFill>
                  <a:schemeClr val="bg1"/>
                </a:solidFill>
                <a:latin typeface="Comic Sans MS" pitchFamily="66" charset="0"/>
                <a:cs typeface="FrankRuehl" pitchFamily="34" charset="-79"/>
              </a:rPr>
              <a:t> </a:t>
            </a:r>
            <a:r>
              <a:rPr lang="en-US" sz="2200" b="1" dirty="0" err="1" smtClean="0">
                <a:solidFill>
                  <a:schemeClr val="bg1"/>
                </a:solidFill>
                <a:latin typeface="Comic Sans MS" pitchFamily="66" charset="0"/>
                <a:cs typeface="FrankRuehl" pitchFamily="34" charset="-79"/>
              </a:rPr>
              <a:t>Wahyuni</a:t>
            </a:r>
            <a:r>
              <a:rPr lang="en-US" sz="2200" b="1" dirty="0" smtClean="0">
                <a:solidFill>
                  <a:schemeClr val="bg1"/>
                </a:solidFill>
                <a:latin typeface="Comic Sans MS" pitchFamily="66" charset="0"/>
                <a:cs typeface="FrankRuehl" pitchFamily="34" charset="-79"/>
              </a:rPr>
              <a:t>, </a:t>
            </a:r>
            <a:r>
              <a:rPr lang="en-US" sz="2200" b="1" dirty="0" err="1" smtClean="0">
                <a:solidFill>
                  <a:schemeClr val="bg1"/>
                </a:solidFill>
                <a:latin typeface="Comic Sans MS" pitchFamily="66" charset="0"/>
                <a:cs typeface="FrankRuehl" pitchFamily="34" charset="-79"/>
              </a:rPr>
              <a:t>M.Si</a:t>
            </a:r>
            <a:r>
              <a:rPr lang="en-US" sz="2200" b="1" dirty="0" smtClean="0">
                <a:solidFill>
                  <a:schemeClr val="bg1"/>
                </a:solidFill>
                <a:latin typeface="Comic Sans MS" pitchFamily="66" charset="0"/>
                <a:cs typeface="FrankRuehl" pitchFamily="34" charset="-79"/>
              </a:rPr>
              <a:t>.</a:t>
            </a:r>
            <a:endParaRPr lang="en-US" sz="2200" b="1" dirty="0">
              <a:solidFill>
                <a:schemeClr val="bg1"/>
              </a:solidFill>
              <a:latin typeface="Comic Sans MS" pitchFamily="66" charset="0"/>
              <a:cs typeface="FrankRuehl" pitchFamily="34" charset="-79"/>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Cara </a:t>
            </a:r>
            <a:r>
              <a:rPr lang="en-US" dirty="0" err="1" smtClean="0"/>
              <a:t>hewan</a:t>
            </a:r>
            <a:r>
              <a:rPr lang="en-US" dirty="0" smtClean="0"/>
              <a:t> </a:t>
            </a:r>
            <a:r>
              <a:rPr lang="en-US" dirty="0" err="1" smtClean="0"/>
              <a:t>melakukan</a:t>
            </a:r>
            <a:r>
              <a:rPr lang="en-US" dirty="0" smtClean="0"/>
              <a:t> </a:t>
            </a:r>
            <a:r>
              <a:rPr lang="en-US" dirty="0" err="1" smtClean="0"/>
              <a:t>osmoregulasi</a:t>
            </a:r>
            <a:r>
              <a:rPr lang="en-US" dirty="0" smtClean="0"/>
              <a:t> </a:t>
            </a:r>
            <a:endParaRPr lang="id-ID" dirty="0"/>
          </a:p>
        </p:txBody>
      </p:sp>
      <p:sp>
        <p:nvSpPr>
          <p:cNvPr id="3" name="Content Placeholder 2"/>
          <p:cNvSpPr>
            <a:spLocks noGrp="1"/>
          </p:cNvSpPr>
          <p:nvPr>
            <p:ph idx="1"/>
          </p:nvPr>
        </p:nvSpPr>
        <p:spPr/>
        <p:txBody>
          <a:bodyPr>
            <a:normAutofit fontScale="92500" lnSpcReduction="20000"/>
          </a:bodyPr>
          <a:lstStyle/>
          <a:p>
            <a:r>
              <a:rPr lang="en-US" dirty="0" err="1" smtClean="0"/>
              <a:t>Yaitu</a:t>
            </a:r>
            <a:r>
              <a:rPr lang="en-US" dirty="0" smtClean="0"/>
              <a:t> </a:t>
            </a:r>
            <a:r>
              <a:rPr lang="en-US" dirty="0" err="1" smtClean="0"/>
              <a:t>dengan</a:t>
            </a:r>
            <a:r>
              <a:rPr lang="en-US" dirty="0" smtClean="0"/>
              <a:t> </a:t>
            </a:r>
            <a:r>
              <a:rPr lang="en-US" dirty="0" err="1" smtClean="0"/>
              <a:t>mekanisme</a:t>
            </a:r>
            <a:r>
              <a:rPr lang="en-US" dirty="0" smtClean="0"/>
              <a:t> </a:t>
            </a:r>
            <a:r>
              <a:rPr lang="en-US" dirty="0" err="1" smtClean="0">
                <a:solidFill>
                  <a:srgbClr val="FF0000"/>
                </a:solidFill>
              </a:rPr>
              <a:t>osmokonformer</a:t>
            </a:r>
            <a:r>
              <a:rPr lang="en-US" dirty="0" smtClean="0"/>
              <a:t> </a:t>
            </a:r>
            <a:r>
              <a:rPr lang="en-US" dirty="0" err="1" smtClean="0"/>
              <a:t>dan</a:t>
            </a:r>
            <a:r>
              <a:rPr lang="en-US" dirty="0" smtClean="0"/>
              <a:t> </a:t>
            </a:r>
            <a:r>
              <a:rPr lang="en-US" dirty="0" err="1" smtClean="0">
                <a:solidFill>
                  <a:srgbClr val="FF0000"/>
                </a:solidFill>
              </a:rPr>
              <a:t>osmoregulator</a:t>
            </a:r>
            <a:endParaRPr lang="en-US" dirty="0" smtClean="0">
              <a:solidFill>
                <a:srgbClr val="FF0000"/>
              </a:solidFill>
            </a:endParaRPr>
          </a:p>
          <a:p>
            <a:r>
              <a:rPr lang="en-US" dirty="0" err="1" smtClean="0">
                <a:solidFill>
                  <a:srgbClr val="FF0000"/>
                </a:solidFill>
              </a:rPr>
              <a:t>Osmokonformer</a:t>
            </a:r>
            <a:r>
              <a:rPr lang="en-US" dirty="0" smtClean="0">
                <a:solidFill>
                  <a:srgbClr val="FF0000"/>
                </a:solidFill>
              </a:rPr>
              <a:t> </a:t>
            </a:r>
            <a:r>
              <a:rPr lang="en-US" dirty="0" smtClean="0">
                <a:solidFill>
                  <a:srgbClr val="FF0000"/>
                </a:solidFill>
                <a:sym typeface="Wingdings" panose="05000000000000000000" pitchFamily="2" charset="2"/>
              </a:rPr>
              <a:t> </a:t>
            </a:r>
            <a:r>
              <a:rPr lang="en-US" dirty="0" err="1" smtClean="0">
                <a:sym typeface="Wingdings" panose="05000000000000000000" pitchFamily="2" charset="2"/>
              </a:rPr>
              <a:t>menjaga</a:t>
            </a:r>
            <a:r>
              <a:rPr lang="en-US" dirty="0" smtClean="0">
                <a:sym typeface="Wingdings" panose="05000000000000000000" pitchFamily="2" charset="2"/>
              </a:rPr>
              <a:t> agar </a:t>
            </a:r>
            <a:r>
              <a:rPr lang="en-US" dirty="0" err="1" smtClean="0">
                <a:sym typeface="Wingdings" panose="05000000000000000000" pitchFamily="2" charset="2"/>
              </a:rPr>
              <a:t>kondisi</a:t>
            </a:r>
            <a:r>
              <a:rPr lang="en-US" dirty="0" smtClean="0">
                <a:sym typeface="Wingdings" panose="05000000000000000000" pitchFamily="2" charset="2"/>
              </a:rPr>
              <a:t> </a:t>
            </a:r>
            <a:r>
              <a:rPr lang="en-US" dirty="0" err="1" smtClean="0">
                <a:sym typeface="Wingdings" panose="05000000000000000000" pitchFamily="2" charset="2"/>
              </a:rPr>
              <a:t>cairan</a:t>
            </a:r>
            <a:r>
              <a:rPr lang="en-US" dirty="0" smtClean="0">
                <a:sym typeface="Wingdings" panose="05000000000000000000" pitchFamily="2" charset="2"/>
              </a:rPr>
              <a:t> </a:t>
            </a:r>
            <a:r>
              <a:rPr lang="en-US" dirty="0" err="1" smtClean="0">
                <a:sym typeface="Wingdings" panose="05000000000000000000" pitchFamily="2" charset="2"/>
              </a:rPr>
              <a:t>tubuh</a:t>
            </a:r>
            <a:r>
              <a:rPr lang="en-US" dirty="0" smtClean="0">
                <a:sym typeface="Wingdings" panose="05000000000000000000" pitchFamily="2" charset="2"/>
              </a:rPr>
              <a:t> </a:t>
            </a:r>
            <a:r>
              <a:rPr lang="en-US" dirty="0" err="1" smtClean="0">
                <a:sym typeface="Wingdings" panose="05000000000000000000" pitchFamily="2" charset="2"/>
              </a:rPr>
              <a:t>selalu</a:t>
            </a:r>
            <a:r>
              <a:rPr lang="en-US" dirty="0" smtClean="0">
                <a:sym typeface="Wingdings" panose="05000000000000000000" pitchFamily="2" charset="2"/>
              </a:rPr>
              <a:t> </a:t>
            </a:r>
            <a:r>
              <a:rPr lang="en-US" dirty="0" err="1" smtClean="0">
                <a:sym typeface="Wingdings" panose="05000000000000000000" pitchFamily="2" charset="2"/>
              </a:rPr>
              <a:t>isosmotik</a:t>
            </a:r>
            <a:r>
              <a:rPr lang="en-US" dirty="0" smtClean="0">
                <a:sym typeface="Wingdings" panose="05000000000000000000" pitchFamily="2" charset="2"/>
              </a:rPr>
              <a:t> </a:t>
            </a:r>
            <a:r>
              <a:rPr lang="en-US" dirty="0" err="1" smtClean="0">
                <a:sym typeface="Wingdings" panose="05000000000000000000" pitchFamily="2" charset="2"/>
              </a:rPr>
              <a:t>dibandingkan</a:t>
            </a:r>
            <a:r>
              <a:rPr lang="en-US" dirty="0" smtClean="0">
                <a:sym typeface="Wingdings" panose="05000000000000000000" pitchFamily="2" charset="2"/>
              </a:rPr>
              <a:t> </a:t>
            </a:r>
            <a:r>
              <a:rPr lang="en-US" dirty="0" err="1" smtClean="0">
                <a:sym typeface="Wingdings" panose="05000000000000000000" pitchFamily="2" charset="2"/>
              </a:rPr>
              <a:t>dengan</a:t>
            </a:r>
            <a:r>
              <a:rPr lang="en-US" dirty="0" smtClean="0">
                <a:sym typeface="Wingdings" panose="05000000000000000000" pitchFamily="2" charset="2"/>
              </a:rPr>
              <a:t> </a:t>
            </a:r>
            <a:r>
              <a:rPr lang="en-US" dirty="0" err="1" smtClean="0">
                <a:sym typeface="Wingdings" panose="05000000000000000000" pitchFamily="2" charset="2"/>
              </a:rPr>
              <a:t>cairan</a:t>
            </a:r>
            <a:r>
              <a:rPr lang="en-US" dirty="0" smtClean="0">
                <a:sym typeface="Wingdings" panose="05000000000000000000" pitchFamily="2" charset="2"/>
              </a:rPr>
              <a:t> </a:t>
            </a:r>
            <a:r>
              <a:rPr lang="en-US" dirty="0" err="1" smtClean="0">
                <a:sym typeface="Wingdings" panose="05000000000000000000" pitchFamily="2" charset="2"/>
              </a:rPr>
              <a:t>lingkungan</a:t>
            </a:r>
            <a:endParaRPr lang="en-US" dirty="0" smtClean="0">
              <a:sym typeface="Wingdings" panose="05000000000000000000" pitchFamily="2" charset="2"/>
            </a:endParaRPr>
          </a:p>
          <a:p>
            <a:pPr marL="622300" indent="0">
              <a:buNone/>
            </a:pPr>
            <a:r>
              <a:rPr lang="en-US" sz="2400" i="1" dirty="0" err="1" smtClean="0">
                <a:sym typeface="Wingdings" panose="05000000000000000000" pitchFamily="2" charset="2"/>
              </a:rPr>
              <a:t>Contoh</a:t>
            </a:r>
            <a:r>
              <a:rPr lang="en-US" sz="2400" i="1" dirty="0" smtClean="0">
                <a:sym typeface="Wingdings" panose="05000000000000000000" pitchFamily="2" charset="2"/>
              </a:rPr>
              <a:t> </a:t>
            </a:r>
            <a:r>
              <a:rPr lang="en-US" sz="2400" i="1" dirty="0" err="1" smtClean="0">
                <a:sym typeface="Wingdings" panose="05000000000000000000" pitchFamily="2" charset="2"/>
              </a:rPr>
              <a:t>hewan</a:t>
            </a:r>
            <a:r>
              <a:rPr lang="en-US" sz="2400" i="1" dirty="0" smtClean="0">
                <a:sym typeface="Wingdings" panose="05000000000000000000" pitchFamily="2" charset="2"/>
              </a:rPr>
              <a:t> </a:t>
            </a:r>
            <a:r>
              <a:rPr lang="en-US" sz="2400" i="1" dirty="0" err="1" smtClean="0">
                <a:sym typeface="Wingdings" panose="05000000000000000000" pitchFamily="2" charset="2"/>
              </a:rPr>
              <a:t>osmokonformer</a:t>
            </a:r>
            <a:r>
              <a:rPr lang="en-US" sz="2400" i="1" dirty="0" smtClean="0">
                <a:sym typeface="Wingdings" panose="05000000000000000000" pitchFamily="2" charset="2"/>
              </a:rPr>
              <a:t> </a:t>
            </a:r>
            <a:r>
              <a:rPr lang="en-US" sz="2400" i="1" dirty="0" err="1" smtClean="0">
                <a:sym typeface="Wingdings" panose="05000000000000000000" pitchFamily="2" charset="2"/>
              </a:rPr>
              <a:t>adalah</a:t>
            </a:r>
            <a:r>
              <a:rPr lang="en-US" sz="2400" i="1" dirty="0" smtClean="0">
                <a:sym typeface="Wingdings" panose="05000000000000000000" pitchFamily="2" charset="2"/>
              </a:rPr>
              <a:t> </a:t>
            </a:r>
            <a:r>
              <a:rPr lang="en-US" sz="2400" i="1" dirty="0" err="1" smtClean="0">
                <a:sym typeface="Wingdings" panose="05000000000000000000" pitchFamily="2" charset="2"/>
              </a:rPr>
              <a:t>ikan-ikan</a:t>
            </a:r>
            <a:r>
              <a:rPr lang="en-US" sz="2400" i="1" dirty="0" smtClean="0">
                <a:sym typeface="Wingdings" panose="05000000000000000000" pitchFamily="2" charset="2"/>
              </a:rPr>
              <a:t> </a:t>
            </a:r>
            <a:r>
              <a:rPr lang="en-US" sz="2400" i="1" dirty="0" err="1" smtClean="0">
                <a:sym typeface="Wingdings" panose="05000000000000000000" pitchFamily="2" charset="2"/>
              </a:rPr>
              <a:t>laut</a:t>
            </a:r>
            <a:r>
              <a:rPr lang="en-US" sz="2400" i="1" dirty="0" smtClean="0">
                <a:sym typeface="Wingdings" panose="05000000000000000000" pitchFamily="2" charset="2"/>
              </a:rPr>
              <a:t>  </a:t>
            </a:r>
          </a:p>
          <a:p>
            <a:pPr marL="265113" indent="0">
              <a:buNone/>
            </a:pPr>
            <a:endParaRPr lang="en-US" sz="2400" i="1" dirty="0">
              <a:sym typeface="Wingdings" panose="05000000000000000000" pitchFamily="2" charset="2"/>
            </a:endParaRPr>
          </a:p>
          <a:p>
            <a:r>
              <a:rPr lang="en-US" dirty="0" err="1">
                <a:solidFill>
                  <a:srgbClr val="FF0000"/>
                </a:solidFill>
                <a:sym typeface="Wingdings" panose="05000000000000000000" pitchFamily="2" charset="2"/>
              </a:rPr>
              <a:t>Osmoreregulator</a:t>
            </a:r>
            <a:r>
              <a:rPr lang="en-US" dirty="0">
                <a:sym typeface="Wingdings" panose="05000000000000000000" pitchFamily="2" charset="2"/>
              </a:rPr>
              <a:t> </a:t>
            </a:r>
            <a:r>
              <a:rPr lang="en-US" dirty="0" smtClean="0">
                <a:sym typeface="Wingdings" panose="05000000000000000000" pitchFamily="2" charset="2"/>
              </a:rPr>
              <a:t></a:t>
            </a:r>
            <a:r>
              <a:rPr lang="en-US" dirty="0" err="1" smtClean="0">
                <a:sym typeface="Wingdings" panose="05000000000000000000" pitchFamily="2" charset="2"/>
              </a:rPr>
              <a:t>menjaga</a:t>
            </a:r>
            <a:r>
              <a:rPr lang="en-US" dirty="0" smtClean="0">
                <a:sym typeface="Wingdings" panose="05000000000000000000" pitchFamily="2" charset="2"/>
              </a:rPr>
              <a:t> </a:t>
            </a:r>
            <a:r>
              <a:rPr lang="en-US" dirty="0" err="1" smtClean="0">
                <a:sym typeface="Wingdings" panose="05000000000000000000" pitchFamily="2" charset="2"/>
              </a:rPr>
              <a:t>kondisi</a:t>
            </a:r>
            <a:r>
              <a:rPr lang="en-US" dirty="0" smtClean="0">
                <a:sym typeface="Wingdings" panose="05000000000000000000" pitchFamily="2" charset="2"/>
              </a:rPr>
              <a:t> </a:t>
            </a:r>
            <a:r>
              <a:rPr lang="en-US" dirty="0" err="1" smtClean="0">
                <a:sym typeface="Wingdings" panose="05000000000000000000" pitchFamily="2" charset="2"/>
              </a:rPr>
              <a:t>cairan</a:t>
            </a:r>
            <a:r>
              <a:rPr lang="en-US" dirty="0" smtClean="0">
                <a:sym typeface="Wingdings" panose="05000000000000000000" pitchFamily="2" charset="2"/>
              </a:rPr>
              <a:t> </a:t>
            </a:r>
            <a:r>
              <a:rPr lang="en-US" dirty="0" err="1" smtClean="0">
                <a:sym typeface="Wingdings" panose="05000000000000000000" pitchFamily="2" charset="2"/>
              </a:rPr>
              <a:t>tubuh</a:t>
            </a:r>
            <a:r>
              <a:rPr lang="en-US" dirty="0" smtClean="0">
                <a:sym typeface="Wingdings" panose="05000000000000000000" pitchFamily="2" charset="2"/>
              </a:rPr>
              <a:t> </a:t>
            </a:r>
            <a:r>
              <a:rPr lang="en-US" dirty="0" err="1" smtClean="0">
                <a:sym typeface="Wingdings" panose="05000000000000000000" pitchFamily="2" charset="2"/>
              </a:rPr>
              <a:t>secara</a:t>
            </a:r>
            <a:r>
              <a:rPr lang="en-US" dirty="0" smtClean="0">
                <a:sym typeface="Wingdings" panose="05000000000000000000" pitchFamily="2" charset="2"/>
              </a:rPr>
              <a:t> </a:t>
            </a:r>
            <a:r>
              <a:rPr lang="en-US" dirty="0" err="1" smtClean="0">
                <a:sym typeface="Wingdings" panose="05000000000000000000" pitchFamily="2" charset="2"/>
              </a:rPr>
              <a:t>konstan</a:t>
            </a:r>
            <a:r>
              <a:rPr lang="en-US" dirty="0" smtClean="0">
                <a:sym typeface="Wingdings" panose="05000000000000000000" pitchFamily="2" charset="2"/>
              </a:rPr>
              <a:t>, </a:t>
            </a:r>
            <a:r>
              <a:rPr lang="en-US" dirty="0" err="1" smtClean="0">
                <a:sym typeface="Wingdings" panose="05000000000000000000" pitchFamily="2" charset="2"/>
              </a:rPr>
              <a:t>tidak</a:t>
            </a:r>
            <a:r>
              <a:rPr lang="en-US" dirty="0" smtClean="0">
                <a:sym typeface="Wingdings" panose="05000000000000000000" pitchFamily="2" charset="2"/>
              </a:rPr>
              <a:t> </a:t>
            </a:r>
            <a:r>
              <a:rPr lang="en-US" dirty="0" err="1" smtClean="0">
                <a:sym typeface="Wingdings" panose="05000000000000000000" pitchFamily="2" charset="2"/>
              </a:rPr>
              <a:t>dipengaruhi</a:t>
            </a:r>
            <a:r>
              <a:rPr lang="en-US" dirty="0" smtClean="0">
                <a:sym typeface="Wingdings" panose="05000000000000000000" pitchFamily="2" charset="2"/>
              </a:rPr>
              <a:t> </a:t>
            </a:r>
            <a:r>
              <a:rPr lang="en-US" dirty="0" err="1" smtClean="0">
                <a:sym typeface="Wingdings" panose="05000000000000000000" pitchFamily="2" charset="2"/>
              </a:rPr>
              <a:t>oleh</a:t>
            </a:r>
            <a:r>
              <a:rPr lang="en-US" dirty="0" smtClean="0">
                <a:sym typeface="Wingdings" panose="05000000000000000000" pitchFamily="2" charset="2"/>
              </a:rPr>
              <a:t> </a:t>
            </a:r>
            <a:r>
              <a:rPr lang="en-US" dirty="0" err="1" smtClean="0">
                <a:sym typeface="Wingdings" panose="05000000000000000000" pitchFamily="2" charset="2"/>
              </a:rPr>
              <a:t>kondisi</a:t>
            </a:r>
            <a:r>
              <a:rPr lang="en-US" dirty="0" smtClean="0">
                <a:sym typeface="Wingdings" panose="05000000000000000000" pitchFamily="2" charset="2"/>
              </a:rPr>
              <a:t> </a:t>
            </a:r>
            <a:r>
              <a:rPr lang="en-US" dirty="0" err="1" smtClean="0">
                <a:sym typeface="Wingdings" panose="05000000000000000000" pitchFamily="2" charset="2"/>
              </a:rPr>
              <a:t>cairan</a:t>
            </a:r>
            <a:r>
              <a:rPr lang="en-US" dirty="0" smtClean="0">
                <a:sym typeface="Wingdings" panose="05000000000000000000" pitchFamily="2" charset="2"/>
              </a:rPr>
              <a:t> </a:t>
            </a:r>
            <a:r>
              <a:rPr lang="en-US" dirty="0" err="1" smtClean="0">
                <a:sym typeface="Wingdings" panose="05000000000000000000" pitchFamily="2" charset="2"/>
              </a:rPr>
              <a:t>lingkungan</a:t>
            </a:r>
            <a:endParaRPr lang="en-US" dirty="0" smtClean="0">
              <a:sym typeface="Wingdings" panose="05000000000000000000" pitchFamily="2" charset="2"/>
            </a:endParaRPr>
          </a:p>
          <a:p>
            <a:pPr marL="622300" indent="0">
              <a:buNone/>
            </a:pPr>
            <a:r>
              <a:rPr lang="en-US" sz="2400" i="1" dirty="0" err="1" smtClean="0">
                <a:sym typeface="Wingdings" panose="05000000000000000000" pitchFamily="2" charset="2"/>
              </a:rPr>
              <a:t>Contoh</a:t>
            </a:r>
            <a:r>
              <a:rPr lang="en-US" sz="2400" i="1" dirty="0" smtClean="0">
                <a:sym typeface="Wingdings" panose="05000000000000000000" pitchFamily="2" charset="2"/>
              </a:rPr>
              <a:t> </a:t>
            </a:r>
            <a:r>
              <a:rPr lang="en-US" sz="2400" i="1" dirty="0" err="1" smtClean="0">
                <a:sym typeface="Wingdings" panose="05000000000000000000" pitchFamily="2" charset="2"/>
              </a:rPr>
              <a:t>hewan</a:t>
            </a:r>
            <a:r>
              <a:rPr lang="en-US" sz="2400" i="1" dirty="0" smtClean="0">
                <a:sym typeface="Wingdings" panose="05000000000000000000" pitchFamily="2" charset="2"/>
              </a:rPr>
              <a:t> </a:t>
            </a:r>
            <a:r>
              <a:rPr lang="en-US" sz="2400" i="1" dirty="0" err="1" smtClean="0">
                <a:sym typeface="Wingdings" panose="05000000000000000000" pitchFamily="2" charset="2"/>
              </a:rPr>
              <a:t>osmoregulator</a:t>
            </a:r>
            <a:r>
              <a:rPr lang="en-US" sz="2400" i="1" dirty="0" smtClean="0">
                <a:sym typeface="Wingdings" panose="05000000000000000000" pitchFamily="2" charset="2"/>
              </a:rPr>
              <a:t> </a:t>
            </a:r>
            <a:r>
              <a:rPr lang="en-US" sz="2400" i="1" dirty="0" err="1" smtClean="0">
                <a:sym typeface="Wingdings" panose="05000000000000000000" pitchFamily="2" charset="2"/>
              </a:rPr>
              <a:t>adalah</a:t>
            </a:r>
            <a:r>
              <a:rPr lang="en-US" sz="2400" i="1" dirty="0" smtClean="0">
                <a:sym typeface="Wingdings" panose="05000000000000000000" pitchFamily="2" charset="2"/>
              </a:rPr>
              <a:t> </a:t>
            </a:r>
            <a:r>
              <a:rPr lang="en-US" sz="2400" i="1" dirty="0" err="1" smtClean="0">
                <a:sym typeface="Wingdings" panose="05000000000000000000" pitchFamily="2" charset="2"/>
              </a:rPr>
              <a:t>mamalia</a:t>
            </a:r>
            <a:r>
              <a:rPr lang="en-US" sz="2400" i="1" dirty="0" smtClean="0">
                <a:sym typeface="Wingdings" panose="05000000000000000000" pitchFamily="2" charset="2"/>
              </a:rPr>
              <a:t>, </a:t>
            </a:r>
            <a:r>
              <a:rPr lang="en-US" sz="2400" i="1" dirty="0" err="1" smtClean="0">
                <a:sym typeface="Wingdings" panose="05000000000000000000" pitchFamily="2" charset="2"/>
              </a:rPr>
              <a:t>ikan</a:t>
            </a:r>
            <a:r>
              <a:rPr lang="en-US" sz="2400" i="1" dirty="0" smtClean="0">
                <a:sym typeface="Wingdings" panose="05000000000000000000" pitchFamily="2" charset="2"/>
              </a:rPr>
              <a:t> air </a:t>
            </a:r>
            <a:r>
              <a:rPr lang="en-US" sz="2400" i="1" dirty="0" err="1" smtClean="0">
                <a:sym typeface="Wingdings" panose="05000000000000000000" pitchFamily="2" charset="2"/>
              </a:rPr>
              <a:t>tawar</a:t>
            </a:r>
            <a:r>
              <a:rPr lang="en-US" sz="2400" i="1" dirty="0" smtClean="0">
                <a:sym typeface="Wingdings" panose="05000000000000000000" pitchFamily="2" charset="2"/>
              </a:rPr>
              <a:t>  (</a:t>
            </a:r>
            <a:r>
              <a:rPr lang="en-US" sz="2400" i="1" dirty="0" err="1" smtClean="0">
                <a:sym typeface="Wingdings" panose="05000000000000000000" pitchFamily="2" charset="2"/>
              </a:rPr>
              <a:t>sebagian</a:t>
            </a:r>
            <a:r>
              <a:rPr lang="en-US" sz="2400" i="1" dirty="0" smtClean="0">
                <a:sym typeface="Wingdings" panose="05000000000000000000" pitchFamily="2" charset="2"/>
              </a:rPr>
              <a:t> </a:t>
            </a:r>
            <a:r>
              <a:rPr lang="en-US" sz="2400" i="1" dirty="0" err="1" smtClean="0">
                <a:sym typeface="Wingdings" panose="05000000000000000000" pitchFamily="2" charset="2"/>
              </a:rPr>
              <a:t>besar</a:t>
            </a:r>
            <a:r>
              <a:rPr lang="en-US" sz="2400" i="1" dirty="0" smtClean="0">
                <a:sym typeface="Wingdings" panose="05000000000000000000" pitchFamily="2" charset="2"/>
              </a:rPr>
              <a:t> </a:t>
            </a:r>
            <a:r>
              <a:rPr lang="en-US" sz="2400" i="1" dirty="0" err="1" smtClean="0">
                <a:sym typeface="Wingdings" panose="05000000000000000000" pitchFamily="2" charset="2"/>
              </a:rPr>
              <a:t>hewan</a:t>
            </a:r>
            <a:r>
              <a:rPr lang="en-US" sz="2400" i="1" dirty="0" smtClean="0">
                <a:sym typeface="Wingdings" panose="05000000000000000000" pitchFamily="2" charset="2"/>
              </a:rPr>
              <a:t>)</a:t>
            </a:r>
            <a:endParaRPr lang="id-ID" sz="2400" i="1" dirty="0"/>
          </a:p>
        </p:txBody>
      </p:sp>
    </p:spTree>
    <p:extLst>
      <p:ext uri="{BB962C8B-B14F-4D97-AF65-F5344CB8AC3E}">
        <p14:creationId xmlns:p14="http://schemas.microsoft.com/office/powerpoint/2010/main" val="27124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dirty="0"/>
          </a:p>
        </p:txBody>
      </p:sp>
      <p:sp>
        <p:nvSpPr>
          <p:cNvPr id="4" name="Rectangle 3"/>
          <p:cNvSpPr/>
          <p:nvPr/>
        </p:nvSpPr>
        <p:spPr>
          <a:xfrm>
            <a:off x="183660" y="2780928"/>
            <a:ext cx="8776697" cy="1569660"/>
          </a:xfrm>
          <a:prstGeom prst="rect">
            <a:avLst/>
          </a:prstGeom>
          <a:noFill/>
        </p:spPr>
        <p:txBody>
          <a:bodyPr wrap="non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Organ-organ </a:t>
            </a:r>
            <a:r>
              <a:rPr lang="en-US" sz="4800" b="1" dirty="0" err="1" smtClean="0">
                <a:ln w="22225">
                  <a:solidFill>
                    <a:schemeClr val="accent2"/>
                  </a:solidFill>
                  <a:prstDash val="solid"/>
                </a:ln>
                <a:solidFill>
                  <a:schemeClr val="accent2">
                    <a:lumMod val="40000"/>
                    <a:lumOff val="60000"/>
                  </a:schemeClr>
                </a:solidFill>
              </a:rPr>
              <a:t>untuk</a:t>
            </a:r>
            <a:r>
              <a:rPr lang="en-US" sz="4800" b="1" dirty="0" smtClean="0">
                <a:ln w="22225">
                  <a:solidFill>
                    <a:schemeClr val="accent2"/>
                  </a:solidFill>
                  <a:prstDash val="solid"/>
                </a:ln>
                <a:solidFill>
                  <a:schemeClr val="accent2">
                    <a:lumMod val="40000"/>
                    <a:lumOff val="60000"/>
                  </a:schemeClr>
                </a:solidFill>
              </a:rPr>
              <a:t> </a:t>
            </a:r>
            <a:r>
              <a:rPr lang="en-US" sz="4800" b="1" dirty="0" err="1" smtClean="0">
                <a:ln w="22225">
                  <a:solidFill>
                    <a:schemeClr val="accent2"/>
                  </a:solidFill>
                  <a:prstDash val="solid"/>
                </a:ln>
                <a:solidFill>
                  <a:schemeClr val="accent2">
                    <a:lumMod val="40000"/>
                    <a:lumOff val="60000"/>
                  </a:schemeClr>
                </a:solidFill>
              </a:rPr>
              <a:t>Osmoregulasi</a:t>
            </a:r>
            <a:r>
              <a:rPr lang="en-US" sz="4800" b="1" dirty="0" smtClean="0">
                <a:ln w="22225">
                  <a:solidFill>
                    <a:schemeClr val="accent2"/>
                  </a:solidFill>
                  <a:prstDash val="solid"/>
                </a:ln>
                <a:solidFill>
                  <a:schemeClr val="accent2">
                    <a:lumMod val="40000"/>
                    <a:lumOff val="60000"/>
                  </a:schemeClr>
                </a:solidFill>
              </a:rPr>
              <a:t> </a:t>
            </a:r>
          </a:p>
          <a:p>
            <a:pPr algn="ctr"/>
            <a:r>
              <a:rPr lang="en-US" sz="4800" b="1" dirty="0" err="1" smtClean="0">
                <a:ln w="22225">
                  <a:solidFill>
                    <a:schemeClr val="accent2"/>
                  </a:solidFill>
                  <a:prstDash val="solid"/>
                </a:ln>
                <a:solidFill>
                  <a:schemeClr val="accent2">
                    <a:lumMod val="40000"/>
                    <a:lumOff val="60000"/>
                  </a:schemeClr>
                </a:solidFill>
              </a:rPr>
              <a:t>pada</a:t>
            </a:r>
            <a:r>
              <a:rPr lang="en-US" sz="4800" b="1" dirty="0" smtClean="0">
                <a:ln w="22225">
                  <a:solidFill>
                    <a:schemeClr val="accent2"/>
                  </a:solidFill>
                  <a:prstDash val="solid"/>
                </a:ln>
                <a:solidFill>
                  <a:schemeClr val="accent2">
                    <a:lumMod val="40000"/>
                    <a:lumOff val="60000"/>
                  </a:schemeClr>
                </a:solidFill>
              </a:rPr>
              <a:t> </a:t>
            </a:r>
            <a:r>
              <a:rPr lang="en-US" sz="4800" b="1" dirty="0" err="1" smtClean="0">
                <a:ln w="22225">
                  <a:solidFill>
                    <a:schemeClr val="accent2"/>
                  </a:solidFill>
                  <a:prstDash val="solid"/>
                </a:ln>
                <a:solidFill>
                  <a:schemeClr val="accent2">
                    <a:lumMod val="40000"/>
                    <a:lumOff val="60000"/>
                  </a:schemeClr>
                </a:solidFill>
              </a:rPr>
              <a:t>hewan</a:t>
            </a:r>
            <a:r>
              <a:rPr lang="en-US" sz="4800" b="1" dirty="0" smtClean="0">
                <a:ln w="22225">
                  <a:solidFill>
                    <a:schemeClr val="accent2"/>
                  </a:solidFill>
                  <a:prstDash val="solid"/>
                </a:ln>
                <a:solidFill>
                  <a:schemeClr val="accent2">
                    <a:lumMod val="40000"/>
                    <a:lumOff val="60000"/>
                  </a:schemeClr>
                </a:solidFill>
              </a:rPr>
              <a:t> </a:t>
            </a:r>
            <a:r>
              <a:rPr lang="en-US" sz="4800" b="1" dirty="0" err="1" smtClean="0">
                <a:ln w="22225">
                  <a:solidFill>
                    <a:schemeClr val="accent2"/>
                  </a:solidFill>
                  <a:prstDash val="solid"/>
                </a:ln>
                <a:solidFill>
                  <a:schemeClr val="accent2">
                    <a:lumMod val="40000"/>
                    <a:lumOff val="60000"/>
                  </a:schemeClr>
                </a:solidFill>
              </a:rPr>
              <a:t>Invertebrata</a:t>
            </a:r>
            <a:endParaRPr lang="en-US" sz="4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0958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32656"/>
            <a:ext cx="5508104" cy="1109539"/>
          </a:xfrm>
        </p:spPr>
        <p:txBody>
          <a:bodyPr/>
          <a:lstStyle/>
          <a:p>
            <a:r>
              <a:rPr lang="en-US" dirty="0" err="1" smtClean="0"/>
              <a:t>Pada</a:t>
            </a:r>
            <a:r>
              <a:rPr lang="en-US" dirty="0" smtClean="0"/>
              <a:t> </a:t>
            </a:r>
            <a:r>
              <a:rPr lang="en-US" dirty="0" err="1" smtClean="0"/>
              <a:t>cacing</a:t>
            </a:r>
            <a:r>
              <a:rPr lang="en-US" dirty="0" smtClean="0"/>
              <a:t> </a:t>
            </a:r>
            <a:r>
              <a:rPr lang="en-US" dirty="0" err="1" smtClean="0"/>
              <a:t>pipih</a:t>
            </a:r>
            <a:endParaRPr lang="id-ID" dirty="0"/>
          </a:p>
        </p:txBody>
      </p:sp>
      <p:sp>
        <p:nvSpPr>
          <p:cNvPr id="3" name="Content Placeholder 2"/>
          <p:cNvSpPr>
            <a:spLocks noGrp="1"/>
          </p:cNvSpPr>
          <p:nvPr>
            <p:ph idx="1"/>
          </p:nvPr>
        </p:nvSpPr>
        <p:spPr>
          <a:xfrm>
            <a:off x="260161" y="1566316"/>
            <a:ext cx="5093174" cy="4670995"/>
          </a:xfrm>
        </p:spPr>
        <p:txBody>
          <a:bodyPr>
            <a:normAutofit fontScale="70000" lnSpcReduction="20000"/>
          </a:bodyPr>
          <a:lstStyle/>
          <a:p>
            <a:r>
              <a:rPr lang="en-US" dirty="0" smtClean="0"/>
              <a:t>Organ </a:t>
            </a:r>
            <a:r>
              <a:rPr lang="en-US" dirty="0" err="1" smtClean="0"/>
              <a:t>osmoregulasinya</a:t>
            </a:r>
            <a:r>
              <a:rPr lang="en-US" dirty="0" smtClean="0"/>
              <a:t> </a:t>
            </a:r>
            <a:r>
              <a:rPr lang="en-US" dirty="0" err="1" smtClean="0"/>
              <a:t>adalah</a:t>
            </a:r>
            <a:r>
              <a:rPr lang="en-US" dirty="0" smtClean="0"/>
              <a:t> </a:t>
            </a:r>
            <a:r>
              <a:rPr lang="en-US" dirty="0" err="1" smtClean="0">
                <a:solidFill>
                  <a:srgbClr val="FF0000"/>
                </a:solidFill>
              </a:rPr>
              <a:t>protonefridia</a:t>
            </a:r>
            <a:endParaRPr lang="en-US" dirty="0" smtClean="0">
              <a:solidFill>
                <a:srgbClr val="FF0000"/>
              </a:solidFill>
            </a:endParaRPr>
          </a:p>
          <a:p>
            <a:r>
              <a:rPr lang="en-US" dirty="0" smtClean="0"/>
              <a:t>Organ </a:t>
            </a:r>
            <a:r>
              <a:rPr lang="en-US" dirty="0" err="1" smtClean="0"/>
              <a:t>ini</a:t>
            </a:r>
            <a:r>
              <a:rPr lang="en-US" dirty="0" smtClean="0"/>
              <a:t> </a:t>
            </a:r>
            <a:r>
              <a:rPr lang="en-US" dirty="0" err="1" smtClean="0"/>
              <a:t>akan</a:t>
            </a:r>
            <a:r>
              <a:rPr lang="en-US" dirty="0" smtClean="0"/>
              <a:t> </a:t>
            </a:r>
            <a:r>
              <a:rPr lang="en-US" dirty="0" err="1" smtClean="0"/>
              <a:t>membentuk</a:t>
            </a:r>
            <a:r>
              <a:rPr lang="en-US" dirty="0" smtClean="0"/>
              <a:t> </a:t>
            </a:r>
            <a:r>
              <a:rPr lang="en-US" dirty="0" err="1" smtClean="0"/>
              <a:t>percabangan</a:t>
            </a:r>
            <a:r>
              <a:rPr lang="en-US" dirty="0" smtClean="0"/>
              <a:t> </a:t>
            </a:r>
            <a:r>
              <a:rPr lang="en-US" dirty="0" err="1" smtClean="0"/>
              <a:t>diseluruh</a:t>
            </a:r>
            <a:r>
              <a:rPr lang="en-US" dirty="0" smtClean="0"/>
              <a:t> </a:t>
            </a:r>
            <a:r>
              <a:rPr lang="en-US" dirty="0" err="1" smtClean="0"/>
              <a:t>tubuh</a:t>
            </a:r>
            <a:r>
              <a:rPr lang="en-US" dirty="0" smtClean="0"/>
              <a:t> </a:t>
            </a:r>
            <a:r>
              <a:rPr lang="en-US" dirty="0" err="1" smtClean="0"/>
              <a:t>dan</a:t>
            </a:r>
            <a:r>
              <a:rPr lang="en-US" dirty="0" smtClean="0"/>
              <a:t> </a:t>
            </a:r>
            <a:r>
              <a:rPr lang="en-US" dirty="0" err="1" smtClean="0"/>
              <a:t>terbuka</a:t>
            </a:r>
            <a:r>
              <a:rPr lang="en-US" dirty="0" smtClean="0"/>
              <a:t> </a:t>
            </a:r>
            <a:r>
              <a:rPr lang="en-US" dirty="0" err="1" smtClean="0"/>
              <a:t>ke</a:t>
            </a:r>
            <a:r>
              <a:rPr lang="en-US" dirty="0" smtClean="0"/>
              <a:t> </a:t>
            </a:r>
            <a:r>
              <a:rPr lang="en-US" dirty="0" err="1" smtClean="0"/>
              <a:t>lingkungan</a:t>
            </a:r>
            <a:r>
              <a:rPr lang="en-US" dirty="0" smtClean="0"/>
              <a:t> </a:t>
            </a:r>
            <a:r>
              <a:rPr lang="en-US" dirty="0" err="1" smtClean="0"/>
              <a:t>eksternal</a:t>
            </a:r>
            <a:endParaRPr lang="en-US" dirty="0" smtClean="0"/>
          </a:p>
          <a:p>
            <a:r>
              <a:rPr lang="en-US" dirty="0" err="1" smtClean="0"/>
              <a:t>Pada</a:t>
            </a:r>
            <a:r>
              <a:rPr lang="en-US" dirty="0" smtClean="0"/>
              <a:t> </a:t>
            </a:r>
            <a:r>
              <a:rPr lang="en-US" dirty="0" err="1" smtClean="0"/>
              <a:t>protonefridia</a:t>
            </a:r>
            <a:r>
              <a:rPr lang="en-US" dirty="0" smtClean="0"/>
              <a:t> </a:t>
            </a:r>
            <a:r>
              <a:rPr lang="en-US" dirty="0" err="1" smtClean="0"/>
              <a:t>terdapat</a:t>
            </a:r>
            <a:r>
              <a:rPr lang="en-US" dirty="0" smtClean="0"/>
              <a:t> </a:t>
            </a:r>
            <a:r>
              <a:rPr lang="en-US" dirty="0" err="1" smtClean="0"/>
              <a:t>bentukan</a:t>
            </a:r>
            <a:r>
              <a:rPr lang="en-US" dirty="0" smtClean="0"/>
              <a:t> yang </a:t>
            </a:r>
            <a:r>
              <a:rPr lang="en-US" dirty="0" err="1" smtClean="0"/>
              <a:t>dinamakan</a:t>
            </a:r>
            <a:r>
              <a:rPr lang="en-US" dirty="0" smtClean="0"/>
              <a:t> </a:t>
            </a:r>
            <a:r>
              <a:rPr lang="en-US" i="1" dirty="0" smtClean="0"/>
              <a:t>flame bulb </a:t>
            </a:r>
          </a:p>
          <a:p>
            <a:r>
              <a:rPr lang="en-US" dirty="0" err="1" smtClean="0"/>
              <a:t>Silia</a:t>
            </a:r>
            <a:r>
              <a:rPr lang="en-US" dirty="0" smtClean="0"/>
              <a:t> </a:t>
            </a:r>
            <a:r>
              <a:rPr lang="en-US" dirty="0" err="1" smtClean="0"/>
              <a:t>pada</a:t>
            </a:r>
            <a:r>
              <a:rPr lang="en-US" dirty="0" smtClean="0"/>
              <a:t> </a:t>
            </a:r>
            <a:r>
              <a:rPr lang="en-US" i="1" dirty="0" smtClean="0"/>
              <a:t>flame bulb</a:t>
            </a:r>
            <a:r>
              <a:rPr lang="en-US" dirty="0" smtClean="0"/>
              <a:t> </a:t>
            </a:r>
            <a:r>
              <a:rPr lang="en-US" dirty="0" err="1" smtClean="0"/>
              <a:t>akan</a:t>
            </a:r>
            <a:r>
              <a:rPr lang="en-US" dirty="0" smtClean="0"/>
              <a:t> </a:t>
            </a:r>
            <a:r>
              <a:rPr lang="en-US" dirty="0" err="1" smtClean="0"/>
              <a:t>mendorong</a:t>
            </a:r>
            <a:r>
              <a:rPr lang="en-US" dirty="0" smtClean="0"/>
              <a:t> </a:t>
            </a:r>
            <a:r>
              <a:rPr lang="en-US" dirty="0" err="1" smtClean="0"/>
              <a:t>cairan</a:t>
            </a:r>
            <a:r>
              <a:rPr lang="en-US" dirty="0" smtClean="0"/>
              <a:t> </a:t>
            </a:r>
            <a:r>
              <a:rPr lang="en-US" dirty="0" err="1" smtClean="0"/>
              <a:t>tubuh</a:t>
            </a:r>
            <a:r>
              <a:rPr lang="en-US" dirty="0" smtClean="0"/>
              <a:t> </a:t>
            </a:r>
            <a:r>
              <a:rPr lang="en-US" dirty="0" err="1" smtClean="0"/>
              <a:t>masuk</a:t>
            </a:r>
            <a:r>
              <a:rPr lang="en-US" dirty="0" smtClean="0"/>
              <a:t> </a:t>
            </a:r>
            <a:r>
              <a:rPr lang="en-US" dirty="0" err="1" smtClean="0"/>
              <a:t>ke</a:t>
            </a:r>
            <a:r>
              <a:rPr lang="en-US" dirty="0" smtClean="0"/>
              <a:t> </a:t>
            </a:r>
            <a:r>
              <a:rPr lang="en-US" dirty="0" err="1" smtClean="0"/>
              <a:t>dalam</a:t>
            </a:r>
            <a:r>
              <a:rPr lang="en-US" dirty="0" smtClean="0"/>
              <a:t> </a:t>
            </a:r>
            <a:r>
              <a:rPr lang="en-US" i="1" dirty="0" smtClean="0"/>
              <a:t>flame bulb</a:t>
            </a:r>
            <a:r>
              <a:rPr lang="en-US" dirty="0" smtClean="0"/>
              <a:t> </a:t>
            </a:r>
            <a:r>
              <a:rPr lang="en-US" dirty="0" err="1" smtClean="0"/>
              <a:t>kemudian</a:t>
            </a:r>
            <a:r>
              <a:rPr lang="en-US" dirty="0" smtClean="0"/>
              <a:t> </a:t>
            </a:r>
            <a:r>
              <a:rPr lang="en-US" dirty="0" err="1" smtClean="0"/>
              <a:t>dikeluarkan</a:t>
            </a:r>
            <a:r>
              <a:rPr lang="en-US" dirty="0" smtClean="0"/>
              <a:t> </a:t>
            </a:r>
            <a:r>
              <a:rPr lang="en-US" dirty="0" err="1" smtClean="0"/>
              <a:t>ke</a:t>
            </a:r>
            <a:r>
              <a:rPr lang="en-US" dirty="0" smtClean="0"/>
              <a:t> </a:t>
            </a:r>
            <a:r>
              <a:rPr lang="en-US" dirty="0" err="1" smtClean="0"/>
              <a:t>luar</a:t>
            </a:r>
            <a:r>
              <a:rPr lang="en-US" dirty="0" smtClean="0"/>
              <a:t> </a:t>
            </a:r>
            <a:r>
              <a:rPr lang="en-US" dirty="0" err="1" smtClean="0"/>
              <a:t>tubuh</a:t>
            </a:r>
            <a:r>
              <a:rPr lang="en-US" dirty="0" smtClean="0"/>
              <a:t> </a:t>
            </a:r>
            <a:r>
              <a:rPr lang="en-US" dirty="0" err="1" smtClean="0"/>
              <a:t>melalui</a:t>
            </a:r>
            <a:r>
              <a:rPr lang="en-US" dirty="0" smtClean="0"/>
              <a:t> </a:t>
            </a:r>
            <a:r>
              <a:rPr lang="en-US" dirty="0" err="1" smtClean="0"/>
              <a:t>tubula</a:t>
            </a:r>
            <a:endParaRPr lang="en-US" dirty="0" smtClean="0"/>
          </a:p>
          <a:p>
            <a:r>
              <a:rPr lang="en-US" dirty="0" err="1" smtClean="0"/>
              <a:t>Protonefridia</a:t>
            </a:r>
            <a:r>
              <a:rPr lang="en-US" dirty="0" smtClean="0"/>
              <a:t> </a:t>
            </a:r>
            <a:r>
              <a:rPr lang="en-US" dirty="0" err="1" smtClean="0"/>
              <a:t>juga</a:t>
            </a:r>
            <a:r>
              <a:rPr lang="en-US" dirty="0" smtClean="0"/>
              <a:t> </a:t>
            </a:r>
            <a:r>
              <a:rPr lang="en-US" dirty="0" err="1" smtClean="0"/>
              <a:t>terdapat</a:t>
            </a:r>
            <a:r>
              <a:rPr lang="en-US" dirty="0" smtClean="0"/>
              <a:t> </a:t>
            </a:r>
            <a:r>
              <a:rPr lang="en-US" dirty="0" err="1" smtClean="0"/>
              <a:t>pada</a:t>
            </a:r>
            <a:r>
              <a:rPr lang="en-US" dirty="0" smtClean="0"/>
              <a:t> </a:t>
            </a:r>
            <a:r>
              <a:rPr lang="en-US" dirty="0" smtClean="0">
                <a:solidFill>
                  <a:srgbClr val="FF0000"/>
                </a:solidFill>
              </a:rPr>
              <a:t>rotifer, </a:t>
            </a:r>
            <a:r>
              <a:rPr lang="en-US" dirty="0" err="1" smtClean="0">
                <a:solidFill>
                  <a:srgbClr val="FF0000"/>
                </a:solidFill>
              </a:rPr>
              <a:t>beberapa</a:t>
            </a:r>
            <a:r>
              <a:rPr lang="en-US" dirty="0" smtClean="0">
                <a:solidFill>
                  <a:srgbClr val="FF0000"/>
                </a:solidFill>
              </a:rPr>
              <a:t> </a:t>
            </a:r>
            <a:r>
              <a:rPr lang="en-US" dirty="0" err="1" smtClean="0">
                <a:solidFill>
                  <a:srgbClr val="FF0000"/>
                </a:solidFill>
              </a:rPr>
              <a:t>anelida</a:t>
            </a:r>
            <a:r>
              <a:rPr lang="en-US" dirty="0" smtClean="0">
                <a:solidFill>
                  <a:srgbClr val="FF0000"/>
                </a:solidFill>
              </a:rPr>
              <a:t>, larva </a:t>
            </a:r>
            <a:r>
              <a:rPr lang="en-US" dirty="0" err="1" smtClean="0">
                <a:solidFill>
                  <a:srgbClr val="FF0000"/>
                </a:solidFill>
              </a:rPr>
              <a:t>moluska</a:t>
            </a:r>
            <a:r>
              <a:rPr lang="en-US" dirty="0" smtClean="0">
                <a:solidFill>
                  <a:srgbClr val="FF0000"/>
                </a:solidFill>
              </a:rPr>
              <a:t> </a:t>
            </a:r>
            <a:r>
              <a:rPr lang="en-US" dirty="0" err="1" smtClean="0">
                <a:solidFill>
                  <a:srgbClr val="FF0000"/>
                </a:solidFill>
              </a:rPr>
              <a:t>dan</a:t>
            </a:r>
            <a:r>
              <a:rPr lang="en-US" dirty="0" smtClean="0">
                <a:solidFill>
                  <a:srgbClr val="FF0000"/>
                </a:solidFill>
              </a:rPr>
              <a:t> lancelet</a:t>
            </a:r>
          </a:p>
        </p:txBody>
      </p:sp>
      <p:pic>
        <p:nvPicPr>
          <p:cNvPr id="4" name="Picture 3"/>
          <p:cNvPicPr>
            <a:picLocks noChangeAspect="1"/>
          </p:cNvPicPr>
          <p:nvPr/>
        </p:nvPicPr>
        <p:blipFill>
          <a:blip r:embed="rId3"/>
          <a:stretch>
            <a:fillRect/>
          </a:stretch>
        </p:blipFill>
        <p:spPr>
          <a:xfrm>
            <a:off x="5206083" y="188640"/>
            <a:ext cx="2285915" cy="3451169"/>
          </a:xfrm>
          <a:prstGeom prst="rect">
            <a:avLst/>
          </a:prstGeom>
        </p:spPr>
      </p:pic>
      <p:pic>
        <p:nvPicPr>
          <p:cNvPr id="5" name="Picture 4"/>
          <p:cNvPicPr>
            <a:picLocks noChangeAspect="1"/>
          </p:cNvPicPr>
          <p:nvPr/>
        </p:nvPicPr>
        <p:blipFill rotWithShape="1">
          <a:blip r:embed="rId4"/>
          <a:srcRect l="34361" r="-1"/>
          <a:stretch/>
        </p:blipFill>
        <p:spPr>
          <a:xfrm>
            <a:off x="7419446" y="2909009"/>
            <a:ext cx="1627496" cy="3975497"/>
          </a:xfrm>
          <a:prstGeom prst="rect">
            <a:avLst/>
          </a:prstGeom>
        </p:spPr>
      </p:pic>
      <p:sp>
        <p:nvSpPr>
          <p:cNvPr id="6" name="Rectangle 5"/>
          <p:cNvSpPr/>
          <p:nvPr/>
        </p:nvSpPr>
        <p:spPr>
          <a:xfrm>
            <a:off x="7309118" y="3025938"/>
            <a:ext cx="417738" cy="102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705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Pada</a:t>
            </a:r>
            <a:r>
              <a:rPr lang="en-US" dirty="0" smtClean="0"/>
              <a:t> </a:t>
            </a:r>
            <a:r>
              <a:rPr lang="en-US" dirty="0" err="1" smtClean="0"/>
              <a:t>cacing</a:t>
            </a:r>
            <a:r>
              <a:rPr lang="en-US" dirty="0" smtClean="0"/>
              <a:t> </a:t>
            </a:r>
            <a:r>
              <a:rPr lang="en-US" dirty="0" err="1" smtClean="0"/>
              <a:t>pipih</a:t>
            </a:r>
            <a:endParaRPr lang="id-ID" dirty="0"/>
          </a:p>
        </p:txBody>
      </p:sp>
      <p:sp>
        <p:nvSpPr>
          <p:cNvPr id="3" name="Content Placeholder 2"/>
          <p:cNvSpPr>
            <a:spLocks noGrp="1"/>
          </p:cNvSpPr>
          <p:nvPr>
            <p:ph idx="1"/>
          </p:nvPr>
        </p:nvSpPr>
        <p:spPr/>
        <p:txBody>
          <a:bodyPr/>
          <a:lstStyle/>
          <a:p>
            <a:r>
              <a:rPr lang="en-US" dirty="0" err="1" smtClean="0"/>
              <a:t>Fungsi</a:t>
            </a:r>
            <a:r>
              <a:rPr lang="en-US" dirty="0" smtClean="0"/>
              <a:t> </a:t>
            </a:r>
            <a:r>
              <a:rPr lang="en-US" dirty="0" err="1" smtClean="0"/>
              <a:t>protonefridia</a:t>
            </a:r>
            <a:r>
              <a:rPr lang="en-US" dirty="0" smtClean="0"/>
              <a:t> </a:t>
            </a:r>
            <a:r>
              <a:rPr lang="en-US" dirty="0" err="1" smtClean="0"/>
              <a:t>akan</a:t>
            </a:r>
            <a:r>
              <a:rPr lang="en-US" dirty="0" smtClean="0"/>
              <a:t> </a:t>
            </a:r>
            <a:r>
              <a:rPr lang="en-US" dirty="0" err="1" smtClean="0"/>
              <a:t>bergantung</a:t>
            </a:r>
            <a:r>
              <a:rPr lang="en-US" dirty="0" smtClean="0"/>
              <a:t> </a:t>
            </a:r>
            <a:r>
              <a:rPr lang="en-US" dirty="0" err="1" smtClean="0"/>
              <a:t>dari</a:t>
            </a:r>
            <a:r>
              <a:rPr lang="en-US" dirty="0" smtClean="0"/>
              <a:t> habitat </a:t>
            </a:r>
            <a:r>
              <a:rPr lang="en-US" dirty="0" err="1" smtClean="0"/>
              <a:t>cacing</a:t>
            </a:r>
            <a:r>
              <a:rPr lang="en-US" dirty="0" smtClean="0"/>
              <a:t> </a:t>
            </a:r>
            <a:r>
              <a:rPr lang="en-US" dirty="0" err="1" smtClean="0"/>
              <a:t>pipih</a:t>
            </a:r>
            <a:endParaRPr lang="en-US" dirty="0" smtClean="0"/>
          </a:p>
          <a:p>
            <a:pPr lvl="1"/>
            <a:r>
              <a:rPr lang="en-US" dirty="0" err="1" smtClean="0"/>
              <a:t>Cacing</a:t>
            </a:r>
            <a:r>
              <a:rPr lang="en-US" dirty="0" smtClean="0"/>
              <a:t> </a:t>
            </a:r>
            <a:r>
              <a:rPr lang="en-US" dirty="0" err="1" smtClean="0"/>
              <a:t>pipih</a:t>
            </a:r>
            <a:r>
              <a:rPr lang="en-US" dirty="0" smtClean="0"/>
              <a:t> yang </a:t>
            </a:r>
            <a:r>
              <a:rPr lang="en-US" dirty="0" err="1" smtClean="0"/>
              <a:t>hidup</a:t>
            </a:r>
            <a:r>
              <a:rPr lang="en-US" dirty="0" smtClean="0"/>
              <a:t> di </a:t>
            </a:r>
            <a:r>
              <a:rPr lang="en-US" dirty="0" err="1" smtClean="0"/>
              <a:t>perairan</a:t>
            </a:r>
            <a:r>
              <a:rPr lang="en-US" dirty="0" smtClean="0"/>
              <a:t> </a:t>
            </a:r>
            <a:r>
              <a:rPr lang="en-US" dirty="0" err="1" smtClean="0"/>
              <a:t>tawar</a:t>
            </a:r>
            <a:r>
              <a:rPr lang="en-US" dirty="0" smtClean="0"/>
              <a:t> </a:t>
            </a:r>
            <a:r>
              <a:rPr lang="en-US" dirty="0" err="1" smtClean="0"/>
              <a:t>akan</a:t>
            </a:r>
            <a:r>
              <a:rPr lang="en-US" dirty="0" smtClean="0"/>
              <a:t> </a:t>
            </a:r>
            <a:r>
              <a:rPr lang="en-US" dirty="0" err="1" smtClean="0"/>
              <a:t>mengeluarkan</a:t>
            </a:r>
            <a:r>
              <a:rPr lang="en-US" dirty="0" smtClean="0"/>
              <a:t> </a:t>
            </a:r>
            <a:r>
              <a:rPr lang="en-US" dirty="0" err="1" smtClean="0"/>
              <a:t>cairan</a:t>
            </a:r>
            <a:r>
              <a:rPr lang="en-US" dirty="0" smtClean="0"/>
              <a:t> </a:t>
            </a:r>
            <a:r>
              <a:rPr lang="en-US" dirty="0" err="1" smtClean="0"/>
              <a:t>dengan</a:t>
            </a:r>
            <a:r>
              <a:rPr lang="en-US" dirty="0" smtClean="0"/>
              <a:t> </a:t>
            </a:r>
            <a:r>
              <a:rPr lang="en-US" dirty="0" err="1" smtClean="0"/>
              <a:t>konsentrasi</a:t>
            </a:r>
            <a:r>
              <a:rPr lang="en-US" dirty="0" smtClean="0"/>
              <a:t> </a:t>
            </a:r>
            <a:r>
              <a:rPr lang="en-US" dirty="0" err="1" smtClean="0"/>
              <a:t>zat</a:t>
            </a:r>
            <a:r>
              <a:rPr lang="en-US" dirty="0" smtClean="0"/>
              <a:t> </a:t>
            </a:r>
            <a:r>
              <a:rPr lang="en-US" dirty="0" err="1" smtClean="0"/>
              <a:t>terlarut</a:t>
            </a:r>
            <a:r>
              <a:rPr lang="en-US" dirty="0" smtClean="0"/>
              <a:t> yang </a:t>
            </a:r>
            <a:r>
              <a:rPr lang="en-US" dirty="0" err="1" smtClean="0"/>
              <a:t>rendah</a:t>
            </a:r>
            <a:r>
              <a:rPr lang="en-US" dirty="0" smtClean="0"/>
              <a:t> (</a:t>
            </a:r>
            <a:r>
              <a:rPr lang="en-US" dirty="0" err="1" smtClean="0"/>
              <a:t>encer</a:t>
            </a:r>
            <a:r>
              <a:rPr lang="en-US" dirty="0" smtClean="0"/>
              <a:t>) </a:t>
            </a:r>
            <a:r>
              <a:rPr lang="en-US" dirty="0" smtClean="0">
                <a:sym typeface="Wingdings" panose="05000000000000000000" pitchFamily="2" charset="2"/>
              </a:rPr>
              <a:t> </a:t>
            </a:r>
            <a:r>
              <a:rPr lang="en-US" dirty="0" err="1" smtClean="0">
                <a:solidFill>
                  <a:srgbClr val="FF0000"/>
                </a:solidFill>
                <a:sym typeface="Wingdings" panose="05000000000000000000" pitchFamily="2" charset="2"/>
              </a:rPr>
              <a:t>osmoregulasi</a:t>
            </a:r>
            <a:endParaRPr lang="en-US" dirty="0" smtClean="0">
              <a:solidFill>
                <a:srgbClr val="FF0000"/>
              </a:solidFill>
            </a:endParaRPr>
          </a:p>
          <a:p>
            <a:pPr lvl="1"/>
            <a:r>
              <a:rPr lang="en-US" dirty="0" err="1" smtClean="0"/>
              <a:t>Cacing</a:t>
            </a:r>
            <a:r>
              <a:rPr lang="en-US" dirty="0" smtClean="0"/>
              <a:t> </a:t>
            </a:r>
            <a:r>
              <a:rPr lang="en-US" dirty="0" err="1" smtClean="0"/>
              <a:t>pipih</a:t>
            </a:r>
            <a:r>
              <a:rPr lang="en-US" dirty="0" smtClean="0"/>
              <a:t> yang </a:t>
            </a:r>
            <a:r>
              <a:rPr lang="en-US" dirty="0" err="1" smtClean="0"/>
              <a:t>hidup</a:t>
            </a:r>
            <a:r>
              <a:rPr lang="en-US" dirty="0" smtClean="0"/>
              <a:t> </a:t>
            </a:r>
            <a:r>
              <a:rPr lang="en-US" dirty="0" err="1" smtClean="0"/>
              <a:t>sebagai</a:t>
            </a:r>
            <a:r>
              <a:rPr lang="en-US" dirty="0" smtClean="0"/>
              <a:t> </a:t>
            </a:r>
            <a:r>
              <a:rPr lang="en-US" dirty="0" err="1" smtClean="0"/>
              <a:t>parasit</a:t>
            </a:r>
            <a:r>
              <a:rPr lang="en-US" dirty="0" smtClean="0"/>
              <a:t> </a:t>
            </a:r>
            <a:r>
              <a:rPr lang="en-US" dirty="0" err="1" smtClean="0"/>
              <a:t>akan</a:t>
            </a:r>
            <a:r>
              <a:rPr lang="en-US" dirty="0" smtClean="0"/>
              <a:t> </a:t>
            </a:r>
            <a:r>
              <a:rPr lang="en-US" dirty="0" err="1" smtClean="0"/>
              <a:t>mengeluarkan</a:t>
            </a:r>
            <a:r>
              <a:rPr lang="en-US" dirty="0" smtClean="0"/>
              <a:t> </a:t>
            </a:r>
            <a:r>
              <a:rPr lang="en-US" dirty="0" err="1" smtClean="0"/>
              <a:t>cairan</a:t>
            </a:r>
            <a:r>
              <a:rPr lang="en-US" dirty="0" smtClean="0"/>
              <a:t> yang </a:t>
            </a:r>
            <a:r>
              <a:rPr lang="en-US" dirty="0" err="1" smtClean="0"/>
              <a:t>merupakan</a:t>
            </a:r>
            <a:r>
              <a:rPr lang="en-US" dirty="0" smtClean="0"/>
              <a:t> </a:t>
            </a:r>
            <a:r>
              <a:rPr lang="en-US" dirty="0" err="1" smtClean="0"/>
              <a:t>limbah</a:t>
            </a:r>
            <a:r>
              <a:rPr lang="en-US" dirty="0" smtClean="0"/>
              <a:t>/</a:t>
            </a:r>
            <a:r>
              <a:rPr lang="en-US" dirty="0" err="1" smtClean="0"/>
              <a:t>sampah</a:t>
            </a:r>
            <a:r>
              <a:rPr lang="en-US" dirty="0" smtClean="0"/>
              <a:t> yang </a:t>
            </a:r>
            <a:r>
              <a:rPr lang="en-US" dirty="0" err="1" smtClean="0"/>
              <a:t>tidak</a:t>
            </a:r>
            <a:r>
              <a:rPr lang="en-US" dirty="0" smtClean="0"/>
              <a:t> </a:t>
            </a:r>
            <a:r>
              <a:rPr lang="en-US" dirty="0" err="1" smtClean="0"/>
              <a:t>diperlukan</a:t>
            </a:r>
            <a:r>
              <a:rPr lang="en-US" dirty="0" smtClean="0"/>
              <a:t> </a:t>
            </a:r>
            <a:r>
              <a:rPr lang="en-US" dirty="0" err="1" smtClean="0"/>
              <a:t>oleh</a:t>
            </a:r>
            <a:r>
              <a:rPr lang="en-US" dirty="0" smtClean="0"/>
              <a:t> </a:t>
            </a:r>
            <a:r>
              <a:rPr lang="en-US" dirty="0" err="1" smtClean="0"/>
              <a:t>tubuh</a:t>
            </a:r>
            <a:r>
              <a:rPr lang="en-US" dirty="0" smtClean="0"/>
              <a:t> </a:t>
            </a:r>
            <a:r>
              <a:rPr lang="en-US" dirty="0" smtClean="0">
                <a:sym typeface="Wingdings" panose="05000000000000000000" pitchFamily="2" charset="2"/>
              </a:rPr>
              <a:t> </a:t>
            </a:r>
            <a:r>
              <a:rPr lang="en-US" dirty="0" err="1" smtClean="0">
                <a:solidFill>
                  <a:srgbClr val="FF0000"/>
                </a:solidFill>
                <a:sym typeface="Wingdings" panose="05000000000000000000" pitchFamily="2" charset="2"/>
              </a:rPr>
              <a:t>pembuangan</a:t>
            </a:r>
            <a:r>
              <a:rPr lang="en-US" dirty="0" smtClean="0">
                <a:solidFill>
                  <a:srgbClr val="FF0000"/>
                </a:solidFill>
                <a:sym typeface="Wingdings" panose="05000000000000000000" pitchFamily="2" charset="2"/>
              </a:rPr>
              <a:t> </a:t>
            </a:r>
            <a:r>
              <a:rPr lang="en-US" dirty="0" err="1" smtClean="0">
                <a:solidFill>
                  <a:srgbClr val="FF0000"/>
                </a:solidFill>
                <a:sym typeface="Wingdings" panose="05000000000000000000" pitchFamily="2" charset="2"/>
              </a:rPr>
              <a:t>limbah</a:t>
            </a:r>
            <a:endParaRPr lang="id-ID" dirty="0">
              <a:solidFill>
                <a:srgbClr val="FF0000"/>
              </a:solidFill>
            </a:endParaRPr>
          </a:p>
        </p:txBody>
      </p:sp>
    </p:spTree>
    <p:extLst>
      <p:ext uri="{BB962C8B-B14F-4D97-AF65-F5344CB8AC3E}">
        <p14:creationId xmlns:p14="http://schemas.microsoft.com/office/powerpoint/2010/main" val="38847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505126"/>
            <a:ext cx="5050904" cy="1143000"/>
          </a:xfrm>
        </p:spPr>
        <p:txBody>
          <a:bodyPr/>
          <a:lstStyle/>
          <a:p>
            <a:r>
              <a:rPr lang="en-US" dirty="0" err="1" smtClean="0"/>
              <a:t>Pada</a:t>
            </a:r>
            <a:r>
              <a:rPr lang="en-US" dirty="0" smtClean="0"/>
              <a:t> </a:t>
            </a:r>
            <a:r>
              <a:rPr lang="en-US" dirty="0" err="1"/>
              <a:t>c</a:t>
            </a:r>
            <a:r>
              <a:rPr lang="en-US" dirty="0" err="1" smtClean="0"/>
              <a:t>acing</a:t>
            </a:r>
            <a:r>
              <a:rPr lang="en-US" dirty="0" smtClean="0"/>
              <a:t> </a:t>
            </a:r>
            <a:r>
              <a:rPr lang="en-US" dirty="0" err="1" smtClean="0"/>
              <a:t>tanah</a:t>
            </a:r>
            <a:endParaRPr lang="id-ID" dirty="0"/>
          </a:p>
        </p:txBody>
      </p:sp>
      <p:sp>
        <p:nvSpPr>
          <p:cNvPr id="3" name="Content Placeholder 2"/>
          <p:cNvSpPr>
            <a:spLocks noGrp="1"/>
          </p:cNvSpPr>
          <p:nvPr>
            <p:ph idx="1"/>
          </p:nvPr>
        </p:nvSpPr>
        <p:spPr>
          <a:xfrm>
            <a:off x="360292" y="1825625"/>
            <a:ext cx="4509881" cy="4351338"/>
          </a:xfrm>
        </p:spPr>
        <p:txBody>
          <a:bodyPr>
            <a:normAutofit fontScale="77500" lnSpcReduction="20000"/>
          </a:bodyPr>
          <a:lstStyle/>
          <a:p>
            <a:r>
              <a:rPr lang="en-US" dirty="0" err="1" smtClean="0"/>
              <a:t>Terdapat</a:t>
            </a:r>
            <a:r>
              <a:rPr lang="en-US" dirty="0" smtClean="0"/>
              <a:t> organ yang </a:t>
            </a:r>
            <a:r>
              <a:rPr lang="en-US" dirty="0" err="1" smtClean="0"/>
              <a:t>disebut</a:t>
            </a:r>
            <a:r>
              <a:rPr lang="en-US" dirty="0" smtClean="0"/>
              <a:t> </a:t>
            </a:r>
            <a:r>
              <a:rPr lang="en-US" dirty="0" err="1" smtClean="0"/>
              <a:t>dengan</a:t>
            </a:r>
            <a:r>
              <a:rPr lang="en-US" dirty="0" smtClean="0"/>
              <a:t> </a:t>
            </a:r>
            <a:r>
              <a:rPr lang="en-US" dirty="0" err="1" smtClean="0">
                <a:solidFill>
                  <a:srgbClr val="FF0000"/>
                </a:solidFill>
              </a:rPr>
              <a:t>metanefridia</a:t>
            </a:r>
            <a:endParaRPr lang="en-US" dirty="0" smtClean="0">
              <a:solidFill>
                <a:srgbClr val="FF0000"/>
              </a:solidFill>
            </a:endParaRPr>
          </a:p>
          <a:p>
            <a:r>
              <a:rPr lang="en-US" dirty="0" err="1" smtClean="0"/>
              <a:t>Pada</a:t>
            </a:r>
            <a:r>
              <a:rPr lang="en-US" dirty="0" smtClean="0"/>
              <a:t> </a:t>
            </a:r>
            <a:r>
              <a:rPr lang="en-US" dirty="0" err="1" smtClean="0"/>
              <a:t>metanefridia</a:t>
            </a:r>
            <a:r>
              <a:rPr lang="en-US" dirty="0" smtClean="0"/>
              <a:t> </a:t>
            </a:r>
            <a:r>
              <a:rPr lang="en-US" dirty="0" err="1" smtClean="0"/>
              <a:t>terdapat</a:t>
            </a:r>
            <a:r>
              <a:rPr lang="en-US" dirty="0" smtClean="0"/>
              <a:t> </a:t>
            </a:r>
            <a:r>
              <a:rPr lang="en-US" dirty="0" err="1" smtClean="0"/>
              <a:t>bagian</a:t>
            </a:r>
            <a:r>
              <a:rPr lang="en-US" dirty="0" smtClean="0"/>
              <a:t> yang </a:t>
            </a:r>
            <a:r>
              <a:rPr lang="en-US" dirty="0" err="1" smtClean="0"/>
              <a:t>membuka</a:t>
            </a:r>
            <a:r>
              <a:rPr lang="en-US" dirty="0" smtClean="0"/>
              <a:t> di </a:t>
            </a:r>
            <a:r>
              <a:rPr lang="en-US" dirty="0" err="1" smtClean="0"/>
              <a:t>bagian</a:t>
            </a:r>
            <a:r>
              <a:rPr lang="en-US" dirty="0" smtClean="0"/>
              <a:t> </a:t>
            </a:r>
            <a:r>
              <a:rPr lang="en-US" dirty="0" err="1" smtClean="0"/>
              <a:t>dalam</a:t>
            </a:r>
            <a:r>
              <a:rPr lang="en-US" dirty="0" smtClean="0"/>
              <a:t> </a:t>
            </a:r>
            <a:r>
              <a:rPr lang="en-US" dirty="0" err="1" smtClean="0"/>
              <a:t>tubuh</a:t>
            </a:r>
            <a:r>
              <a:rPr lang="en-US" dirty="0" smtClean="0"/>
              <a:t> (</a:t>
            </a:r>
            <a:r>
              <a:rPr lang="en-US" dirty="0" err="1" smtClean="0"/>
              <a:t>nefrostom</a:t>
            </a:r>
            <a:r>
              <a:rPr lang="en-US" dirty="0" smtClean="0"/>
              <a:t>) </a:t>
            </a:r>
            <a:r>
              <a:rPr lang="en-US" dirty="0" err="1" smtClean="0"/>
              <a:t>dan</a:t>
            </a:r>
            <a:r>
              <a:rPr lang="en-US" dirty="0" smtClean="0"/>
              <a:t> </a:t>
            </a:r>
            <a:r>
              <a:rPr lang="en-US" dirty="0" err="1" smtClean="0"/>
              <a:t>pori-pori</a:t>
            </a:r>
            <a:r>
              <a:rPr lang="en-US" dirty="0" smtClean="0"/>
              <a:t> yang </a:t>
            </a:r>
            <a:r>
              <a:rPr lang="en-US" dirty="0" err="1" smtClean="0"/>
              <a:t>membuka</a:t>
            </a:r>
            <a:r>
              <a:rPr lang="en-US" dirty="0" smtClean="0"/>
              <a:t> </a:t>
            </a:r>
            <a:r>
              <a:rPr lang="en-US" dirty="0" err="1" smtClean="0"/>
              <a:t>keluar</a:t>
            </a:r>
            <a:r>
              <a:rPr lang="en-US" dirty="0" smtClean="0"/>
              <a:t> </a:t>
            </a:r>
            <a:r>
              <a:rPr lang="en-US" dirty="0" err="1" smtClean="0"/>
              <a:t>tubuh</a:t>
            </a:r>
            <a:endParaRPr lang="en-US" dirty="0" smtClean="0"/>
          </a:p>
          <a:p>
            <a:r>
              <a:rPr lang="en-US" dirty="0" err="1" smtClean="0"/>
              <a:t>Cairan</a:t>
            </a:r>
            <a:r>
              <a:rPr lang="en-US" dirty="0" smtClean="0"/>
              <a:t> </a:t>
            </a:r>
            <a:r>
              <a:rPr lang="en-US" dirty="0" err="1" smtClean="0"/>
              <a:t>dalam</a:t>
            </a:r>
            <a:r>
              <a:rPr lang="en-US" dirty="0" smtClean="0"/>
              <a:t> </a:t>
            </a:r>
            <a:r>
              <a:rPr lang="en-US" dirty="0" err="1" smtClean="0"/>
              <a:t>tubuh</a:t>
            </a:r>
            <a:r>
              <a:rPr lang="en-US" dirty="0" smtClean="0"/>
              <a:t> </a:t>
            </a:r>
            <a:r>
              <a:rPr lang="en-US" dirty="0" err="1" smtClean="0"/>
              <a:t>akan</a:t>
            </a:r>
            <a:r>
              <a:rPr lang="en-US" dirty="0" smtClean="0"/>
              <a:t> </a:t>
            </a:r>
            <a:r>
              <a:rPr lang="en-US" dirty="0" err="1" smtClean="0"/>
              <a:t>masuk</a:t>
            </a:r>
            <a:r>
              <a:rPr lang="en-US" dirty="0" smtClean="0"/>
              <a:t> </a:t>
            </a:r>
            <a:r>
              <a:rPr lang="en-US" dirty="0" err="1" smtClean="0"/>
              <a:t>melalui</a:t>
            </a:r>
            <a:r>
              <a:rPr lang="en-US" dirty="0" smtClean="0"/>
              <a:t> </a:t>
            </a:r>
            <a:r>
              <a:rPr lang="en-US" dirty="0" err="1" smtClean="0"/>
              <a:t>nefostome</a:t>
            </a:r>
            <a:r>
              <a:rPr lang="en-US" dirty="0" smtClean="0"/>
              <a:t> </a:t>
            </a:r>
            <a:r>
              <a:rPr lang="en-US" dirty="0" smtClean="0">
                <a:sym typeface="Wingdings" panose="05000000000000000000" pitchFamily="2" charset="2"/>
              </a:rPr>
              <a:t></a:t>
            </a:r>
            <a:r>
              <a:rPr lang="en-US" dirty="0" smtClean="0"/>
              <a:t> </a:t>
            </a:r>
            <a:r>
              <a:rPr lang="en-US" dirty="0" err="1" smtClean="0"/>
              <a:t>dilakukan</a:t>
            </a:r>
            <a:r>
              <a:rPr lang="en-US" dirty="0" smtClean="0"/>
              <a:t> </a:t>
            </a:r>
            <a:r>
              <a:rPr lang="en-US" dirty="0" err="1" smtClean="0"/>
              <a:t>reabsopsi</a:t>
            </a:r>
            <a:r>
              <a:rPr lang="en-US" dirty="0" smtClean="0"/>
              <a:t> </a:t>
            </a:r>
            <a:r>
              <a:rPr lang="en-US" dirty="0" err="1" smtClean="0"/>
              <a:t>NaCl</a:t>
            </a:r>
            <a:r>
              <a:rPr lang="en-US" dirty="0" smtClean="0"/>
              <a:t> yang </a:t>
            </a:r>
            <a:r>
              <a:rPr lang="en-US" dirty="0" err="1" smtClean="0"/>
              <a:t>masih</a:t>
            </a:r>
            <a:r>
              <a:rPr lang="en-US" dirty="0" smtClean="0"/>
              <a:t> </a:t>
            </a:r>
            <a:r>
              <a:rPr lang="en-US" dirty="0" err="1" smtClean="0"/>
              <a:t>dibutuhkan</a:t>
            </a:r>
            <a:r>
              <a:rPr lang="en-US" dirty="0" smtClean="0"/>
              <a:t> </a:t>
            </a:r>
            <a:r>
              <a:rPr lang="en-US" dirty="0" err="1" smtClean="0"/>
              <a:t>tubuh</a:t>
            </a:r>
            <a:r>
              <a:rPr lang="en-US" dirty="0" smtClean="0"/>
              <a:t> </a:t>
            </a:r>
            <a:r>
              <a:rPr lang="en-US" dirty="0" smtClean="0">
                <a:sym typeface="Wingdings" panose="05000000000000000000" pitchFamily="2" charset="2"/>
              </a:rPr>
              <a:t> </a:t>
            </a:r>
            <a:r>
              <a:rPr lang="en-US" dirty="0" err="1" smtClean="0"/>
              <a:t>cairan</a:t>
            </a:r>
            <a:r>
              <a:rPr lang="en-US" dirty="0" smtClean="0"/>
              <a:t> </a:t>
            </a:r>
            <a:r>
              <a:rPr lang="en-US" dirty="0" err="1" smtClean="0"/>
              <a:t>akan</a:t>
            </a:r>
            <a:r>
              <a:rPr lang="en-US" dirty="0" smtClean="0"/>
              <a:t> </a:t>
            </a:r>
            <a:r>
              <a:rPr lang="en-US" dirty="0" err="1" smtClean="0"/>
              <a:t>dikeluarkan</a:t>
            </a:r>
            <a:r>
              <a:rPr lang="en-US" dirty="0" smtClean="0"/>
              <a:t> </a:t>
            </a:r>
            <a:r>
              <a:rPr lang="en-US" dirty="0" err="1" smtClean="0"/>
              <a:t>tubuh</a:t>
            </a:r>
            <a:r>
              <a:rPr lang="en-US" dirty="0" smtClean="0"/>
              <a:t> </a:t>
            </a:r>
            <a:r>
              <a:rPr lang="en-US" dirty="0" err="1" smtClean="0"/>
              <a:t>melalui</a:t>
            </a:r>
            <a:r>
              <a:rPr lang="en-US" dirty="0" smtClean="0"/>
              <a:t> </a:t>
            </a:r>
            <a:r>
              <a:rPr lang="en-US" dirty="0" err="1" smtClean="0"/>
              <a:t>pori-pori</a:t>
            </a:r>
            <a:endParaRPr lang="en-US" dirty="0" smtClean="0"/>
          </a:p>
          <a:p>
            <a:endParaRPr lang="id-ID" dirty="0"/>
          </a:p>
        </p:txBody>
      </p:sp>
      <p:pic>
        <p:nvPicPr>
          <p:cNvPr id="5" name="Picture 4"/>
          <p:cNvPicPr>
            <a:picLocks noChangeAspect="1"/>
          </p:cNvPicPr>
          <p:nvPr/>
        </p:nvPicPr>
        <p:blipFill>
          <a:blip r:embed="rId4"/>
          <a:stretch>
            <a:fillRect/>
          </a:stretch>
        </p:blipFill>
        <p:spPr>
          <a:xfrm>
            <a:off x="5647820" y="-12928"/>
            <a:ext cx="3520115" cy="3322108"/>
          </a:xfrm>
          <a:prstGeom prst="rect">
            <a:avLst/>
          </a:prstGeom>
        </p:spPr>
      </p:pic>
      <p:pic>
        <p:nvPicPr>
          <p:cNvPr id="6" name="Picture 10" descr="Image result for osmoregulasi cacing"/>
          <p:cNvPicPr>
            <a:picLocks noChangeAspect="1" noChangeArrowheads="1"/>
          </p:cNvPicPr>
          <p:nvPr/>
        </p:nvPicPr>
        <p:blipFill>
          <a:blip r:embed="rId5"/>
          <a:srcRect/>
          <a:stretch>
            <a:fillRect/>
          </a:stretch>
        </p:blipFill>
        <p:spPr bwMode="auto">
          <a:xfrm>
            <a:off x="6444208" y="3309180"/>
            <a:ext cx="2555776" cy="3529388"/>
          </a:xfrm>
          <a:prstGeom prst="rect">
            <a:avLst/>
          </a:prstGeom>
          <a:noFill/>
        </p:spPr>
      </p:pic>
    </p:spTree>
    <p:extLst>
      <p:ext uri="{BB962C8B-B14F-4D97-AF65-F5344CB8AC3E}">
        <p14:creationId xmlns:p14="http://schemas.microsoft.com/office/powerpoint/2010/main" val="70956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3792"/>
            <a:ext cx="8229600" cy="1143000"/>
          </a:xfrm>
        </p:spPr>
        <p:txBody>
          <a:bodyPr/>
          <a:lstStyle/>
          <a:p>
            <a:r>
              <a:rPr lang="en-US" dirty="0" err="1" smtClean="0"/>
              <a:t>Pada</a:t>
            </a:r>
            <a:r>
              <a:rPr lang="en-US" dirty="0" smtClean="0"/>
              <a:t> </a:t>
            </a:r>
            <a:r>
              <a:rPr lang="en-US" dirty="0" err="1"/>
              <a:t>S</a:t>
            </a:r>
            <a:r>
              <a:rPr lang="en-US" dirty="0" err="1" smtClean="0"/>
              <a:t>erangga</a:t>
            </a:r>
            <a:endParaRPr lang="id-ID" dirty="0"/>
          </a:p>
        </p:txBody>
      </p:sp>
      <p:sp>
        <p:nvSpPr>
          <p:cNvPr id="3" name="Content Placeholder 2"/>
          <p:cNvSpPr>
            <a:spLocks noGrp="1"/>
          </p:cNvSpPr>
          <p:nvPr>
            <p:ph idx="1"/>
          </p:nvPr>
        </p:nvSpPr>
        <p:spPr>
          <a:xfrm>
            <a:off x="559073" y="1825625"/>
            <a:ext cx="7956277" cy="4351338"/>
          </a:xfrm>
        </p:spPr>
        <p:txBody>
          <a:bodyPr>
            <a:normAutofit fontScale="85000" lnSpcReduction="10000"/>
          </a:bodyPr>
          <a:lstStyle/>
          <a:p>
            <a:r>
              <a:rPr lang="en-US" dirty="0" smtClean="0"/>
              <a:t>Organ yang </a:t>
            </a:r>
            <a:r>
              <a:rPr lang="en-US" dirty="0" err="1" smtClean="0"/>
              <a:t>berperan</a:t>
            </a:r>
            <a:r>
              <a:rPr lang="en-US" dirty="0" smtClean="0"/>
              <a:t> </a:t>
            </a:r>
            <a:r>
              <a:rPr lang="en-US" dirty="0" err="1" smtClean="0"/>
              <a:t>dalam</a:t>
            </a:r>
            <a:r>
              <a:rPr lang="en-US" dirty="0" smtClean="0"/>
              <a:t> </a:t>
            </a:r>
            <a:r>
              <a:rPr lang="en-US" dirty="0" err="1" smtClean="0"/>
              <a:t>osmoregulasi</a:t>
            </a:r>
            <a:r>
              <a:rPr lang="en-US" dirty="0" smtClean="0"/>
              <a:t> </a:t>
            </a:r>
            <a:r>
              <a:rPr lang="en-US" dirty="0" err="1" smtClean="0"/>
              <a:t>adalah</a:t>
            </a:r>
            <a:r>
              <a:rPr lang="en-US" dirty="0" smtClean="0"/>
              <a:t> </a:t>
            </a:r>
            <a:r>
              <a:rPr lang="en-US" dirty="0" err="1" smtClean="0">
                <a:solidFill>
                  <a:srgbClr val="FF0000"/>
                </a:solidFill>
              </a:rPr>
              <a:t>Tubulus</a:t>
            </a:r>
            <a:r>
              <a:rPr lang="en-US" dirty="0" smtClean="0">
                <a:solidFill>
                  <a:srgbClr val="FF0000"/>
                </a:solidFill>
              </a:rPr>
              <a:t> Malpighi</a:t>
            </a:r>
          </a:p>
          <a:p>
            <a:r>
              <a:rPr lang="en-US" dirty="0" err="1" smtClean="0"/>
              <a:t>Yaitu</a:t>
            </a:r>
            <a:r>
              <a:rPr lang="en-US" dirty="0" smtClean="0"/>
              <a:t> </a:t>
            </a:r>
            <a:r>
              <a:rPr lang="en-US" dirty="0" err="1" smtClean="0"/>
              <a:t>bentuk</a:t>
            </a:r>
            <a:r>
              <a:rPr lang="en-US" dirty="0" smtClean="0"/>
              <a:t> </a:t>
            </a:r>
            <a:r>
              <a:rPr lang="en-US" dirty="0" err="1" smtClean="0"/>
              <a:t>perpanjangan</a:t>
            </a:r>
            <a:r>
              <a:rPr lang="en-US" dirty="0" smtClean="0"/>
              <a:t> </a:t>
            </a:r>
            <a:r>
              <a:rPr lang="en-US" dirty="0" err="1" smtClean="0"/>
              <a:t>dari</a:t>
            </a:r>
            <a:r>
              <a:rPr lang="en-US" dirty="0"/>
              <a:t> </a:t>
            </a:r>
            <a:r>
              <a:rPr lang="en-US" dirty="0" smtClean="0"/>
              <a:t>organ </a:t>
            </a:r>
            <a:r>
              <a:rPr lang="en-US" dirty="0" err="1" smtClean="0"/>
              <a:t>pencernaan</a:t>
            </a:r>
            <a:r>
              <a:rPr lang="en-US" dirty="0" smtClean="0"/>
              <a:t> yang </a:t>
            </a:r>
            <a:r>
              <a:rPr lang="en-US" dirty="0" err="1" smtClean="0"/>
              <a:t>bercabang-cabang</a:t>
            </a:r>
            <a:endParaRPr lang="en-US" dirty="0" smtClean="0"/>
          </a:p>
          <a:p>
            <a:r>
              <a:rPr lang="en-US" dirty="0" smtClean="0"/>
              <a:t>Ion K</a:t>
            </a:r>
            <a:r>
              <a:rPr lang="en-US" baseline="30000" dirty="0" smtClean="0"/>
              <a:t>+</a:t>
            </a:r>
            <a:r>
              <a:rPr lang="en-US" dirty="0" smtClean="0"/>
              <a:t> </a:t>
            </a:r>
            <a:r>
              <a:rPr lang="en-US" dirty="0" err="1" smtClean="0"/>
              <a:t>akan</a:t>
            </a:r>
            <a:r>
              <a:rPr lang="en-US" dirty="0" smtClean="0"/>
              <a:t> </a:t>
            </a:r>
            <a:r>
              <a:rPr lang="en-US" dirty="0" err="1" smtClean="0"/>
              <a:t>disekresikan</a:t>
            </a:r>
            <a:r>
              <a:rPr lang="en-US" dirty="0" smtClean="0"/>
              <a:t> </a:t>
            </a:r>
            <a:r>
              <a:rPr lang="en-US" dirty="0" err="1" smtClean="0"/>
              <a:t>ke</a:t>
            </a:r>
            <a:r>
              <a:rPr lang="en-US" dirty="0" smtClean="0"/>
              <a:t> </a:t>
            </a:r>
            <a:r>
              <a:rPr lang="en-US" dirty="0" err="1" smtClean="0"/>
              <a:t>dalam</a:t>
            </a:r>
            <a:r>
              <a:rPr lang="en-US" dirty="0" smtClean="0"/>
              <a:t> </a:t>
            </a:r>
            <a:r>
              <a:rPr lang="en-US" dirty="0" err="1" smtClean="0"/>
              <a:t>tubula</a:t>
            </a:r>
            <a:r>
              <a:rPr lang="en-US" dirty="0" smtClean="0"/>
              <a:t>, </a:t>
            </a:r>
            <a:r>
              <a:rPr lang="en-US" dirty="0" err="1" smtClean="0"/>
              <a:t>sehingga</a:t>
            </a:r>
            <a:r>
              <a:rPr lang="en-US" dirty="0" smtClean="0"/>
              <a:t> </a:t>
            </a:r>
            <a:r>
              <a:rPr lang="en-US" dirty="0" err="1" smtClean="0"/>
              <a:t>terjadi</a:t>
            </a:r>
            <a:r>
              <a:rPr lang="en-US" dirty="0" smtClean="0"/>
              <a:t> </a:t>
            </a:r>
            <a:r>
              <a:rPr lang="en-US" dirty="0" err="1" smtClean="0"/>
              <a:t>perbedaan</a:t>
            </a:r>
            <a:r>
              <a:rPr lang="en-US" dirty="0" smtClean="0"/>
              <a:t> </a:t>
            </a:r>
            <a:r>
              <a:rPr lang="en-US" dirty="0" err="1" smtClean="0"/>
              <a:t>tekanan</a:t>
            </a:r>
            <a:r>
              <a:rPr lang="en-US" dirty="0" smtClean="0"/>
              <a:t> </a:t>
            </a:r>
            <a:r>
              <a:rPr lang="en-US" dirty="0" err="1" smtClean="0"/>
              <a:t>osmotik</a:t>
            </a:r>
            <a:r>
              <a:rPr lang="en-US" dirty="0" smtClean="0"/>
              <a:t>, </a:t>
            </a:r>
            <a:r>
              <a:rPr lang="en-US" dirty="0" err="1" smtClean="0"/>
              <a:t>mengakibatkan</a:t>
            </a:r>
            <a:r>
              <a:rPr lang="en-US" dirty="0" smtClean="0"/>
              <a:t> air </a:t>
            </a:r>
            <a:r>
              <a:rPr lang="en-US" dirty="0" err="1" smtClean="0"/>
              <a:t>dapat</a:t>
            </a:r>
            <a:r>
              <a:rPr lang="en-US" dirty="0" smtClean="0"/>
              <a:t> </a:t>
            </a:r>
            <a:r>
              <a:rPr lang="en-US" dirty="0" err="1" smtClean="0"/>
              <a:t>masuk</a:t>
            </a:r>
            <a:r>
              <a:rPr lang="en-US" dirty="0" smtClean="0"/>
              <a:t> </a:t>
            </a:r>
            <a:r>
              <a:rPr lang="en-US" dirty="0" err="1" smtClean="0"/>
              <a:t>ke</a:t>
            </a:r>
            <a:r>
              <a:rPr lang="en-US" dirty="0" smtClean="0"/>
              <a:t> </a:t>
            </a:r>
            <a:r>
              <a:rPr lang="en-US" dirty="0" err="1" smtClean="0"/>
              <a:t>tubula</a:t>
            </a:r>
            <a:r>
              <a:rPr lang="en-US" dirty="0" smtClean="0"/>
              <a:t> </a:t>
            </a:r>
            <a:r>
              <a:rPr lang="en-US" dirty="0" err="1" smtClean="0"/>
              <a:t>dan</a:t>
            </a:r>
            <a:r>
              <a:rPr lang="en-US" dirty="0" smtClean="0"/>
              <a:t> </a:t>
            </a:r>
            <a:r>
              <a:rPr lang="en-US" dirty="0" err="1" smtClean="0"/>
              <a:t>akan</a:t>
            </a:r>
            <a:r>
              <a:rPr lang="en-US" dirty="0" smtClean="0"/>
              <a:t> </a:t>
            </a:r>
            <a:r>
              <a:rPr lang="en-US" dirty="0" err="1" smtClean="0"/>
              <a:t>dikeluarkan</a:t>
            </a:r>
            <a:r>
              <a:rPr lang="en-US" dirty="0" smtClean="0"/>
              <a:t> </a:t>
            </a:r>
            <a:r>
              <a:rPr lang="en-US" dirty="0" err="1" smtClean="0"/>
              <a:t>dari</a:t>
            </a:r>
            <a:r>
              <a:rPr lang="en-US" dirty="0" smtClean="0"/>
              <a:t> </a:t>
            </a:r>
            <a:r>
              <a:rPr lang="en-US" dirty="0" err="1" smtClean="0"/>
              <a:t>tubuh</a:t>
            </a:r>
            <a:endParaRPr lang="en-US" dirty="0" smtClean="0"/>
          </a:p>
          <a:p>
            <a:r>
              <a:rPr lang="en-US" dirty="0" smtClean="0"/>
              <a:t>Ion K</a:t>
            </a:r>
            <a:r>
              <a:rPr lang="en-US" baseline="30000" dirty="0" smtClean="0"/>
              <a:t>+</a:t>
            </a:r>
            <a:r>
              <a:rPr lang="en-US" dirty="0" smtClean="0"/>
              <a:t> </a:t>
            </a:r>
            <a:r>
              <a:rPr lang="en-US" dirty="0" err="1" smtClean="0"/>
              <a:t>kemudian</a:t>
            </a:r>
            <a:r>
              <a:rPr lang="en-US" dirty="0" smtClean="0"/>
              <a:t> </a:t>
            </a:r>
            <a:r>
              <a:rPr lang="en-US" dirty="0" err="1" smtClean="0"/>
              <a:t>akan</a:t>
            </a:r>
            <a:r>
              <a:rPr lang="en-US" dirty="0" smtClean="0"/>
              <a:t> </a:t>
            </a:r>
            <a:r>
              <a:rPr lang="en-US" dirty="0" err="1" smtClean="0"/>
              <a:t>mengalami</a:t>
            </a:r>
            <a:r>
              <a:rPr lang="en-US" dirty="0" smtClean="0"/>
              <a:t> </a:t>
            </a:r>
            <a:r>
              <a:rPr lang="en-US" dirty="0" err="1" smtClean="0"/>
              <a:t>reabsorpsi</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dimanfaatkan</a:t>
            </a:r>
            <a:r>
              <a:rPr lang="en-US" dirty="0" smtClean="0"/>
              <a:t> </a:t>
            </a:r>
            <a:r>
              <a:rPr lang="en-US" dirty="0" err="1" smtClean="0"/>
              <a:t>kembali</a:t>
            </a:r>
            <a:r>
              <a:rPr lang="en-US" dirty="0" smtClean="0"/>
              <a:t> </a:t>
            </a:r>
            <a:r>
              <a:rPr lang="en-US" dirty="0" err="1" smtClean="0"/>
              <a:t>oleh</a:t>
            </a:r>
            <a:r>
              <a:rPr lang="en-US" dirty="0" smtClean="0"/>
              <a:t> </a:t>
            </a:r>
            <a:r>
              <a:rPr lang="en-US" dirty="0" err="1" smtClean="0"/>
              <a:t>tubuh</a:t>
            </a:r>
            <a:endParaRPr lang="en-US" dirty="0" smtClean="0"/>
          </a:p>
          <a:p>
            <a:endParaRPr lang="id-ID" dirty="0">
              <a:solidFill>
                <a:srgbClr val="FF0000"/>
              </a:solidFill>
            </a:endParaRPr>
          </a:p>
        </p:txBody>
      </p:sp>
    </p:spTree>
    <p:extLst>
      <p:ext uri="{BB962C8B-B14F-4D97-AF65-F5344CB8AC3E}">
        <p14:creationId xmlns:p14="http://schemas.microsoft.com/office/powerpoint/2010/main" val="21496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2040550" y="450749"/>
            <a:ext cx="5619491" cy="5855665"/>
          </a:xfrm>
          <a:prstGeom prst="rect">
            <a:avLst/>
          </a:prstGeom>
        </p:spPr>
      </p:pic>
      <p:sp>
        <p:nvSpPr>
          <p:cNvPr id="5" name="Rectangle 4"/>
          <p:cNvSpPr/>
          <p:nvPr/>
        </p:nvSpPr>
        <p:spPr>
          <a:xfrm>
            <a:off x="1973190" y="5053393"/>
            <a:ext cx="2673626" cy="1425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5237922" y="6467061"/>
            <a:ext cx="3806687" cy="646331"/>
          </a:xfrm>
          <a:prstGeom prst="rect">
            <a:avLst/>
          </a:prstGeom>
          <a:noFill/>
        </p:spPr>
        <p:txBody>
          <a:bodyPr wrap="square" rtlCol="0">
            <a:spAutoFit/>
          </a:bodyPr>
          <a:lstStyle/>
          <a:p>
            <a:r>
              <a:rPr lang="en-US" dirty="0" smtClean="0"/>
              <a:t>(Raven and Johnson, 2002, Biology, 6</a:t>
            </a:r>
            <a:r>
              <a:rPr lang="en-US" baseline="30000" dirty="0" smtClean="0"/>
              <a:t>th</a:t>
            </a:r>
            <a:r>
              <a:rPr lang="en-US" dirty="0" smtClean="0"/>
              <a:t> edition)</a:t>
            </a:r>
            <a:endParaRPr lang="id-ID" dirty="0"/>
          </a:p>
        </p:txBody>
      </p:sp>
      <p:sp>
        <p:nvSpPr>
          <p:cNvPr id="3" name="Content Placeholder 2"/>
          <p:cNvSpPr>
            <a:spLocks noGrp="1"/>
          </p:cNvSpPr>
          <p:nvPr>
            <p:ph idx="1"/>
          </p:nvPr>
        </p:nvSpPr>
        <p:spPr>
          <a:xfrm>
            <a:off x="1871041" y="4099374"/>
            <a:ext cx="2492237" cy="1073426"/>
          </a:xfrm>
        </p:spPr>
        <p:txBody>
          <a:bodyPr>
            <a:normAutofit fontScale="77500" lnSpcReduction="20000"/>
          </a:bodyPr>
          <a:lstStyle/>
          <a:p>
            <a:pPr marL="0" indent="0">
              <a:buNone/>
            </a:pPr>
            <a:r>
              <a:rPr lang="en-US" dirty="0" err="1" smtClean="0">
                <a:solidFill>
                  <a:srgbClr val="FF0000"/>
                </a:solidFill>
                <a:latin typeface="Arial Rounded MT Bold" panose="020F0704030504030204" pitchFamily="34" charset="0"/>
              </a:rPr>
              <a:t>Tubulus</a:t>
            </a:r>
            <a:r>
              <a:rPr lang="en-US" dirty="0" smtClean="0">
                <a:solidFill>
                  <a:srgbClr val="FF0000"/>
                </a:solidFill>
                <a:latin typeface="Arial Rounded MT Bold" panose="020F0704030504030204" pitchFamily="34" charset="0"/>
              </a:rPr>
              <a:t> Malpighi </a:t>
            </a:r>
            <a:r>
              <a:rPr lang="en-US" dirty="0" err="1" smtClean="0">
                <a:solidFill>
                  <a:srgbClr val="FF0000"/>
                </a:solidFill>
                <a:latin typeface="Arial Rounded MT Bold" panose="020F0704030504030204" pitchFamily="34" charset="0"/>
              </a:rPr>
              <a:t>pada</a:t>
            </a:r>
            <a:r>
              <a:rPr lang="en-US" dirty="0" smtClean="0">
                <a:solidFill>
                  <a:srgbClr val="FF0000"/>
                </a:solidFill>
                <a:latin typeface="Arial Rounded MT Bold" panose="020F0704030504030204" pitchFamily="34" charset="0"/>
              </a:rPr>
              <a:t> </a:t>
            </a:r>
            <a:r>
              <a:rPr lang="en-US" dirty="0" err="1" smtClean="0">
                <a:solidFill>
                  <a:srgbClr val="FF0000"/>
                </a:solidFill>
                <a:latin typeface="Arial Rounded MT Bold" panose="020F0704030504030204" pitchFamily="34" charset="0"/>
              </a:rPr>
              <a:t>serangga</a:t>
            </a:r>
            <a:endParaRPr lang="id-ID"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26303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0" y="642918"/>
            <a:ext cx="7959329" cy="810704"/>
          </a:xfrm>
        </p:spPr>
        <p:txBody>
          <a:bodyPr>
            <a:normAutofit/>
          </a:bodyPr>
          <a:lstStyle/>
          <a:p>
            <a:r>
              <a:rPr lang="id-ID" dirty="0" smtClean="0"/>
              <a:t>Osmoregulasi pada Molusca</a:t>
            </a:r>
            <a:endParaRPr lang="id-ID" dirty="0"/>
          </a:p>
        </p:txBody>
      </p:sp>
      <p:sp>
        <p:nvSpPr>
          <p:cNvPr id="5" name="Rectangle 4"/>
          <p:cNvSpPr/>
          <p:nvPr/>
        </p:nvSpPr>
        <p:spPr>
          <a:xfrm>
            <a:off x="428596" y="1428736"/>
            <a:ext cx="8501122" cy="3046988"/>
          </a:xfrm>
          <a:prstGeom prst="rect">
            <a:avLst/>
          </a:prstGeom>
        </p:spPr>
        <p:txBody>
          <a:bodyPr wrap="square">
            <a:spAutoFit/>
          </a:bodyPr>
          <a:lstStyle/>
          <a:p>
            <a:pPr marL="269875" indent="-269875" algn="just">
              <a:buFont typeface="Arial" pitchFamily="34" charset="0"/>
              <a:buChar char="•"/>
            </a:pPr>
            <a:r>
              <a:rPr lang="id-ID" sz="2400" dirty="0" smtClean="0"/>
              <a:t>Keong memiliki permukaan tubuh berdaging yang sangat permeable terhadap air. </a:t>
            </a:r>
          </a:p>
          <a:p>
            <a:pPr marL="269875" indent="-269875" algn="just">
              <a:buFont typeface="Arial" pitchFamily="34" charset="0"/>
              <a:buChar char="•"/>
            </a:pPr>
            <a:r>
              <a:rPr lang="id-ID" sz="2400" dirty="0" smtClean="0"/>
              <a:t>Toleransi terhadap air sangat tinggi. </a:t>
            </a:r>
          </a:p>
          <a:p>
            <a:pPr marL="269875" indent="-269875" algn="just">
              <a:buFont typeface="Arial" pitchFamily="34" charset="0"/>
              <a:buChar char="•"/>
            </a:pPr>
            <a:r>
              <a:rPr lang="id-ID" sz="2400" dirty="0" smtClean="0"/>
              <a:t>Untuk menghindari kehilangan air yang berlebih, keong lebih aktif dimalam hari dan bila kondisi bertambah kering , keong akan berlindung dengan membenamkan diri kedalam tanah serta menutup cangkangnya dengan semacam operculum yang berasal dari lendir yang dikeluarkannya</a:t>
            </a:r>
            <a:endParaRPr lang="id-ID" sz="2400" dirty="0"/>
          </a:p>
        </p:txBody>
      </p:sp>
      <p:sp>
        <p:nvSpPr>
          <p:cNvPr id="47106" name="AutoShape 2" descr="Image result for osmoregulasi cac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7108" name="AutoShape 4" descr="Image result for osmoregulasi cac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7110" name="AutoShape 6" descr="Image result for osmoregulasi cac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7112" name="AutoShape 8" descr="Image result for osmoregulasi cac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83970" name="Picture 2" descr="Related image"/>
          <p:cNvPicPr>
            <a:picLocks noChangeAspect="1" noChangeArrowheads="1"/>
          </p:cNvPicPr>
          <p:nvPr/>
        </p:nvPicPr>
        <p:blipFill>
          <a:blip r:embed="rId4"/>
          <a:srcRect/>
          <a:stretch>
            <a:fillRect/>
          </a:stretch>
        </p:blipFill>
        <p:spPr bwMode="auto">
          <a:xfrm>
            <a:off x="3786182" y="4357694"/>
            <a:ext cx="5357819" cy="2000264"/>
          </a:xfrm>
          <a:prstGeom prst="rect">
            <a:avLst/>
          </a:prstGeom>
          <a:noFill/>
        </p:spPr>
      </p:pic>
    </p:spTree>
    <p:extLst>
      <p:ext uri="{BB962C8B-B14F-4D97-AF65-F5344CB8AC3E}">
        <p14:creationId xmlns:p14="http://schemas.microsoft.com/office/powerpoint/2010/main" val="73246258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Rectangle 3"/>
          <p:cNvSpPr/>
          <p:nvPr/>
        </p:nvSpPr>
        <p:spPr>
          <a:xfrm>
            <a:off x="0" y="2132856"/>
            <a:ext cx="9496754" cy="2585323"/>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Organ-organ </a:t>
            </a:r>
            <a:r>
              <a:rPr lang="en-US" sz="5400" b="1" dirty="0" err="1" smtClean="0">
                <a:ln w="22225">
                  <a:solidFill>
                    <a:schemeClr val="accent2"/>
                  </a:solidFill>
                  <a:prstDash val="solid"/>
                </a:ln>
                <a:solidFill>
                  <a:schemeClr val="accent2">
                    <a:lumMod val="40000"/>
                    <a:lumOff val="60000"/>
                  </a:schemeClr>
                </a:solidFill>
              </a:rPr>
              <a:t>untuk</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Osmoregulasi</a:t>
            </a:r>
            <a:r>
              <a:rPr lang="en-US" sz="5400" b="1" dirty="0" smtClean="0">
                <a:ln w="22225">
                  <a:solidFill>
                    <a:schemeClr val="accent2"/>
                  </a:solidFill>
                  <a:prstDash val="solid"/>
                </a:ln>
                <a:solidFill>
                  <a:schemeClr val="accent2">
                    <a:lumMod val="40000"/>
                    <a:lumOff val="60000"/>
                  </a:schemeClr>
                </a:solidFill>
              </a:rPr>
              <a:t> </a:t>
            </a:r>
          </a:p>
          <a:p>
            <a:pPr algn="ctr"/>
            <a:r>
              <a:rPr lang="en-US" sz="5400" b="1" dirty="0" err="1" smtClean="0">
                <a:ln w="22225">
                  <a:solidFill>
                    <a:schemeClr val="accent2"/>
                  </a:solidFill>
                  <a:prstDash val="solid"/>
                </a:ln>
                <a:solidFill>
                  <a:schemeClr val="accent2">
                    <a:lumMod val="40000"/>
                    <a:lumOff val="60000"/>
                  </a:schemeClr>
                </a:solidFill>
              </a:rPr>
              <a:t>pada</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hewan</a:t>
            </a:r>
            <a:r>
              <a:rPr lang="en-US" sz="5400" b="1" dirty="0" smtClean="0">
                <a:ln w="22225">
                  <a:solidFill>
                    <a:schemeClr val="accent2"/>
                  </a:solidFill>
                  <a:prstDash val="solid"/>
                </a:ln>
                <a:solidFill>
                  <a:schemeClr val="accent2">
                    <a:lumMod val="40000"/>
                    <a:lumOff val="60000"/>
                  </a:schemeClr>
                </a:solidFill>
              </a:rPr>
              <a:t> Vertebrata</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23600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Pada</a:t>
            </a:r>
            <a:r>
              <a:rPr lang="en-US" dirty="0" smtClean="0"/>
              <a:t> </a:t>
            </a:r>
            <a:r>
              <a:rPr lang="en-US" dirty="0" err="1" smtClean="0"/>
              <a:t>Ikan</a:t>
            </a:r>
            <a:r>
              <a:rPr lang="en-US" dirty="0" smtClean="0"/>
              <a:t> yang </a:t>
            </a:r>
            <a:r>
              <a:rPr lang="en-US" dirty="0" err="1" smtClean="0"/>
              <a:t>hidup</a:t>
            </a:r>
            <a:r>
              <a:rPr lang="en-US" dirty="0" smtClean="0"/>
              <a:t> di </a:t>
            </a:r>
            <a:r>
              <a:rPr lang="en-US" dirty="0" err="1" smtClean="0"/>
              <a:t>laut</a:t>
            </a:r>
            <a:endParaRPr lang="id-ID" dirty="0"/>
          </a:p>
        </p:txBody>
      </p:sp>
      <p:sp>
        <p:nvSpPr>
          <p:cNvPr id="3" name="Content Placeholder 2"/>
          <p:cNvSpPr>
            <a:spLocks noGrp="1"/>
          </p:cNvSpPr>
          <p:nvPr>
            <p:ph idx="1"/>
          </p:nvPr>
        </p:nvSpPr>
        <p:spPr>
          <a:xfrm>
            <a:off x="457200" y="1484784"/>
            <a:ext cx="8229600" cy="4525963"/>
          </a:xfrm>
        </p:spPr>
        <p:txBody>
          <a:bodyPr/>
          <a:lstStyle/>
          <a:p>
            <a:r>
              <a:rPr lang="en-US" dirty="0" err="1" smtClean="0"/>
              <a:t>Tantangan</a:t>
            </a:r>
            <a:r>
              <a:rPr lang="en-US" dirty="0" smtClean="0"/>
              <a:t> yang </a:t>
            </a:r>
            <a:r>
              <a:rPr lang="en-US" dirty="0" err="1" smtClean="0"/>
              <a:t>dihadapi</a:t>
            </a:r>
            <a:r>
              <a:rPr lang="en-US" dirty="0" smtClean="0"/>
              <a:t> </a:t>
            </a:r>
            <a:r>
              <a:rPr lang="en-US" dirty="0" err="1" smtClean="0"/>
              <a:t>adalah</a:t>
            </a:r>
            <a:r>
              <a:rPr lang="en-US" dirty="0" smtClean="0"/>
              <a:t> </a:t>
            </a:r>
            <a:r>
              <a:rPr lang="en-US" dirty="0" err="1" smtClean="0"/>
              <a:t>kondisi</a:t>
            </a:r>
            <a:r>
              <a:rPr lang="en-US" dirty="0" smtClean="0"/>
              <a:t> </a:t>
            </a:r>
            <a:r>
              <a:rPr lang="en-US" dirty="0" err="1" smtClean="0"/>
              <a:t>lingkungan</a:t>
            </a:r>
            <a:r>
              <a:rPr lang="en-US" dirty="0" smtClean="0"/>
              <a:t> yang </a:t>
            </a:r>
            <a:r>
              <a:rPr lang="en-US" dirty="0" err="1" smtClean="0"/>
              <a:t>hipertonik</a:t>
            </a:r>
            <a:endParaRPr lang="en-US" dirty="0" smtClean="0"/>
          </a:p>
          <a:p>
            <a:r>
              <a:rPr lang="en-US" dirty="0" err="1" smtClean="0"/>
              <a:t>Sehingga</a:t>
            </a:r>
            <a:r>
              <a:rPr lang="en-US" dirty="0" smtClean="0"/>
              <a:t> </a:t>
            </a:r>
            <a:r>
              <a:rPr lang="en-US" dirty="0" err="1" smtClean="0"/>
              <a:t>ikan</a:t>
            </a:r>
            <a:r>
              <a:rPr lang="en-US" dirty="0" smtClean="0"/>
              <a:t> </a:t>
            </a:r>
            <a:r>
              <a:rPr lang="en-US" dirty="0" err="1" smtClean="0"/>
              <a:t>harus</a:t>
            </a:r>
            <a:r>
              <a:rPr lang="en-US" dirty="0" smtClean="0"/>
              <a:t> </a:t>
            </a:r>
            <a:r>
              <a:rPr lang="en-US" dirty="0" err="1" smtClean="0"/>
              <a:t>beradaptasi</a:t>
            </a:r>
            <a:r>
              <a:rPr lang="en-US" dirty="0" smtClean="0"/>
              <a:t> </a:t>
            </a:r>
            <a:r>
              <a:rPr lang="en-US" dirty="0" err="1" smtClean="0"/>
              <a:t>menghindari</a:t>
            </a:r>
            <a:r>
              <a:rPr lang="en-US" dirty="0" smtClean="0"/>
              <a:t> </a:t>
            </a:r>
            <a:r>
              <a:rPr lang="en-US" dirty="0" err="1" smtClean="0"/>
              <a:t>keluarnya</a:t>
            </a:r>
            <a:r>
              <a:rPr lang="en-US" dirty="0" smtClean="0"/>
              <a:t> air </a:t>
            </a:r>
            <a:r>
              <a:rPr lang="en-US" dirty="0" err="1" smtClean="0"/>
              <a:t>terlalu</a:t>
            </a:r>
            <a:r>
              <a:rPr lang="en-US" dirty="0" smtClean="0"/>
              <a:t> </a:t>
            </a:r>
            <a:r>
              <a:rPr lang="en-US" dirty="0" err="1" smtClean="0"/>
              <a:t>banyak</a:t>
            </a:r>
            <a:r>
              <a:rPr lang="en-US" dirty="0" smtClean="0"/>
              <a:t> </a:t>
            </a:r>
            <a:r>
              <a:rPr lang="en-US" dirty="0" err="1" smtClean="0"/>
              <a:t>dari</a:t>
            </a:r>
            <a:r>
              <a:rPr lang="en-US" dirty="0" smtClean="0"/>
              <a:t> </a:t>
            </a:r>
            <a:r>
              <a:rPr lang="en-US" dirty="0" err="1" smtClean="0"/>
              <a:t>tubuhnya</a:t>
            </a:r>
            <a:endParaRPr lang="en-US" dirty="0" smtClean="0"/>
          </a:p>
          <a:p>
            <a:r>
              <a:rPr lang="en-US" dirty="0" smtClean="0"/>
              <a:t>Hal </a:t>
            </a:r>
            <a:r>
              <a:rPr lang="en-US" dirty="0" err="1" smtClean="0"/>
              <a:t>ini</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meminum</a:t>
            </a:r>
            <a:r>
              <a:rPr lang="en-US" dirty="0" smtClean="0"/>
              <a:t> air </a:t>
            </a:r>
            <a:r>
              <a:rPr lang="en-US" dirty="0" err="1" smtClean="0"/>
              <a:t>laut</a:t>
            </a:r>
            <a:r>
              <a:rPr lang="en-US" dirty="0" smtClean="0"/>
              <a:t> </a:t>
            </a:r>
            <a:r>
              <a:rPr lang="en-US" dirty="0" err="1" smtClean="0"/>
              <a:t>dalam</a:t>
            </a:r>
            <a:r>
              <a:rPr lang="en-US" dirty="0" smtClean="0"/>
              <a:t> </a:t>
            </a:r>
            <a:r>
              <a:rPr lang="en-US" dirty="0" err="1" smtClean="0"/>
              <a:t>jumlah</a:t>
            </a:r>
            <a:r>
              <a:rPr lang="en-US" dirty="0" smtClean="0"/>
              <a:t> yang </a:t>
            </a:r>
            <a:r>
              <a:rPr lang="en-US" dirty="0" err="1" smtClean="0"/>
              <a:t>banyak</a:t>
            </a:r>
            <a:endParaRPr lang="id-ID" dirty="0"/>
          </a:p>
        </p:txBody>
      </p:sp>
      <p:pic>
        <p:nvPicPr>
          <p:cNvPr id="1028" name="Picture 4" descr="http://wallpaper.imcphoto.net/animals/fish/nemo-cartoon-fi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288971"/>
            <a:ext cx="2476264" cy="24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685800"/>
            <a:ext cx="8229600" cy="1143000"/>
          </a:xfrm>
        </p:spPr>
        <p:txBody>
          <a:bodyPr>
            <a:normAutofit fontScale="90000"/>
          </a:bodyPr>
          <a:lstStyle/>
          <a:p>
            <a:r>
              <a:rPr lang="en-US" dirty="0" err="1" smtClean="0"/>
              <a:t>Kemampuan</a:t>
            </a:r>
            <a:r>
              <a:rPr lang="en-US" dirty="0" smtClean="0"/>
              <a:t> </a:t>
            </a:r>
            <a:r>
              <a:rPr lang="en-US" dirty="0" err="1" smtClean="0"/>
              <a:t>Akhir</a:t>
            </a:r>
            <a:r>
              <a:rPr lang="en-US" dirty="0" smtClean="0"/>
              <a:t> yang </a:t>
            </a:r>
            <a:r>
              <a:rPr lang="en-US" dirty="0" err="1" smtClean="0"/>
              <a:t>Diharapkan</a:t>
            </a:r>
            <a:r>
              <a:rPr lang="en-US" dirty="0" smtClean="0"/>
              <a:t> </a:t>
            </a:r>
            <a:endParaRPr lang="en-US" dirty="0"/>
          </a:p>
        </p:txBody>
      </p:sp>
      <p:sp>
        <p:nvSpPr>
          <p:cNvPr id="3" name="Content Placeholder 2"/>
          <p:cNvSpPr>
            <a:spLocks noGrp="1"/>
          </p:cNvSpPr>
          <p:nvPr>
            <p:ph idx="1"/>
          </p:nvPr>
        </p:nvSpPr>
        <p:spPr>
          <a:xfrm>
            <a:off x="457200" y="1905000"/>
            <a:ext cx="8229600" cy="3840163"/>
          </a:xfrm>
        </p:spPr>
        <p:txBody>
          <a:bodyPr>
            <a:normAutofit/>
          </a:bodyPr>
          <a:lstStyle/>
          <a:p>
            <a:r>
              <a:rPr lang="en-US" dirty="0" err="1"/>
              <a:t>Mahasiswa</a:t>
            </a:r>
            <a:r>
              <a:rPr lang="en-US" dirty="0"/>
              <a:t> </a:t>
            </a:r>
            <a:r>
              <a:rPr lang="en-US" dirty="0" err="1"/>
              <a:t>dapat</a:t>
            </a:r>
            <a:r>
              <a:rPr lang="en-US" dirty="0"/>
              <a:t> </a:t>
            </a:r>
            <a:r>
              <a:rPr lang="en-US" dirty="0" err="1"/>
              <a:t>menjelaskan</a:t>
            </a:r>
            <a:r>
              <a:rPr lang="en-US" dirty="0"/>
              <a:t> </a:t>
            </a:r>
            <a:r>
              <a:rPr lang="en-US" dirty="0" err="1"/>
              <a:t>mekanisme</a:t>
            </a:r>
            <a:r>
              <a:rPr lang="en-US" dirty="0"/>
              <a:t> </a:t>
            </a:r>
            <a:r>
              <a:rPr lang="en-US" dirty="0" err="1"/>
              <a:t>osmoregulasi</a:t>
            </a:r>
            <a:r>
              <a:rPr lang="en-US" dirty="0"/>
              <a:t> </a:t>
            </a:r>
            <a:r>
              <a:rPr lang="en-US" dirty="0" err="1"/>
              <a:t>pada</a:t>
            </a:r>
            <a:r>
              <a:rPr lang="en-US" dirty="0"/>
              <a:t> </a:t>
            </a:r>
            <a:r>
              <a:rPr lang="en-US" dirty="0" err="1"/>
              <a:t>hewan</a:t>
            </a:r>
            <a:r>
              <a:rPr lang="en-US" dirty="0"/>
              <a:t> </a:t>
            </a:r>
            <a:r>
              <a:rPr lang="en-US" dirty="0" err="1"/>
              <a:t>baik</a:t>
            </a:r>
            <a:r>
              <a:rPr lang="en-US" dirty="0"/>
              <a:t> </a:t>
            </a:r>
            <a:r>
              <a:rPr lang="en-US" dirty="0" err="1"/>
              <a:t>pada</a:t>
            </a:r>
            <a:r>
              <a:rPr lang="en-US" dirty="0"/>
              <a:t> </a:t>
            </a:r>
            <a:r>
              <a:rPr lang="en-US" dirty="0" err="1"/>
              <a:t>hewan</a:t>
            </a:r>
            <a:r>
              <a:rPr lang="en-US" dirty="0"/>
              <a:t> </a:t>
            </a:r>
            <a:r>
              <a:rPr lang="en-US" dirty="0" err="1"/>
              <a:t>tingkat</a:t>
            </a:r>
            <a:r>
              <a:rPr lang="en-US" dirty="0"/>
              <a:t> </a:t>
            </a:r>
            <a:r>
              <a:rPr lang="en-US" dirty="0" err="1"/>
              <a:t>tinggi</a:t>
            </a:r>
            <a:r>
              <a:rPr lang="en-US" dirty="0"/>
              <a:t> </a:t>
            </a:r>
            <a:r>
              <a:rPr lang="en-US" dirty="0" err="1"/>
              <a:t>maupun</a:t>
            </a:r>
            <a:r>
              <a:rPr lang="en-US" dirty="0"/>
              <a:t> </a:t>
            </a:r>
            <a:r>
              <a:rPr lang="en-US" dirty="0" err="1"/>
              <a:t>rendah</a:t>
            </a:r>
            <a:endParaRPr lang="en-US" dirty="0"/>
          </a:p>
        </p:txBody>
      </p:sp>
    </p:spTree>
    <p:extLst>
      <p:ext uri="{BB962C8B-B14F-4D97-AF65-F5344CB8AC3E}">
        <p14:creationId xmlns:p14="http://schemas.microsoft.com/office/powerpoint/2010/main" val="3130253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3818"/>
            <a:ext cx="8229600" cy="940966"/>
          </a:xfrm>
        </p:spPr>
        <p:txBody>
          <a:bodyPr>
            <a:normAutofit fontScale="90000"/>
          </a:bodyPr>
          <a:lstStyle/>
          <a:p>
            <a:r>
              <a:rPr lang="en-US" dirty="0" err="1" smtClean="0"/>
              <a:t>Mekanisme</a:t>
            </a:r>
            <a:r>
              <a:rPr lang="en-US" dirty="0" smtClean="0"/>
              <a:t> </a:t>
            </a:r>
            <a:r>
              <a:rPr lang="en-US" dirty="0" err="1" smtClean="0"/>
              <a:t>osmoregulasi</a:t>
            </a:r>
            <a:r>
              <a:rPr lang="en-US" dirty="0" smtClean="0"/>
              <a:t> </a:t>
            </a:r>
            <a:r>
              <a:rPr lang="en-US" dirty="0" err="1" smtClean="0"/>
              <a:t>pada</a:t>
            </a:r>
            <a:r>
              <a:rPr lang="en-US" dirty="0" smtClean="0"/>
              <a:t> </a:t>
            </a:r>
            <a:r>
              <a:rPr lang="en-US" dirty="0" err="1" smtClean="0"/>
              <a:t>ikan</a:t>
            </a:r>
            <a:r>
              <a:rPr lang="en-US" dirty="0" smtClean="0"/>
              <a:t> yang </a:t>
            </a:r>
            <a:r>
              <a:rPr lang="en-US" dirty="0" err="1" smtClean="0"/>
              <a:t>hidup</a:t>
            </a:r>
            <a:r>
              <a:rPr lang="en-US" dirty="0" smtClean="0"/>
              <a:t> di </a:t>
            </a:r>
            <a:r>
              <a:rPr lang="en-US" dirty="0" err="1" smtClean="0"/>
              <a:t>laut</a:t>
            </a:r>
            <a:endParaRPr lang="id-ID" dirty="0"/>
          </a:p>
        </p:txBody>
      </p:sp>
      <p:sp>
        <p:nvSpPr>
          <p:cNvPr id="3" name="Content Placeholder 2"/>
          <p:cNvSpPr>
            <a:spLocks noGrp="1"/>
          </p:cNvSpPr>
          <p:nvPr>
            <p:ph idx="1"/>
          </p:nvPr>
        </p:nvSpPr>
        <p:spPr/>
        <p:txBody>
          <a:bodyPr/>
          <a:lstStyle/>
          <a:p>
            <a:endParaRPr lang="id-ID"/>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414" y="1825625"/>
            <a:ext cx="5439173" cy="4351338"/>
          </a:xfrm>
          <a:prstGeom prst="rect">
            <a:avLst/>
          </a:prstGeom>
        </p:spPr>
      </p:pic>
    </p:spTree>
    <p:extLst>
      <p:ext uri="{BB962C8B-B14F-4D97-AF65-F5344CB8AC3E}">
        <p14:creationId xmlns:p14="http://schemas.microsoft.com/office/powerpoint/2010/main" val="2790500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Pada</a:t>
            </a:r>
            <a:r>
              <a:rPr lang="en-US" dirty="0" smtClean="0"/>
              <a:t> </a:t>
            </a:r>
            <a:r>
              <a:rPr lang="en-US" dirty="0" err="1" smtClean="0"/>
              <a:t>ikan</a:t>
            </a:r>
            <a:r>
              <a:rPr lang="en-US" dirty="0" smtClean="0"/>
              <a:t> yang </a:t>
            </a:r>
            <a:r>
              <a:rPr lang="en-US" dirty="0" err="1" smtClean="0"/>
              <a:t>hidup</a:t>
            </a:r>
            <a:r>
              <a:rPr lang="en-US" dirty="0" smtClean="0"/>
              <a:t> di air </a:t>
            </a:r>
            <a:r>
              <a:rPr lang="en-US" dirty="0" err="1" smtClean="0"/>
              <a:t>tawar</a:t>
            </a:r>
            <a:endParaRPr lang="id-ID" dirty="0"/>
          </a:p>
        </p:txBody>
      </p:sp>
      <p:sp>
        <p:nvSpPr>
          <p:cNvPr id="3" name="Content Placeholder 2"/>
          <p:cNvSpPr>
            <a:spLocks noGrp="1"/>
          </p:cNvSpPr>
          <p:nvPr>
            <p:ph idx="1"/>
          </p:nvPr>
        </p:nvSpPr>
        <p:spPr/>
        <p:txBody>
          <a:bodyPr>
            <a:normAutofit/>
          </a:bodyPr>
          <a:lstStyle/>
          <a:p>
            <a:r>
              <a:rPr lang="en-US" sz="2800" dirty="0" err="1" smtClean="0"/>
              <a:t>Tantangan</a:t>
            </a:r>
            <a:r>
              <a:rPr lang="en-US" sz="2800" dirty="0" smtClean="0"/>
              <a:t> yang </a:t>
            </a:r>
            <a:r>
              <a:rPr lang="en-US" sz="2800" dirty="0" err="1" smtClean="0"/>
              <a:t>dihadapi</a:t>
            </a:r>
            <a:r>
              <a:rPr lang="en-US" sz="2800" dirty="0" smtClean="0"/>
              <a:t> </a:t>
            </a:r>
            <a:r>
              <a:rPr lang="en-US" sz="2800" dirty="0" err="1" smtClean="0"/>
              <a:t>adalah</a:t>
            </a:r>
            <a:r>
              <a:rPr lang="en-US" sz="2800" dirty="0" smtClean="0"/>
              <a:t> </a:t>
            </a:r>
            <a:r>
              <a:rPr lang="en-US" sz="2800" dirty="0" err="1" smtClean="0"/>
              <a:t>kondisi</a:t>
            </a:r>
            <a:r>
              <a:rPr lang="en-US" sz="2800" dirty="0" smtClean="0"/>
              <a:t> </a:t>
            </a:r>
            <a:r>
              <a:rPr lang="en-US" sz="2800" dirty="0" err="1" smtClean="0"/>
              <a:t>lingkungan</a:t>
            </a:r>
            <a:r>
              <a:rPr lang="en-US" sz="2800" dirty="0" smtClean="0"/>
              <a:t> yang </a:t>
            </a:r>
            <a:r>
              <a:rPr lang="en-US" sz="2800" dirty="0" err="1" smtClean="0"/>
              <a:t>hipotonik</a:t>
            </a:r>
            <a:endParaRPr lang="en-US" sz="2800" dirty="0" smtClean="0"/>
          </a:p>
          <a:p>
            <a:r>
              <a:rPr lang="en-US" sz="2800" dirty="0" err="1" smtClean="0"/>
              <a:t>Ikan</a:t>
            </a:r>
            <a:r>
              <a:rPr lang="en-US" sz="2800" dirty="0" smtClean="0"/>
              <a:t> </a:t>
            </a:r>
            <a:r>
              <a:rPr lang="en-US" sz="2800" dirty="0" err="1" smtClean="0"/>
              <a:t>harus</a:t>
            </a:r>
            <a:r>
              <a:rPr lang="en-US" sz="2800" dirty="0" smtClean="0"/>
              <a:t> </a:t>
            </a:r>
            <a:r>
              <a:rPr lang="en-US" sz="2800" dirty="0" err="1" smtClean="0"/>
              <a:t>beradaptasi</a:t>
            </a:r>
            <a:r>
              <a:rPr lang="en-US" sz="2800" dirty="0" smtClean="0"/>
              <a:t> </a:t>
            </a:r>
            <a:r>
              <a:rPr lang="en-US" sz="2800" dirty="0" err="1" smtClean="0"/>
              <a:t>untuk</a:t>
            </a:r>
            <a:r>
              <a:rPr lang="en-US" sz="2800" dirty="0" smtClean="0"/>
              <a:t> </a:t>
            </a:r>
            <a:r>
              <a:rPr lang="en-US" sz="2800" dirty="0" err="1" smtClean="0"/>
              <a:t>menghindari</a:t>
            </a:r>
            <a:r>
              <a:rPr lang="en-US" sz="2800" dirty="0" smtClean="0"/>
              <a:t> </a:t>
            </a:r>
            <a:r>
              <a:rPr lang="en-US" sz="2800" dirty="0" err="1" smtClean="0"/>
              <a:t>keluarnya</a:t>
            </a:r>
            <a:r>
              <a:rPr lang="en-US" sz="2800" dirty="0" smtClean="0"/>
              <a:t> ion-ion </a:t>
            </a:r>
            <a:r>
              <a:rPr lang="en-US" sz="2800" dirty="0" err="1" smtClean="0"/>
              <a:t>penting</a:t>
            </a:r>
            <a:r>
              <a:rPr lang="en-US" sz="2800" dirty="0" smtClean="0"/>
              <a:t> </a:t>
            </a:r>
            <a:r>
              <a:rPr lang="en-US" sz="2800" dirty="0" err="1" smtClean="0"/>
              <a:t>dari</a:t>
            </a:r>
            <a:r>
              <a:rPr lang="en-US" sz="2800" dirty="0" smtClean="0"/>
              <a:t> </a:t>
            </a:r>
            <a:r>
              <a:rPr lang="en-US" sz="2800" dirty="0" err="1" smtClean="0"/>
              <a:t>tubuh</a:t>
            </a:r>
            <a:r>
              <a:rPr lang="en-US" sz="2800" dirty="0" smtClean="0"/>
              <a:t> </a:t>
            </a:r>
            <a:r>
              <a:rPr lang="en-US" sz="2800" dirty="0" err="1" smtClean="0"/>
              <a:t>ke</a:t>
            </a:r>
            <a:r>
              <a:rPr lang="en-US" sz="2800" dirty="0" smtClean="0"/>
              <a:t> </a:t>
            </a:r>
            <a:r>
              <a:rPr lang="en-US" sz="2800" dirty="0" err="1" smtClean="0"/>
              <a:t>lingkungan</a:t>
            </a:r>
            <a:r>
              <a:rPr lang="en-US" sz="2800" dirty="0" smtClean="0"/>
              <a:t> </a:t>
            </a:r>
          </a:p>
          <a:p>
            <a:r>
              <a:rPr lang="en-US" sz="2800" dirty="0" smtClean="0"/>
              <a:t>Hal </a:t>
            </a:r>
            <a:r>
              <a:rPr lang="en-US" sz="2800" dirty="0" err="1" smtClean="0"/>
              <a:t>ini</a:t>
            </a:r>
            <a:r>
              <a:rPr lang="en-US" sz="2800" dirty="0" smtClean="0"/>
              <a:t> </a:t>
            </a:r>
            <a:r>
              <a:rPr lang="en-US" sz="2800" dirty="0" err="1" smtClean="0"/>
              <a:t>dilakukan</a:t>
            </a:r>
            <a:r>
              <a:rPr lang="en-US" sz="2800" dirty="0" smtClean="0"/>
              <a:t> </a:t>
            </a:r>
            <a:r>
              <a:rPr lang="en-US" sz="2800" dirty="0" err="1" smtClean="0"/>
              <a:t>dengan</a:t>
            </a:r>
            <a:r>
              <a:rPr lang="en-US" sz="2800" dirty="0" smtClean="0"/>
              <a:t> </a:t>
            </a:r>
            <a:r>
              <a:rPr lang="en-US" sz="2800" dirty="0" err="1" smtClean="0"/>
              <a:t>cara</a:t>
            </a:r>
            <a:r>
              <a:rPr lang="en-US" sz="2800" dirty="0" smtClean="0"/>
              <a:t> </a:t>
            </a:r>
            <a:r>
              <a:rPr lang="en-US" sz="2800" dirty="0" err="1" smtClean="0"/>
              <a:t>ekskresi</a:t>
            </a:r>
            <a:r>
              <a:rPr lang="en-US" sz="2800" dirty="0" smtClean="0"/>
              <a:t> </a:t>
            </a:r>
            <a:r>
              <a:rPr lang="en-US" sz="2800" dirty="0" err="1" smtClean="0"/>
              <a:t>urin</a:t>
            </a:r>
            <a:r>
              <a:rPr lang="en-US" sz="2800" dirty="0" smtClean="0"/>
              <a:t> </a:t>
            </a:r>
            <a:r>
              <a:rPr lang="en-US" sz="2800" dirty="0" err="1" smtClean="0"/>
              <a:t>hipotonik</a:t>
            </a:r>
            <a:r>
              <a:rPr lang="en-US" sz="2800" dirty="0" smtClean="0"/>
              <a:t> </a:t>
            </a:r>
            <a:r>
              <a:rPr lang="en-US" sz="2800" dirty="0" err="1" smtClean="0"/>
              <a:t>ke</a:t>
            </a:r>
            <a:r>
              <a:rPr lang="en-US" sz="2800" dirty="0" smtClean="0"/>
              <a:t> </a:t>
            </a:r>
            <a:r>
              <a:rPr lang="en-US" sz="2800" dirty="0" err="1" smtClean="0"/>
              <a:t>luar</a:t>
            </a:r>
            <a:r>
              <a:rPr lang="en-US" sz="2800" dirty="0" smtClean="0"/>
              <a:t> </a:t>
            </a:r>
            <a:r>
              <a:rPr lang="en-US" sz="2800" dirty="0" err="1" smtClean="0"/>
              <a:t>tubuh</a:t>
            </a:r>
            <a:r>
              <a:rPr lang="en-US" sz="2800" dirty="0" smtClean="0"/>
              <a:t> </a:t>
            </a:r>
            <a:r>
              <a:rPr lang="en-US" sz="2800" dirty="0" err="1" smtClean="0"/>
              <a:t>dalam</a:t>
            </a:r>
            <a:r>
              <a:rPr lang="en-US" sz="2800" dirty="0" smtClean="0"/>
              <a:t> </a:t>
            </a:r>
            <a:r>
              <a:rPr lang="en-US" sz="2800" dirty="0" err="1" smtClean="0"/>
              <a:t>jumlah</a:t>
            </a:r>
            <a:r>
              <a:rPr lang="en-US" sz="2800" dirty="0" smtClean="0"/>
              <a:t> </a:t>
            </a:r>
            <a:r>
              <a:rPr lang="en-US" sz="2800" dirty="0" err="1" smtClean="0"/>
              <a:t>banyak</a:t>
            </a:r>
            <a:endParaRPr lang="en-US" sz="2800" dirty="0" smtClean="0"/>
          </a:p>
          <a:p>
            <a:endParaRPr lang="id-ID" sz="2800" dirty="0"/>
          </a:p>
        </p:txBody>
      </p:sp>
      <p:pic>
        <p:nvPicPr>
          <p:cNvPr id="2050" name="Picture 2" descr="https://images3.ratemyfishtank.com/photo/12/910x450h/36000/36369/Fantail-Goldfish-bmZbwcx.jpg"/>
          <p:cNvPicPr>
            <a:picLocks noChangeAspect="1" noChangeArrowheads="1"/>
          </p:cNvPicPr>
          <p:nvPr/>
        </p:nvPicPr>
        <p:blipFill rotWithShape="1">
          <a:blip r:embed="rId3">
            <a:extLst>
              <a:ext uri="{28A0092B-C50C-407E-A947-70E740481C1C}">
                <a14:useLocalDpi xmlns:a14="http://schemas.microsoft.com/office/drawing/2010/main" val="0"/>
              </a:ext>
            </a:extLst>
          </a:blip>
          <a:srcRect t="19415" r="31465" b="8846"/>
          <a:stretch/>
        </p:blipFill>
        <p:spPr bwMode="auto">
          <a:xfrm>
            <a:off x="6198187" y="4230380"/>
            <a:ext cx="2974388" cy="262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6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59842"/>
            <a:ext cx="8229600" cy="724942"/>
          </a:xfrm>
        </p:spPr>
        <p:txBody>
          <a:bodyPr>
            <a:normAutofit fontScale="90000"/>
          </a:bodyPr>
          <a:lstStyle/>
          <a:p>
            <a:r>
              <a:rPr lang="en-US" dirty="0" err="1" smtClean="0"/>
              <a:t>Mekanisme</a:t>
            </a:r>
            <a:r>
              <a:rPr lang="en-US" dirty="0" smtClean="0"/>
              <a:t> </a:t>
            </a:r>
            <a:r>
              <a:rPr lang="en-US" dirty="0" err="1" smtClean="0"/>
              <a:t>osmoregulasi</a:t>
            </a:r>
            <a:r>
              <a:rPr lang="en-US" dirty="0" smtClean="0"/>
              <a:t> </a:t>
            </a:r>
            <a:br>
              <a:rPr lang="en-US" dirty="0" smtClean="0"/>
            </a:br>
            <a:r>
              <a:rPr lang="en-US" dirty="0" err="1" smtClean="0"/>
              <a:t>pada</a:t>
            </a:r>
            <a:r>
              <a:rPr lang="en-US" dirty="0" smtClean="0"/>
              <a:t> </a:t>
            </a:r>
            <a:r>
              <a:rPr lang="en-US" dirty="0" err="1" smtClean="0"/>
              <a:t>ikan</a:t>
            </a:r>
            <a:r>
              <a:rPr lang="en-US" dirty="0" smtClean="0"/>
              <a:t> air </a:t>
            </a:r>
            <a:r>
              <a:rPr lang="en-US" dirty="0" err="1" smtClean="0"/>
              <a:t>tawar</a:t>
            </a:r>
            <a:endParaRPr lang="id-ID"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497" y="1885974"/>
            <a:ext cx="6527007" cy="4351338"/>
          </a:xfrm>
        </p:spPr>
      </p:pic>
    </p:spTree>
    <p:extLst>
      <p:ext uri="{BB962C8B-B14F-4D97-AF65-F5344CB8AC3E}">
        <p14:creationId xmlns:p14="http://schemas.microsoft.com/office/powerpoint/2010/main" val="3928528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990707" cy="1143000"/>
          </a:xfrm>
        </p:spPr>
        <p:txBody>
          <a:bodyPr/>
          <a:lstStyle/>
          <a:p>
            <a:r>
              <a:rPr lang="en-US" dirty="0" err="1" smtClean="0"/>
              <a:t>Pada</a:t>
            </a:r>
            <a:r>
              <a:rPr lang="en-US" dirty="0" smtClean="0"/>
              <a:t> </a:t>
            </a:r>
            <a:r>
              <a:rPr lang="en-US" dirty="0" err="1" smtClean="0"/>
              <a:t>Ikan</a:t>
            </a:r>
            <a:r>
              <a:rPr lang="en-US" dirty="0" smtClean="0"/>
              <a:t> </a:t>
            </a:r>
            <a:r>
              <a:rPr lang="en-US" dirty="0" err="1"/>
              <a:t>H</a:t>
            </a:r>
            <a:r>
              <a:rPr lang="en-US" dirty="0" err="1" smtClean="0"/>
              <a:t>iu</a:t>
            </a:r>
            <a:r>
              <a:rPr lang="en-US" dirty="0" smtClean="0"/>
              <a:t> </a:t>
            </a:r>
            <a:r>
              <a:rPr lang="en-US" dirty="0" err="1" smtClean="0"/>
              <a:t>dan</a:t>
            </a:r>
            <a:r>
              <a:rPr lang="en-US" dirty="0" smtClean="0"/>
              <a:t> </a:t>
            </a:r>
            <a:r>
              <a:rPr lang="en-US" dirty="0" err="1" smtClean="0"/>
              <a:t>Pari</a:t>
            </a:r>
            <a:r>
              <a:rPr lang="en-US" dirty="0" smtClean="0"/>
              <a:t> </a:t>
            </a:r>
            <a:endParaRPr lang="id-ID" dirty="0"/>
          </a:p>
        </p:txBody>
      </p:sp>
      <p:sp>
        <p:nvSpPr>
          <p:cNvPr id="3" name="Content Placeholder 2"/>
          <p:cNvSpPr>
            <a:spLocks noGrp="1"/>
          </p:cNvSpPr>
          <p:nvPr>
            <p:ph idx="1"/>
          </p:nvPr>
        </p:nvSpPr>
        <p:spPr>
          <a:xfrm>
            <a:off x="628650" y="1825625"/>
            <a:ext cx="4639089" cy="4351338"/>
          </a:xfrm>
        </p:spPr>
        <p:txBody>
          <a:bodyPr>
            <a:normAutofit fontScale="77500" lnSpcReduction="20000"/>
          </a:bodyPr>
          <a:lstStyle/>
          <a:p>
            <a:r>
              <a:rPr lang="en-US" dirty="0" err="1" smtClean="0"/>
              <a:t>Kedua</a:t>
            </a:r>
            <a:r>
              <a:rPr lang="en-US" dirty="0" smtClean="0"/>
              <a:t> </a:t>
            </a:r>
            <a:r>
              <a:rPr lang="en-US" dirty="0" err="1" smtClean="0"/>
              <a:t>ikan</a:t>
            </a:r>
            <a:r>
              <a:rPr lang="en-US" dirty="0" smtClean="0"/>
              <a:t> </a:t>
            </a:r>
            <a:r>
              <a:rPr lang="en-US" dirty="0" err="1" smtClean="0"/>
              <a:t>ini</a:t>
            </a:r>
            <a:r>
              <a:rPr lang="en-US" dirty="0" smtClean="0"/>
              <a:t> </a:t>
            </a:r>
            <a:r>
              <a:rPr lang="en-US" dirty="0" err="1" smtClean="0"/>
              <a:t>memiliki</a:t>
            </a:r>
            <a:r>
              <a:rPr lang="en-US" dirty="0" smtClean="0"/>
              <a:t> </a:t>
            </a:r>
            <a:r>
              <a:rPr lang="en-US" dirty="0" err="1" smtClean="0"/>
              <a:t>osmoregulasi</a:t>
            </a:r>
            <a:r>
              <a:rPr lang="en-US" dirty="0" smtClean="0"/>
              <a:t> yang </a:t>
            </a:r>
            <a:r>
              <a:rPr lang="en-US" dirty="0" err="1" smtClean="0"/>
              <a:t>berbeda</a:t>
            </a:r>
            <a:r>
              <a:rPr lang="en-US" dirty="0" smtClean="0"/>
              <a:t> </a:t>
            </a:r>
            <a:r>
              <a:rPr lang="en-US" dirty="0" err="1" smtClean="0"/>
              <a:t>dengan</a:t>
            </a:r>
            <a:r>
              <a:rPr lang="en-US" dirty="0" smtClean="0"/>
              <a:t> </a:t>
            </a:r>
            <a:r>
              <a:rPr lang="en-US" dirty="0" err="1" smtClean="0"/>
              <a:t>ikan</a:t>
            </a:r>
            <a:r>
              <a:rPr lang="en-US" dirty="0" smtClean="0"/>
              <a:t> </a:t>
            </a:r>
            <a:r>
              <a:rPr lang="en-US" dirty="0" err="1" smtClean="0"/>
              <a:t>lainnya</a:t>
            </a:r>
            <a:endParaRPr lang="en-US" dirty="0" smtClean="0"/>
          </a:p>
          <a:p>
            <a:r>
              <a:rPr lang="en-US" dirty="0" err="1" smtClean="0"/>
              <a:t>Ikan</a:t>
            </a:r>
            <a:r>
              <a:rPr lang="en-US" dirty="0" smtClean="0"/>
              <a:t> </a:t>
            </a:r>
            <a:r>
              <a:rPr lang="en-US" dirty="0" err="1" smtClean="0"/>
              <a:t>hiu</a:t>
            </a:r>
            <a:r>
              <a:rPr lang="en-US" dirty="0" smtClean="0"/>
              <a:t> </a:t>
            </a:r>
            <a:r>
              <a:rPr lang="en-US" dirty="0" err="1" smtClean="0"/>
              <a:t>dan</a:t>
            </a:r>
            <a:r>
              <a:rPr lang="en-US" dirty="0" smtClean="0"/>
              <a:t> </a:t>
            </a:r>
            <a:r>
              <a:rPr lang="en-US" dirty="0" err="1" smtClean="0"/>
              <a:t>pari</a:t>
            </a:r>
            <a:r>
              <a:rPr lang="en-US" dirty="0" smtClean="0"/>
              <a:t> </a:t>
            </a:r>
            <a:r>
              <a:rPr lang="en-US" dirty="0" err="1" smtClean="0"/>
              <a:t>akan</a:t>
            </a:r>
            <a:r>
              <a:rPr lang="en-US" dirty="0" smtClean="0"/>
              <a:t> </a:t>
            </a:r>
            <a:r>
              <a:rPr lang="en-US" dirty="0" err="1" smtClean="0"/>
              <a:t>menjaga</a:t>
            </a:r>
            <a:r>
              <a:rPr lang="en-US" dirty="0" smtClean="0"/>
              <a:t> agar </a:t>
            </a:r>
            <a:r>
              <a:rPr lang="en-US" dirty="0" err="1" smtClean="0"/>
              <a:t>kadar</a:t>
            </a:r>
            <a:r>
              <a:rPr lang="en-US" dirty="0" smtClean="0"/>
              <a:t> urea </a:t>
            </a:r>
            <a:r>
              <a:rPr lang="en-US" dirty="0" err="1" smtClean="0"/>
              <a:t>dalam</a:t>
            </a:r>
            <a:r>
              <a:rPr lang="en-US" dirty="0" smtClean="0"/>
              <a:t> </a:t>
            </a:r>
            <a:r>
              <a:rPr lang="en-US" dirty="0" err="1" smtClean="0"/>
              <a:t>darah</a:t>
            </a:r>
            <a:r>
              <a:rPr lang="en-US" dirty="0" smtClean="0"/>
              <a:t> </a:t>
            </a:r>
            <a:r>
              <a:rPr lang="en-US" dirty="0" err="1" smtClean="0"/>
              <a:t>mereka</a:t>
            </a:r>
            <a:r>
              <a:rPr lang="en-US" dirty="0" smtClean="0"/>
              <a:t> </a:t>
            </a:r>
            <a:r>
              <a:rPr lang="en-US" dirty="0" err="1" smtClean="0"/>
              <a:t>tinggi</a:t>
            </a:r>
            <a:endParaRPr lang="en-US" dirty="0" smtClean="0"/>
          </a:p>
          <a:p>
            <a:r>
              <a:rPr lang="en-US" dirty="0" smtClean="0"/>
              <a:t>Hal </a:t>
            </a:r>
            <a:r>
              <a:rPr lang="en-US" dirty="0" err="1" smtClean="0"/>
              <a:t>ini</a:t>
            </a:r>
            <a:r>
              <a:rPr lang="en-US" dirty="0" smtClean="0"/>
              <a:t> </a:t>
            </a:r>
            <a:r>
              <a:rPr lang="en-US" dirty="0" err="1" smtClean="0"/>
              <a:t>akan</a:t>
            </a:r>
            <a:r>
              <a:rPr lang="en-US" dirty="0" smtClean="0"/>
              <a:t> </a:t>
            </a:r>
            <a:r>
              <a:rPr lang="en-US" dirty="0" err="1" smtClean="0"/>
              <a:t>mengakibatkan</a:t>
            </a:r>
            <a:r>
              <a:rPr lang="en-US" dirty="0" smtClean="0"/>
              <a:t> </a:t>
            </a:r>
            <a:r>
              <a:rPr lang="en-US" dirty="0" err="1" smtClean="0"/>
              <a:t>cairan</a:t>
            </a:r>
            <a:r>
              <a:rPr lang="en-US" dirty="0" smtClean="0"/>
              <a:t> </a:t>
            </a:r>
            <a:r>
              <a:rPr lang="en-US" dirty="0" err="1" smtClean="0"/>
              <a:t>tubuhnya</a:t>
            </a:r>
            <a:r>
              <a:rPr lang="en-US" dirty="0" smtClean="0"/>
              <a:t> </a:t>
            </a:r>
            <a:r>
              <a:rPr lang="en-US" dirty="0" err="1" smtClean="0"/>
              <a:t>isotonik</a:t>
            </a:r>
            <a:r>
              <a:rPr lang="en-US" dirty="0" smtClean="0"/>
              <a:t> </a:t>
            </a:r>
            <a:r>
              <a:rPr lang="en-US" dirty="0" err="1" smtClean="0"/>
              <a:t>terhadap</a:t>
            </a:r>
            <a:r>
              <a:rPr lang="en-US" dirty="0" smtClean="0"/>
              <a:t> </a:t>
            </a:r>
            <a:r>
              <a:rPr lang="en-US" dirty="0" err="1" smtClean="0"/>
              <a:t>lingkungan</a:t>
            </a:r>
            <a:endParaRPr lang="en-US" dirty="0" smtClean="0"/>
          </a:p>
          <a:p>
            <a:r>
              <a:rPr lang="en-US" dirty="0" err="1" smtClean="0"/>
              <a:t>Sehingga</a:t>
            </a:r>
            <a:r>
              <a:rPr lang="en-US" dirty="0" smtClean="0"/>
              <a:t> </a:t>
            </a:r>
            <a:r>
              <a:rPr lang="en-US" dirty="0" err="1" smtClean="0"/>
              <a:t>ikan</a:t>
            </a:r>
            <a:r>
              <a:rPr lang="en-US" dirty="0" smtClean="0"/>
              <a:t> </a:t>
            </a:r>
            <a:r>
              <a:rPr lang="en-US" dirty="0" err="1" smtClean="0"/>
              <a:t>hiu</a:t>
            </a:r>
            <a:r>
              <a:rPr lang="en-US" dirty="0" smtClean="0"/>
              <a:t> </a:t>
            </a:r>
            <a:r>
              <a:rPr lang="en-US" dirty="0" err="1" smtClean="0"/>
              <a:t>tidak</a:t>
            </a:r>
            <a:r>
              <a:rPr lang="en-US" dirty="0" smtClean="0"/>
              <a:t> </a:t>
            </a:r>
            <a:r>
              <a:rPr lang="en-US" dirty="0" err="1" smtClean="0"/>
              <a:t>memerlukan</a:t>
            </a:r>
            <a:r>
              <a:rPr lang="en-US" dirty="0" smtClean="0"/>
              <a:t> </a:t>
            </a:r>
            <a:r>
              <a:rPr lang="en-US" dirty="0" err="1" smtClean="0"/>
              <a:t>minum</a:t>
            </a:r>
            <a:r>
              <a:rPr lang="en-US" dirty="0" smtClean="0"/>
              <a:t> air </a:t>
            </a:r>
            <a:r>
              <a:rPr lang="en-US" dirty="0" err="1" smtClean="0"/>
              <a:t>laut</a:t>
            </a:r>
            <a:r>
              <a:rPr lang="en-US" dirty="0" smtClean="0"/>
              <a:t> </a:t>
            </a:r>
            <a:r>
              <a:rPr lang="en-US" dirty="0" err="1" smtClean="0"/>
              <a:t>untuk</a:t>
            </a:r>
            <a:r>
              <a:rPr lang="en-US" dirty="0" smtClean="0"/>
              <a:t> </a:t>
            </a:r>
            <a:r>
              <a:rPr lang="en-US" dirty="0" err="1" smtClean="0"/>
              <a:t>osmoregulasi</a:t>
            </a:r>
            <a:r>
              <a:rPr lang="en-US" dirty="0" smtClean="0"/>
              <a:t> </a:t>
            </a:r>
            <a:r>
              <a:rPr lang="en-US" dirty="0" err="1" smtClean="0"/>
              <a:t>tubuhnya</a:t>
            </a:r>
            <a:endParaRPr lang="en-US" dirty="0" smtClean="0"/>
          </a:p>
          <a:p>
            <a:endParaRPr lang="id-ID" dirty="0"/>
          </a:p>
        </p:txBody>
      </p:sp>
      <p:pic>
        <p:nvPicPr>
          <p:cNvPr id="1028" name="Picture 4" descr="http://indomarinecenter.com/wp-content/uploads/2013/12/Jumbo-Fis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48" y="4026954"/>
            <a:ext cx="2850047" cy="28310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ites.google.com/site/animalbiologyspring2011/_/rsrc/1301967739390/home/chondrichthyes-cartilaginous-fish-sharks-rays-and-skates-organismal-individual-and-population-levels/Finding%20Nemo%20Sha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907" y="229394"/>
            <a:ext cx="2278856"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476672"/>
            <a:ext cx="5338936" cy="1143000"/>
          </a:xfrm>
        </p:spPr>
        <p:txBody>
          <a:bodyPr/>
          <a:lstStyle/>
          <a:p>
            <a:r>
              <a:rPr lang="en-US" dirty="0" err="1" smtClean="0"/>
              <a:t>Pada</a:t>
            </a:r>
            <a:r>
              <a:rPr lang="en-US" dirty="0" smtClean="0"/>
              <a:t> </a:t>
            </a:r>
            <a:r>
              <a:rPr lang="en-US" dirty="0" err="1" smtClean="0"/>
              <a:t>Amfibi</a:t>
            </a:r>
            <a:endParaRPr lang="id-ID" dirty="0"/>
          </a:p>
        </p:txBody>
      </p:sp>
      <p:sp>
        <p:nvSpPr>
          <p:cNvPr id="3" name="Content Placeholder 2"/>
          <p:cNvSpPr>
            <a:spLocks noGrp="1"/>
          </p:cNvSpPr>
          <p:nvPr>
            <p:ph idx="1"/>
          </p:nvPr>
        </p:nvSpPr>
        <p:spPr>
          <a:xfrm>
            <a:off x="628650" y="1825625"/>
            <a:ext cx="4639089" cy="4351338"/>
          </a:xfrm>
        </p:spPr>
        <p:txBody>
          <a:bodyPr>
            <a:normAutofit fontScale="85000" lnSpcReduction="20000"/>
          </a:bodyPr>
          <a:lstStyle/>
          <a:p>
            <a:r>
              <a:rPr lang="en-US" dirty="0" err="1" smtClean="0"/>
              <a:t>Pada</a:t>
            </a:r>
            <a:r>
              <a:rPr lang="en-US" dirty="0" smtClean="0"/>
              <a:t> </a:t>
            </a:r>
            <a:r>
              <a:rPr lang="en-US" dirty="0" err="1" smtClean="0"/>
              <a:t>hewan</a:t>
            </a:r>
            <a:r>
              <a:rPr lang="en-US" dirty="0" smtClean="0"/>
              <a:t> </a:t>
            </a:r>
            <a:r>
              <a:rPr lang="en-US" dirty="0" err="1" smtClean="0"/>
              <a:t>amfibi</a:t>
            </a:r>
            <a:r>
              <a:rPr lang="en-US" dirty="0" smtClean="0"/>
              <a:t>, </a:t>
            </a:r>
            <a:r>
              <a:rPr lang="en-US" dirty="0" err="1" smtClean="0"/>
              <a:t>mekanisme</a:t>
            </a:r>
            <a:r>
              <a:rPr lang="en-US" dirty="0" smtClean="0"/>
              <a:t> </a:t>
            </a:r>
            <a:r>
              <a:rPr lang="en-US" dirty="0" err="1" smtClean="0"/>
              <a:t>osmoregulasinya</a:t>
            </a:r>
            <a:r>
              <a:rPr lang="en-US" dirty="0" smtClean="0"/>
              <a:t> </a:t>
            </a:r>
            <a:r>
              <a:rPr lang="en-US" dirty="0" err="1" smtClean="0"/>
              <a:t>hampir</a:t>
            </a:r>
            <a:r>
              <a:rPr lang="en-US" dirty="0" smtClean="0"/>
              <a:t> </a:t>
            </a:r>
            <a:r>
              <a:rPr lang="en-US" dirty="0" err="1" smtClean="0"/>
              <a:t>sama</a:t>
            </a:r>
            <a:r>
              <a:rPr lang="en-US" dirty="0" smtClean="0"/>
              <a:t> </a:t>
            </a:r>
            <a:r>
              <a:rPr lang="en-US" dirty="0" err="1" smtClean="0"/>
              <a:t>dengan</a:t>
            </a:r>
            <a:r>
              <a:rPr lang="en-US" dirty="0" smtClean="0"/>
              <a:t> yang </a:t>
            </a:r>
            <a:r>
              <a:rPr lang="en-US" dirty="0" err="1" smtClean="0"/>
              <a:t>terdapat</a:t>
            </a:r>
            <a:r>
              <a:rPr lang="en-US" dirty="0" smtClean="0"/>
              <a:t> </a:t>
            </a:r>
            <a:r>
              <a:rPr lang="en-US" dirty="0" err="1" smtClean="0"/>
              <a:t>pada</a:t>
            </a:r>
            <a:r>
              <a:rPr lang="en-US" dirty="0" smtClean="0"/>
              <a:t> </a:t>
            </a:r>
            <a:r>
              <a:rPr lang="en-US" dirty="0" err="1" smtClean="0"/>
              <a:t>ikan</a:t>
            </a:r>
            <a:r>
              <a:rPr lang="en-US" dirty="0" smtClean="0"/>
              <a:t> air </a:t>
            </a:r>
            <a:r>
              <a:rPr lang="en-US" dirty="0" err="1" smtClean="0"/>
              <a:t>tawar</a:t>
            </a:r>
            <a:endParaRPr lang="en-US" dirty="0" smtClean="0"/>
          </a:p>
          <a:p>
            <a:r>
              <a:rPr lang="en-US" dirty="0" err="1" smtClean="0"/>
              <a:t>Amfibi</a:t>
            </a:r>
            <a:r>
              <a:rPr lang="en-US" dirty="0" smtClean="0"/>
              <a:t> </a:t>
            </a:r>
            <a:r>
              <a:rPr lang="en-US" dirty="0" err="1" smtClean="0"/>
              <a:t>akan</a:t>
            </a:r>
            <a:r>
              <a:rPr lang="en-US" dirty="0" smtClean="0"/>
              <a:t> </a:t>
            </a:r>
            <a:r>
              <a:rPr lang="en-US" dirty="0" err="1" smtClean="0"/>
              <a:t>menghasilkan</a:t>
            </a:r>
            <a:r>
              <a:rPr lang="en-US" dirty="0" smtClean="0"/>
              <a:t> </a:t>
            </a:r>
            <a:r>
              <a:rPr lang="en-US" dirty="0" err="1" smtClean="0"/>
              <a:t>urin</a:t>
            </a:r>
            <a:r>
              <a:rPr lang="en-US" dirty="0" smtClean="0"/>
              <a:t> yang </a:t>
            </a:r>
            <a:r>
              <a:rPr lang="en-US" dirty="0" err="1" smtClean="0"/>
              <a:t>memiliki</a:t>
            </a:r>
            <a:r>
              <a:rPr lang="en-US" dirty="0" smtClean="0"/>
              <a:t> </a:t>
            </a:r>
            <a:r>
              <a:rPr lang="en-US" dirty="0" err="1" smtClean="0"/>
              <a:t>konsentrasi</a:t>
            </a:r>
            <a:r>
              <a:rPr lang="en-US" dirty="0" smtClean="0"/>
              <a:t> </a:t>
            </a:r>
            <a:r>
              <a:rPr lang="en-US" dirty="0" err="1" smtClean="0"/>
              <a:t>zat</a:t>
            </a:r>
            <a:r>
              <a:rPr lang="en-US" dirty="0" smtClean="0"/>
              <a:t> </a:t>
            </a:r>
            <a:r>
              <a:rPr lang="en-US" dirty="0" err="1" smtClean="0"/>
              <a:t>terlarut</a:t>
            </a:r>
            <a:r>
              <a:rPr lang="en-US" dirty="0" smtClean="0"/>
              <a:t> </a:t>
            </a:r>
            <a:r>
              <a:rPr lang="en-US" dirty="0" err="1" smtClean="0"/>
              <a:t>rendah</a:t>
            </a:r>
            <a:r>
              <a:rPr lang="en-US" dirty="0" smtClean="0"/>
              <a:t> (</a:t>
            </a:r>
            <a:r>
              <a:rPr lang="en-US" dirty="0" err="1" smtClean="0"/>
              <a:t>encer</a:t>
            </a:r>
            <a:r>
              <a:rPr lang="en-US" dirty="0" smtClean="0"/>
              <a:t>)</a:t>
            </a:r>
          </a:p>
          <a:p>
            <a:r>
              <a:rPr lang="en-US" dirty="0" err="1" smtClean="0"/>
              <a:t>Kemudian</a:t>
            </a:r>
            <a:r>
              <a:rPr lang="en-US" dirty="0" smtClean="0"/>
              <a:t> </a:t>
            </a:r>
            <a:r>
              <a:rPr lang="en-US" dirty="0" err="1" smtClean="0"/>
              <a:t>terjadi</a:t>
            </a:r>
            <a:r>
              <a:rPr lang="en-US" dirty="0" smtClean="0"/>
              <a:t> </a:t>
            </a:r>
            <a:r>
              <a:rPr lang="en-US" dirty="0" err="1" smtClean="0"/>
              <a:t>transportasi</a:t>
            </a:r>
            <a:r>
              <a:rPr lang="en-US" dirty="0" smtClean="0"/>
              <a:t> ion Na</a:t>
            </a:r>
            <a:r>
              <a:rPr lang="en-US" baseline="30000" dirty="0" smtClean="0"/>
              <a:t>+</a:t>
            </a:r>
            <a:r>
              <a:rPr lang="en-US" dirty="0" smtClean="0"/>
              <a:t> </a:t>
            </a:r>
            <a:r>
              <a:rPr lang="en-US" dirty="0" err="1" smtClean="0"/>
              <a:t>dari</a:t>
            </a:r>
            <a:r>
              <a:rPr lang="en-US" dirty="0" smtClean="0"/>
              <a:t> </a:t>
            </a:r>
            <a:r>
              <a:rPr lang="en-US" dirty="0" err="1" smtClean="0"/>
              <a:t>lingkungan</a:t>
            </a:r>
            <a:r>
              <a:rPr lang="en-US" dirty="0" smtClean="0"/>
              <a:t> </a:t>
            </a:r>
            <a:r>
              <a:rPr lang="en-US" dirty="0" err="1" smtClean="0"/>
              <a:t>ke</a:t>
            </a:r>
            <a:r>
              <a:rPr lang="en-US" dirty="0" smtClean="0"/>
              <a:t> </a:t>
            </a:r>
            <a:r>
              <a:rPr lang="en-US" dirty="0" err="1" smtClean="0"/>
              <a:t>tubuhnya</a:t>
            </a:r>
            <a:r>
              <a:rPr lang="en-US" dirty="0" smtClean="0"/>
              <a:t> </a:t>
            </a:r>
            <a:r>
              <a:rPr lang="en-US" dirty="0" err="1" smtClean="0"/>
              <a:t>melalui</a:t>
            </a:r>
            <a:r>
              <a:rPr lang="en-US" dirty="0" smtClean="0"/>
              <a:t> </a:t>
            </a:r>
            <a:r>
              <a:rPr lang="en-US" dirty="0" err="1" smtClean="0"/>
              <a:t>kulit</a:t>
            </a:r>
            <a:endParaRPr lang="id-ID" dirty="0"/>
          </a:p>
        </p:txBody>
      </p:sp>
      <p:pic>
        <p:nvPicPr>
          <p:cNvPr id="2050" name="Picture 2" descr="http://slideplayer.com/slide/4414948/14/images/14/Osmotic+Regulation+-+Freshw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47864" t="25764" b="27666"/>
          <a:stretch/>
        </p:blipFill>
        <p:spPr bwMode="auto">
          <a:xfrm>
            <a:off x="5406887" y="3348483"/>
            <a:ext cx="3575499" cy="31937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kids.nationalgeographic.com/content/dam/kids/photos/articles/Nature/H-P/kermit-glass-frog-promo.ngsversion.1432151664025.adapt.1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85" r="18853"/>
          <a:stretch/>
        </p:blipFill>
        <p:spPr bwMode="auto">
          <a:xfrm>
            <a:off x="6429543" y="598990"/>
            <a:ext cx="2085807" cy="245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357" y="155403"/>
            <a:ext cx="4663683" cy="1325563"/>
          </a:xfrm>
        </p:spPr>
        <p:txBody>
          <a:bodyPr/>
          <a:lstStyle/>
          <a:p>
            <a:r>
              <a:rPr lang="en-US" dirty="0" err="1" smtClean="0"/>
              <a:t>Pada</a:t>
            </a:r>
            <a:r>
              <a:rPr lang="en-US" dirty="0" smtClean="0"/>
              <a:t> </a:t>
            </a:r>
            <a:r>
              <a:rPr lang="en-US" dirty="0" err="1" smtClean="0"/>
              <a:t>Reptil</a:t>
            </a:r>
            <a:endParaRPr lang="id-ID" dirty="0"/>
          </a:p>
        </p:txBody>
      </p:sp>
      <p:sp>
        <p:nvSpPr>
          <p:cNvPr id="3" name="Content Placeholder 2"/>
          <p:cNvSpPr>
            <a:spLocks noGrp="1"/>
          </p:cNvSpPr>
          <p:nvPr>
            <p:ph idx="1"/>
          </p:nvPr>
        </p:nvSpPr>
        <p:spPr>
          <a:xfrm>
            <a:off x="35496" y="1325290"/>
            <a:ext cx="6105224" cy="4695998"/>
          </a:xfrm>
        </p:spPr>
        <p:txBody>
          <a:bodyPr>
            <a:noAutofit/>
          </a:bodyPr>
          <a:lstStyle/>
          <a:p>
            <a:pPr marL="236538" indent="-236538"/>
            <a:r>
              <a:rPr lang="en-US" sz="2400" dirty="0" err="1" smtClean="0"/>
              <a:t>Untuk</a:t>
            </a:r>
            <a:r>
              <a:rPr lang="en-US" sz="2400" dirty="0" smtClean="0"/>
              <a:t> </a:t>
            </a:r>
            <a:r>
              <a:rPr lang="en-US" sz="2400" dirty="0" err="1" smtClean="0"/>
              <a:t>reptil</a:t>
            </a:r>
            <a:r>
              <a:rPr lang="en-US" sz="2400" dirty="0" smtClean="0"/>
              <a:t> </a:t>
            </a:r>
            <a:r>
              <a:rPr lang="en-US" sz="2400" dirty="0" smtClean="0">
                <a:solidFill>
                  <a:srgbClr val="FF0000"/>
                </a:solidFill>
              </a:rPr>
              <a:t>yang </a:t>
            </a:r>
            <a:r>
              <a:rPr lang="en-US" sz="2400" dirty="0" err="1" smtClean="0">
                <a:solidFill>
                  <a:srgbClr val="FF0000"/>
                </a:solidFill>
              </a:rPr>
              <a:t>hidup</a:t>
            </a:r>
            <a:r>
              <a:rPr lang="en-US" sz="2400" dirty="0" smtClean="0">
                <a:solidFill>
                  <a:srgbClr val="FF0000"/>
                </a:solidFill>
              </a:rPr>
              <a:t> </a:t>
            </a:r>
            <a:r>
              <a:rPr lang="en-US" sz="2400" dirty="0" err="1" smtClean="0">
                <a:solidFill>
                  <a:srgbClr val="FF0000"/>
                </a:solidFill>
              </a:rPr>
              <a:t>pada</a:t>
            </a:r>
            <a:r>
              <a:rPr lang="en-US" sz="2400" dirty="0" smtClean="0">
                <a:solidFill>
                  <a:srgbClr val="FF0000"/>
                </a:solidFill>
              </a:rPr>
              <a:t> air </a:t>
            </a:r>
            <a:r>
              <a:rPr lang="en-US" sz="2400" dirty="0" err="1" smtClean="0">
                <a:solidFill>
                  <a:srgbClr val="FF0000"/>
                </a:solidFill>
              </a:rPr>
              <a:t>tawar</a:t>
            </a:r>
            <a:r>
              <a:rPr lang="en-US" sz="2400" dirty="0" smtClean="0">
                <a:solidFill>
                  <a:srgbClr val="FF0000"/>
                </a:solidFill>
              </a:rPr>
              <a:t> </a:t>
            </a:r>
            <a:r>
              <a:rPr lang="en-US" sz="2400" dirty="0" err="1" smtClean="0"/>
              <a:t>memiliki</a:t>
            </a:r>
            <a:r>
              <a:rPr lang="en-US" sz="2400" dirty="0" smtClean="0"/>
              <a:t> </a:t>
            </a:r>
            <a:r>
              <a:rPr lang="en-US" sz="2400" dirty="0" err="1" smtClean="0"/>
              <a:t>mekanisme</a:t>
            </a:r>
            <a:r>
              <a:rPr lang="en-US" sz="2400" dirty="0" smtClean="0"/>
              <a:t> </a:t>
            </a:r>
            <a:r>
              <a:rPr lang="en-US" sz="2400" dirty="0" err="1" smtClean="0"/>
              <a:t>osmoregulasi</a:t>
            </a:r>
            <a:r>
              <a:rPr lang="en-US" sz="2400" dirty="0" smtClean="0"/>
              <a:t> yang </a:t>
            </a:r>
            <a:r>
              <a:rPr lang="en-US" sz="2400" dirty="0" err="1" smtClean="0"/>
              <a:t>sama</a:t>
            </a:r>
            <a:r>
              <a:rPr lang="en-US" sz="2400" dirty="0" smtClean="0"/>
              <a:t> </a:t>
            </a:r>
            <a:r>
              <a:rPr lang="en-US" sz="2400" dirty="0" err="1" smtClean="0"/>
              <a:t>dengan</a:t>
            </a:r>
            <a:r>
              <a:rPr lang="en-US" sz="2400" dirty="0" smtClean="0"/>
              <a:t> </a:t>
            </a:r>
            <a:r>
              <a:rPr lang="en-US" sz="2400" dirty="0" err="1" smtClean="0"/>
              <a:t>ikan</a:t>
            </a:r>
            <a:r>
              <a:rPr lang="en-US" sz="2400" dirty="0" smtClean="0"/>
              <a:t> air </a:t>
            </a:r>
            <a:r>
              <a:rPr lang="en-US" sz="2400" dirty="0" err="1" smtClean="0"/>
              <a:t>tawar</a:t>
            </a:r>
            <a:r>
              <a:rPr lang="en-US" sz="2400" dirty="0" smtClean="0"/>
              <a:t> </a:t>
            </a:r>
            <a:r>
              <a:rPr lang="en-US" sz="2400" dirty="0" err="1" smtClean="0"/>
              <a:t>dan</a:t>
            </a:r>
            <a:r>
              <a:rPr lang="en-US" sz="2400" dirty="0" smtClean="0"/>
              <a:t> </a:t>
            </a:r>
            <a:r>
              <a:rPr lang="en-US" sz="2400" dirty="0" err="1" smtClean="0"/>
              <a:t>amfibi</a:t>
            </a:r>
            <a:endParaRPr lang="en-US" sz="2400" dirty="0" smtClean="0"/>
          </a:p>
          <a:p>
            <a:pPr marL="236538" indent="-236538"/>
            <a:r>
              <a:rPr lang="en-US" sz="2400" dirty="0" err="1" smtClean="0"/>
              <a:t>Sedangkan</a:t>
            </a:r>
            <a:r>
              <a:rPr lang="en-US" sz="2400" dirty="0" smtClean="0"/>
              <a:t> </a:t>
            </a:r>
            <a:r>
              <a:rPr lang="en-US" sz="2400" dirty="0" err="1" smtClean="0"/>
              <a:t>reptil</a:t>
            </a:r>
            <a:r>
              <a:rPr lang="en-US" sz="2400" dirty="0" smtClean="0"/>
              <a:t> </a:t>
            </a:r>
            <a:r>
              <a:rPr lang="en-US" sz="2400" dirty="0" smtClean="0">
                <a:solidFill>
                  <a:srgbClr val="FF0000"/>
                </a:solidFill>
              </a:rPr>
              <a:t>yang </a:t>
            </a:r>
            <a:r>
              <a:rPr lang="en-US" sz="2400" dirty="0" err="1" smtClean="0">
                <a:solidFill>
                  <a:srgbClr val="FF0000"/>
                </a:solidFill>
              </a:rPr>
              <a:t>hidup</a:t>
            </a:r>
            <a:r>
              <a:rPr lang="en-US" sz="2400" dirty="0" smtClean="0">
                <a:solidFill>
                  <a:srgbClr val="FF0000"/>
                </a:solidFill>
              </a:rPr>
              <a:t> di air </a:t>
            </a:r>
            <a:r>
              <a:rPr lang="en-US" sz="2400" dirty="0" err="1" smtClean="0">
                <a:solidFill>
                  <a:srgbClr val="FF0000"/>
                </a:solidFill>
              </a:rPr>
              <a:t>laut</a:t>
            </a:r>
            <a:r>
              <a:rPr lang="en-US" sz="2400" dirty="0" smtClean="0"/>
              <a:t>, </a:t>
            </a:r>
            <a:r>
              <a:rPr lang="en-US" sz="2400" dirty="0" err="1" smtClean="0"/>
              <a:t>akan</a:t>
            </a:r>
            <a:r>
              <a:rPr lang="en-US" sz="2400" dirty="0" smtClean="0"/>
              <a:t> </a:t>
            </a:r>
            <a:r>
              <a:rPr lang="en-US" sz="2400" dirty="0" err="1" smtClean="0"/>
              <a:t>meminum</a:t>
            </a:r>
            <a:r>
              <a:rPr lang="en-US" sz="2400" dirty="0" smtClean="0"/>
              <a:t> air </a:t>
            </a:r>
            <a:r>
              <a:rPr lang="en-US" sz="2400" dirty="0" err="1" smtClean="0"/>
              <a:t>laut</a:t>
            </a:r>
            <a:r>
              <a:rPr lang="en-US" sz="2400" dirty="0" smtClean="0"/>
              <a:t> </a:t>
            </a:r>
            <a:r>
              <a:rPr lang="en-US" sz="2400" dirty="0" err="1" smtClean="0"/>
              <a:t>dan</a:t>
            </a:r>
            <a:r>
              <a:rPr lang="en-US" sz="2400" dirty="0" smtClean="0"/>
              <a:t> </a:t>
            </a:r>
            <a:r>
              <a:rPr lang="en-US" sz="2400" dirty="0" err="1" smtClean="0"/>
              <a:t>megeluarkan</a:t>
            </a:r>
            <a:r>
              <a:rPr lang="en-US" sz="2400" dirty="0" smtClean="0"/>
              <a:t> </a:t>
            </a:r>
            <a:r>
              <a:rPr lang="en-US" sz="2400" dirty="0" err="1" smtClean="0"/>
              <a:t>urin</a:t>
            </a:r>
            <a:r>
              <a:rPr lang="en-US" sz="2400" dirty="0" smtClean="0"/>
              <a:t> yang </a:t>
            </a:r>
            <a:r>
              <a:rPr lang="en-US" sz="2400" dirty="0" err="1" smtClean="0"/>
              <a:t>isotonik</a:t>
            </a:r>
            <a:r>
              <a:rPr lang="en-US" sz="2400" dirty="0" smtClean="0"/>
              <a:t>. </a:t>
            </a:r>
            <a:r>
              <a:rPr lang="en-US" sz="2400" dirty="0" err="1" smtClean="0"/>
              <a:t>Kelebihan</a:t>
            </a:r>
            <a:r>
              <a:rPr lang="en-US" sz="2400" dirty="0" smtClean="0"/>
              <a:t> </a:t>
            </a:r>
            <a:r>
              <a:rPr lang="en-US" sz="2400" dirty="0" err="1" smtClean="0"/>
              <a:t>elektrolit</a:t>
            </a:r>
            <a:r>
              <a:rPr lang="en-US" sz="2400" dirty="0" smtClean="0"/>
              <a:t> </a:t>
            </a:r>
            <a:r>
              <a:rPr lang="en-US" sz="2400" dirty="0" err="1" smtClean="0"/>
              <a:t>akan</a:t>
            </a:r>
            <a:r>
              <a:rPr lang="en-US" sz="2400" dirty="0" smtClean="0"/>
              <a:t> </a:t>
            </a:r>
            <a:r>
              <a:rPr lang="en-US" sz="2400" dirty="0" err="1" smtClean="0"/>
              <a:t>dikeluarkan</a:t>
            </a:r>
            <a:r>
              <a:rPr lang="en-US" sz="2400" dirty="0" smtClean="0"/>
              <a:t> </a:t>
            </a:r>
            <a:r>
              <a:rPr lang="en-US" sz="2400" dirty="0" err="1" smtClean="0"/>
              <a:t>melalui</a:t>
            </a:r>
            <a:r>
              <a:rPr lang="en-US" sz="2400" dirty="0" smtClean="0"/>
              <a:t> </a:t>
            </a:r>
            <a:r>
              <a:rPr lang="en-US" sz="2400" dirty="0" err="1" smtClean="0"/>
              <a:t>kelenjar</a:t>
            </a:r>
            <a:r>
              <a:rPr lang="en-US" sz="2400" dirty="0" smtClean="0"/>
              <a:t> yang </a:t>
            </a:r>
            <a:r>
              <a:rPr lang="en-US" sz="2400" dirty="0" err="1" smtClean="0"/>
              <a:t>terdapat</a:t>
            </a:r>
            <a:r>
              <a:rPr lang="en-US" sz="2400" dirty="0" smtClean="0"/>
              <a:t> di </a:t>
            </a:r>
            <a:r>
              <a:rPr lang="en-US" sz="2400" dirty="0" err="1" smtClean="0"/>
              <a:t>dekat</a:t>
            </a:r>
            <a:r>
              <a:rPr lang="en-US" sz="2400" dirty="0" smtClean="0"/>
              <a:t> </a:t>
            </a:r>
            <a:r>
              <a:rPr lang="en-US" sz="2400" dirty="0" err="1" smtClean="0"/>
              <a:t>mata</a:t>
            </a:r>
            <a:r>
              <a:rPr lang="en-US" sz="2400" dirty="0" smtClean="0"/>
              <a:t> </a:t>
            </a:r>
            <a:r>
              <a:rPr lang="en-US" sz="2400" dirty="0" err="1" smtClean="0"/>
              <a:t>atau</a:t>
            </a:r>
            <a:r>
              <a:rPr lang="en-US" sz="2400" dirty="0" smtClean="0"/>
              <a:t> </a:t>
            </a:r>
            <a:r>
              <a:rPr lang="en-US" sz="2400" dirty="0" err="1" smtClean="0"/>
              <a:t>hidung</a:t>
            </a:r>
            <a:endParaRPr lang="en-US" sz="2400" dirty="0" smtClean="0"/>
          </a:p>
          <a:p>
            <a:pPr marL="236538" indent="-236538"/>
            <a:r>
              <a:rPr lang="en-US" sz="2400" dirty="0" err="1" smtClean="0"/>
              <a:t>Reptil</a:t>
            </a:r>
            <a:r>
              <a:rPr lang="en-US" sz="2400" dirty="0" smtClean="0"/>
              <a:t> </a:t>
            </a:r>
            <a:r>
              <a:rPr lang="en-US" sz="2400" dirty="0" smtClean="0">
                <a:solidFill>
                  <a:srgbClr val="FF0000"/>
                </a:solidFill>
              </a:rPr>
              <a:t>yang </a:t>
            </a:r>
            <a:r>
              <a:rPr lang="en-US" sz="2400" dirty="0" err="1" smtClean="0">
                <a:solidFill>
                  <a:srgbClr val="FF0000"/>
                </a:solidFill>
              </a:rPr>
              <a:t>hidup</a:t>
            </a:r>
            <a:r>
              <a:rPr lang="en-US" sz="2400" dirty="0" smtClean="0">
                <a:solidFill>
                  <a:srgbClr val="FF0000"/>
                </a:solidFill>
              </a:rPr>
              <a:t> di </a:t>
            </a:r>
            <a:r>
              <a:rPr lang="en-US" sz="2400" dirty="0" err="1" smtClean="0">
                <a:solidFill>
                  <a:srgbClr val="FF0000"/>
                </a:solidFill>
              </a:rPr>
              <a:t>daratan</a:t>
            </a:r>
            <a:r>
              <a:rPr lang="en-US" sz="2400" dirty="0" smtClean="0">
                <a:solidFill>
                  <a:srgbClr val="FF0000"/>
                </a:solidFill>
              </a:rPr>
              <a:t> </a:t>
            </a:r>
            <a:r>
              <a:rPr lang="en-US" sz="2400" dirty="0" err="1" smtClean="0"/>
              <a:t>akan</a:t>
            </a:r>
            <a:r>
              <a:rPr lang="en-US" sz="2400" dirty="0" smtClean="0"/>
              <a:t> </a:t>
            </a:r>
            <a:r>
              <a:rPr lang="en-US" sz="2400" dirty="0" err="1" smtClean="0"/>
              <a:t>melakukan</a:t>
            </a:r>
            <a:r>
              <a:rPr lang="en-US" sz="2400" dirty="0" smtClean="0"/>
              <a:t> </a:t>
            </a:r>
            <a:r>
              <a:rPr lang="en-US" sz="2400" dirty="0" err="1" smtClean="0"/>
              <a:t>reabsorpsi</a:t>
            </a:r>
            <a:r>
              <a:rPr lang="en-US" sz="2400" dirty="0" smtClean="0"/>
              <a:t> air </a:t>
            </a:r>
            <a:r>
              <a:rPr lang="en-US" sz="2400" dirty="0" err="1" smtClean="0"/>
              <a:t>dan</a:t>
            </a:r>
            <a:r>
              <a:rPr lang="en-US" sz="2400" dirty="0" smtClean="0"/>
              <a:t> </a:t>
            </a:r>
            <a:r>
              <a:rPr lang="en-US" sz="2400" dirty="0" err="1" smtClean="0"/>
              <a:t>elektrolit</a:t>
            </a:r>
            <a:r>
              <a:rPr lang="en-US" sz="2400" dirty="0" smtClean="0"/>
              <a:t> </a:t>
            </a:r>
            <a:r>
              <a:rPr lang="en-US" sz="2400" dirty="0" err="1" smtClean="0"/>
              <a:t>dari</a:t>
            </a:r>
            <a:r>
              <a:rPr lang="en-US" sz="2400" dirty="0" smtClean="0"/>
              <a:t> </a:t>
            </a:r>
            <a:r>
              <a:rPr lang="en-US" sz="2400" dirty="0" err="1" smtClean="0"/>
              <a:t>urin</a:t>
            </a:r>
            <a:r>
              <a:rPr lang="en-US" sz="2400" dirty="0" smtClean="0"/>
              <a:t>. Hal </a:t>
            </a:r>
            <a:r>
              <a:rPr lang="en-US" sz="2400" dirty="0" err="1" smtClean="0"/>
              <a:t>ini</a:t>
            </a:r>
            <a:r>
              <a:rPr lang="en-US" sz="2400" dirty="0" smtClean="0"/>
              <a:t> </a:t>
            </a:r>
            <a:r>
              <a:rPr lang="en-US" sz="2400" dirty="0" err="1" smtClean="0"/>
              <a:t>untuk</a:t>
            </a:r>
            <a:r>
              <a:rPr lang="en-US" sz="2400" dirty="0" smtClean="0"/>
              <a:t> </a:t>
            </a:r>
            <a:r>
              <a:rPr lang="en-US" sz="2400" dirty="0" err="1" smtClean="0"/>
              <a:t>menjaga</a:t>
            </a:r>
            <a:r>
              <a:rPr lang="en-US" sz="2400" dirty="0" smtClean="0"/>
              <a:t> </a:t>
            </a:r>
            <a:r>
              <a:rPr lang="en-US" sz="2400" dirty="0" err="1" smtClean="0"/>
              <a:t>kondisi</a:t>
            </a:r>
            <a:r>
              <a:rPr lang="en-US" sz="2400" dirty="0" smtClean="0"/>
              <a:t> </a:t>
            </a:r>
            <a:r>
              <a:rPr lang="en-US" sz="2400" dirty="0" err="1" smtClean="0"/>
              <a:t>cairan</a:t>
            </a:r>
            <a:r>
              <a:rPr lang="en-US" sz="2400" dirty="0" smtClean="0"/>
              <a:t> </a:t>
            </a:r>
            <a:r>
              <a:rPr lang="en-US" sz="2400" dirty="0" err="1" smtClean="0"/>
              <a:t>tubuh</a:t>
            </a:r>
            <a:r>
              <a:rPr lang="en-US" sz="2400" dirty="0" smtClean="0"/>
              <a:t> </a:t>
            </a:r>
            <a:r>
              <a:rPr lang="en-US" sz="2400" dirty="0" err="1" smtClean="0"/>
              <a:t>saat</a:t>
            </a:r>
            <a:r>
              <a:rPr lang="en-US" sz="2400" dirty="0" smtClean="0"/>
              <a:t> </a:t>
            </a:r>
            <a:r>
              <a:rPr lang="en-US" sz="2400" dirty="0" err="1" smtClean="0"/>
              <a:t>berada</a:t>
            </a:r>
            <a:r>
              <a:rPr lang="en-US" sz="2400" dirty="0" smtClean="0"/>
              <a:t> di </a:t>
            </a:r>
            <a:r>
              <a:rPr lang="en-US" sz="2400" dirty="0" err="1" smtClean="0"/>
              <a:t>lingkungan</a:t>
            </a:r>
            <a:r>
              <a:rPr lang="en-US" sz="2400" dirty="0" smtClean="0"/>
              <a:t> </a:t>
            </a:r>
            <a:r>
              <a:rPr lang="en-US" sz="2400" dirty="0" err="1" smtClean="0"/>
              <a:t>kering</a:t>
            </a:r>
            <a:endParaRPr lang="id-ID" sz="2400" dirty="0"/>
          </a:p>
        </p:txBody>
      </p:sp>
      <p:pic>
        <p:nvPicPr>
          <p:cNvPr id="3076" name="Picture 4" descr="https://www.australiazoo.com.au/our-animals/amazing-animals/images/freshwater-crocodi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744" y="0"/>
            <a:ext cx="2812878" cy="23383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b/b0/Eretmochelys-imbricata-K%C3%A9lonia-2.JPG/220px-Eretmochelys-imbricata-K%C3%A9loni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502" y="2055813"/>
            <a:ext cx="2812878" cy="21829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pinimg.com/originals/88/f0/b7/88f0b7a43e076a6d56686c326bdc6da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5502" y="4238729"/>
            <a:ext cx="2815010" cy="261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762872" cy="1143000"/>
          </a:xfrm>
        </p:spPr>
        <p:txBody>
          <a:bodyPr/>
          <a:lstStyle/>
          <a:p>
            <a:r>
              <a:rPr lang="en-US" dirty="0" err="1" smtClean="0"/>
              <a:t>Pada</a:t>
            </a:r>
            <a:r>
              <a:rPr lang="en-US" dirty="0" smtClean="0"/>
              <a:t> </a:t>
            </a:r>
            <a:r>
              <a:rPr lang="en-US" dirty="0" err="1" smtClean="0"/>
              <a:t>Burung</a:t>
            </a:r>
            <a:endParaRPr lang="id-ID" dirty="0"/>
          </a:p>
        </p:txBody>
      </p:sp>
      <p:sp>
        <p:nvSpPr>
          <p:cNvPr id="3" name="Content Placeholder 2"/>
          <p:cNvSpPr>
            <a:spLocks noGrp="1"/>
          </p:cNvSpPr>
          <p:nvPr>
            <p:ph idx="1"/>
          </p:nvPr>
        </p:nvSpPr>
        <p:spPr>
          <a:xfrm>
            <a:off x="131696" y="1825625"/>
            <a:ext cx="5563428" cy="4351338"/>
          </a:xfrm>
        </p:spPr>
        <p:txBody>
          <a:bodyPr>
            <a:normAutofit fontScale="85000" lnSpcReduction="20000"/>
          </a:bodyPr>
          <a:lstStyle/>
          <a:p>
            <a:r>
              <a:rPr lang="en-US" dirty="0" err="1" smtClean="0"/>
              <a:t>Merupakan</a:t>
            </a:r>
            <a:r>
              <a:rPr lang="en-US" dirty="0" smtClean="0"/>
              <a:t> </a:t>
            </a:r>
            <a:r>
              <a:rPr lang="en-US" dirty="0" err="1" smtClean="0"/>
              <a:t>hewan</a:t>
            </a:r>
            <a:r>
              <a:rPr lang="en-US" dirty="0" smtClean="0"/>
              <a:t> yang </a:t>
            </a:r>
            <a:r>
              <a:rPr lang="en-US" dirty="0" err="1" smtClean="0"/>
              <a:t>dapat</a:t>
            </a:r>
            <a:r>
              <a:rPr lang="en-US" dirty="0" smtClean="0"/>
              <a:t> </a:t>
            </a:r>
            <a:r>
              <a:rPr lang="en-US" dirty="0" err="1" smtClean="0"/>
              <a:t>menghasilkan</a:t>
            </a:r>
            <a:r>
              <a:rPr lang="en-US" dirty="0" smtClean="0"/>
              <a:t> </a:t>
            </a:r>
            <a:r>
              <a:rPr lang="en-US" dirty="0" err="1" smtClean="0">
                <a:solidFill>
                  <a:srgbClr val="FF0000"/>
                </a:solidFill>
              </a:rPr>
              <a:t>urin</a:t>
            </a:r>
            <a:r>
              <a:rPr lang="en-US" dirty="0" smtClean="0">
                <a:solidFill>
                  <a:srgbClr val="FF0000"/>
                </a:solidFill>
              </a:rPr>
              <a:t> yang </a:t>
            </a:r>
            <a:r>
              <a:rPr lang="en-US" dirty="0" err="1" smtClean="0">
                <a:solidFill>
                  <a:srgbClr val="FF0000"/>
                </a:solidFill>
              </a:rPr>
              <a:t>hipertonik</a:t>
            </a:r>
            <a:r>
              <a:rPr lang="en-US" dirty="0" smtClean="0">
                <a:solidFill>
                  <a:srgbClr val="FF0000"/>
                </a:solidFill>
              </a:rPr>
              <a:t> </a:t>
            </a:r>
            <a:r>
              <a:rPr lang="en-US" dirty="0" err="1" smtClean="0"/>
              <a:t>dibandingkan</a:t>
            </a:r>
            <a:r>
              <a:rPr lang="en-US" dirty="0" smtClean="0"/>
              <a:t> </a:t>
            </a:r>
            <a:r>
              <a:rPr lang="en-US" dirty="0" err="1" smtClean="0"/>
              <a:t>dengan</a:t>
            </a:r>
            <a:r>
              <a:rPr lang="en-US" dirty="0" smtClean="0"/>
              <a:t> </a:t>
            </a:r>
            <a:r>
              <a:rPr lang="en-US" dirty="0" err="1" smtClean="0"/>
              <a:t>cairan</a:t>
            </a:r>
            <a:r>
              <a:rPr lang="en-US" dirty="0" smtClean="0"/>
              <a:t> </a:t>
            </a:r>
            <a:r>
              <a:rPr lang="en-US" dirty="0" err="1" smtClean="0"/>
              <a:t>tubuhnya</a:t>
            </a:r>
            <a:endParaRPr lang="en-US" dirty="0" smtClean="0"/>
          </a:p>
          <a:p>
            <a:r>
              <a:rPr lang="en-US" dirty="0" err="1" smtClean="0"/>
              <a:t>Urin</a:t>
            </a:r>
            <a:r>
              <a:rPr lang="en-US" dirty="0" smtClean="0"/>
              <a:t> </a:t>
            </a:r>
            <a:r>
              <a:rPr lang="en-US" dirty="0" err="1" smtClean="0"/>
              <a:t>akan</a:t>
            </a:r>
            <a:r>
              <a:rPr lang="en-US" dirty="0" smtClean="0"/>
              <a:t> </a:t>
            </a:r>
            <a:r>
              <a:rPr lang="en-US" dirty="0" err="1" smtClean="0"/>
              <a:t>dikeluarkan</a:t>
            </a:r>
            <a:r>
              <a:rPr lang="en-US" dirty="0" smtClean="0"/>
              <a:t> </a:t>
            </a:r>
            <a:r>
              <a:rPr lang="en-US" dirty="0" err="1" smtClean="0"/>
              <a:t>melalui</a:t>
            </a:r>
            <a:r>
              <a:rPr lang="en-US" dirty="0" smtClean="0"/>
              <a:t> </a:t>
            </a:r>
            <a:r>
              <a:rPr lang="en-US" dirty="0" err="1" smtClean="0">
                <a:solidFill>
                  <a:srgbClr val="FF0000"/>
                </a:solidFill>
              </a:rPr>
              <a:t>kloaka</a:t>
            </a:r>
            <a:r>
              <a:rPr lang="en-US" dirty="0" smtClean="0"/>
              <a:t> </a:t>
            </a:r>
            <a:r>
              <a:rPr lang="en-US" dirty="0" err="1" smtClean="0"/>
              <a:t>bersama</a:t>
            </a:r>
            <a:r>
              <a:rPr lang="en-US" dirty="0" smtClean="0"/>
              <a:t> </a:t>
            </a:r>
            <a:r>
              <a:rPr lang="en-US" dirty="0" err="1" smtClean="0"/>
              <a:t>dengan</a:t>
            </a:r>
            <a:r>
              <a:rPr lang="en-US" dirty="0" smtClean="0"/>
              <a:t> </a:t>
            </a:r>
            <a:r>
              <a:rPr lang="en-US" dirty="0" err="1" smtClean="0"/>
              <a:t>feses</a:t>
            </a:r>
            <a:endParaRPr lang="en-US" dirty="0" smtClean="0"/>
          </a:p>
          <a:p>
            <a:r>
              <a:rPr lang="en-US" dirty="0" err="1" smtClean="0"/>
              <a:t>Pada</a:t>
            </a:r>
            <a:r>
              <a:rPr lang="en-US" dirty="0" smtClean="0"/>
              <a:t> </a:t>
            </a:r>
            <a:r>
              <a:rPr lang="en-US" dirty="0" err="1" smtClean="0"/>
              <a:t>kloaka</a:t>
            </a:r>
            <a:r>
              <a:rPr lang="en-US" dirty="0" smtClean="0"/>
              <a:t> </a:t>
            </a:r>
            <a:r>
              <a:rPr lang="en-US" dirty="0" err="1" smtClean="0"/>
              <a:t>ini</a:t>
            </a:r>
            <a:r>
              <a:rPr lang="en-US" dirty="0" smtClean="0"/>
              <a:t> </a:t>
            </a:r>
            <a:r>
              <a:rPr lang="en-US" dirty="0" err="1" smtClean="0"/>
              <a:t>terjadi</a:t>
            </a:r>
            <a:r>
              <a:rPr lang="en-US" dirty="0" smtClean="0"/>
              <a:t> </a:t>
            </a:r>
            <a:r>
              <a:rPr lang="en-US" dirty="0" err="1" smtClean="0">
                <a:solidFill>
                  <a:srgbClr val="FF0000"/>
                </a:solidFill>
              </a:rPr>
              <a:t>reabsorpsi</a:t>
            </a:r>
            <a:r>
              <a:rPr lang="en-US" dirty="0" smtClean="0"/>
              <a:t> air </a:t>
            </a:r>
            <a:r>
              <a:rPr lang="en-US" dirty="0" err="1" smtClean="0"/>
              <a:t>sehingga</a:t>
            </a:r>
            <a:r>
              <a:rPr lang="en-US" dirty="0" smtClean="0"/>
              <a:t> </a:t>
            </a:r>
            <a:r>
              <a:rPr lang="en-US" dirty="0" err="1" smtClean="0"/>
              <a:t>dapat</a:t>
            </a:r>
            <a:r>
              <a:rPr lang="en-US" dirty="0" smtClean="0"/>
              <a:t> </a:t>
            </a:r>
            <a:r>
              <a:rPr lang="en-US" dirty="0" err="1" smtClean="0"/>
              <a:t>menghasilkan</a:t>
            </a:r>
            <a:r>
              <a:rPr lang="en-US" dirty="0" smtClean="0"/>
              <a:t> </a:t>
            </a:r>
            <a:r>
              <a:rPr lang="en-US" dirty="0" err="1" smtClean="0"/>
              <a:t>feses</a:t>
            </a:r>
            <a:r>
              <a:rPr lang="en-US" dirty="0" smtClean="0"/>
              <a:t> yang semi </a:t>
            </a:r>
            <a:r>
              <a:rPr lang="en-US" dirty="0" err="1" smtClean="0"/>
              <a:t>padat</a:t>
            </a:r>
            <a:r>
              <a:rPr lang="en-US" dirty="0" smtClean="0"/>
              <a:t> </a:t>
            </a:r>
            <a:r>
              <a:rPr lang="en-US" dirty="0" err="1" smtClean="0"/>
              <a:t>berwarna</a:t>
            </a:r>
            <a:r>
              <a:rPr lang="en-US" dirty="0" smtClean="0"/>
              <a:t> </a:t>
            </a:r>
            <a:r>
              <a:rPr lang="en-US" dirty="0" err="1" smtClean="0"/>
              <a:t>putih</a:t>
            </a:r>
            <a:endParaRPr lang="en-US" dirty="0" smtClean="0"/>
          </a:p>
          <a:p>
            <a:r>
              <a:rPr lang="en-US" dirty="0" err="1" smtClean="0"/>
              <a:t>Kelebihan</a:t>
            </a:r>
            <a:r>
              <a:rPr lang="en-US" dirty="0" smtClean="0"/>
              <a:t> </a:t>
            </a:r>
            <a:r>
              <a:rPr lang="en-US" dirty="0" err="1" smtClean="0"/>
              <a:t>elektrolit</a:t>
            </a:r>
            <a:r>
              <a:rPr lang="en-US" dirty="0" smtClean="0"/>
              <a:t> </a:t>
            </a:r>
            <a:r>
              <a:rPr lang="en-US" dirty="0" err="1" smtClean="0"/>
              <a:t>dapat</a:t>
            </a:r>
            <a:r>
              <a:rPr lang="en-US" dirty="0" smtClean="0"/>
              <a:t> </a:t>
            </a:r>
            <a:r>
              <a:rPr lang="en-US" dirty="0" err="1" smtClean="0"/>
              <a:t>dikeluarkan</a:t>
            </a:r>
            <a:r>
              <a:rPr lang="en-US" dirty="0" smtClean="0"/>
              <a:t> </a:t>
            </a:r>
            <a:r>
              <a:rPr lang="en-US" dirty="0" err="1" smtClean="0"/>
              <a:t>melalui</a:t>
            </a:r>
            <a:r>
              <a:rPr lang="en-US" dirty="0" smtClean="0"/>
              <a:t> </a:t>
            </a:r>
            <a:r>
              <a:rPr lang="en-US" dirty="0" err="1" smtClean="0"/>
              <a:t>kelenjar</a:t>
            </a:r>
            <a:r>
              <a:rPr lang="en-US" dirty="0" smtClean="0"/>
              <a:t> </a:t>
            </a:r>
            <a:r>
              <a:rPr lang="en-US" dirty="0" err="1" smtClean="0"/>
              <a:t>garam</a:t>
            </a:r>
            <a:r>
              <a:rPr lang="en-US" dirty="0" smtClean="0"/>
              <a:t> di </a:t>
            </a:r>
            <a:r>
              <a:rPr lang="en-US" dirty="0" err="1" smtClean="0"/>
              <a:t>dekat</a:t>
            </a:r>
            <a:r>
              <a:rPr lang="en-US" dirty="0" smtClean="0"/>
              <a:t> </a:t>
            </a:r>
            <a:r>
              <a:rPr lang="en-US" dirty="0" err="1" smtClean="0"/>
              <a:t>mata</a:t>
            </a:r>
            <a:r>
              <a:rPr lang="en-US" dirty="0" smtClean="0"/>
              <a:t> </a:t>
            </a:r>
          </a:p>
          <a:p>
            <a:endParaRPr lang="id-ID" dirty="0"/>
          </a:p>
        </p:txBody>
      </p:sp>
      <p:pic>
        <p:nvPicPr>
          <p:cNvPr id="4098" name="Picture 2" descr="https://pbs.twimg.com/media/BHpWoFhCEAARtj2.jpg"/>
          <p:cNvPicPr>
            <a:picLocks noChangeAspect="1" noChangeArrowheads="1"/>
          </p:cNvPicPr>
          <p:nvPr/>
        </p:nvPicPr>
        <p:blipFill rotWithShape="1">
          <a:blip r:embed="rId4">
            <a:extLst>
              <a:ext uri="{28A0092B-C50C-407E-A947-70E740481C1C}">
                <a14:useLocalDpi xmlns:a14="http://schemas.microsoft.com/office/drawing/2010/main" val="0"/>
              </a:ext>
            </a:extLst>
          </a:blip>
          <a:srcRect t="25368"/>
          <a:stretch/>
        </p:blipFill>
        <p:spPr bwMode="auto">
          <a:xfrm>
            <a:off x="5933661" y="0"/>
            <a:ext cx="3210340" cy="29419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933661" y="3076920"/>
            <a:ext cx="3210340" cy="3381375"/>
          </a:xfrm>
          <a:prstGeom prst="rect">
            <a:avLst/>
          </a:prstGeom>
        </p:spPr>
      </p:pic>
    </p:spTree>
    <p:extLst>
      <p:ext uri="{BB962C8B-B14F-4D97-AF65-F5344CB8AC3E}">
        <p14:creationId xmlns:p14="http://schemas.microsoft.com/office/powerpoint/2010/main" val="21774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66928" cy="1143000"/>
          </a:xfrm>
        </p:spPr>
        <p:txBody>
          <a:bodyPr/>
          <a:lstStyle/>
          <a:p>
            <a:r>
              <a:rPr lang="en-US" dirty="0" err="1" smtClean="0"/>
              <a:t>Pada</a:t>
            </a:r>
            <a:r>
              <a:rPr lang="en-US" dirty="0" smtClean="0"/>
              <a:t> </a:t>
            </a:r>
            <a:r>
              <a:rPr lang="en-US" dirty="0" err="1" smtClean="0"/>
              <a:t>Mamalia</a:t>
            </a:r>
            <a:endParaRPr lang="id-ID" dirty="0"/>
          </a:p>
        </p:txBody>
      </p:sp>
      <p:sp>
        <p:nvSpPr>
          <p:cNvPr id="3" name="Content Placeholder 2"/>
          <p:cNvSpPr>
            <a:spLocks noGrp="1"/>
          </p:cNvSpPr>
          <p:nvPr>
            <p:ph idx="1"/>
          </p:nvPr>
        </p:nvSpPr>
        <p:spPr>
          <a:xfrm>
            <a:off x="395536" y="1412776"/>
            <a:ext cx="5328591" cy="4599954"/>
          </a:xfrm>
        </p:spPr>
        <p:txBody>
          <a:bodyPr>
            <a:noAutofit/>
          </a:bodyPr>
          <a:lstStyle/>
          <a:p>
            <a:r>
              <a:rPr lang="en-US" sz="2400" dirty="0" err="1" smtClean="0"/>
              <a:t>Mamalia</a:t>
            </a:r>
            <a:r>
              <a:rPr lang="en-US" sz="2400" dirty="0" smtClean="0"/>
              <a:t> </a:t>
            </a:r>
            <a:r>
              <a:rPr lang="en-US" sz="2400" dirty="0" err="1" smtClean="0"/>
              <a:t>dapat</a:t>
            </a:r>
            <a:r>
              <a:rPr lang="en-US" sz="2400" dirty="0" smtClean="0"/>
              <a:t> </a:t>
            </a:r>
            <a:r>
              <a:rPr lang="en-US" sz="2400" dirty="0" err="1" smtClean="0"/>
              <a:t>menghasilkan</a:t>
            </a:r>
            <a:r>
              <a:rPr lang="en-US" sz="2400" dirty="0" smtClean="0"/>
              <a:t> </a:t>
            </a:r>
            <a:r>
              <a:rPr lang="en-US" sz="2400" dirty="0" err="1" smtClean="0"/>
              <a:t>urin</a:t>
            </a:r>
            <a:r>
              <a:rPr lang="en-US" sz="2400" dirty="0" smtClean="0"/>
              <a:t> yang </a:t>
            </a:r>
            <a:r>
              <a:rPr lang="en-US" sz="2400" dirty="0" err="1" smtClean="0">
                <a:solidFill>
                  <a:srgbClr val="FF0000"/>
                </a:solidFill>
              </a:rPr>
              <a:t>hipertonik</a:t>
            </a:r>
            <a:r>
              <a:rPr lang="en-US" sz="2400" dirty="0" smtClean="0"/>
              <a:t> </a:t>
            </a:r>
            <a:r>
              <a:rPr lang="en-US" sz="2400" dirty="0" err="1" smtClean="0"/>
              <a:t>dibandingkan</a:t>
            </a:r>
            <a:r>
              <a:rPr lang="en-US" sz="2400" dirty="0" smtClean="0"/>
              <a:t> </a:t>
            </a:r>
            <a:r>
              <a:rPr lang="en-US" sz="2400" dirty="0" err="1" smtClean="0"/>
              <a:t>dengan</a:t>
            </a:r>
            <a:r>
              <a:rPr lang="en-US" sz="2400" dirty="0" smtClean="0"/>
              <a:t> </a:t>
            </a:r>
            <a:r>
              <a:rPr lang="en-US" sz="2400" dirty="0" err="1" smtClean="0"/>
              <a:t>cairan</a:t>
            </a:r>
            <a:r>
              <a:rPr lang="en-US" sz="2400" dirty="0" smtClean="0"/>
              <a:t> </a:t>
            </a:r>
            <a:r>
              <a:rPr lang="en-US" sz="2400" dirty="0" err="1" smtClean="0"/>
              <a:t>tubuhnya</a:t>
            </a:r>
            <a:endParaRPr lang="en-US" sz="2400" dirty="0" smtClean="0"/>
          </a:p>
          <a:p>
            <a:r>
              <a:rPr lang="en-US" sz="2400" dirty="0" smtClean="0"/>
              <a:t>Hal </a:t>
            </a:r>
            <a:r>
              <a:rPr lang="en-US" sz="2400" dirty="0" err="1" smtClean="0"/>
              <a:t>ini</a:t>
            </a:r>
            <a:r>
              <a:rPr lang="en-US" sz="2400" dirty="0" smtClean="0"/>
              <a:t> </a:t>
            </a:r>
            <a:r>
              <a:rPr lang="en-US" sz="2400" dirty="0" err="1" smtClean="0"/>
              <a:t>mengakibatkan</a:t>
            </a:r>
            <a:r>
              <a:rPr lang="en-US" sz="2400" dirty="0" smtClean="0"/>
              <a:t> </a:t>
            </a:r>
            <a:r>
              <a:rPr lang="en-US" sz="2400" dirty="0" err="1" smtClean="0"/>
              <a:t>mamalia</a:t>
            </a:r>
            <a:r>
              <a:rPr lang="en-US" sz="2400" dirty="0" smtClean="0"/>
              <a:t> </a:t>
            </a:r>
            <a:r>
              <a:rPr lang="en-US" sz="2400" dirty="0" err="1" smtClean="0"/>
              <a:t>dapat</a:t>
            </a:r>
            <a:r>
              <a:rPr lang="en-US" sz="2400" dirty="0" smtClean="0"/>
              <a:t> </a:t>
            </a:r>
            <a:r>
              <a:rPr lang="en-US" sz="2400" dirty="0" err="1" smtClean="0">
                <a:solidFill>
                  <a:srgbClr val="FF0000"/>
                </a:solidFill>
              </a:rPr>
              <a:t>menyimpan</a:t>
            </a:r>
            <a:r>
              <a:rPr lang="en-US" sz="2400" dirty="0" smtClean="0">
                <a:solidFill>
                  <a:srgbClr val="FF0000"/>
                </a:solidFill>
              </a:rPr>
              <a:t> air </a:t>
            </a:r>
            <a:r>
              <a:rPr lang="en-US" sz="2400" dirty="0" err="1" smtClean="0">
                <a:solidFill>
                  <a:srgbClr val="FF0000"/>
                </a:solidFill>
              </a:rPr>
              <a:t>dalam</a:t>
            </a:r>
            <a:r>
              <a:rPr lang="en-US" sz="2400" dirty="0" smtClean="0">
                <a:solidFill>
                  <a:srgbClr val="FF0000"/>
                </a:solidFill>
              </a:rPr>
              <a:t> </a:t>
            </a:r>
            <a:r>
              <a:rPr lang="en-US" sz="2400" dirty="0" err="1" smtClean="0">
                <a:solidFill>
                  <a:srgbClr val="FF0000"/>
                </a:solidFill>
              </a:rPr>
              <a:t>jumlah</a:t>
            </a:r>
            <a:r>
              <a:rPr lang="en-US" sz="2400" dirty="0" smtClean="0">
                <a:solidFill>
                  <a:srgbClr val="FF0000"/>
                </a:solidFill>
              </a:rPr>
              <a:t> </a:t>
            </a:r>
            <a:r>
              <a:rPr lang="en-US" sz="2400" dirty="0" err="1" smtClean="0">
                <a:solidFill>
                  <a:srgbClr val="FF0000"/>
                </a:solidFill>
              </a:rPr>
              <a:t>banyak</a:t>
            </a:r>
            <a:r>
              <a:rPr lang="en-US" sz="2400" dirty="0" smtClean="0">
                <a:solidFill>
                  <a:srgbClr val="FF0000"/>
                </a:solidFill>
              </a:rPr>
              <a:t> di </a:t>
            </a:r>
            <a:r>
              <a:rPr lang="en-US" sz="2400" dirty="0" err="1" smtClean="0">
                <a:solidFill>
                  <a:srgbClr val="FF0000"/>
                </a:solidFill>
              </a:rPr>
              <a:t>dalam</a:t>
            </a:r>
            <a:r>
              <a:rPr lang="en-US" sz="2400" dirty="0" smtClean="0">
                <a:solidFill>
                  <a:srgbClr val="FF0000"/>
                </a:solidFill>
              </a:rPr>
              <a:t> </a:t>
            </a:r>
            <a:r>
              <a:rPr lang="en-US" sz="2400" dirty="0" err="1" smtClean="0">
                <a:solidFill>
                  <a:srgbClr val="FF0000"/>
                </a:solidFill>
              </a:rPr>
              <a:t>tubuhnya</a:t>
            </a:r>
            <a:endParaRPr lang="en-US" sz="2400" dirty="0" smtClean="0">
              <a:solidFill>
                <a:srgbClr val="FF0000"/>
              </a:solidFill>
            </a:endParaRPr>
          </a:p>
          <a:p>
            <a:r>
              <a:rPr lang="en-US" sz="2400" dirty="0" err="1" smtClean="0"/>
              <a:t>Terdapat</a:t>
            </a:r>
            <a:r>
              <a:rPr lang="en-US" sz="2400" dirty="0" smtClean="0"/>
              <a:t> </a:t>
            </a:r>
            <a:r>
              <a:rPr lang="en-US" sz="2400" dirty="0" err="1" smtClean="0"/>
              <a:t>juga</a:t>
            </a:r>
            <a:r>
              <a:rPr lang="en-US" sz="2400" dirty="0" smtClean="0"/>
              <a:t> </a:t>
            </a:r>
            <a:r>
              <a:rPr lang="en-US" sz="2400" dirty="0" err="1" smtClean="0"/>
              <a:t>hewan</a:t>
            </a:r>
            <a:r>
              <a:rPr lang="en-US" sz="2400" dirty="0" smtClean="0"/>
              <a:t> </a:t>
            </a:r>
            <a:r>
              <a:rPr lang="en-US" sz="2400" dirty="0" err="1" smtClean="0"/>
              <a:t>mamalia</a:t>
            </a:r>
            <a:r>
              <a:rPr lang="en-US" sz="2400" dirty="0" smtClean="0"/>
              <a:t> (</a:t>
            </a:r>
            <a:r>
              <a:rPr lang="en-US" sz="2400" dirty="0" err="1" smtClean="0"/>
              <a:t>tikus</a:t>
            </a:r>
            <a:r>
              <a:rPr lang="en-US" sz="2400" dirty="0" smtClean="0"/>
              <a:t> </a:t>
            </a:r>
            <a:r>
              <a:rPr lang="en-US" sz="2400" dirty="0" err="1" smtClean="0"/>
              <a:t>kanguru</a:t>
            </a:r>
            <a:r>
              <a:rPr lang="en-US" sz="2400" dirty="0" smtClean="0"/>
              <a:t>, </a:t>
            </a:r>
            <a:r>
              <a:rPr lang="en-US" sz="2400" i="1" dirty="0" err="1" smtClean="0"/>
              <a:t>Dipodomys</a:t>
            </a:r>
            <a:r>
              <a:rPr lang="en-US" sz="2400" i="1" dirty="0" smtClean="0"/>
              <a:t> </a:t>
            </a:r>
            <a:r>
              <a:rPr lang="en-US" sz="2400" i="1" dirty="0" err="1" smtClean="0"/>
              <a:t>panamintesis</a:t>
            </a:r>
            <a:r>
              <a:rPr lang="en-US" sz="2400" dirty="0" smtClean="0"/>
              <a:t>) </a:t>
            </a:r>
            <a:r>
              <a:rPr lang="en-US" sz="2400" dirty="0" err="1" smtClean="0"/>
              <a:t>dapat</a:t>
            </a:r>
            <a:r>
              <a:rPr lang="en-US" sz="2400" dirty="0" smtClean="0"/>
              <a:t> </a:t>
            </a:r>
            <a:r>
              <a:rPr lang="en-US" sz="2400" dirty="0" err="1" smtClean="0"/>
              <a:t>menjaga</a:t>
            </a:r>
            <a:r>
              <a:rPr lang="en-US" sz="2400" dirty="0" smtClean="0"/>
              <a:t> air </a:t>
            </a:r>
            <a:r>
              <a:rPr lang="en-US" sz="2400" dirty="0" err="1" smtClean="0"/>
              <a:t>dalam</a:t>
            </a:r>
            <a:r>
              <a:rPr lang="en-US" sz="2400" dirty="0" smtClean="0"/>
              <a:t> </a:t>
            </a:r>
            <a:r>
              <a:rPr lang="en-US" sz="2400" dirty="0" err="1" smtClean="0"/>
              <a:t>tubuhnya</a:t>
            </a:r>
            <a:r>
              <a:rPr lang="en-US" sz="2400" dirty="0" smtClean="0"/>
              <a:t> </a:t>
            </a:r>
            <a:r>
              <a:rPr lang="en-US" sz="2400" dirty="0" err="1" smtClean="0"/>
              <a:t>sangat</a:t>
            </a:r>
            <a:r>
              <a:rPr lang="en-US" sz="2400" dirty="0" smtClean="0"/>
              <a:t> </a:t>
            </a:r>
            <a:r>
              <a:rPr lang="en-US" sz="2400" dirty="0" err="1" smtClean="0"/>
              <a:t>efisien</a:t>
            </a:r>
            <a:r>
              <a:rPr lang="en-US" sz="2400" dirty="0" smtClean="0"/>
              <a:t> </a:t>
            </a:r>
            <a:r>
              <a:rPr lang="en-US" sz="2400" dirty="0" smtClean="0">
                <a:sym typeface="Wingdings" panose="05000000000000000000" pitchFamily="2" charset="2"/>
              </a:rPr>
              <a:t> </a:t>
            </a:r>
            <a:r>
              <a:rPr lang="en-US" sz="2400" dirty="0" err="1" smtClean="0">
                <a:sym typeface="Wingdings" panose="05000000000000000000" pitchFamily="2" charset="2"/>
              </a:rPr>
              <a:t>tidak</a:t>
            </a:r>
            <a:r>
              <a:rPr lang="en-US" sz="2400" dirty="0" smtClean="0">
                <a:sym typeface="Wingdings" panose="05000000000000000000" pitchFamily="2" charset="2"/>
              </a:rPr>
              <a:t> </a:t>
            </a:r>
            <a:r>
              <a:rPr lang="en-US" sz="2400" dirty="0" err="1" smtClean="0">
                <a:sym typeface="Wingdings" panose="05000000000000000000" pitchFamily="2" charset="2"/>
              </a:rPr>
              <a:t>minum</a:t>
            </a:r>
            <a:r>
              <a:rPr lang="en-US" sz="2400" dirty="0" smtClean="0">
                <a:sym typeface="Wingdings" panose="05000000000000000000" pitchFamily="2" charset="2"/>
              </a:rPr>
              <a:t> air </a:t>
            </a:r>
            <a:r>
              <a:rPr lang="en-US" sz="2400" dirty="0" err="1" smtClean="0">
                <a:sym typeface="Wingdings" panose="05000000000000000000" pitchFamily="2" charset="2"/>
              </a:rPr>
              <a:t>tetapi</a:t>
            </a:r>
            <a:r>
              <a:rPr lang="en-US" sz="2400" dirty="0" smtClean="0">
                <a:sym typeface="Wingdings" panose="05000000000000000000" pitchFamily="2" charset="2"/>
              </a:rPr>
              <a:t> </a:t>
            </a:r>
            <a:r>
              <a:rPr lang="en-US" sz="2400" dirty="0" err="1" smtClean="0">
                <a:sym typeface="Wingdings" panose="05000000000000000000" pitchFamily="2" charset="2"/>
              </a:rPr>
              <a:t>mendapatkan</a:t>
            </a:r>
            <a:r>
              <a:rPr lang="en-US" sz="2400" dirty="0" smtClean="0">
                <a:sym typeface="Wingdings" panose="05000000000000000000" pitchFamily="2" charset="2"/>
              </a:rPr>
              <a:t> air </a:t>
            </a:r>
            <a:r>
              <a:rPr lang="en-US" sz="2400" dirty="0" err="1" smtClean="0">
                <a:sym typeface="Wingdings" panose="05000000000000000000" pitchFamily="2" charset="2"/>
              </a:rPr>
              <a:t>dari</a:t>
            </a:r>
            <a:r>
              <a:rPr lang="en-US" sz="2400" dirty="0" smtClean="0">
                <a:sym typeface="Wingdings" panose="05000000000000000000" pitchFamily="2" charset="2"/>
              </a:rPr>
              <a:t> </a:t>
            </a:r>
            <a:r>
              <a:rPr lang="en-US" sz="2400" dirty="0" err="1" smtClean="0">
                <a:sym typeface="Wingdings" panose="05000000000000000000" pitchFamily="2" charset="2"/>
              </a:rPr>
              <a:t>respirasi</a:t>
            </a:r>
            <a:r>
              <a:rPr lang="en-US" sz="2400" dirty="0" smtClean="0">
                <a:sym typeface="Wingdings" panose="05000000000000000000" pitchFamily="2" charset="2"/>
              </a:rPr>
              <a:t> </a:t>
            </a:r>
            <a:r>
              <a:rPr lang="en-US" sz="2400" dirty="0" err="1" smtClean="0">
                <a:sym typeface="Wingdings" panose="05000000000000000000" pitchFamily="2" charset="2"/>
              </a:rPr>
              <a:t>aerob</a:t>
            </a:r>
            <a:endParaRPr lang="id-ID" sz="2400" dirty="0"/>
          </a:p>
        </p:txBody>
      </p:sp>
      <p:pic>
        <p:nvPicPr>
          <p:cNvPr id="5122" name="Picture 2" descr="http://cdn3.discoverwildlife.com/sites/default/files/imagecache/623px_wide/main/iStock_000011811295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464" y="821838"/>
            <a:ext cx="3000998" cy="23191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5/50/Kangaroo-r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464" y="3284984"/>
            <a:ext cx="3000998" cy="229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2" name="AutoShape 2" descr="Image result for sistem pernapasan pada buru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 name="TextBox 1"/>
          <p:cNvSpPr txBox="1">
            <a:spLocks noChangeArrowheads="1"/>
          </p:cNvSpPr>
          <p:nvPr/>
        </p:nvSpPr>
        <p:spPr bwMode="auto">
          <a:xfrm>
            <a:off x="2895600" y="3960813"/>
            <a:ext cx="6248400" cy="708025"/>
          </a:xfrm>
          <a:prstGeom prst="rect">
            <a:avLst/>
          </a:prstGeom>
          <a:noFill/>
          <a:ln w="9525">
            <a:noFill/>
            <a:miter lim="800000"/>
            <a:headEnd/>
            <a:tailEnd/>
          </a:ln>
        </p:spPr>
        <p:txBody>
          <a:bodyPr>
            <a:spAutoFit/>
          </a:bodyPr>
          <a:lstStyle/>
          <a:p>
            <a:pPr algn="ctr"/>
            <a:r>
              <a:rPr lang="en-US" altLang="en-US" sz="2000" b="1" dirty="0">
                <a:solidFill>
                  <a:schemeClr val="bg1"/>
                </a:solidFill>
              </a:rPr>
              <a:t>SISTEM RESPIRASI DAN SISTEM PENCERNAAN</a:t>
            </a:r>
          </a:p>
          <a:p>
            <a:pPr algn="ctr"/>
            <a:r>
              <a:rPr lang="en-US" altLang="en-US" sz="2000" b="1" dirty="0">
                <a:solidFill>
                  <a:schemeClr val="bg1"/>
                </a:solidFill>
              </a:rPr>
              <a:t>PISCES </a:t>
            </a:r>
          </a:p>
        </p:txBody>
      </p:sp>
      <p:sp>
        <p:nvSpPr>
          <p:cNvPr id="2" name="Rectangle 1"/>
          <p:cNvSpPr/>
          <p:nvPr/>
        </p:nvSpPr>
        <p:spPr>
          <a:xfrm>
            <a:off x="1572481" y="2228671"/>
            <a:ext cx="6027612" cy="2400657"/>
          </a:xfrm>
          <a:prstGeom prst="rect">
            <a:avLst/>
          </a:prstGeom>
          <a:noFill/>
        </p:spPr>
        <p:txBody>
          <a:bodyPr wrap="none" lIns="91440" tIns="45720" rIns="91440" bIns="45720">
            <a:spAutoFit/>
          </a:bodyPr>
          <a:lstStyle/>
          <a:p>
            <a:pPr algn="ctr"/>
            <a:r>
              <a:rPr lang="en-US" sz="15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SEKIAN</a:t>
            </a:r>
            <a:endParaRPr lang="en-US" sz="15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57808"/>
            <a:ext cx="8229600" cy="1143000"/>
          </a:xfrm>
        </p:spPr>
        <p:txBody>
          <a:bodyPr/>
          <a:lstStyle/>
          <a:p>
            <a:r>
              <a:rPr lang="en-US" dirty="0" smtClean="0"/>
              <a:t>Homeostasis??</a:t>
            </a:r>
            <a:endParaRPr lang="id-ID" dirty="0"/>
          </a:p>
        </p:txBody>
      </p:sp>
      <p:sp>
        <p:nvSpPr>
          <p:cNvPr id="3" name="Content Placeholder 2"/>
          <p:cNvSpPr>
            <a:spLocks noGrp="1"/>
          </p:cNvSpPr>
          <p:nvPr>
            <p:ph idx="1"/>
          </p:nvPr>
        </p:nvSpPr>
        <p:spPr>
          <a:xfrm>
            <a:off x="467544" y="1825625"/>
            <a:ext cx="5184576" cy="4351338"/>
          </a:xfrm>
        </p:spPr>
        <p:txBody>
          <a:bodyPr>
            <a:normAutofit/>
          </a:bodyPr>
          <a:lstStyle/>
          <a:p>
            <a:r>
              <a:rPr lang="en-US" sz="2400" dirty="0" err="1" smtClean="0"/>
              <a:t>Keseimbangan</a:t>
            </a:r>
            <a:r>
              <a:rPr lang="en-US" sz="2400" dirty="0" smtClean="0"/>
              <a:t> </a:t>
            </a:r>
            <a:r>
              <a:rPr lang="en-US" sz="2400" dirty="0" err="1" smtClean="0"/>
              <a:t>antara</a:t>
            </a:r>
            <a:r>
              <a:rPr lang="en-US" sz="2400" dirty="0" smtClean="0"/>
              <a:t> </a:t>
            </a:r>
            <a:r>
              <a:rPr lang="en-US" sz="2400" dirty="0" err="1" smtClean="0"/>
              <a:t>kondisi</a:t>
            </a:r>
            <a:r>
              <a:rPr lang="en-US" sz="2400" dirty="0" smtClean="0"/>
              <a:t> di </a:t>
            </a:r>
            <a:r>
              <a:rPr lang="en-US" sz="2400" dirty="0" err="1" smtClean="0"/>
              <a:t>dalam</a:t>
            </a:r>
            <a:r>
              <a:rPr lang="en-US" sz="2400" dirty="0" smtClean="0"/>
              <a:t> </a:t>
            </a:r>
            <a:r>
              <a:rPr lang="en-US" sz="2400" dirty="0" err="1" smtClean="0"/>
              <a:t>tubuh</a:t>
            </a:r>
            <a:r>
              <a:rPr lang="en-US" sz="2400" dirty="0" smtClean="0"/>
              <a:t> </a:t>
            </a:r>
            <a:r>
              <a:rPr lang="en-US" sz="2400" dirty="0" err="1" smtClean="0"/>
              <a:t>organisme</a:t>
            </a:r>
            <a:r>
              <a:rPr lang="en-US" sz="2400" dirty="0" smtClean="0"/>
              <a:t> </a:t>
            </a:r>
            <a:r>
              <a:rPr lang="en-US" sz="2400" dirty="0" err="1" smtClean="0"/>
              <a:t>dibandingkan</a:t>
            </a:r>
            <a:r>
              <a:rPr lang="en-US" sz="2400" dirty="0" smtClean="0"/>
              <a:t> </a:t>
            </a:r>
            <a:r>
              <a:rPr lang="en-US" sz="2400" dirty="0" err="1" smtClean="0"/>
              <a:t>dengan</a:t>
            </a:r>
            <a:r>
              <a:rPr lang="en-US" sz="2400" dirty="0" smtClean="0"/>
              <a:t> </a:t>
            </a:r>
            <a:r>
              <a:rPr lang="en-US" sz="2400" dirty="0" err="1" smtClean="0"/>
              <a:t>kondisi</a:t>
            </a:r>
            <a:r>
              <a:rPr lang="en-US" sz="2400" dirty="0" smtClean="0"/>
              <a:t> </a:t>
            </a:r>
            <a:r>
              <a:rPr lang="en-US" sz="2400" dirty="0" err="1" smtClean="0"/>
              <a:t>lingkungan</a:t>
            </a:r>
            <a:r>
              <a:rPr lang="en-US" sz="2400" dirty="0" smtClean="0"/>
              <a:t> di </a:t>
            </a:r>
            <a:r>
              <a:rPr lang="en-US" sz="2400" dirty="0" err="1" smtClean="0"/>
              <a:t>sekitar</a:t>
            </a:r>
            <a:r>
              <a:rPr lang="en-US" sz="2400" dirty="0" smtClean="0"/>
              <a:t> </a:t>
            </a:r>
            <a:r>
              <a:rPr lang="en-US" sz="2400" dirty="0" err="1" smtClean="0"/>
              <a:t>organisme</a:t>
            </a:r>
            <a:r>
              <a:rPr lang="en-US" sz="2400" dirty="0" smtClean="0"/>
              <a:t> </a:t>
            </a:r>
            <a:r>
              <a:rPr lang="en-US" sz="2400" dirty="0" err="1" smtClean="0"/>
              <a:t>tersebut</a:t>
            </a:r>
            <a:endParaRPr lang="en-US" sz="2400" dirty="0" smtClean="0"/>
          </a:p>
          <a:p>
            <a:r>
              <a:rPr lang="en-US" sz="2400" dirty="0" smtClean="0"/>
              <a:t>Hal </a:t>
            </a:r>
            <a:r>
              <a:rPr lang="en-US" sz="2400" dirty="0" err="1" smtClean="0"/>
              <a:t>ini</a:t>
            </a:r>
            <a:r>
              <a:rPr lang="en-US" sz="2400" dirty="0" smtClean="0"/>
              <a:t> </a:t>
            </a:r>
            <a:r>
              <a:rPr lang="en-US" sz="2400" dirty="0" err="1" smtClean="0"/>
              <a:t>penting</a:t>
            </a:r>
            <a:r>
              <a:rPr lang="en-US" sz="2400" dirty="0" smtClean="0"/>
              <a:t> </a:t>
            </a:r>
            <a:r>
              <a:rPr lang="en-US" sz="2400" dirty="0" err="1" smtClean="0"/>
              <a:t>untuk</a:t>
            </a:r>
            <a:r>
              <a:rPr lang="en-US" sz="2400" dirty="0" smtClean="0"/>
              <a:t> </a:t>
            </a:r>
            <a:r>
              <a:rPr lang="en-US" sz="2400" dirty="0" err="1" smtClean="0"/>
              <a:t>keberlangsungan</a:t>
            </a:r>
            <a:r>
              <a:rPr lang="en-US" sz="2400" dirty="0" smtClean="0"/>
              <a:t> </a:t>
            </a:r>
            <a:r>
              <a:rPr lang="en-US" sz="2400" dirty="0" err="1" smtClean="0"/>
              <a:t>hidup</a:t>
            </a:r>
            <a:r>
              <a:rPr lang="en-US" sz="2400" dirty="0" smtClean="0"/>
              <a:t> </a:t>
            </a:r>
            <a:r>
              <a:rPr lang="en-US" sz="2400" dirty="0" err="1" smtClean="0"/>
              <a:t>organisme</a:t>
            </a:r>
            <a:r>
              <a:rPr lang="en-US" sz="2400" dirty="0" smtClean="0"/>
              <a:t> </a:t>
            </a:r>
            <a:r>
              <a:rPr lang="en-US" sz="2400" dirty="0" err="1" smtClean="0"/>
              <a:t>bersangkutan</a:t>
            </a:r>
            <a:r>
              <a:rPr lang="en-US" sz="2400" dirty="0" smtClean="0"/>
              <a:t> </a:t>
            </a:r>
          </a:p>
          <a:p>
            <a:r>
              <a:rPr lang="en-US" sz="2400" dirty="0" err="1" smtClean="0"/>
              <a:t>Kemampuan</a:t>
            </a:r>
            <a:r>
              <a:rPr lang="en-US" sz="2400" dirty="0" smtClean="0"/>
              <a:t> </a:t>
            </a:r>
            <a:r>
              <a:rPr lang="en-US" sz="2400" dirty="0" err="1" smtClean="0"/>
              <a:t>menjaga</a:t>
            </a:r>
            <a:r>
              <a:rPr lang="en-US" sz="2400" dirty="0" smtClean="0"/>
              <a:t> homeostasis </a:t>
            </a:r>
            <a:r>
              <a:rPr lang="en-US" sz="2400" dirty="0" err="1" smtClean="0"/>
              <a:t>adalah</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ciri</a:t>
            </a:r>
            <a:r>
              <a:rPr lang="en-US" sz="2400" dirty="0" smtClean="0"/>
              <a:t> </a:t>
            </a:r>
            <a:r>
              <a:rPr lang="en-US" sz="2400" dirty="0" err="1" smtClean="0"/>
              <a:t>makhluk</a:t>
            </a:r>
            <a:r>
              <a:rPr lang="en-US" sz="2400" dirty="0" smtClean="0"/>
              <a:t> </a:t>
            </a:r>
            <a:r>
              <a:rPr lang="en-US" sz="2400" dirty="0" err="1" smtClean="0"/>
              <a:t>hidu</a:t>
            </a:r>
            <a:r>
              <a:rPr lang="en-US" sz="2400" dirty="0" err="1"/>
              <a:t>p</a:t>
            </a:r>
            <a:endParaRPr lang="id-ID" sz="2400" dirty="0"/>
          </a:p>
        </p:txBody>
      </p:sp>
      <p:pic>
        <p:nvPicPr>
          <p:cNvPr id="1026" name="Picture 2" descr="https://urbesthealth.files.wordpress.com/2012/03/homeosta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371" y="2204864"/>
            <a:ext cx="3169742" cy="351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0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57808"/>
            <a:ext cx="8229600" cy="1143000"/>
          </a:xfrm>
        </p:spPr>
        <p:txBody>
          <a:bodyPr>
            <a:noAutofit/>
          </a:bodyPr>
          <a:lstStyle/>
          <a:p>
            <a:r>
              <a:rPr lang="en-US" sz="3600" dirty="0" err="1" smtClean="0"/>
              <a:t>Kondisi</a:t>
            </a:r>
            <a:r>
              <a:rPr lang="en-US" sz="3600" dirty="0" smtClean="0"/>
              <a:t> </a:t>
            </a:r>
            <a:r>
              <a:rPr lang="en-US" sz="3600" dirty="0" err="1" smtClean="0"/>
              <a:t>apa</a:t>
            </a:r>
            <a:r>
              <a:rPr lang="en-US" sz="3600" dirty="0" smtClean="0"/>
              <a:t> </a:t>
            </a:r>
            <a:r>
              <a:rPr lang="en-US" sz="3600" dirty="0" err="1" smtClean="0"/>
              <a:t>saja</a:t>
            </a:r>
            <a:r>
              <a:rPr lang="en-US" sz="3600" dirty="0" smtClean="0"/>
              <a:t> yang </a:t>
            </a:r>
            <a:r>
              <a:rPr lang="en-US" sz="3600" dirty="0" err="1" smtClean="0"/>
              <a:t>harus</a:t>
            </a:r>
            <a:r>
              <a:rPr lang="en-US" sz="3600" dirty="0" smtClean="0"/>
              <a:t> </a:t>
            </a:r>
            <a:r>
              <a:rPr lang="en-US" sz="3600" dirty="0" err="1" smtClean="0"/>
              <a:t>dijaga</a:t>
            </a:r>
            <a:r>
              <a:rPr lang="en-US" sz="3600" dirty="0" smtClean="0"/>
              <a:t> </a:t>
            </a:r>
            <a:r>
              <a:rPr lang="en-US" sz="3600" dirty="0" err="1" smtClean="0"/>
              <a:t>untuk</a:t>
            </a:r>
            <a:r>
              <a:rPr lang="en-US" sz="3600" dirty="0" smtClean="0"/>
              <a:t> </a:t>
            </a:r>
            <a:r>
              <a:rPr lang="en-US" sz="3600" dirty="0" err="1" smtClean="0"/>
              <a:t>mempertahankan</a:t>
            </a:r>
            <a:r>
              <a:rPr lang="en-US" sz="3600" dirty="0" smtClean="0"/>
              <a:t> homeostasis</a:t>
            </a:r>
            <a:endParaRPr lang="id-ID" sz="3600" dirty="0"/>
          </a:p>
        </p:txBody>
      </p:sp>
      <p:sp>
        <p:nvSpPr>
          <p:cNvPr id="3" name="Content Placeholder 2"/>
          <p:cNvSpPr>
            <a:spLocks noGrp="1"/>
          </p:cNvSpPr>
          <p:nvPr>
            <p:ph idx="1"/>
          </p:nvPr>
        </p:nvSpPr>
        <p:spPr>
          <a:xfrm>
            <a:off x="628650" y="2204864"/>
            <a:ext cx="7886700" cy="3522476"/>
          </a:xfrm>
        </p:spPr>
        <p:txBody>
          <a:bodyPr>
            <a:normAutofit/>
          </a:bodyPr>
          <a:lstStyle/>
          <a:p>
            <a:r>
              <a:rPr lang="en-US" sz="2800" dirty="0" err="1" smtClean="0"/>
              <a:t>Suhu</a:t>
            </a:r>
            <a:r>
              <a:rPr lang="en-US" sz="2800" dirty="0" smtClean="0"/>
              <a:t> </a:t>
            </a:r>
            <a:r>
              <a:rPr lang="en-US" sz="2800" dirty="0" err="1" smtClean="0"/>
              <a:t>tubuh</a:t>
            </a:r>
            <a:endParaRPr lang="en-US" sz="2800" dirty="0" smtClean="0"/>
          </a:p>
          <a:p>
            <a:r>
              <a:rPr lang="en-US" sz="2800" dirty="0" smtClean="0"/>
              <a:t>Kadar </a:t>
            </a:r>
            <a:r>
              <a:rPr lang="en-US" sz="2800" dirty="0" err="1" smtClean="0"/>
              <a:t>glukosa</a:t>
            </a:r>
            <a:r>
              <a:rPr lang="en-US" sz="2800" dirty="0" smtClean="0"/>
              <a:t> </a:t>
            </a:r>
            <a:r>
              <a:rPr lang="en-US" sz="2800" dirty="0" err="1" smtClean="0"/>
              <a:t>darah</a:t>
            </a:r>
            <a:endParaRPr lang="en-US" sz="2800" dirty="0" smtClean="0"/>
          </a:p>
          <a:p>
            <a:r>
              <a:rPr lang="en-US" sz="2800" dirty="0" err="1" smtClean="0"/>
              <a:t>Elektrolit</a:t>
            </a:r>
            <a:r>
              <a:rPr lang="en-US" sz="2800" dirty="0" smtClean="0"/>
              <a:t> </a:t>
            </a:r>
            <a:r>
              <a:rPr lang="en-US" sz="2800" dirty="0" err="1" smtClean="0"/>
              <a:t>dalam</a:t>
            </a:r>
            <a:r>
              <a:rPr lang="en-US" sz="2800" dirty="0" smtClean="0"/>
              <a:t> </a:t>
            </a:r>
            <a:r>
              <a:rPr lang="en-US" sz="2800" dirty="0" err="1" smtClean="0"/>
              <a:t>tubuh</a:t>
            </a:r>
            <a:endParaRPr lang="en-US" sz="2800" dirty="0" smtClean="0"/>
          </a:p>
          <a:p>
            <a:r>
              <a:rPr lang="en-US" sz="2800" dirty="0" smtClean="0"/>
              <a:t>Air </a:t>
            </a:r>
            <a:r>
              <a:rPr lang="en-US" sz="2800" dirty="0" err="1" smtClean="0"/>
              <a:t>dalam</a:t>
            </a:r>
            <a:r>
              <a:rPr lang="en-US" sz="2800" dirty="0" smtClean="0"/>
              <a:t> </a:t>
            </a:r>
            <a:r>
              <a:rPr lang="en-US" sz="2800" dirty="0" err="1" smtClean="0"/>
              <a:t>tubuh</a:t>
            </a:r>
            <a:endParaRPr lang="en-US" sz="2800" dirty="0" smtClean="0"/>
          </a:p>
          <a:p>
            <a:endParaRPr lang="id-ID" sz="2800" dirty="0"/>
          </a:p>
        </p:txBody>
      </p:sp>
      <p:pic>
        <p:nvPicPr>
          <p:cNvPr id="2054" name="Picture 6" descr="https://cdn.slidesharecdn.com/ss_thumbnails/fluidandelectrolyteskochifull-110913060850-phpapp02-thumbnail-4.jpg?cb=131589438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2" r="5387"/>
          <a:stretch/>
        </p:blipFill>
        <p:spPr bwMode="auto">
          <a:xfrm>
            <a:off x="6804248" y="2291576"/>
            <a:ext cx="2027582" cy="22748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dn.shopify.com/s/files/1/0582/0445/files/blood-sugar-levels-and-paleo_diagram_of_excessive_blood_glucose.jpg?14686865159083212781"/>
          <p:cNvPicPr>
            <a:picLocks noChangeAspect="1" noChangeArrowheads="1"/>
          </p:cNvPicPr>
          <p:nvPr/>
        </p:nvPicPr>
        <p:blipFill rotWithShape="1">
          <a:blip r:embed="rId4">
            <a:extLst>
              <a:ext uri="{28A0092B-C50C-407E-A947-70E740481C1C}">
                <a14:useLocalDpi xmlns:a14="http://schemas.microsoft.com/office/drawing/2010/main" val="0"/>
              </a:ext>
            </a:extLst>
          </a:blip>
          <a:srcRect l="48459" t="3291" r="1606" b="6057"/>
          <a:stretch/>
        </p:blipFill>
        <p:spPr bwMode="auto">
          <a:xfrm>
            <a:off x="4763619" y="4077072"/>
            <a:ext cx="2040629" cy="238852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28650" y="1839928"/>
            <a:ext cx="7886700" cy="3897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2000" dirty="0"/>
          </a:p>
        </p:txBody>
      </p:sp>
    </p:spTree>
    <p:extLst>
      <p:ext uri="{BB962C8B-B14F-4D97-AF65-F5344CB8AC3E}">
        <p14:creationId xmlns:p14="http://schemas.microsoft.com/office/powerpoint/2010/main" val="1485440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8711" y="471143"/>
            <a:ext cx="7886700" cy="1325563"/>
          </a:xfrm>
        </p:spPr>
        <p:txBody>
          <a:bodyPr>
            <a:normAutofit fontScale="90000"/>
          </a:bodyPr>
          <a:lstStyle/>
          <a:p>
            <a:r>
              <a:rPr lang="en-US" dirty="0" err="1" smtClean="0"/>
              <a:t>Mekanisme</a:t>
            </a:r>
            <a:r>
              <a:rPr lang="en-US" dirty="0" smtClean="0"/>
              <a:t> </a:t>
            </a:r>
            <a:r>
              <a:rPr lang="en-US" dirty="0" err="1" smtClean="0"/>
              <a:t>Umpan</a:t>
            </a:r>
            <a:r>
              <a:rPr lang="en-US" dirty="0" smtClean="0"/>
              <a:t> </a:t>
            </a:r>
            <a:r>
              <a:rPr lang="en-US" dirty="0" err="1" smtClean="0"/>
              <a:t>Balik</a:t>
            </a:r>
            <a:r>
              <a:rPr lang="en-US" dirty="0" smtClean="0"/>
              <a:t> </a:t>
            </a:r>
            <a:r>
              <a:rPr lang="en-US" dirty="0" err="1" smtClean="0"/>
              <a:t>Negatif</a:t>
            </a:r>
            <a:r>
              <a:rPr lang="en-US" dirty="0" smtClean="0"/>
              <a:t> </a:t>
            </a:r>
            <a:r>
              <a:rPr lang="en-US" dirty="0" err="1" smtClean="0"/>
              <a:t>dan</a:t>
            </a:r>
            <a:r>
              <a:rPr lang="en-US" dirty="0" smtClean="0"/>
              <a:t> </a:t>
            </a:r>
            <a:r>
              <a:rPr lang="en-US" dirty="0" err="1" smtClean="0"/>
              <a:t>Positif</a:t>
            </a:r>
            <a:endParaRPr lang="id-ID" dirty="0"/>
          </a:p>
        </p:txBody>
      </p:sp>
      <p:sp>
        <p:nvSpPr>
          <p:cNvPr id="3" name="Content Placeholder 2"/>
          <p:cNvSpPr>
            <a:spLocks noGrp="1"/>
          </p:cNvSpPr>
          <p:nvPr>
            <p:ph idx="1"/>
          </p:nvPr>
        </p:nvSpPr>
        <p:spPr>
          <a:xfrm>
            <a:off x="447261" y="2080591"/>
            <a:ext cx="8229600" cy="4096372"/>
          </a:xfrm>
        </p:spPr>
        <p:txBody>
          <a:bodyPr/>
          <a:lstStyle/>
          <a:p>
            <a:r>
              <a:rPr lang="en-US" dirty="0" err="1" smtClean="0"/>
              <a:t>Dalam</a:t>
            </a:r>
            <a:r>
              <a:rPr lang="en-US" dirty="0" smtClean="0"/>
              <a:t> </a:t>
            </a:r>
            <a:r>
              <a:rPr lang="en-US" dirty="0" err="1" smtClean="0"/>
              <a:t>menjaga</a:t>
            </a:r>
            <a:r>
              <a:rPr lang="en-US" dirty="0" smtClean="0"/>
              <a:t> homeostasis, </a:t>
            </a:r>
            <a:r>
              <a:rPr lang="en-US" dirty="0" err="1" smtClean="0"/>
              <a:t>terjadi</a:t>
            </a:r>
            <a:r>
              <a:rPr lang="en-US" dirty="0" smtClean="0"/>
              <a:t> </a:t>
            </a:r>
            <a:r>
              <a:rPr lang="en-US" dirty="0" err="1" smtClean="0">
                <a:solidFill>
                  <a:srgbClr val="FF0000"/>
                </a:solidFill>
              </a:rPr>
              <a:t>umpan</a:t>
            </a:r>
            <a:r>
              <a:rPr lang="en-US" dirty="0" smtClean="0">
                <a:solidFill>
                  <a:srgbClr val="FF0000"/>
                </a:solidFill>
              </a:rPr>
              <a:t> </a:t>
            </a:r>
            <a:r>
              <a:rPr lang="en-US" dirty="0" err="1" smtClean="0">
                <a:solidFill>
                  <a:srgbClr val="FF0000"/>
                </a:solidFill>
              </a:rPr>
              <a:t>balik</a:t>
            </a:r>
            <a:r>
              <a:rPr lang="en-US" dirty="0" smtClean="0">
                <a:solidFill>
                  <a:srgbClr val="FF0000"/>
                </a:solidFill>
              </a:rPr>
              <a:t> </a:t>
            </a:r>
            <a:r>
              <a:rPr lang="en-US" dirty="0" err="1" smtClean="0">
                <a:solidFill>
                  <a:srgbClr val="FF0000"/>
                </a:solidFill>
              </a:rPr>
              <a:t>negatif</a:t>
            </a:r>
            <a:r>
              <a:rPr lang="en-US" dirty="0" smtClean="0">
                <a:solidFill>
                  <a:srgbClr val="FF0000"/>
                </a:solidFill>
              </a:rPr>
              <a:t> </a:t>
            </a:r>
            <a:r>
              <a:rPr lang="en-US" dirty="0" err="1" smtClean="0">
                <a:solidFill>
                  <a:srgbClr val="FF0000"/>
                </a:solidFill>
              </a:rPr>
              <a:t>dan</a:t>
            </a:r>
            <a:r>
              <a:rPr lang="en-US" dirty="0" smtClean="0">
                <a:solidFill>
                  <a:srgbClr val="FF0000"/>
                </a:solidFill>
              </a:rPr>
              <a:t> </a:t>
            </a:r>
            <a:r>
              <a:rPr lang="en-US" dirty="0" err="1" smtClean="0">
                <a:solidFill>
                  <a:srgbClr val="FF0000"/>
                </a:solidFill>
              </a:rPr>
              <a:t>positif</a:t>
            </a:r>
            <a:endParaRPr lang="en-US" dirty="0" smtClean="0">
              <a:solidFill>
                <a:srgbClr val="FF0000"/>
              </a:solidFill>
            </a:endParaRPr>
          </a:p>
          <a:p>
            <a:r>
              <a:rPr lang="en-US" dirty="0" err="1" smtClean="0">
                <a:solidFill>
                  <a:srgbClr val="FF0000"/>
                </a:solidFill>
              </a:rPr>
              <a:t>Umpan</a:t>
            </a:r>
            <a:r>
              <a:rPr lang="en-US" dirty="0" smtClean="0">
                <a:solidFill>
                  <a:srgbClr val="FF0000"/>
                </a:solidFill>
              </a:rPr>
              <a:t> </a:t>
            </a:r>
            <a:r>
              <a:rPr lang="en-US" dirty="0" err="1" smtClean="0">
                <a:solidFill>
                  <a:srgbClr val="FF0000"/>
                </a:solidFill>
              </a:rPr>
              <a:t>balik</a:t>
            </a:r>
            <a:r>
              <a:rPr lang="en-US" dirty="0" smtClean="0">
                <a:solidFill>
                  <a:srgbClr val="FF0000"/>
                </a:solidFill>
              </a:rPr>
              <a:t> </a:t>
            </a:r>
            <a:r>
              <a:rPr lang="en-US" dirty="0" err="1" smtClean="0">
                <a:solidFill>
                  <a:srgbClr val="FF0000"/>
                </a:solidFill>
              </a:rPr>
              <a:t>negatif</a:t>
            </a:r>
            <a:r>
              <a:rPr lang="en-US" dirty="0" smtClean="0">
                <a:solidFill>
                  <a:srgbClr val="FF0000"/>
                </a:solidFill>
              </a:rPr>
              <a:t> </a:t>
            </a:r>
            <a:r>
              <a:rPr lang="en-US" dirty="0" smtClean="0">
                <a:sym typeface="Wingdings" panose="05000000000000000000" pitchFamily="2" charset="2"/>
              </a:rPr>
              <a:t> proses yang </a:t>
            </a:r>
            <a:r>
              <a:rPr lang="en-US" dirty="0" err="1" smtClean="0">
                <a:sym typeface="Wingdings" panose="05000000000000000000" pitchFamily="2" charset="2"/>
              </a:rPr>
              <a:t>terjadi</a:t>
            </a:r>
            <a:r>
              <a:rPr lang="en-US" dirty="0" smtClean="0">
                <a:sym typeface="Wingdings" panose="05000000000000000000" pitchFamily="2" charset="2"/>
              </a:rPr>
              <a:t> </a:t>
            </a:r>
            <a:r>
              <a:rPr lang="en-US" dirty="0" err="1" smtClean="0">
                <a:sym typeface="Wingdings" panose="05000000000000000000" pitchFamily="2" charset="2"/>
              </a:rPr>
              <a:t>akan</a:t>
            </a:r>
            <a:r>
              <a:rPr lang="en-US" dirty="0" smtClean="0">
                <a:sym typeface="Wingdings" panose="05000000000000000000" pitchFamily="2" charset="2"/>
              </a:rPr>
              <a:t> </a:t>
            </a:r>
            <a:r>
              <a:rPr lang="en-US" dirty="0" err="1" smtClean="0">
                <a:sym typeface="Wingdings" panose="05000000000000000000" pitchFamily="2" charset="2"/>
              </a:rPr>
              <a:t>mengakibatkan</a:t>
            </a:r>
            <a:r>
              <a:rPr lang="en-US" dirty="0">
                <a:sym typeface="Wingdings" panose="05000000000000000000" pitchFamily="2" charset="2"/>
              </a:rPr>
              <a:t> </a:t>
            </a:r>
            <a:r>
              <a:rPr lang="en-US" dirty="0" err="1" smtClean="0">
                <a:sym typeface="Wingdings" panose="05000000000000000000" pitchFamily="2" charset="2"/>
              </a:rPr>
              <a:t>respon</a:t>
            </a:r>
            <a:r>
              <a:rPr lang="en-US" dirty="0" smtClean="0">
                <a:sym typeface="Wingdings" panose="05000000000000000000" pitchFamily="2" charset="2"/>
              </a:rPr>
              <a:t> yang </a:t>
            </a:r>
            <a:r>
              <a:rPr lang="en-US" dirty="0" err="1" smtClean="0">
                <a:sym typeface="Wingdings" panose="05000000000000000000" pitchFamily="2" charset="2"/>
              </a:rPr>
              <a:t>berkebalikan</a:t>
            </a:r>
            <a:r>
              <a:rPr lang="en-US" dirty="0" smtClean="0">
                <a:sym typeface="Wingdings" panose="05000000000000000000" pitchFamily="2" charset="2"/>
              </a:rPr>
              <a:t> </a:t>
            </a:r>
            <a:r>
              <a:rPr lang="en-US" dirty="0" err="1" smtClean="0">
                <a:sym typeface="Wingdings" panose="05000000000000000000" pitchFamily="2" charset="2"/>
              </a:rPr>
              <a:t>dari</a:t>
            </a:r>
            <a:r>
              <a:rPr lang="en-US" dirty="0" smtClean="0">
                <a:sym typeface="Wingdings" panose="05000000000000000000" pitchFamily="2" charset="2"/>
              </a:rPr>
              <a:t> </a:t>
            </a:r>
            <a:r>
              <a:rPr lang="en-US" dirty="0" err="1" smtClean="0">
                <a:sym typeface="Wingdings" panose="05000000000000000000" pitchFamily="2" charset="2"/>
              </a:rPr>
              <a:t>respon</a:t>
            </a:r>
            <a:r>
              <a:rPr lang="en-US" dirty="0" smtClean="0">
                <a:sym typeface="Wingdings" panose="05000000000000000000" pitchFamily="2" charset="2"/>
              </a:rPr>
              <a:t> </a:t>
            </a:r>
            <a:r>
              <a:rPr lang="en-US" dirty="0" err="1" smtClean="0">
                <a:sym typeface="Wingdings" panose="05000000000000000000" pitchFamily="2" charset="2"/>
              </a:rPr>
              <a:t>sebelumnya</a:t>
            </a:r>
            <a:endParaRPr lang="en-US" dirty="0" smtClean="0">
              <a:sym typeface="Wingdings" panose="05000000000000000000" pitchFamily="2" charset="2"/>
            </a:endParaRPr>
          </a:p>
          <a:p>
            <a:r>
              <a:rPr lang="en-US" dirty="0" err="1" smtClean="0">
                <a:solidFill>
                  <a:srgbClr val="FF0000"/>
                </a:solidFill>
                <a:sym typeface="Wingdings" panose="05000000000000000000" pitchFamily="2" charset="2"/>
              </a:rPr>
              <a:t>Umpan</a:t>
            </a:r>
            <a:r>
              <a:rPr lang="en-US" dirty="0" smtClean="0">
                <a:solidFill>
                  <a:srgbClr val="FF0000"/>
                </a:solidFill>
                <a:sym typeface="Wingdings" panose="05000000000000000000" pitchFamily="2" charset="2"/>
              </a:rPr>
              <a:t> </a:t>
            </a:r>
            <a:r>
              <a:rPr lang="en-US" dirty="0" err="1" smtClean="0">
                <a:solidFill>
                  <a:srgbClr val="FF0000"/>
                </a:solidFill>
                <a:sym typeface="Wingdings" panose="05000000000000000000" pitchFamily="2" charset="2"/>
              </a:rPr>
              <a:t>balik</a:t>
            </a:r>
            <a:r>
              <a:rPr lang="en-US" dirty="0" smtClean="0">
                <a:solidFill>
                  <a:srgbClr val="FF0000"/>
                </a:solidFill>
                <a:sym typeface="Wingdings" panose="05000000000000000000" pitchFamily="2" charset="2"/>
              </a:rPr>
              <a:t> </a:t>
            </a:r>
            <a:r>
              <a:rPr lang="en-US" dirty="0" err="1" smtClean="0">
                <a:solidFill>
                  <a:srgbClr val="FF0000"/>
                </a:solidFill>
                <a:sym typeface="Wingdings" panose="05000000000000000000" pitchFamily="2" charset="2"/>
              </a:rPr>
              <a:t>positif</a:t>
            </a:r>
            <a:r>
              <a:rPr lang="en-US" dirty="0" smtClean="0">
                <a:solidFill>
                  <a:srgbClr val="FF0000"/>
                </a:solidFill>
                <a:sym typeface="Wingdings" panose="05000000000000000000" pitchFamily="2" charset="2"/>
              </a:rPr>
              <a:t> </a:t>
            </a:r>
            <a:r>
              <a:rPr lang="en-US" dirty="0" smtClean="0">
                <a:sym typeface="Wingdings" panose="05000000000000000000" pitchFamily="2" charset="2"/>
              </a:rPr>
              <a:t> proses yang </a:t>
            </a:r>
            <a:r>
              <a:rPr lang="en-US" dirty="0" err="1" smtClean="0">
                <a:sym typeface="Wingdings" panose="05000000000000000000" pitchFamily="2" charset="2"/>
              </a:rPr>
              <a:t>responnya</a:t>
            </a:r>
            <a:r>
              <a:rPr lang="en-US" dirty="0" smtClean="0">
                <a:sym typeface="Wingdings" panose="05000000000000000000" pitchFamily="2" charset="2"/>
              </a:rPr>
              <a:t> </a:t>
            </a:r>
            <a:r>
              <a:rPr lang="en-US" dirty="0" err="1" smtClean="0">
                <a:sym typeface="Wingdings" panose="05000000000000000000" pitchFamily="2" charset="2"/>
              </a:rPr>
              <a:t>akan</a:t>
            </a:r>
            <a:r>
              <a:rPr lang="en-US" dirty="0" smtClean="0">
                <a:sym typeface="Wingdings" panose="05000000000000000000" pitchFamily="2" charset="2"/>
              </a:rPr>
              <a:t> </a:t>
            </a:r>
            <a:r>
              <a:rPr lang="en-US" dirty="0" err="1" smtClean="0">
                <a:sym typeface="Wingdings" panose="05000000000000000000" pitchFamily="2" charset="2"/>
              </a:rPr>
              <a:t>melipatkangandakan</a:t>
            </a:r>
            <a:r>
              <a:rPr lang="en-US" dirty="0" smtClean="0">
                <a:sym typeface="Wingdings" panose="05000000000000000000" pitchFamily="2" charset="2"/>
              </a:rPr>
              <a:t> </a:t>
            </a:r>
            <a:r>
              <a:rPr lang="en-US" dirty="0" err="1" smtClean="0">
                <a:sym typeface="Wingdings" panose="05000000000000000000" pitchFamily="2" charset="2"/>
              </a:rPr>
              <a:t>respon</a:t>
            </a:r>
            <a:r>
              <a:rPr lang="en-US" dirty="0" smtClean="0">
                <a:sym typeface="Wingdings" panose="05000000000000000000" pitchFamily="2" charset="2"/>
              </a:rPr>
              <a:t> </a:t>
            </a:r>
            <a:r>
              <a:rPr lang="en-US" dirty="0" err="1" smtClean="0">
                <a:sym typeface="Wingdings" panose="05000000000000000000" pitchFamily="2" charset="2"/>
              </a:rPr>
              <a:t>sebelumnya</a:t>
            </a:r>
            <a:endParaRPr lang="id-ID" dirty="0"/>
          </a:p>
        </p:txBody>
      </p:sp>
    </p:spTree>
    <p:extLst>
      <p:ext uri="{BB962C8B-B14F-4D97-AF65-F5344CB8AC3E}">
        <p14:creationId xmlns:p14="http://schemas.microsoft.com/office/powerpoint/2010/main" val="260895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Osmoregulasi</a:t>
            </a:r>
            <a:r>
              <a:rPr lang="en-US" dirty="0" smtClean="0"/>
              <a:t> </a:t>
            </a:r>
            <a:endParaRPr lang="id-ID" dirty="0"/>
          </a:p>
        </p:txBody>
      </p:sp>
      <p:sp>
        <p:nvSpPr>
          <p:cNvPr id="3" name="Content Placeholder 2"/>
          <p:cNvSpPr>
            <a:spLocks noGrp="1"/>
          </p:cNvSpPr>
          <p:nvPr>
            <p:ph idx="1"/>
          </p:nvPr>
        </p:nvSpPr>
        <p:spPr/>
        <p:txBody>
          <a:bodyPr/>
          <a:lstStyle/>
          <a:p>
            <a:r>
              <a:rPr lang="en-US" dirty="0" err="1" smtClean="0"/>
              <a:t>Adalah</a:t>
            </a:r>
            <a:r>
              <a:rPr lang="en-US" dirty="0" smtClean="0"/>
              <a:t> </a:t>
            </a:r>
            <a:r>
              <a:rPr lang="en-US" dirty="0" err="1" smtClean="0"/>
              <a:t>suatu</a:t>
            </a:r>
            <a:r>
              <a:rPr lang="en-US" dirty="0" smtClean="0"/>
              <a:t> proses </a:t>
            </a:r>
            <a:r>
              <a:rPr lang="en-US" dirty="0" err="1" smtClean="0"/>
              <a:t>pengaturan</a:t>
            </a:r>
            <a:r>
              <a:rPr lang="en-US" dirty="0" smtClean="0"/>
              <a:t> </a:t>
            </a:r>
            <a:r>
              <a:rPr lang="en-US" dirty="0" err="1" smtClean="0"/>
              <a:t>jumlah</a:t>
            </a:r>
            <a:r>
              <a:rPr lang="en-US" dirty="0" smtClean="0"/>
              <a:t> air </a:t>
            </a:r>
            <a:r>
              <a:rPr lang="en-US" dirty="0" err="1" smtClean="0"/>
              <a:t>dan</a:t>
            </a:r>
            <a:r>
              <a:rPr lang="en-US" dirty="0" smtClean="0"/>
              <a:t> </a:t>
            </a:r>
            <a:r>
              <a:rPr lang="en-US" dirty="0" err="1" smtClean="0"/>
              <a:t>elektrolit</a:t>
            </a:r>
            <a:r>
              <a:rPr lang="en-US" dirty="0" smtClean="0"/>
              <a:t> yang </a:t>
            </a:r>
            <a:r>
              <a:rPr lang="en-US" dirty="0" err="1" smtClean="0"/>
              <a:t>ada</a:t>
            </a:r>
            <a:r>
              <a:rPr lang="en-US" dirty="0" smtClean="0"/>
              <a:t> </a:t>
            </a:r>
            <a:r>
              <a:rPr lang="en-US" dirty="0" err="1" smtClean="0"/>
              <a:t>pada</a:t>
            </a:r>
            <a:r>
              <a:rPr lang="en-US" dirty="0" smtClean="0"/>
              <a:t> </a:t>
            </a:r>
            <a:r>
              <a:rPr lang="en-US" dirty="0" err="1" smtClean="0"/>
              <a:t>tubuh</a:t>
            </a:r>
            <a:r>
              <a:rPr lang="en-US" dirty="0" smtClean="0"/>
              <a:t> </a:t>
            </a:r>
            <a:r>
              <a:rPr lang="en-US" dirty="0" err="1" smtClean="0"/>
              <a:t>organisme</a:t>
            </a:r>
            <a:r>
              <a:rPr lang="en-US" dirty="0" smtClean="0"/>
              <a:t> </a:t>
            </a:r>
            <a:r>
              <a:rPr lang="en-US" dirty="0" err="1" smtClean="0"/>
              <a:t>dengan</a:t>
            </a:r>
            <a:r>
              <a:rPr lang="en-US" dirty="0" smtClean="0"/>
              <a:t> </a:t>
            </a:r>
            <a:r>
              <a:rPr lang="en-US" dirty="0" err="1" smtClean="0"/>
              <a:t>lingkungan</a:t>
            </a:r>
            <a:r>
              <a:rPr lang="en-US" dirty="0" smtClean="0"/>
              <a:t> (homeostasis)</a:t>
            </a:r>
          </a:p>
          <a:p>
            <a:endParaRPr lang="en-US" dirty="0" smtClean="0"/>
          </a:p>
          <a:p>
            <a:r>
              <a:rPr lang="en-US" dirty="0" smtClean="0"/>
              <a:t>Hal </a:t>
            </a:r>
            <a:r>
              <a:rPr lang="en-US" dirty="0" err="1" smtClean="0"/>
              <a:t>ini</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beberapa</a:t>
            </a:r>
            <a:r>
              <a:rPr lang="en-US" dirty="0" smtClean="0"/>
              <a:t> </a:t>
            </a:r>
            <a:r>
              <a:rPr lang="en-US" dirty="0" err="1" smtClean="0"/>
              <a:t>mekanisme</a:t>
            </a:r>
            <a:r>
              <a:rPr lang="en-US" dirty="0" smtClean="0"/>
              <a:t>, </a:t>
            </a:r>
            <a:r>
              <a:rPr lang="en-US" dirty="0" err="1" smtClean="0"/>
              <a:t>tergantung</a:t>
            </a:r>
            <a:r>
              <a:rPr lang="en-US" dirty="0" smtClean="0"/>
              <a:t> </a:t>
            </a:r>
            <a:r>
              <a:rPr lang="en-US" dirty="0" err="1" smtClean="0"/>
              <a:t>tingkatan</a:t>
            </a:r>
            <a:r>
              <a:rPr lang="en-US" dirty="0" smtClean="0"/>
              <a:t> </a:t>
            </a:r>
            <a:r>
              <a:rPr lang="en-US" dirty="0" err="1" smtClean="0"/>
              <a:t>hewan</a:t>
            </a:r>
            <a:r>
              <a:rPr lang="en-US" dirty="0"/>
              <a:t> </a:t>
            </a:r>
            <a:r>
              <a:rPr lang="en-US" dirty="0" err="1" smtClean="0"/>
              <a:t>dan</a:t>
            </a:r>
            <a:r>
              <a:rPr lang="en-US" dirty="0" smtClean="0"/>
              <a:t> habitat </a:t>
            </a:r>
            <a:r>
              <a:rPr lang="en-US" dirty="0" err="1" smtClean="0"/>
              <a:t>hidupnya</a:t>
            </a:r>
            <a:endParaRPr lang="id-ID" dirty="0"/>
          </a:p>
        </p:txBody>
      </p:sp>
    </p:spTree>
    <p:extLst>
      <p:ext uri="{BB962C8B-B14F-4D97-AF65-F5344CB8AC3E}">
        <p14:creationId xmlns:p14="http://schemas.microsoft.com/office/powerpoint/2010/main" val="360879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00034" y="928670"/>
            <a:ext cx="8032406" cy="102980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Peranan Osmoregulasi</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500034" y="2000240"/>
            <a:ext cx="8176422" cy="4214842"/>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id-ID" sz="2400" dirty="0" smtClean="0">
                <a:latin typeface="Arial" pitchFamily="34" charset="0"/>
                <a:cs typeface="Arial" pitchFamily="34" charset="0"/>
              </a:rPr>
              <a:t>Membuang sisa maupun hasil samping metabolisme dari dalam tubuh makhluk hidup untuk menjaga ketidakseimbangan reaksi-reaksi kimia dalam tubuh, </a:t>
            </a:r>
          </a:p>
          <a:p>
            <a:pPr marL="342900" lvl="0" indent="-342900">
              <a:spcBef>
                <a:spcPct val="20000"/>
              </a:spcBef>
              <a:buFont typeface="Arial" pitchFamily="34" charset="0"/>
              <a:buChar char="•"/>
              <a:defRPr/>
            </a:pPr>
            <a:r>
              <a:rPr lang="id-ID" sz="2400" dirty="0" smtClean="0">
                <a:latin typeface="Arial" pitchFamily="34" charset="0"/>
                <a:cs typeface="Arial" pitchFamily="34" charset="0"/>
              </a:rPr>
              <a:t>Mencegah terhadap gangguan fungsi enzim dalam proses metabolisme, dengan cara membuang zat-zat sisa atau hasil sampingan metabolisme yang bersifat racun,</a:t>
            </a:r>
          </a:p>
          <a:p>
            <a:pPr marL="342900" lvl="0" indent="-342900">
              <a:spcBef>
                <a:spcPct val="20000"/>
              </a:spcBef>
              <a:buFont typeface="Arial" pitchFamily="34" charset="0"/>
              <a:buChar char="•"/>
              <a:defRPr/>
            </a:pPr>
            <a:r>
              <a:rPr lang="id-ID" sz="2400" dirty="0" smtClean="0">
                <a:latin typeface="Arial" pitchFamily="34" charset="0"/>
                <a:cs typeface="Arial" pitchFamily="34" charset="0"/>
              </a:rPr>
              <a:t> Mempertahankan kestabilan ratio ion-ion yang terlarut dalam cairan tubuh, terutama ion-ion: Na, K, Mg, Ca, Fe</a:t>
            </a:r>
            <a:endParaRPr kumimoji="0" lang="id-ID"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32532109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Beberapa</a:t>
            </a:r>
            <a:r>
              <a:rPr lang="en-US" dirty="0" smtClean="0"/>
              <a:t> </a:t>
            </a:r>
            <a:r>
              <a:rPr lang="en-US" dirty="0" err="1" smtClean="0"/>
              <a:t>istilah</a:t>
            </a:r>
            <a:r>
              <a:rPr lang="en-US" dirty="0" smtClean="0"/>
              <a:t> </a:t>
            </a:r>
            <a:r>
              <a:rPr lang="en-US" dirty="0" err="1" smtClean="0"/>
              <a:t>dalam</a:t>
            </a:r>
            <a:r>
              <a:rPr lang="en-US" dirty="0" smtClean="0"/>
              <a:t> </a:t>
            </a:r>
            <a:r>
              <a:rPr lang="en-US" dirty="0" err="1" smtClean="0"/>
              <a:t>osmoregulasi</a:t>
            </a:r>
            <a:endParaRPr lang="id-ID" dirty="0"/>
          </a:p>
        </p:txBody>
      </p:sp>
      <p:sp>
        <p:nvSpPr>
          <p:cNvPr id="3" name="Content Placeholder 2"/>
          <p:cNvSpPr>
            <a:spLocks noGrp="1"/>
          </p:cNvSpPr>
          <p:nvPr>
            <p:ph idx="1"/>
          </p:nvPr>
        </p:nvSpPr>
        <p:spPr>
          <a:xfrm>
            <a:off x="288234" y="1340768"/>
            <a:ext cx="5507901" cy="5040559"/>
          </a:xfrm>
        </p:spPr>
        <p:txBody>
          <a:bodyPr>
            <a:normAutofit fontScale="62500" lnSpcReduction="20000"/>
          </a:bodyPr>
          <a:lstStyle/>
          <a:p>
            <a:r>
              <a:rPr lang="en-US" sz="4500" dirty="0" smtClean="0">
                <a:solidFill>
                  <a:srgbClr val="FF0000"/>
                </a:solidFill>
              </a:rPr>
              <a:t>Osmosis : ??</a:t>
            </a:r>
          </a:p>
          <a:p>
            <a:r>
              <a:rPr lang="en-US" sz="4500" dirty="0" err="1" smtClean="0">
                <a:solidFill>
                  <a:srgbClr val="FF0000"/>
                </a:solidFill>
              </a:rPr>
              <a:t>Osmolalitas</a:t>
            </a:r>
            <a:r>
              <a:rPr lang="en-US" sz="4500" dirty="0" smtClean="0">
                <a:solidFill>
                  <a:srgbClr val="FF0000"/>
                </a:solidFill>
              </a:rPr>
              <a:t> </a:t>
            </a:r>
            <a:r>
              <a:rPr lang="en-US" sz="4500" dirty="0" smtClean="0"/>
              <a:t>: </a:t>
            </a:r>
            <a:r>
              <a:rPr lang="en-US" sz="4500" dirty="0" err="1" smtClean="0"/>
              <a:t>jumlah</a:t>
            </a:r>
            <a:r>
              <a:rPr lang="en-US" sz="4500" dirty="0" smtClean="0"/>
              <a:t> </a:t>
            </a:r>
            <a:r>
              <a:rPr lang="en-US" sz="4500" dirty="0" err="1" smtClean="0"/>
              <a:t>mol</a:t>
            </a:r>
            <a:r>
              <a:rPr lang="en-US" sz="4500" dirty="0" smtClean="0"/>
              <a:t> </a:t>
            </a:r>
            <a:r>
              <a:rPr lang="en-US" sz="4500" dirty="0" err="1" smtClean="0"/>
              <a:t>zat</a:t>
            </a:r>
            <a:r>
              <a:rPr lang="en-US" sz="4500" dirty="0" smtClean="0"/>
              <a:t> </a:t>
            </a:r>
            <a:r>
              <a:rPr lang="en-US" sz="4500" dirty="0" err="1" smtClean="0"/>
              <a:t>terlarut</a:t>
            </a:r>
            <a:r>
              <a:rPr lang="en-US" sz="4500" dirty="0" smtClean="0"/>
              <a:t> per kilogram air</a:t>
            </a:r>
          </a:p>
          <a:p>
            <a:pPr lvl="1"/>
            <a:r>
              <a:rPr lang="en-US" sz="3800" dirty="0" err="1" smtClean="0"/>
              <a:t>Dua</a:t>
            </a:r>
            <a:r>
              <a:rPr lang="en-US" sz="3800" dirty="0" smtClean="0"/>
              <a:t> </a:t>
            </a:r>
            <a:r>
              <a:rPr lang="en-US" sz="3800" dirty="0" err="1" smtClean="0"/>
              <a:t>cairan</a:t>
            </a:r>
            <a:r>
              <a:rPr lang="en-US" sz="3800" dirty="0" smtClean="0"/>
              <a:t> yang </a:t>
            </a:r>
            <a:r>
              <a:rPr lang="en-US" sz="3800" dirty="0" err="1" smtClean="0"/>
              <a:t>memiliki</a:t>
            </a:r>
            <a:r>
              <a:rPr lang="en-US" sz="3800" dirty="0" smtClean="0"/>
              <a:t> </a:t>
            </a:r>
            <a:r>
              <a:rPr lang="en-US" sz="3800" dirty="0" err="1" smtClean="0">
                <a:solidFill>
                  <a:srgbClr val="00B0F0"/>
                </a:solidFill>
              </a:rPr>
              <a:t>osmolalitas</a:t>
            </a:r>
            <a:r>
              <a:rPr lang="en-US" sz="3800" dirty="0" smtClean="0">
                <a:solidFill>
                  <a:srgbClr val="00B0F0"/>
                </a:solidFill>
              </a:rPr>
              <a:t> </a:t>
            </a:r>
            <a:r>
              <a:rPr lang="en-US" sz="3800" dirty="0" err="1" smtClean="0">
                <a:solidFill>
                  <a:srgbClr val="00B0F0"/>
                </a:solidFill>
              </a:rPr>
              <a:t>sama</a:t>
            </a:r>
            <a:r>
              <a:rPr lang="en-US" sz="3800" dirty="0" smtClean="0">
                <a:solidFill>
                  <a:srgbClr val="00B0F0"/>
                </a:solidFill>
              </a:rPr>
              <a:t> </a:t>
            </a:r>
            <a:r>
              <a:rPr lang="en-US" sz="3800" dirty="0" err="1" smtClean="0"/>
              <a:t>disebut</a:t>
            </a:r>
            <a:r>
              <a:rPr lang="en-US" sz="3800" dirty="0" smtClean="0"/>
              <a:t> </a:t>
            </a:r>
            <a:r>
              <a:rPr lang="en-US" sz="3800" dirty="0" err="1" smtClean="0"/>
              <a:t>larutan</a:t>
            </a:r>
            <a:r>
              <a:rPr lang="en-US" sz="3800" dirty="0"/>
              <a:t> </a:t>
            </a:r>
            <a:r>
              <a:rPr lang="en-US" sz="3800" dirty="0" err="1" smtClean="0">
                <a:solidFill>
                  <a:srgbClr val="FF0000"/>
                </a:solidFill>
              </a:rPr>
              <a:t>isosmotik</a:t>
            </a:r>
            <a:r>
              <a:rPr lang="en-US" sz="3800" dirty="0" smtClean="0">
                <a:solidFill>
                  <a:srgbClr val="FF0000"/>
                </a:solidFill>
              </a:rPr>
              <a:t>/</a:t>
            </a:r>
            <a:r>
              <a:rPr lang="en-US" sz="3800" dirty="0" err="1" smtClean="0">
                <a:solidFill>
                  <a:srgbClr val="FF0000"/>
                </a:solidFill>
              </a:rPr>
              <a:t>isotonik</a:t>
            </a:r>
            <a:endParaRPr lang="en-US" sz="3800" dirty="0" smtClean="0">
              <a:solidFill>
                <a:srgbClr val="FF0000"/>
              </a:solidFill>
            </a:endParaRPr>
          </a:p>
          <a:p>
            <a:pPr lvl="1"/>
            <a:r>
              <a:rPr lang="en-US" sz="3800" dirty="0" smtClean="0"/>
              <a:t>Salah </a:t>
            </a:r>
            <a:r>
              <a:rPr lang="en-US" sz="3800" dirty="0" err="1" smtClean="0"/>
              <a:t>satu</a:t>
            </a:r>
            <a:r>
              <a:rPr lang="en-US" sz="3800" dirty="0" smtClean="0"/>
              <a:t> </a:t>
            </a:r>
            <a:r>
              <a:rPr lang="en-US" sz="3800" dirty="0" err="1" smtClean="0"/>
              <a:t>cairan</a:t>
            </a:r>
            <a:r>
              <a:rPr lang="en-US" sz="3800" dirty="0" smtClean="0"/>
              <a:t> </a:t>
            </a:r>
            <a:r>
              <a:rPr lang="en-US" sz="3800" dirty="0" err="1" smtClean="0"/>
              <a:t>memiliki</a:t>
            </a:r>
            <a:r>
              <a:rPr lang="en-US" sz="3800" dirty="0" smtClean="0">
                <a:solidFill>
                  <a:srgbClr val="FF0000"/>
                </a:solidFill>
              </a:rPr>
              <a:t> </a:t>
            </a:r>
            <a:r>
              <a:rPr lang="en-US" sz="3800" dirty="0" err="1" smtClean="0">
                <a:solidFill>
                  <a:srgbClr val="00B0F0"/>
                </a:solidFill>
              </a:rPr>
              <a:t>osmolalitas</a:t>
            </a:r>
            <a:r>
              <a:rPr lang="en-US" sz="3800" dirty="0" smtClean="0">
                <a:solidFill>
                  <a:srgbClr val="00B0F0"/>
                </a:solidFill>
              </a:rPr>
              <a:t> </a:t>
            </a:r>
            <a:r>
              <a:rPr lang="en-US" sz="3800" dirty="0" err="1" smtClean="0">
                <a:solidFill>
                  <a:srgbClr val="00B0F0"/>
                </a:solidFill>
              </a:rPr>
              <a:t>lebih</a:t>
            </a:r>
            <a:r>
              <a:rPr lang="en-US" sz="3800" dirty="0" smtClean="0">
                <a:solidFill>
                  <a:srgbClr val="00B0F0"/>
                </a:solidFill>
              </a:rPr>
              <a:t> </a:t>
            </a:r>
            <a:r>
              <a:rPr lang="en-US" sz="3800" dirty="0" err="1" smtClean="0">
                <a:solidFill>
                  <a:srgbClr val="00B0F0"/>
                </a:solidFill>
              </a:rPr>
              <a:t>tinggi</a:t>
            </a:r>
            <a:r>
              <a:rPr lang="en-US" sz="3800" dirty="0" smtClean="0">
                <a:solidFill>
                  <a:srgbClr val="00B0F0"/>
                </a:solidFill>
              </a:rPr>
              <a:t> </a:t>
            </a:r>
            <a:r>
              <a:rPr lang="en-US" sz="3800" dirty="0" err="1" smtClean="0"/>
              <a:t>dibandingkan</a:t>
            </a:r>
            <a:r>
              <a:rPr lang="en-US" sz="3800" dirty="0" smtClean="0"/>
              <a:t> </a:t>
            </a:r>
            <a:r>
              <a:rPr lang="en-US" sz="3800" dirty="0" err="1" smtClean="0"/>
              <a:t>dengan</a:t>
            </a:r>
            <a:r>
              <a:rPr lang="en-US" sz="3800" dirty="0" smtClean="0"/>
              <a:t> yang lain </a:t>
            </a:r>
            <a:r>
              <a:rPr lang="en-US" sz="3800" dirty="0" err="1" smtClean="0"/>
              <a:t>disebut</a:t>
            </a:r>
            <a:r>
              <a:rPr lang="en-US" sz="3800" dirty="0" smtClean="0"/>
              <a:t> </a:t>
            </a:r>
            <a:r>
              <a:rPr lang="en-US" sz="3800" dirty="0" err="1" smtClean="0"/>
              <a:t>larutan</a:t>
            </a:r>
            <a:r>
              <a:rPr lang="en-US" sz="3800" dirty="0" smtClean="0"/>
              <a:t> yang </a:t>
            </a:r>
            <a:r>
              <a:rPr lang="en-US" sz="3800" dirty="0" err="1" smtClean="0">
                <a:solidFill>
                  <a:srgbClr val="FF0000"/>
                </a:solidFill>
              </a:rPr>
              <a:t>hiperosmotik</a:t>
            </a:r>
            <a:r>
              <a:rPr lang="en-US" sz="3800" dirty="0" smtClean="0">
                <a:solidFill>
                  <a:srgbClr val="FF0000"/>
                </a:solidFill>
              </a:rPr>
              <a:t>/</a:t>
            </a:r>
            <a:r>
              <a:rPr lang="en-US" sz="3800" dirty="0" err="1" smtClean="0">
                <a:solidFill>
                  <a:srgbClr val="FF0000"/>
                </a:solidFill>
              </a:rPr>
              <a:t>hipertonik</a:t>
            </a:r>
            <a:endParaRPr lang="en-US" sz="3800" dirty="0" smtClean="0">
              <a:solidFill>
                <a:srgbClr val="FF0000"/>
              </a:solidFill>
            </a:endParaRPr>
          </a:p>
          <a:p>
            <a:pPr lvl="1"/>
            <a:r>
              <a:rPr lang="en-US" sz="3800" dirty="0" smtClean="0"/>
              <a:t>Salah </a:t>
            </a:r>
            <a:r>
              <a:rPr lang="en-US" sz="3800" dirty="0" err="1" smtClean="0"/>
              <a:t>satu</a:t>
            </a:r>
            <a:r>
              <a:rPr lang="en-US" sz="3800" dirty="0" smtClean="0"/>
              <a:t> </a:t>
            </a:r>
            <a:r>
              <a:rPr lang="en-US" sz="3800" dirty="0" err="1" smtClean="0"/>
              <a:t>cairan</a:t>
            </a:r>
            <a:r>
              <a:rPr lang="en-US" sz="3800" dirty="0" smtClean="0"/>
              <a:t> </a:t>
            </a:r>
            <a:r>
              <a:rPr lang="en-US" sz="3800" dirty="0" err="1" smtClean="0"/>
              <a:t>memiliki</a:t>
            </a:r>
            <a:r>
              <a:rPr lang="en-US" sz="3800" dirty="0" smtClean="0">
                <a:solidFill>
                  <a:srgbClr val="FF0000"/>
                </a:solidFill>
              </a:rPr>
              <a:t> </a:t>
            </a:r>
            <a:r>
              <a:rPr lang="en-US" sz="3800" dirty="0" err="1" smtClean="0">
                <a:solidFill>
                  <a:srgbClr val="00B0F0"/>
                </a:solidFill>
              </a:rPr>
              <a:t>osmolalitas</a:t>
            </a:r>
            <a:r>
              <a:rPr lang="en-US" sz="3800" dirty="0" smtClean="0">
                <a:solidFill>
                  <a:srgbClr val="00B0F0"/>
                </a:solidFill>
              </a:rPr>
              <a:t> </a:t>
            </a:r>
            <a:r>
              <a:rPr lang="en-US" sz="3800" dirty="0" err="1" smtClean="0">
                <a:solidFill>
                  <a:srgbClr val="00B0F0"/>
                </a:solidFill>
              </a:rPr>
              <a:t>lebih</a:t>
            </a:r>
            <a:r>
              <a:rPr lang="en-US" sz="3800" dirty="0" smtClean="0">
                <a:solidFill>
                  <a:srgbClr val="00B0F0"/>
                </a:solidFill>
              </a:rPr>
              <a:t> </a:t>
            </a:r>
            <a:r>
              <a:rPr lang="en-US" sz="3800" dirty="0" err="1" smtClean="0">
                <a:solidFill>
                  <a:srgbClr val="00B0F0"/>
                </a:solidFill>
              </a:rPr>
              <a:t>rendah</a:t>
            </a:r>
            <a:r>
              <a:rPr lang="en-US" sz="3800" dirty="0" smtClean="0">
                <a:solidFill>
                  <a:srgbClr val="00B0F0"/>
                </a:solidFill>
              </a:rPr>
              <a:t> </a:t>
            </a:r>
            <a:r>
              <a:rPr lang="en-US" sz="3800" dirty="0" err="1" smtClean="0"/>
              <a:t>dibandingkan</a:t>
            </a:r>
            <a:r>
              <a:rPr lang="en-US" sz="3800" dirty="0" smtClean="0"/>
              <a:t> </a:t>
            </a:r>
            <a:r>
              <a:rPr lang="en-US" sz="3800" dirty="0" err="1" smtClean="0"/>
              <a:t>dengan</a:t>
            </a:r>
            <a:r>
              <a:rPr lang="en-US" sz="3800" dirty="0" smtClean="0"/>
              <a:t> yang lain </a:t>
            </a:r>
            <a:r>
              <a:rPr lang="en-US" sz="3800" dirty="0" err="1" smtClean="0"/>
              <a:t>disebut</a:t>
            </a:r>
            <a:r>
              <a:rPr lang="en-US" sz="3800" dirty="0" smtClean="0"/>
              <a:t> </a:t>
            </a:r>
            <a:r>
              <a:rPr lang="en-US" sz="3800" dirty="0" err="1" smtClean="0"/>
              <a:t>larutan</a:t>
            </a:r>
            <a:r>
              <a:rPr lang="en-US" sz="3800" dirty="0" smtClean="0"/>
              <a:t> yang </a:t>
            </a:r>
            <a:r>
              <a:rPr lang="en-US" sz="3800" dirty="0" err="1" smtClean="0">
                <a:solidFill>
                  <a:srgbClr val="FF0000"/>
                </a:solidFill>
              </a:rPr>
              <a:t>hiposmotik</a:t>
            </a:r>
            <a:r>
              <a:rPr lang="en-US" sz="3800" dirty="0" smtClean="0">
                <a:solidFill>
                  <a:srgbClr val="FF0000"/>
                </a:solidFill>
              </a:rPr>
              <a:t>/</a:t>
            </a:r>
            <a:r>
              <a:rPr lang="en-US" sz="3800" dirty="0" err="1" smtClean="0">
                <a:solidFill>
                  <a:srgbClr val="FF0000"/>
                </a:solidFill>
              </a:rPr>
              <a:t>hipotonik</a:t>
            </a:r>
            <a:endParaRPr lang="id-ID" sz="3800" dirty="0">
              <a:solidFill>
                <a:srgbClr val="FF0000"/>
              </a:solidFill>
            </a:endParaRPr>
          </a:p>
        </p:txBody>
      </p:sp>
      <p:pic>
        <p:nvPicPr>
          <p:cNvPr id="4" name="Picture 3"/>
          <p:cNvPicPr>
            <a:picLocks noChangeAspect="1"/>
          </p:cNvPicPr>
          <p:nvPr/>
        </p:nvPicPr>
        <p:blipFill>
          <a:blip r:embed="rId4"/>
          <a:stretch>
            <a:fillRect/>
          </a:stretch>
        </p:blipFill>
        <p:spPr>
          <a:xfrm>
            <a:off x="5626911" y="1924878"/>
            <a:ext cx="3517089" cy="4024402"/>
          </a:xfrm>
          <a:prstGeom prst="rect">
            <a:avLst/>
          </a:prstGeom>
        </p:spPr>
      </p:pic>
    </p:spTree>
    <p:extLst>
      <p:ext uri="{BB962C8B-B14F-4D97-AF65-F5344CB8AC3E}">
        <p14:creationId xmlns:p14="http://schemas.microsoft.com/office/powerpoint/2010/main" val="31814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Beberapa</a:t>
            </a:r>
            <a:r>
              <a:rPr lang="en-US" dirty="0" smtClean="0"/>
              <a:t> </a:t>
            </a:r>
            <a:r>
              <a:rPr lang="en-US" dirty="0" err="1" smtClean="0"/>
              <a:t>istilah</a:t>
            </a:r>
            <a:r>
              <a:rPr lang="en-US" dirty="0" smtClean="0"/>
              <a:t> </a:t>
            </a:r>
            <a:r>
              <a:rPr lang="en-US" dirty="0" err="1" smtClean="0"/>
              <a:t>dalam</a:t>
            </a:r>
            <a:r>
              <a:rPr lang="en-US" dirty="0" smtClean="0"/>
              <a:t> </a:t>
            </a:r>
            <a:r>
              <a:rPr lang="en-US" dirty="0" err="1" smtClean="0"/>
              <a:t>osmoregulator</a:t>
            </a:r>
            <a:endParaRPr lang="id-ID" dirty="0"/>
          </a:p>
        </p:txBody>
      </p:sp>
      <p:sp>
        <p:nvSpPr>
          <p:cNvPr id="3" name="Content Placeholder 2"/>
          <p:cNvSpPr>
            <a:spLocks noGrp="1"/>
          </p:cNvSpPr>
          <p:nvPr>
            <p:ph idx="1"/>
          </p:nvPr>
        </p:nvSpPr>
        <p:spPr/>
        <p:txBody>
          <a:bodyPr/>
          <a:lstStyle/>
          <a:p>
            <a:r>
              <a:rPr lang="en-US" sz="2800" dirty="0" err="1" smtClean="0">
                <a:solidFill>
                  <a:srgbClr val="FF0000"/>
                </a:solidFill>
              </a:rPr>
              <a:t>Tekanan</a:t>
            </a:r>
            <a:r>
              <a:rPr lang="en-US" sz="2800" dirty="0" smtClean="0">
                <a:solidFill>
                  <a:srgbClr val="FF0000"/>
                </a:solidFill>
              </a:rPr>
              <a:t> </a:t>
            </a:r>
            <a:r>
              <a:rPr lang="en-US" sz="2800" dirty="0" err="1" smtClean="0">
                <a:solidFill>
                  <a:srgbClr val="FF0000"/>
                </a:solidFill>
              </a:rPr>
              <a:t>osmotik</a:t>
            </a:r>
            <a:r>
              <a:rPr lang="en-US" sz="2800" dirty="0" smtClean="0">
                <a:solidFill>
                  <a:srgbClr val="FF0000"/>
                </a:solidFill>
              </a:rPr>
              <a:t> </a:t>
            </a:r>
            <a:r>
              <a:rPr lang="en-US" sz="2800" dirty="0" smtClean="0"/>
              <a:t>: </a:t>
            </a:r>
            <a:r>
              <a:rPr lang="en-US" sz="2800" dirty="0" err="1" smtClean="0"/>
              <a:t>kecenderungan</a:t>
            </a:r>
            <a:r>
              <a:rPr lang="en-US" sz="2800" dirty="0" smtClean="0"/>
              <a:t> </a:t>
            </a:r>
            <a:r>
              <a:rPr lang="en-US" sz="2800" dirty="0" err="1" smtClean="0"/>
              <a:t>suatu</a:t>
            </a:r>
            <a:r>
              <a:rPr lang="en-US" sz="2800" dirty="0" smtClean="0"/>
              <a:t> </a:t>
            </a:r>
            <a:r>
              <a:rPr lang="en-US" sz="2800" dirty="0" err="1" smtClean="0"/>
              <a:t>larutan</a:t>
            </a:r>
            <a:r>
              <a:rPr lang="en-US" sz="2800" dirty="0" smtClean="0"/>
              <a:t> </a:t>
            </a:r>
            <a:r>
              <a:rPr lang="en-US" sz="2800" dirty="0" err="1" smtClean="0"/>
              <a:t>untuk</a:t>
            </a:r>
            <a:r>
              <a:rPr lang="en-US" sz="2800" dirty="0" smtClean="0"/>
              <a:t> </a:t>
            </a:r>
            <a:r>
              <a:rPr lang="en-US" sz="2800" dirty="0" err="1" smtClean="0"/>
              <a:t>mendapatkan</a:t>
            </a:r>
            <a:r>
              <a:rPr lang="en-US" sz="2800" dirty="0" smtClean="0"/>
              <a:t> air </a:t>
            </a:r>
            <a:r>
              <a:rPr lang="en-US" sz="2800" dirty="0" err="1" smtClean="0"/>
              <a:t>melalui</a:t>
            </a:r>
            <a:r>
              <a:rPr lang="en-US" sz="2800" dirty="0" smtClean="0"/>
              <a:t> proses osmosis</a:t>
            </a:r>
          </a:p>
          <a:p>
            <a:pPr lvl="1"/>
            <a:r>
              <a:rPr lang="en-US" sz="2400" dirty="0" err="1" smtClean="0"/>
              <a:t>Larutan</a:t>
            </a:r>
            <a:r>
              <a:rPr lang="en-US" sz="2400" dirty="0" smtClean="0"/>
              <a:t> </a:t>
            </a:r>
            <a:r>
              <a:rPr lang="en-US" sz="2400" dirty="0" err="1" smtClean="0"/>
              <a:t>hipertonik</a:t>
            </a:r>
            <a:r>
              <a:rPr lang="en-US" sz="2400" dirty="0" smtClean="0"/>
              <a:t> </a:t>
            </a:r>
            <a:r>
              <a:rPr lang="en-US" sz="2400" dirty="0" err="1" smtClean="0"/>
              <a:t>memiliki</a:t>
            </a:r>
            <a:r>
              <a:rPr lang="en-US" sz="2400" dirty="0" smtClean="0"/>
              <a:t> </a:t>
            </a:r>
            <a:r>
              <a:rPr lang="en-US" sz="2400" dirty="0" err="1" smtClean="0"/>
              <a:t>tekanan</a:t>
            </a:r>
            <a:r>
              <a:rPr lang="en-US" sz="2400" dirty="0" smtClean="0"/>
              <a:t> </a:t>
            </a:r>
            <a:r>
              <a:rPr lang="en-US" sz="2400" dirty="0" err="1" smtClean="0"/>
              <a:t>osmotik</a:t>
            </a:r>
            <a:r>
              <a:rPr lang="en-US" sz="2400" dirty="0" smtClean="0"/>
              <a:t> yang </a:t>
            </a:r>
            <a:r>
              <a:rPr lang="en-US" sz="2400" dirty="0" err="1" smtClean="0"/>
              <a:t>tinggi</a:t>
            </a:r>
            <a:endParaRPr lang="en-US" sz="2400" dirty="0" smtClean="0"/>
          </a:p>
          <a:p>
            <a:pPr lvl="1"/>
            <a:r>
              <a:rPr lang="en-US" sz="2400" dirty="0" err="1" smtClean="0"/>
              <a:t>Larutan</a:t>
            </a:r>
            <a:r>
              <a:rPr lang="en-US" sz="2400" dirty="0" smtClean="0"/>
              <a:t> </a:t>
            </a:r>
            <a:r>
              <a:rPr lang="en-US" sz="2400" dirty="0" err="1" smtClean="0"/>
              <a:t>hipotonik</a:t>
            </a:r>
            <a:r>
              <a:rPr lang="en-US" sz="2400" dirty="0" smtClean="0"/>
              <a:t> </a:t>
            </a:r>
            <a:r>
              <a:rPr lang="en-US" sz="2400" dirty="0" err="1" smtClean="0"/>
              <a:t>memiliki</a:t>
            </a:r>
            <a:r>
              <a:rPr lang="en-US" sz="2400" dirty="0" smtClean="0"/>
              <a:t> </a:t>
            </a:r>
            <a:r>
              <a:rPr lang="en-US" sz="2400" dirty="0" err="1" smtClean="0"/>
              <a:t>tekanan</a:t>
            </a:r>
            <a:r>
              <a:rPr lang="en-US" sz="2400" dirty="0" smtClean="0"/>
              <a:t> </a:t>
            </a:r>
            <a:r>
              <a:rPr lang="en-US" sz="2400" dirty="0" err="1" smtClean="0"/>
              <a:t>osmotik</a:t>
            </a:r>
            <a:r>
              <a:rPr lang="en-US" sz="2400" dirty="0" smtClean="0"/>
              <a:t> yang </a:t>
            </a:r>
            <a:r>
              <a:rPr lang="en-US" sz="2400" dirty="0" err="1" smtClean="0"/>
              <a:t>rendah</a:t>
            </a:r>
            <a:endParaRPr lang="en-US" sz="2400" dirty="0" smtClean="0"/>
          </a:p>
          <a:p>
            <a:pPr lvl="1"/>
            <a:endParaRPr lang="id-ID" dirty="0"/>
          </a:p>
        </p:txBody>
      </p:sp>
      <p:pic>
        <p:nvPicPr>
          <p:cNvPr id="5122" name="Picture 2" descr="https://i.stack.imgur.com/aTsYv.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342" y="3505200"/>
            <a:ext cx="3635770" cy="319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1551</Words>
  <Application>Microsoft Office PowerPoint</Application>
  <PresentationFormat>On-screen Show (4:3)</PresentationFormat>
  <Paragraphs>157</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Kemampuan Akhir yang Diharapkan </vt:lpstr>
      <vt:lpstr>Homeostasis??</vt:lpstr>
      <vt:lpstr>Kondisi apa saja yang harus dijaga untuk mempertahankan homeostasis</vt:lpstr>
      <vt:lpstr>Mekanisme Umpan Balik Negatif dan Positif</vt:lpstr>
      <vt:lpstr>Osmoregulasi </vt:lpstr>
      <vt:lpstr>PowerPoint Presentation</vt:lpstr>
      <vt:lpstr>Beberapa istilah dalam osmoregulasi</vt:lpstr>
      <vt:lpstr>Beberapa istilah dalam osmoregulator</vt:lpstr>
      <vt:lpstr>Cara hewan melakukan osmoregulasi </vt:lpstr>
      <vt:lpstr>PowerPoint Presentation</vt:lpstr>
      <vt:lpstr>Pada cacing pipih</vt:lpstr>
      <vt:lpstr>Pada cacing pipih</vt:lpstr>
      <vt:lpstr>Pada cacing tanah</vt:lpstr>
      <vt:lpstr>Pada Serangga</vt:lpstr>
      <vt:lpstr>PowerPoint Presentation</vt:lpstr>
      <vt:lpstr>Osmoregulasi pada Molusca</vt:lpstr>
      <vt:lpstr>PowerPoint Presentation</vt:lpstr>
      <vt:lpstr>Pada Ikan yang hidup di laut</vt:lpstr>
      <vt:lpstr>Mekanisme osmoregulasi pada ikan yang hidup di laut</vt:lpstr>
      <vt:lpstr>Pada ikan yang hidup di air tawar</vt:lpstr>
      <vt:lpstr>Mekanisme osmoregulasi  pada ikan air tawar</vt:lpstr>
      <vt:lpstr>Pada Ikan Hiu dan Pari </vt:lpstr>
      <vt:lpstr>Pada Amfibi</vt:lpstr>
      <vt:lpstr>Pada Reptil</vt:lpstr>
      <vt:lpstr>Pada Burung</vt:lpstr>
      <vt:lpstr>Pada Mamalia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ismail - [2010]</cp:lastModifiedBy>
  <cp:revision>19</cp:revision>
  <dcterms:created xsi:type="dcterms:W3CDTF">2017-07-18T02:21:00Z</dcterms:created>
  <dcterms:modified xsi:type="dcterms:W3CDTF">2019-03-19T08:43:43Z</dcterms:modified>
</cp:coreProperties>
</file>