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3" r:id="rId15"/>
    <p:sldId id="274" r:id="rId1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C469-4D2D-4B53-8F4E-845E40FA8759}" type="datetimeFigureOut">
              <a:rPr lang="id-ID" smtClean="0"/>
              <a:t>12/06/2017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2F7FF-1F4F-4811-962E-441C21BE684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233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C469-4D2D-4B53-8F4E-845E40FA8759}" type="datetimeFigureOut">
              <a:rPr lang="id-ID" smtClean="0"/>
              <a:t>12/06/2017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2F7FF-1F4F-4811-962E-441C21BE684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53805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C469-4D2D-4B53-8F4E-845E40FA8759}" type="datetimeFigureOut">
              <a:rPr lang="id-ID" smtClean="0"/>
              <a:t>12/06/2017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2F7FF-1F4F-4811-962E-441C21BE684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23723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C469-4D2D-4B53-8F4E-845E40FA8759}" type="datetimeFigureOut">
              <a:rPr lang="id-ID" smtClean="0"/>
              <a:t>12/06/2017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2F7FF-1F4F-4811-962E-441C21BE684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282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C469-4D2D-4B53-8F4E-845E40FA8759}" type="datetimeFigureOut">
              <a:rPr lang="id-ID" smtClean="0"/>
              <a:t>12/06/2017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2F7FF-1F4F-4811-962E-441C21BE684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21956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C469-4D2D-4B53-8F4E-845E40FA8759}" type="datetimeFigureOut">
              <a:rPr lang="id-ID" smtClean="0"/>
              <a:t>12/06/2017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2F7FF-1F4F-4811-962E-441C21BE684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1910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C469-4D2D-4B53-8F4E-845E40FA8759}" type="datetimeFigureOut">
              <a:rPr lang="id-ID" smtClean="0"/>
              <a:t>12/06/2017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2F7FF-1F4F-4811-962E-441C21BE684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4803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C469-4D2D-4B53-8F4E-845E40FA8759}" type="datetimeFigureOut">
              <a:rPr lang="id-ID" smtClean="0"/>
              <a:t>12/06/2017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2F7FF-1F4F-4811-962E-441C21BE684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73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C469-4D2D-4B53-8F4E-845E40FA8759}" type="datetimeFigureOut">
              <a:rPr lang="id-ID" smtClean="0"/>
              <a:t>12/06/2017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2F7FF-1F4F-4811-962E-441C21BE684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04359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C469-4D2D-4B53-8F4E-845E40FA8759}" type="datetimeFigureOut">
              <a:rPr lang="id-ID" smtClean="0"/>
              <a:t>12/06/2017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2F7FF-1F4F-4811-962E-441C21BE684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36364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C469-4D2D-4B53-8F4E-845E40FA8759}" type="datetimeFigureOut">
              <a:rPr lang="id-ID" smtClean="0"/>
              <a:t>12/06/2017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2F7FF-1F4F-4811-962E-441C21BE684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176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AC469-4D2D-4B53-8F4E-845E40FA8759}" type="datetimeFigureOut">
              <a:rPr lang="id-ID" smtClean="0"/>
              <a:t>12/06/2017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2F7FF-1F4F-4811-962E-441C21BE684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844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1" y="13251"/>
            <a:ext cx="12192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4724400" y="3591576"/>
            <a:ext cx="5638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 err="1" smtClean="0">
                <a:solidFill>
                  <a:schemeClr val="bg1"/>
                </a:solidFill>
              </a:rPr>
              <a:t>Genetika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Populasi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5628861" y="4323522"/>
            <a:ext cx="4191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chemeClr val="bg1"/>
                </a:solidFill>
              </a:rPr>
              <a:t>Dr. </a:t>
            </a:r>
            <a:r>
              <a:rPr lang="en-US" dirty="0" err="1">
                <a:solidFill>
                  <a:schemeClr val="bg1"/>
                </a:solidFill>
              </a:rPr>
              <a:t>Henny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Saraswati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M.Biomed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75028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686"/>
            <a:ext cx="10515600" cy="1325563"/>
          </a:xfrm>
        </p:spPr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Hardy-</a:t>
            </a:r>
            <a:r>
              <a:rPr lang="en-US" dirty="0" err="1" smtClean="0"/>
              <a:t>Weiberg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987825"/>
            <a:ext cx="10515600" cy="3420511"/>
          </a:xfrm>
        </p:spPr>
        <p:txBody>
          <a:bodyPr/>
          <a:lstStyle/>
          <a:p>
            <a:r>
              <a:rPr lang="en-US" dirty="0" err="1" smtClean="0"/>
              <a:t>Dicetuskan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2 orang </a:t>
            </a:r>
            <a:r>
              <a:rPr lang="en-US" dirty="0" err="1" smtClean="0"/>
              <a:t>pemerhati</a:t>
            </a:r>
            <a:r>
              <a:rPr lang="en-US" dirty="0" smtClean="0"/>
              <a:t> </a:t>
            </a:r>
            <a:r>
              <a:rPr lang="en-US" dirty="0" err="1" smtClean="0"/>
              <a:t>genetika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G.G </a:t>
            </a:r>
            <a:r>
              <a:rPr lang="en-US" dirty="0" err="1" smtClean="0"/>
              <a:t>Hrady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W.Weinberg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1908</a:t>
            </a:r>
          </a:p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b="1" u="sng" dirty="0" err="1" smtClean="0"/>
              <a:t>frekuensi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alel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genotipe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tidak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akan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berubah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pada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suatu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populasi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apabila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terdapat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kondisi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tertentu</a:t>
            </a:r>
            <a:endParaRPr lang="id-ID" b="1" u="sng" dirty="0"/>
          </a:p>
        </p:txBody>
      </p:sp>
    </p:spTree>
    <p:extLst>
      <p:ext uri="{BB962C8B-B14F-4D97-AF65-F5344CB8AC3E}">
        <p14:creationId xmlns:p14="http://schemas.microsoft.com/office/powerpoint/2010/main" val="181441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686"/>
            <a:ext cx="10515600" cy="1325563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Hardy-</a:t>
            </a:r>
            <a:r>
              <a:rPr lang="en-US" dirty="0" err="1" smtClean="0"/>
              <a:t>Winberg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186605"/>
            <a:ext cx="10515600" cy="342051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mutasi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pintasan</a:t>
            </a:r>
            <a:r>
              <a:rPr lang="en-US" dirty="0" smtClean="0"/>
              <a:t> gen (</a:t>
            </a:r>
            <a:r>
              <a:rPr lang="en-US" i="1" dirty="0" smtClean="0"/>
              <a:t>genetic drift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migrasi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r>
              <a:rPr lang="en-US" dirty="0" smtClean="0"/>
              <a:t> yang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2425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686"/>
            <a:ext cx="10515600" cy="1325563"/>
          </a:xfrm>
        </p:spPr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Hardy-</a:t>
            </a:r>
            <a:r>
              <a:rPr lang="en-US" dirty="0" err="1" smtClean="0"/>
              <a:t>Winberg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alel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genotipe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637183"/>
            <a:ext cx="10515600" cy="3538330"/>
          </a:xfrm>
        </p:spPr>
        <p:txBody>
          <a:bodyPr/>
          <a:lstStyle/>
          <a:p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alel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alel</a:t>
            </a:r>
            <a:r>
              <a:rPr lang="en-US" dirty="0" smtClean="0"/>
              <a:t> A = p (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alel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alel</a:t>
            </a:r>
            <a:r>
              <a:rPr lang="en-US" dirty="0" smtClean="0"/>
              <a:t> a = q (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alel</a:t>
            </a:r>
            <a:r>
              <a:rPr lang="en-US" dirty="0" smtClean="0"/>
              <a:t>)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maka</a:t>
            </a:r>
            <a:r>
              <a:rPr lang="en-US" dirty="0" smtClean="0">
                <a:sym typeface="Wingdings" panose="05000000000000000000" pitchFamily="2" charset="2"/>
              </a:rPr>
              <a:t>,   </a:t>
            </a:r>
            <a:r>
              <a:rPr lang="en-US" b="1" u="sng" dirty="0" smtClean="0">
                <a:sym typeface="Wingdings" panose="05000000000000000000" pitchFamily="2" charset="2"/>
              </a:rPr>
              <a:t>p + q = 1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Apabila</a:t>
            </a:r>
            <a:r>
              <a:rPr lang="en-US" dirty="0" smtClean="0">
                <a:sym typeface="Wingdings" panose="05000000000000000000" pitchFamily="2" charset="2"/>
              </a:rPr>
              <a:t> p = 0,8 </a:t>
            </a:r>
            <a:r>
              <a:rPr lang="en-US" dirty="0" err="1" smtClean="0">
                <a:sym typeface="Wingdings" panose="05000000000000000000" pitchFamily="2" charset="2"/>
              </a:rPr>
              <a:t>maka</a:t>
            </a:r>
            <a:r>
              <a:rPr lang="en-US" dirty="0" smtClean="0">
                <a:sym typeface="Wingdings" panose="05000000000000000000" pitchFamily="2" charset="2"/>
              </a:rPr>
              <a:t> q = ??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q = 0,2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839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3392557" y="4770783"/>
            <a:ext cx="4545495" cy="159026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ounded Rectangle 5"/>
          <p:cNvSpPr/>
          <p:nvPr/>
        </p:nvSpPr>
        <p:spPr>
          <a:xfrm>
            <a:off x="4956313" y="2531165"/>
            <a:ext cx="2690191" cy="8978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686"/>
            <a:ext cx="10515600" cy="1325563"/>
          </a:xfrm>
        </p:spPr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Hardy-Weinberg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alel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genotipe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637183"/>
            <a:ext cx="10515600" cy="3538330"/>
          </a:xfrm>
        </p:spPr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Hardy-</a:t>
            </a:r>
            <a:r>
              <a:rPr lang="en-US" dirty="0" err="1" smtClean="0"/>
              <a:t>Weiberg</a:t>
            </a:r>
            <a:r>
              <a:rPr lang="en-US" dirty="0" smtClean="0"/>
              <a:t> =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alel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a di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5128591" y="2666269"/>
            <a:ext cx="2941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+ 2pq + q</a:t>
            </a:r>
            <a:r>
              <a:rPr lang="en-US" sz="3200" baseline="30000" dirty="0" smtClean="0"/>
              <a:t>2</a:t>
            </a:r>
            <a:endParaRPr lang="id-ID" sz="3200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3604589" y="4819125"/>
            <a:ext cx="51683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 = </a:t>
            </a:r>
            <a:r>
              <a:rPr lang="en-US" sz="2800" dirty="0" err="1" smtClean="0"/>
              <a:t>frekuensi</a:t>
            </a:r>
            <a:r>
              <a:rPr lang="en-US" sz="2800" dirty="0" smtClean="0"/>
              <a:t> </a:t>
            </a:r>
            <a:r>
              <a:rPr lang="en-US" sz="2800" dirty="0" err="1" smtClean="0"/>
              <a:t>genotipe</a:t>
            </a:r>
            <a:r>
              <a:rPr lang="en-US" sz="2800" dirty="0" smtClean="0"/>
              <a:t> AA</a:t>
            </a:r>
          </a:p>
          <a:p>
            <a:r>
              <a:rPr lang="en-US" sz="2800" dirty="0" err="1" smtClean="0"/>
              <a:t>pq</a:t>
            </a:r>
            <a:r>
              <a:rPr lang="en-US" sz="2800" dirty="0" smtClean="0"/>
              <a:t> = </a:t>
            </a:r>
            <a:r>
              <a:rPr lang="en-US" sz="2800" dirty="0" err="1" smtClean="0"/>
              <a:t>frekuensi</a:t>
            </a:r>
            <a:r>
              <a:rPr lang="en-US" sz="2800" dirty="0" smtClean="0"/>
              <a:t> </a:t>
            </a:r>
            <a:r>
              <a:rPr lang="en-US" sz="2800" dirty="0" err="1" smtClean="0"/>
              <a:t>genotip</a:t>
            </a:r>
            <a:r>
              <a:rPr lang="en-US" sz="2800" dirty="0" smtClean="0"/>
              <a:t> </a:t>
            </a:r>
            <a:r>
              <a:rPr lang="en-US" sz="2800" dirty="0" err="1" smtClean="0"/>
              <a:t>Aa</a:t>
            </a:r>
            <a:endParaRPr lang="en-US" sz="2800" dirty="0" smtClean="0"/>
          </a:p>
          <a:p>
            <a:r>
              <a:rPr lang="en-US" sz="2800" dirty="0" smtClean="0"/>
              <a:t>q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= </a:t>
            </a:r>
            <a:r>
              <a:rPr lang="en-US" sz="2800" dirty="0" err="1" smtClean="0"/>
              <a:t>frekuensi</a:t>
            </a:r>
            <a:r>
              <a:rPr lang="en-US" sz="2800" dirty="0" smtClean="0"/>
              <a:t> </a:t>
            </a:r>
            <a:r>
              <a:rPr lang="en-US" sz="2800" dirty="0" err="1" smtClean="0"/>
              <a:t>genotipe</a:t>
            </a:r>
            <a:r>
              <a:rPr lang="en-US" sz="2800" dirty="0" smtClean="0"/>
              <a:t> </a:t>
            </a:r>
            <a:r>
              <a:rPr lang="en-US" sz="2800" dirty="0" err="1" smtClean="0"/>
              <a:t>aa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56781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686"/>
            <a:ext cx="10515600" cy="1325563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637183"/>
            <a:ext cx="10515600" cy="3538330"/>
          </a:xfrm>
        </p:spPr>
        <p:txBody>
          <a:bodyPr/>
          <a:lstStyle/>
          <a:p>
            <a:r>
              <a:rPr lang="en-US" dirty="0" smtClean="0"/>
              <a:t>Dari 1.000 orang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 </a:t>
            </a:r>
            <a:r>
              <a:rPr lang="en-US" dirty="0" err="1" smtClean="0"/>
              <a:t>Timot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 yang </a:t>
            </a:r>
            <a:r>
              <a:rPr lang="en-US" dirty="0" err="1" smtClean="0"/>
              <a:t>diperiksa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MN </a:t>
            </a:r>
            <a:r>
              <a:rPr lang="en-US" dirty="0" err="1" smtClean="0"/>
              <a:t>didapatkan</a:t>
            </a:r>
            <a:r>
              <a:rPr lang="en-US" dirty="0" smtClean="0"/>
              <a:t> 640 orang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M, 320 orang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MN </a:t>
            </a:r>
            <a:r>
              <a:rPr lang="en-US" dirty="0" err="1" smtClean="0"/>
              <a:t>dan</a:t>
            </a:r>
            <a:r>
              <a:rPr lang="en-US" dirty="0" smtClean="0"/>
              <a:t> 40 orang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N.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alel</a:t>
            </a:r>
            <a:r>
              <a:rPr lang="en-US" dirty="0" smtClean="0"/>
              <a:t> M </a:t>
            </a:r>
            <a:r>
              <a:rPr lang="en-US" dirty="0" err="1" smtClean="0"/>
              <a:t>dan</a:t>
            </a:r>
            <a:r>
              <a:rPr lang="en-US" dirty="0" smtClean="0"/>
              <a:t> N?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1092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686"/>
            <a:ext cx="10515600" cy="1325563"/>
          </a:xfrm>
        </p:spPr>
        <p:txBody>
          <a:bodyPr/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alel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genotipe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252870"/>
            <a:ext cx="10515600" cy="3922643"/>
          </a:xfrm>
        </p:spPr>
        <p:txBody>
          <a:bodyPr/>
          <a:lstStyle/>
          <a:p>
            <a:r>
              <a:rPr lang="en-US" b="1" dirty="0" err="1" smtClean="0"/>
              <a:t>Mutasi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bisa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berupa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delesi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insersi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perubahan</a:t>
            </a:r>
            <a:r>
              <a:rPr lang="en-US" dirty="0" smtClean="0">
                <a:sym typeface="Wingdings" panose="05000000000000000000" pitchFamily="2" charset="2"/>
              </a:rPr>
              <a:t> gen </a:t>
            </a:r>
            <a:r>
              <a:rPr lang="en-US" dirty="0" err="1" smtClean="0">
                <a:sym typeface="Wingdings" panose="05000000000000000000" pitchFamily="2" charset="2"/>
              </a:rPr>
              <a:t>sehingga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terbentuk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alel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baru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populasi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b="1" dirty="0" err="1" smtClean="0">
                <a:sym typeface="Wingdings" panose="05000000000000000000" pitchFamily="2" charset="2"/>
              </a:rPr>
              <a:t>Migrasi</a:t>
            </a:r>
            <a:r>
              <a:rPr lang="en-US" dirty="0" smtClean="0">
                <a:sym typeface="Wingdings" panose="05000000000000000000" pitchFamily="2" charset="2"/>
              </a:rPr>
              <a:t>  </a:t>
            </a:r>
            <a:r>
              <a:rPr lang="en-US" dirty="0" err="1" smtClean="0">
                <a:sym typeface="Wingdings" panose="05000000000000000000" pitchFamily="2" charset="2"/>
              </a:rPr>
              <a:t>perpindahan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suatu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individu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populasi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baru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bisa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mengubah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frekuensi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alel</a:t>
            </a:r>
            <a:r>
              <a:rPr lang="en-US" dirty="0" smtClean="0">
                <a:sym typeface="Wingdings" panose="05000000000000000000" pitchFamily="2" charset="2"/>
              </a:rPr>
              <a:t> di </a:t>
            </a:r>
            <a:r>
              <a:rPr lang="en-US" dirty="0" err="1" smtClean="0">
                <a:sym typeface="Wingdings" panose="05000000000000000000" pitchFamily="2" charset="2"/>
              </a:rPr>
              <a:t>populasi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tersebut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b="1" dirty="0" err="1" smtClean="0">
                <a:sym typeface="Wingdings" panose="05000000000000000000" pitchFamily="2" charset="2"/>
              </a:rPr>
              <a:t>Seleksi</a:t>
            </a:r>
            <a:r>
              <a:rPr lang="en-US" b="1" dirty="0" smtClean="0"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ym typeface="Wingdings" panose="05000000000000000000" pitchFamily="2" charset="2"/>
              </a:rPr>
              <a:t>alam</a:t>
            </a:r>
            <a:r>
              <a:rPr lang="en-US" b="1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alam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menyeleksi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individu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dengan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sifat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tertentu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b="1" dirty="0" err="1" smtClean="0">
                <a:sym typeface="Wingdings" panose="05000000000000000000" pitchFamily="2" charset="2"/>
              </a:rPr>
              <a:t>Perkawinan</a:t>
            </a:r>
            <a:r>
              <a:rPr lang="en-US" b="1" dirty="0" smtClean="0"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ym typeface="Wingdings" panose="05000000000000000000" pitchFamily="2" charset="2"/>
              </a:rPr>
              <a:t>tidak</a:t>
            </a:r>
            <a:r>
              <a:rPr lang="en-US" b="1" dirty="0" smtClean="0"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ym typeface="Wingdings" panose="05000000000000000000" pitchFamily="2" charset="2"/>
              </a:rPr>
              <a:t>acak</a:t>
            </a:r>
            <a:r>
              <a:rPr lang="en-US" b="1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akan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mengubah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proporsi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relatif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homozigot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heterozigot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seperti</a:t>
            </a:r>
            <a:r>
              <a:rPr lang="en-US" dirty="0" smtClean="0">
                <a:sym typeface="Wingdings" panose="05000000000000000000" pitchFamily="2" charset="2"/>
              </a:rPr>
              <a:t> yang </a:t>
            </a:r>
            <a:r>
              <a:rPr lang="en-US" dirty="0" err="1" smtClean="0">
                <a:sym typeface="Wingdings" panose="05000000000000000000" pitchFamily="2" charset="2"/>
              </a:rPr>
              <a:t>diprediksi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oleh</a:t>
            </a:r>
            <a:r>
              <a:rPr lang="en-US" dirty="0" smtClean="0">
                <a:sym typeface="Wingdings" panose="05000000000000000000" pitchFamily="2" charset="2"/>
              </a:rPr>
              <a:t> Hardy-Weinberg </a:t>
            </a:r>
            <a:r>
              <a:rPr lang="en-US" dirty="0" err="1" smtClean="0">
                <a:sym typeface="Wingdings" panose="05000000000000000000" pitchFamily="2" charset="2"/>
              </a:rPr>
              <a:t>bukan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frekuensi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alel</a:t>
            </a:r>
            <a:r>
              <a:rPr lang="en-US" dirty="0" smtClean="0">
                <a:sym typeface="Wingdings" panose="05000000000000000000" pitchFamily="2" charset="2"/>
              </a:rPr>
              <a:t> 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6367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52948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Populasi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1478" y="2182706"/>
            <a:ext cx="5029200" cy="3840163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Sekelompok</a:t>
            </a:r>
            <a:r>
              <a:rPr lang="en-US" sz="3600" dirty="0" smtClean="0"/>
              <a:t> </a:t>
            </a:r>
            <a:r>
              <a:rPr lang="en-US" sz="3600" dirty="0" err="1" smtClean="0"/>
              <a:t>spesies</a:t>
            </a:r>
            <a:r>
              <a:rPr lang="en-US" sz="3600" dirty="0" smtClean="0"/>
              <a:t> yang </a:t>
            </a:r>
            <a:r>
              <a:rPr lang="en-US" sz="3600" dirty="0" err="1" smtClean="0"/>
              <a:t>hidup</a:t>
            </a:r>
            <a:r>
              <a:rPr lang="en-US" sz="3600" dirty="0" smtClean="0"/>
              <a:t> di habitat </a:t>
            </a:r>
            <a:r>
              <a:rPr lang="en-US" sz="3600" dirty="0" err="1" smtClean="0"/>
              <a:t>tertentu</a:t>
            </a:r>
            <a:endParaRPr lang="en-US" sz="3600" dirty="0" smtClean="0"/>
          </a:p>
          <a:p>
            <a:endParaRPr lang="en-US" sz="3600" dirty="0" smtClean="0"/>
          </a:p>
          <a:p>
            <a:endParaRPr lang="en-US" sz="4000" dirty="0" smtClean="0"/>
          </a:p>
          <a:p>
            <a:endParaRPr lang="en-US" sz="36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5618" y="1866899"/>
            <a:ext cx="5820720" cy="3579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96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536712"/>
            <a:ext cx="10134600" cy="1143000"/>
          </a:xfrm>
        </p:spPr>
        <p:txBody>
          <a:bodyPr/>
          <a:lstStyle/>
          <a:p>
            <a:r>
              <a:rPr lang="en-US" dirty="0" err="1" smtClean="0"/>
              <a:t>Genetika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Genetika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genetik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endParaRPr lang="en-US" dirty="0" smtClean="0"/>
          </a:p>
          <a:p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genetika</a:t>
            </a:r>
            <a:r>
              <a:rPr lang="en-US" dirty="0" smtClean="0"/>
              <a:t> </a:t>
            </a:r>
            <a:r>
              <a:rPr lang="en-US" dirty="0" err="1" smtClean="0"/>
              <a:t>pasa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1920-1930</a:t>
            </a:r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penghitungan</a:t>
            </a:r>
            <a:r>
              <a:rPr lang="en-US" dirty="0" smtClean="0"/>
              <a:t> </a:t>
            </a:r>
            <a:r>
              <a:rPr lang="en-US" dirty="0" err="1" smtClean="0"/>
              <a:t>matematis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 err="1" smtClean="0"/>
              <a:t>genotipe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endParaRPr lang="en-US" dirty="0" smtClean="0"/>
          </a:p>
          <a:p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Mendel </a:t>
            </a:r>
            <a:r>
              <a:rPr lang="en-US" dirty="0" err="1" smtClean="0"/>
              <a:t>dan</a:t>
            </a:r>
            <a:r>
              <a:rPr lang="en-US" dirty="0" smtClean="0"/>
              <a:t> Charles Darwin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8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99930" y="576468"/>
            <a:ext cx="10018644" cy="1143000"/>
          </a:xfrm>
        </p:spPr>
        <p:txBody>
          <a:bodyPr/>
          <a:lstStyle/>
          <a:p>
            <a:r>
              <a:rPr lang="en-US" dirty="0" err="1" smtClean="0"/>
              <a:t>Lengkang</a:t>
            </a:r>
            <a:r>
              <a:rPr lang="en-US" dirty="0" smtClean="0"/>
              <a:t> gen (</a:t>
            </a:r>
            <a:r>
              <a:rPr lang="en-US" i="1" dirty="0" smtClean="0"/>
              <a:t>gene pool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alel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gen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endParaRPr lang="en-US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mewarisi</a:t>
            </a:r>
            <a:r>
              <a:rPr lang="en-US" dirty="0" smtClean="0"/>
              <a:t> gen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orang </a:t>
            </a:r>
            <a:r>
              <a:rPr lang="en-US" dirty="0" err="1" smtClean="0"/>
              <a:t>tuanya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menjadi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bagian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dari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lengkang</a:t>
            </a:r>
            <a:r>
              <a:rPr lang="en-US" dirty="0" smtClean="0">
                <a:sym typeface="Wingdings" panose="05000000000000000000" pitchFamily="2" charset="2"/>
              </a:rPr>
              <a:t> gen</a:t>
            </a:r>
            <a:endParaRPr lang="en-US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meneruskan</a:t>
            </a:r>
            <a:r>
              <a:rPr lang="en-US" dirty="0" smtClean="0"/>
              <a:t> </a:t>
            </a:r>
            <a:r>
              <a:rPr lang="en-US" dirty="0" err="1" smtClean="0"/>
              <a:t>lengkang</a:t>
            </a:r>
            <a:r>
              <a:rPr lang="en-US" dirty="0" smtClean="0"/>
              <a:t> gen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keturunannya</a:t>
            </a:r>
            <a:endParaRPr lang="en-US" dirty="0" smtClean="0"/>
          </a:p>
          <a:p>
            <a:r>
              <a:rPr lang="en-US" dirty="0" smtClean="0"/>
              <a:t>Para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genetika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genetika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lengkang</a:t>
            </a:r>
            <a:r>
              <a:rPr lang="en-US" dirty="0" smtClean="0"/>
              <a:t> gen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05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183" y="914400"/>
            <a:ext cx="10190921" cy="1066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Polimorfisme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3183" y="2133601"/>
            <a:ext cx="10190921" cy="3992563"/>
          </a:xfrm>
        </p:spPr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penampakan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endParaRPr lang="en-US" dirty="0" smtClean="0"/>
          </a:p>
          <a:p>
            <a:r>
              <a:rPr lang="en-US" dirty="0" err="1" smtClean="0"/>
              <a:t>Contohnya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laba-laba</a:t>
            </a:r>
            <a:r>
              <a:rPr lang="en-US" dirty="0" smtClean="0"/>
              <a:t> Hawaiian happy face (</a:t>
            </a:r>
            <a:r>
              <a:rPr lang="en-US" i="1" dirty="0" err="1" smtClean="0"/>
              <a:t>Theredian</a:t>
            </a:r>
            <a:r>
              <a:rPr lang="en-US" i="1" dirty="0" smtClean="0"/>
              <a:t> </a:t>
            </a:r>
            <a:r>
              <a:rPr lang="en-US" i="1" dirty="0" err="1" smtClean="0"/>
              <a:t>glarator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2299" y="3557727"/>
            <a:ext cx="5867400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173" y="602972"/>
            <a:ext cx="10323443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Polimorfisme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0173" y="1752601"/>
            <a:ext cx="10151165" cy="4144963"/>
          </a:xfrm>
        </p:spPr>
        <p:txBody>
          <a:bodyPr/>
          <a:lstStyle/>
          <a:p>
            <a:r>
              <a:rPr lang="en-US" dirty="0" err="1" smtClean="0"/>
              <a:t>Polimorfisme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alel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yang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penampakan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b="1" u="sng" dirty="0" smtClean="0">
                <a:sym typeface="Wingdings" panose="05000000000000000000" pitchFamily="2" charset="2"/>
              </a:rPr>
              <a:t>gen yang </a:t>
            </a:r>
            <a:r>
              <a:rPr lang="en-US" b="1" u="sng" dirty="0" err="1" smtClean="0">
                <a:sym typeface="Wingdings" panose="05000000000000000000" pitchFamily="2" charset="2"/>
              </a:rPr>
              <a:t>polimorfik</a:t>
            </a:r>
            <a:endParaRPr lang="en-US" b="1" u="sng" dirty="0" smtClean="0">
              <a:sym typeface="Wingdings" panose="05000000000000000000" pitchFamily="2" charset="2"/>
            </a:endParaRPr>
          </a:p>
          <a:p>
            <a:r>
              <a:rPr lang="en-US" b="1" u="sng" dirty="0" smtClean="0">
                <a:sym typeface="Wingdings" panose="05000000000000000000" pitchFamily="2" charset="2"/>
              </a:rPr>
              <a:t>Gen </a:t>
            </a:r>
            <a:r>
              <a:rPr lang="en-US" b="1" u="sng" dirty="0" err="1" smtClean="0">
                <a:sym typeface="Wingdings" panose="05000000000000000000" pitchFamily="2" charset="2"/>
              </a:rPr>
              <a:t>monomorfik</a:t>
            </a:r>
            <a:r>
              <a:rPr lang="en-US" b="1" u="sng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 gen yang </a:t>
            </a:r>
            <a:r>
              <a:rPr lang="en-US" dirty="0" err="1" smtClean="0">
                <a:sym typeface="Wingdings" panose="05000000000000000000" pitchFamily="2" charset="2"/>
              </a:rPr>
              <a:t>hanya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memiliki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satu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alel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populasi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Pada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tingkat</a:t>
            </a:r>
            <a:r>
              <a:rPr lang="en-US" dirty="0" smtClean="0">
                <a:sym typeface="Wingdings" panose="05000000000000000000" pitchFamily="2" charset="2"/>
              </a:rPr>
              <a:t> gen, </a:t>
            </a:r>
            <a:r>
              <a:rPr lang="en-US" dirty="0" err="1" smtClean="0">
                <a:sym typeface="Wingdings" panose="05000000000000000000" pitchFamily="2" charset="2"/>
              </a:rPr>
              <a:t>polimorfisme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bisa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terjadi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karena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perubahan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sekuen</a:t>
            </a:r>
            <a:r>
              <a:rPr lang="en-US" dirty="0" smtClean="0">
                <a:sym typeface="Wingdings" panose="05000000000000000000" pitchFamily="2" charset="2"/>
              </a:rPr>
              <a:t> gen </a:t>
            </a:r>
            <a:r>
              <a:rPr lang="en-US" dirty="0" err="1" smtClean="0">
                <a:sym typeface="Wingdings" panose="05000000000000000000" pitchFamily="2" charset="2"/>
              </a:rPr>
              <a:t>karena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delesi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insersi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prubahan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asam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nukleotida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Hal </a:t>
            </a:r>
            <a:r>
              <a:rPr lang="en-US" dirty="0" err="1" smtClean="0">
                <a:sym typeface="Wingdings" panose="05000000000000000000" pitchFamily="2" charset="2"/>
              </a:rPr>
              <a:t>ini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disebut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dengan</a:t>
            </a:r>
            <a:r>
              <a:rPr lang="en-US" b="1" u="sng" dirty="0" smtClean="0">
                <a:sym typeface="Wingdings" panose="05000000000000000000" pitchFamily="2" charset="2"/>
              </a:rPr>
              <a:t> </a:t>
            </a:r>
            <a:r>
              <a:rPr lang="en-US" b="1" i="1" u="sng" dirty="0" smtClean="0">
                <a:sym typeface="Wingdings" panose="05000000000000000000" pitchFamily="2" charset="2"/>
              </a:rPr>
              <a:t>Single Nucleotide Polymorphism (SNP)</a:t>
            </a:r>
            <a:endParaRPr lang="en-US" b="1" i="1" u="sng" dirty="0"/>
          </a:p>
        </p:txBody>
      </p:sp>
    </p:spTree>
    <p:extLst>
      <p:ext uri="{BB962C8B-B14F-4D97-AF65-F5344CB8AC3E}">
        <p14:creationId xmlns:p14="http://schemas.microsoft.com/office/powerpoint/2010/main" val="243000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686"/>
            <a:ext cx="10515600" cy="1325563"/>
          </a:xfrm>
        </p:spPr>
        <p:txBody>
          <a:bodyPr/>
          <a:lstStyle/>
          <a:p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Alel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Genotipe</a:t>
            </a:r>
            <a:r>
              <a:rPr lang="en-US" dirty="0" smtClean="0"/>
              <a:t> 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56451"/>
            <a:ext cx="10515600" cy="3420511"/>
          </a:xfrm>
        </p:spPr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polimorfisme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para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genetika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mengamati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alel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genotipe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8512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1099930" y="2377766"/>
            <a:ext cx="9475305" cy="14256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penghitungan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alel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1393466" y="2763383"/>
            <a:ext cx="2541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Frekuensi</a:t>
            </a:r>
            <a:r>
              <a:rPr lang="en-US" sz="2800" dirty="0" smtClean="0"/>
              <a:t> </a:t>
            </a:r>
            <a:r>
              <a:rPr lang="en-US" sz="2800" dirty="0" err="1" smtClean="0"/>
              <a:t>Alel</a:t>
            </a:r>
            <a:r>
              <a:rPr lang="en-US" sz="2800" dirty="0" smtClean="0"/>
              <a:t> =</a:t>
            </a:r>
            <a:endParaRPr lang="id-ID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133353" y="2430774"/>
            <a:ext cx="5791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Jumlah</a:t>
            </a:r>
            <a:r>
              <a:rPr lang="en-US" sz="2800" dirty="0" smtClean="0"/>
              <a:t> kopi </a:t>
            </a:r>
            <a:r>
              <a:rPr lang="en-US" sz="2800" dirty="0" err="1" smtClean="0"/>
              <a:t>alel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populasi</a:t>
            </a:r>
            <a:endParaRPr lang="id-ID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762287" y="3116741"/>
            <a:ext cx="6441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Total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alel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gen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populasi</a:t>
            </a:r>
            <a:r>
              <a:rPr lang="en-US" sz="2800" dirty="0" smtClean="0"/>
              <a:t> </a:t>
            </a:r>
            <a:endParaRPr lang="id-ID" sz="2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935896" y="3021496"/>
            <a:ext cx="571168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527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530088" y="2377766"/>
            <a:ext cx="10823712" cy="14256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penghitungan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genotipe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530088" y="2763383"/>
            <a:ext cx="3404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Frekuensi</a:t>
            </a:r>
            <a:r>
              <a:rPr lang="en-US" sz="2800" dirty="0" smtClean="0"/>
              <a:t> </a:t>
            </a:r>
            <a:r>
              <a:rPr lang="en-US" sz="2800" dirty="0" err="1" smtClean="0"/>
              <a:t>Genotipe</a:t>
            </a:r>
            <a:r>
              <a:rPr lang="en-US" sz="2800" dirty="0" smtClean="0"/>
              <a:t> =</a:t>
            </a:r>
            <a:endParaRPr lang="id-ID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737112" y="2430774"/>
            <a:ext cx="8521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genotipe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endParaRPr lang="id-ID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888722" y="3116741"/>
            <a:ext cx="6441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Total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endParaRPr lang="id-ID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935896" y="3021496"/>
            <a:ext cx="571168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13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558</Words>
  <Application>Microsoft Office PowerPoint</Application>
  <PresentationFormat>Widescreen</PresentationFormat>
  <Paragraphs>64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PowerPoint Presentation</vt:lpstr>
      <vt:lpstr>Populasi</vt:lpstr>
      <vt:lpstr>Genetika Populasi </vt:lpstr>
      <vt:lpstr>Lengkang gen (gene pool)</vt:lpstr>
      <vt:lpstr>Polimorfisme</vt:lpstr>
      <vt:lpstr>Polimorfisme</vt:lpstr>
      <vt:lpstr>Frekuensi Alel dan Genotipe  </vt:lpstr>
      <vt:lpstr>Rumus penghitungan frekuensi alel dalam populasi</vt:lpstr>
      <vt:lpstr>Rumus penghitungan frekuensi genotipe dalam populasi</vt:lpstr>
      <vt:lpstr>Hukum Hardy-Weiberg</vt:lpstr>
      <vt:lpstr>Kondisi yang membuat hukum Hardy-Winberg bisa berlaku dalam suatu populasi</vt:lpstr>
      <vt:lpstr>Hukum Hardy-Winberg bisa digunakan untuk menghitung frekuensi alel dan genotipe</vt:lpstr>
      <vt:lpstr>Hukum Hardy-Weinberg bisa digunakan untuk menghitung frekuensi alel dan genotipe</vt:lpstr>
      <vt:lpstr>Contoh soal</vt:lpstr>
      <vt:lpstr>Beberapa faktor yang mempengaruhi frekuensi alel dan genotipe dalam populasi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17</cp:revision>
  <dcterms:created xsi:type="dcterms:W3CDTF">2017-06-12T00:41:45Z</dcterms:created>
  <dcterms:modified xsi:type="dcterms:W3CDTF">2017-06-12T02:02:12Z</dcterms:modified>
</cp:coreProperties>
</file>