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3" r:id="rId6"/>
    <p:sldId id="264" r:id="rId7"/>
    <p:sldId id="261" r:id="rId8"/>
    <p:sldId id="272" r:id="rId9"/>
    <p:sldId id="273" r:id="rId10"/>
    <p:sldId id="265" r:id="rId11"/>
    <p:sldId id="266" r:id="rId12"/>
    <p:sldId id="267" r:id="rId13"/>
    <p:sldId id="276" r:id="rId14"/>
    <p:sldId id="268" r:id="rId15"/>
    <p:sldId id="269" r:id="rId16"/>
    <p:sldId id="270" r:id="rId17"/>
    <p:sldId id="301" r:id="rId18"/>
    <p:sldId id="271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8" r:id="rId42"/>
    <p:sldId id="299" r:id="rId43"/>
    <p:sldId id="297" r:id="rId44"/>
    <p:sldId id="30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97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0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2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9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9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0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4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89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9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5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8B542-5BDA-4C3C-B2B7-2DB02B51EECC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810000"/>
            <a:ext cx="5638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chemeClr val="bg1"/>
                </a:solidFill>
              </a:rPr>
              <a:t>Hukum</a:t>
            </a:r>
            <a:r>
              <a:rPr lang="en-US" sz="2800" b="1" dirty="0" smtClean="0">
                <a:solidFill>
                  <a:schemeClr val="bg1"/>
                </a:solidFill>
              </a:rPr>
              <a:t> Mendel </a:t>
            </a:r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  <a:p>
            <a:pPr algn="ctr" eaLnBrk="1" hangingPunct="1"/>
            <a:r>
              <a:rPr lang="en-US" sz="2800" b="1" dirty="0" err="1" smtClean="0">
                <a:solidFill>
                  <a:schemeClr val="bg1"/>
                </a:solidFill>
              </a:rPr>
              <a:t>Pewarisan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Sifat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4038600" y="4811712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bg1"/>
                </a:solidFill>
              </a:rPr>
              <a:t>Dr. </a:t>
            </a:r>
            <a:r>
              <a:rPr lang="en-US" dirty="0" err="1">
                <a:solidFill>
                  <a:schemeClr val="bg1"/>
                </a:solidFill>
              </a:rPr>
              <a:t>Henny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Saraswati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M.Biomed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9192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Mengapa</a:t>
            </a:r>
            <a:r>
              <a:rPr lang="en-US" dirty="0" smtClean="0"/>
              <a:t> Mendel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kacang</a:t>
            </a:r>
            <a:r>
              <a:rPr lang="en-US" dirty="0" smtClean="0"/>
              <a:t> </a:t>
            </a:r>
            <a:r>
              <a:rPr lang="en-US" dirty="0" err="1" smtClean="0"/>
              <a:t>polong</a:t>
            </a:r>
            <a:r>
              <a:rPr lang="en-US" dirty="0" smtClean="0"/>
              <a:t>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Karena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Kacang</a:t>
            </a:r>
            <a:r>
              <a:rPr lang="en-US" dirty="0" smtClean="0"/>
              <a:t> </a:t>
            </a:r>
            <a:r>
              <a:rPr lang="en-US" dirty="0" err="1" smtClean="0"/>
              <a:t>polong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varietas</a:t>
            </a:r>
            <a:r>
              <a:rPr lang="en-US" dirty="0" smtClean="0"/>
              <a:t> yang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warna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bunga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bentuk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biji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bermacam-macam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Mudah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dikawin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silangkan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Organ-organ </a:t>
            </a:r>
            <a:r>
              <a:rPr lang="en-US" dirty="0" err="1" smtClean="0">
                <a:sym typeface="Wingdings" pitchFamily="2" charset="2"/>
              </a:rPr>
              <a:t>seksual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dalam</a:t>
            </a:r>
            <a:r>
              <a:rPr lang="en-US" dirty="0" smtClean="0">
                <a:sym typeface="Wingdings" pitchFamily="2" charset="2"/>
              </a:rPr>
              <a:t> 1 </a:t>
            </a:r>
            <a:r>
              <a:rPr lang="en-US" dirty="0" err="1" smtClean="0">
                <a:sym typeface="Wingdings" pitchFamily="2" charset="2"/>
              </a:rPr>
              <a:t>bunga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Mudah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ditumbuhkan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60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0"/>
            <a:ext cx="5686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49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Variasi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yang </a:t>
            </a:r>
            <a:r>
              <a:rPr lang="en-US" dirty="0" err="1" smtClean="0"/>
              <a:t>Diteliti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Mendel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41052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7" y="1676400"/>
            <a:ext cx="415290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85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Perkawinan</a:t>
            </a:r>
            <a:r>
              <a:rPr lang="en-US" dirty="0" smtClean="0"/>
              <a:t> </a:t>
            </a:r>
            <a:r>
              <a:rPr lang="en-US" dirty="0" err="1" smtClean="0"/>
              <a:t>Monohibrid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perkawinan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2 </a:t>
            </a:r>
            <a:r>
              <a:rPr lang="en-US" dirty="0" err="1" smtClean="0"/>
              <a:t>individu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endParaRPr lang="en-US" dirty="0" smtClean="0"/>
          </a:p>
          <a:p>
            <a:pPr lvl="1"/>
            <a:r>
              <a:rPr lang="en-US" dirty="0" err="1" smtClean="0"/>
              <a:t>Mis</a:t>
            </a:r>
            <a:r>
              <a:rPr lang="en-US" dirty="0" smtClean="0"/>
              <a:t>.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polong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dikawinkan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polong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endParaRPr lang="en-US" dirty="0" smtClean="0"/>
          </a:p>
          <a:p>
            <a:pPr lvl="1"/>
            <a:r>
              <a:rPr lang="en-US" dirty="0" err="1" smtClean="0"/>
              <a:t>Mis.tanaman</a:t>
            </a:r>
            <a:r>
              <a:rPr lang="en-US" dirty="0" smtClean="0"/>
              <a:t> </a:t>
            </a:r>
            <a:r>
              <a:rPr lang="en-US" dirty="0" err="1" smtClean="0"/>
              <a:t>polong</a:t>
            </a:r>
            <a:r>
              <a:rPr lang="en-US" dirty="0" smtClean="0"/>
              <a:t> yang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bunganya</a:t>
            </a:r>
            <a:r>
              <a:rPr lang="en-US" dirty="0" smtClean="0"/>
              <a:t> </a:t>
            </a:r>
            <a:r>
              <a:rPr lang="en-US" dirty="0" err="1" smtClean="0"/>
              <a:t>ungu</a:t>
            </a:r>
            <a:r>
              <a:rPr lang="en-US" dirty="0" smtClean="0"/>
              <a:t> </a:t>
            </a:r>
            <a:r>
              <a:rPr lang="en-US" dirty="0" err="1" smtClean="0"/>
              <a:t>dikawinkan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polong</a:t>
            </a:r>
            <a:r>
              <a:rPr lang="en-US" dirty="0" smtClean="0"/>
              <a:t> yang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bunganya</a:t>
            </a:r>
            <a:r>
              <a:rPr lang="en-US" dirty="0" smtClean="0"/>
              <a:t> </a:t>
            </a:r>
            <a:r>
              <a:rPr lang="en-US" dirty="0" err="1" smtClean="0"/>
              <a:t>kuning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7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Perkawinan</a:t>
            </a:r>
            <a:r>
              <a:rPr lang="en-US" dirty="0" smtClean="0"/>
              <a:t> </a:t>
            </a:r>
            <a:r>
              <a:rPr lang="en-US" dirty="0" err="1" smtClean="0"/>
              <a:t>Monohibrid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034" y="1066800"/>
            <a:ext cx="3300166" cy="309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4112895"/>
            <a:ext cx="33623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04900"/>
            <a:ext cx="15811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4191000"/>
            <a:ext cx="127635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2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Perkawinan</a:t>
            </a:r>
            <a:r>
              <a:rPr lang="en-US" dirty="0" smtClean="0"/>
              <a:t> </a:t>
            </a:r>
            <a:r>
              <a:rPr lang="en-US" dirty="0" err="1" smtClean="0"/>
              <a:t>Monohibrid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4039704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1752600"/>
            <a:ext cx="29527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94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Percobaan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Mendel </a:t>
            </a:r>
            <a:r>
              <a:rPr lang="en-US" dirty="0" err="1" smtClean="0"/>
              <a:t>menyimpulkan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gen </a:t>
            </a:r>
            <a:r>
              <a:rPr lang="en-US" b="1" u="sng" dirty="0" err="1" smtClean="0"/>
              <a:t>dominan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gen </a:t>
            </a:r>
            <a:r>
              <a:rPr lang="en-US" b="1" u="sng" dirty="0" err="1" smtClean="0"/>
              <a:t>resesif</a:t>
            </a:r>
            <a:endParaRPr lang="en-US" b="1" u="sng" dirty="0" smtClean="0"/>
          </a:p>
          <a:p>
            <a:pPr lvl="1"/>
            <a:r>
              <a:rPr lang="en-US" dirty="0" err="1" smtClean="0"/>
              <a:t>Sifat-sifat</a:t>
            </a:r>
            <a:r>
              <a:rPr lang="en-US" dirty="0" smtClean="0"/>
              <a:t> </a:t>
            </a:r>
            <a:r>
              <a:rPr lang="en-US" dirty="0" err="1" smtClean="0"/>
              <a:t>resesif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F2 </a:t>
            </a:r>
            <a:r>
              <a:rPr lang="en-US" dirty="0" err="1" smtClean="0"/>
              <a:t>setelah</a:t>
            </a:r>
            <a:r>
              <a:rPr lang="en-US" dirty="0" smtClean="0"/>
              <a:t> gen-gen </a:t>
            </a:r>
            <a:r>
              <a:rPr lang="en-US" dirty="0" err="1" smtClean="0"/>
              <a:t>resesif</a:t>
            </a:r>
            <a:r>
              <a:rPr lang="en-US" dirty="0" smtClean="0"/>
              <a:t> </a:t>
            </a:r>
            <a:r>
              <a:rPr lang="en-US" dirty="0" err="1" smtClean="0"/>
              <a:t>mengelompok</a:t>
            </a:r>
            <a:endParaRPr lang="en-US" dirty="0" smtClean="0"/>
          </a:p>
          <a:p>
            <a:pPr lvl="1"/>
            <a:r>
              <a:rPr lang="en-US" dirty="0" smtClean="0"/>
              <a:t>Gen </a:t>
            </a:r>
            <a:r>
              <a:rPr lang="en-US" dirty="0" err="1" smtClean="0"/>
              <a:t>dominan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menutupi</a:t>
            </a:r>
            <a:r>
              <a:rPr lang="en-US" dirty="0" smtClean="0"/>
              <a:t> </a:t>
            </a:r>
            <a:r>
              <a:rPr lang="en-US" dirty="0" err="1" smtClean="0"/>
              <a:t>ekspresi</a:t>
            </a:r>
            <a:r>
              <a:rPr lang="en-US" dirty="0" smtClean="0"/>
              <a:t> gen </a:t>
            </a:r>
            <a:r>
              <a:rPr lang="en-US" dirty="0" err="1" smtClean="0"/>
              <a:t>resesif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514350" lvl="1" indent="-514350">
              <a:buFont typeface="+mj-lt"/>
              <a:buAutoNum type="arabicPeriod" startAt="2"/>
            </a:pPr>
            <a:r>
              <a:rPr lang="en-US" sz="3200" dirty="0"/>
              <a:t>Mendel </a:t>
            </a:r>
            <a:r>
              <a:rPr lang="en-US" sz="3200" dirty="0" err="1"/>
              <a:t>menyimpulkan</a:t>
            </a:r>
            <a:r>
              <a:rPr lang="en-US" sz="3200" dirty="0"/>
              <a:t> </a:t>
            </a:r>
            <a:r>
              <a:rPr lang="en-US" sz="3200" dirty="0" err="1"/>
              <a:t>ada</a:t>
            </a:r>
            <a:r>
              <a:rPr lang="en-US" sz="3200" dirty="0"/>
              <a:t> “unit </a:t>
            </a:r>
            <a:r>
              <a:rPr lang="en-US" sz="3200" dirty="0" err="1"/>
              <a:t>faktor</a:t>
            </a:r>
            <a:r>
              <a:rPr lang="en-US" sz="3200" dirty="0"/>
              <a:t> yang </a:t>
            </a:r>
            <a:r>
              <a:rPr lang="en-US" sz="3200" dirty="0" err="1"/>
              <a:t>diturunkan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orang </a:t>
            </a:r>
            <a:r>
              <a:rPr lang="en-US" sz="3200" dirty="0" err="1"/>
              <a:t>tua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anak</a:t>
            </a:r>
            <a:r>
              <a:rPr lang="en-US" sz="3200" dirty="0"/>
              <a:t> </a:t>
            </a:r>
            <a:r>
              <a:rPr lang="en-US" sz="3200" dirty="0">
                <a:sym typeface="Wingdings" pitchFamily="2" charset="2"/>
              </a:rPr>
              <a:t> </a:t>
            </a:r>
            <a:r>
              <a:rPr lang="en-US" sz="3200" dirty="0" err="1">
                <a:sym typeface="Wingdings" pitchFamily="2" charset="2"/>
              </a:rPr>
              <a:t>sekarang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kita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sebut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dengan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b="1" u="sng" dirty="0">
                <a:sym typeface="Wingdings" pitchFamily="2" charset="2"/>
              </a:rPr>
              <a:t>gen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3371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Alel</a:t>
            </a:r>
            <a:r>
              <a:rPr lang="en-US" dirty="0" smtClean="0"/>
              <a:t> </a:t>
            </a:r>
            <a:r>
              <a:rPr lang="en-US" dirty="0" err="1" smtClean="0"/>
              <a:t>kodominan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err="1" smtClean="0"/>
              <a:t>Sepasang</a:t>
            </a:r>
            <a:r>
              <a:rPr lang="en-US" dirty="0" smtClean="0"/>
              <a:t> </a:t>
            </a:r>
            <a:r>
              <a:rPr lang="en-US" dirty="0" err="1" smtClean="0"/>
              <a:t>alel</a:t>
            </a:r>
            <a:r>
              <a:rPr lang="en-US" dirty="0" smtClean="0"/>
              <a:t> yang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heterozigot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 smtClean="0"/>
          </a:p>
          <a:p>
            <a:r>
              <a:rPr lang="en-US" dirty="0" err="1" smtClean="0"/>
              <a:t>Misal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Sapi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r>
              <a:rPr lang="en-US" dirty="0" smtClean="0"/>
              <a:t> </a:t>
            </a:r>
            <a:r>
              <a:rPr lang="en-US" dirty="0" err="1" smtClean="0"/>
              <a:t>genotipenya</a:t>
            </a:r>
            <a:r>
              <a:rPr lang="en-US" dirty="0" smtClean="0"/>
              <a:t> C</a:t>
            </a:r>
            <a:r>
              <a:rPr lang="en-US" baseline="30000" dirty="0" smtClean="0"/>
              <a:t>R</a:t>
            </a:r>
            <a:r>
              <a:rPr lang="en-US" dirty="0" smtClean="0"/>
              <a:t>C</a:t>
            </a:r>
            <a:r>
              <a:rPr lang="en-US" baseline="30000" dirty="0" smtClean="0"/>
              <a:t>R</a:t>
            </a:r>
          </a:p>
          <a:p>
            <a:pPr lvl="1"/>
            <a:r>
              <a:rPr lang="en-US" dirty="0" err="1" smtClean="0"/>
              <a:t>Sapi</a:t>
            </a:r>
            <a:r>
              <a:rPr lang="en-US" dirty="0" smtClean="0"/>
              <a:t> </a:t>
            </a:r>
            <a:r>
              <a:rPr lang="en-US" dirty="0" err="1" smtClean="0"/>
              <a:t>coklat</a:t>
            </a:r>
            <a:r>
              <a:rPr lang="en-US" dirty="0" smtClean="0"/>
              <a:t> </a:t>
            </a:r>
            <a:r>
              <a:rPr lang="en-US" dirty="0" err="1" smtClean="0"/>
              <a:t>genotipenya</a:t>
            </a:r>
            <a:r>
              <a:rPr lang="en-US" dirty="0" smtClean="0"/>
              <a:t> C</a:t>
            </a:r>
            <a:r>
              <a:rPr lang="en-US" baseline="30000" dirty="0" smtClean="0"/>
              <a:t>R</a:t>
            </a:r>
            <a:r>
              <a:rPr lang="en-US" dirty="0" smtClean="0"/>
              <a:t>C</a:t>
            </a:r>
            <a:r>
              <a:rPr lang="en-US" baseline="30000" dirty="0" smtClean="0"/>
              <a:t>W</a:t>
            </a:r>
          </a:p>
          <a:p>
            <a:pPr lvl="1"/>
            <a:r>
              <a:rPr lang="en-US" dirty="0" err="1" smtClean="0"/>
              <a:t>Sapi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 </a:t>
            </a:r>
            <a:r>
              <a:rPr lang="en-US" dirty="0" err="1" smtClean="0"/>
              <a:t>genotipenya</a:t>
            </a:r>
            <a:r>
              <a:rPr lang="en-US" smtClean="0"/>
              <a:t> C</a:t>
            </a:r>
            <a:r>
              <a:rPr lang="en-US" baseline="30000"/>
              <a:t>W</a:t>
            </a:r>
            <a:r>
              <a:rPr lang="en-US" smtClean="0"/>
              <a:t>C</a:t>
            </a:r>
            <a:r>
              <a:rPr lang="en-US" baseline="30000" smtClean="0"/>
              <a:t>W</a:t>
            </a:r>
            <a:endParaRPr lang="en-US" baseline="3000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26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Percobaan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Mendel </a:t>
            </a:r>
            <a:r>
              <a:rPr lang="en-US" dirty="0" err="1" smtClean="0"/>
              <a:t>mengeluarkan</a:t>
            </a:r>
            <a:r>
              <a:rPr lang="en-US" dirty="0" smtClean="0"/>
              <a:t> </a:t>
            </a:r>
            <a:r>
              <a:rPr lang="en-US" b="1" u="sng" dirty="0" err="1"/>
              <a:t>Hukum</a:t>
            </a:r>
            <a:r>
              <a:rPr lang="en-US" b="1" u="sng" dirty="0"/>
              <a:t> Mendel </a:t>
            </a:r>
            <a:r>
              <a:rPr lang="en-US" b="1" u="sng" dirty="0" smtClean="0"/>
              <a:t>I (</a:t>
            </a:r>
            <a:r>
              <a:rPr lang="en-US" b="1" u="sng" dirty="0" err="1" smtClean="0"/>
              <a:t>hukum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segregasi</a:t>
            </a:r>
            <a:r>
              <a:rPr lang="en-US" b="1" u="sng" dirty="0" smtClean="0"/>
              <a:t>/</a:t>
            </a:r>
            <a:r>
              <a:rPr lang="en-US" b="1" u="sng" dirty="0" err="1" smtClean="0"/>
              <a:t>pemisahan</a:t>
            </a:r>
            <a:r>
              <a:rPr lang="en-US" b="1" u="sng" dirty="0" smtClean="0"/>
              <a:t> gen yang </a:t>
            </a:r>
            <a:r>
              <a:rPr lang="en-US" b="1" u="sng" dirty="0" err="1" smtClean="0"/>
              <a:t>sealel</a:t>
            </a:r>
            <a:r>
              <a:rPr lang="en-US" b="1" u="sng" dirty="0" smtClean="0"/>
              <a:t>)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sepasang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alel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terpisah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pembentukan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gamet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diteruskan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keturunan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Rasio</a:t>
            </a:r>
            <a:r>
              <a:rPr lang="en-US" dirty="0" smtClean="0"/>
              <a:t> </a:t>
            </a:r>
            <a:r>
              <a:rPr lang="en-US" dirty="0" err="1" smtClean="0"/>
              <a:t>fenotipe</a:t>
            </a:r>
            <a:r>
              <a:rPr lang="en-US" dirty="0" smtClean="0"/>
              <a:t> 3:1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Mendel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7"/>
            <a:ext cx="8229600" cy="4068763"/>
          </a:xfrm>
        </p:spPr>
        <p:txBody>
          <a:bodyPr/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persilangan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F2 </a:t>
            </a:r>
            <a:r>
              <a:rPr lang="en-US" dirty="0" err="1" smtClean="0"/>
              <a:t>memperlihatkan</a:t>
            </a:r>
            <a:r>
              <a:rPr lang="en-US" dirty="0" smtClean="0"/>
              <a:t> </a:t>
            </a:r>
            <a:r>
              <a:rPr lang="en-US" dirty="0" err="1" smtClean="0"/>
              <a:t>rasio</a:t>
            </a:r>
            <a:r>
              <a:rPr lang="en-US" dirty="0" smtClean="0"/>
              <a:t> </a:t>
            </a:r>
            <a:r>
              <a:rPr lang="en-US" dirty="0" err="1" smtClean="0"/>
              <a:t>fenotipe</a:t>
            </a:r>
            <a:r>
              <a:rPr lang="en-US" dirty="0" smtClean="0"/>
              <a:t> 3:1 </a:t>
            </a:r>
          </a:p>
          <a:p>
            <a:endParaRPr lang="en-US" dirty="0"/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membuktikan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Mendel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54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685800"/>
            <a:ext cx="8229600" cy="1143000"/>
          </a:xfrm>
        </p:spPr>
        <p:txBody>
          <a:bodyPr/>
          <a:lstStyle/>
          <a:p>
            <a:r>
              <a:rPr lang="en-US" dirty="0" err="1" smtClean="0"/>
              <a:t>Genetika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3078163"/>
          </a:xfrm>
        </p:spPr>
        <p:txBody>
          <a:bodyPr>
            <a:normAutofit/>
          </a:bodyPr>
          <a:lstStyle/>
          <a:p>
            <a:r>
              <a:rPr lang="en-US" dirty="0" err="1" smtClean="0"/>
              <a:t>Cabang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r>
              <a:rPr lang="en-US" dirty="0" smtClean="0"/>
              <a:t> yang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gen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pewarisan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sifat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7817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16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Perkawinan</a:t>
            </a:r>
            <a:r>
              <a:rPr lang="en-US" dirty="0" smtClean="0"/>
              <a:t> </a:t>
            </a:r>
            <a:r>
              <a:rPr lang="en-US" dirty="0" err="1" smtClean="0"/>
              <a:t>Dihibrid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perkawinan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2 </a:t>
            </a:r>
            <a:r>
              <a:rPr lang="en-US" dirty="0" err="1" smtClean="0"/>
              <a:t>individu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2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endParaRPr lang="en-US" dirty="0" smtClean="0"/>
          </a:p>
          <a:p>
            <a:pPr lvl="1"/>
            <a:r>
              <a:rPr lang="en-US" dirty="0" err="1" smtClean="0"/>
              <a:t>Mis</a:t>
            </a:r>
            <a:r>
              <a:rPr lang="en-US" dirty="0" smtClean="0"/>
              <a:t>.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biji</a:t>
            </a:r>
            <a:r>
              <a:rPr lang="en-US" dirty="0" smtClean="0"/>
              <a:t> </a:t>
            </a:r>
            <a:r>
              <a:rPr lang="en-US" dirty="0" err="1" smtClean="0"/>
              <a:t>halus</a:t>
            </a:r>
            <a:r>
              <a:rPr lang="en-US" dirty="0" smtClean="0"/>
              <a:t> </a:t>
            </a:r>
            <a:r>
              <a:rPr lang="en-US" dirty="0" err="1" smtClean="0"/>
              <a:t>dikawinkan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biji</a:t>
            </a:r>
            <a:r>
              <a:rPr lang="en-US" dirty="0" smtClean="0"/>
              <a:t> </a:t>
            </a:r>
            <a:r>
              <a:rPr lang="en-US" dirty="0" err="1" smtClean="0"/>
              <a:t>keriput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3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3124201"/>
            <a:ext cx="27432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Perkawinan</a:t>
            </a:r>
            <a:r>
              <a:rPr lang="en-US" dirty="0" smtClean="0"/>
              <a:t> </a:t>
            </a:r>
            <a:r>
              <a:rPr lang="en-US" dirty="0" err="1" smtClean="0"/>
              <a:t>dihibrid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5238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65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Rasio</a:t>
            </a:r>
            <a:r>
              <a:rPr lang="en-US" dirty="0" smtClean="0"/>
              <a:t> </a:t>
            </a:r>
            <a:r>
              <a:rPr lang="en-US" dirty="0" err="1" smtClean="0"/>
              <a:t>fenotipe</a:t>
            </a:r>
            <a:r>
              <a:rPr lang="en-US" dirty="0" smtClean="0"/>
              <a:t> 9:3:3:1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Mendel II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7"/>
            <a:ext cx="8229600" cy="3916363"/>
          </a:xfrm>
        </p:spPr>
        <p:txBody>
          <a:bodyPr/>
          <a:lstStyle/>
          <a:p>
            <a:r>
              <a:rPr lang="en-US" b="1" u="sng" dirty="0" err="1" smtClean="0"/>
              <a:t>Hukum</a:t>
            </a:r>
            <a:r>
              <a:rPr lang="en-US" b="1" u="sng" dirty="0" smtClean="0"/>
              <a:t> Mendel II (</a:t>
            </a:r>
            <a:r>
              <a:rPr lang="en-US" b="1" u="sng" dirty="0" err="1" smtClean="0"/>
              <a:t>Hukum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Pengelompokan</a:t>
            </a:r>
            <a:r>
              <a:rPr lang="en-US" b="1" u="sng" dirty="0" smtClean="0"/>
              <a:t> gen </a:t>
            </a:r>
            <a:r>
              <a:rPr lang="en-US" b="1" u="sng" dirty="0" err="1" smtClean="0"/>
              <a:t>secara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bebas</a:t>
            </a:r>
            <a:r>
              <a:rPr lang="en-US" b="1" u="sng" dirty="0" smtClean="0"/>
              <a:t>)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gen-gen yang </a:t>
            </a:r>
            <a:r>
              <a:rPr lang="en-US" dirty="0" err="1" smtClean="0">
                <a:sym typeface="Wingdings" pitchFamily="2" charset="2"/>
              </a:rPr>
              <a:t>berbeda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mengelompokkan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alel-alelnya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secara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bebas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2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Mengenal</a:t>
            </a:r>
            <a:r>
              <a:rPr lang="en-US" dirty="0" smtClean="0"/>
              <a:t> Diagram </a:t>
            </a:r>
            <a:r>
              <a:rPr lang="en-US" dirty="0" err="1" smtClean="0"/>
              <a:t>Silsilah</a:t>
            </a:r>
            <a:r>
              <a:rPr lang="en-US" dirty="0" smtClean="0"/>
              <a:t>/Pedigree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err="1" smtClean="0"/>
              <a:t>Berdasar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pewarisan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Mendel</a:t>
            </a:r>
          </a:p>
          <a:p>
            <a:endParaRPr lang="en-US" dirty="0"/>
          </a:p>
          <a:p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diagram </a:t>
            </a:r>
            <a:r>
              <a:rPr lang="en-US" dirty="0" err="1" smtClean="0"/>
              <a:t>silsilah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memperlihatkan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gen </a:t>
            </a:r>
            <a:r>
              <a:rPr lang="en-US" dirty="0" err="1" smtClean="0"/>
              <a:t>dominan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resesif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3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67112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562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Diagram </a:t>
            </a:r>
            <a:r>
              <a:rPr lang="en-US" dirty="0" err="1" smtClean="0"/>
              <a:t>silsilah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sistik</a:t>
            </a:r>
            <a:r>
              <a:rPr lang="en-US" dirty="0" smtClean="0"/>
              <a:t> fibrosis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3895725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13960" y="6086475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Simbol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diagram </a:t>
            </a:r>
            <a:r>
              <a:rPr lang="en-US" dirty="0" err="1" smtClean="0"/>
              <a:t>silsilah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26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/</a:t>
            </a:r>
            <a:r>
              <a:rPr lang="en-US" dirty="0" err="1" smtClean="0"/>
              <a:t>Peluang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pewarisan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,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dipergunakan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memprediksi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keturunan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Yang </a:t>
            </a:r>
            <a:r>
              <a:rPr lang="en-US" dirty="0" err="1" smtClean="0"/>
              <a:t>berguna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peternak</a:t>
            </a:r>
            <a:r>
              <a:rPr lang="en-US" dirty="0" smtClean="0"/>
              <a:t>, </a:t>
            </a:r>
            <a:r>
              <a:rPr lang="en-US" dirty="0" err="1" smtClean="0"/>
              <a:t>petani</a:t>
            </a:r>
            <a:r>
              <a:rPr lang="en-US" dirty="0" smtClean="0"/>
              <a:t>,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sepasang</a:t>
            </a:r>
            <a:r>
              <a:rPr lang="en-US" dirty="0" smtClean="0"/>
              <a:t> </a:t>
            </a:r>
            <a:r>
              <a:rPr lang="en-US" dirty="0" err="1" smtClean="0"/>
              <a:t>suami-istri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alel</a:t>
            </a:r>
            <a:r>
              <a:rPr lang="en-US" dirty="0" smtClean="0"/>
              <a:t> yang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0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71800" y="2057400"/>
            <a:ext cx="45203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Peluang</a:t>
            </a:r>
            <a:r>
              <a:rPr lang="en-U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???</a:t>
            </a:r>
            <a:endParaRPr lang="en-US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3" y="3810000"/>
            <a:ext cx="3403167" cy="254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9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err="1" smtClean="0"/>
              <a:t>Peluang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di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Misal</a:t>
            </a:r>
            <a:r>
              <a:rPr lang="en-US" dirty="0" smtClean="0"/>
              <a:t>: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munculnya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garuda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koin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½</a:t>
            </a:r>
          </a:p>
          <a:p>
            <a:endParaRPr lang="en-US" dirty="0"/>
          </a:p>
          <a:p>
            <a:r>
              <a:rPr lang="en-US" dirty="0" err="1" smtClean="0"/>
              <a:t>Munculnya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Dadu</a:t>
            </a:r>
            <a:r>
              <a:rPr lang="en-US" dirty="0" smtClean="0"/>
              <a:t>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30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8600" y="275338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Angka</a:t>
            </a:r>
            <a:r>
              <a:rPr lang="en-US" sz="2800" dirty="0" smtClean="0"/>
              <a:t> </a:t>
            </a:r>
            <a:r>
              <a:rPr lang="en-US" sz="2800" dirty="0" err="1" smtClean="0"/>
              <a:t>kejadian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771900" y="3362980"/>
            <a:ext cx="346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Total </a:t>
            </a:r>
            <a:r>
              <a:rPr lang="en-US" sz="2800" dirty="0" err="1" smtClean="0"/>
              <a:t>seluruh</a:t>
            </a:r>
            <a:r>
              <a:rPr lang="en-US" sz="2800" dirty="0" smtClean="0"/>
              <a:t> </a:t>
            </a:r>
            <a:r>
              <a:rPr lang="en-US" sz="2800" dirty="0" err="1" smtClean="0"/>
              <a:t>kejadian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2971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Peluang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3035915"/>
            <a:ext cx="49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=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/>
          <a:lstStyle/>
          <a:p>
            <a:r>
              <a:rPr lang="en-US" dirty="0" err="1" smtClean="0"/>
              <a:t>Rumus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garuda</a:t>
            </a:r>
            <a:r>
              <a:rPr lang="en-US" dirty="0" smtClean="0"/>
              <a:t> =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771900" y="3352800"/>
            <a:ext cx="3314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15000" y="4343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garuda</a:t>
            </a:r>
            <a:endParaRPr lang="en-US" sz="280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181600" y="4866620"/>
            <a:ext cx="2286000" cy="76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54930" y="4872335"/>
            <a:ext cx="2236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garuda</a:t>
            </a:r>
            <a:r>
              <a:rPr lang="en-US" sz="2400" dirty="0" smtClean="0"/>
              <a:t> + </a:t>
            </a:r>
            <a:r>
              <a:rPr lang="en-US" sz="2400" dirty="0" err="1" smtClean="0"/>
              <a:t>angka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7467600" y="462025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7848600" y="4343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848600" y="4881860"/>
            <a:ext cx="533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886700" y="490853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0923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40087" y="2819400"/>
            <a:ext cx="486383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GEN???</a:t>
            </a:r>
            <a:endParaRPr lang="en-US" sz="11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7262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Rumus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genetika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err="1" smtClean="0"/>
              <a:t>Semisal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mengawinkan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kacang</a:t>
            </a:r>
            <a:r>
              <a:rPr lang="en-US" dirty="0" smtClean="0"/>
              <a:t> </a:t>
            </a:r>
            <a:r>
              <a:rPr lang="en-US" dirty="0" err="1" smtClean="0"/>
              <a:t>polong</a:t>
            </a:r>
            <a:r>
              <a:rPr lang="en-US" dirty="0" smtClean="0"/>
              <a:t> yang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yang </a:t>
            </a:r>
            <a:r>
              <a:rPr lang="en-US" dirty="0" err="1" smtClean="0"/>
              <a:t>rendah</a:t>
            </a:r>
            <a:r>
              <a:rPr lang="en-US" dirty="0" smtClean="0"/>
              <a:t>,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peluangnya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9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2954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Peluang</a:t>
            </a:r>
            <a:r>
              <a:rPr lang="en-US" sz="2800" dirty="0" smtClean="0"/>
              <a:t> </a:t>
            </a:r>
            <a:r>
              <a:rPr lang="en-US" sz="2800" dirty="0" err="1" smtClean="0"/>
              <a:t>tinggi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1138535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tanaman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159573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keseluruhan</a:t>
            </a:r>
            <a:r>
              <a:rPr lang="en-US" sz="2400" dirty="0" smtClean="0"/>
              <a:t> </a:t>
            </a:r>
            <a:r>
              <a:rPr lang="en-US" sz="2400" dirty="0" err="1" smtClean="0"/>
              <a:t>tanaman</a:t>
            </a:r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971800" y="1572666"/>
            <a:ext cx="4800600" cy="275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49830" y="132394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=</a:t>
            </a:r>
            <a:endParaRPr lang="en-US" sz="2800" b="1" dirty="0"/>
          </a:p>
        </p:txBody>
      </p:sp>
      <p:sp>
        <p:nvSpPr>
          <p:cNvPr id="12" name="Down Arrow 11"/>
          <p:cNvSpPr/>
          <p:nvPr/>
        </p:nvSpPr>
        <p:spPr>
          <a:xfrm>
            <a:off x="5105400" y="2286000"/>
            <a:ext cx="762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12995" y="3200400"/>
            <a:ext cx="1299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 (</a:t>
            </a:r>
            <a:r>
              <a:rPr lang="en-US" sz="2400" dirty="0" err="1" smtClean="0"/>
              <a:t>tinggi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000375" y="3630066"/>
            <a:ext cx="4800600" cy="275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18597" y="3657600"/>
            <a:ext cx="2935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 (</a:t>
            </a:r>
            <a:r>
              <a:rPr lang="en-US" sz="2400" dirty="0" err="1" smtClean="0"/>
              <a:t>tinggi</a:t>
            </a:r>
            <a:r>
              <a:rPr lang="en-US" sz="2400" dirty="0" smtClean="0"/>
              <a:t>) + 1 (</a:t>
            </a:r>
            <a:r>
              <a:rPr lang="en-US" sz="2400" dirty="0" err="1" smtClean="0"/>
              <a:t>rendah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6" name="Down Arrow 15"/>
          <p:cNvSpPr/>
          <p:nvPr/>
        </p:nvSpPr>
        <p:spPr>
          <a:xfrm>
            <a:off x="5105400" y="4267200"/>
            <a:ext cx="762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13996" y="5257800"/>
            <a:ext cx="344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227320" y="5657850"/>
            <a:ext cx="4876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93993" y="5700415"/>
            <a:ext cx="344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76900" y="539752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=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208395" y="5436215"/>
            <a:ext cx="745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75%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357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295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Peluang</a:t>
            </a:r>
            <a:r>
              <a:rPr lang="en-US" sz="2800" dirty="0" smtClean="0"/>
              <a:t> </a:t>
            </a:r>
            <a:r>
              <a:rPr lang="en-US" sz="2800" dirty="0" err="1" smtClean="0"/>
              <a:t>rendah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1138535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tanaman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r>
              <a:rPr lang="en-US" sz="2400" dirty="0" smtClean="0"/>
              <a:t> </a:t>
            </a:r>
            <a:r>
              <a:rPr lang="en-US" sz="2400" dirty="0" err="1" smtClean="0"/>
              <a:t>rendah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159573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keseluruhan</a:t>
            </a:r>
            <a:r>
              <a:rPr lang="en-US" sz="2400" dirty="0" smtClean="0"/>
              <a:t> </a:t>
            </a:r>
            <a:r>
              <a:rPr lang="en-US" sz="2400" dirty="0" err="1" smtClean="0"/>
              <a:t>tanaman</a:t>
            </a:r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971800" y="1572666"/>
            <a:ext cx="4800600" cy="275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49830" y="132394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=</a:t>
            </a:r>
            <a:endParaRPr lang="en-US" sz="2800" b="1" dirty="0"/>
          </a:p>
        </p:txBody>
      </p:sp>
      <p:sp>
        <p:nvSpPr>
          <p:cNvPr id="12" name="Down Arrow 11"/>
          <p:cNvSpPr/>
          <p:nvPr/>
        </p:nvSpPr>
        <p:spPr>
          <a:xfrm>
            <a:off x="5105400" y="2286000"/>
            <a:ext cx="762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24400" y="3200400"/>
            <a:ext cx="1668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  <a:r>
              <a:rPr lang="en-US" sz="2400" dirty="0" smtClean="0"/>
              <a:t> (</a:t>
            </a:r>
            <a:r>
              <a:rPr lang="en-US" sz="2400" dirty="0" err="1" smtClean="0"/>
              <a:t>rendah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000375" y="3630066"/>
            <a:ext cx="4800600" cy="275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18597" y="3657600"/>
            <a:ext cx="2935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 (</a:t>
            </a:r>
            <a:r>
              <a:rPr lang="en-US" sz="2400" dirty="0" err="1" smtClean="0"/>
              <a:t>tinggi</a:t>
            </a:r>
            <a:r>
              <a:rPr lang="en-US" sz="2400" dirty="0" smtClean="0"/>
              <a:t>) + 1 (</a:t>
            </a:r>
            <a:r>
              <a:rPr lang="en-US" sz="2400" dirty="0" err="1" smtClean="0"/>
              <a:t>rendah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6" name="Down Arrow 15"/>
          <p:cNvSpPr/>
          <p:nvPr/>
        </p:nvSpPr>
        <p:spPr>
          <a:xfrm>
            <a:off x="5105400" y="4267200"/>
            <a:ext cx="762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13996" y="5257800"/>
            <a:ext cx="344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227320" y="5657850"/>
            <a:ext cx="4876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93993" y="5700415"/>
            <a:ext cx="344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76900" y="539752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=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208395" y="5436215"/>
            <a:ext cx="745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dirty="0" smtClean="0"/>
              <a:t>5%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412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651760" y="3646170"/>
            <a:ext cx="3291840" cy="5595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2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yang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berdiri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51760" y="3657600"/>
            <a:ext cx="1386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K(x + y)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832860" y="3682484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0" y="364617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K(x) x K(y)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251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kemungkinannya</a:t>
            </a:r>
            <a:r>
              <a:rPr lang="en-US" dirty="0" smtClean="0"/>
              <a:t> 2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u="sng" dirty="0" err="1" smtClean="0"/>
              <a:t>anak</a:t>
            </a:r>
            <a:r>
              <a:rPr lang="en-US" u="sng" dirty="0" smtClean="0"/>
              <a:t> </a:t>
            </a:r>
            <a:r>
              <a:rPr lang="en-US" u="sng" dirty="0" err="1" smtClean="0"/>
              <a:t>laki-laki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err="1" smtClean="0"/>
              <a:t>Suami</a:t>
            </a:r>
            <a:r>
              <a:rPr lang="en-US" dirty="0" smtClean="0"/>
              <a:t> </a:t>
            </a:r>
            <a:r>
              <a:rPr lang="en-US" dirty="0" err="1" smtClean="0"/>
              <a:t>istri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normal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membawa</a:t>
            </a:r>
            <a:r>
              <a:rPr lang="en-US" dirty="0" smtClean="0"/>
              <a:t> gen </a:t>
            </a:r>
            <a:r>
              <a:rPr lang="en-US" dirty="0" err="1" smtClean="0"/>
              <a:t>untuk</a:t>
            </a:r>
            <a:r>
              <a:rPr lang="en-US" dirty="0" smtClean="0"/>
              <a:t> albino. </a:t>
            </a:r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 albino?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1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Peluang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2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yang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727960" y="3402866"/>
            <a:ext cx="3977640" cy="5595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K(x </a:t>
            </a:r>
            <a:r>
              <a:rPr lang="en-US" sz="2800" dirty="0" err="1" smtClean="0">
                <a:solidFill>
                  <a:schemeClr val="tx1"/>
                </a:solidFill>
              </a:rPr>
              <a:t>atau</a:t>
            </a:r>
            <a:r>
              <a:rPr lang="en-US" sz="2800" dirty="0" smtClean="0">
                <a:solidFill>
                  <a:schemeClr val="tx1"/>
                </a:solidFill>
              </a:rPr>
              <a:t> y) = K(x) + K(y)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2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tos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2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bersama-sama</a:t>
            </a:r>
            <a:r>
              <a:rPr lang="en-US" dirty="0" smtClean="0"/>
              <a:t>, </a:t>
            </a:r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2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2 </a:t>
            </a:r>
            <a:r>
              <a:rPr lang="en-US" dirty="0" err="1" smtClean="0"/>
              <a:t>ekor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sehelai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setumpuk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bridge, </a:t>
            </a:r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sehelai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As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sehelai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raja?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99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Rumus</a:t>
            </a:r>
            <a:r>
              <a:rPr lang="en-US" dirty="0" smtClean="0"/>
              <a:t> </a:t>
            </a:r>
            <a:r>
              <a:rPr lang="en-US" dirty="0" err="1" smtClean="0"/>
              <a:t>Binomium</a:t>
            </a:r>
            <a:r>
              <a:rPr lang="en-US" dirty="0" smtClean="0"/>
              <a:t> (a + b)</a:t>
            </a:r>
            <a:r>
              <a:rPr lang="en-US" baseline="30000" dirty="0" smtClean="0"/>
              <a:t>n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dirty="0" err="1" smtClean="0"/>
              <a:t>Dimana</a:t>
            </a:r>
            <a:r>
              <a:rPr lang="en-US" dirty="0" smtClean="0"/>
              <a:t> a </a:t>
            </a:r>
            <a:r>
              <a:rPr lang="en-US" dirty="0" err="1" smtClean="0"/>
              <a:t>dan</a:t>
            </a:r>
            <a:r>
              <a:rPr lang="en-US" dirty="0" smtClean="0"/>
              <a:t> b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 yang </a:t>
            </a:r>
            <a:r>
              <a:rPr lang="en-US" dirty="0" err="1" smtClean="0"/>
              <a:t>terpisah</a:t>
            </a:r>
            <a:endParaRPr lang="en-US" dirty="0" smtClean="0"/>
          </a:p>
          <a:p>
            <a:r>
              <a:rPr lang="en-US" dirty="0" err="1" smtClean="0"/>
              <a:t>Dimana</a:t>
            </a:r>
            <a:r>
              <a:rPr lang="en-US" dirty="0" smtClean="0"/>
              <a:t> n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banyaknya</a:t>
            </a:r>
            <a:r>
              <a:rPr lang="en-US" dirty="0" smtClean="0"/>
              <a:t> </a:t>
            </a:r>
            <a:r>
              <a:rPr lang="en-US" dirty="0" err="1" smtClean="0"/>
              <a:t>percobaan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91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2857500"/>
            <a:ext cx="8229600" cy="1143000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5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Tes</a:t>
            </a:r>
            <a:r>
              <a:rPr lang="en-US" dirty="0" smtClean="0"/>
              <a:t> X</a:t>
            </a:r>
            <a:r>
              <a:rPr lang="en-US" baseline="30000" dirty="0" smtClean="0"/>
              <a:t>2</a:t>
            </a:r>
            <a:r>
              <a:rPr lang="en-US" dirty="0" smtClean="0"/>
              <a:t> (Chi-square test)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Tes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hipotesis</a:t>
            </a:r>
            <a:r>
              <a:rPr lang="en-US" dirty="0" smtClean="0"/>
              <a:t> </a:t>
            </a:r>
            <a:r>
              <a:rPr lang="en-US" dirty="0" err="1" smtClean="0"/>
              <a:t>genetika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yang </a:t>
            </a:r>
            <a:r>
              <a:rPr lang="en-US" dirty="0" err="1" smtClean="0"/>
              <a:t>didapatkan</a:t>
            </a:r>
            <a:endParaRPr lang="en-US" dirty="0" smtClean="0"/>
          </a:p>
          <a:p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hipotesis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betul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endParaRPr lang="en-US" dirty="0" smtClean="0"/>
          </a:p>
          <a:p>
            <a:r>
              <a:rPr lang="en-US" dirty="0" err="1" smtClean="0"/>
              <a:t>Misal</a:t>
            </a:r>
            <a:r>
              <a:rPr lang="en-US" dirty="0" smtClean="0"/>
              <a:t> :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kacang</a:t>
            </a:r>
            <a:r>
              <a:rPr lang="en-US" dirty="0" smtClean="0"/>
              <a:t> </a:t>
            </a:r>
            <a:r>
              <a:rPr lang="en-US" dirty="0" err="1" smtClean="0"/>
              <a:t>polong</a:t>
            </a:r>
            <a:r>
              <a:rPr lang="en-US" dirty="0" smtClean="0"/>
              <a:t> yang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dikawinkan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yang </a:t>
            </a:r>
            <a:r>
              <a:rPr lang="en-US" dirty="0" err="1" smtClean="0"/>
              <a:t>pendek</a:t>
            </a:r>
            <a:endParaRPr lang="en-US" dirty="0" smtClean="0"/>
          </a:p>
          <a:p>
            <a:pPr lvl="1"/>
            <a:r>
              <a:rPr lang="en-US" dirty="0" err="1" smtClean="0"/>
              <a:t>Hipotesis</a:t>
            </a:r>
            <a:r>
              <a:rPr lang="en-US" dirty="0" smtClean="0"/>
              <a:t> </a:t>
            </a:r>
            <a:r>
              <a:rPr lang="en-US" dirty="0" err="1" smtClean="0"/>
              <a:t>genetika</a:t>
            </a:r>
            <a:r>
              <a:rPr lang="en-US" dirty="0" smtClean="0"/>
              <a:t> </a:t>
            </a:r>
            <a:r>
              <a:rPr lang="en-US" dirty="0" err="1" smtClean="0"/>
              <a:t>dihasilkan</a:t>
            </a:r>
            <a:r>
              <a:rPr lang="en-US" dirty="0" smtClean="0"/>
              <a:t> 3 </a:t>
            </a:r>
            <a:r>
              <a:rPr lang="en-US" dirty="0" err="1" smtClean="0"/>
              <a:t>tinggi</a:t>
            </a:r>
            <a:r>
              <a:rPr lang="en-US" dirty="0" smtClean="0"/>
              <a:t>, 1 </a:t>
            </a:r>
            <a:r>
              <a:rPr lang="en-US" dirty="0" err="1" smtClean="0"/>
              <a:t>pendek</a:t>
            </a:r>
            <a:endParaRPr lang="en-US" dirty="0" smtClean="0"/>
          </a:p>
          <a:p>
            <a:pPr lvl="1"/>
            <a:r>
              <a:rPr lang="en-US" dirty="0" err="1" smtClean="0"/>
              <a:t>Hasil</a:t>
            </a:r>
            <a:r>
              <a:rPr lang="en-US" dirty="0" smtClean="0"/>
              <a:t> yang </a:t>
            </a:r>
            <a:r>
              <a:rPr lang="en-US" dirty="0" err="1" smtClean="0"/>
              <a:t>didapatkan</a:t>
            </a:r>
            <a:r>
              <a:rPr lang="en-US" dirty="0" smtClean="0"/>
              <a:t> : 2 </a:t>
            </a:r>
            <a:r>
              <a:rPr lang="en-US" dirty="0" err="1" smtClean="0"/>
              <a:t>tinggi</a:t>
            </a:r>
            <a:r>
              <a:rPr lang="en-US" dirty="0" smtClean="0"/>
              <a:t>, 2 </a:t>
            </a:r>
            <a:r>
              <a:rPr lang="en-US" dirty="0" err="1" smtClean="0"/>
              <a:t>pendek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3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7" y="1493837"/>
            <a:ext cx="8229600" cy="4525963"/>
          </a:xfrm>
        </p:spPr>
        <p:txBody>
          <a:bodyPr/>
          <a:lstStyle/>
          <a:p>
            <a:r>
              <a:rPr lang="en-US" dirty="0" smtClean="0"/>
              <a:t>Gen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yang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pewarisan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kode-kode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yang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penampakan</a:t>
            </a:r>
            <a:r>
              <a:rPr lang="en-US" dirty="0" smtClean="0"/>
              <a:t> </a:t>
            </a:r>
            <a:r>
              <a:rPr lang="en-US" dirty="0" err="1" smtClean="0"/>
              <a:t>fenotipik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9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Rumus</a:t>
            </a:r>
            <a:r>
              <a:rPr lang="en-US" dirty="0" smtClean="0"/>
              <a:t> </a:t>
            </a:r>
            <a:r>
              <a:rPr lang="en-US" dirty="0" err="1"/>
              <a:t>Tes</a:t>
            </a:r>
            <a:r>
              <a:rPr lang="en-US" dirty="0"/>
              <a:t> X</a:t>
            </a:r>
            <a:r>
              <a:rPr lang="en-US" baseline="30000" dirty="0"/>
              <a:t>2</a:t>
            </a:r>
            <a:r>
              <a:rPr lang="en-US" dirty="0"/>
              <a:t> (Chi-square test)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34379"/>
            <a:ext cx="3643312" cy="124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539" y="3681680"/>
            <a:ext cx="48269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Dimana</a:t>
            </a:r>
            <a:r>
              <a:rPr lang="en-US" sz="2400" dirty="0" smtClean="0"/>
              <a:t> :</a:t>
            </a:r>
          </a:p>
          <a:p>
            <a:r>
              <a:rPr lang="en-US" sz="2400" dirty="0" smtClean="0">
                <a:latin typeface="Calibri"/>
              </a:rPr>
              <a:t>Σ = </a:t>
            </a:r>
            <a:r>
              <a:rPr lang="en-US" sz="2400" dirty="0" err="1" smtClean="0">
                <a:latin typeface="Calibri"/>
              </a:rPr>
              <a:t>jumlah</a:t>
            </a:r>
            <a:endParaRPr lang="en-US" sz="2400" dirty="0" smtClean="0">
              <a:latin typeface="Calibri"/>
            </a:endParaRPr>
          </a:p>
          <a:p>
            <a:r>
              <a:rPr lang="en-US" sz="2400" dirty="0" smtClean="0">
                <a:latin typeface="Calibri"/>
              </a:rPr>
              <a:t>O = </a:t>
            </a:r>
            <a:r>
              <a:rPr lang="en-US" sz="2400" dirty="0" err="1" smtClean="0">
                <a:latin typeface="Calibri"/>
              </a:rPr>
              <a:t>hasil</a:t>
            </a:r>
            <a:r>
              <a:rPr lang="en-US" sz="2400" dirty="0" smtClean="0">
                <a:latin typeface="Calibri"/>
              </a:rPr>
              <a:t> yang </a:t>
            </a:r>
            <a:r>
              <a:rPr lang="en-US" sz="2400" dirty="0" err="1" smtClean="0">
                <a:latin typeface="Calibri"/>
              </a:rPr>
              <a:t>didapatkan</a:t>
            </a:r>
            <a:r>
              <a:rPr lang="en-US" sz="2400" dirty="0" smtClean="0">
                <a:latin typeface="Calibri"/>
              </a:rPr>
              <a:t> (Observed)</a:t>
            </a:r>
          </a:p>
          <a:p>
            <a:r>
              <a:rPr lang="en-US" sz="2400" dirty="0" smtClean="0">
                <a:latin typeface="Calibri"/>
              </a:rPr>
              <a:t>E = </a:t>
            </a:r>
            <a:r>
              <a:rPr lang="en-US" sz="2400" dirty="0" err="1" smtClean="0">
                <a:latin typeface="Calibri"/>
              </a:rPr>
              <a:t>hipotesis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err="1" smtClean="0">
                <a:latin typeface="Calibri"/>
              </a:rPr>
              <a:t>genetika</a:t>
            </a:r>
            <a:r>
              <a:rPr lang="en-US" sz="2400" dirty="0" smtClean="0">
                <a:latin typeface="Calibri"/>
              </a:rPr>
              <a:t> (Expected)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780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Degree of Freedom (</a:t>
            </a:r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 smtClean="0"/>
              <a:t>kebebasan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fenotip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terikat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yang </a:t>
            </a:r>
            <a:r>
              <a:rPr lang="en-US" dirty="0" err="1" smtClean="0"/>
              <a:t>lainnya</a:t>
            </a:r>
            <a:endParaRPr lang="en-US" dirty="0" smtClean="0"/>
          </a:p>
          <a:p>
            <a:r>
              <a:rPr lang="en-US" dirty="0" err="1" smtClean="0"/>
              <a:t>Nilainya</a:t>
            </a:r>
            <a:r>
              <a:rPr lang="en-US" dirty="0" smtClean="0"/>
              <a:t> =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fenotip</a:t>
            </a:r>
            <a:r>
              <a:rPr lang="en-US" dirty="0" smtClean="0"/>
              <a:t> - 1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6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err="1" smtClean="0"/>
              <a:t>Deviasi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hipotesis</a:t>
            </a:r>
            <a:r>
              <a:rPr lang="en-US" dirty="0" smtClean="0"/>
              <a:t> </a:t>
            </a:r>
            <a:r>
              <a:rPr lang="en-US" dirty="0" err="1" smtClean="0"/>
              <a:t>genetika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yang </a:t>
            </a:r>
            <a:r>
              <a:rPr lang="en-US" dirty="0" err="1" smtClean="0"/>
              <a:t>diperoleh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29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berbatang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hetrozigot</a:t>
            </a:r>
            <a:r>
              <a:rPr lang="en-US" dirty="0" smtClean="0"/>
              <a:t> (</a:t>
            </a:r>
            <a:r>
              <a:rPr lang="en-US" dirty="0" err="1" smtClean="0"/>
              <a:t>Tt</a:t>
            </a:r>
            <a:r>
              <a:rPr lang="en-US" dirty="0" smtClean="0"/>
              <a:t>) </a:t>
            </a:r>
            <a:r>
              <a:rPr lang="en-US" dirty="0" err="1" smtClean="0"/>
              <a:t>menyerbuk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keturunan</a:t>
            </a:r>
            <a:r>
              <a:rPr lang="en-US" dirty="0" smtClean="0"/>
              <a:t>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40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berbatang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20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berbatang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.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kesesuaian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hipotesis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8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Tabel</a:t>
            </a:r>
            <a:r>
              <a:rPr lang="en-US" dirty="0" smtClean="0"/>
              <a:t> Chi-square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1076325"/>
            <a:ext cx="7267575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43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Basic Question…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gen?</a:t>
            </a:r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gen </a:t>
            </a:r>
            <a:r>
              <a:rPr lang="en-US" dirty="0" err="1" smtClean="0"/>
              <a:t>menurunkan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Bagaimana</a:t>
            </a:r>
            <a:r>
              <a:rPr lang="en-US" dirty="0" smtClean="0"/>
              <a:t> gen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Apakah</a:t>
            </a:r>
            <a:r>
              <a:rPr lang="en-US" dirty="0" smtClean="0"/>
              <a:t> gen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?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dll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113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9452"/>
            <a:ext cx="6705600" cy="1143000"/>
          </a:xfrm>
        </p:spPr>
        <p:txBody>
          <a:bodyPr/>
          <a:lstStyle/>
          <a:p>
            <a:r>
              <a:rPr lang="en-US" dirty="0" err="1" smtClean="0"/>
              <a:t>Gregor</a:t>
            </a:r>
            <a:r>
              <a:rPr lang="en-US" dirty="0" smtClean="0"/>
              <a:t> Mendel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percobaan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pewarisan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kacang</a:t>
            </a:r>
            <a:r>
              <a:rPr lang="en-US" dirty="0" smtClean="0"/>
              <a:t> </a:t>
            </a:r>
            <a:r>
              <a:rPr lang="en-US" dirty="0" err="1" smtClean="0"/>
              <a:t>polong</a:t>
            </a:r>
            <a:r>
              <a:rPr lang="en-US" dirty="0" smtClean="0"/>
              <a:t> (</a:t>
            </a:r>
            <a:r>
              <a:rPr lang="en-US" i="1" dirty="0" err="1" smtClean="0"/>
              <a:t>Pisum</a:t>
            </a:r>
            <a:r>
              <a:rPr lang="en-US" i="1" dirty="0" smtClean="0"/>
              <a:t> </a:t>
            </a:r>
            <a:r>
              <a:rPr lang="en-US" i="1" dirty="0" err="1" smtClean="0"/>
              <a:t>sativum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hukum-hukum</a:t>
            </a:r>
            <a:r>
              <a:rPr lang="en-US" dirty="0" smtClean="0"/>
              <a:t> yang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pewarisan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endParaRPr lang="en-US" dirty="0" smtClean="0"/>
          </a:p>
          <a:p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“</a:t>
            </a:r>
            <a:r>
              <a:rPr lang="en-US" dirty="0" err="1" smtClean="0"/>
              <a:t>bapak</a:t>
            </a:r>
            <a:r>
              <a:rPr lang="en-US" dirty="0" smtClean="0"/>
              <a:t> </a:t>
            </a:r>
            <a:r>
              <a:rPr lang="en-US" dirty="0" err="1" smtClean="0"/>
              <a:t>genetika</a:t>
            </a:r>
            <a:r>
              <a:rPr lang="en-US" dirty="0" smtClean="0"/>
              <a:t>”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599452"/>
            <a:ext cx="2895600" cy="286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81140"/>
            <a:ext cx="3032108" cy="300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07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7" y="990600"/>
            <a:ext cx="8229600" cy="5486400"/>
          </a:xfrm>
        </p:spPr>
        <p:txBody>
          <a:bodyPr/>
          <a:lstStyle/>
          <a:p>
            <a:r>
              <a:rPr lang="en-US" dirty="0" smtClean="0"/>
              <a:t>Mendel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perkawinan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kacang</a:t>
            </a:r>
            <a:r>
              <a:rPr lang="en-US" dirty="0" smtClean="0"/>
              <a:t> </a:t>
            </a:r>
            <a:r>
              <a:rPr lang="en-US" dirty="0" err="1" smtClean="0"/>
              <a:t>polong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hibridisasi</a:t>
            </a: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Hasil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hibridisasi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ini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adalah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hibrid</a:t>
            </a: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Dari </a:t>
            </a:r>
            <a:r>
              <a:rPr lang="en-US" dirty="0" err="1" smtClean="0">
                <a:sym typeface="Wingdings" pitchFamily="2" charset="2"/>
              </a:rPr>
              <a:t>perkawinan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silang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didapatkan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sifat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keturunan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dapat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diamati</a:t>
            </a:r>
            <a:r>
              <a:rPr lang="en-US" dirty="0" smtClean="0">
                <a:sym typeface="Wingdings" pitchFamily="2" charset="2"/>
              </a:rPr>
              <a:t> (</a:t>
            </a:r>
            <a:r>
              <a:rPr lang="en-US" dirty="0" err="1" smtClean="0">
                <a:sym typeface="Wingdings" pitchFamily="2" charset="2"/>
              </a:rPr>
              <a:t>mis.warna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bentuk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ukuran</a:t>
            </a:r>
            <a:r>
              <a:rPr lang="en-US" dirty="0" smtClean="0">
                <a:sym typeface="Wingdings" pitchFamily="2" charset="2"/>
              </a:rPr>
              <a:t>)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fenotip</a:t>
            </a: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Juga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sifat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dasar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tidak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nampak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tidak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dipengaruhi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lingkungan</a:t>
            </a:r>
            <a:r>
              <a:rPr lang="en-US" dirty="0" smtClean="0">
                <a:sym typeface="Wingdings" pitchFamily="2" charset="2"/>
              </a:rPr>
              <a:t> (</a:t>
            </a:r>
            <a:r>
              <a:rPr lang="en-US" dirty="0" err="1" smtClean="0">
                <a:sym typeface="Wingdings" pitchFamily="2" charset="2"/>
              </a:rPr>
              <a:t>mis</a:t>
            </a:r>
            <a:r>
              <a:rPr lang="en-US" dirty="0" smtClean="0">
                <a:sym typeface="Wingdings" pitchFamily="2" charset="2"/>
              </a:rPr>
              <a:t>. TT, </a:t>
            </a:r>
            <a:r>
              <a:rPr lang="en-US" dirty="0" err="1" smtClean="0">
                <a:sym typeface="Wingdings" pitchFamily="2" charset="2"/>
              </a:rPr>
              <a:t>tt</a:t>
            </a:r>
            <a:r>
              <a:rPr lang="en-US" dirty="0" smtClean="0">
                <a:sym typeface="Wingdings" pitchFamily="2" charset="2"/>
              </a:rPr>
              <a:t>) 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genotip</a:t>
            </a: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43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7" y="1036637"/>
            <a:ext cx="8229600" cy="4525963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Alel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variasi</a:t>
            </a:r>
            <a:r>
              <a:rPr lang="en-US" dirty="0" smtClean="0">
                <a:sym typeface="Wingdings" pitchFamily="2" charset="2"/>
              </a:rPr>
              <a:t> gen yang </a:t>
            </a:r>
            <a:r>
              <a:rPr lang="en-US" dirty="0" err="1" smtClean="0">
                <a:sym typeface="Wingdings" pitchFamily="2" charset="2"/>
              </a:rPr>
              <a:t>mengkode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sifat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sama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Misal</a:t>
            </a:r>
            <a:r>
              <a:rPr lang="en-US" dirty="0" smtClean="0">
                <a:sym typeface="Wingdings" pitchFamily="2" charset="2"/>
              </a:rPr>
              <a:t> : gen T </a:t>
            </a:r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tubuh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tinggi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gen t </a:t>
            </a:r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tubuh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pendek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maka</a:t>
            </a:r>
            <a:r>
              <a:rPr lang="en-US" dirty="0" smtClean="0">
                <a:sym typeface="Wingdings" pitchFamily="2" charset="2"/>
              </a:rPr>
              <a:t> T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t </a:t>
            </a:r>
            <a:r>
              <a:rPr lang="en-US" dirty="0" err="1" smtClean="0">
                <a:sym typeface="Wingdings" pitchFamily="2" charset="2"/>
              </a:rPr>
              <a:t>adalah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alel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err="1" smtClean="0">
                <a:sym typeface="Wingdings" pitchFamily="2" charset="2"/>
              </a:rPr>
              <a:t>Misal</a:t>
            </a:r>
            <a:r>
              <a:rPr lang="en-US" dirty="0" smtClean="0">
                <a:sym typeface="Wingdings" pitchFamily="2" charset="2"/>
              </a:rPr>
              <a:t> : gen R </a:t>
            </a:r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warna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bunga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gen T </a:t>
            </a:r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tubuh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tinggi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maka</a:t>
            </a:r>
            <a:r>
              <a:rPr lang="en-US" dirty="0" smtClean="0">
                <a:sym typeface="Wingdings" pitchFamily="2" charset="2"/>
              </a:rPr>
              <a:t> R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T </a:t>
            </a:r>
            <a:r>
              <a:rPr lang="en-US" b="1" u="sng" dirty="0" err="1" smtClean="0">
                <a:sym typeface="Wingdings" pitchFamily="2" charset="2"/>
              </a:rPr>
              <a:t>bukan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alel</a:t>
            </a:r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4031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7" y="1219200"/>
            <a:ext cx="8229600" cy="4144963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Homozigot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individu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genotipe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alel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sama</a:t>
            </a:r>
            <a:r>
              <a:rPr lang="en-US" dirty="0" smtClean="0">
                <a:sym typeface="Wingdings" pitchFamily="2" charset="2"/>
              </a:rPr>
              <a:t> (</a:t>
            </a:r>
            <a:r>
              <a:rPr lang="en-US" dirty="0" err="1" smtClean="0">
                <a:sym typeface="Wingdings" pitchFamily="2" charset="2"/>
              </a:rPr>
              <a:t>mis</a:t>
            </a:r>
            <a:r>
              <a:rPr lang="en-US" dirty="0" smtClean="0">
                <a:sym typeface="Wingdings" pitchFamily="2" charset="2"/>
              </a:rPr>
              <a:t>. TT, </a:t>
            </a:r>
            <a:r>
              <a:rPr lang="en-US" dirty="0" err="1" smtClean="0">
                <a:sym typeface="Wingdings" pitchFamily="2" charset="2"/>
              </a:rPr>
              <a:t>tt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Heterozigot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individu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genotipe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alel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berbeda</a:t>
            </a:r>
            <a:r>
              <a:rPr lang="en-US" dirty="0" smtClean="0">
                <a:sym typeface="Wingdings" pitchFamily="2" charset="2"/>
              </a:rPr>
              <a:t> (</a:t>
            </a:r>
            <a:r>
              <a:rPr lang="en-US" dirty="0" err="1" smtClean="0">
                <a:sym typeface="Wingdings" pitchFamily="2" charset="2"/>
              </a:rPr>
              <a:t>mis</a:t>
            </a:r>
            <a:r>
              <a:rPr lang="en-US" dirty="0" smtClean="0">
                <a:sym typeface="Wingdings" pitchFamily="2" charset="2"/>
              </a:rPr>
              <a:t>. </a:t>
            </a:r>
            <a:r>
              <a:rPr lang="en-US" dirty="0" err="1" smtClean="0">
                <a:sym typeface="Wingdings" pitchFamily="2" charset="2"/>
              </a:rPr>
              <a:t>Tt</a:t>
            </a:r>
            <a:r>
              <a:rPr lang="en-US" dirty="0" smtClean="0">
                <a:sym typeface="Wingdings" pitchFamily="2" charset="2"/>
              </a:rPr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8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1012</Words>
  <Application>Microsoft Office PowerPoint</Application>
  <PresentationFormat>On-screen Show (4:3)</PresentationFormat>
  <Paragraphs>161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Genetika</vt:lpstr>
      <vt:lpstr>PowerPoint Presentation</vt:lpstr>
      <vt:lpstr>PowerPoint Presentation</vt:lpstr>
      <vt:lpstr>Basic Question…</vt:lpstr>
      <vt:lpstr>Gregor Mendel</vt:lpstr>
      <vt:lpstr>PowerPoint Presentation</vt:lpstr>
      <vt:lpstr>PowerPoint Presentation</vt:lpstr>
      <vt:lpstr>PowerPoint Presentation</vt:lpstr>
      <vt:lpstr>Mengapa Mendel menggunakan kacang polong??</vt:lpstr>
      <vt:lpstr>PowerPoint Presentation</vt:lpstr>
      <vt:lpstr>Variasi Tanaman yang Diteliti Oleh Mendel </vt:lpstr>
      <vt:lpstr>Perkawinan Monohibrid</vt:lpstr>
      <vt:lpstr>Perkawinan Monohibrid</vt:lpstr>
      <vt:lpstr>Perkawinan Monohibrid</vt:lpstr>
      <vt:lpstr>Analisa Hasil Percobaan</vt:lpstr>
      <vt:lpstr>Alel kodominan</vt:lpstr>
      <vt:lpstr>Analisa Hasil Percobaan</vt:lpstr>
      <vt:lpstr>Rasio fenotipe 3:1 sesuai dengan hukum Mendel I</vt:lpstr>
      <vt:lpstr>PowerPoint Presentation</vt:lpstr>
      <vt:lpstr>Perkawinan Dihibrid</vt:lpstr>
      <vt:lpstr>PowerPoint Presentation</vt:lpstr>
      <vt:lpstr>Rasio fenotipe 9:3:3:1 sesuai dengan Hukum Mendel II </vt:lpstr>
      <vt:lpstr>Mengenal Diagram Silsilah/Pedigree</vt:lpstr>
      <vt:lpstr>PowerPoint Presentation</vt:lpstr>
      <vt:lpstr>Teori Kemungkinan/Peluang</vt:lpstr>
      <vt:lpstr>PowerPoint Presentation</vt:lpstr>
      <vt:lpstr>Peluang</vt:lpstr>
      <vt:lpstr>Rumus peluang</vt:lpstr>
      <vt:lpstr>Rumus Peluang dalam genetika</vt:lpstr>
      <vt:lpstr>PowerPoint Presentation</vt:lpstr>
      <vt:lpstr>PowerPoint Presentation</vt:lpstr>
      <vt:lpstr>Beberapa Teori Peluang</vt:lpstr>
      <vt:lpstr>Contoh soal :</vt:lpstr>
      <vt:lpstr>Beberapa Teori Peluang</vt:lpstr>
      <vt:lpstr>Contoh soal :</vt:lpstr>
      <vt:lpstr>Penggunaan Rumus Binomium (a + b)n</vt:lpstr>
      <vt:lpstr>Contoh soal</vt:lpstr>
      <vt:lpstr>Tes X2 (Chi-square test)</vt:lpstr>
      <vt:lpstr>Rumus Tes X2 (Chi-square test) </vt:lpstr>
      <vt:lpstr>Degree of Freedom (derajat kebebasan)</vt:lpstr>
      <vt:lpstr>Deviasi</vt:lpstr>
      <vt:lpstr>Contoh soal</vt:lpstr>
      <vt:lpstr>Tabel Chi-square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Henny Saraswati</dc:creator>
  <cp:lastModifiedBy>Henny Saraswati</cp:lastModifiedBy>
  <cp:revision>41</cp:revision>
  <dcterms:created xsi:type="dcterms:W3CDTF">2017-03-09T07:00:56Z</dcterms:created>
  <dcterms:modified xsi:type="dcterms:W3CDTF">2017-03-13T02:05:05Z</dcterms:modified>
</cp:coreProperties>
</file>