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257" r:id="rId2"/>
    <p:sldId id="258" r:id="rId3"/>
    <p:sldId id="259" r:id="rId4"/>
    <p:sldId id="260" r:id="rId5"/>
    <p:sldId id="263" r:id="rId6"/>
    <p:sldId id="266" r:id="rId7"/>
    <p:sldId id="277" r:id="rId8"/>
    <p:sldId id="264" r:id="rId9"/>
    <p:sldId id="265" r:id="rId10"/>
    <p:sldId id="268" r:id="rId11"/>
    <p:sldId id="269" r:id="rId12"/>
    <p:sldId id="270" r:id="rId13"/>
    <p:sldId id="272" r:id="rId14"/>
    <p:sldId id="290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1" r:id="rId28"/>
    <p:sldId id="304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99" r:id="rId37"/>
    <p:sldId id="303" r:id="rId38"/>
    <p:sldId id="273" r:id="rId39"/>
    <p:sldId id="305" r:id="rId40"/>
    <p:sldId id="274" r:id="rId41"/>
    <p:sldId id="275" r:id="rId42"/>
    <p:sldId id="276" r:id="rId43"/>
    <p:sldId id="306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DD9686-FD3E-41B9-8E48-EE7F90FD45E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FAA1F-14B7-4CA3-A971-FA3443839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514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15</a:t>
            </a:fld>
            <a:endParaRPr lang="id-ID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35</a:t>
            </a:fld>
            <a:endParaRPr lang="id-ID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5C9FBAD-7AB1-4164-9B3B-5AF9C6D3C51A}" type="slidenum">
              <a:rPr lang="id-ID" smtClean="0"/>
              <a:pPr>
                <a:defRPr/>
              </a:pPr>
              <a:t>36</a:t>
            </a:fld>
            <a:endParaRPr lang="id-ID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D9C314-CFC8-4BBA-9612-59D85E48F405}" type="slidenum">
              <a:rPr lang="id-ID" smtClean="0"/>
              <a:pPr>
                <a:defRPr/>
              </a:pPr>
              <a:t>37</a:t>
            </a:fld>
            <a:endParaRPr lang="id-ID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57753-C04C-4112-ABFC-2A3EC7D5B57A}" type="slidenum">
              <a:rPr lang="id-ID" smtClean="0"/>
              <a:pPr>
                <a:defRPr/>
              </a:pPr>
              <a:t>17</a:t>
            </a:fld>
            <a:endParaRPr lang="id-ID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18E2D5-320D-4CE9-B528-1A1C6840DC45}" type="slidenum">
              <a:rPr lang="id-ID" smtClean="0"/>
              <a:pPr>
                <a:defRPr/>
              </a:pPr>
              <a:t>18</a:t>
            </a:fld>
            <a:endParaRPr lang="id-ID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933703-16E0-46BF-A8AD-10C1C7B0BBBF}" type="slidenum">
              <a:rPr lang="id-ID" smtClean="0"/>
              <a:pPr>
                <a:defRPr/>
              </a:pPr>
              <a:t>19</a:t>
            </a:fld>
            <a:endParaRPr lang="id-ID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20</a:t>
            </a:fld>
            <a:endParaRPr lang="id-ID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11113A-583F-49F9-A5C0-73AFCB39C697}" type="slidenum">
              <a:rPr lang="id-ID" smtClean="0"/>
              <a:pPr>
                <a:defRPr/>
              </a:pPr>
              <a:t>21</a:t>
            </a:fld>
            <a:endParaRPr lang="id-ID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9DF2886-1F22-4302-AC7C-A001315EAF89}" type="slidenum">
              <a:rPr lang="id-ID" smtClean="0"/>
              <a:pPr>
                <a:defRPr/>
              </a:pPr>
              <a:t>23</a:t>
            </a:fld>
            <a:endParaRPr lang="id-ID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E4F277-7F18-416B-9C08-B99CD92F9D45}" type="slidenum">
              <a:rPr lang="id-ID" smtClean="0"/>
              <a:pPr>
                <a:defRPr/>
              </a:pPr>
              <a:t>31</a:t>
            </a:fld>
            <a:endParaRPr lang="id-ID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4223A42-B83B-45C0-8DF2-3D171310646C}" type="slidenum">
              <a:rPr lang="id-ID" smtClean="0"/>
              <a:pPr>
                <a:defRPr/>
              </a:pPr>
              <a:t>32</a:t>
            </a:fld>
            <a:endParaRPr lang="id-ID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15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82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061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92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121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571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586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3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304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266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220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1EFC6-37F2-413A-AE6C-8CFC876BE9F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22FA8-2A02-4238-A9F8-2C8992B719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143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rsil\Desktop\Smartcreati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Box 1"/>
          <p:cNvSpPr txBox="1">
            <a:spLocks noChangeArrowheads="1"/>
          </p:cNvSpPr>
          <p:nvPr/>
        </p:nvSpPr>
        <p:spPr bwMode="auto">
          <a:xfrm>
            <a:off x="3200400" y="3770293"/>
            <a:ext cx="5638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2800" b="1" dirty="0" err="1" smtClean="0">
                <a:solidFill>
                  <a:schemeClr val="bg1"/>
                </a:solidFill>
              </a:rPr>
              <a:t>Kromosom</a:t>
            </a:r>
            <a:r>
              <a:rPr lang="en-US" sz="2800" b="1" dirty="0" smtClean="0">
                <a:solidFill>
                  <a:schemeClr val="bg1"/>
                </a:solidFill>
              </a:rPr>
              <a:t>, </a:t>
            </a:r>
            <a:r>
              <a:rPr lang="en-US" sz="2800" b="1" dirty="0" err="1" smtClean="0">
                <a:solidFill>
                  <a:schemeClr val="bg1"/>
                </a:solidFill>
              </a:rPr>
              <a:t>Pembelahan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Sel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dan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Penentuan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Jenis</a:t>
            </a:r>
            <a:r>
              <a:rPr lang="en-US" sz="2800" b="1" dirty="0" smtClean="0">
                <a:solidFill>
                  <a:schemeClr val="bg1"/>
                </a:solidFill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</a:rPr>
              <a:t>Kelamin</a:t>
            </a:r>
            <a:endParaRPr lang="en-US" sz="2800" b="1" dirty="0" smtClean="0">
              <a:solidFill>
                <a:schemeClr val="bg1"/>
              </a:solidFill>
            </a:endParaRPr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038600" y="4723507"/>
            <a:ext cx="4191000" cy="305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dirty="0" smtClean="0">
                <a:solidFill>
                  <a:schemeClr val="bg1"/>
                </a:solidFill>
              </a:rPr>
              <a:t>Dr. </a:t>
            </a:r>
            <a:r>
              <a:rPr lang="en-US" dirty="0" err="1">
                <a:solidFill>
                  <a:schemeClr val="bg1"/>
                </a:solidFill>
              </a:rPr>
              <a:t>Henny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Saraswati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M.Biomed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03652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914401"/>
            <a:ext cx="7848600" cy="5410200"/>
          </a:xfrm>
        </p:spPr>
        <p:txBody>
          <a:bodyPr>
            <a:normAutofit/>
          </a:bodyPr>
          <a:lstStyle/>
          <a:p>
            <a:endParaRPr lang="en-US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62025"/>
            <a:ext cx="3590631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24100"/>
            <a:ext cx="3363686" cy="297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599" y="3810000"/>
            <a:ext cx="359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i="1" dirty="0" smtClean="0"/>
              <a:t>Drosophila melanogaster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794635" y="5486400"/>
            <a:ext cx="359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tanaman</a:t>
            </a:r>
            <a:r>
              <a:rPr lang="en-US" dirty="0" smtClean="0"/>
              <a:t> </a:t>
            </a:r>
            <a:r>
              <a:rPr lang="en-US" dirty="0" err="1" smtClean="0"/>
              <a:t>jagung</a:t>
            </a:r>
            <a:r>
              <a:rPr lang="en-US" dirty="0" smtClean="0"/>
              <a:t> (</a:t>
            </a:r>
            <a:r>
              <a:rPr lang="en-US" i="1" dirty="0" err="1" smtClean="0"/>
              <a:t>Zea</a:t>
            </a:r>
            <a:r>
              <a:rPr lang="en-US" i="1" dirty="0" smtClean="0"/>
              <a:t> mays</a:t>
            </a:r>
            <a:r>
              <a:rPr lang="en-US" dirty="0" smtClean="0"/>
              <a:t>)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52852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48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449763"/>
          </a:xfrm>
        </p:spPr>
        <p:txBody>
          <a:bodyPr/>
          <a:lstStyle/>
          <a:p>
            <a:r>
              <a:rPr lang="en-US" dirty="0" err="1" smtClean="0"/>
              <a:t>Terdapat</a:t>
            </a:r>
            <a:r>
              <a:rPr lang="en-US" dirty="0" smtClean="0"/>
              <a:t> </a:t>
            </a:r>
            <a:r>
              <a:rPr lang="en-US" dirty="0" err="1" smtClean="0"/>
              <a:t>sentromer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err="1" smtClean="0">
                <a:sym typeface="Wingdings" pitchFamily="2" charset="2"/>
              </a:rPr>
              <a:t>tempat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berkaitnya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i="1" dirty="0" smtClean="0">
                <a:sym typeface="Wingdings" pitchFamily="2" charset="2"/>
              </a:rPr>
              <a:t>sister chromatid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benang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spindel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saat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pembelahan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sel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3263153"/>
            <a:ext cx="5943599" cy="3594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2590800" y="4724400"/>
            <a:ext cx="990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392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letak</a:t>
            </a:r>
            <a:r>
              <a:rPr lang="en-US" dirty="0" smtClean="0"/>
              <a:t> </a:t>
            </a:r>
            <a:r>
              <a:rPr lang="en-US" dirty="0" err="1" smtClean="0"/>
              <a:t>sentromernya</a:t>
            </a:r>
            <a:r>
              <a:rPr lang="en-US" dirty="0" smtClean="0"/>
              <a:t>,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dibedakan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/>
              <a:t>Metasentrik</a:t>
            </a:r>
            <a:r>
              <a:rPr lang="en-US" b="1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sentromer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letaknya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tengah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>
                <a:sym typeface="Wingdings" pitchFamily="2" charset="2"/>
              </a:rPr>
              <a:t>Submetasentrik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sentromer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agak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bergeser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bagian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tengah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>
                <a:sym typeface="Wingdings" pitchFamily="2" charset="2"/>
              </a:rPr>
              <a:t>Akrosentrik</a:t>
            </a:r>
            <a:r>
              <a:rPr lang="en-US" dirty="0" smtClean="0">
                <a:sym typeface="Wingdings" pitchFamily="2" charset="2"/>
              </a:rPr>
              <a:t>  </a:t>
            </a:r>
            <a:r>
              <a:rPr lang="en-US" dirty="0" err="1" smtClean="0">
                <a:sym typeface="Wingdings" pitchFamily="2" charset="2"/>
              </a:rPr>
              <a:t>sentromer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terletak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mendekati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ujung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endParaRPr lang="en-US" dirty="0" smtClean="0">
              <a:sym typeface="Wingdings" pitchFamily="2" charset="2"/>
            </a:endParaRPr>
          </a:p>
          <a:p>
            <a:pPr marL="971550" lvl="1" indent="-514350">
              <a:buFont typeface="+mj-lt"/>
              <a:buAutoNum type="arabicPeriod"/>
            </a:pPr>
            <a:r>
              <a:rPr lang="en-US" b="1" dirty="0" err="1" smtClean="0">
                <a:sym typeface="Wingdings" pitchFamily="2" charset="2"/>
              </a:rPr>
              <a:t>Telosentrik</a:t>
            </a:r>
            <a:r>
              <a:rPr lang="en-US" b="1" dirty="0" smtClean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terletak</a:t>
            </a:r>
            <a:r>
              <a:rPr lang="en-US" dirty="0" smtClean="0">
                <a:sym typeface="Wingdings" pitchFamily="2" charset="2"/>
              </a:rPr>
              <a:t> di </a:t>
            </a:r>
            <a:r>
              <a:rPr lang="en-US" dirty="0" err="1" smtClean="0">
                <a:sym typeface="Wingdings" pitchFamily="2" charset="2"/>
              </a:rPr>
              <a:t>ujung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kromosom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475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Struktur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313237"/>
            <a:ext cx="8229600" cy="2316163"/>
          </a:xfrm>
        </p:spPr>
        <p:txBody>
          <a:bodyPr/>
          <a:lstStyle/>
          <a:p>
            <a:r>
              <a:rPr lang="en-US" sz="3200" dirty="0" err="1" smtClean="0"/>
              <a:t>Lengan</a:t>
            </a:r>
            <a:r>
              <a:rPr lang="en-US" sz="3200" dirty="0" smtClean="0"/>
              <a:t> </a:t>
            </a:r>
            <a:r>
              <a:rPr lang="en-US" sz="3200" dirty="0" err="1" smtClean="0"/>
              <a:t>panjang</a:t>
            </a:r>
            <a:r>
              <a:rPr lang="en-US" sz="3200" dirty="0" smtClean="0"/>
              <a:t> </a:t>
            </a:r>
            <a:r>
              <a:rPr lang="en-US" sz="3200" dirty="0" err="1" smtClean="0"/>
              <a:t>kromosom</a:t>
            </a:r>
            <a:r>
              <a:rPr lang="en-US" sz="3200" dirty="0" smtClean="0"/>
              <a:t> </a:t>
            </a:r>
            <a:r>
              <a:rPr lang="en-US" sz="3200" dirty="0" err="1" smtClean="0"/>
              <a:t>ditulis</a:t>
            </a:r>
            <a:r>
              <a:rPr lang="en-US" sz="3200" dirty="0" smtClean="0"/>
              <a:t> </a:t>
            </a:r>
            <a:r>
              <a:rPr lang="en-US" sz="3200" dirty="0" err="1" smtClean="0"/>
              <a:t>dengan</a:t>
            </a:r>
            <a:r>
              <a:rPr lang="en-US" sz="3200" dirty="0" smtClean="0"/>
              <a:t> q</a:t>
            </a:r>
          </a:p>
          <a:p>
            <a:r>
              <a:rPr lang="en-US" dirty="0" err="1" smtClean="0"/>
              <a:t>Lengan</a:t>
            </a:r>
            <a:r>
              <a:rPr lang="en-US" dirty="0" smtClean="0"/>
              <a:t> </a:t>
            </a:r>
            <a:r>
              <a:rPr lang="en-US" dirty="0" err="1" smtClean="0"/>
              <a:t>pendek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ditulis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p</a:t>
            </a:r>
            <a:endParaRPr lang="en-US" sz="32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752600"/>
            <a:ext cx="74866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202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2438400"/>
            <a:ext cx="6934200" cy="1981200"/>
          </a:xfrm>
        </p:spPr>
        <p:txBody>
          <a:bodyPr>
            <a:normAutofit/>
          </a:bodyPr>
          <a:lstStyle/>
          <a:p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Pembelahan</a:t>
            </a:r>
            <a:r>
              <a:rPr lang="en-US" sz="4000" dirty="0" smtClean="0"/>
              <a:t> </a:t>
            </a:r>
            <a:r>
              <a:rPr lang="en-US" sz="4000" dirty="0" err="1" smtClean="0"/>
              <a:t>Sel</a:t>
            </a:r>
            <a:r>
              <a:rPr lang="en-US" sz="4000" dirty="0" smtClean="0"/>
              <a:t> (Mitosis)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575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sz="3200" dirty="0" err="1" smtClean="0">
                <a:latin typeface="Arial" charset="0"/>
                <a:cs typeface="Arial" charset="0"/>
              </a:rPr>
              <a:t>Pembelahan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pada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sel</a:t>
            </a:r>
            <a:r>
              <a:rPr lang="en-US" sz="3200" dirty="0" smtClean="0">
                <a:latin typeface="Arial" charset="0"/>
                <a:cs typeface="Arial" charset="0"/>
              </a:rPr>
              <a:t> </a:t>
            </a:r>
            <a:r>
              <a:rPr lang="en-US" sz="3200" dirty="0" err="1" smtClean="0">
                <a:latin typeface="Arial" charset="0"/>
                <a:cs typeface="Arial" charset="0"/>
              </a:rPr>
              <a:t>eukariotik</a:t>
            </a:r>
            <a:endParaRPr lang="en-US" sz="3200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28600" lvl="2"/>
            <a:r>
              <a:rPr lang="en-US" sz="2800" dirty="0" err="1" smtClean="0">
                <a:latin typeface="Arial" charset="0"/>
                <a:cs typeface="Arial" charset="0"/>
              </a:rPr>
              <a:t>Pada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eukariotik</a:t>
            </a:r>
            <a:r>
              <a:rPr lang="en-US" sz="2800" dirty="0" smtClean="0">
                <a:latin typeface="Arial" charset="0"/>
                <a:cs typeface="Arial" charset="0"/>
              </a:rPr>
              <a:t> proses </a:t>
            </a:r>
            <a:r>
              <a:rPr lang="en-US" sz="2800" dirty="0" err="1" smtClean="0">
                <a:latin typeface="Arial" charset="0"/>
                <a:cs typeface="Arial" charset="0"/>
              </a:rPr>
              <a:t>pembelahan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sel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berlangsung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lebih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rumit</a:t>
            </a:r>
            <a:endParaRPr lang="en-US" sz="2800" dirty="0" smtClean="0">
              <a:latin typeface="Arial" charset="0"/>
              <a:cs typeface="Arial" charset="0"/>
            </a:endParaRPr>
          </a:p>
          <a:p>
            <a:pPr marL="228600" lvl="2"/>
            <a:r>
              <a:rPr lang="en-US" sz="2800" dirty="0" smtClean="0">
                <a:latin typeface="Arial" charset="0"/>
                <a:cs typeface="Arial" charset="0"/>
              </a:rPr>
              <a:t>Ada </a:t>
            </a:r>
            <a:r>
              <a:rPr lang="en-US" sz="2800" dirty="0" err="1" smtClean="0">
                <a:latin typeface="Arial" charset="0"/>
                <a:cs typeface="Arial" charset="0"/>
              </a:rPr>
              <a:t>beberapa</a:t>
            </a:r>
            <a:r>
              <a:rPr lang="en-US" sz="2800" dirty="0" smtClean="0">
                <a:latin typeface="Arial" charset="0"/>
                <a:cs typeface="Arial" charset="0"/>
              </a:rPr>
              <a:t> </a:t>
            </a:r>
            <a:r>
              <a:rPr lang="en-US" sz="2800" dirty="0" err="1" smtClean="0">
                <a:latin typeface="Arial" charset="0"/>
                <a:cs typeface="Arial" charset="0"/>
              </a:rPr>
              <a:t>tahap</a:t>
            </a:r>
            <a:r>
              <a:rPr lang="en-US" sz="2800" dirty="0" smtClean="0">
                <a:latin typeface="Arial" charset="0"/>
                <a:cs typeface="Arial" charset="0"/>
              </a:rPr>
              <a:t> :</a:t>
            </a:r>
          </a:p>
          <a:p>
            <a:pPr marL="685800" lvl="3"/>
            <a:r>
              <a:rPr lang="en-US" sz="2400" dirty="0" err="1" smtClean="0">
                <a:latin typeface="Arial" charset="0"/>
                <a:cs typeface="Arial" charset="0"/>
              </a:rPr>
              <a:t>Interfase</a:t>
            </a:r>
            <a:endParaRPr lang="en-US" sz="2400" dirty="0">
              <a:latin typeface="Arial" charset="0"/>
              <a:cs typeface="Arial" charset="0"/>
            </a:endParaRPr>
          </a:p>
          <a:p>
            <a:pPr marL="685800" lvl="3"/>
            <a:r>
              <a:rPr lang="en-US" sz="2400" dirty="0" smtClean="0">
                <a:latin typeface="Arial" charset="0"/>
                <a:cs typeface="Arial" charset="0"/>
              </a:rPr>
              <a:t>Mitosis</a:t>
            </a:r>
          </a:p>
          <a:p>
            <a:pPr marL="685800" lvl="3"/>
            <a:r>
              <a:rPr lang="en-US" sz="2400" dirty="0" err="1" smtClean="0">
                <a:latin typeface="Arial" charset="0"/>
                <a:cs typeface="Arial" charset="0"/>
              </a:rPr>
              <a:t>Sitokinesis</a:t>
            </a:r>
            <a:endParaRPr lang="en-US" sz="24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49559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8080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Fase-fase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smtClean="0"/>
              <a:t>eukariotik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828800"/>
            <a:ext cx="4910137" cy="42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277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-3810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Interfase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0" y="1524000"/>
            <a:ext cx="4953000" cy="4602163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merupakan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yang lama </a:t>
            </a:r>
            <a:r>
              <a:rPr lang="en-US" dirty="0" err="1" smtClean="0">
                <a:latin typeface="Arial" charset="0"/>
                <a:cs typeface="Arial" charset="0"/>
              </a:rPr>
              <a:t>terjadi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satu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siklus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(</a:t>
            </a:r>
            <a:r>
              <a:rPr lang="en-US" dirty="0" smtClean="0">
                <a:latin typeface="Calibri"/>
                <a:cs typeface="Calibri"/>
              </a:rPr>
              <a:t>± </a:t>
            </a:r>
            <a:r>
              <a:rPr lang="en-US" dirty="0" smtClean="0">
                <a:latin typeface="Arial" charset="0"/>
                <a:cs typeface="Arial" charset="0"/>
              </a:rPr>
              <a:t>23 jam)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 smtClean="0">
                <a:latin typeface="Arial" charset="0"/>
                <a:cs typeface="Arial" charset="0"/>
              </a:rPr>
              <a:t>Interfase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terdiri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dari</a:t>
            </a:r>
            <a:r>
              <a:rPr lang="en-US" dirty="0" smtClean="0">
                <a:latin typeface="Arial" charset="0"/>
                <a:cs typeface="Arial" charset="0"/>
              </a:rPr>
              <a:t> 3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: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G1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peningkatan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ukuran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 smtClean="0">
                <a:latin typeface="Arial" charset="0"/>
                <a:cs typeface="Arial" charset="0"/>
              </a:rPr>
              <a:t>,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pembentukan</a:t>
            </a:r>
            <a:r>
              <a:rPr lang="en-US" sz="2200" i="1" dirty="0" smtClean="0">
                <a:latin typeface="Arial" charset="0"/>
                <a:cs typeface="Arial" charset="0"/>
              </a:rPr>
              <a:t> RNA </a:t>
            </a:r>
            <a:r>
              <a:rPr lang="en-US" sz="2200" i="1" dirty="0" err="1" smtClean="0">
                <a:latin typeface="Arial" charset="0"/>
                <a:cs typeface="Arial" charset="0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</a:rPr>
              <a:t> protein</a:t>
            </a: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S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penggandaan</a:t>
            </a:r>
            <a:r>
              <a:rPr lang="en-US" sz="2200" i="1" dirty="0" smtClean="0">
                <a:latin typeface="Arial" charset="0"/>
                <a:cs typeface="Arial" charset="0"/>
              </a:rPr>
              <a:t> DNA</a:t>
            </a:r>
          </a:p>
          <a:p>
            <a:pPr marL="742950" lvl="2" indent="-342900"/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G2 :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terjadi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pertumbuhan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ukuran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>
                <a:latin typeface="Arial" charset="0"/>
                <a:cs typeface="Arial" charset="0"/>
              </a:rPr>
              <a:t>,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sintesis</a:t>
            </a:r>
            <a:r>
              <a:rPr lang="en-US" sz="2200" i="1" dirty="0" smtClean="0">
                <a:latin typeface="Arial" charset="0"/>
                <a:cs typeface="Arial" charset="0"/>
              </a:rPr>
              <a:t> protein </a:t>
            </a:r>
            <a:r>
              <a:rPr lang="en-US" sz="2200" i="1" dirty="0" err="1" smtClean="0">
                <a:latin typeface="Arial" charset="0"/>
                <a:cs typeface="Arial" charset="0"/>
              </a:rPr>
              <a:t>dan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pengecekan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terakhir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sebelum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sel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memasuki</a:t>
            </a:r>
            <a:r>
              <a:rPr lang="en-US" sz="2200" i="1" dirty="0" smtClean="0">
                <a:latin typeface="Arial" charset="0"/>
                <a:cs typeface="Arial" charset="0"/>
              </a:rPr>
              <a:t> </a:t>
            </a:r>
            <a:r>
              <a:rPr lang="en-US" sz="2200" i="1" dirty="0" err="1" smtClean="0">
                <a:latin typeface="Arial" charset="0"/>
                <a:cs typeface="Arial" charset="0"/>
              </a:rPr>
              <a:t>fase</a:t>
            </a:r>
            <a:r>
              <a:rPr lang="en-US" sz="2200" i="1" dirty="0" smtClean="0">
                <a:latin typeface="Arial" charset="0"/>
                <a:cs typeface="Arial" charset="0"/>
              </a:rPr>
              <a:t> mitosis</a:t>
            </a:r>
          </a:p>
          <a:p>
            <a:pPr marL="0" lvl="1" indent="0">
              <a:buNone/>
            </a:pPr>
            <a:endParaRPr lang="id-ID" sz="2400" dirty="0">
              <a:latin typeface="Arial" charset="0"/>
              <a:cs typeface="Arial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394460"/>
            <a:ext cx="4114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rc 3"/>
          <p:cNvSpPr/>
          <p:nvPr/>
        </p:nvSpPr>
        <p:spPr>
          <a:xfrm rot="1164362">
            <a:off x="6656679" y="2718369"/>
            <a:ext cx="2240280" cy="3246120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c 8"/>
          <p:cNvSpPr/>
          <p:nvPr/>
        </p:nvSpPr>
        <p:spPr>
          <a:xfrm rot="9346645">
            <a:off x="4588314" y="3405796"/>
            <a:ext cx="1664704" cy="2168764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c 9"/>
          <p:cNvSpPr/>
          <p:nvPr/>
        </p:nvSpPr>
        <p:spPr>
          <a:xfrm rot="14227361">
            <a:off x="5241300" y="2203952"/>
            <a:ext cx="946608" cy="1566655"/>
          </a:xfrm>
          <a:prstGeom prst="arc">
            <a:avLst>
              <a:gd name="adj1" fmla="val 16200000"/>
              <a:gd name="adj2" fmla="val 5812269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39926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err="1">
                <a:latin typeface="Arial" charset="0"/>
                <a:cs typeface="Arial" charset="0"/>
              </a:rPr>
              <a:t>Interfase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798637"/>
            <a:ext cx="3886200" cy="4525963"/>
          </a:xfrm>
        </p:spPr>
        <p:txBody>
          <a:bodyPr/>
          <a:lstStyle/>
          <a:p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fase</a:t>
            </a:r>
            <a:r>
              <a:rPr lang="en-US" sz="2800" dirty="0" smtClean="0"/>
              <a:t> S, </a:t>
            </a:r>
            <a:r>
              <a:rPr lang="en-US" sz="2800" dirty="0" err="1" smtClean="0"/>
              <a:t>setiap</a:t>
            </a:r>
            <a:r>
              <a:rPr lang="en-US" sz="2800" dirty="0" smtClean="0"/>
              <a:t> </a:t>
            </a:r>
            <a:r>
              <a:rPr lang="en-US" sz="2800" dirty="0" err="1" smtClean="0"/>
              <a:t>kromosom</a:t>
            </a:r>
            <a:r>
              <a:rPr lang="en-US" sz="2800" dirty="0" smtClean="0"/>
              <a:t>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bereplikasi</a:t>
            </a:r>
            <a:r>
              <a:rPr lang="en-US" sz="2800" dirty="0" smtClean="0"/>
              <a:t> </a:t>
            </a:r>
            <a:r>
              <a:rPr lang="en-US" sz="2800" dirty="0" err="1" smtClean="0"/>
              <a:t>menjadi</a:t>
            </a:r>
            <a:r>
              <a:rPr lang="en-US" sz="2800" dirty="0" smtClean="0"/>
              <a:t> 2 </a:t>
            </a:r>
            <a:r>
              <a:rPr lang="en-US" sz="2800" i="1" dirty="0" smtClean="0"/>
              <a:t>sister chromatid</a:t>
            </a:r>
          </a:p>
          <a:p>
            <a:r>
              <a:rPr lang="en-US" sz="2800" dirty="0" err="1" smtClean="0"/>
              <a:t>Kedua</a:t>
            </a:r>
            <a:r>
              <a:rPr lang="en-US" sz="2800" dirty="0" smtClean="0"/>
              <a:t> sister chromatid </a:t>
            </a:r>
            <a:r>
              <a:rPr lang="en-US" sz="2800" dirty="0" err="1" smtClean="0"/>
              <a:t>akan</a:t>
            </a:r>
            <a:r>
              <a:rPr lang="en-US" sz="2800" dirty="0" smtClean="0"/>
              <a:t> </a:t>
            </a:r>
            <a:r>
              <a:rPr lang="en-US" sz="2800" dirty="0" err="1" smtClean="0"/>
              <a:t>berikatan</a:t>
            </a:r>
            <a:r>
              <a:rPr lang="en-US" sz="2800" dirty="0" smtClean="0"/>
              <a:t> </a:t>
            </a:r>
            <a:r>
              <a:rPr lang="en-US" sz="2800" dirty="0" err="1" smtClean="0"/>
              <a:t>pada</a:t>
            </a:r>
            <a:r>
              <a:rPr lang="en-US" sz="2800" dirty="0" smtClean="0"/>
              <a:t> </a:t>
            </a:r>
            <a:r>
              <a:rPr lang="en-US" sz="2800" dirty="0" err="1" smtClean="0"/>
              <a:t>sentromer</a:t>
            </a:r>
            <a:endParaRPr lang="en-US" sz="2800" dirty="0" smtClean="0"/>
          </a:p>
          <a:p>
            <a:endParaRPr lang="en-US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600200"/>
            <a:ext cx="46482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993355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smtClean="0">
                <a:latin typeface="Arial" charset="0"/>
                <a:cs typeface="Arial" charset="0"/>
              </a:rPr>
              <a:t>Mitosis</a:t>
            </a:r>
          </a:p>
        </p:txBody>
      </p:sp>
      <p:sp>
        <p:nvSpPr>
          <p:cNvPr id="174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Pada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fase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terjadi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pembelahan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2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juga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terpisah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</a:rPr>
              <a:t> 2 </a:t>
            </a:r>
            <a:r>
              <a:rPr lang="en-US" sz="2400" dirty="0" err="1" smtClean="0">
                <a:latin typeface="Arial" charset="0"/>
                <a:cs typeface="Arial" charset="0"/>
              </a:rPr>
              <a:t>bagian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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ke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bagian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sel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yang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baru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Mitosis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ini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dibagi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menjadi</a:t>
            </a:r>
            <a:r>
              <a:rPr lang="en-US" sz="2400" dirty="0" smtClean="0">
                <a:latin typeface="Arial" charset="0"/>
                <a:cs typeface="Arial" charset="0"/>
                <a:sym typeface="Wingdings" pitchFamily="2" charset="2"/>
              </a:rPr>
              <a:t> 5 </a:t>
            </a:r>
            <a:r>
              <a:rPr lang="en-US" sz="2400" dirty="0" err="1" smtClean="0">
                <a:latin typeface="Arial" charset="0"/>
                <a:cs typeface="Arial" charset="0"/>
                <a:sym typeface="Wingdings" pitchFamily="2" charset="2"/>
              </a:rPr>
              <a:t>fase</a:t>
            </a:r>
            <a:endParaRPr lang="en-US" sz="2400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Profase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Metafase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Anafase</a:t>
            </a:r>
            <a:endParaRPr lang="en-US" b="1" i="1" dirty="0" smtClean="0">
              <a:latin typeface="Arial" charset="0"/>
              <a:cs typeface="Arial" charset="0"/>
              <a:sym typeface="Wingdings" pitchFamily="2" charset="2"/>
            </a:endParaRPr>
          </a:p>
          <a:p>
            <a:pPr marL="857250" lvl="2" indent="-457200">
              <a:buFont typeface="+mj-lt"/>
              <a:buAutoNum type="arabicPeriod"/>
            </a:pPr>
            <a:r>
              <a:rPr lang="en-US" b="1" i="1" dirty="0" err="1" smtClean="0">
                <a:latin typeface="Arial" charset="0"/>
                <a:cs typeface="Arial" charset="0"/>
                <a:sym typeface="Wingdings" pitchFamily="2" charset="2"/>
              </a:rPr>
              <a:t>Telofase</a:t>
            </a:r>
            <a:endParaRPr lang="id-ID" b="1" i="1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5074135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487" y="838200"/>
            <a:ext cx="8229600" cy="1143000"/>
          </a:xfrm>
        </p:spPr>
        <p:txBody>
          <a:bodyPr>
            <a:noAutofit/>
          </a:bodyPr>
          <a:lstStyle/>
          <a:p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3840163"/>
          </a:xfrm>
        </p:spPr>
        <p:txBody>
          <a:bodyPr>
            <a:normAutofit/>
          </a:bodyPr>
          <a:lstStyle/>
          <a:p>
            <a:endParaRPr lang="en-US" dirty="0" smtClean="0"/>
          </a:p>
        </p:txBody>
      </p:sp>
      <p:sp>
        <p:nvSpPr>
          <p:cNvPr id="5" name="Rectangle 4"/>
          <p:cNvSpPr/>
          <p:nvPr/>
        </p:nvSpPr>
        <p:spPr>
          <a:xfrm>
            <a:off x="1581952" y="2967335"/>
            <a:ext cx="598010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72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KROMOSOM??</a:t>
            </a:r>
            <a:endParaRPr lang="en-US" sz="7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28780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152400" y="685800"/>
            <a:ext cx="50292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Profase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048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4191000" cy="4602163"/>
          </a:xfrm>
        </p:spPr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Kromosom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berkodensasi</a:t>
            </a:r>
            <a:r>
              <a:rPr lang="en-US" sz="2400" dirty="0" smtClean="0">
                <a:latin typeface="Arial" charset="0"/>
                <a:cs typeface="Arial" charset="0"/>
              </a:rPr>
              <a:t> (</a:t>
            </a:r>
            <a:r>
              <a:rPr lang="en-US" sz="2400" dirty="0" err="1" smtClean="0">
                <a:latin typeface="Arial" charset="0"/>
                <a:cs typeface="Arial" charset="0"/>
              </a:rPr>
              <a:t>bentuknya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lebih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padat</a:t>
            </a:r>
            <a:r>
              <a:rPr lang="en-US" sz="2400" dirty="0" smtClean="0">
                <a:latin typeface="Arial" charset="0"/>
                <a:cs typeface="Arial" charset="0"/>
              </a:rPr>
              <a:t>) </a:t>
            </a:r>
            <a:r>
              <a:rPr lang="en-US" sz="2400" dirty="0" err="1" smtClean="0">
                <a:latin typeface="Arial" charset="0"/>
                <a:cs typeface="Arial" charset="0"/>
              </a:rPr>
              <a:t>sehingga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bisa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diamati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dengan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mikroskop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cahaya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Terbentuknya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benang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spindel</a:t>
            </a:r>
            <a:endParaRPr lang="en-US" sz="2400" dirty="0" smtClean="0">
              <a:latin typeface="Arial" charset="0"/>
              <a:cs typeface="Arial" charset="0"/>
            </a:endParaRPr>
          </a:p>
          <a:p>
            <a:pPr marL="457200" lvl="1" indent="-457200">
              <a:buFont typeface="Arial" pitchFamily="34" charset="0"/>
              <a:buChar char="•"/>
              <a:defRPr/>
            </a:pPr>
            <a:r>
              <a:rPr lang="en-US" sz="2400" dirty="0" err="1" smtClean="0">
                <a:latin typeface="Arial" charset="0"/>
                <a:cs typeface="Arial" charset="0"/>
              </a:rPr>
              <a:t>Dua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sentrosom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akan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berpisah</a:t>
            </a:r>
            <a:r>
              <a:rPr lang="en-US" sz="2400" dirty="0" smtClean="0">
                <a:latin typeface="Arial" charset="0"/>
                <a:cs typeface="Arial" charset="0"/>
              </a:rPr>
              <a:t> </a:t>
            </a:r>
            <a:r>
              <a:rPr lang="en-US" sz="2400" dirty="0" err="1" smtClean="0">
                <a:latin typeface="Arial" charset="0"/>
                <a:cs typeface="Arial" charset="0"/>
              </a:rPr>
              <a:t>membentuk</a:t>
            </a:r>
            <a:r>
              <a:rPr lang="en-US" sz="2400" dirty="0" smtClean="0">
                <a:latin typeface="Arial" charset="0"/>
                <a:cs typeface="Arial" charset="0"/>
              </a:rPr>
              <a:t> aster</a:t>
            </a:r>
          </a:p>
          <a:p>
            <a:pPr marL="457200" lvl="1" indent="-457200">
              <a:buFont typeface="Arial" pitchFamily="34" charset="0"/>
              <a:buChar char="•"/>
              <a:defRPr/>
            </a:pPr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557"/>
          <a:stretch/>
        </p:blipFill>
        <p:spPr bwMode="auto">
          <a:xfrm>
            <a:off x="5410199" y="0"/>
            <a:ext cx="37623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37190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Title 5"/>
          <p:cNvSpPr>
            <a:spLocks noGrp="1"/>
          </p:cNvSpPr>
          <p:nvPr>
            <p:ph type="title"/>
          </p:nvPr>
        </p:nvSpPr>
        <p:spPr>
          <a:xfrm>
            <a:off x="471487" y="762000"/>
            <a:ext cx="4481513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Metafase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98637"/>
            <a:ext cx="46482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fase</a:t>
            </a:r>
            <a:r>
              <a:rPr lang="en-US" dirty="0" smtClean="0"/>
              <a:t> </a:t>
            </a:r>
            <a:r>
              <a:rPr lang="en-US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sentrosom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berseberangan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terletak</a:t>
            </a:r>
            <a:r>
              <a:rPr lang="en-US" dirty="0" smtClean="0"/>
              <a:t> di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siap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 smtClean="0"/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tetap</a:t>
            </a:r>
            <a:r>
              <a:rPr lang="en-US" dirty="0" smtClean="0"/>
              <a:t> </a:t>
            </a:r>
            <a:r>
              <a:rPr lang="en-US" dirty="0" err="1" smtClean="0"/>
              <a:t>terikat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6" b="5323"/>
          <a:stretch/>
        </p:blipFill>
        <p:spPr bwMode="auto">
          <a:xfrm>
            <a:off x="5334000" y="1"/>
            <a:ext cx="3810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80868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5029200" cy="914400"/>
          </a:xfrm>
        </p:spPr>
        <p:txBody>
          <a:bodyPr/>
          <a:lstStyle/>
          <a:p>
            <a:r>
              <a:rPr lang="en-US" dirty="0" err="1" smtClean="0"/>
              <a:t>Anafase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953000" cy="4525963"/>
          </a:xfrm>
        </p:spPr>
        <p:txBody>
          <a:bodyPr>
            <a:normAutofit fontScale="92500"/>
          </a:bodyPr>
          <a:lstStyle/>
          <a:p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fase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i="1" dirty="0" smtClean="0"/>
              <a:t>sister chromatid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terpisah</a:t>
            </a:r>
            <a:endParaRPr lang="en-US" dirty="0"/>
          </a:p>
          <a:p>
            <a:r>
              <a:rPr lang="en-US" dirty="0" err="1" smtClean="0"/>
              <a:t>Masing-masing</a:t>
            </a:r>
            <a:r>
              <a:rPr lang="en-US" dirty="0" smtClean="0"/>
              <a:t> </a:t>
            </a:r>
            <a:r>
              <a:rPr lang="en-US" i="1" dirty="0" smtClean="0"/>
              <a:t>sister chromatid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menuju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akhir</a:t>
            </a:r>
            <a:r>
              <a:rPr lang="en-US" dirty="0" smtClean="0"/>
              <a:t> </a:t>
            </a:r>
            <a:r>
              <a:rPr lang="en-US" dirty="0" err="1" smtClean="0"/>
              <a:t>anafase</a:t>
            </a:r>
            <a:r>
              <a:rPr lang="en-US" dirty="0" smtClean="0"/>
              <a:t> </a:t>
            </a:r>
            <a:r>
              <a:rPr lang="en-US" dirty="0" err="1" smtClean="0"/>
              <a:t>setiap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baru</a:t>
            </a:r>
            <a:r>
              <a:rPr lang="en-US" dirty="0" smtClean="0"/>
              <a:t> </a:t>
            </a:r>
            <a:r>
              <a:rPr lang="en-US" dirty="0" err="1" smtClean="0"/>
              <a:t>mempunyai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yang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sama</a:t>
            </a:r>
            <a:endParaRPr lang="en-US" dirty="0"/>
          </a:p>
          <a:p>
            <a:pPr marL="685800" lvl="2" indent="-285750">
              <a:buNone/>
              <a:defRPr/>
            </a:pPr>
            <a:endParaRPr lang="en-US" sz="2000" dirty="0">
              <a:latin typeface="Arial" charset="0"/>
              <a:cs typeface="Arial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9775" y="7620"/>
            <a:ext cx="3352800" cy="6396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31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Title 5"/>
          <p:cNvSpPr>
            <a:spLocks noGrp="1"/>
          </p:cNvSpPr>
          <p:nvPr>
            <p:ph type="title"/>
          </p:nvPr>
        </p:nvSpPr>
        <p:spPr>
          <a:xfrm>
            <a:off x="533400" y="762000"/>
            <a:ext cx="4191000" cy="68580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en-US" dirty="0" err="1" smtClean="0">
                <a:latin typeface="Arial" charset="0"/>
                <a:cs typeface="Arial" charset="0"/>
              </a:rPr>
              <a:t>Telofase</a:t>
            </a:r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10" name="Content Placeholder 5"/>
          <p:cNvSpPr>
            <a:spLocks noGrp="1"/>
          </p:cNvSpPr>
          <p:nvPr>
            <p:ph idx="1"/>
          </p:nvPr>
        </p:nvSpPr>
        <p:spPr>
          <a:xfrm>
            <a:off x="457200" y="1798637"/>
            <a:ext cx="5029200" cy="4602163"/>
          </a:xfrm>
        </p:spPr>
        <p:txBody>
          <a:bodyPr>
            <a:normAutofit/>
          </a:bodyPr>
          <a:lstStyle/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Pada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ini</a:t>
            </a:r>
            <a:r>
              <a:rPr lang="en-US" dirty="0" smtClean="0">
                <a:latin typeface="Arial" charset="0"/>
                <a:cs typeface="Arial" charset="0"/>
              </a:rPr>
              <a:t> 2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baru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terbentuk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Inti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terbentuk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Sentrosom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mulai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menghilang</a:t>
            </a:r>
            <a:endParaRPr lang="en-US" dirty="0" smtClean="0">
              <a:latin typeface="Arial" charset="0"/>
              <a:cs typeface="Arial" charset="0"/>
            </a:endParaRPr>
          </a:p>
          <a:p>
            <a:pPr marL="285750" lvl="1">
              <a:buFont typeface="Arial" pitchFamily="34" charset="0"/>
              <a:buChar char="•"/>
              <a:defRPr/>
            </a:pPr>
            <a:r>
              <a:rPr lang="en-US" dirty="0" err="1" smtClean="0">
                <a:latin typeface="Arial" charset="0"/>
                <a:cs typeface="Arial" charset="0"/>
              </a:rPr>
              <a:t>Langsung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diikuti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dengan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fase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sitokinesis</a:t>
            </a:r>
            <a:endParaRPr lang="en-US" dirty="0">
              <a:latin typeface="Arial" charset="0"/>
              <a:cs typeface="Arial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0"/>
            <a:ext cx="3228975" cy="678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2993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84238"/>
          </a:xfrm>
        </p:spPr>
        <p:txBody>
          <a:bodyPr>
            <a:noAutofit/>
          </a:bodyPr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Sitokinesis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>
            <a:normAutofit/>
          </a:bodyPr>
          <a:lstStyle/>
          <a:p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dirty="0" err="1" smtClean="0"/>
              <a:t>lengkap</a:t>
            </a:r>
            <a:endParaRPr lang="en-US" dirty="0" smtClean="0"/>
          </a:p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dimulain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dirty="0" err="1" smtClean="0"/>
              <a:t>alur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(</a:t>
            </a:r>
            <a:r>
              <a:rPr lang="en-US" i="1" dirty="0" smtClean="0"/>
              <a:t>cleavage furrow</a:t>
            </a:r>
            <a:r>
              <a:rPr lang="en-US" dirty="0" smtClean="0"/>
              <a:t>)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bagian</a:t>
            </a:r>
            <a:r>
              <a:rPr lang="en-US" dirty="0" smtClean="0"/>
              <a:t> </a:t>
            </a:r>
            <a:r>
              <a:rPr lang="en-US" dirty="0" err="1" smtClean="0"/>
              <a:t>tengah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endParaRPr lang="en-US" dirty="0" smtClean="0"/>
          </a:p>
          <a:p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dimulai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plat </a:t>
            </a:r>
            <a:r>
              <a:rPr lang="en-US" dirty="0" err="1" smtClean="0"/>
              <a:t>sel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7" name="Title 5"/>
          <p:cNvSpPr txBox="1">
            <a:spLocks/>
          </p:cNvSpPr>
          <p:nvPr/>
        </p:nvSpPr>
        <p:spPr>
          <a:xfrm>
            <a:off x="533400" y="685800"/>
            <a:ext cx="82296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50000"/>
              </a:spcBef>
            </a:pPr>
            <a:endParaRPr lang="en-US" sz="3200" dirty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2141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sitokinesis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449" y="1676400"/>
            <a:ext cx="4049077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4162425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2904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Mitosis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tumbuhan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43050"/>
            <a:ext cx="8991600" cy="4552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392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0" y="1905000"/>
            <a:ext cx="6629400" cy="14478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4000" dirty="0" smtClean="0"/>
          </a:p>
          <a:p>
            <a:pPr marL="0" indent="0">
              <a:buNone/>
            </a:pPr>
            <a:r>
              <a:rPr lang="en-US" sz="4000" dirty="0" err="1" smtClean="0"/>
              <a:t>Pembelahan</a:t>
            </a:r>
            <a:r>
              <a:rPr lang="en-US" sz="4000" dirty="0" smtClean="0"/>
              <a:t> </a:t>
            </a:r>
            <a:r>
              <a:rPr lang="en-US" sz="4000" dirty="0" err="1" smtClean="0"/>
              <a:t>Sel</a:t>
            </a:r>
            <a:r>
              <a:rPr lang="en-US" sz="4000" dirty="0" smtClean="0"/>
              <a:t> (Meiosis)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01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" y="762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808038"/>
          </a:xfrm>
        </p:spPr>
        <p:txBody>
          <a:bodyPr/>
          <a:lstStyle/>
          <a:p>
            <a:r>
              <a:rPr lang="en-US" dirty="0" smtClean="0"/>
              <a:t>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r>
              <a:rPr lang="en-US" dirty="0" err="1" smtClean="0"/>
              <a:t>Merupakan</a:t>
            </a:r>
            <a:r>
              <a:rPr lang="en-US" dirty="0" smtClean="0"/>
              <a:t> </a:t>
            </a:r>
            <a:r>
              <a:rPr lang="en-US" dirty="0" err="1" smtClean="0"/>
              <a:t>pembelahan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yang </a:t>
            </a:r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gamet</a:t>
            </a:r>
            <a:r>
              <a:rPr lang="en-US" dirty="0" smtClean="0"/>
              <a:t> (</a:t>
            </a:r>
            <a:r>
              <a:rPr lang="en-US" dirty="0" err="1" smtClean="0"/>
              <a:t>sel-sel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Menghasilkan</a:t>
            </a:r>
            <a:r>
              <a:rPr lang="en-US" dirty="0" smtClean="0"/>
              <a:t> </a:t>
            </a:r>
            <a:r>
              <a:rPr lang="en-US" dirty="0" err="1" smtClean="0"/>
              <a:t>sel-sel</a:t>
            </a:r>
            <a:r>
              <a:rPr lang="en-US" dirty="0" smtClean="0"/>
              <a:t> yang haploid</a:t>
            </a:r>
          </a:p>
          <a:p>
            <a:r>
              <a:rPr lang="en-US" dirty="0" err="1" smtClean="0"/>
              <a:t>Terjadi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225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" y="-3597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28009" y="2429452"/>
            <a:ext cx="3952503" cy="2655731"/>
          </a:xfrm>
        </p:spPr>
        <p:txBody>
          <a:bodyPr>
            <a:normAutofit/>
          </a:bodyPr>
          <a:lstStyle/>
          <a:p>
            <a:r>
              <a:rPr lang="en-US" dirty="0" err="1" smtClean="0"/>
              <a:t>Siklus</a:t>
            </a:r>
            <a:r>
              <a:rPr lang="en-US" dirty="0" smtClean="0"/>
              <a:t> </a:t>
            </a:r>
            <a:r>
              <a:rPr lang="en-US" dirty="0" err="1" smtClean="0"/>
              <a:t>seksual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970"/>
            <a:ext cx="54360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6811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r>
              <a:rPr lang="en-US" dirty="0" err="1" smtClean="0">
                <a:latin typeface="Arial" charset="0"/>
                <a:cs typeface="Arial" charset="0"/>
              </a:rPr>
              <a:t>Kromosom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adalah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Kemasan</a:t>
            </a:r>
            <a:r>
              <a:rPr lang="en-US" dirty="0" smtClean="0">
                <a:latin typeface="Arial" charset="0"/>
                <a:cs typeface="Arial" charset="0"/>
              </a:rPr>
              <a:t> DNA </a:t>
            </a:r>
            <a:r>
              <a:rPr lang="en-US" dirty="0" err="1" smtClean="0">
                <a:latin typeface="Arial" charset="0"/>
                <a:cs typeface="Arial" charset="0"/>
              </a:rPr>
              <a:t>dan</a:t>
            </a:r>
            <a:r>
              <a:rPr lang="en-US" dirty="0" smtClean="0">
                <a:latin typeface="Arial" charset="0"/>
                <a:cs typeface="Arial" charset="0"/>
              </a:rPr>
              <a:t> protein (</a:t>
            </a:r>
            <a:r>
              <a:rPr lang="en-US" dirty="0" err="1" smtClean="0">
                <a:latin typeface="Arial" charset="0"/>
                <a:cs typeface="Arial" charset="0"/>
              </a:rPr>
              <a:t>histon</a:t>
            </a:r>
            <a:r>
              <a:rPr lang="en-US" dirty="0" smtClean="0">
                <a:latin typeface="Arial" charset="0"/>
                <a:cs typeface="Arial" charset="0"/>
              </a:rPr>
              <a:t>) di </a:t>
            </a:r>
            <a:r>
              <a:rPr lang="en-US" dirty="0" err="1" smtClean="0">
                <a:latin typeface="Arial" charset="0"/>
                <a:cs typeface="Arial" charset="0"/>
              </a:rPr>
              <a:t>dalam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inti</a:t>
            </a:r>
            <a:r>
              <a:rPr lang="en-US" dirty="0" smtClean="0">
                <a:latin typeface="Arial" charset="0"/>
                <a:cs typeface="Arial" charset="0"/>
              </a:rPr>
              <a:t> </a:t>
            </a:r>
            <a:r>
              <a:rPr lang="en-US" dirty="0" err="1" smtClean="0">
                <a:latin typeface="Arial" charset="0"/>
                <a:cs typeface="Arial" charset="0"/>
              </a:rPr>
              <a:t>sel</a:t>
            </a:r>
            <a:endParaRPr lang="en-US" dirty="0" smtClean="0">
              <a:latin typeface="Arial" charset="0"/>
              <a:cs typeface="Arial" charset="0"/>
            </a:endParaRPr>
          </a:p>
          <a:p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156" y="2057400"/>
            <a:ext cx="7621044" cy="4053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2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188640"/>
            <a:ext cx="4478783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Tahapan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Meiosis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411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Meiosis I</a:t>
            </a:r>
          </a:p>
          <a:p>
            <a:pPr lvl="1"/>
            <a:r>
              <a:rPr lang="en-US" sz="2600" dirty="0" err="1" smtClean="0"/>
              <a:t>Profase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Metafase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Anafase</a:t>
            </a:r>
            <a:r>
              <a:rPr lang="en-US" sz="2600" dirty="0" smtClean="0"/>
              <a:t> I</a:t>
            </a:r>
          </a:p>
          <a:p>
            <a:pPr lvl="1"/>
            <a:r>
              <a:rPr lang="en-US" sz="2600" dirty="0" err="1" smtClean="0"/>
              <a:t>Telofase</a:t>
            </a:r>
            <a:r>
              <a:rPr lang="en-US" sz="2600" dirty="0" smtClean="0"/>
              <a:t> I</a:t>
            </a:r>
          </a:p>
          <a:p>
            <a:pPr lvl="1"/>
            <a:endParaRPr lang="en-US" sz="2600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/>
              <a:t>Meiosis II</a:t>
            </a:r>
          </a:p>
          <a:p>
            <a:pPr lvl="1"/>
            <a:r>
              <a:rPr lang="en-US" sz="2600" dirty="0" err="1"/>
              <a:t>Profase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Metafase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Anafase</a:t>
            </a:r>
            <a:r>
              <a:rPr lang="en-US" sz="2600" dirty="0"/>
              <a:t> II</a:t>
            </a:r>
          </a:p>
          <a:p>
            <a:pPr lvl="1"/>
            <a:r>
              <a:rPr lang="en-US" sz="2600" dirty="0" err="1"/>
              <a:t>Telofase</a:t>
            </a:r>
            <a:r>
              <a:rPr lang="en-US" sz="2600" dirty="0"/>
              <a:t> II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876" y="467494"/>
            <a:ext cx="4384551" cy="6273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Left Brace 5"/>
          <p:cNvSpPr/>
          <p:nvPr/>
        </p:nvSpPr>
        <p:spPr>
          <a:xfrm>
            <a:off x="3534152" y="620688"/>
            <a:ext cx="792088" cy="475252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/>
          <p:cNvSpPr/>
          <p:nvPr/>
        </p:nvSpPr>
        <p:spPr>
          <a:xfrm>
            <a:off x="3707904" y="5661248"/>
            <a:ext cx="648072" cy="792088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82692" y="297412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017560" y="6057292"/>
            <a:ext cx="57606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36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162"/>
            <a:ext cx="8229600" cy="96043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Perbedaan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Meiosis I </a:t>
            </a:r>
            <a:r>
              <a:rPr lang="en-US" dirty="0" err="1" smtClean="0"/>
              <a:t>dan</a:t>
            </a:r>
            <a:r>
              <a:rPr lang="en-US" dirty="0" smtClean="0"/>
              <a:t> Meiosis II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416915"/>
              </p:ext>
            </p:extLst>
          </p:nvPr>
        </p:nvGraphicFramePr>
        <p:xfrm>
          <a:off x="471487" y="2132856"/>
          <a:ext cx="8229600" cy="402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Meiosis I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Meiosis II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Menghasilkan</a:t>
                      </a:r>
                      <a:r>
                        <a:rPr lang="en-US" sz="2400" dirty="0" smtClean="0"/>
                        <a:t> 2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baru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kromosom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setengah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jumlah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kromosom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induk</a:t>
                      </a:r>
                      <a:r>
                        <a:rPr lang="en-US" sz="2400" baseline="0" dirty="0" smtClean="0"/>
                        <a:t> (haploid)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1. </a:t>
                      </a:r>
                      <a:r>
                        <a:rPr lang="en-US" sz="2400" dirty="0" err="1" smtClean="0"/>
                        <a:t>Menghasilkan</a:t>
                      </a:r>
                      <a:r>
                        <a:rPr lang="en-US" sz="2400" dirty="0" smtClean="0"/>
                        <a:t> 4 </a:t>
                      </a:r>
                      <a:r>
                        <a:rPr lang="en-US" sz="2400" dirty="0" err="1" smtClean="0"/>
                        <a:t>sel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baru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dengan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jumlah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kromosom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setengah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dari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jumlah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kromosom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sel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induk</a:t>
                      </a:r>
                      <a:r>
                        <a:rPr lang="en-US" sz="2400" baseline="0" dirty="0" smtClean="0"/>
                        <a:t> (haploid)</a:t>
                      </a:r>
                      <a:endParaRPr lang="en-US" sz="24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2. Sister chromatid </a:t>
                      </a:r>
                      <a:r>
                        <a:rPr lang="en-US" sz="2400" dirty="0" err="1" smtClean="0"/>
                        <a:t>tidak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terpisah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2. Sister chromatid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terpisah</a:t>
                      </a:r>
                      <a:endParaRPr lang="en-US" sz="2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/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Durasi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panjang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lebih</a:t>
                      </a:r>
                      <a:r>
                        <a:rPr lang="en-US" sz="2400" baseline="0" dirty="0" smtClean="0"/>
                        <a:t> </a:t>
                      </a:r>
                      <a:r>
                        <a:rPr lang="en-US" sz="2400" baseline="0" dirty="0" err="1" smtClean="0"/>
                        <a:t>rumit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3050" indent="-273050"/>
                      <a:r>
                        <a:rPr lang="en-US" sz="2400" dirty="0" smtClean="0"/>
                        <a:t>3. </a:t>
                      </a:r>
                      <a:r>
                        <a:rPr lang="en-US" sz="2400" dirty="0" err="1" smtClean="0"/>
                        <a:t>Durasi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pendek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dan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lebih</a:t>
                      </a:r>
                      <a:r>
                        <a:rPr lang="en-US" sz="2400" dirty="0" smtClean="0"/>
                        <a:t> </a:t>
                      </a:r>
                      <a:r>
                        <a:rPr lang="en-US" sz="2400" dirty="0" err="1" smtClean="0"/>
                        <a:t>sederhana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761993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Content Placeholder 5"/>
          <p:cNvSpPr>
            <a:spLocks noGrp="1"/>
          </p:cNvSpPr>
          <p:nvPr>
            <p:ph idx="1"/>
          </p:nvPr>
        </p:nvSpPr>
        <p:spPr>
          <a:xfrm>
            <a:off x="457200" y="1676400"/>
            <a:ext cx="8305800" cy="4572000"/>
          </a:xfrm>
        </p:spPr>
        <p:txBody>
          <a:bodyPr/>
          <a:lstStyle/>
          <a:p>
            <a:endParaRPr lang="en-US" sz="2800" dirty="0" smtClean="0">
              <a:latin typeface="Arial" charset="0"/>
              <a:cs typeface="Arial" charset="0"/>
            </a:endParaRPr>
          </a:p>
          <a:p>
            <a:endParaRPr lang="id-ID" sz="2200" dirty="0" smtClean="0">
              <a:latin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960438"/>
          </a:xfrm>
        </p:spPr>
        <p:txBody>
          <a:bodyPr/>
          <a:lstStyle/>
          <a:p>
            <a:r>
              <a:rPr lang="en-US" dirty="0" smtClean="0"/>
              <a:t>Meiosis I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6792"/>
            <a:ext cx="9144000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55079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r>
              <a:rPr lang="en-US" dirty="0" err="1" smtClean="0"/>
              <a:t>Profase</a:t>
            </a:r>
            <a:r>
              <a:rPr lang="en-US" dirty="0" smtClean="0"/>
              <a:t>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97152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5 </a:t>
            </a:r>
            <a:r>
              <a:rPr lang="en-US" dirty="0" err="1" smtClean="0"/>
              <a:t>fase</a:t>
            </a:r>
            <a:r>
              <a:rPr lang="en-US" dirty="0" smtClean="0"/>
              <a:t> :</a:t>
            </a:r>
          </a:p>
          <a:p>
            <a:pPr lvl="1"/>
            <a:r>
              <a:rPr lang="en-US" b="1" i="1" dirty="0" err="1" smtClean="0"/>
              <a:t>Leptonema</a:t>
            </a:r>
            <a:r>
              <a:rPr lang="en-US" dirty="0" smtClean="0"/>
              <a:t> :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berkondensasi</a:t>
            </a:r>
            <a:r>
              <a:rPr lang="en-US" dirty="0" smtClean="0"/>
              <a:t> (</a:t>
            </a:r>
            <a:r>
              <a:rPr lang="en-US" dirty="0" err="1" smtClean="0"/>
              <a:t>memadat</a:t>
            </a:r>
            <a:r>
              <a:rPr lang="en-US" dirty="0" smtClean="0"/>
              <a:t>)</a:t>
            </a:r>
          </a:p>
          <a:p>
            <a:pPr lvl="1"/>
            <a:r>
              <a:rPr lang="en-US" b="1" i="1" dirty="0" err="1" smtClean="0"/>
              <a:t>Zigoten</a:t>
            </a:r>
            <a:r>
              <a:rPr lang="en-US" dirty="0" smtClean="0"/>
              <a:t> : </a:t>
            </a:r>
            <a:r>
              <a:rPr lang="en-US" dirty="0" err="1" smtClean="0"/>
              <a:t>Sentrosom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membelah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bergerak</a:t>
            </a:r>
            <a:r>
              <a:rPr lang="en-US" dirty="0" smtClean="0"/>
              <a:t> </a:t>
            </a:r>
            <a:r>
              <a:rPr lang="en-US" dirty="0" err="1" smtClean="0"/>
              <a:t>ke</a:t>
            </a:r>
            <a:r>
              <a:rPr lang="en-US" dirty="0" smtClean="0"/>
              <a:t> </a:t>
            </a:r>
            <a:r>
              <a:rPr lang="en-US" dirty="0" err="1" smtClean="0"/>
              <a:t>kutub</a:t>
            </a:r>
            <a:r>
              <a:rPr lang="en-US" dirty="0" smtClean="0"/>
              <a:t> yang </a:t>
            </a:r>
            <a:r>
              <a:rPr lang="en-US" dirty="0" err="1" smtClean="0"/>
              <a:t>berlawanan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b="1" dirty="0" err="1" smtClean="0"/>
              <a:t>sinapsis</a:t>
            </a:r>
            <a:endParaRPr lang="en-US" b="1" dirty="0" smtClean="0"/>
          </a:p>
          <a:p>
            <a:pPr lvl="1"/>
            <a:r>
              <a:rPr lang="en-US" b="1" i="1" dirty="0" err="1" smtClean="0"/>
              <a:t>Pakiten</a:t>
            </a:r>
            <a:r>
              <a:rPr lang="en-US" dirty="0" smtClean="0"/>
              <a:t> :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menggandakan</a:t>
            </a:r>
            <a:r>
              <a:rPr lang="en-US" dirty="0" smtClean="0"/>
              <a:t> </a:t>
            </a:r>
            <a:r>
              <a:rPr lang="en-US" dirty="0" err="1" smtClean="0"/>
              <a:t>diri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melekat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sentromer</a:t>
            </a:r>
            <a:endParaRPr lang="en-US" dirty="0" smtClean="0"/>
          </a:p>
          <a:p>
            <a:pPr lvl="1"/>
            <a:r>
              <a:rPr lang="en-US" b="1" i="1" dirty="0" err="1" smtClean="0"/>
              <a:t>Diploten</a:t>
            </a:r>
            <a:r>
              <a:rPr lang="en-US" dirty="0" smtClean="0"/>
              <a:t> : </a:t>
            </a:r>
            <a:r>
              <a:rPr lang="en-US" dirty="0" err="1" smtClean="0"/>
              <a:t>Terjadi</a:t>
            </a:r>
            <a:r>
              <a:rPr lang="en-US" dirty="0" smtClean="0"/>
              <a:t> 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endParaRPr lang="en-US" dirty="0" smtClean="0"/>
          </a:p>
          <a:p>
            <a:pPr lvl="1"/>
            <a:r>
              <a:rPr lang="en-US" b="1" i="1" dirty="0" err="1" smtClean="0"/>
              <a:t>Diakinesis</a:t>
            </a:r>
            <a:r>
              <a:rPr lang="en-US" dirty="0" smtClean="0"/>
              <a:t> : </a:t>
            </a:r>
            <a:r>
              <a:rPr lang="en-US" dirty="0" err="1" smtClean="0"/>
              <a:t>terbentuknya</a:t>
            </a:r>
            <a:r>
              <a:rPr lang="en-US" dirty="0" smtClean="0"/>
              <a:t> </a:t>
            </a:r>
            <a:r>
              <a:rPr lang="en-US" dirty="0" err="1" smtClean="0"/>
              <a:t>benang-benang</a:t>
            </a:r>
            <a:r>
              <a:rPr lang="en-US" dirty="0" smtClean="0"/>
              <a:t> </a:t>
            </a:r>
            <a:r>
              <a:rPr lang="en-US" dirty="0" err="1" smtClean="0"/>
              <a:t>spindel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796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Sinapsis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4474840" cy="4696544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Sinapsis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Proses </a:t>
            </a:r>
            <a:r>
              <a:rPr lang="en-US" dirty="0" err="1" smtClean="0"/>
              <a:t>dimana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homolog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berjajar</a:t>
            </a: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sz="3200" dirty="0" err="1"/>
              <a:t>Pindah</a:t>
            </a:r>
            <a:r>
              <a:rPr lang="en-US" sz="3200" dirty="0"/>
              <a:t> </a:t>
            </a:r>
            <a:r>
              <a:rPr lang="en-US" sz="3200" dirty="0" err="1"/>
              <a:t>silang</a:t>
            </a:r>
            <a:r>
              <a:rPr lang="en-US" sz="3200" dirty="0" smtClean="0"/>
              <a:t>:</a:t>
            </a:r>
          </a:p>
          <a:p>
            <a:pPr marL="742950" lvl="2" indent="-342900"/>
            <a:r>
              <a:rPr lang="en-US" sz="2800" dirty="0"/>
              <a:t>Proses </a:t>
            </a:r>
            <a:r>
              <a:rPr lang="en-US" sz="2800" dirty="0" err="1"/>
              <a:t>pertukaran</a:t>
            </a:r>
            <a:r>
              <a:rPr lang="en-US" sz="2800" dirty="0"/>
              <a:t> </a:t>
            </a:r>
            <a:r>
              <a:rPr lang="en-US" sz="2800" dirty="0" err="1"/>
              <a:t>segmen</a:t>
            </a:r>
            <a:r>
              <a:rPr lang="en-US" sz="2800" dirty="0"/>
              <a:t> </a:t>
            </a:r>
            <a:r>
              <a:rPr lang="en-US" sz="2800" dirty="0" err="1"/>
              <a:t>antara</a:t>
            </a:r>
            <a:r>
              <a:rPr lang="en-US" sz="2800" dirty="0"/>
              <a:t> </a:t>
            </a:r>
            <a:r>
              <a:rPr lang="en-US" sz="2800" dirty="0" err="1"/>
              <a:t>kromatid</a:t>
            </a:r>
            <a:r>
              <a:rPr lang="en-US" sz="2800" dirty="0"/>
              <a:t> yang </a:t>
            </a:r>
            <a:r>
              <a:rPr lang="en-US" sz="2800" dirty="0" err="1" smtClean="0"/>
              <a:t>berdekatan</a:t>
            </a:r>
            <a:endParaRPr lang="en-US" sz="2800" dirty="0" smtClean="0"/>
          </a:p>
          <a:p>
            <a:pPr marL="400050" lvl="2" indent="0">
              <a:buNone/>
            </a:pPr>
            <a:r>
              <a:rPr lang="en-US" sz="2800" i="1" dirty="0" err="1" smtClean="0"/>
              <a:t>Karena</a:t>
            </a:r>
            <a:r>
              <a:rPr lang="en-US" sz="2800" i="1" dirty="0" smtClean="0"/>
              <a:t> proses </a:t>
            </a:r>
            <a:r>
              <a:rPr lang="en-US" sz="2800" i="1" dirty="0" err="1" smtClean="0"/>
              <a:t>pindah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silang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ini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keanekaragaman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makhluk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hidup</a:t>
            </a:r>
            <a:r>
              <a:rPr lang="en-US" sz="2800" i="1" dirty="0" smtClean="0"/>
              <a:t> </a:t>
            </a:r>
            <a:r>
              <a:rPr lang="en-US" sz="2800" i="1" dirty="0" err="1" smtClean="0"/>
              <a:t>terbentuk</a:t>
            </a:r>
            <a:r>
              <a:rPr lang="en-US" sz="2800" i="1" dirty="0" smtClean="0"/>
              <a:t> </a:t>
            </a:r>
            <a:r>
              <a:rPr lang="en-US" sz="2800" i="1" dirty="0" smtClean="0">
                <a:sym typeface="Wingdings" pitchFamily="2" charset="2"/>
              </a:rPr>
              <a:t> </a:t>
            </a:r>
            <a:r>
              <a:rPr lang="en-US" sz="2800" i="1" dirty="0" err="1" smtClean="0">
                <a:sym typeface="Wingdings" pitchFamily="2" charset="2"/>
              </a:rPr>
              <a:t>tidak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sama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dengan</a:t>
            </a:r>
            <a:r>
              <a:rPr lang="en-US" sz="2800" i="1" dirty="0" smtClean="0">
                <a:sym typeface="Wingdings" pitchFamily="2" charset="2"/>
              </a:rPr>
              <a:t> </a:t>
            </a:r>
            <a:r>
              <a:rPr lang="en-US" sz="2800" i="1" dirty="0" err="1" smtClean="0">
                <a:sym typeface="Wingdings" pitchFamily="2" charset="2"/>
              </a:rPr>
              <a:t>induknya</a:t>
            </a:r>
            <a:endParaRPr lang="en-US" sz="2800" i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88" y="1412776"/>
            <a:ext cx="4405784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560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pPr marL="228600" lvl="2"/>
            <a:endParaRPr lang="en-US" sz="2400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496943" cy="623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980686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/>
          </a:bodyPr>
          <a:lstStyle/>
          <a:p>
            <a:pPr>
              <a:spcBef>
                <a:spcPct val="50000"/>
              </a:spcBef>
            </a:pPr>
            <a:r>
              <a:rPr lang="en-US" sz="3600" dirty="0" err="1" smtClean="0">
                <a:latin typeface="Arial" charset="0"/>
                <a:cs typeface="Arial" charset="0"/>
              </a:rPr>
              <a:t>Kiasma</a:t>
            </a:r>
            <a:endParaRPr 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Bukti</a:t>
            </a:r>
            <a:r>
              <a:rPr lang="en-US" dirty="0" smtClean="0"/>
              <a:t> </a:t>
            </a:r>
            <a:r>
              <a:rPr lang="en-US" dirty="0" err="1" smtClean="0"/>
              <a:t>adanya</a:t>
            </a:r>
            <a:r>
              <a:rPr lang="en-US" dirty="0" smtClean="0"/>
              <a:t> proses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pembentukan</a:t>
            </a:r>
            <a:r>
              <a:rPr lang="en-US" dirty="0" smtClean="0"/>
              <a:t> </a:t>
            </a:r>
            <a:r>
              <a:rPr lang="en-US" b="1" dirty="0" err="1" smtClean="0"/>
              <a:t>kiasma</a:t>
            </a:r>
            <a:endParaRPr lang="en-US" b="1" dirty="0" smtClean="0"/>
          </a:p>
          <a:p>
            <a:r>
              <a:rPr lang="en-US" b="1" dirty="0" err="1" smtClean="0"/>
              <a:t>Kiasma</a:t>
            </a:r>
            <a:r>
              <a:rPr lang="en-US" b="1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perlekatan</a:t>
            </a:r>
            <a:r>
              <a:rPr lang="en-US" dirty="0" smtClean="0"/>
              <a:t> </a:t>
            </a:r>
            <a:r>
              <a:rPr lang="en-US" dirty="0" err="1" smtClean="0"/>
              <a:t>antara</a:t>
            </a:r>
            <a:r>
              <a:rPr lang="en-US" dirty="0" smtClean="0"/>
              <a:t> 2 </a:t>
            </a:r>
            <a:r>
              <a:rPr lang="en-US" dirty="0" err="1" smtClean="0"/>
              <a:t>kromatid</a:t>
            </a:r>
            <a:r>
              <a:rPr lang="en-US" dirty="0" smtClean="0"/>
              <a:t> yang </a:t>
            </a:r>
            <a:r>
              <a:rPr lang="en-US" dirty="0" err="1" smtClean="0"/>
              <a:t>saling</a:t>
            </a:r>
            <a:r>
              <a:rPr lang="en-US" dirty="0" smtClean="0"/>
              <a:t> </a:t>
            </a:r>
            <a:r>
              <a:rPr lang="en-US" dirty="0" err="1" smtClean="0"/>
              <a:t>pindah</a:t>
            </a:r>
            <a:r>
              <a:rPr lang="en-US" dirty="0" smtClean="0"/>
              <a:t> </a:t>
            </a:r>
            <a:r>
              <a:rPr lang="en-US" dirty="0" err="1" smtClean="0"/>
              <a:t>silang</a:t>
            </a:r>
            <a:r>
              <a:rPr lang="en-US" dirty="0" smtClean="0"/>
              <a:t> </a:t>
            </a:r>
            <a:r>
              <a:rPr lang="en-US" dirty="0" err="1" smtClean="0"/>
              <a:t>berbentuk</a:t>
            </a:r>
            <a:r>
              <a:rPr lang="en-US" dirty="0" smtClean="0"/>
              <a:t> </a:t>
            </a:r>
            <a:r>
              <a:rPr lang="en-US" dirty="0" err="1" smtClean="0"/>
              <a:t>huruf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Kiasma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dilihat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mikroskop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346648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796950"/>
          </a:xfrm>
        </p:spPr>
        <p:txBody>
          <a:bodyPr/>
          <a:lstStyle/>
          <a:p>
            <a:r>
              <a:rPr lang="en-US" dirty="0" smtClean="0"/>
              <a:t>Meiosis II</a:t>
            </a:r>
            <a:endParaRPr lang="en-US" dirty="0"/>
          </a:p>
        </p:txBody>
      </p:sp>
      <p:sp>
        <p:nvSpPr>
          <p:cNvPr id="10244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id-ID" b="1" i="1" dirty="0" smtClean="0">
              <a:latin typeface="Arial" charset="0"/>
              <a:cs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500" y="1484785"/>
            <a:ext cx="8066931" cy="5200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50307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cara</a:t>
            </a:r>
            <a:r>
              <a:rPr lang="en-US" dirty="0" smtClean="0"/>
              <a:t> </a:t>
            </a:r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yang </a:t>
            </a:r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i="1" dirty="0" smtClean="0"/>
              <a:t>Drosophila melanogaster </a:t>
            </a:r>
            <a:r>
              <a:rPr lang="en-US" dirty="0" err="1" smtClean="0"/>
              <a:t>menggunakan</a:t>
            </a:r>
            <a:r>
              <a:rPr lang="en-US" dirty="0" smtClean="0"/>
              <a:t> </a:t>
            </a:r>
            <a:r>
              <a:rPr lang="en-US" b="1" u="sng" dirty="0" err="1" smtClean="0"/>
              <a:t>tipe</a:t>
            </a:r>
            <a:r>
              <a:rPr lang="en-US" b="1" u="sng" dirty="0" smtClean="0"/>
              <a:t> XY</a:t>
            </a:r>
            <a:r>
              <a:rPr lang="en-US" dirty="0" smtClean="0"/>
              <a:t> :</a:t>
            </a:r>
          </a:p>
          <a:p>
            <a:pPr lvl="1"/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jantan</a:t>
            </a:r>
            <a:r>
              <a:rPr lang="en-US" dirty="0" smtClean="0"/>
              <a:t> : 3AAXY</a:t>
            </a:r>
          </a:p>
          <a:p>
            <a:pPr lvl="1"/>
            <a:r>
              <a:rPr lang="en-US" dirty="0" err="1" smtClean="0"/>
              <a:t>Lalat</a:t>
            </a:r>
            <a:r>
              <a:rPr lang="en-US" dirty="0" smtClean="0"/>
              <a:t> </a:t>
            </a:r>
            <a:r>
              <a:rPr lang="en-US" dirty="0" err="1" smtClean="0"/>
              <a:t>betina</a:t>
            </a:r>
            <a:r>
              <a:rPr lang="en-US" dirty="0" smtClean="0"/>
              <a:t> : 3AAXX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3200" dirty="0" err="1"/>
              <a:t>Untuk</a:t>
            </a:r>
            <a:r>
              <a:rPr lang="en-US" sz="3200" dirty="0"/>
              <a:t> </a:t>
            </a:r>
            <a:r>
              <a:rPr lang="en-US" sz="3200" dirty="0" err="1"/>
              <a:t>belalang</a:t>
            </a:r>
            <a:r>
              <a:rPr lang="en-US" sz="3200" dirty="0"/>
              <a:t> </a:t>
            </a:r>
            <a:r>
              <a:rPr lang="en-US" sz="3200" dirty="0" err="1"/>
              <a:t>menngunakan</a:t>
            </a:r>
            <a:r>
              <a:rPr lang="en-US" sz="3200" dirty="0"/>
              <a:t> </a:t>
            </a:r>
            <a:r>
              <a:rPr lang="en-US" sz="3200" b="1" u="sng" dirty="0" err="1" smtClean="0"/>
              <a:t>tipe</a:t>
            </a:r>
            <a:r>
              <a:rPr lang="en-US" sz="3200" b="1" u="sng" dirty="0" smtClean="0"/>
              <a:t> </a:t>
            </a:r>
            <a:r>
              <a:rPr lang="en-US" sz="3200" b="1" u="sng" dirty="0"/>
              <a:t>XO</a:t>
            </a:r>
            <a:r>
              <a:rPr lang="en-US" sz="3200" dirty="0" smtClean="0"/>
              <a:t>:</a:t>
            </a:r>
          </a:p>
          <a:p>
            <a:pPr lvl="1"/>
            <a:r>
              <a:rPr lang="en-US" dirty="0" err="1"/>
              <a:t>Belalang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 : XO</a:t>
            </a:r>
          </a:p>
          <a:p>
            <a:pPr lvl="1"/>
            <a:r>
              <a:rPr lang="en-US" dirty="0" err="1"/>
              <a:t>Belalang</a:t>
            </a:r>
            <a:r>
              <a:rPr lang="en-US" dirty="0"/>
              <a:t> </a:t>
            </a:r>
            <a:r>
              <a:rPr lang="en-US" dirty="0" err="1"/>
              <a:t>betina</a:t>
            </a:r>
            <a:r>
              <a:rPr lang="en-US" dirty="0"/>
              <a:t> : XX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75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-457200">
              <a:buFont typeface="Arial" pitchFamily="34" charset="0"/>
              <a:buChar char="•"/>
            </a:pP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kupu-kupu</a:t>
            </a:r>
            <a:r>
              <a:rPr lang="en-US" sz="3200" dirty="0"/>
              <a:t>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b="1" u="sng" dirty="0" err="1"/>
              <a:t>tipe</a:t>
            </a:r>
            <a:r>
              <a:rPr lang="en-US" sz="3200" b="1" u="sng" dirty="0"/>
              <a:t> </a:t>
            </a:r>
            <a:r>
              <a:rPr lang="en-US" sz="3200" b="1" u="sng" dirty="0" smtClean="0"/>
              <a:t>ZW </a:t>
            </a:r>
            <a:r>
              <a:rPr lang="en-US" sz="3200" dirty="0" smtClean="0"/>
              <a:t>:</a:t>
            </a:r>
          </a:p>
          <a:p>
            <a:pPr lvl="1"/>
            <a:r>
              <a:rPr lang="en-US" dirty="0" err="1"/>
              <a:t>Kupu-kupu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 : ZZ</a:t>
            </a:r>
          </a:p>
          <a:p>
            <a:pPr lvl="1"/>
            <a:r>
              <a:rPr lang="en-US" dirty="0" err="1"/>
              <a:t>Kupu-kupu</a:t>
            </a:r>
            <a:r>
              <a:rPr lang="en-US" dirty="0"/>
              <a:t> </a:t>
            </a:r>
            <a:r>
              <a:rPr lang="en-US" dirty="0" err="1"/>
              <a:t>betina</a:t>
            </a:r>
            <a:r>
              <a:rPr lang="en-US" dirty="0"/>
              <a:t> : </a:t>
            </a:r>
            <a:r>
              <a:rPr lang="en-US" dirty="0" smtClean="0"/>
              <a:t>ZW</a:t>
            </a:r>
            <a:endParaRPr lang="en-US" dirty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sz="3200" dirty="0" err="1"/>
              <a:t>Pada</a:t>
            </a:r>
            <a:r>
              <a:rPr lang="en-US" sz="3200" dirty="0"/>
              <a:t> </a:t>
            </a:r>
            <a:r>
              <a:rPr lang="en-US" sz="3200" dirty="0" err="1"/>
              <a:t>unggas</a:t>
            </a:r>
            <a:r>
              <a:rPr lang="en-US" sz="3200" dirty="0"/>
              <a:t> (</a:t>
            </a:r>
            <a:r>
              <a:rPr lang="en-US" sz="3200" dirty="0" err="1"/>
              <a:t>ayam</a:t>
            </a:r>
            <a:r>
              <a:rPr lang="en-US" sz="3200" dirty="0"/>
              <a:t>, </a:t>
            </a:r>
            <a:r>
              <a:rPr lang="en-US" sz="3200" dirty="0" err="1"/>
              <a:t>itik</a:t>
            </a:r>
            <a:r>
              <a:rPr lang="en-US" sz="3200" dirty="0"/>
              <a:t>, </a:t>
            </a:r>
            <a:r>
              <a:rPr lang="en-US" sz="3200" dirty="0" err="1"/>
              <a:t>bebe</a:t>
            </a:r>
            <a:r>
              <a:rPr lang="en-US" sz="3200" dirty="0"/>
              <a:t>) </a:t>
            </a:r>
            <a:r>
              <a:rPr lang="en-US" sz="3200" dirty="0" err="1"/>
              <a:t>menggunakan</a:t>
            </a:r>
            <a:r>
              <a:rPr lang="en-US" sz="3200" dirty="0"/>
              <a:t> </a:t>
            </a:r>
            <a:r>
              <a:rPr lang="en-US" sz="3200" dirty="0" err="1"/>
              <a:t>tipe</a:t>
            </a:r>
            <a:r>
              <a:rPr lang="en-US" sz="3200" dirty="0"/>
              <a:t> </a:t>
            </a:r>
            <a:r>
              <a:rPr lang="en-US" sz="3200" dirty="0" smtClean="0"/>
              <a:t>ZO:</a:t>
            </a:r>
          </a:p>
          <a:p>
            <a:pPr lvl="1"/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jantan</a:t>
            </a:r>
            <a:r>
              <a:rPr lang="en-US" dirty="0"/>
              <a:t> : ZZ</a:t>
            </a:r>
          </a:p>
          <a:p>
            <a:pPr lvl="1"/>
            <a:r>
              <a:rPr lang="en-US" dirty="0" err="1"/>
              <a:t>Ayam</a:t>
            </a:r>
            <a:r>
              <a:rPr lang="en-US" dirty="0"/>
              <a:t> </a:t>
            </a:r>
            <a:r>
              <a:rPr lang="en-US" dirty="0" err="1"/>
              <a:t>betina</a:t>
            </a:r>
            <a:r>
              <a:rPr lang="en-US" dirty="0"/>
              <a:t> : ZO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488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dibagi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2 </a:t>
            </a:r>
            <a:r>
              <a:rPr lang="en-US" dirty="0" err="1" smtClean="0"/>
              <a:t>jenis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u="sng" dirty="0" err="1" smtClean="0"/>
              <a:t>Kromosom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tubuh</a:t>
            </a:r>
            <a:r>
              <a:rPr lang="en-US" b="1" u="sng" dirty="0" smtClean="0"/>
              <a:t> (</a:t>
            </a:r>
            <a:r>
              <a:rPr lang="en-US" b="1" u="sng" dirty="0" err="1" smtClean="0"/>
              <a:t>autosom</a:t>
            </a:r>
            <a:r>
              <a:rPr lang="en-US" b="1" u="sng" dirty="0" smtClean="0"/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mengkode</a:t>
            </a:r>
            <a:r>
              <a:rPr lang="en-US" dirty="0" smtClean="0">
                <a:sym typeface="Wingdings" pitchFamily="2" charset="2"/>
              </a:rPr>
              <a:t> protein-protein yang </a:t>
            </a:r>
            <a:r>
              <a:rPr lang="en-US" dirty="0" err="1" smtClean="0">
                <a:sym typeface="Wingdings" pitchFamily="2" charset="2"/>
              </a:rPr>
              <a:t>diperlukan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untuk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fenotipik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fungsional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tubuh</a:t>
            </a:r>
            <a:r>
              <a:rPr lang="en-US" dirty="0" smtClean="0">
                <a:sym typeface="Wingdings" pitchFamily="2" charset="2"/>
              </a:rPr>
              <a:t>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ym typeface="Wingdings" pitchFamily="2" charset="2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u="sng" dirty="0" err="1" smtClean="0">
                <a:sym typeface="Wingdings" pitchFamily="2" charset="2"/>
              </a:rPr>
              <a:t>Kromosom</a:t>
            </a:r>
            <a:r>
              <a:rPr lang="en-US" b="1" u="sng" dirty="0" smtClean="0">
                <a:sym typeface="Wingdings" pitchFamily="2" charset="2"/>
              </a:rPr>
              <a:t> </a:t>
            </a:r>
            <a:r>
              <a:rPr lang="en-US" b="1" u="sng" dirty="0" err="1" smtClean="0">
                <a:sym typeface="Wingdings" pitchFamily="2" charset="2"/>
              </a:rPr>
              <a:t>kelamin</a:t>
            </a:r>
            <a:r>
              <a:rPr lang="en-US" b="1" u="sng" dirty="0" smtClean="0">
                <a:sym typeface="Wingdings" pitchFamily="2" charset="2"/>
              </a:rPr>
              <a:t> (</a:t>
            </a:r>
            <a:r>
              <a:rPr lang="en-US" b="1" i="1" u="sng" dirty="0" smtClean="0">
                <a:sym typeface="Wingdings" pitchFamily="2" charset="2"/>
              </a:rPr>
              <a:t>sex chromosome</a:t>
            </a:r>
            <a:r>
              <a:rPr lang="en-US" b="1" u="sng" dirty="0" smtClean="0">
                <a:sym typeface="Wingdings" pitchFamily="2" charset="2"/>
              </a:rPr>
              <a:t>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mengkode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jenis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kelamin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individu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927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5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err="1" smtClean="0"/>
              <a:t>Penentuan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5410200" cy="4525963"/>
          </a:xfrm>
        </p:spPr>
        <p:txBody>
          <a:bodyPr>
            <a:normAutofit fontScale="92500"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lebah</a:t>
            </a:r>
            <a:r>
              <a:rPr lang="en-US" dirty="0" smtClean="0"/>
              <a:t> </a:t>
            </a:r>
            <a:r>
              <a:rPr lang="en-US" dirty="0" err="1" smtClean="0"/>
              <a:t>madu</a:t>
            </a:r>
            <a:r>
              <a:rPr lang="en-US" dirty="0" smtClean="0"/>
              <a:t>, </a:t>
            </a:r>
            <a:r>
              <a:rPr lang="en-US" dirty="0" err="1" smtClean="0"/>
              <a:t>semut</a:t>
            </a:r>
            <a:r>
              <a:rPr lang="en-US" dirty="0" smtClean="0"/>
              <a:t>, </a:t>
            </a:r>
            <a:r>
              <a:rPr lang="en-US" dirty="0" err="1" smtClean="0"/>
              <a:t>penentuannya</a:t>
            </a:r>
            <a:r>
              <a:rPr lang="en-US" dirty="0" smtClean="0"/>
              <a:t> </a:t>
            </a:r>
            <a:r>
              <a:rPr lang="en-US" dirty="0" err="1" smtClean="0"/>
              <a:t>bukan</a:t>
            </a:r>
            <a:r>
              <a:rPr lang="en-US" dirty="0" smtClean="0"/>
              <a:t> </a:t>
            </a:r>
            <a:r>
              <a:rPr lang="en-US" dirty="0" err="1" smtClean="0"/>
              <a:t>berdasar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 smtClean="0"/>
          </a:p>
          <a:p>
            <a:r>
              <a:rPr lang="en-US" dirty="0" err="1" smtClean="0"/>
              <a:t>Tetapi</a:t>
            </a:r>
            <a:r>
              <a:rPr lang="en-US" dirty="0" smtClean="0"/>
              <a:t> </a:t>
            </a:r>
            <a:r>
              <a:rPr lang="en-US" dirty="0" err="1" smtClean="0"/>
              <a:t>bergantung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sifat</a:t>
            </a:r>
            <a:r>
              <a:rPr lang="en-US" dirty="0" smtClean="0"/>
              <a:t> </a:t>
            </a:r>
            <a:r>
              <a:rPr lang="en-US" dirty="0" err="1" smtClean="0"/>
              <a:t>ploidi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r>
              <a:rPr lang="en-US" b="1" dirty="0" err="1" smtClean="0"/>
              <a:t>Lebah</a:t>
            </a:r>
            <a:r>
              <a:rPr lang="en-US" b="1" dirty="0" smtClean="0"/>
              <a:t> </a:t>
            </a:r>
            <a:r>
              <a:rPr lang="en-US" b="1" dirty="0" err="1" smtClean="0"/>
              <a:t>jantan</a:t>
            </a:r>
            <a:r>
              <a:rPr lang="en-US" b="1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b="1" dirty="0" smtClean="0"/>
              <a:t>haploid</a:t>
            </a:r>
          </a:p>
          <a:p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telur</a:t>
            </a:r>
            <a:r>
              <a:rPr lang="en-US" dirty="0" smtClean="0"/>
              <a:t> yang </a:t>
            </a:r>
            <a:r>
              <a:rPr lang="en-US" dirty="0" err="1" smtClean="0"/>
              <a:t>dibuahi</a:t>
            </a:r>
            <a:r>
              <a:rPr lang="en-US" dirty="0" smtClean="0"/>
              <a:t> </a:t>
            </a:r>
            <a:r>
              <a:rPr lang="en-US" dirty="0" err="1" smtClean="0"/>
              <a:t>sperma</a:t>
            </a:r>
            <a:r>
              <a:rPr lang="en-US" dirty="0" smtClean="0"/>
              <a:t> </a:t>
            </a:r>
            <a:r>
              <a:rPr lang="en-US" dirty="0" err="1" smtClean="0"/>
              <a:t>menjadi</a:t>
            </a:r>
            <a:r>
              <a:rPr lang="en-US" dirty="0" smtClean="0"/>
              <a:t> </a:t>
            </a:r>
            <a:r>
              <a:rPr lang="en-US" b="1" dirty="0" err="1" smtClean="0"/>
              <a:t>lebah</a:t>
            </a:r>
            <a:r>
              <a:rPr lang="en-US" b="1" dirty="0" smtClean="0"/>
              <a:t> </a:t>
            </a:r>
            <a:r>
              <a:rPr lang="en-US" b="1" dirty="0" err="1" smtClean="0"/>
              <a:t>ratu</a:t>
            </a:r>
            <a:r>
              <a:rPr lang="en-US" b="1" dirty="0" smtClean="0"/>
              <a:t> </a:t>
            </a:r>
            <a:r>
              <a:rPr lang="en-US" b="1" dirty="0" err="1" smtClean="0"/>
              <a:t>dan</a:t>
            </a:r>
            <a:r>
              <a:rPr lang="en-US" b="1" dirty="0" smtClean="0"/>
              <a:t> </a:t>
            </a:r>
            <a:r>
              <a:rPr lang="en-US" b="1" dirty="0" err="1" smtClean="0"/>
              <a:t>pekerja</a:t>
            </a:r>
            <a:r>
              <a:rPr lang="en-US" dirty="0" smtClean="0"/>
              <a:t> yang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b="1" dirty="0" smtClean="0"/>
              <a:t>diploid</a:t>
            </a:r>
            <a:endParaRPr lang="en-US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819400"/>
            <a:ext cx="345440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386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ditemukan</a:t>
            </a:r>
            <a:r>
              <a:rPr lang="en-US" dirty="0" smtClean="0"/>
              <a:t> </a:t>
            </a:r>
            <a:r>
              <a:rPr lang="en-US" dirty="0" err="1" smtClean="0"/>
              <a:t>oleh</a:t>
            </a:r>
            <a:r>
              <a:rPr lang="en-US" dirty="0" smtClean="0"/>
              <a:t> M.L Barr </a:t>
            </a:r>
            <a:r>
              <a:rPr lang="en-US" dirty="0" err="1" smtClean="0"/>
              <a:t>dan</a:t>
            </a:r>
            <a:r>
              <a:rPr lang="en-US" dirty="0" smtClean="0"/>
              <a:t> Bertram</a:t>
            </a:r>
          </a:p>
          <a:p>
            <a:r>
              <a:rPr lang="en-US" dirty="0" err="1" smtClean="0"/>
              <a:t>Melalui</a:t>
            </a:r>
            <a:r>
              <a:rPr lang="en-US" dirty="0" smtClean="0"/>
              <a:t> </a:t>
            </a:r>
            <a:r>
              <a:rPr lang="en-US" dirty="0" err="1" smtClean="0"/>
              <a:t>pengamatan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epitel</a:t>
            </a:r>
            <a:r>
              <a:rPr lang="en-US" dirty="0" smtClean="0"/>
              <a:t> </a:t>
            </a:r>
            <a:r>
              <a:rPr lang="en-US" dirty="0" err="1" smtClean="0"/>
              <a:t>mukosa</a:t>
            </a:r>
            <a:r>
              <a:rPr lang="en-US" dirty="0" smtClean="0"/>
              <a:t> </a:t>
            </a:r>
            <a:r>
              <a:rPr lang="en-US" dirty="0" err="1" smtClean="0"/>
              <a:t>mulut</a:t>
            </a:r>
            <a:endParaRPr lang="en-US" dirty="0" smtClean="0"/>
          </a:p>
          <a:p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b="1" dirty="0" err="1" smtClean="0"/>
              <a:t>Badan</a:t>
            </a:r>
            <a:r>
              <a:rPr lang="en-US" b="1" dirty="0" smtClean="0"/>
              <a:t> Barr </a:t>
            </a:r>
            <a:r>
              <a:rPr lang="en-US" dirty="0" smtClean="0"/>
              <a:t>(</a:t>
            </a:r>
            <a:r>
              <a:rPr lang="en-US" b="1" dirty="0" smtClean="0"/>
              <a:t>Barr body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Terletak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membran</a:t>
            </a:r>
            <a:r>
              <a:rPr lang="en-US" dirty="0" smtClean="0"/>
              <a:t> </a:t>
            </a:r>
            <a:r>
              <a:rPr lang="en-US" dirty="0" err="1" smtClean="0"/>
              <a:t>inti</a:t>
            </a:r>
            <a:endParaRPr lang="en-US" dirty="0" smtClean="0"/>
          </a:p>
          <a:p>
            <a:r>
              <a:rPr lang="en-US" dirty="0" err="1" smtClean="0"/>
              <a:t>Wanita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Badan</a:t>
            </a:r>
            <a:r>
              <a:rPr lang="en-US" dirty="0" smtClean="0"/>
              <a:t> Barr </a:t>
            </a:r>
            <a:r>
              <a:rPr lang="en-US" dirty="0" err="1" smtClean="0"/>
              <a:t>sedangkan</a:t>
            </a:r>
            <a:r>
              <a:rPr lang="en-US" dirty="0" smtClean="0"/>
              <a:t> </a:t>
            </a:r>
            <a:r>
              <a:rPr lang="en-US" dirty="0" err="1" smtClean="0"/>
              <a:t>laki-laki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memiliki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18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neutrofil</a:t>
            </a:r>
            <a:r>
              <a:rPr lang="en-US" dirty="0" smtClean="0"/>
              <a:t> </a:t>
            </a:r>
            <a:r>
              <a:rPr lang="en-US" dirty="0" err="1" smtClean="0"/>
              <a:t>bentuknya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b="1" dirty="0" err="1" smtClean="0"/>
              <a:t>stik</a:t>
            </a:r>
            <a:r>
              <a:rPr lang="en-US" b="1" dirty="0" smtClean="0"/>
              <a:t> drum </a:t>
            </a:r>
            <a:r>
              <a:rPr lang="en-US" dirty="0" smtClean="0"/>
              <a:t>(</a:t>
            </a:r>
            <a:r>
              <a:rPr lang="en-US" b="1" dirty="0" smtClean="0"/>
              <a:t>drumstick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Karena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membedakan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maka</a:t>
            </a:r>
            <a:r>
              <a:rPr lang="en-US" dirty="0" smtClean="0"/>
              <a:t> </a:t>
            </a:r>
            <a:r>
              <a:rPr lang="en-US" dirty="0" err="1" smtClean="0"/>
              <a:t>dinamakan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endParaRPr lang="en-US" dirty="0" smtClean="0"/>
          </a:p>
          <a:p>
            <a:r>
              <a:rPr lang="en-US" b="1" dirty="0" err="1" smtClean="0"/>
              <a:t>Hipotesa</a:t>
            </a:r>
            <a:r>
              <a:rPr lang="en-US" b="1" dirty="0" smtClean="0"/>
              <a:t> Lyon </a:t>
            </a:r>
            <a:r>
              <a:rPr lang="en-US" dirty="0" err="1" smtClean="0"/>
              <a:t>menyatakan</a:t>
            </a:r>
            <a:r>
              <a:rPr lang="en-US" dirty="0" smtClean="0"/>
              <a:t> </a:t>
            </a:r>
            <a:r>
              <a:rPr lang="en-US" dirty="0" err="1" smtClean="0"/>
              <a:t>bahwa</a:t>
            </a:r>
            <a:r>
              <a:rPr lang="en-US" dirty="0" smtClean="0"/>
              <a:t> </a:t>
            </a:r>
            <a:r>
              <a:rPr lang="en-US" dirty="0" err="1" smtClean="0"/>
              <a:t>kromatin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berasal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salah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sepasang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X yang </a:t>
            </a:r>
            <a:r>
              <a:rPr lang="en-US" dirty="0" err="1" smtClean="0"/>
              <a:t>inaktif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mitosis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1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" y="190500"/>
            <a:ext cx="4523232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689" y="3505200"/>
            <a:ext cx="528483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925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r>
              <a:rPr lang="en-US" dirty="0" err="1" smtClean="0"/>
              <a:t>Terdiri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46 </a:t>
            </a:r>
            <a:r>
              <a:rPr lang="en-US" dirty="0" err="1" smtClean="0"/>
              <a:t>kromosom</a:t>
            </a:r>
            <a:r>
              <a:rPr lang="en-US" dirty="0" smtClean="0"/>
              <a:t> (22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2 </a:t>
            </a:r>
            <a:r>
              <a:rPr lang="en-US" dirty="0" err="1" smtClean="0"/>
              <a:t>pasang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pria</a:t>
            </a:r>
            <a:r>
              <a:rPr lang="en-US" dirty="0" smtClean="0"/>
              <a:t> : XY</a:t>
            </a:r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kelamin</a:t>
            </a:r>
            <a:r>
              <a:rPr lang="en-US" dirty="0" smtClean="0"/>
              <a:t> </a:t>
            </a:r>
            <a:r>
              <a:rPr lang="en-US" dirty="0" err="1" smtClean="0"/>
              <a:t>wanita</a:t>
            </a:r>
            <a:r>
              <a:rPr lang="en-US" dirty="0" smtClean="0"/>
              <a:t> : </a:t>
            </a:r>
            <a:r>
              <a:rPr lang="en-US" dirty="0" smtClean="0"/>
              <a:t>XX</a:t>
            </a:r>
          </a:p>
          <a:p>
            <a:r>
              <a:rPr lang="en-US" dirty="0" err="1" smtClean="0"/>
              <a:t>Penyusunan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r>
              <a:rPr lang="en-US" dirty="0" smtClean="0"/>
              <a:t> </a:t>
            </a:r>
            <a:r>
              <a:rPr lang="en-US" dirty="0" err="1" smtClean="0"/>
              <a:t>bedasarkan</a:t>
            </a:r>
            <a:r>
              <a:rPr lang="en-US" dirty="0" smtClean="0"/>
              <a:t> </a:t>
            </a:r>
            <a:r>
              <a:rPr lang="en-US" dirty="0" err="1" smtClean="0"/>
              <a:t>urutannya</a:t>
            </a:r>
            <a:r>
              <a:rPr lang="en-US" dirty="0" smtClean="0"/>
              <a:t> </a:t>
            </a:r>
            <a:r>
              <a:rPr lang="en-US" dirty="0" err="1" smtClean="0"/>
              <a:t>disebut</a:t>
            </a:r>
            <a:r>
              <a:rPr lang="en-US" dirty="0" smtClean="0"/>
              <a:t> </a:t>
            </a:r>
            <a:r>
              <a:rPr lang="en-US" b="1" dirty="0" err="1" smtClean="0"/>
              <a:t>kariotipe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3414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487" y="1066800"/>
            <a:ext cx="8229600" cy="51816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berpasang-pasangan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diploid</a:t>
            </a:r>
          </a:p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gamet</a:t>
            </a:r>
            <a:r>
              <a:rPr lang="en-US" dirty="0" smtClean="0"/>
              <a:t> </a:t>
            </a:r>
            <a:r>
              <a:rPr lang="en-US" dirty="0" err="1" smtClean="0"/>
              <a:t>jumlahnya</a:t>
            </a:r>
            <a:r>
              <a:rPr lang="en-US" dirty="0" smtClean="0"/>
              <a:t> </a:t>
            </a:r>
            <a:r>
              <a:rPr lang="en-US" dirty="0" err="1" smtClean="0"/>
              <a:t>setengah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sel</a:t>
            </a:r>
            <a:r>
              <a:rPr lang="en-US" dirty="0" smtClean="0"/>
              <a:t> </a:t>
            </a:r>
            <a:r>
              <a:rPr lang="en-US" dirty="0" err="1" smtClean="0"/>
              <a:t>tubuh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b="1" dirty="0" smtClean="0">
                <a:sym typeface="Wingdings" pitchFamily="2" charset="2"/>
              </a:rPr>
              <a:t>haploid</a:t>
            </a:r>
          </a:p>
          <a:p>
            <a:r>
              <a:rPr lang="en-US" b="1" dirty="0" err="1" smtClean="0">
                <a:sym typeface="Wingdings" pitchFamily="2" charset="2"/>
              </a:rPr>
              <a:t>Kromosom</a:t>
            </a:r>
            <a:r>
              <a:rPr lang="en-US" b="1" dirty="0" smtClean="0">
                <a:sym typeface="Wingdings" pitchFamily="2" charset="2"/>
              </a:rPr>
              <a:t> homolog </a:t>
            </a:r>
            <a:r>
              <a:rPr lang="en-US" dirty="0" err="1" smtClean="0">
                <a:sym typeface="Wingdings" pitchFamily="2" charset="2"/>
              </a:rPr>
              <a:t>adalah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satu</a:t>
            </a:r>
            <a:r>
              <a:rPr lang="en-US" dirty="0" smtClean="0">
                <a:sym typeface="Wingdings" pitchFamily="2" charset="2"/>
              </a:rPr>
              <a:t> set </a:t>
            </a:r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yang </a:t>
            </a:r>
            <a:r>
              <a:rPr lang="en-US" dirty="0" err="1" smtClean="0">
                <a:sym typeface="Wingdings" pitchFamily="2" charset="2"/>
              </a:rPr>
              <a:t>berasal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dari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ibu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dan</a:t>
            </a:r>
            <a:r>
              <a:rPr lang="en-US" dirty="0" smtClean="0">
                <a:sym typeface="Wingdings" pitchFamily="2" charset="2"/>
              </a:rPr>
              <a:t> ayah</a:t>
            </a:r>
          </a:p>
          <a:p>
            <a:r>
              <a:rPr lang="en-US" dirty="0" err="1" smtClean="0">
                <a:sym typeface="Wingdings" pitchFamily="2" charset="2"/>
              </a:rPr>
              <a:t>Kromosom</a:t>
            </a:r>
            <a:r>
              <a:rPr lang="en-US" dirty="0" smtClean="0">
                <a:sym typeface="Wingdings" pitchFamily="2" charset="2"/>
              </a:rPr>
              <a:t> homolog </a:t>
            </a:r>
            <a:r>
              <a:rPr lang="en-US" dirty="0" err="1" smtClean="0">
                <a:sym typeface="Wingdings" pitchFamily="2" charset="2"/>
              </a:rPr>
              <a:t>memiliki</a:t>
            </a:r>
            <a:r>
              <a:rPr lang="en-US" dirty="0" smtClean="0">
                <a:sym typeface="Wingdings" pitchFamily="2" charset="2"/>
              </a:rPr>
              <a:t> gen yang </a:t>
            </a:r>
            <a:r>
              <a:rPr lang="en-US" dirty="0" err="1" smtClean="0">
                <a:sym typeface="Wingdings" pitchFamily="2" charset="2"/>
              </a:rPr>
              <a:t>sama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pada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tempat</a:t>
            </a:r>
            <a:r>
              <a:rPr lang="en-US" dirty="0" smtClean="0">
                <a:sym typeface="Wingdings" pitchFamily="2" charset="2"/>
              </a:rPr>
              <a:t> (</a:t>
            </a:r>
            <a:r>
              <a:rPr lang="en-US" dirty="0" err="1" smtClean="0">
                <a:sym typeface="Wingdings" pitchFamily="2" charset="2"/>
              </a:rPr>
              <a:t>lokus</a:t>
            </a:r>
            <a:r>
              <a:rPr lang="en-US" dirty="0" smtClean="0">
                <a:sym typeface="Wingdings" pitchFamily="2" charset="2"/>
              </a:rPr>
              <a:t>) yang </a:t>
            </a:r>
            <a:r>
              <a:rPr lang="en-US" dirty="0" err="1" smtClean="0">
                <a:sym typeface="Wingdings" pitchFamily="2" charset="2"/>
              </a:rPr>
              <a:t>sama</a:t>
            </a:r>
            <a:endParaRPr lang="en-US" dirty="0" smtClean="0">
              <a:sym typeface="Wingdings" pitchFamily="2" charset="2"/>
            </a:endParaRPr>
          </a:p>
          <a:p>
            <a:endParaRPr lang="en-US" b="1" dirty="0">
              <a:sym typeface="Wingdings" pitchFamily="2" charset="2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5955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Kromosom</a:t>
            </a:r>
            <a:r>
              <a:rPr lang="en-US" dirty="0" smtClean="0"/>
              <a:t> homolog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2255837"/>
            <a:ext cx="8229600" cy="40687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488950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3509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manusia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00200"/>
            <a:ext cx="769620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057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rsil\Desktop\Smartcreativ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kromosom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makhluk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lain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133600"/>
            <a:ext cx="8915400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65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979</Words>
  <Application>Microsoft Office PowerPoint</Application>
  <PresentationFormat>On-screen Show (4:3)</PresentationFormat>
  <Paragraphs>171</Paragraphs>
  <Slides>43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PowerPoint Presentation</vt:lpstr>
      <vt:lpstr>PowerPoint Presentation</vt:lpstr>
      <vt:lpstr>PowerPoint Presentation</vt:lpstr>
      <vt:lpstr>Kromosom bisa dibagi menjadi 2 jenis</vt:lpstr>
      <vt:lpstr>Kromosom Pada Manusia</vt:lpstr>
      <vt:lpstr>PowerPoint Presentation</vt:lpstr>
      <vt:lpstr>Kromosom homolog</vt:lpstr>
      <vt:lpstr>Kromosom manusia</vt:lpstr>
      <vt:lpstr>Jumlah kromosom pada makhluk hidup lain</vt:lpstr>
      <vt:lpstr>PowerPoint Presentation</vt:lpstr>
      <vt:lpstr>Struktur Kromosom</vt:lpstr>
      <vt:lpstr>Struktur kromosom</vt:lpstr>
      <vt:lpstr>Struktur Kromosom</vt:lpstr>
      <vt:lpstr>PowerPoint Presentation</vt:lpstr>
      <vt:lpstr>Pembelahan sel pada sel eukariotik</vt:lpstr>
      <vt:lpstr>Fase-fase pembelahan sel eukariotik</vt:lpstr>
      <vt:lpstr>Interfase</vt:lpstr>
      <vt:lpstr>Interfase</vt:lpstr>
      <vt:lpstr>Mitosis</vt:lpstr>
      <vt:lpstr>Profase</vt:lpstr>
      <vt:lpstr>Metafase</vt:lpstr>
      <vt:lpstr>Anafase</vt:lpstr>
      <vt:lpstr>Telofase</vt:lpstr>
      <vt:lpstr>Sitokinesis</vt:lpstr>
      <vt:lpstr>Perbedaan sitokinesis pada sel hewan dengan sel tumbuhan</vt:lpstr>
      <vt:lpstr>Mitosis pada sel tumbuhan</vt:lpstr>
      <vt:lpstr>PowerPoint Presentation</vt:lpstr>
      <vt:lpstr>Meiosis</vt:lpstr>
      <vt:lpstr>Siklus seksual manusia</vt:lpstr>
      <vt:lpstr>Tahapan pada Meiosis</vt:lpstr>
      <vt:lpstr>Perbedaan antara Meiosis I dan Meiosis II</vt:lpstr>
      <vt:lpstr>Meiosis I</vt:lpstr>
      <vt:lpstr>Profase I</vt:lpstr>
      <vt:lpstr>Sinapsis dan Pindah silang</vt:lpstr>
      <vt:lpstr>PowerPoint Presentation</vt:lpstr>
      <vt:lpstr>Kiasma</vt:lpstr>
      <vt:lpstr>Meiosis II</vt:lpstr>
      <vt:lpstr>Penentuan Jenis Kelamin</vt:lpstr>
      <vt:lpstr>Penentuan Jenis Kelamin</vt:lpstr>
      <vt:lpstr>Penentuan jenis kelamin</vt:lpstr>
      <vt:lpstr>Kromatin kelamin pada manusia</vt:lpstr>
      <vt:lpstr>Kromatin Kelamin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Henny Saraswati</dc:creator>
  <cp:lastModifiedBy>Henny Saraswati</cp:lastModifiedBy>
  <cp:revision>21</cp:revision>
  <dcterms:created xsi:type="dcterms:W3CDTF">2017-03-24T04:02:50Z</dcterms:created>
  <dcterms:modified xsi:type="dcterms:W3CDTF">2017-03-27T01:54:34Z</dcterms:modified>
</cp:coreProperties>
</file>