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82" r:id="rId23"/>
    <p:sldId id="277" r:id="rId24"/>
    <p:sldId id="278" r:id="rId25"/>
    <p:sldId id="279" r:id="rId26"/>
    <p:sldId id="283" r:id="rId27"/>
    <p:sldId id="284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90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09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5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16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36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715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69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85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04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12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DC616-2796-4E65-8F84-DE7F8D1397E1}" type="datetimeFigureOut">
              <a:rPr lang="id-ID" smtClean="0"/>
              <a:t>12/06/2017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6D8E-9F9D-4B5F-82A5-A61C9CF886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18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" y="13251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24400" y="3379544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Mekanisme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Genetik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Penyakit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Kanker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628861" y="432352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51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413"/>
            <a:ext cx="10515600" cy="13255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gen yang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u="sng" dirty="0" smtClean="0"/>
              <a:t>proto-</a:t>
            </a:r>
            <a:r>
              <a:rPr lang="en-US" b="1" u="sng" dirty="0" err="1" smtClean="0"/>
              <a:t>onkogen</a:t>
            </a:r>
            <a:endParaRPr lang="en-US" b="1" u="sng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Menghasilkan</a:t>
            </a:r>
            <a:r>
              <a:rPr lang="en-US" dirty="0" smtClean="0"/>
              <a:t> protein yang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Menghasilkan</a:t>
            </a:r>
            <a:r>
              <a:rPr lang="en-US" dirty="0" smtClean="0"/>
              <a:t> protein yang </a:t>
            </a:r>
            <a:r>
              <a:rPr lang="en-US" dirty="0" err="1" smtClean="0"/>
              <a:t>strukturnya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Menghasilkan</a:t>
            </a:r>
            <a:r>
              <a:rPr lang="en-US" dirty="0" smtClean="0"/>
              <a:t> protein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protein </a:t>
            </a:r>
            <a:r>
              <a:rPr lang="en-US" dirty="0" err="1" smtClean="0"/>
              <a:t>tersebut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82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413"/>
            <a:ext cx="10515600" cy="1325563"/>
          </a:xfrm>
        </p:spPr>
        <p:txBody>
          <a:bodyPr/>
          <a:lstStyle/>
          <a:p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protein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347"/>
            <a:ext cx="10515600" cy="4056615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protein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dikode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endParaRPr lang="en-US" dirty="0" smtClean="0"/>
          </a:p>
          <a:p>
            <a:r>
              <a:rPr lang="en-US" dirty="0" err="1" smtClean="0"/>
              <a:t>Yaitu</a:t>
            </a:r>
            <a:r>
              <a:rPr lang="en-US" dirty="0" smtClean="0"/>
              <a:t> protein </a:t>
            </a:r>
            <a:r>
              <a:rPr lang="en-US" b="1" i="1" u="sng" dirty="0" smtClean="0"/>
              <a:t>growth factor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reseptor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untuk</a:t>
            </a:r>
            <a:r>
              <a:rPr lang="en-US" b="1" u="sng" dirty="0" smtClean="0"/>
              <a:t> </a:t>
            </a:r>
            <a:r>
              <a:rPr lang="en-US" b="1" i="1" u="sng" dirty="0" smtClean="0"/>
              <a:t>growth factor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penerima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sinyal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pertumbuhan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sel</a:t>
            </a:r>
            <a:r>
              <a:rPr lang="en-US" b="1" u="sng" dirty="0" smtClean="0"/>
              <a:t>), protein yang </a:t>
            </a:r>
            <a:r>
              <a:rPr lang="en-US" b="1" u="sng" dirty="0" err="1" smtClean="0"/>
              <a:t>berperan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dalam</a:t>
            </a:r>
            <a:r>
              <a:rPr lang="en-US" b="1" u="sng" dirty="0" smtClean="0"/>
              <a:t> proses </a:t>
            </a:r>
            <a:r>
              <a:rPr lang="en-US" b="1" u="sng" dirty="0" err="1" smtClean="0"/>
              <a:t>pensinyalan</a:t>
            </a:r>
            <a:r>
              <a:rPr lang="en-US" b="1" u="sng" dirty="0" smtClean="0"/>
              <a:t> di </a:t>
            </a:r>
            <a:r>
              <a:rPr lang="en-US" b="1" u="sng" dirty="0" err="1" smtClean="0"/>
              <a:t>dalam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sel</a:t>
            </a:r>
            <a:r>
              <a:rPr lang="en-US" b="1" u="sng" dirty="0"/>
              <a:t> </a:t>
            </a:r>
            <a:r>
              <a:rPr lang="en-US" b="1" u="sng" dirty="0" err="1" smtClean="0"/>
              <a:t>dan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faktor-faktor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transkripsi</a:t>
            </a:r>
            <a:endParaRPr lang="en-US" b="1" u="sng" dirty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Gen </a:t>
            </a:r>
            <a:r>
              <a:rPr lang="en-US" i="1" dirty="0" smtClean="0"/>
              <a:t>sis</a:t>
            </a:r>
            <a:r>
              <a:rPr lang="en-US" dirty="0" smtClean="0"/>
              <a:t> yang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i="1" dirty="0" smtClean="0"/>
              <a:t>growth factor</a:t>
            </a:r>
          </a:p>
          <a:p>
            <a:pPr lvl="1"/>
            <a:r>
              <a:rPr lang="en-US" dirty="0" smtClean="0"/>
              <a:t>Gen</a:t>
            </a:r>
            <a:r>
              <a:rPr lang="en-US" i="1" dirty="0" smtClean="0"/>
              <a:t> </a:t>
            </a:r>
            <a:r>
              <a:rPr lang="en-US" i="1" dirty="0" err="1" smtClean="0"/>
              <a:t>myc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62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5" y="3134830"/>
            <a:ext cx="5840896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034" y="0"/>
            <a:ext cx="4181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Missense mutation (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/</a:t>
            </a:r>
            <a:r>
              <a:rPr lang="en-US" dirty="0" err="1" smtClean="0"/>
              <a:t>arti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Amplifikasi</a:t>
            </a:r>
            <a:r>
              <a:rPr lang="en-US" dirty="0" smtClean="0"/>
              <a:t> 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Translokasi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Integrasi</a:t>
            </a:r>
            <a:r>
              <a:rPr lang="en-US" dirty="0" smtClean="0"/>
              <a:t> gen virus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1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413"/>
            <a:ext cx="10515600" cy="1325563"/>
          </a:xfrm>
        </p:spPr>
        <p:txBody>
          <a:bodyPr/>
          <a:lstStyle/>
          <a:p>
            <a:r>
              <a:rPr lang="en-US" i="1" dirty="0" smtClean="0"/>
              <a:t>Missense mutation </a:t>
            </a:r>
            <a:r>
              <a:rPr lang="en-US" dirty="0" err="1" smtClean="0"/>
              <a:t>pada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347"/>
            <a:ext cx="10515600" cy="4056615"/>
          </a:xfrm>
        </p:spPr>
        <p:txBody>
          <a:bodyPr/>
          <a:lstStyle/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G </a:t>
            </a:r>
            <a:r>
              <a:rPr lang="en-US" dirty="0" err="1" smtClean="0"/>
              <a:t>menjadi</a:t>
            </a:r>
            <a:r>
              <a:rPr lang="en-US" dirty="0" smtClean="0"/>
              <a:t> T </a:t>
            </a:r>
            <a:r>
              <a:rPr lang="en-US" dirty="0" err="1" smtClean="0"/>
              <a:t>pada</a:t>
            </a:r>
            <a:r>
              <a:rPr lang="en-US" dirty="0" smtClean="0"/>
              <a:t> gen </a:t>
            </a:r>
            <a:r>
              <a:rPr lang="en-US" i="1" dirty="0" err="1" smtClean="0"/>
              <a:t>ras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pensinyalan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(</a:t>
            </a:r>
            <a:r>
              <a:rPr lang="en-US" dirty="0" err="1" smtClean="0"/>
              <a:t>intrasel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gen </a:t>
            </a:r>
            <a:r>
              <a:rPr lang="en-US" i="1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27" y="3980104"/>
            <a:ext cx="8737544" cy="21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Amplifikasi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7"/>
          </a:xfrm>
        </p:spPr>
        <p:txBody>
          <a:bodyPr/>
          <a:lstStyle/>
          <a:p>
            <a:r>
              <a:rPr lang="en-US" dirty="0" err="1" smtClean="0"/>
              <a:t>Amplifikasi</a:t>
            </a:r>
            <a:r>
              <a:rPr lang="en-US" dirty="0" smtClean="0"/>
              <a:t> gen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copy gen proto-</a:t>
            </a:r>
            <a:r>
              <a:rPr lang="en-US" dirty="0" err="1" smtClean="0"/>
              <a:t>onkogen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amplifikasi</a:t>
            </a:r>
            <a:r>
              <a:rPr lang="en-US" dirty="0" smtClean="0"/>
              <a:t> gen </a:t>
            </a:r>
            <a:r>
              <a:rPr lang="en-US" i="1" dirty="0" err="1" smtClean="0"/>
              <a:t>myc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di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, leukemia,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1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7"/>
          </a:xfrm>
        </p:spPr>
        <p:txBody>
          <a:bodyPr/>
          <a:lstStyle/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chronic </a:t>
            </a:r>
            <a:r>
              <a:rPr lang="en-US" i="1" dirty="0" err="1" smtClean="0"/>
              <a:t>myelogenous</a:t>
            </a:r>
            <a:r>
              <a:rPr lang="en-US" i="1" dirty="0" smtClean="0"/>
              <a:t> leukemia</a:t>
            </a:r>
            <a:r>
              <a:rPr lang="en-US" dirty="0" smtClean="0"/>
              <a:t> (CML) 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translokasi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22 (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Philadelphia)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84" y="3717548"/>
            <a:ext cx="4391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Integrasi</a:t>
            </a:r>
            <a:r>
              <a:rPr lang="en-US" dirty="0" smtClean="0"/>
              <a:t> gen virus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7"/>
          </a:xfrm>
        </p:spPr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virus, </a:t>
            </a:r>
            <a:r>
              <a:rPr lang="en-US" dirty="0" err="1" smtClean="0"/>
              <a:t>maka</a:t>
            </a:r>
            <a:r>
              <a:rPr lang="en-US" dirty="0" smtClean="0"/>
              <a:t> gen virus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/</a:t>
            </a:r>
            <a:r>
              <a:rPr lang="en-US" dirty="0" err="1" smtClean="0"/>
              <a:t>berintegrasi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promotor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enhacer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proto-</a:t>
            </a:r>
            <a:r>
              <a:rPr lang="en-US" dirty="0" err="1" smtClean="0"/>
              <a:t>onkogen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onkogen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gen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avian leucosis virus</a:t>
            </a:r>
            <a:r>
              <a:rPr lang="en-US" dirty="0" smtClean="0"/>
              <a:t> di </a:t>
            </a:r>
            <a:r>
              <a:rPr lang="en-US" dirty="0" err="1" smtClean="0"/>
              <a:t>dekat</a:t>
            </a:r>
            <a:r>
              <a:rPr lang="en-US" dirty="0" smtClean="0"/>
              <a:t> gen c-</a:t>
            </a:r>
            <a:r>
              <a:rPr lang="en-US" dirty="0" err="1" smtClean="0"/>
              <a:t>myc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9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7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</a:t>
            </a:r>
            <a:r>
              <a:rPr lang="en-US" dirty="0" smtClean="0"/>
              <a:t> (gen </a:t>
            </a:r>
            <a:r>
              <a:rPr lang="en-US" dirty="0" err="1" smtClean="0"/>
              <a:t>penghambat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tumor/</a:t>
            </a:r>
            <a:r>
              <a:rPr lang="en-US" dirty="0" err="1" smtClean="0"/>
              <a:t>kanker</a:t>
            </a:r>
            <a:r>
              <a:rPr lang="en-US" dirty="0" smtClean="0"/>
              <a:t>)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 </a:t>
            </a:r>
            <a:r>
              <a:rPr lang="en-US" dirty="0" err="1" smtClean="0"/>
              <a:t>antara</a:t>
            </a:r>
            <a:r>
              <a:rPr lang="en-US" dirty="0" smtClean="0"/>
              <a:t> lain gen </a:t>
            </a:r>
            <a:r>
              <a:rPr lang="en-US" i="1" dirty="0" smtClean="0"/>
              <a:t>p53, BRCA-1, BRCA-2</a:t>
            </a:r>
            <a:endParaRPr lang="en-US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4027" b="13431"/>
          <a:stretch/>
        </p:blipFill>
        <p:spPr>
          <a:xfrm>
            <a:off x="9833112" y="0"/>
            <a:ext cx="2358887" cy="2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8" y="2883038"/>
            <a:ext cx="5029742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i="1" dirty="0" smtClean="0"/>
              <a:t>tumor suppressor gene</a:t>
            </a: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942" y="0"/>
            <a:ext cx="462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3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29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 smtClean="0"/>
              <a:t>penyakit</a:t>
            </a:r>
            <a:r>
              <a:rPr lang="en-US" sz="4000" dirty="0" smtClean="0"/>
              <a:t> </a:t>
            </a:r>
            <a:r>
              <a:rPr lang="en-US" sz="4000" dirty="0" err="1" smtClean="0"/>
              <a:t>kanker</a:t>
            </a:r>
            <a:r>
              <a:rPr lang="en-US" sz="4000" dirty="0" smtClean="0"/>
              <a:t>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78" y="2182706"/>
            <a:ext cx="5029200" cy="3840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abnormalitas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terkontrol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75" y="2182705"/>
            <a:ext cx="4701179" cy="36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7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4437"/>
            <a:ext cx="10515600" cy="3352525"/>
          </a:xfrm>
        </p:spPr>
        <p:txBody>
          <a:bodyPr/>
          <a:lstStyle/>
          <a:p>
            <a:r>
              <a:rPr lang="en-US" i="1" dirty="0" smtClean="0"/>
              <a:t>Tumor </a:t>
            </a:r>
            <a:r>
              <a:rPr lang="en-US" i="1" dirty="0" err="1" smtClean="0"/>
              <a:t>Supreesor</a:t>
            </a:r>
            <a:r>
              <a:rPr lang="en-US" i="1" dirty="0" smtClean="0"/>
              <a:t> Gene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b="1" u="sng" dirty="0" err="1" smtClean="0"/>
              <a:t>mengatur</a:t>
            </a:r>
            <a:r>
              <a:rPr lang="en-US" dirty="0" smtClean="0"/>
              <a:t> </a:t>
            </a:r>
            <a:r>
              <a:rPr lang="en-US" b="1" u="sng" dirty="0" err="1" smtClean="0"/>
              <a:t>pembelahan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sel</a:t>
            </a:r>
            <a:r>
              <a:rPr lang="en-US" b="1" u="sng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u="sng" dirty="0" err="1" smtClean="0"/>
              <a:t>menjaga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integritas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genom</a:t>
            </a:r>
            <a:endParaRPr lang="en-US" b="1" u="sng" dirty="0" smtClean="0"/>
          </a:p>
          <a:p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agar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agar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mutan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4027" b="13431"/>
          <a:stretch/>
        </p:blipFill>
        <p:spPr>
          <a:xfrm>
            <a:off x="9833112" y="0"/>
            <a:ext cx="2358887" cy="2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7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4437"/>
            <a:ext cx="10515600" cy="3352525"/>
          </a:xfrm>
        </p:spPr>
        <p:txBody>
          <a:bodyPr/>
          <a:lstStyle/>
          <a:p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protein-protein </a:t>
            </a:r>
            <a:r>
              <a:rPr lang="en-US" i="1" dirty="0" smtClean="0"/>
              <a:t>check point</a:t>
            </a:r>
          </a:p>
          <a:p>
            <a:r>
              <a:rPr lang="en-US" dirty="0" err="1" smtClean="0"/>
              <a:t>Yaitu</a:t>
            </a:r>
            <a:r>
              <a:rPr lang="en-US" dirty="0" smtClean="0"/>
              <a:t> protein yang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DNA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proses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4027" b="13431"/>
          <a:stretch/>
        </p:blipFill>
        <p:spPr>
          <a:xfrm>
            <a:off x="9833112" y="0"/>
            <a:ext cx="2358887" cy="2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85" y="0"/>
            <a:ext cx="8607080" cy="68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6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smtClean="0"/>
              <a:t>Gen </a:t>
            </a:r>
            <a:r>
              <a:rPr lang="en-US" i="1" dirty="0" smtClean="0"/>
              <a:t>p53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5801139" cy="3831327"/>
          </a:xfrm>
        </p:spPr>
        <p:txBody>
          <a:bodyPr/>
          <a:lstStyle/>
          <a:p>
            <a:r>
              <a:rPr lang="en-US" dirty="0" smtClean="0"/>
              <a:t>Gen </a:t>
            </a:r>
            <a:r>
              <a:rPr lang="en-US" i="1" dirty="0" smtClean="0"/>
              <a:t>p53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gen yang paling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protein p53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DNA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57" y="2075000"/>
            <a:ext cx="5362069" cy="39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9437"/>
            <a:ext cx="10515600" cy="1325563"/>
          </a:xfrm>
        </p:spPr>
        <p:txBody>
          <a:bodyPr/>
          <a:lstStyle/>
          <a:p>
            <a:r>
              <a:rPr lang="en-US" dirty="0" smtClean="0"/>
              <a:t>Gen </a:t>
            </a:r>
            <a:r>
              <a:rPr lang="en-US" i="1" dirty="0" smtClean="0"/>
              <a:t>p53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5801139" cy="3831327"/>
          </a:xfrm>
        </p:spPr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DNA, </a:t>
            </a:r>
            <a:r>
              <a:rPr lang="en-US" dirty="0" err="1" smtClean="0"/>
              <a:t>maka</a:t>
            </a:r>
            <a:r>
              <a:rPr lang="en-US" dirty="0" smtClean="0"/>
              <a:t> protein p53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dg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DNA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u="sng" dirty="0" smtClean="0"/>
              <a:t>apoptosis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dibantu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b="1" u="sng" dirty="0" err="1" smtClean="0">
                <a:sym typeface="Wingdings" panose="05000000000000000000" pitchFamily="2" charset="2"/>
              </a:rPr>
              <a:t>kaspase</a:t>
            </a:r>
            <a:endParaRPr lang="en-US" b="1" u="sng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57" y="2075000"/>
            <a:ext cx="5362069" cy="39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736" y="2975804"/>
            <a:ext cx="5138530" cy="1325563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gen </a:t>
            </a:r>
            <a:r>
              <a:rPr lang="en-US" i="1" dirty="0" smtClean="0"/>
              <a:t>p53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66" y="0"/>
            <a:ext cx="3761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7" y="921713"/>
            <a:ext cx="8477004" cy="1325563"/>
          </a:xfrm>
        </p:spPr>
        <p:txBody>
          <a:bodyPr>
            <a:noAutofit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i="1" dirty="0" smtClean="0"/>
              <a:t>Tumor </a:t>
            </a:r>
            <a:r>
              <a:rPr lang="en-US" i="1" dirty="0" err="1" smtClean="0"/>
              <a:t>Supressor</a:t>
            </a:r>
            <a:r>
              <a:rPr lang="en-US" i="1" dirty="0" smtClean="0"/>
              <a:t> Gene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6" y="2824437"/>
            <a:ext cx="10727633" cy="3352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err="1" smtClean="0"/>
              <a:t>Mutasi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menghambat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promoter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stop </a:t>
            </a:r>
            <a:r>
              <a:rPr lang="en-US" dirty="0" err="1" smtClean="0">
                <a:sym typeface="Wingdings" panose="05000000000000000000" pitchFamily="2" charset="2"/>
              </a:rPr>
              <a:t>kodon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baru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sekuen</a:t>
            </a:r>
            <a:r>
              <a:rPr lang="en-US" dirty="0" smtClean="0">
                <a:sym typeface="Wingdings" panose="05000000000000000000" pitchFamily="2" charset="2"/>
              </a:rPr>
              <a:t> DNA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/>
              <a:t>Metilasi</a:t>
            </a:r>
            <a:r>
              <a:rPr lang="en-US" b="1" u="sng" dirty="0" smtClean="0"/>
              <a:t> DNA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apabila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sebelum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sekuen</a:t>
            </a:r>
            <a:r>
              <a:rPr lang="en-US" dirty="0" smtClean="0">
                <a:sym typeface="Wingdings" panose="05000000000000000000" pitchFamily="2" charset="2"/>
              </a:rPr>
              <a:t> promoter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menghambat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/>
              <a:t>Aneuploidi</a:t>
            </a:r>
            <a:r>
              <a:rPr lang="en-US" b="1" u="sng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berperan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penghilangan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penambahan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kromosom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dimana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kromosom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hilang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tumor suppressor gene</a:t>
            </a:r>
            <a:endParaRPr lang="en-US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13526" r="10193" b="19613"/>
          <a:stretch/>
        </p:blipFill>
        <p:spPr>
          <a:xfrm>
            <a:off x="9103170" y="-58161"/>
            <a:ext cx="3088830" cy="25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7" y="749437"/>
            <a:ext cx="10515600" cy="1325563"/>
          </a:xfrm>
        </p:spPr>
        <p:txBody>
          <a:bodyPr/>
          <a:lstStyle/>
          <a:p>
            <a:r>
              <a:rPr lang="en-US" dirty="0" err="1" smtClean="0"/>
              <a:t>Mutasi</a:t>
            </a:r>
            <a:r>
              <a:rPr lang="en-US" dirty="0" smtClean="0"/>
              <a:t> gen yang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diwariskan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1897"/>
            <a:ext cx="10515600" cy="3765066"/>
          </a:xfrm>
        </p:spPr>
        <p:txBody>
          <a:bodyPr/>
          <a:lstStyle/>
          <a:p>
            <a:r>
              <a:rPr lang="en-US" dirty="0" err="1" smtClean="0"/>
              <a:t>Mutasi</a:t>
            </a:r>
            <a:r>
              <a:rPr lang="en-US" dirty="0" smtClean="0"/>
              <a:t> gen yang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diwariskan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gen </a:t>
            </a:r>
            <a:r>
              <a:rPr lang="en-US" dirty="0" err="1" smtClean="0"/>
              <a:t>mutan</a:t>
            </a:r>
            <a:r>
              <a:rPr lang="en-US" dirty="0" smtClean="0"/>
              <a:t> yang </a:t>
            </a:r>
            <a:r>
              <a:rPr lang="en-US" dirty="0" err="1" smtClean="0"/>
              <a:t>diwariskan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tumor suppressor gene</a:t>
            </a:r>
            <a:r>
              <a:rPr lang="en-US" dirty="0" smtClean="0"/>
              <a:t> yang </a:t>
            </a:r>
            <a:r>
              <a:rPr lang="en-US" dirty="0" err="1" smtClean="0"/>
              <a:t>mutan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03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536712"/>
            <a:ext cx="10134600" cy="1143000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terakumulasi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marL="901700" indent="-358775">
              <a:buFont typeface="Wingdings" panose="05000000000000000000" pitchFamily="2" charset="2"/>
              <a:buChar char="Ø"/>
            </a:pP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membelah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2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membelah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lagi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perubahan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normal (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err="1" smtClean="0">
                <a:sym typeface="Wingdings" panose="05000000000000000000" pitchFamily="2" charset="2"/>
              </a:rPr>
              <a:t>sel</a:t>
            </a:r>
            <a:r>
              <a:rPr lang="en-US" b="1" u="sng" dirty="0" smtClean="0">
                <a:sym typeface="Wingdings" panose="05000000000000000000" pitchFamily="2" charset="2"/>
              </a:rPr>
              <a:t> </a:t>
            </a:r>
            <a:r>
              <a:rPr lang="en-US" b="1" u="sng" dirty="0" err="1" smtClean="0">
                <a:sym typeface="Wingdings" panose="05000000000000000000" pitchFamily="2" charset="2"/>
              </a:rPr>
              <a:t>benigna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menjadi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kanker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melalui</a:t>
            </a:r>
            <a:r>
              <a:rPr lang="en-US" dirty="0">
                <a:sym typeface="Wingdings" panose="05000000000000000000" pitchFamily="2" charset="2"/>
              </a:rPr>
              <a:t> proses yang </a:t>
            </a:r>
            <a:r>
              <a:rPr lang="en-US" dirty="0" err="1">
                <a:sym typeface="Wingdings" panose="05000000000000000000" pitchFamily="2" charset="2"/>
              </a:rPr>
              <a:t>bertahap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normal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pertumbuhannya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u="sng" dirty="0" err="1"/>
              <a:t>malignan</a:t>
            </a:r>
            <a:endParaRPr lang="en-US" b="1" u="sng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b="1" u="sng" dirty="0" err="1" smtClean="0"/>
              <a:t>invasif</a:t>
            </a:r>
            <a:r>
              <a:rPr lang="en-US" dirty="0" smtClean="0"/>
              <a:t> (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u="sng" dirty="0" err="1" smtClean="0"/>
              <a:t>metastatik</a:t>
            </a:r>
            <a:r>
              <a:rPr lang="en-US" b="1" u="sng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67" y="2419212"/>
            <a:ext cx="5907157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324" y="9525"/>
            <a:ext cx="32670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0" y="576468"/>
            <a:ext cx="10018644" cy="1143000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(</a:t>
            </a:r>
            <a:r>
              <a:rPr lang="en-US" dirty="0" err="1" smtClean="0"/>
              <a:t>sekitar</a:t>
            </a:r>
            <a:r>
              <a:rPr lang="en-US" dirty="0" smtClean="0"/>
              <a:t> 90-95%)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anaknya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Sekitar</a:t>
            </a:r>
            <a:r>
              <a:rPr lang="en-US" dirty="0" smtClean="0"/>
              <a:t> 80%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b="1" u="sng" dirty="0" err="1" smtClean="0"/>
              <a:t>faktor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u="sng" dirty="0" err="1" smtClean="0"/>
              <a:t>karsinogen</a:t>
            </a:r>
            <a:endParaRPr lang="en-US" b="1" u="sng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3" y="914400"/>
            <a:ext cx="10190921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Virus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3" y="2133601"/>
            <a:ext cx="10190921" cy="3992563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virus </a:t>
            </a:r>
            <a:r>
              <a:rPr lang="en-US" dirty="0" err="1" smtClean="0"/>
              <a:t>golongan</a:t>
            </a:r>
            <a:r>
              <a:rPr lang="en-US" dirty="0" smtClean="0"/>
              <a:t> retrovirus </a:t>
            </a:r>
            <a:r>
              <a:rPr lang="en-US" dirty="0" err="1" smtClean="0"/>
              <a:t>dan</a:t>
            </a:r>
            <a:r>
              <a:rPr lang="en-US" dirty="0" smtClean="0"/>
              <a:t> virus DNA (virus yang </a:t>
            </a:r>
            <a:r>
              <a:rPr lang="en-US" dirty="0" err="1" smtClean="0"/>
              <a:t>genomnya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DNA)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membawa</a:t>
            </a:r>
            <a:r>
              <a:rPr lang="en-US" dirty="0" smtClean="0"/>
              <a:t> gen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u="sng" dirty="0" err="1" smtClean="0"/>
              <a:t>onkogen</a:t>
            </a:r>
            <a:r>
              <a:rPr lang="en-US" dirty="0" smtClean="0"/>
              <a:t> (</a:t>
            </a:r>
            <a:r>
              <a:rPr lang="en-US" b="1" i="1" u="sng" dirty="0" smtClean="0"/>
              <a:t>oncogene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Sekitar</a:t>
            </a:r>
            <a:r>
              <a:rPr lang="en-US" dirty="0" smtClean="0"/>
              <a:t> 15%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70" y="3624471"/>
            <a:ext cx="3233529" cy="32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3" y="602972"/>
            <a:ext cx="1032344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virus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0173" y="1752601"/>
            <a:ext cx="10151165" cy="4144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Rous Sarcoma Virus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ayam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Simian sarcoma virus 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monyet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Hepatitis B 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manusia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Papilloma virus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leher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rahim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wanita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14" y="3757273"/>
            <a:ext cx="2801800" cy="31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1"/>
            <a:ext cx="10515600" cy="1325563"/>
          </a:xfrm>
        </p:spPr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6899"/>
            <a:ext cx="10386391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agar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endParaRPr lang="en-US" dirty="0" smtClean="0"/>
          </a:p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i="1" u="sng" dirty="0" smtClean="0"/>
              <a:t>Growth Factor</a:t>
            </a:r>
          </a:p>
          <a:p>
            <a:r>
              <a:rPr lang="en-US" dirty="0" err="1" smtClean="0"/>
              <a:t>Contohnya</a:t>
            </a:r>
            <a:r>
              <a:rPr lang="en-US" dirty="0" smtClean="0"/>
              <a:t> growth factor EGF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epidermis  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406"/>
          <a:stretch/>
        </p:blipFill>
        <p:spPr>
          <a:xfrm>
            <a:off x="1304718" y="3613629"/>
            <a:ext cx="8124825" cy="32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902</Words>
  <Application>Microsoft Office PowerPoint</Application>
  <PresentationFormat>Widescreen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Apa itu penyakit kanker??</vt:lpstr>
      <vt:lpstr>Beberapa fakta mengenai kanker</vt:lpstr>
      <vt:lpstr>Perkembangan Sel Normal Menjadi Sel Kanker</vt:lpstr>
      <vt:lpstr>Beberapa fakta mengenai kanker</vt:lpstr>
      <vt:lpstr>Beberapa Virus dapat Menyebabkan Kanker</vt:lpstr>
      <vt:lpstr>Beberapa contoh virus yang menyebabkan kanker</vt:lpstr>
      <vt:lpstr>Siklus Pembelahan Sel</vt:lpstr>
      <vt:lpstr>Pembelahan Sel Memerlukan Molekul Sinyal </vt:lpstr>
      <vt:lpstr>Pada sel terdapat proto-onkogen </vt:lpstr>
      <vt:lpstr>Onkogen mengkode beberapa protein yang berperan dalam proses pembelahan sel </vt:lpstr>
      <vt:lpstr>Contoh beberapa proto-onkogen yang menjadi onkogen</vt:lpstr>
      <vt:lpstr>Beberapa mutasi yang berperan mengubah proto-onkogen menjadi onkogen</vt:lpstr>
      <vt:lpstr>Missense mutation pada proto-onkogen</vt:lpstr>
      <vt:lpstr>Amplifikasi gen pada proto-onkogen</vt:lpstr>
      <vt:lpstr>Translokasi pada proto-onkogen</vt:lpstr>
      <vt:lpstr>Integrasi gen virus ke genom inang</vt:lpstr>
      <vt:lpstr>Bagaimana cara sel mencegah kanker</vt:lpstr>
      <vt:lpstr>Contoh beberapa tumor suppressor gene</vt:lpstr>
      <vt:lpstr>Mekanisme kerja Tumor Supressor Gene</vt:lpstr>
      <vt:lpstr>Contoh Tumor Supressor Gene menjaga integritas genom </vt:lpstr>
      <vt:lpstr>PowerPoint Presentation</vt:lpstr>
      <vt:lpstr>Gen p53 sebagai Tumor Supressor Gene</vt:lpstr>
      <vt:lpstr>Gen p53 sebagai Tumor Supressor Gene</vt:lpstr>
      <vt:lpstr>Cara kerja gen p53 menghambat kanker</vt:lpstr>
      <vt:lpstr>Beberapa mekanisme yang bisa menghambat kerja Tumor Supressor Gene</vt:lpstr>
      <vt:lpstr>Mutasi gen yang menstimulasi kanker bisa diwariskan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2017-06-10T22:56:03Z</dcterms:created>
  <dcterms:modified xsi:type="dcterms:W3CDTF">2017-06-11T19:59:37Z</dcterms:modified>
</cp:coreProperties>
</file>