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9" r:id="rId7"/>
    <p:sldId id="265" r:id="rId8"/>
    <p:sldId id="266" r:id="rId9"/>
    <p:sldId id="267" r:id="rId10"/>
    <p:sldId id="271" r:id="rId11"/>
    <p:sldId id="270" r:id="rId12"/>
    <p:sldId id="272" r:id="rId13"/>
    <p:sldId id="274" r:id="rId14"/>
    <p:sldId id="273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68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90DA7-380E-4226-8CDE-A8A466364969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49AC78-3A04-42C6-BBBB-776A31AFB6E4}">
      <dgm:prSet phldrT="[Text]"/>
      <dgm:spPr/>
      <dgm:t>
        <a:bodyPr/>
        <a:lstStyle/>
        <a:p>
          <a:r>
            <a:rPr lang="en-US" dirty="0" err="1" smtClean="0"/>
            <a:t>Susunan</a:t>
          </a:r>
          <a:r>
            <a:rPr lang="en-US" dirty="0" smtClean="0"/>
            <a:t> “sis” (</a:t>
          </a:r>
          <a:r>
            <a:rPr lang="en-US" i="1" dirty="0" smtClean="0"/>
            <a:t>coupling phase</a:t>
          </a:r>
          <a:r>
            <a:rPr lang="en-US" dirty="0" smtClean="0"/>
            <a:t>)</a:t>
          </a:r>
          <a:endParaRPr lang="en-US" dirty="0"/>
        </a:p>
      </dgm:t>
    </dgm:pt>
    <dgm:pt modelId="{3592F410-08D9-4F6B-9504-68DDE5A68298}" type="parTrans" cxnId="{F3A1B80A-D5FE-4E7C-A694-C35A995CBE5F}">
      <dgm:prSet/>
      <dgm:spPr/>
      <dgm:t>
        <a:bodyPr/>
        <a:lstStyle/>
        <a:p>
          <a:endParaRPr lang="en-US"/>
        </a:p>
      </dgm:t>
    </dgm:pt>
    <dgm:pt modelId="{A74FC104-29B7-41CA-8C36-C2B6BE6EE6DB}" type="sibTrans" cxnId="{F3A1B80A-D5FE-4E7C-A694-C35A995CBE5F}">
      <dgm:prSet/>
      <dgm:spPr/>
      <dgm:t>
        <a:bodyPr/>
        <a:lstStyle/>
        <a:p>
          <a:endParaRPr lang="en-US"/>
        </a:p>
      </dgm:t>
    </dgm:pt>
    <dgm:pt modelId="{F0F21574-6E06-4302-84A5-57C3F98A37A9}">
      <dgm:prSet phldrT="[Text]"/>
      <dgm:spPr/>
      <dgm:t>
        <a:bodyPr/>
        <a:lstStyle/>
        <a:p>
          <a:r>
            <a:rPr lang="en-US" dirty="0" smtClean="0"/>
            <a:t>Gen-gen </a:t>
          </a:r>
          <a:r>
            <a:rPr lang="en-US" dirty="0" err="1" smtClean="0"/>
            <a:t>dominan</a:t>
          </a:r>
          <a:r>
            <a:rPr lang="en-US" dirty="0" smtClean="0"/>
            <a:t> </a:t>
          </a:r>
          <a:r>
            <a:rPr lang="en-US" dirty="0" err="1" smtClean="0"/>
            <a:t>terletak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kromosom</a:t>
          </a:r>
          <a:endParaRPr lang="en-US" dirty="0"/>
        </a:p>
      </dgm:t>
    </dgm:pt>
    <dgm:pt modelId="{42D84E21-DC9B-443D-AF28-52C5D9A3BC94}" type="parTrans" cxnId="{2B2F3EAE-A155-4489-8C3A-230D33B6D895}">
      <dgm:prSet/>
      <dgm:spPr/>
      <dgm:t>
        <a:bodyPr/>
        <a:lstStyle/>
        <a:p>
          <a:endParaRPr lang="en-US"/>
        </a:p>
      </dgm:t>
    </dgm:pt>
    <dgm:pt modelId="{A0159165-9757-424F-89BA-0E039D5A42DE}" type="sibTrans" cxnId="{2B2F3EAE-A155-4489-8C3A-230D33B6D895}">
      <dgm:prSet/>
      <dgm:spPr/>
      <dgm:t>
        <a:bodyPr/>
        <a:lstStyle/>
        <a:p>
          <a:endParaRPr lang="en-US"/>
        </a:p>
      </dgm:t>
    </dgm:pt>
    <dgm:pt modelId="{7D0B11BE-CFCC-4F1F-BB9C-C5591C63AD85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Susunan</a:t>
          </a:r>
          <a:r>
            <a:rPr lang="en-US" b="0" dirty="0" smtClean="0">
              <a:solidFill>
                <a:schemeClr val="tx1"/>
              </a:solidFill>
            </a:rPr>
            <a:t> “trans” (</a:t>
          </a:r>
          <a:r>
            <a:rPr lang="en-US" b="0" i="1" dirty="0" smtClean="0">
              <a:solidFill>
                <a:schemeClr val="tx1"/>
              </a:solidFill>
            </a:rPr>
            <a:t>repulsion phase</a:t>
          </a:r>
          <a:r>
            <a:rPr lang="en-US" b="0" dirty="0" smtClean="0">
              <a:solidFill>
                <a:schemeClr val="tx1"/>
              </a:solidFill>
            </a:rPr>
            <a:t>)</a:t>
          </a:r>
          <a:endParaRPr lang="en-US" b="0" dirty="0">
            <a:solidFill>
              <a:schemeClr val="tx1"/>
            </a:solidFill>
          </a:endParaRPr>
        </a:p>
      </dgm:t>
    </dgm:pt>
    <dgm:pt modelId="{F0199B6A-9693-469A-BC6D-9CD74146120D}" type="parTrans" cxnId="{0138497A-6054-4E43-B50A-6E40FCAD73A2}">
      <dgm:prSet/>
      <dgm:spPr/>
      <dgm:t>
        <a:bodyPr/>
        <a:lstStyle/>
        <a:p>
          <a:endParaRPr lang="en-US"/>
        </a:p>
      </dgm:t>
    </dgm:pt>
    <dgm:pt modelId="{48E9BFA1-B5FB-45D9-9F0E-8CB17735AC9A}" type="sibTrans" cxnId="{0138497A-6054-4E43-B50A-6E40FCAD73A2}">
      <dgm:prSet/>
      <dgm:spPr/>
      <dgm:t>
        <a:bodyPr/>
        <a:lstStyle/>
        <a:p>
          <a:endParaRPr lang="en-US"/>
        </a:p>
      </dgm:t>
    </dgm:pt>
    <dgm:pt modelId="{F2D587EF-054C-40E4-9C32-C0600BF1DE94}">
      <dgm:prSet phldrT="[Text]"/>
      <dgm:spPr/>
      <dgm:t>
        <a:bodyPr/>
        <a:lstStyle/>
        <a:p>
          <a:r>
            <a:rPr lang="en-US" dirty="0" err="1" smtClean="0"/>
            <a:t>Apabila</a:t>
          </a:r>
          <a:r>
            <a:rPr lang="en-US" dirty="0" smtClean="0"/>
            <a:t> gen </a:t>
          </a:r>
          <a:r>
            <a:rPr lang="en-US" dirty="0" err="1" smtClean="0"/>
            <a:t>dominan</a:t>
          </a:r>
          <a:r>
            <a:rPr lang="en-US" dirty="0" smtClean="0"/>
            <a:t> </a:t>
          </a:r>
          <a:r>
            <a:rPr lang="en-US" dirty="0" err="1" smtClean="0"/>
            <a:t>terangkai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gen </a:t>
          </a:r>
          <a:r>
            <a:rPr lang="en-US" dirty="0" err="1" smtClean="0"/>
            <a:t>resesif</a:t>
          </a:r>
          <a:r>
            <a:rPr lang="en-US" dirty="0" smtClean="0"/>
            <a:t> yang </a:t>
          </a:r>
          <a:r>
            <a:rPr lang="en-US" dirty="0" err="1" smtClean="0"/>
            <a:t>bukan</a:t>
          </a:r>
          <a:r>
            <a:rPr lang="en-US" dirty="0" smtClean="0"/>
            <a:t> </a:t>
          </a:r>
          <a:r>
            <a:rPr lang="en-US" dirty="0" err="1" smtClean="0"/>
            <a:t>alelnya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kromosom</a:t>
          </a:r>
          <a:endParaRPr lang="en-US" dirty="0"/>
        </a:p>
      </dgm:t>
    </dgm:pt>
    <dgm:pt modelId="{69EDA598-91FC-4FE7-9BE1-C067A7666AA9}" type="parTrans" cxnId="{FBA0C1F8-5C21-44EE-89E7-250032C9ADA1}">
      <dgm:prSet/>
      <dgm:spPr/>
      <dgm:t>
        <a:bodyPr/>
        <a:lstStyle/>
        <a:p>
          <a:endParaRPr lang="en-US"/>
        </a:p>
      </dgm:t>
    </dgm:pt>
    <dgm:pt modelId="{100B53FA-44B9-4AE0-A524-B2715234F0A3}" type="sibTrans" cxnId="{FBA0C1F8-5C21-44EE-89E7-250032C9ADA1}">
      <dgm:prSet/>
      <dgm:spPr/>
      <dgm:t>
        <a:bodyPr/>
        <a:lstStyle/>
        <a:p>
          <a:endParaRPr lang="en-US"/>
        </a:p>
      </dgm:t>
    </dgm:pt>
    <dgm:pt modelId="{B7057E25-25F0-497D-A0CE-7C042A815743}">
      <dgm:prSet phldrT="[Text]"/>
      <dgm:spPr/>
      <dgm:t>
        <a:bodyPr/>
        <a:lstStyle/>
        <a:p>
          <a:r>
            <a:rPr lang="en-US" dirty="0" smtClean="0"/>
            <a:t>Gen-gen </a:t>
          </a:r>
          <a:r>
            <a:rPr lang="en-US" dirty="0" err="1" smtClean="0"/>
            <a:t>resesif</a:t>
          </a:r>
          <a:r>
            <a:rPr lang="en-US" dirty="0" smtClean="0"/>
            <a:t> </a:t>
          </a:r>
          <a:r>
            <a:rPr lang="en-US" dirty="0" err="1" smtClean="0"/>
            <a:t>terletak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kromosom</a:t>
          </a:r>
          <a:r>
            <a:rPr lang="en-US" dirty="0" smtClean="0"/>
            <a:t> </a:t>
          </a:r>
          <a:r>
            <a:rPr lang="en-US" dirty="0" err="1" smtClean="0"/>
            <a:t>homolognya</a:t>
          </a:r>
          <a:r>
            <a:rPr lang="en-US" dirty="0" smtClean="0"/>
            <a:t> </a:t>
          </a:r>
          <a:endParaRPr lang="en-US" dirty="0"/>
        </a:p>
      </dgm:t>
    </dgm:pt>
    <dgm:pt modelId="{EE608E18-5A52-4CA7-A538-79DD11C92FE5}" type="parTrans" cxnId="{86A5DB7F-409A-43BF-BC24-2DD67F126479}">
      <dgm:prSet/>
      <dgm:spPr/>
    </dgm:pt>
    <dgm:pt modelId="{65A774F2-F586-498B-98AA-51297125952B}" type="sibTrans" cxnId="{86A5DB7F-409A-43BF-BC24-2DD67F126479}">
      <dgm:prSet/>
      <dgm:spPr/>
    </dgm:pt>
    <dgm:pt modelId="{B1086F4F-4961-4E38-B6F4-405E5749ABEF}" type="pres">
      <dgm:prSet presAssocID="{C7290DA7-380E-4226-8CDE-A8A4663649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CC0021-F2D5-43DA-9FCB-FA4F81C78B01}" type="pres">
      <dgm:prSet presAssocID="{E649AC78-3A04-42C6-BBBB-776A31AFB6E4}" presName="linNode" presStyleCnt="0"/>
      <dgm:spPr/>
    </dgm:pt>
    <dgm:pt modelId="{117FDC76-F810-4052-82A4-1582EB08F39B}" type="pres">
      <dgm:prSet presAssocID="{E649AC78-3A04-42C6-BBBB-776A31AFB6E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32389-7ACF-461B-ADBD-26B004CAF1CC}" type="pres">
      <dgm:prSet presAssocID="{E649AC78-3A04-42C6-BBBB-776A31AFB6E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4968C-7715-4EF3-B5C7-14F95762D1B6}" type="pres">
      <dgm:prSet presAssocID="{A74FC104-29B7-41CA-8C36-C2B6BE6EE6DB}" presName="spacing" presStyleCnt="0"/>
      <dgm:spPr/>
    </dgm:pt>
    <dgm:pt modelId="{E7E8766A-FE1A-4792-8BD2-4ABAD27A951C}" type="pres">
      <dgm:prSet presAssocID="{7D0B11BE-CFCC-4F1F-BB9C-C5591C63AD85}" presName="linNode" presStyleCnt="0"/>
      <dgm:spPr/>
    </dgm:pt>
    <dgm:pt modelId="{3016994D-E771-4CFD-A939-48F3A17E61DB}" type="pres">
      <dgm:prSet presAssocID="{7D0B11BE-CFCC-4F1F-BB9C-C5591C63AD8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B114C-CE0F-47F6-8693-C8F6B70BE391}" type="pres">
      <dgm:prSet presAssocID="{7D0B11BE-CFCC-4F1F-BB9C-C5591C63AD8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DD059-DA44-452F-9838-ACAB58E05591}" type="presOf" srcId="{7D0B11BE-CFCC-4F1F-BB9C-C5591C63AD85}" destId="{3016994D-E771-4CFD-A939-48F3A17E61DB}" srcOrd="0" destOrd="0" presId="urn:microsoft.com/office/officeart/2005/8/layout/vList6"/>
    <dgm:cxn modelId="{A40A1370-76A9-4831-BE73-74EA9C249FE1}" type="presOf" srcId="{B7057E25-25F0-497D-A0CE-7C042A815743}" destId="{FC532389-7ACF-461B-ADBD-26B004CAF1CC}" srcOrd="0" destOrd="1" presId="urn:microsoft.com/office/officeart/2005/8/layout/vList6"/>
    <dgm:cxn modelId="{86A5DB7F-409A-43BF-BC24-2DD67F126479}" srcId="{E649AC78-3A04-42C6-BBBB-776A31AFB6E4}" destId="{B7057E25-25F0-497D-A0CE-7C042A815743}" srcOrd="1" destOrd="0" parTransId="{EE608E18-5A52-4CA7-A538-79DD11C92FE5}" sibTransId="{65A774F2-F586-498B-98AA-51297125952B}"/>
    <dgm:cxn modelId="{C6DADD36-33B6-4550-BED4-8E21EAEFD459}" type="presOf" srcId="{E649AC78-3A04-42C6-BBBB-776A31AFB6E4}" destId="{117FDC76-F810-4052-82A4-1582EB08F39B}" srcOrd="0" destOrd="0" presId="urn:microsoft.com/office/officeart/2005/8/layout/vList6"/>
    <dgm:cxn modelId="{F3A1B80A-D5FE-4E7C-A694-C35A995CBE5F}" srcId="{C7290DA7-380E-4226-8CDE-A8A466364969}" destId="{E649AC78-3A04-42C6-BBBB-776A31AFB6E4}" srcOrd="0" destOrd="0" parTransId="{3592F410-08D9-4F6B-9504-68DDE5A68298}" sibTransId="{A74FC104-29B7-41CA-8C36-C2B6BE6EE6DB}"/>
    <dgm:cxn modelId="{0138497A-6054-4E43-B50A-6E40FCAD73A2}" srcId="{C7290DA7-380E-4226-8CDE-A8A466364969}" destId="{7D0B11BE-CFCC-4F1F-BB9C-C5591C63AD85}" srcOrd="1" destOrd="0" parTransId="{F0199B6A-9693-469A-BC6D-9CD74146120D}" sibTransId="{48E9BFA1-B5FB-45D9-9F0E-8CB17735AC9A}"/>
    <dgm:cxn modelId="{5B7E3661-FE96-4C3B-9951-0E533017E9BC}" type="presOf" srcId="{C7290DA7-380E-4226-8CDE-A8A466364969}" destId="{B1086F4F-4961-4E38-B6F4-405E5749ABEF}" srcOrd="0" destOrd="0" presId="urn:microsoft.com/office/officeart/2005/8/layout/vList6"/>
    <dgm:cxn modelId="{2B2F3EAE-A155-4489-8C3A-230D33B6D895}" srcId="{E649AC78-3A04-42C6-BBBB-776A31AFB6E4}" destId="{F0F21574-6E06-4302-84A5-57C3F98A37A9}" srcOrd="0" destOrd="0" parTransId="{42D84E21-DC9B-443D-AF28-52C5D9A3BC94}" sibTransId="{A0159165-9757-424F-89BA-0E039D5A42DE}"/>
    <dgm:cxn modelId="{112C6776-728B-4222-AE48-7D833E5704C7}" type="presOf" srcId="{F0F21574-6E06-4302-84A5-57C3F98A37A9}" destId="{FC532389-7ACF-461B-ADBD-26B004CAF1CC}" srcOrd="0" destOrd="0" presId="urn:microsoft.com/office/officeart/2005/8/layout/vList6"/>
    <dgm:cxn modelId="{57BC0B5D-26E6-4BEA-93E5-C338431378FA}" type="presOf" srcId="{F2D587EF-054C-40E4-9C32-C0600BF1DE94}" destId="{604B114C-CE0F-47F6-8693-C8F6B70BE391}" srcOrd="0" destOrd="0" presId="urn:microsoft.com/office/officeart/2005/8/layout/vList6"/>
    <dgm:cxn modelId="{FBA0C1F8-5C21-44EE-89E7-250032C9ADA1}" srcId="{7D0B11BE-CFCC-4F1F-BB9C-C5591C63AD85}" destId="{F2D587EF-054C-40E4-9C32-C0600BF1DE94}" srcOrd="0" destOrd="0" parTransId="{69EDA598-91FC-4FE7-9BE1-C067A7666AA9}" sibTransId="{100B53FA-44B9-4AE0-A524-B2715234F0A3}"/>
    <dgm:cxn modelId="{F9D49F37-5C12-4A8F-8F28-2ECD36BC3F90}" type="presParOf" srcId="{B1086F4F-4961-4E38-B6F4-405E5749ABEF}" destId="{93CC0021-F2D5-43DA-9FCB-FA4F81C78B01}" srcOrd="0" destOrd="0" presId="urn:microsoft.com/office/officeart/2005/8/layout/vList6"/>
    <dgm:cxn modelId="{519F8753-92A3-4E49-B738-7D1E4681AD1F}" type="presParOf" srcId="{93CC0021-F2D5-43DA-9FCB-FA4F81C78B01}" destId="{117FDC76-F810-4052-82A4-1582EB08F39B}" srcOrd="0" destOrd="0" presId="urn:microsoft.com/office/officeart/2005/8/layout/vList6"/>
    <dgm:cxn modelId="{91FA59A3-A82D-4252-977C-49BED1D77053}" type="presParOf" srcId="{93CC0021-F2D5-43DA-9FCB-FA4F81C78B01}" destId="{FC532389-7ACF-461B-ADBD-26B004CAF1CC}" srcOrd="1" destOrd="0" presId="urn:microsoft.com/office/officeart/2005/8/layout/vList6"/>
    <dgm:cxn modelId="{078F6E1F-F6B7-434C-A8A8-26F13500511D}" type="presParOf" srcId="{B1086F4F-4961-4E38-B6F4-405E5749ABEF}" destId="{B454968C-7715-4EF3-B5C7-14F95762D1B6}" srcOrd="1" destOrd="0" presId="urn:microsoft.com/office/officeart/2005/8/layout/vList6"/>
    <dgm:cxn modelId="{20105077-9B89-48BE-91B5-CD300856FCAA}" type="presParOf" srcId="{B1086F4F-4961-4E38-B6F4-405E5749ABEF}" destId="{E7E8766A-FE1A-4792-8BD2-4ABAD27A951C}" srcOrd="2" destOrd="0" presId="urn:microsoft.com/office/officeart/2005/8/layout/vList6"/>
    <dgm:cxn modelId="{BB10E328-71E4-49FE-9103-A525716475AB}" type="presParOf" srcId="{E7E8766A-FE1A-4792-8BD2-4ABAD27A951C}" destId="{3016994D-E771-4CFD-A939-48F3A17E61DB}" srcOrd="0" destOrd="0" presId="urn:microsoft.com/office/officeart/2005/8/layout/vList6"/>
    <dgm:cxn modelId="{ADC70903-F2F5-4D53-B876-8B948C450F01}" type="presParOf" srcId="{E7E8766A-FE1A-4792-8BD2-4ABAD27A951C}" destId="{604B114C-CE0F-47F6-8693-C8F6B70BE3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32389-7ACF-461B-ADBD-26B004CAF1CC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Gen-gen </a:t>
          </a:r>
          <a:r>
            <a:rPr lang="en-US" sz="2500" kern="1200" dirty="0" err="1" smtClean="0"/>
            <a:t>dominan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terletak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satu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kromosom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Gen-gen </a:t>
          </a:r>
          <a:r>
            <a:rPr lang="en-US" sz="2500" kern="1200" dirty="0" err="1" smtClean="0"/>
            <a:t>resesif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terletak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pada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kromosom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homolognya</a:t>
          </a: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291839" y="269889"/>
        <a:ext cx="4129750" cy="1616020"/>
      </dsp:txXfrm>
    </dsp:sp>
    <dsp:sp modelId="{117FDC76-F810-4052-82A4-1582EB08F39B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Susunan</a:t>
          </a:r>
          <a:r>
            <a:rPr lang="en-US" sz="3300" kern="1200" dirty="0" smtClean="0"/>
            <a:t> “sis” (</a:t>
          </a:r>
          <a:r>
            <a:rPr lang="en-US" sz="3300" i="1" kern="1200" dirty="0" smtClean="0"/>
            <a:t>coupling phase</a:t>
          </a:r>
          <a:r>
            <a:rPr lang="en-US" sz="3300" kern="1200" dirty="0" smtClean="0"/>
            <a:t>)</a:t>
          </a:r>
          <a:endParaRPr lang="en-US" sz="3300" kern="1200" dirty="0"/>
        </a:p>
      </dsp:txBody>
      <dsp:txXfrm>
        <a:off x="105183" y="105735"/>
        <a:ext cx="3081474" cy="1944328"/>
      </dsp:txXfrm>
    </dsp:sp>
    <dsp:sp modelId="{604B114C-CE0F-47F6-8693-C8F6B70BE391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Apabila</a:t>
          </a:r>
          <a:r>
            <a:rPr lang="en-US" sz="2500" kern="1200" dirty="0" smtClean="0"/>
            <a:t> gen </a:t>
          </a:r>
          <a:r>
            <a:rPr lang="en-US" sz="2500" kern="1200" dirty="0" err="1" smtClean="0"/>
            <a:t>dominan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terangkai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dengan</a:t>
          </a:r>
          <a:r>
            <a:rPr lang="en-US" sz="2500" kern="1200" dirty="0" smtClean="0"/>
            <a:t> gen </a:t>
          </a:r>
          <a:r>
            <a:rPr lang="en-US" sz="2500" kern="1200" dirty="0" err="1" smtClean="0"/>
            <a:t>resesif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bukan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alelnya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dalam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satu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kromosom</a:t>
          </a:r>
          <a:endParaRPr lang="en-US" sz="2500" kern="1200" dirty="0"/>
        </a:p>
      </dsp:txBody>
      <dsp:txXfrm>
        <a:off x="3291839" y="2640053"/>
        <a:ext cx="4129750" cy="1616020"/>
      </dsp:txXfrm>
    </dsp:sp>
    <dsp:sp modelId="{3016994D-E771-4CFD-A939-48F3A17E61DB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err="1" smtClean="0">
              <a:solidFill>
                <a:schemeClr val="tx1"/>
              </a:solidFill>
            </a:rPr>
            <a:t>Susunan</a:t>
          </a:r>
          <a:r>
            <a:rPr lang="en-US" sz="3300" b="0" kern="1200" dirty="0" smtClean="0">
              <a:solidFill>
                <a:schemeClr val="tx1"/>
              </a:solidFill>
            </a:rPr>
            <a:t> “trans” (</a:t>
          </a:r>
          <a:r>
            <a:rPr lang="en-US" sz="3300" b="0" i="1" kern="1200" dirty="0" smtClean="0">
              <a:solidFill>
                <a:schemeClr val="tx1"/>
              </a:solidFill>
            </a:rPr>
            <a:t>repulsion phase</a:t>
          </a:r>
          <a:r>
            <a:rPr lang="en-US" sz="3300" b="0" kern="1200" dirty="0" smtClean="0">
              <a:solidFill>
                <a:schemeClr val="tx1"/>
              </a:solidFill>
            </a:rPr>
            <a:t>)</a:t>
          </a:r>
          <a:endParaRPr lang="en-US" sz="3300" b="0" kern="1200" dirty="0">
            <a:solidFill>
              <a:schemeClr val="tx1"/>
            </a:solidFill>
          </a:endParaRPr>
        </a:p>
      </dsp:txBody>
      <dsp:txXfrm>
        <a:off x="105183" y="2475899"/>
        <a:ext cx="308147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6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5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9E21-0A3C-43A8-A1BE-7681CCCCBDE3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674A-4EA0-4342-AE7E-B1E4DD59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0293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Peristiwa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Pindah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Pemetaan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Kromosom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23507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46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i="1" dirty="0" smtClean="0"/>
              <a:t>Drosophila sp.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gen-gen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Gen Cu = </a:t>
            </a:r>
            <a:r>
              <a:rPr lang="en-US" dirty="0" err="1" smtClean="0"/>
              <a:t>sayap</a:t>
            </a:r>
            <a:r>
              <a:rPr lang="en-US" dirty="0" smtClean="0"/>
              <a:t> normal</a:t>
            </a:r>
          </a:p>
          <a:p>
            <a:r>
              <a:rPr lang="en-US" dirty="0" smtClean="0"/>
              <a:t>Gen cu = </a:t>
            </a:r>
            <a:r>
              <a:rPr lang="en-US" dirty="0" err="1" smtClean="0"/>
              <a:t>sayap</a:t>
            </a:r>
            <a:r>
              <a:rPr lang="en-US" dirty="0" smtClean="0"/>
              <a:t> </a:t>
            </a:r>
            <a:r>
              <a:rPr lang="en-US" dirty="0" err="1" smtClean="0"/>
              <a:t>keriput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Sr</a:t>
            </a:r>
            <a:r>
              <a:rPr lang="en-US" dirty="0" smtClean="0"/>
              <a:t> = dada </a:t>
            </a:r>
            <a:r>
              <a:rPr lang="en-US" dirty="0" err="1" smtClean="0"/>
              <a:t>polos</a:t>
            </a:r>
            <a:r>
              <a:rPr lang="en-US" dirty="0" smtClean="0"/>
              <a:t> (normal)</a:t>
            </a:r>
          </a:p>
          <a:p>
            <a:r>
              <a:rPr lang="en-US" dirty="0" smtClean="0"/>
              <a:t>Gen </a:t>
            </a:r>
            <a:r>
              <a:rPr lang="en-US" dirty="0" err="1" smtClean="0"/>
              <a:t>sr</a:t>
            </a:r>
            <a:r>
              <a:rPr lang="en-US" dirty="0" smtClean="0"/>
              <a:t> = dada </a:t>
            </a:r>
            <a:r>
              <a:rPr lang="en-US" dirty="0" err="1" smtClean="0"/>
              <a:t>bergaris-garis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95546" y="14478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390650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384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777490" y="150560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146691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3810" y="253746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3500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7946" y="3881735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4419600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44136" y="4706203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5581650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929890" y="394019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29890" y="482411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0809" y="568517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80310" y="3731567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80310" y="4650432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06980" y="5494675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0" y="3749695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32860" y="4632037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8384" y="5494675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0527" y="3722012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Sayap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dada normal 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7776" y="4622482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Sayap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dada normal 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225290" y="5485120"/>
            <a:ext cx="4080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Sayap</a:t>
            </a:r>
            <a:r>
              <a:rPr lang="en-US" sz="2000" dirty="0" smtClean="0"/>
              <a:t> </a:t>
            </a:r>
            <a:r>
              <a:rPr lang="en-US" sz="2000" dirty="0" err="1" smtClean="0"/>
              <a:t>keriput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dada </a:t>
            </a:r>
            <a:r>
              <a:rPr lang="en-US" sz="2000" dirty="0" err="1" smtClean="0"/>
              <a:t>bergaris-garis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381000"/>
            <a:ext cx="2796747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susunan</a:t>
            </a:r>
            <a:r>
              <a:rPr lang="en-US" sz="2400" b="1" dirty="0" smtClean="0"/>
              <a:t> “sis”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1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4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95546" y="14478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390650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384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777490" y="150560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146691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3810" y="253746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3500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7946" y="3881735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4419600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44136" y="4706203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cuSr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5581650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cuSr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929890" y="394019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29890" y="482411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20809" y="568517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80310" y="3731567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80310" y="4650432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06980" y="5494675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0" y="3749695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32860" y="4632037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8384" y="5494675"/>
            <a:ext cx="4152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0526" y="3722012"/>
            <a:ext cx="44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Sayap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dan</a:t>
            </a:r>
            <a:r>
              <a:rPr lang="en-US" sz="2000" dirty="0" smtClean="0"/>
              <a:t> dada </a:t>
            </a:r>
            <a:r>
              <a:rPr lang="en-US" sz="2000" dirty="0" err="1" smtClean="0"/>
              <a:t>bergaris-garis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7776" y="4622482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Sayap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dada normal 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225290" y="5485120"/>
            <a:ext cx="4080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Sayap</a:t>
            </a:r>
            <a:r>
              <a:rPr lang="en-US" sz="2000" dirty="0" smtClean="0"/>
              <a:t> </a:t>
            </a:r>
            <a:r>
              <a:rPr lang="en-US" sz="2000" dirty="0" err="1" smtClean="0"/>
              <a:t>keriput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dada normal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381000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susunan</a:t>
            </a:r>
            <a:r>
              <a:rPr lang="en-US" sz="2400" b="1" dirty="0" smtClean="0"/>
              <a:t> “trans”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96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4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gen-gen yang </a:t>
            </a:r>
            <a:r>
              <a:rPr lang="en-US" dirty="0" err="1" smtClean="0"/>
              <a:t>letaknya</a:t>
            </a:r>
            <a:r>
              <a:rPr lang="en-US" dirty="0" smtClean="0"/>
              <a:t> </a:t>
            </a:r>
            <a:r>
              <a:rPr lang="en-US" dirty="0" err="1" smtClean="0"/>
              <a:t>berjauhan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 </a:t>
            </a:r>
            <a:r>
              <a:rPr lang="en-US" dirty="0" err="1" smtClean="0"/>
              <a:t>antara</a:t>
            </a:r>
            <a:r>
              <a:rPr lang="en-US" dirty="0" smtClean="0"/>
              <a:t> gen-gen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gen-gen </a:t>
            </a:r>
            <a:r>
              <a:rPr lang="en-US" dirty="0" err="1" smtClean="0"/>
              <a:t>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perkawinan</a:t>
            </a:r>
            <a:r>
              <a:rPr lang="en-US" sz="3600" dirty="0" smtClean="0"/>
              <a:t> </a:t>
            </a:r>
            <a:r>
              <a:rPr lang="en-US" sz="3600" dirty="0" err="1" smtClean="0"/>
              <a:t>bunga</a:t>
            </a:r>
            <a:r>
              <a:rPr lang="en-US" sz="3600" dirty="0" smtClean="0"/>
              <a:t> </a:t>
            </a:r>
            <a:r>
              <a:rPr lang="en-US" sz="3600" i="1" dirty="0" smtClean="0"/>
              <a:t>sweet pea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gen-gen </a:t>
            </a:r>
            <a:r>
              <a:rPr lang="en-US" sz="3600" dirty="0" err="1" smtClean="0"/>
              <a:t>terangkai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sempurna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Gen M =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ungu</a:t>
            </a:r>
            <a:endParaRPr lang="en-US" dirty="0" smtClean="0"/>
          </a:p>
          <a:p>
            <a:r>
              <a:rPr lang="en-US" dirty="0" smtClean="0"/>
              <a:t>Gen m =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 smtClean="0"/>
          </a:p>
          <a:p>
            <a:r>
              <a:rPr lang="en-US" dirty="0" smtClean="0"/>
              <a:t>Gen B  = </a:t>
            </a:r>
            <a:r>
              <a:rPr lang="en-US" dirty="0" err="1" smtClean="0"/>
              <a:t>serbuk</a:t>
            </a:r>
            <a:r>
              <a:rPr lang="en-US" dirty="0" smtClean="0"/>
              <a:t> sari </a:t>
            </a:r>
            <a:r>
              <a:rPr lang="en-US" dirty="0" err="1" smtClean="0"/>
              <a:t>panjang</a:t>
            </a:r>
            <a:endParaRPr lang="en-US" dirty="0" smtClean="0"/>
          </a:p>
          <a:p>
            <a:r>
              <a:rPr lang="en-US" dirty="0" smtClean="0"/>
              <a:t>Gen b  = </a:t>
            </a:r>
            <a:r>
              <a:rPr lang="en-US" dirty="0" err="1" smtClean="0"/>
              <a:t>serbuk</a:t>
            </a:r>
            <a:r>
              <a:rPr lang="en-US" dirty="0" smtClean="0"/>
              <a:t> sari </a:t>
            </a:r>
            <a:r>
              <a:rPr lang="en-US" dirty="0" err="1" smtClean="0"/>
              <a:t>bulat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72686" y="14478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77740" y="1390650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384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122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uji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silang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777490" y="150560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146691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3810" y="253746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381000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susunan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cis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29629" y="3781454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254365" y="4068057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6464" y="3733800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91200" y="4020403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337483" y="417641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57437" y="4140447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14093" y="3964632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&gt;&lt;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8585" y="4529722"/>
            <a:ext cx="0" cy="956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0890" y="5509260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F2?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42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/>
      <p:bldP spid="38" grpId="0"/>
      <p:bldP spid="39" grpId="0"/>
      <p:bldP spid="40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0826"/>
              </p:ext>
            </p:extLst>
          </p:nvPr>
        </p:nvGraphicFramePr>
        <p:xfrm>
          <a:off x="1977390" y="1097280"/>
          <a:ext cx="4306266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610"/>
                <a:gridCol w="1066800"/>
                <a:gridCol w="1066800"/>
                <a:gridCol w="1102056"/>
              </a:tblGrid>
              <a:tr h="9601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5209" y="1125642"/>
            <a:ext cx="81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 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507297"/>
            <a:ext cx="83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  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58489" y="1125642"/>
            <a:ext cx="89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6235" y="1113442"/>
            <a:ext cx="85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0761" y="1525186"/>
            <a:ext cx="8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0116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Rasio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133600" y="1577340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1575107"/>
            <a:ext cx="3472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1585729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381000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seharusnya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194844" y="4503227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7400" y="4482907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31696" y="1512570"/>
            <a:ext cx="94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69987" y="1131859"/>
            <a:ext cx="97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6657" y="1507296"/>
            <a:ext cx="95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67800" y="1578109"/>
            <a:ext cx="3472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12359" y="20459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7483" y="20459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5489" y="20535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24037" y="205552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5327" y="3272135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Yang </a:t>
            </a:r>
            <a:r>
              <a:rPr lang="en-US" sz="2400" b="1" dirty="0" err="1" smtClean="0"/>
              <a:t>dihasilkan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80512"/>
              </p:ext>
            </p:extLst>
          </p:nvPr>
        </p:nvGraphicFramePr>
        <p:xfrm>
          <a:off x="1942134" y="4038600"/>
          <a:ext cx="4306266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610"/>
                <a:gridCol w="1066800"/>
                <a:gridCol w="1066800"/>
                <a:gridCol w="1102056"/>
              </a:tblGrid>
              <a:tr h="9601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9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119953" y="4066962"/>
            <a:ext cx="74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098344" y="44486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194373" y="4066962"/>
            <a:ext cx="7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270044" y="4054762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50760" y="4466506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31944" y="4463917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234731" y="4073179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261401" y="4448616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177103" y="4987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302227" y="4987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60233" y="49949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88781" y="499684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267200" y="4497680"/>
            <a:ext cx="820873" cy="2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75127" y="4494271"/>
            <a:ext cx="820873" cy="2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16330" y="41970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63930" y="500634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Rasio</a:t>
            </a:r>
            <a:endParaRPr lang="en-US" sz="2000" b="1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590800" y="1577340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7600" y="1588770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781060" y="1577340"/>
            <a:ext cx="3472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845981" y="1582094"/>
            <a:ext cx="4024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perkawinan</a:t>
            </a:r>
            <a:r>
              <a:rPr lang="en-US" sz="3600" dirty="0" smtClean="0"/>
              <a:t> </a:t>
            </a:r>
            <a:r>
              <a:rPr lang="en-US" sz="3600" dirty="0" err="1" smtClean="0"/>
              <a:t>bunga</a:t>
            </a:r>
            <a:r>
              <a:rPr lang="en-US" sz="3600" dirty="0" smtClean="0"/>
              <a:t> </a:t>
            </a:r>
            <a:r>
              <a:rPr lang="en-US" sz="3600" i="1" dirty="0" smtClean="0"/>
              <a:t>sweet pea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gen-gen </a:t>
            </a:r>
            <a:r>
              <a:rPr lang="en-US" sz="3600" dirty="0" err="1" smtClean="0"/>
              <a:t>terangkai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sempurna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Bateson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Punnet</a:t>
            </a:r>
            <a:r>
              <a:rPr lang="en-US" sz="2800" dirty="0" smtClean="0"/>
              <a:t> (1900-an) </a:t>
            </a:r>
            <a:r>
              <a:rPr lang="en-US" sz="2800" dirty="0" err="1" smtClean="0"/>
              <a:t>menemukan</a:t>
            </a:r>
            <a:r>
              <a:rPr lang="en-US" sz="2800" dirty="0" smtClean="0"/>
              <a:t> :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07677"/>
              </p:ext>
            </p:extLst>
          </p:nvPr>
        </p:nvGraphicFramePr>
        <p:xfrm>
          <a:off x="2323134" y="3518445"/>
          <a:ext cx="4306266" cy="172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610"/>
                <a:gridCol w="1066800"/>
                <a:gridCol w="1066800"/>
                <a:gridCol w="1102056"/>
              </a:tblGrid>
              <a:tr h="9601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9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1338</a:t>
                      </a:r>
                      <a:endParaRPr lang="en-US" sz="2000" dirty="0"/>
                    </a:p>
                  </a:txBody>
                  <a:tcPr/>
                </a:tc>
              </a:tr>
              <a:tr h="3379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00953" y="3546807"/>
            <a:ext cx="74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79344" y="392846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5373" y="3546807"/>
            <a:ext cx="7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51044" y="3534607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31760" y="3946351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12944" y="3943762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15731" y="3553024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42401" y="3928461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447800" y="3581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95400" y="4885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Rasio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66750" y="4476690"/>
            <a:ext cx="204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Hasil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503170" y="3981510"/>
            <a:ext cx="7403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53337" y="3981510"/>
            <a:ext cx="7403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52010" y="3991829"/>
            <a:ext cx="7403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54372" y="3991829"/>
            <a:ext cx="7403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Gamet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mb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yang </a:t>
            </a:r>
            <a:r>
              <a:rPr lang="en-US" dirty="0" err="1" smtClean="0"/>
              <a:t>sedikit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mB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F2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genotipe</a:t>
            </a:r>
            <a:r>
              <a:rPr lang="en-US" dirty="0" smtClean="0"/>
              <a:t>          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919594"/>
            <a:ext cx="74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36191" y="530124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93578" y="5301249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4839584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4670" y="5215021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84670" y="5278389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72686" y="14478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77740" y="1390650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38400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122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uji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silang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777490" y="150560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146691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3810" y="2537460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381000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susunan</a:t>
            </a:r>
            <a:r>
              <a:rPr lang="en-US" sz="2400" b="1" dirty="0" smtClean="0"/>
              <a:t> “trans”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29629" y="3781454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254365" y="4068057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66464" y="3733800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91200" y="4020403"/>
            <a:ext cx="9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337483" y="4176415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57437" y="4140447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14093" y="3964632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&gt;&lt;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8585" y="4529722"/>
            <a:ext cx="0" cy="956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0890" y="5509260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F2?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94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/>
      <p:bldP spid="38" grpId="0"/>
      <p:bldP spid="39" grpId="0"/>
      <p:bldP spid="40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Gen yang </a:t>
            </a:r>
            <a:r>
              <a:rPr lang="en-US" sz="4000" dirty="0" err="1" smtClean="0"/>
              <a:t>Terangkai</a:t>
            </a:r>
            <a:r>
              <a:rPr lang="en-US" sz="4000" dirty="0" smtClean="0"/>
              <a:t> (linked)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5867400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gen </a:t>
            </a:r>
            <a:r>
              <a:rPr lang="en-US" dirty="0" err="1" smtClean="0"/>
              <a:t>berdekatan</a:t>
            </a:r>
            <a:endParaRPr lang="en-US" dirty="0" smtClean="0"/>
          </a:p>
          <a:p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terangkai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gen yang </a:t>
            </a:r>
            <a:r>
              <a:rPr lang="en-US" dirty="0" err="1" smtClean="0"/>
              <a:t>terangkai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0289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43842"/>
              </p:ext>
            </p:extLst>
          </p:nvPr>
        </p:nvGraphicFramePr>
        <p:xfrm>
          <a:off x="1977390" y="1097280"/>
          <a:ext cx="4306266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610"/>
                <a:gridCol w="1066800"/>
                <a:gridCol w="1066800"/>
                <a:gridCol w="1102056"/>
              </a:tblGrid>
              <a:tr h="9601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5209" y="1125642"/>
            <a:ext cx="81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 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507297"/>
            <a:ext cx="83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  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58489" y="1125642"/>
            <a:ext cx="89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6235" y="1113442"/>
            <a:ext cx="85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0761" y="1525186"/>
            <a:ext cx="8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01168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Rasio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133600" y="1577340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1575107"/>
            <a:ext cx="3472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1585729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" y="381000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seharusnya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194844" y="4503227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7400" y="4482907"/>
            <a:ext cx="81867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31696" y="1512570"/>
            <a:ext cx="94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69987" y="1131859"/>
            <a:ext cx="97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6657" y="1507296"/>
            <a:ext cx="95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  b 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67800" y="1578109"/>
            <a:ext cx="3472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12359" y="20459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7483" y="20459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5489" y="20535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24037" y="205552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5327" y="3272135"/>
            <a:ext cx="3522629" cy="461665"/>
          </a:xfrm>
          <a:prstGeom prst="rect">
            <a:avLst/>
          </a:prstGeom>
          <a:noFill/>
          <a:ln w="25400"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Yang </a:t>
            </a:r>
            <a:r>
              <a:rPr lang="en-US" sz="2400" b="1" dirty="0" err="1" smtClean="0"/>
              <a:t>dihasilkan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03875"/>
              </p:ext>
            </p:extLst>
          </p:nvPr>
        </p:nvGraphicFramePr>
        <p:xfrm>
          <a:off x="1942134" y="4038600"/>
          <a:ext cx="4306266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610"/>
                <a:gridCol w="1066800"/>
                <a:gridCol w="1066800"/>
                <a:gridCol w="1102056"/>
              </a:tblGrid>
              <a:tr h="9601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9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119953" y="4066962"/>
            <a:ext cx="74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098344" y="44486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194373" y="4066962"/>
            <a:ext cx="7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270044" y="4054762"/>
            <a:ext cx="7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50760" y="4466506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31944" y="4463917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234731" y="4073179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261401" y="4448616"/>
            <a:ext cx="7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 b 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177103" y="4987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02227" y="4987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360233" y="49949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388781" y="499684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267200" y="4497680"/>
            <a:ext cx="820873" cy="2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75127" y="4494271"/>
            <a:ext cx="820873" cy="2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16330" y="419709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63930" y="500634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Rasio</a:t>
            </a:r>
            <a:endParaRPr lang="en-US" sz="2000" b="1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590800" y="1577340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7600" y="1588770"/>
            <a:ext cx="38192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781060" y="1577340"/>
            <a:ext cx="3472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845981" y="1582094"/>
            <a:ext cx="4024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47244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kromatid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homolog</a:t>
            </a:r>
          </a:p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Profase</a:t>
            </a:r>
            <a:r>
              <a:rPr lang="en-US" dirty="0" smtClean="0"/>
              <a:t> I-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Metafase</a:t>
            </a:r>
            <a:r>
              <a:rPr lang="en-US" dirty="0" smtClean="0"/>
              <a:t> I (meiosis) </a:t>
            </a:r>
            <a:r>
              <a:rPr lang="en-US" dirty="0" err="1" smtClean="0"/>
              <a:t>setelah</a:t>
            </a:r>
            <a:r>
              <a:rPr lang="en-US" dirty="0" smtClean="0"/>
              <a:t> proses </a:t>
            </a:r>
            <a:r>
              <a:rPr lang="en-US" dirty="0" err="1" smtClean="0">
                <a:solidFill>
                  <a:srgbClr val="FF0000"/>
                </a:solidFill>
              </a:rPr>
              <a:t>sinapsis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934190" cy="46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Sinapsis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pensejajaran</a:t>
            </a:r>
            <a:r>
              <a:rPr lang="en-US" dirty="0" smtClean="0"/>
              <a:t> </a:t>
            </a:r>
            <a:r>
              <a:rPr lang="en-US" dirty="0" err="1" smtClean="0"/>
              <a:t>kromosom-kromosom</a:t>
            </a:r>
            <a:r>
              <a:rPr lang="en-US" dirty="0" smtClean="0"/>
              <a:t> homolog</a:t>
            </a:r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tetrad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susunan</a:t>
            </a:r>
            <a:r>
              <a:rPr lang="en-US" dirty="0" smtClean="0">
                <a:sym typeface="Wingdings" pitchFamily="2" charset="2"/>
              </a:rPr>
              <a:t> 4 </a:t>
            </a:r>
            <a:r>
              <a:rPr lang="en-US" dirty="0" err="1" smtClean="0">
                <a:sym typeface="Wingdings" pitchFamily="2" charset="2"/>
              </a:rPr>
              <a:t>kromatid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sejajar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/>
          <a:stretch/>
        </p:blipFill>
        <p:spPr bwMode="auto">
          <a:xfrm>
            <a:off x="2262187" y="3638304"/>
            <a:ext cx="4824413" cy="319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6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kromatid-kromatid</a:t>
            </a:r>
            <a:r>
              <a:rPr lang="en-US" dirty="0" smtClean="0"/>
              <a:t> </a:t>
            </a:r>
            <a:r>
              <a:rPr lang="en-US" dirty="0" err="1" smtClean="0"/>
              <a:t>rekombinan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858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2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kromatid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kiasma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33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err="1" smtClean="0"/>
              <a:t>Pindah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silang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tunggal</a:t>
            </a:r>
            <a:r>
              <a:rPr lang="en-US" b="1" u="sng" dirty="0" smtClean="0"/>
              <a:t> :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1 </a:t>
            </a:r>
            <a:r>
              <a:rPr lang="en-US" dirty="0" err="1" smtClean="0"/>
              <a:t>tempat</a:t>
            </a:r>
            <a:endParaRPr lang="en-US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err="1" smtClean="0"/>
              <a:t>Pindah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silang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ganda</a:t>
            </a:r>
            <a:r>
              <a:rPr lang="en-US" b="1" u="sng" dirty="0" smtClean="0"/>
              <a:t> :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2 </a:t>
            </a:r>
            <a:r>
              <a:rPr lang="en-US" dirty="0" err="1" smtClean="0"/>
              <a:t>tempat</a:t>
            </a:r>
            <a:endParaRPr lang="en-US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err="1" smtClean="0"/>
              <a:t>Pindah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silang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multipel</a:t>
            </a:r>
            <a:r>
              <a:rPr lang="en-US" b="1" u="sng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b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76400"/>
            <a:ext cx="75723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multipel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02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FF0000"/>
                </a:solidFill>
              </a:rPr>
              <a:t>Usia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seseorang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berkurang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kejadian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Penyinaran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dengan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sinar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X</a:t>
            </a:r>
            <a:r>
              <a:rPr lang="en-US" b="1" u="sng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mempermudah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terjadinya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Jenis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kelamin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mamalia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u="sng" dirty="0" err="1" smtClean="0">
                <a:solidFill>
                  <a:srgbClr val="FF0000"/>
                </a:solidFill>
              </a:rPr>
              <a:t>Temperatur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kejadian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sering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luar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suhu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(mis.25</a:t>
            </a:r>
            <a:r>
              <a:rPr lang="en-US" dirty="0" smtClean="0">
                <a:latin typeface="Calibri"/>
                <a:sym typeface="Wingdings" pitchFamily="2" charset="2"/>
              </a:rPr>
              <a:t>°C)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Zat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kimia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kimia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meningkatkan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menurunkan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kejadian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Jarak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antara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 gen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jauh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kemungkinan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terjadinya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terangkai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Gen-gen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smtClean="0"/>
              <a:t>Gen-gen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letaknya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3429000"/>
            <a:ext cx="61436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5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Pemetaan</a:t>
            </a:r>
            <a:r>
              <a:rPr lang="en-US" dirty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gen-gen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gen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</a:t>
            </a:r>
          </a:p>
          <a:p>
            <a:pPr lvl="1"/>
            <a:r>
              <a:rPr lang="en-US" dirty="0" err="1" smtClean="0"/>
              <a:t>Mengetahui</a:t>
            </a:r>
            <a:r>
              <a:rPr lang="en-US" dirty="0" smtClean="0"/>
              <a:t> gen-gen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  <a:r>
              <a:rPr lang="en-US" dirty="0" err="1" smtClean="0"/>
              <a:t>mis.kanker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endParaRPr lang="en-US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/</a:t>
            </a:r>
            <a:r>
              <a:rPr lang="en-US" dirty="0" err="1" smtClean="0"/>
              <a:t>peternakan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bibit</a:t>
            </a:r>
            <a:r>
              <a:rPr lang="en-US" dirty="0" smtClean="0"/>
              <a:t> </a:t>
            </a:r>
            <a:r>
              <a:rPr lang="en-US" dirty="0" err="1" smtClean="0"/>
              <a:t>unggul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gen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lokus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Sentromer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pangkalnya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0</a:t>
            </a:r>
          </a:p>
          <a:p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r>
              <a:rPr lang="en-US" dirty="0" smtClean="0"/>
              <a:t>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unit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 (p) di </a:t>
            </a:r>
            <a:r>
              <a:rPr lang="en-US" dirty="0" err="1" smtClean="0"/>
              <a:t>lokus</a:t>
            </a:r>
            <a:r>
              <a:rPr lang="en-US" dirty="0" smtClean="0"/>
              <a:t> 6,2 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gen p </a:t>
            </a:r>
            <a:r>
              <a:rPr lang="en-US" dirty="0" err="1" smtClean="0"/>
              <a:t>terletak</a:t>
            </a:r>
            <a:r>
              <a:rPr lang="en-US" dirty="0" smtClean="0"/>
              <a:t> 6,2 unit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gen </a:t>
            </a:r>
            <a:r>
              <a:rPr lang="en-US" dirty="0" err="1" smtClean="0"/>
              <a:t>kedua</a:t>
            </a:r>
            <a:r>
              <a:rPr lang="en-US" dirty="0" smtClean="0"/>
              <a:t> (q) di </a:t>
            </a:r>
            <a:r>
              <a:rPr lang="en-US" dirty="0" err="1" smtClean="0"/>
              <a:t>lokus</a:t>
            </a:r>
            <a:r>
              <a:rPr lang="en-US" dirty="0" smtClean="0"/>
              <a:t> 10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jarak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sentromer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gen q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10 unit</a:t>
            </a:r>
          </a:p>
          <a:p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Berapa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jarak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antara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gen p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q?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10 – 6,2 = 3,8 unit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606575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Drosophila melanogaster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367"/>
            <a:ext cx="4954023" cy="600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Human Genome Project (HGP)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memetakan</a:t>
            </a:r>
            <a:r>
              <a:rPr lang="en-US" dirty="0" smtClean="0"/>
              <a:t> gen-gen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</a:t>
            </a:r>
            <a:r>
              <a:rPr lang="en-US" i="1" dirty="0" smtClean="0"/>
              <a:t>Homo sapiens</a:t>
            </a:r>
            <a:r>
              <a:rPr lang="en-US" dirty="0" smtClean="0"/>
              <a:t>)</a:t>
            </a:r>
            <a:endParaRPr lang="en-US" dirty="0">
              <a:sym typeface="Wingdings" pitchFamily="2" charset="2"/>
            </a:endParaRPr>
          </a:p>
          <a:p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4180482" cy="227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Human Genome Project (HGP)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(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,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Jepang</a:t>
            </a:r>
            <a:r>
              <a:rPr lang="en-US" dirty="0"/>
              <a:t>, </a:t>
            </a:r>
            <a:r>
              <a:rPr lang="en-US" dirty="0" err="1"/>
              <a:t>Prancis</a:t>
            </a:r>
            <a:r>
              <a:rPr lang="en-US" dirty="0"/>
              <a:t>, </a:t>
            </a:r>
            <a:r>
              <a:rPr lang="en-US" dirty="0" err="1"/>
              <a:t>Jerman</a:t>
            </a:r>
            <a:r>
              <a:rPr lang="en-US" dirty="0"/>
              <a:t>, </a:t>
            </a:r>
            <a:r>
              <a:rPr lang="en-US" dirty="0" err="1"/>
              <a:t>Kanada</a:t>
            </a:r>
            <a:r>
              <a:rPr lang="en-US" dirty="0"/>
              <a:t>, </a:t>
            </a:r>
            <a:r>
              <a:rPr lang="en-US" dirty="0" err="1" smtClean="0"/>
              <a:t>Cina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memetakan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20.000 gen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gen-gen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gen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terangkai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3962400" cy="41449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gen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terangkai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b="1" u="sng" dirty="0" err="1" smtClean="0"/>
              <a:t>pindah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silang</a:t>
            </a:r>
            <a:endParaRPr lang="en-US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91" y="1570936"/>
            <a:ext cx="44057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Adanya</a:t>
            </a:r>
            <a:r>
              <a:rPr lang="en-US" dirty="0" smtClean="0"/>
              <a:t> gen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Mendel II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Mendel II </a:t>
            </a:r>
            <a:r>
              <a:rPr lang="en-US" dirty="0" smtClean="0">
                <a:sym typeface="Wingdings" pitchFamily="2" charset="2"/>
              </a:rPr>
              <a:t> gen-gen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memisah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bebas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gen </a:t>
            </a:r>
            <a:r>
              <a:rPr lang="en-US" dirty="0" err="1" smtClean="0">
                <a:sym typeface="Wingdings" pitchFamily="2" charset="2"/>
              </a:rPr>
              <a:t>terangkai</a:t>
            </a:r>
            <a:r>
              <a:rPr lang="en-US" dirty="0" smtClean="0">
                <a:sym typeface="Wingdings" pitchFamily="2" charset="2"/>
              </a:rPr>
              <a:t>  gen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diwariskan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keturunannya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rangkaian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93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Letak</a:t>
            </a:r>
            <a:r>
              <a:rPr lang="en-US" dirty="0"/>
              <a:t> gen-gen </a:t>
            </a:r>
            <a:r>
              <a:rPr lang="en-US" dirty="0" err="1"/>
              <a:t>terangkai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429349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459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Susunan</a:t>
            </a:r>
            <a:r>
              <a:rPr lang="en-US" dirty="0" smtClean="0"/>
              <a:t> sis </a:t>
            </a:r>
            <a:r>
              <a:rPr lang="en-US" dirty="0" err="1" smtClean="0"/>
              <a:t>dan</a:t>
            </a:r>
            <a:r>
              <a:rPr lang="en-US" dirty="0" smtClean="0"/>
              <a:t> trans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098488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762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Simbol gen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“sis”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(AB)(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), AB/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AB:ab</a:t>
            </a:r>
            <a:r>
              <a:rPr lang="en-US" dirty="0" smtClean="0">
                <a:sym typeface="Wingdings" pitchFamily="2" charset="2"/>
              </a:rPr>
              <a:t>,         ,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Simbol</a:t>
            </a:r>
            <a:r>
              <a:rPr lang="en-US" dirty="0" smtClean="0"/>
              <a:t> gen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“trans”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),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Ab:aB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00400" y="1167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548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28424" y="1623060"/>
            <a:ext cx="629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55094" y="1676400"/>
            <a:ext cx="629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1167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548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14800" y="1642110"/>
            <a:ext cx="629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284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225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844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3225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ab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69432" y="3307080"/>
            <a:ext cx="629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96102" y="3360420"/>
            <a:ext cx="629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5808" y="3326130"/>
            <a:ext cx="629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gen-gen yang </a:t>
            </a:r>
            <a:r>
              <a:rPr lang="en-US" dirty="0" err="1" smtClean="0"/>
              <a:t>letaknya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berdekatan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alelnya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1091</Words>
  <Application>Microsoft Office PowerPoint</Application>
  <PresentationFormat>On-screen Show (4:3)</PresentationFormat>
  <Paragraphs>296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Gen yang Terangkai (linked)</vt:lpstr>
      <vt:lpstr>Gen yang tidak terangkai</vt:lpstr>
      <vt:lpstr>Gen yang tidak terangkai</vt:lpstr>
      <vt:lpstr>PowerPoint Presentation</vt:lpstr>
      <vt:lpstr>Letak gen-gen terangkai</vt:lpstr>
      <vt:lpstr>Susunan sis dan trans</vt:lpstr>
      <vt:lpstr>PowerPoint Presentation</vt:lpstr>
      <vt:lpstr>Rangkai Sempurna</vt:lpstr>
      <vt:lpstr>Contoh perkawinan Drosophila sp. dengan gen-gen terangkai sempurna</vt:lpstr>
      <vt:lpstr>PowerPoint Presentation</vt:lpstr>
      <vt:lpstr>PowerPoint Presentation</vt:lpstr>
      <vt:lpstr>Rangkai Tidak Sempurna</vt:lpstr>
      <vt:lpstr>Contoh perkawinan bunga sweet pea dengan gen-gen terangkai tidak sempurna</vt:lpstr>
      <vt:lpstr>PowerPoint Presentation</vt:lpstr>
      <vt:lpstr>PowerPoint Presentation</vt:lpstr>
      <vt:lpstr>Contoh perkawinan bunga sweet pea dengan gen-gen terangkai tidak sempurna</vt:lpstr>
      <vt:lpstr>Rangkai Tidak Sempurna</vt:lpstr>
      <vt:lpstr>PowerPoint Presentation</vt:lpstr>
      <vt:lpstr>PowerPoint Presentation</vt:lpstr>
      <vt:lpstr>Pindah silang (crossing over)</vt:lpstr>
      <vt:lpstr>Sinapsis</vt:lpstr>
      <vt:lpstr>Pindah silang (crossing over)</vt:lpstr>
      <vt:lpstr>Pindah silang (crossing over)</vt:lpstr>
      <vt:lpstr>Pindah silang (crossing over)</vt:lpstr>
      <vt:lpstr>Pindah silang ganda</vt:lpstr>
      <vt:lpstr>Pindah silang multipel</vt:lpstr>
      <vt:lpstr>Faktor-faktor yang Mempengaruhi Pindah Silang</vt:lpstr>
      <vt:lpstr>Faktor-faktor yang Mempengaruhi Pindah Silang</vt:lpstr>
      <vt:lpstr>Pemetaan Kromosom</vt:lpstr>
      <vt:lpstr>Cara pemetaan kromosom</vt:lpstr>
      <vt:lpstr>Cara pemetaan kromosom</vt:lpstr>
      <vt:lpstr>PowerPoint Presentation</vt:lpstr>
      <vt:lpstr>Human Genome Project (HGP)</vt:lpstr>
      <vt:lpstr>Human Genome Project (HGP)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57</cp:revision>
  <dcterms:created xsi:type="dcterms:W3CDTF">2017-03-30T06:20:15Z</dcterms:created>
  <dcterms:modified xsi:type="dcterms:W3CDTF">2017-04-03T01:52:12Z</dcterms:modified>
</cp:coreProperties>
</file>