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2" r:id="rId7"/>
    <p:sldId id="262" r:id="rId8"/>
    <p:sldId id="263" r:id="rId9"/>
    <p:sldId id="264" r:id="rId10"/>
    <p:sldId id="265" r:id="rId11"/>
    <p:sldId id="266" r:id="rId12"/>
    <p:sldId id="283" r:id="rId13"/>
    <p:sldId id="268" r:id="rId14"/>
    <p:sldId id="269" r:id="rId15"/>
    <p:sldId id="284" r:id="rId16"/>
    <p:sldId id="272" r:id="rId17"/>
    <p:sldId id="274" r:id="rId18"/>
    <p:sldId id="285" r:id="rId19"/>
    <p:sldId id="275" r:id="rId20"/>
    <p:sldId id="277" r:id="rId21"/>
    <p:sldId id="279" r:id="rId22"/>
    <p:sldId id="286" r:id="rId23"/>
    <p:sldId id="280" r:id="rId24"/>
    <p:sldId id="287" r:id="rId25"/>
    <p:sldId id="289" r:id="rId26"/>
    <p:sldId id="290" r:id="rId27"/>
    <p:sldId id="291" r:id="rId28"/>
    <p:sldId id="288" r:id="rId29"/>
    <p:sldId id="292" r:id="rId30"/>
    <p:sldId id="294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6" r:id="rId40"/>
    <p:sldId id="303" r:id="rId41"/>
    <p:sldId id="302" r:id="rId42"/>
    <p:sldId id="304" r:id="rId43"/>
    <p:sldId id="307" r:id="rId44"/>
    <p:sldId id="309" r:id="rId45"/>
    <p:sldId id="311" r:id="rId46"/>
    <p:sldId id="312" r:id="rId47"/>
    <p:sldId id="313" r:id="rId48"/>
    <p:sldId id="314" r:id="rId49"/>
    <p:sldId id="315" r:id="rId50"/>
    <p:sldId id="316" r:id="rId51"/>
    <p:sldId id="318" r:id="rId52"/>
    <p:sldId id="319" r:id="rId53"/>
    <p:sldId id="320" r:id="rId54"/>
    <p:sldId id="321" r:id="rId55"/>
    <p:sldId id="324" r:id="rId56"/>
    <p:sldId id="322" r:id="rId57"/>
    <p:sldId id="323" r:id="rId58"/>
    <p:sldId id="325" r:id="rId59"/>
    <p:sldId id="326" r:id="rId60"/>
    <p:sldId id="327" r:id="rId61"/>
    <p:sldId id="329" r:id="rId62"/>
    <p:sldId id="330" r:id="rId63"/>
    <p:sldId id="331" r:id="rId64"/>
    <p:sldId id="332" r:id="rId65"/>
    <p:sldId id="333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63423-A008-4263-9C3D-6816D0D4F7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930BF3-A579-4D5A-A0F9-89F8ECAF4B51}">
      <dgm:prSet phldrT="[Text]"/>
      <dgm:spPr/>
      <dgm:t>
        <a:bodyPr/>
        <a:lstStyle/>
        <a:p>
          <a:r>
            <a:rPr lang="en-US" dirty="0" err="1" smtClean="0"/>
            <a:t>Epistasi</a:t>
          </a:r>
          <a:r>
            <a:rPr lang="en-US" dirty="0" smtClean="0"/>
            <a:t> </a:t>
          </a:r>
          <a:r>
            <a:rPr lang="en-US" dirty="0" err="1" smtClean="0"/>
            <a:t>Dominan</a:t>
          </a:r>
          <a:endParaRPr lang="en-US" dirty="0"/>
        </a:p>
      </dgm:t>
    </dgm:pt>
    <dgm:pt modelId="{5B28C7F3-33C9-41C2-8EBC-3DC1BB771AED}" type="parTrans" cxnId="{EB02ECD4-BFDD-42A9-9E90-68628BC46B58}">
      <dgm:prSet/>
      <dgm:spPr/>
      <dgm:t>
        <a:bodyPr/>
        <a:lstStyle/>
        <a:p>
          <a:endParaRPr lang="en-US"/>
        </a:p>
      </dgm:t>
    </dgm:pt>
    <dgm:pt modelId="{F13691D4-6CF5-4923-BBC7-1C6D91857BE4}" type="sibTrans" cxnId="{EB02ECD4-BFDD-42A9-9E90-68628BC46B58}">
      <dgm:prSet/>
      <dgm:spPr/>
      <dgm:t>
        <a:bodyPr/>
        <a:lstStyle/>
        <a:p>
          <a:endParaRPr lang="en-US"/>
        </a:p>
      </dgm:t>
    </dgm:pt>
    <dgm:pt modelId="{DF21C979-EBD4-4203-BC8C-86BD87026915}">
      <dgm:prSet phldrT="[Text]"/>
      <dgm:spPr/>
      <dgm:t>
        <a:bodyPr/>
        <a:lstStyle/>
        <a:p>
          <a:r>
            <a:rPr lang="en-US" dirty="0" err="1" smtClean="0"/>
            <a:t>Apabila</a:t>
          </a:r>
          <a:r>
            <a:rPr lang="en-US" dirty="0" smtClean="0"/>
            <a:t> gen </a:t>
          </a:r>
          <a:r>
            <a:rPr lang="en-US" dirty="0" err="1" smtClean="0"/>
            <a:t>dominan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menutupi</a:t>
          </a:r>
          <a:r>
            <a:rPr lang="en-US" dirty="0" smtClean="0"/>
            <a:t> </a:t>
          </a:r>
          <a:r>
            <a:rPr lang="en-US" dirty="0" err="1" smtClean="0"/>
            <a:t>ekspresi</a:t>
          </a:r>
          <a:r>
            <a:rPr lang="en-US" dirty="0" smtClean="0"/>
            <a:t> gen lain yang </a:t>
          </a:r>
          <a:r>
            <a:rPr lang="en-US" dirty="0" err="1" smtClean="0"/>
            <a:t>tidak</a:t>
          </a:r>
          <a:r>
            <a:rPr lang="en-US" dirty="0" smtClean="0"/>
            <a:t> se-</a:t>
          </a:r>
          <a:r>
            <a:rPr lang="en-US" dirty="0" err="1" smtClean="0"/>
            <a:t>alel</a:t>
          </a:r>
          <a:endParaRPr lang="en-US" dirty="0"/>
        </a:p>
      </dgm:t>
    </dgm:pt>
    <dgm:pt modelId="{D0677C80-A4EE-4993-9A18-1583782DCF96}" type="parTrans" cxnId="{53559D27-2E3A-4203-B34F-61A0B66548C3}">
      <dgm:prSet/>
      <dgm:spPr/>
      <dgm:t>
        <a:bodyPr/>
        <a:lstStyle/>
        <a:p>
          <a:endParaRPr lang="en-US"/>
        </a:p>
      </dgm:t>
    </dgm:pt>
    <dgm:pt modelId="{938D9DD5-4169-4D76-B6DD-8866C135F20A}" type="sibTrans" cxnId="{53559D27-2E3A-4203-B34F-61A0B66548C3}">
      <dgm:prSet/>
      <dgm:spPr/>
      <dgm:t>
        <a:bodyPr/>
        <a:lstStyle/>
        <a:p>
          <a:endParaRPr lang="en-US"/>
        </a:p>
      </dgm:t>
    </dgm:pt>
    <dgm:pt modelId="{A027FB9F-2C8D-4639-ADB4-462D9906FABA}">
      <dgm:prSet phldrT="[Text]"/>
      <dgm:spPr/>
      <dgm:t>
        <a:bodyPr/>
        <a:lstStyle/>
        <a:p>
          <a:r>
            <a:rPr lang="en-US" dirty="0" err="1" smtClean="0"/>
            <a:t>Epistasi</a:t>
          </a:r>
          <a:r>
            <a:rPr lang="en-US" dirty="0" smtClean="0"/>
            <a:t> </a:t>
          </a:r>
          <a:r>
            <a:rPr lang="en-US" dirty="0" err="1" smtClean="0"/>
            <a:t>Resesif</a:t>
          </a:r>
          <a:endParaRPr lang="en-US" dirty="0"/>
        </a:p>
      </dgm:t>
    </dgm:pt>
    <dgm:pt modelId="{E9CC63DF-9558-40E8-824C-82C02F1C90BC}" type="parTrans" cxnId="{4E9ECC2E-67F9-4CA4-95B4-C938251E03B4}">
      <dgm:prSet/>
      <dgm:spPr/>
      <dgm:t>
        <a:bodyPr/>
        <a:lstStyle/>
        <a:p>
          <a:endParaRPr lang="en-US"/>
        </a:p>
      </dgm:t>
    </dgm:pt>
    <dgm:pt modelId="{0659D3A4-90D2-4834-930C-B92BA8F357FF}" type="sibTrans" cxnId="{4E9ECC2E-67F9-4CA4-95B4-C938251E03B4}">
      <dgm:prSet/>
      <dgm:spPr/>
      <dgm:t>
        <a:bodyPr/>
        <a:lstStyle/>
        <a:p>
          <a:endParaRPr lang="en-US"/>
        </a:p>
      </dgm:t>
    </dgm:pt>
    <dgm:pt modelId="{A707E4D7-048F-414D-8FC6-2E2959B9A6AF}">
      <dgm:prSet phldrT="[Text]"/>
      <dgm:spPr/>
      <dgm:t>
        <a:bodyPr/>
        <a:lstStyle/>
        <a:p>
          <a:r>
            <a:rPr lang="en-US" dirty="0" err="1" smtClean="0"/>
            <a:t>Apabila</a:t>
          </a:r>
          <a:r>
            <a:rPr lang="en-US" dirty="0" smtClean="0"/>
            <a:t> gen </a:t>
          </a:r>
          <a:r>
            <a:rPr lang="en-US" dirty="0" err="1" smtClean="0"/>
            <a:t>homozigot</a:t>
          </a:r>
          <a:r>
            <a:rPr lang="en-US" dirty="0" smtClean="0"/>
            <a:t> </a:t>
          </a:r>
          <a:r>
            <a:rPr lang="en-US" dirty="0" err="1" smtClean="0"/>
            <a:t>resesif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menutupi</a:t>
          </a:r>
          <a:r>
            <a:rPr lang="en-US" dirty="0" smtClean="0"/>
            <a:t> </a:t>
          </a:r>
          <a:r>
            <a:rPr lang="en-US" dirty="0" err="1" smtClean="0"/>
            <a:t>ekspresi</a:t>
          </a:r>
          <a:r>
            <a:rPr lang="en-US" dirty="0" smtClean="0"/>
            <a:t> gen lain yang </a:t>
          </a:r>
          <a:r>
            <a:rPr lang="en-US" dirty="0" err="1" smtClean="0"/>
            <a:t>tidak</a:t>
          </a:r>
          <a:r>
            <a:rPr lang="en-US" dirty="0" smtClean="0"/>
            <a:t> se-</a:t>
          </a:r>
          <a:r>
            <a:rPr lang="en-US" dirty="0" err="1" smtClean="0"/>
            <a:t>alel</a:t>
          </a:r>
          <a:r>
            <a:rPr lang="en-US" dirty="0" smtClean="0"/>
            <a:t> </a:t>
          </a:r>
          <a:endParaRPr lang="en-US" dirty="0"/>
        </a:p>
      </dgm:t>
    </dgm:pt>
    <dgm:pt modelId="{E402C506-64E6-48A1-8452-4CF601272C92}" type="parTrans" cxnId="{8F857E0A-F5E9-47AE-8E3C-D15AF260AFAF}">
      <dgm:prSet/>
      <dgm:spPr/>
      <dgm:t>
        <a:bodyPr/>
        <a:lstStyle/>
        <a:p>
          <a:endParaRPr lang="en-US"/>
        </a:p>
      </dgm:t>
    </dgm:pt>
    <dgm:pt modelId="{38271910-CABF-4A10-87E2-E04CE7A9BA31}" type="sibTrans" cxnId="{8F857E0A-F5E9-47AE-8E3C-D15AF260AFAF}">
      <dgm:prSet/>
      <dgm:spPr/>
      <dgm:t>
        <a:bodyPr/>
        <a:lstStyle/>
        <a:p>
          <a:endParaRPr lang="en-US"/>
        </a:p>
      </dgm:t>
    </dgm:pt>
    <dgm:pt modelId="{9105E77B-98B4-4C53-AF05-028AF4F8C473}" type="pres">
      <dgm:prSet presAssocID="{E1163423-A008-4263-9C3D-6816D0D4F7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992029-1F3A-478C-A8B6-6D1C37C31ACF}" type="pres">
      <dgm:prSet presAssocID="{8B930BF3-A579-4D5A-A0F9-89F8ECAF4B5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A9C01-B637-401E-AC78-BF56944D1211}" type="pres">
      <dgm:prSet presAssocID="{8B930BF3-A579-4D5A-A0F9-89F8ECAF4B5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CD364-D237-4DF7-92A1-D2EF8B53F3E5}" type="pres">
      <dgm:prSet presAssocID="{A027FB9F-2C8D-4639-ADB4-462D9906FAB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CBE3-7DF0-413D-9E0D-71A79B9A8541}" type="pres">
      <dgm:prSet presAssocID="{A027FB9F-2C8D-4639-ADB4-462D9906FAB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FE4003-A093-4C89-9CC3-89CC43C4DC1C}" type="presOf" srcId="{8B930BF3-A579-4D5A-A0F9-89F8ECAF4B51}" destId="{2F992029-1F3A-478C-A8B6-6D1C37C31ACF}" srcOrd="0" destOrd="0" presId="urn:microsoft.com/office/officeart/2005/8/layout/vList2"/>
    <dgm:cxn modelId="{53559D27-2E3A-4203-B34F-61A0B66548C3}" srcId="{8B930BF3-A579-4D5A-A0F9-89F8ECAF4B51}" destId="{DF21C979-EBD4-4203-BC8C-86BD87026915}" srcOrd="0" destOrd="0" parTransId="{D0677C80-A4EE-4993-9A18-1583782DCF96}" sibTransId="{938D9DD5-4169-4D76-B6DD-8866C135F20A}"/>
    <dgm:cxn modelId="{8F857E0A-F5E9-47AE-8E3C-D15AF260AFAF}" srcId="{A027FB9F-2C8D-4639-ADB4-462D9906FABA}" destId="{A707E4D7-048F-414D-8FC6-2E2959B9A6AF}" srcOrd="0" destOrd="0" parTransId="{E402C506-64E6-48A1-8452-4CF601272C92}" sibTransId="{38271910-CABF-4A10-87E2-E04CE7A9BA31}"/>
    <dgm:cxn modelId="{E47A5994-D26D-46C1-A15F-2C5AF94EA192}" type="presOf" srcId="{A707E4D7-048F-414D-8FC6-2E2959B9A6AF}" destId="{623CCBE3-7DF0-413D-9E0D-71A79B9A8541}" srcOrd="0" destOrd="0" presId="urn:microsoft.com/office/officeart/2005/8/layout/vList2"/>
    <dgm:cxn modelId="{6A683F0F-48EE-47C5-AC8E-3DC3DEAD7E18}" type="presOf" srcId="{DF21C979-EBD4-4203-BC8C-86BD87026915}" destId="{452A9C01-B637-401E-AC78-BF56944D1211}" srcOrd="0" destOrd="0" presId="urn:microsoft.com/office/officeart/2005/8/layout/vList2"/>
    <dgm:cxn modelId="{EB02ECD4-BFDD-42A9-9E90-68628BC46B58}" srcId="{E1163423-A008-4263-9C3D-6816D0D4F73C}" destId="{8B930BF3-A579-4D5A-A0F9-89F8ECAF4B51}" srcOrd="0" destOrd="0" parTransId="{5B28C7F3-33C9-41C2-8EBC-3DC1BB771AED}" sibTransId="{F13691D4-6CF5-4923-BBC7-1C6D91857BE4}"/>
    <dgm:cxn modelId="{A00D1203-7589-49FB-9639-7508F191EAA8}" type="presOf" srcId="{A027FB9F-2C8D-4639-ADB4-462D9906FABA}" destId="{4F1CD364-D237-4DF7-92A1-D2EF8B53F3E5}" srcOrd="0" destOrd="0" presId="urn:microsoft.com/office/officeart/2005/8/layout/vList2"/>
    <dgm:cxn modelId="{4E9ECC2E-67F9-4CA4-95B4-C938251E03B4}" srcId="{E1163423-A008-4263-9C3D-6816D0D4F73C}" destId="{A027FB9F-2C8D-4639-ADB4-462D9906FABA}" srcOrd="1" destOrd="0" parTransId="{E9CC63DF-9558-40E8-824C-82C02F1C90BC}" sibTransId="{0659D3A4-90D2-4834-930C-B92BA8F357FF}"/>
    <dgm:cxn modelId="{E5ADEFEF-F716-428F-B603-F83A9FE85831}" type="presOf" srcId="{E1163423-A008-4263-9C3D-6816D0D4F73C}" destId="{9105E77B-98B4-4C53-AF05-028AF4F8C473}" srcOrd="0" destOrd="0" presId="urn:microsoft.com/office/officeart/2005/8/layout/vList2"/>
    <dgm:cxn modelId="{ADE72D27-27F2-4E58-8074-9BAA9EED38F1}" type="presParOf" srcId="{9105E77B-98B4-4C53-AF05-028AF4F8C473}" destId="{2F992029-1F3A-478C-A8B6-6D1C37C31ACF}" srcOrd="0" destOrd="0" presId="urn:microsoft.com/office/officeart/2005/8/layout/vList2"/>
    <dgm:cxn modelId="{A735B794-B143-42C9-A8A5-FA51B208D9D1}" type="presParOf" srcId="{9105E77B-98B4-4C53-AF05-028AF4F8C473}" destId="{452A9C01-B637-401E-AC78-BF56944D1211}" srcOrd="1" destOrd="0" presId="urn:microsoft.com/office/officeart/2005/8/layout/vList2"/>
    <dgm:cxn modelId="{5B1B6998-127A-43B5-88FC-D13B09AD39D9}" type="presParOf" srcId="{9105E77B-98B4-4C53-AF05-028AF4F8C473}" destId="{4F1CD364-D237-4DF7-92A1-D2EF8B53F3E5}" srcOrd="2" destOrd="0" presId="urn:microsoft.com/office/officeart/2005/8/layout/vList2"/>
    <dgm:cxn modelId="{FD131EFB-AC1C-4C15-B23B-CCF2DF79394C}" type="presParOf" srcId="{9105E77B-98B4-4C53-AF05-028AF4F8C473}" destId="{623CCBE3-7DF0-413D-9E0D-71A79B9A854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92029-1F3A-478C-A8B6-6D1C37C31ACF}">
      <dsp:nvSpPr>
        <dsp:cNvPr id="0" name=""/>
        <dsp:cNvSpPr/>
      </dsp:nvSpPr>
      <dsp:spPr>
        <a:xfrm>
          <a:off x="0" y="206174"/>
          <a:ext cx="822960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Epistasi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Dominan</a:t>
          </a:r>
          <a:endParaRPr lang="en-US" sz="4100" kern="1200" dirty="0"/>
        </a:p>
      </dsp:txBody>
      <dsp:txXfrm>
        <a:off x="48005" y="254179"/>
        <a:ext cx="8133590" cy="887374"/>
      </dsp:txXfrm>
    </dsp:sp>
    <dsp:sp modelId="{452A9C01-B637-401E-AC78-BF56944D1211}">
      <dsp:nvSpPr>
        <dsp:cNvPr id="0" name=""/>
        <dsp:cNvSpPr/>
      </dsp:nvSpPr>
      <dsp:spPr>
        <a:xfrm>
          <a:off x="0" y="1189559"/>
          <a:ext cx="8229600" cy="99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/>
            <a:t>Apabila</a:t>
          </a:r>
          <a:r>
            <a:rPr lang="en-US" sz="3200" kern="1200" dirty="0" smtClean="0"/>
            <a:t> gen </a:t>
          </a:r>
          <a:r>
            <a:rPr lang="en-US" sz="3200" kern="1200" dirty="0" err="1" smtClean="0"/>
            <a:t>dominan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dapat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menutupi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ekspresi</a:t>
          </a:r>
          <a:r>
            <a:rPr lang="en-US" sz="3200" kern="1200" dirty="0" smtClean="0"/>
            <a:t> gen lain yang </a:t>
          </a:r>
          <a:r>
            <a:rPr lang="en-US" sz="3200" kern="1200" dirty="0" err="1" smtClean="0"/>
            <a:t>tidak</a:t>
          </a:r>
          <a:r>
            <a:rPr lang="en-US" sz="3200" kern="1200" dirty="0" smtClean="0"/>
            <a:t> se-</a:t>
          </a:r>
          <a:r>
            <a:rPr lang="en-US" sz="3200" kern="1200" dirty="0" err="1" smtClean="0"/>
            <a:t>alel</a:t>
          </a:r>
          <a:endParaRPr lang="en-US" sz="3200" kern="1200" dirty="0"/>
        </a:p>
      </dsp:txBody>
      <dsp:txXfrm>
        <a:off x="0" y="1189559"/>
        <a:ext cx="8229600" cy="997222"/>
      </dsp:txXfrm>
    </dsp:sp>
    <dsp:sp modelId="{4F1CD364-D237-4DF7-92A1-D2EF8B53F3E5}">
      <dsp:nvSpPr>
        <dsp:cNvPr id="0" name=""/>
        <dsp:cNvSpPr/>
      </dsp:nvSpPr>
      <dsp:spPr>
        <a:xfrm>
          <a:off x="0" y="2186781"/>
          <a:ext cx="8229600" cy="983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Epistasi</a:t>
          </a:r>
          <a:r>
            <a:rPr lang="en-US" sz="4100" kern="1200" dirty="0" smtClean="0"/>
            <a:t> </a:t>
          </a:r>
          <a:r>
            <a:rPr lang="en-US" sz="4100" kern="1200" dirty="0" err="1" smtClean="0"/>
            <a:t>Resesif</a:t>
          </a:r>
          <a:endParaRPr lang="en-US" sz="4100" kern="1200" dirty="0"/>
        </a:p>
      </dsp:txBody>
      <dsp:txXfrm>
        <a:off x="48005" y="2234786"/>
        <a:ext cx="8133590" cy="887374"/>
      </dsp:txXfrm>
    </dsp:sp>
    <dsp:sp modelId="{623CCBE3-7DF0-413D-9E0D-71A79B9A8541}">
      <dsp:nvSpPr>
        <dsp:cNvPr id="0" name=""/>
        <dsp:cNvSpPr/>
      </dsp:nvSpPr>
      <dsp:spPr>
        <a:xfrm>
          <a:off x="0" y="3170166"/>
          <a:ext cx="8229600" cy="99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/>
            <a:t>Apabila</a:t>
          </a:r>
          <a:r>
            <a:rPr lang="en-US" sz="3200" kern="1200" dirty="0" smtClean="0"/>
            <a:t> gen </a:t>
          </a:r>
          <a:r>
            <a:rPr lang="en-US" sz="3200" kern="1200" dirty="0" err="1" smtClean="0"/>
            <a:t>homozigot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resesif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dapat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menutupi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ekspresi</a:t>
          </a:r>
          <a:r>
            <a:rPr lang="en-US" sz="3200" kern="1200" dirty="0" smtClean="0"/>
            <a:t> gen lain yang </a:t>
          </a:r>
          <a:r>
            <a:rPr lang="en-US" sz="3200" kern="1200" dirty="0" err="1" smtClean="0"/>
            <a:t>tidak</a:t>
          </a:r>
          <a:r>
            <a:rPr lang="en-US" sz="3200" kern="1200" dirty="0" smtClean="0"/>
            <a:t> se-</a:t>
          </a:r>
          <a:r>
            <a:rPr lang="en-US" sz="3200" kern="1200" dirty="0" err="1" smtClean="0"/>
            <a:t>alel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0" y="3170166"/>
        <a:ext cx="8229600" cy="997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8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8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3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3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7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4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E8CE4-9249-4EF7-891E-71CC3A0D109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8588-2694-4A0D-8A5E-8B602E153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70293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Pola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Pewarisan</a:t>
            </a:r>
            <a:r>
              <a:rPr lang="en-US" sz="2800" b="1" dirty="0" smtClean="0">
                <a:solidFill>
                  <a:schemeClr val="bg1"/>
                </a:solidFill>
              </a:rPr>
              <a:t> Gen Tunggal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Interaksi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Antar</a:t>
            </a:r>
            <a:r>
              <a:rPr lang="en-US" sz="2800" b="1" dirty="0" smtClean="0">
                <a:solidFill>
                  <a:schemeClr val="bg1"/>
                </a:solidFill>
              </a:rPr>
              <a:t> Gen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23507"/>
            <a:ext cx="4191000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89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762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penetrasi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60%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60%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sisanya</a:t>
            </a:r>
            <a:r>
              <a:rPr lang="en-US" dirty="0" smtClean="0"/>
              <a:t> (40%)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 smtClean="0"/>
              <a:t>: </a:t>
            </a:r>
            <a:r>
              <a:rPr lang="en-US" dirty="0" err="1" smtClean="0"/>
              <a:t>dalam</a:t>
            </a:r>
            <a:r>
              <a:rPr lang="en-US" dirty="0" smtClean="0"/>
              <a:t> 100 orang di </a:t>
            </a:r>
            <a:r>
              <a:rPr lang="en-US" dirty="0" err="1" smtClean="0"/>
              <a:t>kec.kebon</a:t>
            </a:r>
            <a:r>
              <a:rPr lang="en-US" dirty="0" smtClean="0"/>
              <a:t> </a:t>
            </a:r>
            <a:r>
              <a:rPr lang="en-US" dirty="0" err="1" smtClean="0"/>
              <a:t>jeruk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60% </a:t>
            </a:r>
            <a:r>
              <a:rPr lang="en-US" dirty="0" err="1" smtClean="0"/>
              <a:t>penetrasi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polidaktili</a:t>
            </a:r>
            <a:r>
              <a:rPr lang="en-US" dirty="0" smtClean="0"/>
              <a:t>, </a:t>
            </a:r>
            <a:r>
              <a:rPr lang="en-US" dirty="0" err="1" smtClean="0"/>
              <a:t>artinya</a:t>
            </a:r>
            <a:r>
              <a:rPr lang="en-US" dirty="0" smtClean="0"/>
              <a:t> 60% orang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polidaktili</a:t>
            </a:r>
            <a:r>
              <a:rPr lang="en-US" dirty="0" smtClean="0"/>
              <a:t>, 40 orang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fenotip</a:t>
            </a:r>
            <a:r>
              <a:rPr lang="en-US" dirty="0" smtClean="0"/>
              <a:t>/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068763"/>
          </a:xfrm>
        </p:spPr>
        <p:txBody>
          <a:bodyPr/>
          <a:lstStyle/>
          <a:p>
            <a:r>
              <a:rPr lang="en-US" dirty="0" err="1" smtClean="0"/>
              <a:t>Penampakan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genotipenya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1"/>
            <a:ext cx="4800600" cy="5410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Contohnya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bulu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rubah</a:t>
            </a:r>
            <a:r>
              <a:rPr lang="en-US" sz="2800" dirty="0" smtClean="0"/>
              <a:t> </a:t>
            </a:r>
            <a:r>
              <a:rPr lang="en-US" sz="2800" dirty="0" err="1" smtClean="0"/>
              <a:t>kutub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Alopex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lagopus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musim</a:t>
            </a:r>
            <a:r>
              <a:rPr lang="en-US" sz="2800" dirty="0" smtClean="0"/>
              <a:t> </a:t>
            </a:r>
            <a:r>
              <a:rPr lang="en-US" sz="2800" dirty="0" err="1" smtClean="0"/>
              <a:t>salju</a:t>
            </a:r>
            <a:r>
              <a:rPr lang="en-US" sz="2800" dirty="0" smtClean="0"/>
              <a:t>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bulu</a:t>
            </a:r>
            <a:r>
              <a:rPr lang="en-US" sz="2800" dirty="0" smtClean="0"/>
              <a:t> </a:t>
            </a:r>
            <a:r>
              <a:rPr lang="en-US" sz="2800" dirty="0" err="1" smtClean="0"/>
              <a:t>rubah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putih</a:t>
            </a:r>
            <a:r>
              <a:rPr lang="en-US" sz="2800" dirty="0" smtClean="0"/>
              <a:t>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musim</a:t>
            </a:r>
            <a:r>
              <a:rPr lang="en-US" sz="2800" dirty="0" smtClean="0"/>
              <a:t> </a:t>
            </a:r>
            <a:r>
              <a:rPr lang="en-US" sz="2800" dirty="0" err="1" smtClean="0"/>
              <a:t>panas</a:t>
            </a:r>
            <a:r>
              <a:rPr lang="en-US" sz="2800" dirty="0" smtClean="0"/>
              <a:t>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bulunya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coklat</a:t>
            </a:r>
            <a:endParaRPr lang="en-US" sz="2800" dirty="0" smtClean="0"/>
          </a:p>
          <a:p>
            <a:r>
              <a:rPr lang="en-US" sz="2800" dirty="0" err="1" smtClean="0"/>
              <a:t>Ternyata</a:t>
            </a:r>
            <a:r>
              <a:rPr lang="en-US" sz="2800" dirty="0" smtClean="0"/>
              <a:t> </a:t>
            </a:r>
            <a:r>
              <a:rPr lang="en-US" sz="2800" dirty="0" err="1" smtClean="0"/>
              <a:t>warna</a:t>
            </a:r>
            <a:r>
              <a:rPr lang="en-US" sz="2800" dirty="0" smtClean="0"/>
              <a:t> </a:t>
            </a:r>
            <a:r>
              <a:rPr lang="en-US" sz="2800" dirty="0" err="1" smtClean="0"/>
              <a:t>bulu</a:t>
            </a:r>
            <a:r>
              <a:rPr lang="en-US" sz="2800" dirty="0" smtClean="0"/>
              <a:t> </a:t>
            </a:r>
            <a:r>
              <a:rPr lang="en-US" sz="2800" dirty="0" err="1" smtClean="0"/>
              <a:t>dipengaruhi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suhu</a:t>
            </a:r>
            <a:r>
              <a:rPr lang="en-US" sz="2800" dirty="0" smtClean="0"/>
              <a:t>/</a:t>
            </a:r>
            <a:r>
              <a:rPr lang="en-US" sz="2800" dirty="0" err="1" smtClean="0"/>
              <a:t>temperatur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"/>
            <a:ext cx="32004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810000"/>
            <a:ext cx="32289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2526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Musim</a:t>
            </a:r>
            <a:r>
              <a:rPr lang="en-US" dirty="0" smtClean="0"/>
              <a:t> </a:t>
            </a:r>
            <a:r>
              <a:rPr lang="en-US" dirty="0" err="1" smtClean="0"/>
              <a:t>salju</a:t>
            </a:r>
            <a:r>
              <a:rPr lang="en-US" dirty="0" smtClean="0"/>
              <a:t>/</a:t>
            </a:r>
            <a:r>
              <a:rPr lang="en-US" dirty="0" err="1" smtClean="0"/>
              <a:t>dingin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Musim</a:t>
            </a:r>
            <a:r>
              <a:rPr lang="en-US" dirty="0"/>
              <a:t> </a:t>
            </a:r>
            <a:r>
              <a:rPr lang="en-US" dirty="0" err="1" smtClean="0"/>
              <a:t>panas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Overdominansi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“</a:t>
            </a:r>
            <a:r>
              <a:rPr lang="en-US" dirty="0" err="1" smtClean="0"/>
              <a:t>keuntungan</a:t>
            </a:r>
            <a:r>
              <a:rPr lang="en-US" dirty="0" smtClean="0"/>
              <a:t>”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heterozigot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homozigot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anemia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sabit</a:t>
            </a:r>
            <a:r>
              <a:rPr lang="en-US" dirty="0" smtClean="0"/>
              <a:t> (</a:t>
            </a:r>
            <a:r>
              <a:rPr lang="en-US" i="1" dirty="0" smtClean="0"/>
              <a:t>sickle-cell anemia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Individu</a:t>
            </a:r>
            <a:r>
              <a:rPr lang="en-US" dirty="0" smtClean="0"/>
              <a:t> normal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b="1" dirty="0" err="1" smtClean="0"/>
              <a:t>genotipe</a:t>
            </a:r>
            <a:r>
              <a:rPr lang="en-US" b="1" dirty="0" smtClean="0"/>
              <a:t> </a:t>
            </a:r>
            <a:r>
              <a:rPr lang="en-US" b="1" dirty="0" err="1" smtClean="0"/>
              <a:t>Hb</a:t>
            </a:r>
            <a:r>
              <a:rPr lang="en-US" b="1" baseline="30000" dirty="0" err="1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Hb</a:t>
            </a:r>
            <a:r>
              <a:rPr lang="en-US" b="1" baseline="30000" dirty="0" err="1" smtClean="0"/>
              <a:t>A</a:t>
            </a:r>
            <a:r>
              <a:rPr lang="en-US" b="1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hemoglobin 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endParaRPr lang="en-US" dirty="0" smtClean="0"/>
          </a:p>
          <a:p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anemia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sabit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b="1" dirty="0" err="1" smtClean="0"/>
              <a:t>genotipe</a:t>
            </a:r>
            <a:r>
              <a:rPr lang="en-US" b="1" dirty="0" smtClean="0"/>
              <a:t> </a:t>
            </a:r>
            <a:r>
              <a:rPr lang="en-US" b="1" dirty="0" err="1" smtClean="0"/>
              <a:t>Hb</a:t>
            </a:r>
            <a:r>
              <a:rPr lang="en-US" b="1" baseline="30000" dirty="0" err="1" smtClean="0"/>
              <a:t>S</a:t>
            </a:r>
            <a:r>
              <a:rPr lang="en-US" b="1" dirty="0" err="1" smtClean="0"/>
              <a:t>Hb</a:t>
            </a:r>
            <a:r>
              <a:rPr lang="en-US" b="1" baseline="30000" dirty="0" err="1" smtClean="0"/>
              <a:t>S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hanya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membentuk</a:t>
            </a:r>
            <a:r>
              <a:rPr lang="en-US" dirty="0" smtClean="0">
                <a:sym typeface="Wingdings" pitchFamily="2" charset="2"/>
              </a:rPr>
              <a:t> hemoglobin S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seperti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bulan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sabit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mengikat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oksigen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rusak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Individu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genotipe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Hb</a:t>
            </a:r>
            <a:r>
              <a:rPr lang="en-US" b="1" baseline="30000" dirty="0" err="1" smtClean="0">
                <a:sym typeface="Wingdings" pitchFamily="2" charset="2"/>
              </a:rPr>
              <a:t>A</a:t>
            </a:r>
            <a:r>
              <a:rPr lang="en-US" b="1" dirty="0" err="1" smtClean="0">
                <a:sym typeface="Wingdings" pitchFamily="2" charset="2"/>
              </a:rPr>
              <a:t>Hb</a:t>
            </a:r>
            <a:r>
              <a:rPr lang="en-US" b="1" baseline="30000" dirty="0" err="1" smtClean="0">
                <a:sym typeface="Wingdings" pitchFamily="2" charset="2"/>
              </a:rPr>
              <a:t>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terkena</a:t>
            </a:r>
            <a:r>
              <a:rPr lang="en-US" dirty="0" smtClean="0">
                <a:sym typeface="Wingdings" pitchFamily="2" charset="2"/>
              </a:rPr>
              <a:t> anemia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terhadap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u="sng" dirty="0" err="1" smtClean="0">
                <a:sym typeface="Wingdings" pitchFamily="2" charset="2"/>
              </a:rPr>
              <a:t>infeksi</a:t>
            </a:r>
            <a:r>
              <a:rPr lang="en-US" u="sng" dirty="0" smtClean="0">
                <a:sym typeface="Wingdings" pitchFamily="2" charset="2"/>
              </a:rPr>
              <a:t> malaria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Overdominansi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penderita</a:t>
            </a:r>
            <a:r>
              <a:rPr lang="en-US" sz="3600" dirty="0" smtClean="0"/>
              <a:t> anemia </a:t>
            </a:r>
            <a:r>
              <a:rPr lang="en-US" sz="3600" dirty="0" err="1" smtClean="0"/>
              <a:t>bulan</a:t>
            </a:r>
            <a:r>
              <a:rPr lang="en-US" sz="3600" dirty="0" smtClean="0"/>
              <a:t> </a:t>
            </a:r>
            <a:r>
              <a:rPr lang="en-US" sz="3600" dirty="0" err="1" smtClean="0"/>
              <a:t>sabit</a:t>
            </a:r>
            <a:r>
              <a:rPr lang="en-US" sz="3600" dirty="0" smtClean="0"/>
              <a:t> yang </a:t>
            </a:r>
            <a:r>
              <a:rPr lang="en-US" sz="3600" dirty="0" err="1" smtClean="0"/>
              <a:t>resisten</a:t>
            </a:r>
            <a:r>
              <a:rPr lang="en-US" sz="3600" dirty="0" smtClean="0"/>
              <a:t> </a:t>
            </a:r>
            <a:r>
              <a:rPr lang="en-US" sz="3600" dirty="0" err="1" smtClean="0"/>
              <a:t>terhadap</a:t>
            </a:r>
            <a:r>
              <a:rPr lang="en-US" sz="3600" dirty="0" smtClean="0"/>
              <a:t> </a:t>
            </a:r>
            <a:r>
              <a:rPr lang="en-US" sz="3600" dirty="0" err="1" smtClean="0"/>
              <a:t>infeksi</a:t>
            </a:r>
            <a:r>
              <a:rPr lang="en-US" sz="3600" dirty="0" smtClean="0"/>
              <a:t> malaria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" y="1881188"/>
            <a:ext cx="8953341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3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gen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endParaRPr lang="en-US" dirty="0" smtClean="0"/>
          </a:p>
          <a:p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u="sng" dirty="0" err="1" smtClean="0"/>
              <a:t>alel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ganda</a:t>
            </a:r>
            <a:endParaRPr lang="en-US" b="1" u="sng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bulu</a:t>
            </a:r>
            <a:r>
              <a:rPr lang="en-US" dirty="0" smtClean="0"/>
              <a:t> </a:t>
            </a:r>
            <a:r>
              <a:rPr lang="en-US" dirty="0" err="1" smtClean="0"/>
              <a:t>kelinci</a:t>
            </a:r>
            <a:endParaRPr lang="en-US" dirty="0" smtClean="0"/>
          </a:p>
          <a:p>
            <a:pPr lvl="1"/>
            <a:r>
              <a:rPr lang="en-US" dirty="0" err="1" smtClean="0"/>
              <a:t>Genotipe</a:t>
            </a:r>
            <a:r>
              <a:rPr lang="en-US" dirty="0" smtClean="0"/>
              <a:t> C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warna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bulu</a:t>
            </a:r>
            <a:r>
              <a:rPr lang="en-US" dirty="0" smtClean="0">
                <a:sym typeface="Wingdings" pitchFamily="2" charset="2"/>
              </a:rPr>
              <a:t> normal 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Genotipe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</a:t>
            </a:r>
            <a:r>
              <a:rPr lang="en-US" baseline="30000" dirty="0" err="1" smtClean="0">
                <a:sym typeface="Wingdings" pitchFamily="2" charset="2"/>
              </a:rPr>
              <a:t>ch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warna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pola</a:t>
            </a:r>
            <a:r>
              <a:rPr lang="en-US" dirty="0" smtClean="0">
                <a:sym typeface="Wingdings" pitchFamily="2" charset="2"/>
              </a:rPr>
              <a:t> chinchilla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Genotipe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</a:t>
            </a:r>
            <a:r>
              <a:rPr lang="en-US" baseline="30000" dirty="0" err="1" smtClean="0">
                <a:sym typeface="Wingdings" pitchFamily="2" charset="2"/>
              </a:rPr>
              <a:t>h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warna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himalaya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Genotipe</a:t>
            </a:r>
            <a:r>
              <a:rPr lang="en-US" dirty="0" smtClean="0">
                <a:sym typeface="Wingdings" pitchFamily="2" charset="2"/>
              </a:rPr>
              <a:t> c  albino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>
                <a:sym typeface="Wingdings" pitchFamily="2" charset="2"/>
              </a:rPr>
              <a:t>Dimana</a:t>
            </a:r>
            <a:r>
              <a:rPr lang="en-US" sz="3200" dirty="0">
                <a:sym typeface="Wingdings" pitchFamily="2" charset="2"/>
              </a:rPr>
              <a:t> C &gt; </a:t>
            </a:r>
            <a:r>
              <a:rPr lang="en-US" sz="3200" dirty="0" err="1">
                <a:sym typeface="Wingdings" pitchFamily="2" charset="2"/>
              </a:rPr>
              <a:t>c</a:t>
            </a:r>
            <a:r>
              <a:rPr lang="en-US" sz="3200" baseline="30000" dirty="0" err="1">
                <a:sym typeface="Wingdings" pitchFamily="2" charset="2"/>
              </a:rPr>
              <a:t>ch</a:t>
            </a:r>
            <a:r>
              <a:rPr lang="en-US" sz="3200" dirty="0">
                <a:sym typeface="Wingdings" pitchFamily="2" charset="2"/>
              </a:rPr>
              <a:t>  &gt; </a:t>
            </a:r>
            <a:r>
              <a:rPr lang="en-US" sz="3200" dirty="0" err="1">
                <a:sym typeface="Wingdings" pitchFamily="2" charset="2"/>
              </a:rPr>
              <a:t>c</a:t>
            </a:r>
            <a:r>
              <a:rPr lang="en-US" sz="3200" baseline="30000" dirty="0" err="1">
                <a:sym typeface="Wingdings" pitchFamily="2" charset="2"/>
              </a:rPr>
              <a:t>h</a:t>
            </a:r>
            <a:r>
              <a:rPr lang="en-US" sz="3200" dirty="0">
                <a:sym typeface="Wingdings" pitchFamily="2" charset="2"/>
              </a:rPr>
              <a:t> &gt; 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54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352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3221" y="4267200"/>
            <a:ext cx="167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Kelinci</a:t>
            </a:r>
            <a:r>
              <a:rPr lang="en-US" sz="2000" dirty="0" smtClean="0"/>
              <a:t> normal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304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Genotipe</a:t>
            </a:r>
            <a:r>
              <a:rPr lang="en-US" sz="2000" dirty="0" smtClean="0"/>
              <a:t>: CC, </a:t>
            </a:r>
            <a:r>
              <a:rPr lang="en-US" sz="2000" dirty="0" err="1" smtClean="0"/>
              <a:t>Cc</a:t>
            </a:r>
            <a:r>
              <a:rPr lang="en-US" sz="2000" baseline="30000" dirty="0" err="1" smtClean="0"/>
              <a:t>ch</a:t>
            </a:r>
            <a:r>
              <a:rPr lang="en-US" sz="2000" dirty="0" smtClean="0"/>
              <a:t>, </a:t>
            </a:r>
            <a:r>
              <a:rPr lang="en-US" sz="2000" dirty="0" err="1" smtClean="0"/>
              <a:t>Cc</a:t>
            </a:r>
            <a:r>
              <a:rPr lang="en-US" sz="2000" baseline="30000" dirty="0" err="1" smtClean="0"/>
              <a:t>h</a:t>
            </a:r>
            <a:r>
              <a:rPr lang="en-US" sz="2000" dirty="0" smtClean="0"/>
              <a:t>, Cc </a:t>
            </a:r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1600200"/>
            <a:ext cx="353123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5939" y="4248090"/>
            <a:ext cx="260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Kelinci</a:t>
            </a:r>
            <a:r>
              <a:rPr lang="en-US" sz="2000" dirty="0" smtClean="0"/>
              <a:t> chinchilla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49821" y="4648200"/>
            <a:ext cx="304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Genotipe</a:t>
            </a:r>
            <a:r>
              <a:rPr lang="en-US" sz="2000" dirty="0" smtClean="0"/>
              <a:t>: </a:t>
            </a:r>
            <a:r>
              <a:rPr lang="en-US" sz="2000" dirty="0" err="1" smtClean="0"/>
              <a:t>c</a:t>
            </a:r>
            <a:r>
              <a:rPr lang="en-US" sz="2000" baseline="30000" dirty="0" err="1" smtClean="0"/>
              <a:t>ch</a:t>
            </a:r>
            <a:r>
              <a:rPr lang="en-US" sz="2000" dirty="0" err="1" smtClean="0"/>
              <a:t>c</a:t>
            </a:r>
            <a:r>
              <a:rPr lang="en-US" sz="2000" baseline="30000" dirty="0" err="1" smtClean="0"/>
              <a:t>ch</a:t>
            </a:r>
            <a:r>
              <a:rPr lang="en-US" sz="2000" dirty="0" smtClean="0"/>
              <a:t>, </a:t>
            </a:r>
            <a:r>
              <a:rPr lang="en-US" sz="2000" dirty="0" err="1" smtClean="0"/>
              <a:t>c</a:t>
            </a:r>
            <a:r>
              <a:rPr lang="en-US" sz="2000" baseline="30000" dirty="0" err="1" smtClean="0"/>
              <a:t>ch</a:t>
            </a:r>
            <a:r>
              <a:rPr lang="en-US" sz="2000" dirty="0" err="1" smtClean="0"/>
              <a:t>c</a:t>
            </a:r>
            <a:r>
              <a:rPr lang="en-US" sz="2000" baseline="30000" dirty="0" err="1" smtClean="0"/>
              <a:t>h</a:t>
            </a:r>
            <a:r>
              <a:rPr lang="en-US" sz="2000" dirty="0" smtClean="0"/>
              <a:t>, </a:t>
            </a:r>
            <a:r>
              <a:rPr lang="en-US" sz="2000" dirty="0" err="1" smtClean="0"/>
              <a:t>c</a:t>
            </a:r>
            <a:r>
              <a:rPr lang="en-US" sz="2000" baseline="30000" dirty="0" err="1" smtClean="0"/>
              <a:t>ch</a:t>
            </a:r>
            <a:r>
              <a:rPr lang="en-US" sz="2000" dirty="0" err="1" smtClean="0"/>
              <a:t>c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03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7" y="1143000"/>
            <a:ext cx="352305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8021" y="3867090"/>
            <a:ext cx="2284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Kelinci</a:t>
            </a:r>
            <a:r>
              <a:rPr lang="en-US" sz="2000" dirty="0" smtClean="0"/>
              <a:t> </a:t>
            </a:r>
            <a:r>
              <a:rPr lang="en-US" sz="2000" dirty="0" err="1" smtClean="0"/>
              <a:t>himalaya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2221" y="4191000"/>
            <a:ext cx="304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Genotipe</a:t>
            </a:r>
            <a:r>
              <a:rPr lang="en-US" sz="2000" dirty="0" smtClean="0"/>
              <a:t>: </a:t>
            </a:r>
            <a:r>
              <a:rPr lang="en-US" sz="2000" dirty="0" err="1" smtClean="0"/>
              <a:t>c</a:t>
            </a:r>
            <a:r>
              <a:rPr lang="en-US" sz="2000" baseline="30000" dirty="0" err="1" smtClean="0"/>
              <a:t>h</a:t>
            </a:r>
            <a:r>
              <a:rPr lang="en-US" sz="2000" dirty="0" err="1" smtClean="0"/>
              <a:t>c</a:t>
            </a:r>
            <a:r>
              <a:rPr lang="en-US" sz="2000" baseline="30000" dirty="0" err="1" smtClean="0"/>
              <a:t>h</a:t>
            </a:r>
            <a:r>
              <a:rPr lang="en-US" sz="2000" dirty="0" smtClean="0"/>
              <a:t>, </a:t>
            </a:r>
            <a:r>
              <a:rPr lang="en-US" sz="2000" dirty="0" err="1" smtClean="0"/>
              <a:t>c</a:t>
            </a:r>
            <a:r>
              <a:rPr lang="en-US" sz="2000" baseline="30000" dirty="0" err="1" smtClean="0"/>
              <a:t>h</a:t>
            </a:r>
            <a:r>
              <a:rPr lang="en-US" sz="2000" dirty="0" err="1" smtClean="0"/>
              <a:t>c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143000"/>
            <a:ext cx="3891557" cy="272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27987" y="3901434"/>
            <a:ext cx="2284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Kelinci</a:t>
            </a:r>
            <a:r>
              <a:rPr lang="en-US" sz="2000" dirty="0" smtClean="0"/>
              <a:t> albino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256051"/>
            <a:ext cx="304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Genotipe</a:t>
            </a:r>
            <a:r>
              <a:rPr lang="en-US" sz="2000" dirty="0" smtClean="0"/>
              <a:t>: cc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69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68763"/>
          </a:xfrm>
        </p:spPr>
        <p:txBody>
          <a:bodyPr/>
          <a:lstStyle/>
          <a:p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kelinci</a:t>
            </a:r>
            <a:r>
              <a:rPr lang="en-US" dirty="0" smtClean="0"/>
              <a:t> </a:t>
            </a:r>
            <a:r>
              <a:rPr lang="en-US" dirty="0" err="1" smtClean="0"/>
              <a:t>himalaya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yang </a:t>
            </a:r>
            <a:r>
              <a:rPr lang="en-US" dirty="0" err="1" smtClean="0"/>
              <a:t>terpengaruh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(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terekspresi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ekspresinya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daerah-daerah</a:t>
            </a:r>
            <a:r>
              <a:rPr lang="en-US" dirty="0" smtClean="0"/>
              <a:t> yang paling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. </a:t>
            </a:r>
            <a:r>
              <a:rPr lang="en-US" dirty="0" err="1" smtClean="0"/>
              <a:t>hidung</a:t>
            </a:r>
            <a:r>
              <a:rPr lang="en-US" dirty="0" smtClean="0"/>
              <a:t>, </a:t>
            </a:r>
            <a:r>
              <a:rPr lang="en-US" dirty="0" err="1" smtClean="0"/>
              <a:t>telinga,ekor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Alel</a:t>
            </a:r>
            <a:r>
              <a:rPr lang="en-US" sz="3600" dirty="0" smtClean="0"/>
              <a:t> </a:t>
            </a:r>
            <a:r>
              <a:rPr lang="en-US" sz="3600" dirty="0" err="1" smtClean="0"/>
              <a:t>Resesif</a:t>
            </a:r>
            <a:r>
              <a:rPr lang="en-US" sz="3600" dirty="0" smtClean="0"/>
              <a:t> </a:t>
            </a:r>
            <a:r>
              <a:rPr lang="en-US" sz="3600" dirty="0" err="1" smtClean="0"/>
              <a:t>Bisa</a:t>
            </a:r>
            <a:r>
              <a:rPr lang="en-US" sz="3600" dirty="0" smtClean="0"/>
              <a:t> </a:t>
            </a:r>
            <a:r>
              <a:rPr lang="en-US" sz="3600" dirty="0" err="1" smtClean="0"/>
              <a:t>Menyebabkan</a:t>
            </a:r>
            <a:r>
              <a:rPr lang="en-US" sz="3600" dirty="0" smtClean="0"/>
              <a:t> </a:t>
            </a:r>
            <a:r>
              <a:rPr lang="en-US" sz="3600" dirty="0" err="1" smtClean="0"/>
              <a:t>Penurunan</a:t>
            </a:r>
            <a:r>
              <a:rPr lang="en-US" sz="3600" dirty="0" smtClean="0"/>
              <a:t> </a:t>
            </a:r>
            <a:r>
              <a:rPr lang="en-US" sz="3600" dirty="0" err="1" smtClean="0"/>
              <a:t>Fungsi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Protein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r>
              <a:rPr lang="en-US" dirty="0" smtClean="0"/>
              <a:t> yang </a:t>
            </a:r>
            <a:r>
              <a:rPr lang="en-US" dirty="0" err="1" smtClean="0"/>
              <a:t>berkumpul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protein</a:t>
            </a:r>
          </a:p>
          <a:p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74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lain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terpengaruh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895475"/>
            <a:ext cx="49244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4953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Kucing</a:t>
            </a:r>
            <a:r>
              <a:rPr lang="en-US" sz="2400" dirty="0" smtClean="0"/>
              <a:t> </a:t>
            </a:r>
            <a:r>
              <a:rPr lang="en-US" sz="2400" dirty="0" err="1" smtClean="0"/>
              <a:t>siam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45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golongan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16363"/>
          </a:xfrm>
        </p:spPr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: I</a:t>
            </a:r>
            <a:r>
              <a:rPr lang="en-US" baseline="30000" dirty="0" smtClean="0"/>
              <a:t>A</a:t>
            </a:r>
            <a:r>
              <a:rPr lang="en-US" dirty="0" smtClean="0"/>
              <a:t>, I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</a:t>
            </a:r>
          </a:p>
          <a:p>
            <a:r>
              <a:rPr lang="en-US" dirty="0" err="1" smtClean="0"/>
              <a:t>Dimana</a:t>
            </a:r>
            <a:r>
              <a:rPr lang="en-US" dirty="0" smtClean="0"/>
              <a:t> I</a:t>
            </a:r>
            <a:r>
              <a:rPr lang="en-US" baseline="30000" dirty="0" smtClean="0"/>
              <a:t>A </a:t>
            </a:r>
            <a:r>
              <a:rPr lang="en-US" dirty="0" err="1" smtClean="0"/>
              <a:t>dan</a:t>
            </a:r>
            <a:r>
              <a:rPr lang="en-US" dirty="0" smtClean="0"/>
              <a:t> I</a:t>
            </a:r>
            <a:r>
              <a:rPr lang="en-US" baseline="30000" dirty="0" smtClean="0"/>
              <a:t>B </a:t>
            </a:r>
            <a:r>
              <a:rPr lang="en-US" dirty="0" smtClean="0"/>
              <a:t>&gt; i</a:t>
            </a:r>
          </a:p>
          <a:p>
            <a:r>
              <a:rPr lang="en-US" dirty="0" err="1" smtClean="0"/>
              <a:t>Sedangkan</a:t>
            </a:r>
            <a:r>
              <a:rPr lang="en-US" dirty="0" smtClean="0"/>
              <a:t> I</a:t>
            </a:r>
            <a:r>
              <a:rPr lang="en-US" baseline="30000" dirty="0" smtClean="0"/>
              <a:t>A </a:t>
            </a:r>
            <a:r>
              <a:rPr lang="en-US" dirty="0" err="1" smtClean="0"/>
              <a:t>dan</a:t>
            </a:r>
            <a:r>
              <a:rPr lang="en-US" dirty="0" smtClean="0"/>
              <a:t> I</a:t>
            </a:r>
            <a:r>
              <a:rPr lang="en-US" baseline="30000" dirty="0" smtClean="0"/>
              <a:t>B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kodominan</a:t>
            </a:r>
            <a:endParaRPr lang="en-US" dirty="0" smtClean="0"/>
          </a:p>
          <a:p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A, </a:t>
            </a:r>
            <a:r>
              <a:rPr lang="en-US" dirty="0" err="1" smtClean="0"/>
              <a:t>genotipenya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I</a:t>
            </a:r>
            <a:r>
              <a:rPr lang="en-US" baseline="30000" dirty="0" smtClean="0"/>
              <a:t>A </a:t>
            </a:r>
            <a:r>
              <a:rPr lang="en-US" dirty="0" err="1" smtClean="0"/>
              <a:t>I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I</a:t>
            </a:r>
            <a:r>
              <a:rPr lang="en-US" baseline="30000" dirty="0" smtClean="0"/>
              <a:t>A </a:t>
            </a:r>
            <a:r>
              <a:rPr lang="en-US" dirty="0" smtClean="0"/>
              <a:t>i</a:t>
            </a:r>
          </a:p>
          <a:p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smtClean="0"/>
              <a:t>B, </a:t>
            </a:r>
            <a:r>
              <a:rPr lang="en-US" dirty="0" err="1"/>
              <a:t>genotipenya</a:t>
            </a:r>
            <a:r>
              <a:rPr lang="en-US" dirty="0"/>
              <a:t> : </a:t>
            </a:r>
            <a:r>
              <a:rPr lang="en-US" dirty="0" smtClean="0"/>
              <a:t>I</a:t>
            </a:r>
            <a:r>
              <a:rPr lang="en-US" baseline="30000" dirty="0" smtClean="0"/>
              <a:t>B </a:t>
            </a:r>
            <a:r>
              <a:rPr lang="en-US" dirty="0" err="1" smtClean="0"/>
              <a:t>I</a:t>
            </a:r>
            <a:r>
              <a:rPr lang="en-US" baseline="30000" dirty="0" err="1" smtClean="0"/>
              <a:t>B</a:t>
            </a:r>
            <a:r>
              <a:rPr lang="en-US" baseline="30000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I</a:t>
            </a:r>
            <a:r>
              <a:rPr lang="en-US" baseline="30000" dirty="0" smtClean="0"/>
              <a:t>B </a:t>
            </a:r>
            <a:r>
              <a:rPr lang="en-US" dirty="0"/>
              <a:t>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smtClean="0"/>
              <a:t>AB, </a:t>
            </a:r>
            <a:r>
              <a:rPr lang="en-US" dirty="0" err="1"/>
              <a:t>genotipenya</a:t>
            </a:r>
            <a:r>
              <a:rPr lang="en-US" dirty="0"/>
              <a:t> : I</a:t>
            </a:r>
            <a:r>
              <a:rPr lang="en-US" baseline="30000" dirty="0"/>
              <a:t>A </a:t>
            </a:r>
            <a:r>
              <a:rPr lang="en-US" dirty="0" smtClean="0"/>
              <a:t>I</a:t>
            </a:r>
            <a:r>
              <a:rPr lang="en-US" baseline="30000" dirty="0" smtClean="0"/>
              <a:t>B</a:t>
            </a:r>
          </a:p>
          <a:p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smtClean="0"/>
              <a:t>0, </a:t>
            </a:r>
            <a:r>
              <a:rPr lang="en-US" dirty="0" err="1"/>
              <a:t>genotipenya</a:t>
            </a:r>
            <a:r>
              <a:rPr lang="en-US" dirty="0"/>
              <a:t> : </a:t>
            </a:r>
            <a:r>
              <a:rPr lang="en-US" dirty="0" smtClean="0"/>
              <a:t>ii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Rhesus (Rh)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Rhesus </a:t>
            </a:r>
            <a:r>
              <a:rPr lang="en-US" dirty="0" err="1" smtClean="0"/>
              <a:t>diperkenalkan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K.Landsteiner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A.S Wiener</a:t>
            </a:r>
          </a:p>
          <a:p>
            <a:endParaRPr lang="en-US" dirty="0"/>
          </a:p>
          <a:p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alel</a:t>
            </a:r>
            <a:r>
              <a:rPr lang="en-US" dirty="0" smtClean="0"/>
              <a:t> : </a:t>
            </a:r>
          </a:p>
          <a:p>
            <a:pPr lvl="1"/>
            <a:r>
              <a:rPr lang="en-US" dirty="0" smtClean="0"/>
              <a:t>R </a:t>
            </a:r>
            <a:r>
              <a:rPr lang="en-US" dirty="0" smtClean="0">
                <a:sym typeface="Wingdings" pitchFamily="2" charset="2"/>
              </a:rPr>
              <a:t> (Rhesus </a:t>
            </a:r>
            <a:r>
              <a:rPr lang="en-US" dirty="0" err="1" smtClean="0">
                <a:sym typeface="Wingdings" pitchFamily="2" charset="2"/>
              </a:rPr>
              <a:t>positif</a:t>
            </a:r>
            <a:r>
              <a:rPr lang="en-US" dirty="0" smtClean="0">
                <a:sym typeface="Wingdings" pitchFamily="2" charset="2"/>
              </a:rPr>
              <a:t>, Rh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  (</a:t>
            </a:r>
            <a:r>
              <a:rPr lang="en-US" dirty="0" err="1" smtClean="0">
                <a:sym typeface="Wingdings" pitchFamily="2" charset="2"/>
              </a:rPr>
              <a:t>Rhesusu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negatif</a:t>
            </a:r>
            <a:r>
              <a:rPr lang="en-US" dirty="0" smtClean="0">
                <a:sym typeface="Wingdings" pitchFamily="2" charset="2"/>
              </a:rPr>
              <a:t>, Rh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Rhesus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transfusi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Rh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ditransfusi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rhesus Rh</a:t>
            </a:r>
            <a:r>
              <a:rPr lang="en-US" baseline="30000" dirty="0" smtClean="0"/>
              <a:t>-</a:t>
            </a:r>
            <a:r>
              <a:rPr lang="en-US" dirty="0" smtClean="0"/>
              <a:t> pula</a:t>
            </a:r>
          </a:p>
          <a:p>
            <a:endParaRPr lang="en-US" dirty="0" smtClean="0"/>
          </a:p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Rh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yang 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Rhesus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anti-Rh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terulang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ke-2 </a:t>
            </a:r>
            <a:r>
              <a:rPr lang="en-US" dirty="0" err="1" smtClean="0"/>
              <a:t>dst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Rhesus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anti-Rh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terulang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ke-2 </a:t>
            </a:r>
            <a:r>
              <a:rPr lang="en-US" dirty="0" err="1" smtClean="0"/>
              <a:t>dst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Rhesus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i="1" u="sng" dirty="0" err="1" smtClean="0"/>
              <a:t>eritoblastosis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fetalis</a:t>
            </a:r>
            <a:endParaRPr lang="en-US" b="1" i="1" u="sng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6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Eritoblastosis</a:t>
            </a:r>
            <a:r>
              <a:rPr lang="en-US" dirty="0" smtClean="0"/>
              <a:t> </a:t>
            </a:r>
            <a:r>
              <a:rPr lang="en-US" dirty="0" err="1" smtClean="0"/>
              <a:t>fetalis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6675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58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 yang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Gen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 </a:t>
            </a:r>
            <a:r>
              <a:rPr lang="en-US" dirty="0" err="1" smtClean="0"/>
              <a:t>atau</a:t>
            </a:r>
            <a:r>
              <a:rPr lang="en-US" dirty="0" smtClean="0"/>
              <a:t> Y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95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027272"/>
              </p:ext>
            </p:extLst>
          </p:nvPr>
        </p:nvGraphicFramePr>
        <p:xfrm>
          <a:off x="457200" y="1981200"/>
          <a:ext cx="84582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Penyakit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 yang </a:t>
                      </a:r>
                      <a:r>
                        <a:rPr lang="en-US" dirty="0" err="1" smtClean="0"/>
                        <a:t>diproduksi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gen normal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Keterangan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Albino/</a:t>
                      </a:r>
                      <a:r>
                        <a:rPr lang="en-US" dirty="0" err="1" smtClean="0"/>
                        <a:t>Albinisme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Tyrosinase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Pengurangan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pigmentasi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kulit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rambut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Tay</a:t>
                      </a:r>
                      <a:r>
                        <a:rPr lang="en-US" dirty="0" smtClean="0"/>
                        <a:t>-Sachs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Hexosamindase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Penurunan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fungsi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metabolisme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lemak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menyebabkan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kelumpuhan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kebutaan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kematian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Fibrosis </a:t>
                      </a:r>
                      <a:r>
                        <a:rPr lang="en-US" dirty="0" err="1" smtClean="0"/>
                        <a:t>sistik</a:t>
                      </a:r>
                      <a:r>
                        <a:rPr lang="en-US" dirty="0" smtClean="0"/>
                        <a:t>/</a:t>
                      </a:r>
                      <a:r>
                        <a:rPr lang="en-US" i="1" dirty="0" err="1" smtClean="0"/>
                        <a:t>cyctic</a:t>
                      </a:r>
                      <a:r>
                        <a:rPr lang="en-US" i="1" dirty="0" smtClean="0"/>
                        <a:t> fibrosis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Chloride Transporter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Ketidakmampuan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mengatur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keseimbangan</a:t>
                      </a:r>
                      <a:r>
                        <a:rPr lang="en-US" baseline="0" dirty="0" smtClean="0"/>
                        <a:t> ion </a:t>
                      </a:r>
                      <a:r>
                        <a:rPr lang="en-US" baseline="0" dirty="0" err="1" smtClean="0"/>
                        <a:t>pada</a:t>
                      </a:r>
                      <a:r>
                        <a:rPr lang="en-US" baseline="0" dirty="0" smtClean="0"/>
                        <a:t> sel. </a:t>
                      </a:r>
                      <a:r>
                        <a:rPr lang="en-US" baseline="0" dirty="0" err="1" smtClean="0"/>
                        <a:t>Menyebabkan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banyaknya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produksi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lendir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infeksi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kronis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paru-paru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948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 yang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(</a:t>
            </a:r>
            <a:r>
              <a:rPr lang="en-US" i="1" dirty="0" smtClean="0"/>
              <a:t>Drosophila melanogaster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/>
          <a:lstStyle/>
          <a:p>
            <a:r>
              <a:rPr lang="en-US" dirty="0" smtClean="0"/>
              <a:t>Gen yang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endParaRPr lang="en-US" dirty="0" smtClean="0"/>
          </a:p>
          <a:p>
            <a:r>
              <a:rPr lang="en-US" dirty="0" smtClean="0"/>
              <a:t>Gen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betina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5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 bwMode="auto">
          <a:xfrm>
            <a:off x="1371600" y="-1"/>
            <a:ext cx="6781800" cy="697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5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 yang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/>
          <a:lstStyle/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gen </a:t>
            </a:r>
            <a:r>
              <a:rPr lang="en-US" dirty="0" err="1" smtClean="0"/>
              <a:t>resesif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: </a:t>
            </a:r>
            <a:r>
              <a:rPr lang="en-US" dirty="0" err="1" smtClean="0"/>
              <a:t>butawarna</a:t>
            </a:r>
            <a:r>
              <a:rPr lang="en-US" dirty="0" smtClean="0"/>
              <a:t>, </a:t>
            </a:r>
            <a:r>
              <a:rPr lang="en-US" dirty="0" err="1" smtClean="0"/>
              <a:t>hemofili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86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Butawarna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gen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butawarna</a:t>
            </a:r>
            <a:r>
              <a:rPr lang="en-US" dirty="0" smtClean="0"/>
              <a:t> (</a:t>
            </a:r>
            <a:r>
              <a:rPr lang="en-US" dirty="0" err="1" smtClean="0"/>
              <a:t>butawarna</a:t>
            </a:r>
            <a:r>
              <a:rPr lang="en-US" dirty="0" smtClean="0"/>
              <a:t> </a:t>
            </a:r>
            <a:r>
              <a:rPr lang="en-US" dirty="0" err="1" smtClean="0"/>
              <a:t>merah-hijau</a:t>
            </a:r>
            <a:r>
              <a:rPr lang="en-US" dirty="0" smtClean="0"/>
              <a:t>)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gen </a:t>
            </a:r>
            <a:r>
              <a:rPr lang="en-US" dirty="0" err="1" smtClean="0"/>
              <a:t>resesif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</a:t>
            </a:r>
          </a:p>
          <a:p>
            <a:r>
              <a:rPr lang="en-US" dirty="0" smtClean="0"/>
              <a:t>Gen C </a:t>
            </a:r>
            <a:r>
              <a:rPr lang="en-US" dirty="0" smtClean="0">
                <a:sym typeface="Wingdings" pitchFamily="2" charset="2"/>
              </a:rPr>
              <a:t> orang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penglihatan</a:t>
            </a:r>
            <a:r>
              <a:rPr lang="en-US" dirty="0" smtClean="0">
                <a:sym typeface="Wingdings" pitchFamily="2" charset="2"/>
              </a:rPr>
              <a:t> normal</a:t>
            </a:r>
          </a:p>
          <a:p>
            <a:r>
              <a:rPr lang="en-US" dirty="0" smtClean="0">
                <a:sym typeface="Wingdings" pitchFamily="2" charset="2"/>
              </a:rPr>
              <a:t>Gen c  orang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butawarna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443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Hemofilia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gen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membeku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terluka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gen </a:t>
            </a:r>
            <a:r>
              <a:rPr lang="en-US" dirty="0" err="1" smtClean="0"/>
              <a:t>resesif</a:t>
            </a:r>
            <a:r>
              <a:rPr lang="en-US" dirty="0" smtClean="0"/>
              <a:t> yang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3510"/>
            <a:ext cx="5547699" cy="631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Hemofilia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Ratu</a:t>
            </a:r>
            <a:r>
              <a:rPr lang="en-US" dirty="0" smtClean="0"/>
              <a:t> Victoria (</a:t>
            </a:r>
            <a:r>
              <a:rPr lang="en-US" dirty="0" err="1" smtClean="0"/>
              <a:t>Inggris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3687"/>
            <a:ext cx="8763000" cy="49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Infertilitas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rangkai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 yang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Y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gen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</a:t>
            </a:r>
          </a:p>
          <a:p>
            <a:endParaRPr lang="en-US" dirty="0"/>
          </a:p>
          <a:p>
            <a:r>
              <a:rPr lang="en-US" dirty="0" err="1" smtClean="0"/>
              <a:t>Beberapa</a:t>
            </a:r>
            <a:r>
              <a:rPr lang="en-US" dirty="0" smtClean="0"/>
              <a:t> gen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infertilitas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Rangkai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Y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diderita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bulu</a:t>
            </a:r>
            <a:r>
              <a:rPr lang="en-US" dirty="0" smtClean="0"/>
              <a:t> </a:t>
            </a:r>
            <a:r>
              <a:rPr lang="en-US" dirty="0" err="1" smtClean="0"/>
              <a:t>kucing</a:t>
            </a:r>
            <a:r>
              <a:rPr lang="en-US" dirty="0" smtClean="0"/>
              <a:t> yang </a:t>
            </a:r>
            <a:r>
              <a:rPr lang="en-US" dirty="0" err="1" smtClean="0"/>
              <a:t>terangkai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800600" cy="42211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bulu</a:t>
            </a:r>
            <a:r>
              <a:rPr lang="en-US" dirty="0" smtClean="0"/>
              <a:t> </a:t>
            </a:r>
            <a:r>
              <a:rPr lang="en-US" dirty="0" err="1" smtClean="0"/>
              <a:t>kucing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(</a:t>
            </a:r>
            <a:r>
              <a:rPr lang="en-US" dirty="0" err="1" smtClean="0"/>
              <a:t>hitam-kuning-putih</a:t>
            </a:r>
            <a:r>
              <a:rPr lang="en-US" dirty="0" smtClean="0"/>
              <a:t>/</a:t>
            </a:r>
            <a:r>
              <a:rPr lang="en-US" dirty="0" err="1" smtClean="0"/>
              <a:t>kucing</a:t>
            </a:r>
            <a:r>
              <a:rPr lang="en-US" dirty="0" smtClean="0"/>
              <a:t> calico)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</a:t>
            </a:r>
          </a:p>
          <a:p>
            <a:endParaRPr lang="en-US" dirty="0"/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terkepresi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heterozigot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betina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25973"/>
          <a:stretch/>
        </p:blipFill>
        <p:spPr bwMode="auto">
          <a:xfrm>
            <a:off x="5562600" y="2057400"/>
            <a:ext cx="326181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1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Dominansi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Heterozigot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Dominansi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yang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fenotip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endParaRPr lang="en-US" dirty="0" smtClean="0"/>
          </a:p>
          <a:p>
            <a:r>
              <a:rPr lang="en-US" dirty="0" err="1" smtClean="0"/>
              <a:t>Fenotip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pertengahan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endParaRPr lang="en-US" dirty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heterozigot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Gen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utosom</a:t>
            </a:r>
            <a:endParaRPr lang="en-US" dirty="0" smtClean="0"/>
          </a:p>
          <a:p>
            <a:r>
              <a:rPr lang="en-US" dirty="0" smtClean="0"/>
              <a:t>Gen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terekspresi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kebotakan</a:t>
            </a:r>
            <a:r>
              <a:rPr lang="en-US" dirty="0" smtClean="0"/>
              <a:t>, gen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gen </a:t>
            </a:r>
            <a:r>
              <a:rPr lang="en-US" dirty="0" err="1" smtClean="0"/>
              <a:t>dominan</a:t>
            </a:r>
            <a:r>
              <a:rPr lang="en-US" dirty="0" smtClean="0"/>
              <a:t> di autosomal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di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Genotipe</a:t>
            </a:r>
            <a:r>
              <a:rPr lang="en-US" dirty="0" smtClean="0"/>
              <a:t> gen </a:t>
            </a:r>
            <a:r>
              <a:rPr lang="en-US" dirty="0" err="1" smtClean="0"/>
              <a:t>kebotakan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097638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2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Kebotakan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Adam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9195206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7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 </a:t>
            </a:r>
            <a:r>
              <a:rPr lang="en-US" dirty="0" err="1" smtClean="0"/>
              <a:t>Letal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gen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homozigot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 </a:t>
            </a:r>
            <a:r>
              <a:rPr lang="en-US" dirty="0" err="1" smtClean="0"/>
              <a:t>letal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gen </a:t>
            </a:r>
            <a:r>
              <a:rPr lang="en-US" dirty="0" err="1" smtClean="0"/>
              <a:t>resesif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Gen </a:t>
            </a:r>
            <a:r>
              <a:rPr lang="en-US" dirty="0" err="1" smtClean="0"/>
              <a:t>Letal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Brakidaktili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ruas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jari-jari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pendek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individu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heterozigot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homozigot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dominan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individu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mengalami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kematian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11690" r="7787"/>
          <a:stretch/>
        </p:blipFill>
        <p:spPr bwMode="auto">
          <a:xfrm>
            <a:off x="2286000" y="3580854"/>
            <a:ext cx="5029200" cy="274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Gen </a:t>
            </a:r>
            <a:r>
              <a:rPr lang="en-US" dirty="0" err="1" smtClean="0"/>
              <a:t>Letal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i="1" dirty="0" err="1" smtClean="0"/>
              <a:t>Ichtyosis</a:t>
            </a:r>
            <a:r>
              <a:rPr lang="en-US" i="1" dirty="0" smtClean="0"/>
              <a:t> </a:t>
            </a:r>
            <a:r>
              <a:rPr lang="en-US" i="1" dirty="0" err="1" smtClean="0"/>
              <a:t>congenita</a:t>
            </a:r>
            <a:r>
              <a:rPr lang="en-US" i="1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kulit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kering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bertanduk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66369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3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gen </a:t>
            </a:r>
            <a:r>
              <a:rPr lang="en-US" dirty="0" err="1" smtClean="0"/>
              <a:t>tunggal</a:t>
            </a:r>
            <a:endParaRPr lang="en-US" dirty="0" smtClean="0"/>
          </a:p>
          <a:p>
            <a:r>
              <a:rPr lang="en-US" dirty="0" err="1" smtClean="0"/>
              <a:t>Semisal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Gen 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mengkode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warna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bunga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merah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Gen r  </a:t>
            </a:r>
            <a:r>
              <a:rPr lang="en-US" dirty="0" err="1" smtClean="0">
                <a:sym typeface="Wingdings" pitchFamily="2" charset="2"/>
              </a:rPr>
              <a:t>mengkode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warna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bunga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putih</a:t>
            </a:r>
            <a:endParaRPr lang="en-US" dirty="0" smtClean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>
                <a:sym typeface="Wingdings" pitchFamily="2" charset="2"/>
              </a:rPr>
              <a:t>Pada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kehidupan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sehari-hari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tidak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semua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sifat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ditentukan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oleh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err="1">
                <a:sym typeface="Wingdings" pitchFamily="2" charset="2"/>
              </a:rPr>
              <a:t>satu</a:t>
            </a:r>
            <a:r>
              <a:rPr lang="en-US" sz="3200" dirty="0">
                <a:sym typeface="Wingdings" pitchFamily="2" charset="2"/>
              </a:rPr>
              <a:t> gen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93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William Bateson </a:t>
            </a:r>
            <a:r>
              <a:rPr lang="en-US" dirty="0" err="1" smtClean="0"/>
              <a:t>dan</a:t>
            </a:r>
            <a:r>
              <a:rPr lang="en-US" dirty="0" smtClean="0"/>
              <a:t> R.C </a:t>
            </a:r>
            <a:r>
              <a:rPr lang="en-US" dirty="0" err="1" smtClean="0"/>
              <a:t>Punnet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jengger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mawar</a:t>
            </a:r>
            <a:r>
              <a:rPr lang="en-US" dirty="0" smtClean="0"/>
              <a:t> (</a:t>
            </a:r>
            <a:r>
              <a:rPr lang="en-US" i="1" dirty="0" smtClean="0"/>
              <a:t>rose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(</a:t>
            </a:r>
            <a:r>
              <a:rPr lang="en-US" i="1" dirty="0" smtClean="0"/>
              <a:t>pea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dikawinkan</a:t>
            </a:r>
            <a:r>
              <a:rPr lang="en-US" dirty="0" smtClean="0"/>
              <a:t>,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jengger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walnut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jengger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34" y="1600200"/>
            <a:ext cx="507646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4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0"/>
            <a:ext cx="3967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25146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dominansi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525"/>
            <a:ext cx="360997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7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211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Individu</a:t>
            </a:r>
            <a:r>
              <a:rPr lang="en-US" dirty="0" smtClean="0"/>
              <a:t> F1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jengger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walnut</a:t>
            </a:r>
          </a:p>
          <a:p>
            <a:endParaRPr lang="en-US" dirty="0"/>
          </a:p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jengger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intermedier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jengger</a:t>
            </a:r>
            <a:r>
              <a:rPr lang="en-US" dirty="0" smtClean="0"/>
              <a:t> walnut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dikawinkan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F2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jengger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211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jengger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b="1" u="sng" dirty="0" err="1" smtClean="0"/>
              <a:t>interaksi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saling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pengaruh</a:t>
            </a:r>
            <a:r>
              <a:rPr lang="en-US" b="1" u="sng" dirty="0" smtClean="0"/>
              <a:t>) </a:t>
            </a:r>
            <a:r>
              <a:rPr lang="en-US" b="1" u="sng" dirty="0" err="1" smtClean="0"/>
              <a:t>antar</a:t>
            </a:r>
            <a:r>
              <a:rPr lang="en-US" b="1" u="sng" dirty="0" smtClean="0"/>
              <a:t> gen</a:t>
            </a:r>
          </a:p>
          <a:p>
            <a:endParaRPr lang="en-US" dirty="0"/>
          </a:p>
          <a:p>
            <a:r>
              <a:rPr lang="en-US" dirty="0" err="1" smtClean="0"/>
              <a:t>Alel</a:t>
            </a:r>
            <a:r>
              <a:rPr lang="en-US" dirty="0" smtClean="0"/>
              <a:t> R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jengger</a:t>
            </a:r>
            <a:r>
              <a:rPr lang="en-US" dirty="0" smtClean="0"/>
              <a:t> </a:t>
            </a:r>
            <a:r>
              <a:rPr lang="en-US" dirty="0" err="1" smtClean="0"/>
              <a:t>mawar</a:t>
            </a:r>
            <a:r>
              <a:rPr lang="en-US" dirty="0" smtClean="0"/>
              <a:t>, </a:t>
            </a:r>
            <a:r>
              <a:rPr lang="en-US" dirty="0" err="1" smtClean="0"/>
              <a:t>alel</a:t>
            </a:r>
            <a:r>
              <a:rPr lang="en-US" dirty="0" smtClean="0"/>
              <a:t> P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jengger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menutupi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ayam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jengger</a:t>
            </a:r>
            <a:r>
              <a:rPr lang="en-US" dirty="0" smtClean="0">
                <a:sym typeface="Wingdings" pitchFamily="2" charset="2"/>
              </a:rPr>
              <a:t> walnut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211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gen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menutupi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gen lain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u="sng" dirty="0" err="1" smtClean="0"/>
              <a:t>Epistasi</a:t>
            </a:r>
            <a:endParaRPr lang="en-US" b="1" u="sng" dirty="0" smtClean="0"/>
          </a:p>
          <a:p>
            <a:endParaRPr lang="en-US" b="1" u="sng" dirty="0"/>
          </a:p>
          <a:p>
            <a:r>
              <a:rPr lang="en-US" dirty="0" smtClean="0"/>
              <a:t>Gen yang </a:t>
            </a:r>
            <a:r>
              <a:rPr lang="en-US" dirty="0" err="1" smtClean="0"/>
              <a:t>ekspresinya</a:t>
            </a:r>
            <a:r>
              <a:rPr lang="en-US" dirty="0" smtClean="0"/>
              <a:t> </a:t>
            </a:r>
            <a:r>
              <a:rPr lang="en-US" dirty="0" err="1" smtClean="0"/>
              <a:t>tertutupi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gen yang </a:t>
            </a:r>
            <a:r>
              <a:rPr lang="en-US" b="1" u="sng" dirty="0" err="1" smtClean="0"/>
              <a:t>hipostasis</a:t>
            </a:r>
            <a:endParaRPr lang="en-US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Epistasi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95033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10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Epistasi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umbi</a:t>
            </a:r>
            <a:r>
              <a:rPr lang="en-US" dirty="0" smtClean="0"/>
              <a:t> lapis </a:t>
            </a:r>
            <a:r>
              <a:rPr lang="en-US" dirty="0" err="1" smtClean="0"/>
              <a:t>bawang</a:t>
            </a:r>
            <a:r>
              <a:rPr lang="en-US" dirty="0" smtClean="0"/>
              <a:t> (</a:t>
            </a:r>
            <a:r>
              <a:rPr lang="en-US" i="1" dirty="0" smtClean="0"/>
              <a:t>Allium </a:t>
            </a:r>
            <a:r>
              <a:rPr lang="en-US" i="1" dirty="0" err="1" smtClean="0"/>
              <a:t>sp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A = gen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umbi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 = gen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umbi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905000"/>
            <a:ext cx="518160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</a:t>
            </a:r>
            <a:r>
              <a:rPr lang="en-US" sz="3200" dirty="0" err="1" smtClean="0"/>
              <a:t>epistasi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B </a:t>
            </a:r>
            <a:r>
              <a:rPr lang="en-US" sz="3200" dirty="0" err="1" smtClean="0"/>
              <a:t>dan</a:t>
            </a:r>
            <a:r>
              <a:rPr lang="en-US" sz="3200" dirty="0" smtClean="0"/>
              <a:t> 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14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AAbb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aaBB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06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&gt;&lt;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50" y="2151797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AaBa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48886" y="1447800"/>
            <a:ext cx="9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merah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43734" y="1447800"/>
            <a:ext cx="97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kuning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9486" y="2495490"/>
            <a:ext cx="9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merah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07942" y="3581400"/>
            <a:ext cx="3845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 A-B-  = </a:t>
            </a:r>
            <a:r>
              <a:rPr lang="en-US" sz="2400" dirty="0" err="1" smtClean="0"/>
              <a:t>umbi</a:t>
            </a:r>
            <a:r>
              <a:rPr lang="en-US" sz="2400" dirty="0" smtClean="0"/>
              <a:t> lapis </a:t>
            </a:r>
            <a:r>
              <a:rPr lang="en-US" sz="2400" dirty="0" err="1" smtClean="0"/>
              <a:t>merah</a:t>
            </a:r>
            <a:endParaRPr lang="en-US" sz="2400" dirty="0" smtClean="0"/>
          </a:p>
          <a:p>
            <a:r>
              <a:rPr lang="en-US" sz="2400" dirty="0" smtClean="0"/>
              <a:t>3 A-bb = </a:t>
            </a:r>
            <a:r>
              <a:rPr lang="en-US" sz="2400" dirty="0" err="1" smtClean="0"/>
              <a:t>umbi</a:t>
            </a:r>
            <a:r>
              <a:rPr lang="en-US" sz="2400" dirty="0" smtClean="0"/>
              <a:t> lapis </a:t>
            </a:r>
            <a:r>
              <a:rPr lang="en-US" sz="2400" dirty="0" err="1" smtClean="0"/>
              <a:t>merah</a:t>
            </a:r>
            <a:endParaRPr lang="en-US" sz="2400" dirty="0" smtClean="0"/>
          </a:p>
          <a:p>
            <a:r>
              <a:rPr lang="en-US" sz="2400" dirty="0" smtClean="0"/>
              <a:t>3 </a:t>
            </a:r>
            <a:r>
              <a:rPr lang="en-US" sz="2400" dirty="0" err="1" smtClean="0"/>
              <a:t>aaB</a:t>
            </a:r>
            <a:r>
              <a:rPr lang="en-US" sz="2400" dirty="0" smtClean="0"/>
              <a:t>-  = </a:t>
            </a:r>
            <a:r>
              <a:rPr lang="en-US" sz="2400" dirty="0" err="1" smtClean="0"/>
              <a:t>umbi</a:t>
            </a:r>
            <a:r>
              <a:rPr lang="en-US" sz="2400" dirty="0" smtClean="0"/>
              <a:t> lapis </a:t>
            </a:r>
            <a:r>
              <a:rPr lang="en-US" sz="2400" dirty="0" err="1" smtClean="0"/>
              <a:t>kuning</a:t>
            </a:r>
            <a:endParaRPr lang="en-US" sz="2400" dirty="0" smtClean="0"/>
          </a:p>
          <a:p>
            <a:r>
              <a:rPr lang="en-US" sz="2400" dirty="0" smtClean="0"/>
              <a:t>1 </a:t>
            </a:r>
            <a:r>
              <a:rPr lang="en-US" sz="2400" dirty="0" err="1" smtClean="0"/>
              <a:t>aabb</a:t>
            </a:r>
            <a:r>
              <a:rPr lang="en-US" sz="2400" dirty="0" smtClean="0"/>
              <a:t> = </a:t>
            </a:r>
            <a:r>
              <a:rPr lang="en-US" sz="2400" dirty="0" err="1" smtClean="0"/>
              <a:t>umbi</a:t>
            </a:r>
            <a:r>
              <a:rPr lang="en-US" sz="2400" dirty="0" smtClean="0"/>
              <a:t> lapis </a:t>
            </a:r>
            <a:r>
              <a:rPr lang="en-US" sz="2400" dirty="0" err="1" smtClean="0"/>
              <a:t>putih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2056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F1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84300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91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Epistasi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/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tikus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 = gen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kelabu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= gen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 = gen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keluarnya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 = gen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/</a:t>
            </a:r>
            <a:r>
              <a:rPr lang="en-US" dirty="0" err="1" smtClean="0"/>
              <a:t>putih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905000"/>
            <a:ext cx="518160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cc </a:t>
            </a:r>
            <a:r>
              <a:rPr lang="en-US" sz="3200" dirty="0" err="1" smtClean="0"/>
              <a:t>epistasi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A </a:t>
            </a:r>
            <a:r>
              <a:rPr lang="en-US" sz="3200" dirty="0" err="1" smtClean="0"/>
              <a:t>dan</a:t>
            </a:r>
            <a:r>
              <a:rPr lang="en-US" sz="3200" dirty="0" smtClean="0"/>
              <a:t>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90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CCaa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ccAA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06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&gt;&lt;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50" y="2151797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CcAa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48886" y="1447800"/>
            <a:ext cx="9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hitam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43734" y="1447800"/>
            <a:ext cx="97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putih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9486" y="2495490"/>
            <a:ext cx="9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kelabu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07942" y="3581400"/>
            <a:ext cx="3845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 C-A-  =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kelabu</a:t>
            </a:r>
            <a:endParaRPr lang="en-US" sz="2400" dirty="0" smtClean="0"/>
          </a:p>
          <a:p>
            <a:r>
              <a:rPr lang="en-US" sz="2400" dirty="0" smtClean="0"/>
              <a:t>3 C-</a:t>
            </a:r>
            <a:r>
              <a:rPr lang="en-US" sz="2400" dirty="0" err="1" smtClean="0"/>
              <a:t>aa</a:t>
            </a:r>
            <a:r>
              <a:rPr lang="en-US" sz="2400" dirty="0" smtClean="0"/>
              <a:t>  =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hitam</a:t>
            </a:r>
            <a:endParaRPr lang="en-US" sz="2400" dirty="0" smtClean="0"/>
          </a:p>
          <a:p>
            <a:r>
              <a:rPr lang="en-US" sz="2400" dirty="0" smtClean="0"/>
              <a:t>3 </a:t>
            </a:r>
            <a:r>
              <a:rPr lang="en-US" sz="2400" dirty="0" err="1" smtClean="0"/>
              <a:t>ccA</a:t>
            </a:r>
            <a:r>
              <a:rPr lang="en-US" sz="2400" dirty="0" smtClean="0"/>
              <a:t>-  =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putih</a:t>
            </a:r>
            <a:endParaRPr lang="en-US" sz="2400" dirty="0" smtClean="0"/>
          </a:p>
          <a:p>
            <a:r>
              <a:rPr lang="en-US" sz="2400" dirty="0" smtClean="0"/>
              <a:t>1 </a:t>
            </a:r>
            <a:r>
              <a:rPr lang="en-US" sz="2400" dirty="0" err="1" smtClean="0"/>
              <a:t>ccaa</a:t>
            </a:r>
            <a:r>
              <a:rPr lang="en-US" sz="2400" dirty="0" smtClean="0"/>
              <a:t>  =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putih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2056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F1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84300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592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Epistasi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Epistasi</a:t>
            </a:r>
            <a:r>
              <a:rPr lang="en-US" dirty="0" smtClean="0"/>
              <a:t> Inhibitor)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43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bulu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 = gen 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 = gen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(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I  = gen yang </a:t>
            </a:r>
            <a:r>
              <a:rPr lang="en-US" dirty="0" err="1" smtClean="0"/>
              <a:t>menghalangi</a:t>
            </a:r>
            <a:r>
              <a:rPr lang="en-US" dirty="0" smtClean="0"/>
              <a:t> (</a:t>
            </a:r>
            <a:r>
              <a:rPr lang="en-US" i="1" dirty="0" smtClean="0"/>
              <a:t>inhibitor</a:t>
            </a:r>
            <a:r>
              <a:rPr lang="en-US" dirty="0" smtClean="0"/>
              <a:t>) </a:t>
            </a:r>
            <a:r>
              <a:rPr lang="en-US" dirty="0" err="1" smtClean="0"/>
              <a:t>keluarnya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 = gen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menghalangi</a:t>
            </a:r>
            <a:r>
              <a:rPr lang="en-US" dirty="0" smtClean="0"/>
              <a:t> </a:t>
            </a:r>
            <a:r>
              <a:rPr lang="en-US" dirty="0" err="1" smtClean="0"/>
              <a:t>keluarnya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057400"/>
            <a:ext cx="518160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 </a:t>
            </a:r>
            <a:r>
              <a:rPr lang="en-US" sz="3200" dirty="0" err="1" smtClean="0"/>
              <a:t>epistasi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C </a:t>
            </a:r>
            <a:r>
              <a:rPr lang="en-US" sz="3200" dirty="0" err="1" smtClean="0"/>
              <a:t>dan</a:t>
            </a:r>
            <a:r>
              <a:rPr lang="en-US" sz="3200" dirty="0" smtClean="0"/>
              <a:t> c</a:t>
            </a:r>
          </a:p>
          <a:p>
            <a:pPr algn="ctr"/>
            <a:r>
              <a:rPr lang="en-US" sz="3200" dirty="0" smtClean="0"/>
              <a:t>cc </a:t>
            </a:r>
            <a:r>
              <a:rPr lang="en-US" sz="3200" dirty="0" err="1" smtClean="0"/>
              <a:t>epistasi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I </a:t>
            </a:r>
            <a:r>
              <a:rPr lang="en-US" sz="3200" dirty="0" err="1" smtClean="0"/>
              <a:t>dan</a:t>
            </a:r>
            <a:r>
              <a:rPr lang="en-US" sz="3200" dirty="0" smtClean="0"/>
              <a:t> 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70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IIcc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iicc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06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&gt;&lt;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50" y="2151797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IiCc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48886" y="1447800"/>
            <a:ext cx="9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putih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447800"/>
            <a:ext cx="97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putih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9486" y="2495490"/>
            <a:ext cx="9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putih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07942" y="3581400"/>
            <a:ext cx="3845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 I-C-   =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putih</a:t>
            </a:r>
            <a:endParaRPr lang="en-US" sz="2400" dirty="0" smtClean="0"/>
          </a:p>
          <a:p>
            <a:r>
              <a:rPr lang="en-US" sz="2400" dirty="0" smtClean="0"/>
              <a:t>3 I-cc   =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putih</a:t>
            </a:r>
            <a:endParaRPr lang="en-US" sz="2400" dirty="0" smtClean="0"/>
          </a:p>
          <a:p>
            <a:r>
              <a:rPr lang="en-US" sz="2400" dirty="0" smtClean="0"/>
              <a:t>3 </a:t>
            </a:r>
            <a:r>
              <a:rPr lang="en-US" sz="2400" dirty="0" err="1" smtClean="0"/>
              <a:t>iiC</a:t>
            </a:r>
            <a:r>
              <a:rPr lang="en-US" sz="2400" dirty="0" smtClean="0"/>
              <a:t>-    =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berwarna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1 </a:t>
            </a:r>
            <a:r>
              <a:rPr lang="en-US" sz="2400" dirty="0" err="1" smtClean="0"/>
              <a:t>iicc</a:t>
            </a:r>
            <a:r>
              <a:rPr lang="en-US" sz="2400" dirty="0" smtClean="0"/>
              <a:t>   = </a:t>
            </a:r>
            <a:r>
              <a:rPr lang="en-US" sz="2400" dirty="0" err="1" smtClean="0"/>
              <a:t>bulu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putih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2056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F1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84300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7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pati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heterozigot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dominansi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67" y="1914525"/>
            <a:ext cx="5612733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0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Epistasi</a:t>
            </a:r>
            <a:r>
              <a:rPr lang="en-US" dirty="0" smtClean="0"/>
              <a:t> </a:t>
            </a:r>
            <a:r>
              <a:rPr lang="en-US" dirty="0" err="1" smtClean="0"/>
              <a:t>Resesif</a:t>
            </a:r>
            <a:r>
              <a:rPr lang="en-US" dirty="0" smtClean="0"/>
              <a:t> </a:t>
            </a:r>
            <a:r>
              <a:rPr lang="en-US" dirty="0" err="1" smtClean="0"/>
              <a:t>Rangkap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382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bisu-tuli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0" indent="0">
              <a:buNone/>
              <a:tabLst>
                <a:tab pos="5035550" algn="l"/>
              </a:tabLst>
            </a:pPr>
            <a:r>
              <a:rPr lang="en-US" dirty="0" smtClean="0"/>
              <a:t>D </a:t>
            </a:r>
            <a:r>
              <a:rPr lang="en-US" dirty="0" err="1" smtClean="0"/>
              <a:t>dan</a:t>
            </a:r>
            <a:r>
              <a:rPr lang="en-US" dirty="0" smtClean="0"/>
              <a:t> E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	= norma</a:t>
            </a:r>
            <a:r>
              <a:rPr lang="en-US" dirty="0"/>
              <a:t>l</a:t>
            </a:r>
            <a:endParaRPr lang="en-US" dirty="0" smtClean="0"/>
          </a:p>
          <a:p>
            <a:pPr marL="0" indent="0">
              <a:buNone/>
              <a:tabLst>
                <a:tab pos="5035550" algn="l"/>
              </a:tabLst>
            </a:pPr>
            <a:r>
              <a:rPr lang="en-US" dirty="0" smtClean="0"/>
              <a:t>D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E </a:t>
            </a:r>
            <a:r>
              <a:rPr lang="en-US" dirty="0" err="1" smtClean="0"/>
              <a:t>saja</a:t>
            </a:r>
            <a:r>
              <a:rPr lang="en-US" dirty="0" smtClean="0"/>
              <a:t>                        = </a:t>
            </a:r>
            <a:r>
              <a:rPr lang="en-US" dirty="0" err="1" smtClean="0"/>
              <a:t>bisu-tuli</a:t>
            </a:r>
            <a:endParaRPr lang="en-US" dirty="0" smtClean="0"/>
          </a:p>
          <a:p>
            <a:pPr marL="0" indent="0">
              <a:buNone/>
              <a:tabLst>
                <a:tab pos="5035550" algn="l"/>
              </a:tabLst>
            </a:pPr>
            <a:r>
              <a:rPr lang="en-US" dirty="0" smtClean="0"/>
              <a:t>d </a:t>
            </a:r>
            <a:r>
              <a:rPr lang="en-US" dirty="0" err="1" smtClean="0"/>
              <a:t>dan</a:t>
            </a:r>
            <a:r>
              <a:rPr lang="en-US" dirty="0" smtClean="0"/>
              <a:t> e                                         	= </a:t>
            </a:r>
            <a:r>
              <a:rPr lang="en-US" dirty="0" err="1" smtClean="0"/>
              <a:t>bisu-tuli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057400"/>
            <a:ext cx="518160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cc </a:t>
            </a:r>
            <a:r>
              <a:rPr lang="en-US" sz="3200" dirty="0" err="1" smtClean="0"/>
              <a:t>epistasi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P </a:t>
            </a:r>
            <a:r>
              <a:rPr lang="en-US" sz="3200" dirty="0" err="1" smtClean="0"/>
              <a:t>dan</a:t>
            </a:r>
            <a:r>
              <a:rPr lang="en-US" sz="3200" dirty="0" smtClean="0"/>
              <a:t> p</a:t>
            </a:r>
          </a:p>
          <a:p>
            <a:pPr algn="ctr"/>
            <a:r>
              <a:rPr lang="en-US" sz="3200" dirty="0" err="1" smtClean="0"/>
              <a:t>pp</a:t>
            </a:r>
            <a:r>
              <a:rPr lang="en-US" sz="3200" dirty="0" smtClean="0"/>
              <a:t> </a:t>
            </a:r>
            <a:r>
              <a:rPr lang="en-US" sz="3200" dirty="0" err="1" smtClean="0"/>
              <a:t>epistasi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C </a:t>
            </a:r>
            <a:r>
              <a:rPr lang="en-US" sz="3200" dirty="0" err="1" smtClean="0"/>
              <a:t>dan</a:t>
            </a:r>
            <a:r>
              <a:rPr lang="en-US" sz="3200" dirty="0" smtClean="0"/>
              <a:t> 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22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DDee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ddEE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06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&gt;&lt;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50" y="2151797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DdEe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447800"/>
            <a:ext cx="121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bisu-tuli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67534" y="1447800"/>
            <a:ext cx="104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bisu-tuli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9486" y="2495490"/>
            <a:ext cx="9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normal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65142" y="3581400"/>
            <a:ext cx="2854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dirty="0" smtClean="0"/>
              <a:t>9 D-E-  	= normal</a:t>
            </a:r>
          </a:p>
          <a:p>
            <a:pPr>
              <a:tabLst>
                <a:tab pos="968375" algn="l"/>
              </a:tabLst>
            </a:pPr>
            <a:r>
              <a:rPr lang="en-US" sz="2400" dirty="0" smtClean="0"/>
              <a:t>3 D-</a:t>
            </a:r>
            <a:r>
              <a:rPr lang="en-US" sz="2400" dirty="0" err="1" smtClean="0"/>
              <a:t>ee</a:t>
            </a:r>
            <a:r>
              <a:rPr lang="en-US" sz="2400" dirty="0" smtClean="0"/>
              <a:t> 	= </a:t>
            </a:r>
            <a:r>
              <a:rPr lang="en-US" sz="2400" dirty="0" err="1" smtClean="0"/>
              <a:t>bisu-tuli</a:t>
            </a:r>
            <a:endParaRPr lang="en-US" sz="2400" dirty="0" smtClean="0"/>
          </a:p>
          <a:p>
            <a:pPr>
              <a:tabLst>
                <a:tab pos="968375" algn="l"/>
              </a:tabLst>
            </a:pPr>
            <a:r>
              <a:rPr lang="en-US" sz="2400" dirty="0" smtClean="0"/>
              <a:t>3 </a:t>
            </a:r>
            <a:r>
              <a:rPr lang="en-US" sz="2400" dirty="0" err="1" smtClean="0"/>
              <a:t>ddE</a:t>
            </a:r>
            <a:r>
              <a:rPr lang="en-US" sz="2400" dirty="0" smtClean="0"/>
              <a:t>- 	= </a:t>
            </a:r>
            <a:r>
              <a:rPr lang="en-US" sz="2400" dirty="0" err="1" smtClean="0"/>
              <a:t>bisu-tuli</a:t>
            </a:r>
            <a:r>
              <a:rPr lang="en-US" sz="2400" dirty="0" smtClean="0"/>
              <a:t> </a:t>
            </a:r>
          </a:p>
          <a:p>
            <a:pPr>
              <a:tabLst>
                <a:tab pos="968375" algn="l"/>
              </a:tabLst>
            </a:pPr>
            <a:r>
              <a:rPr lang="en-US" sz="2400" dirty="0" smtClean="0"/>
              <a:t>1 </a:t>
            </a:r>
            <a:r>
              <a:rPr lang="en-US" sz="2400" dirty="0" err="1" smtClean="0"/>
              <a:t>ddee</a:t>
            </a:r>
            <a:r>
              <a:rPr lang="en-US" sz="2400" dirty="0" smtClean="0"/>
              <a:t> 	= </a:t>
            </a:r>
            <a:r>
              <a:rPr lang="en-US" sz="2400" dirty="0" err="1" smtClean="0"/>
              <a:t>bisu-tuli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2056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F1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84300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30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Epistasi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Rangkap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382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i="1" dirty="0" smtClean="0"/>
              <a:t>Bursa sp</a:t>
            </a:r>
            <a:r>
              <a:rPr lang="en-US" dirty="0" smtClean="0"/>
              <a:t>.</a:t>
            </a:r>
          </a:p>
          <a:p>
            <a:pPr marL="0" indent="0">
              <a:buNone/>
              <a:tabLst>
                <a:tab pos="5035550" algn="l"/>
              </a:tabLst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=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endParaRPr lang="en-US" dirty="0" smtClean="0"/>
          </a:p>
          <a:p>
            <a:pPr marL="0" indent="0">
              <a:buNone/>
              <a:tabLst>
                <a:tab pos="5035550" algn="l"/>
              </a:tabLst>
            </a:pPr>
            <a:r>
              <a:rPr lang="en-US" dirty="0" smtClean="0"/>
              <a:t>A </a:t>
            </a:r>
            <a:r>
              <a:rPr lang="en-US" dirty="0" err="1" smtClean="0"/>
              <a:t>atau</a:t>
            </a:r>
            <a:r>
              <a:rPr lang="en-US" dirty="0" smtClean="0"/>
              <a:t> B                        	=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endParaRPr lang="en-US" dirty="0" smtClean="0"/>
          </a:p>
          <a:p>
            <a:pPr marL="0" indent="0">
              <a:buNone/>
              <a:tabLst>
                <a:tab pos="5035550" algn="l"/>
              </a:tabLst>
            </a:pPr>
            <a:r>
              <a:rPr lang="en-US" dirty="0" smtClean="0"/>
              <a:t>a </a:t>
            </a:r>
            <a:r>
              <a:rPr lang="en-US" dirty="0" err="1" smtClean="0"/>
              <a:t>dan</a:t>
            </a:r>
            <a:r>
              <a:rPr lang="en-US" dirty="0" smtClean="0"/>
              <a:t> b                                         	= </a:t>
            </a:r>
            <a:r>
              <a:rPr lang="en-US" dirty="0" err="1" smtClean="0"/>
              <a:t>buah</a:t>
            </a:r>
            <a:r>
              <a:rPr lang="en-US" dirty="0" smtClean="0"/>
              <a:t> oval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057400"/>
            <a:ext cx="518160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</a:t>
            </a:r>
            <a:r>
              <a:rPr lang="en-US" sz="3200" dirty="0" err="1" smtClean="0"/>
              <a:t>epistasi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B </a:t>
            </a:r>
            <a:r>
              <a:rPr lang="en-US" sz="3200" dirty="0" err="1" smtClean="0"/>
              <a:t>dan</a:t>
            </a:r>
            <a:r>
              <a:rPr lang="en-US" sz="3200" dirty="0" smtClean="0"/>
              <a:t> b</a:t>
            </a:r>
          </a:p>
          <a:p>
            <a:pPr algn="ctr"/>
            <a:r>
              <a:rPr lang="en-US" sz="3200" dirty="0" smtClean="0"/>
              <a:t>B </a:t>
            </a:r>
            <a:r>
              <a:rPr lang="en-US" sz="3200" dirty="0" err="1" smtClean="0"/>
              <a:t>epistasi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A </a:t>
            </a:r>
            <a:r>
              <a:rPr lang="en-US" sz="3200" dirty="0" err="1" smtClean="0"/>
              <a:t>dan</a:t>
            </a:r>
            <a:r>
              <a:rPr lang="en-US" sz="3200" dirty="0" smtClean="0"/>
              <a:t>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15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AABB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aabb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06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&gt;&lt;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2151797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AaBa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447800"/>
            <a:ext cx="121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segitiga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67534" y="1447800"/>
            <a:ext cx="104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oval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9486" y="2495490"/>
            <a:ext cx="113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segitiga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65142" y="3581400"/>
            <a:ext cx="2854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dirty="0" smtClean="0"/>
              <a:t>9 A-B-  	= </a:t>
            </a:r>
            <a:r>
              <a:rPr lang="en-US" sz="2400" dirty="0" err="1" smtClean="0"/>
              <a:t>segitiga</a:t>
            </a:r>
            <a:endParaRPr lang="en-US" sz="2400" dirty="0" smtClean="0"/>
          </a:p>
          <a:p>
            <a:pPr>
              <a:tabLst>
                <a:tab pos="968375" algn="l"/>
              </a:tabLst>
            </a:pPr>
            <a:r>
              <a:rPr lang="en-US" sz="2400" dirty="0" smtClean="0"/>
              <a:t>3 A-bb 	= </a:t>
            </a:r>
            <a:r>
              <a:rPr lang="en-US" sz="2400" dirty="0" err="1" smtClean="0"/>
              <a:t>segitiga</a:t>
            </a:r>
            <a:endParaRPr lang="en-US" sz="2400" dirty="0" smtClean="0"/>
          </a:p>
          <a:p>
            <a:pPr>
              <a:tabLst>
                <a:tab pos="968375" algn="l"/>
              </a:tabLst>
            </a:pPr>
            <a:r>
              <a:rPr lang="en-US" sz="2400" dirty="0" smtClean="0"/>
              <a:t>3 </a:t>
            </a:r>
            <a:r>
              <a:rPr lang="en-US" sz="2400" dirty="0" err="1" smtClean="0"/>
              <a:t>aaB</a:t>
            </a:r>
            <a:r>
              <a:rPr lang="en-US" sz="2400" dirty="0" smtClean="0"/>
              <a:t>- 	= </a:t>
            </a:r>
            <a:r>
              <a:rPr lang="en-US" sz="2400" dirty="0" err="1" smtClean="0"/>
              <a:t>segitiga</a:t>
            </a:r>
            <a:r>
              <a:rPr lang="en-US" sz="2400" dirty="0" smtClean="0"/>
              <a:t> </a:t>
            </a:r>
          </a:p>
          <a:p>
            <a:pPr>
              <a:tabLst>
                <a:tab pos="968375" algn="l"/>
              </a:tabLst>
            </a:pPr>
            <a:r>
              <a:rPr lang="en-US" sz="2400" dirty="0" smtClean="0"/>
              <a:t>1 </a:t>
            </a:r>
            <a:r>
              <a:rPr lang="en-US" sz="2400" dirty="0" err="1" smtClean="0"/>
              <a:t>aabb</a:t>
            </a:r>
            <a:r>
              <a:rPr lang="en-US" sz="2400" dirty="0" smtClean="0"/>
              <a:t> 	= oval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2056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F1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84300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33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 </a:t>
            </a:r>
            <a:r>
              <a:rPr lang="en-US" dirty="0" err="1" smtClean="0"/>
              <a:t>rangkap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kumulatif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gandum</a:t>
            </a:r>
            <a:r>
              <a:rPr lang="en-US" dirty="0" smtClean="0"/>
              <a:t> </a:t>
            </a:r>
          </a:p>
          <a:p>
            <a:pPr marL="0" indent="0">
              <a:buNone/>
              <a:tabLst>
                <a:tab pos="5035550" algn="l"/>
              </a:tabLst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= </a:t>
            </a:r>
            <a:r>
              <a:rPr lang="en-US" dirty="0" err="1" smtClean="0"/>
              <a:t>ungu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endParaRPr lang="en-US" dirty="0" smtClean="0"/>
          </a:p>
          <a:p>
            <a:pPr marL="0" indent="0">
              <a:buNone/>
              <a:tabLst>
                <a:tab pos="5035550" algn="l"/>
              </a:tabLst>
            </a:pPr>
            <a:r>
              <a:rPr lang="en-US" dirty="0" smtClean="0"/>
              <a:t>A </a:t>
            </a:r>
            <a:r>
              <a:rPr lang="en-US" dirty="0" err="1" smtClean="0"/>
              <a:t>atau</a:t>
            </a:r>
            <a:r>
              <a:rPr lang="en-US" dirty="0" smtClean="0"/>
              <a:t> B                        	= </a:t>
            </a:r>
            <a:r>
              <a:rPr lang="en-US" dirty="0" err="1" smtClean="0"/>
              <a:t>ungu</a:t>
            </a:r>
            <a:endParaRPr lang="en-US" dirty="0" smtClean="0"/>
          </a:p>
          <a:p>
            <a:pPr marL="0" indent="0">
              <a:buNone/>
              <a:tabLst>
                <a:tab pos="5035550" algn="l"/>
              </a:tabLst>
            </a:pPr>
            <a:r>
              <a:rPr lang="en-US" dirty="0" smtClean="0"/>
              <a:t>a </a:t>
            </a:r>
            <a:r>
              <a:rPr lang="en-US" dirty="0" err="1" smtClean="0"/>
              <a:t>dan</a:t>
            </a:r>
            <a:r>
              <a:rPr lang="en-US" dirty="0" smtClean="0"/>
              <a:t> b                                         	= </a:t>
            </a:r>
            <a:r>
              <a:rPr lang="en-US" dirty="0" err="1" smtClean="0"/>
              <a:t>putih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AABB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aabb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06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&gt;&lt;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2151797"/>
            <a:ext cx="102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AaBa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447800"/>
            <a:ext cx="121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ungu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tua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67534" y="1447800"/>
            <a:ext cx="104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putih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9486" y="2495490"/>
            <a:ext cx="113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ungu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tua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65142" y="3581400"/>
            <a:ext cx="2854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en-US" sz="2400" dirty="0" smtClean="0"/>
              <a:t>9 A-B-  	= </a:t>
            </a:r>
            <a:r>
              <a:rPr lang="en-US" sz="2400" dirty="0" err="1" smtClean="0"/>
              <a:t>ungu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endParaRPr lang="en-US" sz="2400" dirty="0" smtClean="0"/>
          </a:p>
          <a:p>
            <a:pPr>
              <a:tabLst>
                <a:tab pos="968375" algn="l"/>
              </a:tabLst>
            </a:pPr>
            <a:r>
              <a:rPr lang="en-US" sz="2400" dirty="0" smtClean="0"/>
              <a:t>3 A-bb 	= </a:t>
            </a:r>
            <a:r>
              <a:rPr lang="en-US" sz="2400" dirty="0" err="1" smtClean="0"/>
              <a:t>ungu</a:t>
            </a:r>
            <a:endParaRPr lang="en-US" sz="2400" dirty="0" smtClean="0"/>
          </a:p>
          <a:p>
            <a:pPr>
              <a:tabLst>
                <a:tab pos="968375" algn="l"/>
              </a:tabLst>
            </a:pPr>
            <a:r>
              <a:rPr lang="en-US" sz="2400" dirty="0" smtClean="0"/>
              <a:t>3 </a:t>
            </a:r>
            <a:r>
              <a:rPr lang="en-US" sz="2400" dirty="0" err="1" smtClean="0"/>
              <a:t>aaB</a:t>
            </a:r>
            <a:r>
              <a:rPr lang="en-US" sz="2400" dirty="0" smtClean="0"/>
              <a:t>- 	= </a:t>
            </a:r>
            <a:r>
              <a:rPr lang="en-US" sz="2400" dirty="0" err="1" smtClean="0"/>
              <a:t>ungu</a:t>
            </a:r>
            <a:r>
              <a:rPr lang="en-US" sz="2400" dirty="0" smtClean="0"/>
              <a:t> </a:t>
            </a:r>
          </a:p>
          <a:p>
            <a:pPr>
              <a:tabLst>
                <a:tab pos="968375" algn="l"/>
              </a:tabLst>
            </a:pPr>
            <a:r>
              <a:rPr lang="en-US" sz="2400" dirty="0" smtClean="0"/>
              <a:t>1 </a:t>
            </a:r>
            <a:r>
              <a:rPr lang="en-US" sz="2400" dirty="0" err="1" smtClean="0"/>
              <a:t>aabb</a:t>
            </a:r>
            <a:r>
              <a:rPr lang="en-US" sz="2400" dirty="0" smtClean="0"/>
              <a:t> 	= </a:t>
            </a:r>
            <a:r>
              <a:rPr lang="en-US" sz="2400" dirty="0" err="1" smtClean="0"/>
              <a:t>putih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1224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2056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F1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84300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352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gen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fenotipnya</a:t>
            </a:r>
            <a:endParaRPr lang="en-US" dirty="0"/>
          </a:p>
          <a:p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u="sng" dirty="0" err="1" smtClean="0"/>
              <a:t>Penetrasi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Tidak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Sempurna</a:t>
            </a:r>
            <a:r>
              <a:rPr lang="en-US" b="1" u="sng" dirty="0" smtClean="0"/>
              <a:t> (</a:t>
            </a:r>
            <a:r>
              <a:rPr lang="en-US" b="1" i="1" u="sng" dirty="0" smtClean="0"/>
              <a:t>incomplete penetrance</a:t>
            </a:r>
            <a:r>
              <a:rPr lang="en-US" b="1" u="sng" dirty="0" smtClean="0"/>
              <a:t>)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fenotip</a:t>
            </a:r>
            <a:r>
              <a:rPr lang="en-US" dirty="0" smtClean="0"/>
              <a:t>/</a:t>
            </a:r>
            <a:r>
              <a:rPr lang="en-US" dirty="0" err="1" smtClean="0"/>
              <a:t>sifat</a:t>
            </a:r>
            <a:r>
              <a:rPr lang="en-US" dirty="0" smtClean="0"/>
              <a:t> yang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, </a:t>
            </a:r>
            <a:r>
              <a:rPr lang="en-US" dirty="0" err="1" smtClean="0"/>
              <a:t>mis.pada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polidaktili</a:t>
            </a:r>
            <a:r>
              <a:rPr lang="en-US" dirty="0" smtClean="0"/>
              <a:t> (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kaki)</a:t>
            </a:r>
          </a:p>
        </p:txBody>
      </p:sp>
    </p:spTree>
    <p:extLst>
      <p:ext uri="{BB962C8B-B14F-4D97-AF65-F5344CB8AC3E}">
        <p14:creationId xmlns:p14="http://schemas.microsoft.com/office/powerpoint/2010/main" val="16805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990600"/>
            <a:ext cx="4938713" cy="5486400"/>
          </a:xfrm>
        </p:spPr>
        <p:txBody>
          <a:bodyPr/>
          <a:lstStyle/>
          <a:p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genotipe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polidaktili</a:t>
            </a:r>
            <a:endParaRPr lang="en-US" dirty="0" smtClean="0"/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endParaRPr lang="en-US" dirty="0"/>
          </a:p>
          <a:p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keturunannya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98" y="914400"/>
            <a:ext cx="349550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3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diagram </a:t>
            </a:r>
            <a:r>
              <a:rPr lang="en-US" dirty="0" err="1" smtClean="0"/>
              <a:t>silsilah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polidaktili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40" y="2209800"/>
            <a:ext cx="477056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1674</Words>
  <Application>Microsoft Office PowerPoint</Application>
  <PresentationFormat>On-screen Show (4:3)</PresentationFormat>
  <Paragraphs>307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Wingdings</vt:lpstr>
      <vt:lpstr>Office Theme</vt:lpstr>
      <vt:lpstr>PowerPoint Presentation</vt:lpstr>
      <vt:lpstr>Alel Resesif Bisa Menyebabkan Penurunan Fungsi suatu Protein </vt:lpstr>
      <vt:lpstr>Contoh Penyakit Yang Disebabkan Adanya Alel resesif</vt:lpstr>
      <vt:lpstr>Dominansi Tidak Sempurna terdapat Pada Individu Heterozigot</vt:lpstr>
      <vt:lpstr>PowerPoint Presentation</vt:lpstr>
      <vt:lpstr>Produksi pati pada individu heterozigot kacang polong juga menunjukkan adanya dominansi tidak sempurna </vt:lpstr>
      <vt:lpstr>PowerPoint Presentation</vt:lpstr>
      <vt:lpstr>PowerPoint Presentation</vt:lpstr>
      <vt:lpstr>Contoh diagram silsilah keluarga dengan polidaktili</vt:lpstr>
      <vt:lpstr>PowerPoint Presentation</vt:lpstr>
      <vt:lpstr>Suatu fenotip/sifat dipengaruhi juga oleh lingkungan</vt:lpstr>
      <vt:lpstr>PowerPoint Presentation</vt:lpstr>
      <vt:lpstr>Overdominansi </vt:lpstr>
      <vt:lpstr>PowerPoint Presentation</vt:lpstr>
      <vt:lpstr>Overdominansi pada penderita anemia bulan sabit yang resisten terhadap infeksi malaria</vt:lpstr>
      <vt:lpstr>Alel ganda</vt:lpstr>
      <vt:lpstr>PowerPoint Presentation</vt:lpstr>
      <vt:lpstr>PowerPoint Presentation</vt:lpstr>
      <vt:lpstr>PowerPoint Presentation</vt:lpstr>
      <vt:lpstr>Contoh lain individu dengan alel terpengaruh suhu</vt:lpstr>
      <vt:lpstr>Alel ganda pada manusia  golongan darah</vt:lpstr>
      <vt:lpstr>PowerPoint Presentation</vt:lpstr>
      <vt:lpstr>Golongan darah sistem Rhesus (Rh)</vt:lpstr>
      <vt:lpstr>Golongan darah sistem Rhesus dalam kepentingan klinis</vt:lpstr>
      <vt:lpstr>Golongan darah sistem Rhesus dalam kepentingan klinis</vt:lpstr>
      <vt:lpstr>Golongan darah sistem Rhesus dalam kepentingan klinis</vt:lpstr>
      <vt:lpstr>Golongan darah sistem Rhesus dalam kepentingan klinis</vt:lpstr>
      <vt:lpstr>Eritoblastosis fetalis</vt:lpstr>
      <vt:lpstr>Gen yang terangkai kromosom kelamin</vt:lpstr>
      <vt:lpstr>Gen yang terangkai kromosom kelamin pada lalat buah (Drosophila melanogaster)</vt:lpstr>
      <vt:lpstr>PowerPoint Presentation</vt:lpstr>
      <vt:lpstr>Gen yang terangkai kromosom kelamin pada manusia</vt:lpstr>
      <vt:lpstr>Butawarna karena gen terangkai kelamin</vt:lpstr>
      <vt:lpstr>PowerPoint Presentation</vt:lpstr>
      <vt:lpstr>Hemofilia karena gen terangkai kelamin</vt:lpstr>
      <vt:lpstr>PowerPoint Presentation</vt:lpstr>
      <vt:lpstr>Hemofilia pada keluarga Ratu Victoria (Inggris)</vt:lpstr>
      <vt:lpstr>Infertilitas pria karena rangkai kelamin</vt:lpstr>
      <vt:lpstr>Warna bulu kucing yang terangkai kromosom</vt:lpstr>
      <vt:lpstr>Gen yang terkait dengan kelamin</vt:lpstr>
      <vt:lpstr>Genotipe gen kebotakan</vt:lpstr>
      <vt:lpstr>Kebotakan pada keluarga Adam</vt:lpstr>
      <vt:lpstr>Gen Letal</vt:lpstr>
      <vt:lpstr>Contoh Gen Letal Dominan</vt:lpstr>
      <vt:lpstr>Contoh Gen Letal resesif</vt:lpstr>
      <vt:lpstr>Interaksi Antar Gen</vt:lpstr>
      <vt:lpstr>PowerPoint Presentation</vt:lpstr>
      <vt:lpstr>Tipe-tipe jengger pada ayam jantan</vt:lpstr>
      <vt:lpstr> </vt:lpstr>
      <vt:lpstr>PowerPoint Presentation</vt:lpstr>
      <vt:lpstr>PowerPoint Presentation</vt:lpstr>
      <vt:lpstr>PowerPoint Presentation</vt:lpstr>
      <vt:lpstr>Macam Epistasi</vt:lpstr>
      <vt:lpstr>Epistasi Dominan</vt:lpstr>
      <vt:lpstr>PowerPoint Presentation</vt:lpstr>
      <vt:lpstr>Epistasi Resesif</vt:lpstr>
      <vt:lpstr>PowerPoint Presentation</vt:lpstr>
      <vt:lpstr>Epistasi Dominan dan Resesif  (Epistasi Inhibitor)</vt:lpstr>
      <vt:lpstr>PowerPoint Presentation</vt:lpstr>
      <vt:lpstr>Epistasi Resesif Rangkap </vt:lpstr>
      <vt:lpstr>PowerPoint Presentation</vt:lpstr>
      <vt:lpstr>Epistasi Dominan Rangkap </vt:lpstr>
      <vt:lpstr>PowerPoint Presentation</vt:lpstr>
      <vt:lpstr>Gen rangkap yang mempunyai pengaruh kumulatif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75</cp:revision>
  <dcterms:created xsi:type="dcterms:W3CDTF">2017-03-17T04:06:50Z</dcterms:created>
  <dcterms:modified xsi:type="dcterms:W3CDTF">2017-07-10T08:41:43Z</dcterms:modified>
</cp:coreProperties>
</file>