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6" r:id="rId17"/>
    <p:sldId id="289" r:id="rId18"/>
    <p:sldId id="288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974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84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36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797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24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056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71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253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847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561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360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BE06-9023-41DC-A6A2-E92DE64B43A8}" type="datetimeFigureOut">
              <a:rPr lang="id-ID" smtClean="0"/>
              <a:t>19/05/2017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4477-EC6E-493D-A440-74B0DD4AA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771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" y="-4910"/>
            <a:ext cx="1231490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572000" y="3515378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800" b="1" dirty="0" smtClean="0">
                <a:solidFill>
                  <a:schemeClr val="bg1"/>
                </a:solidFill>
              </a:rPr>
              <a:t>DNA</a:t>
            </a:r>
            <a:r>
              <a:rPr lang="en-US" sz="2800" b="1" dirty="0" smtClean="0">
                <a:solidFill>
                  <a:schemeClr val="bg1"/>
                </a:solidFill>
              </a:rPr>
              <a:t> Mutation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562600" y="4177813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1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/>
          <a:lstStyle/>
          <a:p>
            <a:r>
              <a:rPr lang="en-US" dirty="0" smtClean="0"/>
              <a:t>Effect of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8703"/>
            <a:ext cx="10515600" cy="3957536"/>
          </a:xfrm>
        </p:spPr>
        <p:txBody>
          <a:bodyPr>
            <a:normAutofit/>
          </a:bodyPr>
          <a:lstStyle/>
          <a:p>
            <a:r>
              <a:rPr lang="en-US" dirty="0" smtClean="0"/>
              <a:t>Missense mutation</a:t>
            </a:r>
          </a:p>
          <a:p>
            <a:pPr lvl="1"/>
            <a:r>
              <a:rPr lang="en-US" dirty="0"/>
              <a:t>base substitutions in which an amino acid change does occur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457200" lvl="1" indent="0">
              <a:buNone/>
            </a:pPr>
            <a:r>
              <a:rPr lang="en-US" sz="4000" dirty="0" smtClean="0"/>
              <a:t>Example</a:t>
            </a:r>
          </a:p>
          <a:p>
            <a:pPr marL="457200" lvl="1" indent="0">
              <a:buNone/>
            </a:pPr>
            <a:r>
              <a:rPr lang="en-US" dirty="0" smtClean="0"/>
              <a:t>Sickle-cell anemia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/>
              <a:t>amino acid is changed from a glutamic acid to </a:t>
            </a:r>
            <a:r>
              <a:rPr lang="en-US" dirty="0" err="1"/>
              <a:t>valine</a:t>
            </a:r>
            <a:r>
              <a:rPr lang="en-US" dirty="0"/>
              <a:t>. </a:t>
            </a:r>
            <a:r>
              <a:rPr lang="en-US" dirty="0" smtClean="0"/>
              <a:t>This </a:t>
            </a:r>
            <a:r>
              <a:rPr lang="en-US" dirty="0"/>
              <a:t>alters the structure and </a:t>
            </a:r>
            <a:r>
              <a:rPr lang="en-US" dirty="0" smtClean="0"/>
              <a:t>function of </a:t>
            </a:r>
            <a:r>
              <a:rPr lang="en-US" dirty="0"/>
              <a:t>the hemoglobin protein. One consequence of this </a:t>
            </a:r>
            <a:r>
              <a:rPr lang="en-US" dirty="0" smtClean="0"/>
              <a:t>alteration is </a:t>
            </a:r>
            <a:r>
              <a:rPr lang="en-US" dirty="0"/>
              <a:t>that the red blood cells sickle under conditions of low oxygen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170" name="Picture 2" descr="http://kidshealth.org/EN/images/illustrations/sickleCell-400x214-rd1-en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36" y="4896464"/>
            <a:ext cx="3767497" cy="19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Effect of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087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Nonsense mutation</a:t>
            </a:r>
          </a:p>
          <a:p>
            <a:pPr lvl="1"/>
            <a:r>
              <a:rPr lang="en-US" dirty="0"/>
              <a:t>a change from a </a:t>
            </a:r>
            <a:r>
              <a:rPr lang="en-US" dirty="0" smtClean="0"/>
              <a:t>normal codon </a:t>
            </a:r>
            <a:r>
              <a:rPr lang="en-US" dirty="0"/>
              <a:t>to a stop </a:t>
            </a:r>
            <a:r>
              <a:rPr lang="en-US" dirty="0" smtClean="0"/>
              <a:t>codon</a:t>
            </a:r>
            <a:endParaRPr lang="en-US" dirty="0"/>
          </a:p>
          <a:p>
            <a:pPr marL="457200" lvl="1" indent="0">
              <a:buNone/>
            </a:pPr>
            <a:endParaRPr lang="en-US" sz="4000" dirty="0" smtClean="0"/>
          </a:p>
          <a:p>
            <a:pPr marL="457200" lvl="1" indent="0">
              <a:buNone/>
            </a:pPr>
            <a:r>
              <a:rPr lang="en-US" sz="4000" dirty="0" smtClean="0"/>
              <a:t>What will happen:</a:t>
            </a:r>
          </a:p>
          <a:p>
            <a:pPr marL="457200" lvl="1" indent="0">
              <a:buNone/>
            </a:pPr>
            <a:r>
              <a:rPr lang="en-US" dirty="0"/>
              <a:t>This terminates the translation of </a:t>
            </a:r>
            <a:r>
              <a:rPr lang="en-US" dirty="0" smtClean="0"/>
              <a:t>the polypeptide </a:t>
            </a:r>
            <a:r>
              <a:rPr lang="en-US" dirty="0"/>
              <a:t>earlier than expected, producing a truncated polypeptide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20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890691"/>
            <a:ext cx="10515600" cy="1325563"/>
          </a:xfrm>
        </p:spPr>
        <p:txBody>
          <a:bodyPr/>
          <a:lstStyle/>
          <a:p>
            <a:r>
              <a:rPr lang="en-US" dirty="0" smtClean="0"/>
              <a:t>What is the name of organism that have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4163"/>
            <a:ext cx="10515600" cy="356650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Mutant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 smtClean="0"/>
          </a:p>
        </p:txBody>
      </p:sp>
      <p:pic>
        <p:nvPicPr>
          <p:cNvPr id="9218" name="Picture 2" descr="https://img.clipartfest.com/50ee7fd08ebc5e9efc977cde1e0c23c0_1000-images-about-tmnt-on-teenage-mutant-ninja-turtle-cartoon-clipart_1000-5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2644853"/>
            <a:ext cx="7969068" cy="447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err="1" smtClean="0"/>
              <a:t>Organisme</a:t>
            </a:r>
            <a:r>
              <a:rPr lang="en-US" dirty="0" smtClean="0"/>
              <a:t> with mutation will……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rm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dirty="0" smtClean="0"/>
              <a:t>Have no change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neutral mutation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dirty="0" smtClean="0"/>
              <a:t>Will decrease </a:t>
            </a:r>
            <a:r>
              <a:rPr lang="en-US" dirty="0"/>
              <a:t>the chances of survival and reproduction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deleterious mutation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Experiencing death on the cell or organism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lethal mutation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59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Mutation can occur in germ cell or somatic cell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 cell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refers to </a:t>
            </a:r>
            <a:r>
              <a:rPr lang="en-US" dirty="0" smtClean="0"/>
              <a:t>cells that </a:t>
            </a:r>
            <a:r>
              <a:rPr lang="en-US" dirty="0"/>
              <a:t>give rise to the gametes such as eggs and sperm</a:t>
            </a:r>
            <a:r>
              <a:rPr lang="en-US" dirty="0" smtClean="0"/>
              <a:t> </a:t>
            </a:r>
          </a:p>
          <a:p>
            <a:r>
              <a:rPr lang="en-US" dirty="0"/>
              <a:t>A </a:t>
            </a:r>
            <a:r>
              <a:rPr lang="en-US" b="1" dirty="0" smtClean="0"/>
              <a:t>germ-line mutation </a:t>
            </a:r>
            <a:r>
              <a:rPr lang="en-US" dirty="0"/>
              <a:t>can occur directly in a sperm or egg cell, or it can </a:t>
            </a:r>
            <a:r>
              <a:rPr lang="en-US" dirty="0" smtClean="0"/>
              <a:t>occur in </a:t>
            </a:r>
            <a:r>
              <a:rPr lang="en-US" dirty="0"/>
              <a:t>a precursor cell that produces the gametes</a:t>
            </a:r>
            <a:r>
              <a:rPr lang="en-US" dirty="0" smtClean="0"/>
              <a:t> </a:t>
            </a:r>
          </a:p>
          <a:p>
            <a:r>
              <a:rPr lang="en-US" dirty="0"/>
              <a:t>If a mutant </a:t>
            </a:r>
            <a:r>
              <a:rPr lang="en-US" dirty="0" smtClean="0"/>
              <a:t>gamete participates </a:t>
            </a:r>
            <a:r>
              <a:rPr lang="en-US" dirty="0"/>
              <a:t>in fertilization, all cells of the resulting offspring </a:t>
            </a:r>
            <a:r>
              <a:rPr lang="en-US" dirty="0" smtClean="0"/>
              <a:t>will contain </a:t>
            </a:r>
            <a:r>
              <a:rPr lang="en-US" dirty="0"/>
              <a:t>the mutation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0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Mutation can occur in germ cell or somatic cell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rmAutofit/>
          </a:bodyPr>
          <a:lstStyle/>
          <a:p>
            <a:r>
              <a:rPr lang="en-US" dirty="0" smtClean="0"/>
              <a:t>Somatic  cell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comprise all cells of the body excluding</a:t>
            </a:r>
            <a:br>
              <a:rPr lang="en-US" dirty="0"/>
            </a:br>
            <a:r>
              <a:rPr lang="en-US" dirty="0"/>
              <a:t>the germ-line cells</a:t>
            </a:r>
            <a:r>
              <a:rPr lang="en-US" dirty="0" smtClean="0"/>
              <a:t> </a:t>
            </a:r>
          </a:p>
          <a:p>
            <a:r>
              <a:rPr lang="id-ID" dirty="0"/>
              <a:t>Examples include </a:t>
            </a:r>
            <a:r>
              <a:rPr lang="id-ID" b="1" dirty="0">
                <a:solidFill>
                  <a:srgbClr val="FF0000"/>
                </a:solidFill>
              </a:rPr>
              <a:t>muscle cells, nerve </a:t>
            </a:r>
            <a:r>
              <a:rPr lang="id-ID" b="1" dirty="0" smtClean="0">
                <a:solidFill>
                  <a:srgbClr val="FF0000"/>
                </a:solidFill>
              </a:rPr>
              <a:t>cells,and </a:t>
            </a:r>
            <a:r>
              <a:rPr lang="id-ID" b="1" dirty="0">
                <a:solidFill>
                  <a:srgbClr val="FF0000"/>
                </a:solidFill>
              </a:rPr>
              <a:t>skin cells.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Mutations can also happen within somatic cells </a:t>
            </a:r>
            <a:r>
              <a:rPr lang="en-US" dirty="0" smtClean="0"/>
              <a:t>at early </a:t>
            </a:r>
            <a:r>
              <a:rPr lang="en-US" dirty="0"/>
              <a:t>or late stages of development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58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7" y="0"/>
            <a:ext cx="53054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somatic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50" y="1825625"/>
            <a:ext cx="4965295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Cause of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rmAutofit/>
          </a:bodyPr>
          <a:lstStyle/>
          <a:p>
            <a:r>
              <a:rPr lang="en-US" dirty="0"/>
              <a:t>Geneticists categorize the cause of mutation in one of two </a:t>
            </a:r>
            <a:r>
              <a:rPr lang="en-US" dirty="0" smtClean="0"/>
              <a:t>ways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Spontaneous </a:t>
            </a:r>
            <a:r>
              <a:rPr lang="en-US" b="1" dirty="0"/>
              <a:t>mutations </a:t>
            </a:r>
            <a:r>
              <a:rPr lang="en-US" dirty="0"/>
              <a:t>are changes in</a:t>
            </a:r>
            <a:br>
              <a:rPr lang="en-US" dirty="0"/>
            </a:br>
            <a:r>
              <a:rPr lang="en-US" dirty="0"/>
              <a:t>DNA structure that result from abnormalities in biological processes</a:t>
            </a:r>
            <a:r>
              <a:rPr lang="en-US" dirty="0" smtClean="0"/>
              <a:t> at early </a:t>
            </a:r>
            <a:r>
              <a:rPr lang="en-US" dirty="0"/>
              <a:t>or late stages of development</a:t>
            </a:r>
            <a:r>
              <a:rPr lang="en-US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induced mutations </a:t>
            </a:r>
            <a:r>
              <a:rPr lang="en-US" dirty="0"/>
              <a:t>are caused by </a:t>
            </a:r>
            <a:r>
              <a:rPr lang="en-US" dirty="0" smtClean="0"/>
              <a:t>environmental </a:t>
            </a:r>
            <a:r>
              <a:rPr lang="en-US" dirty="0" smtClean="0"/>
              <a:t>agents (mutagen)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16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Examples of Spontaneous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Autofit/>
          </a:bodyPr>
          <a:lstStyle/>
          <a:p>
            <a:r>
              <a:rPr lang="en-US" sz="2400" dirty="0" smtClean="0"/>
              <a:t>Abnormalities </a:t>
            </a:r>
            <a:r>
              <a:rPr lang="en-US" sz="2400" dirty="0"/>
              <a:t>in crossing over can produce mutations </a:t>
            </a:r>
            <a:r>
              <a:rPr lang="en-US" sz="2400"/>
              <a:t>such </a:t>
            </a:r>
            <a:r>
              <a:rPr lang="en-US" sz="2400" smtClean="0"/>
              <a:t>as </a:t>
            </a:r>
            <a:r>
              <a:rPr lang="en-US" sz="2400" b="1" smtClean="0"/>
              <a:t>deletions</a:t>
            </a:r>
            <a:r>
              <a:rPr lang="en-US" sz="2400" b="1" dirty="0"/>
              <a:t>, duplications, translocations, and </a:t>
            </a:r>
            <a:r>
              <a:rPr lang="en-US" sz="2400" b="1" dirty="0" smtClean="0"/>
              <a:t>inversions</a:t>
            </a:r>
            <a:endParaRPr lang="en-US" sz="2400" b="1" dirty="0"/>
          </a:p>
          <a:p>
            <a:r>
              <a:rPr lang="en-US" sz="2400" dirty="0" smtClean="0"/>
              <a:t>Aberrant </a:t>
            </a:r>
            <a:r>
              <a:rPr lang="en-US" sz="2400" dirty="0"/>
              <a:t>segregation of chromosomes during meiosis </a:t>
            </a:r>
            <a:r>
              <a:rPr lang="en-US" sz="2400" dirty="0" smtClean="0"/>
              <a:t>can cause </a:t>
            </a:r>
            <a:r>
              <a:rPr lang="en-US" sz="2400" dirty="0"/>
              <a:t>changes in chromosome number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DNA polymerase can make a mistake during DNA replication by putting the wrong base in a newly synthesized </a:t>
            </a:r>
            <a:r>
              <a:rPr lang="en-US" sz="2400" dirty="0" smtClean="0"/>
              <a:t>daughter strand</a:t>
            </a:r>
            <a:endParaRPr lang="en-US" sz="2400" dirty="0"/>
          </a:p>
          <a:p>
            <a:r>
              <a:rPr lang="en-US" sz="2400" dirty="0" smtClean="0"/>
              <a:t>Normal </a:t>
            </a:r>
            <a:r>
              <a:rPr lang="en-US" sz="2400" dirty="0"/>
              <a:t>metabolic processes may </a:t>
            </a:r>
            <a:r>
              <a:rPr lang="en-US" sz="2400" dirty="0" smtClean="0"/>
              <a:t>produce chemicals </a:t>
            </a:r>
            <a:r>
              <a:rPr lang="en-US" sz="2400" dirty="0"/>
              <a:t>within the cell that can react directly with the DNA </a:t>
            </a:r>
            <a:r>
              <a:rPr lang="en-US" sz="2400" dirty="0" smtClean="0"/>
              <a:t>and alter </a:t>
            </a:r>
            <a:r>
              <a:rPr lang="en-US" sz="2400" dirty="0"/>
              <a:t>its structure.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927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6850"/>
            <a:ext cx="10515600" cy="1325563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id-ID" dirty="0" smtClean="0"/>
              <a:t>DNA</a:t>
            </a:r>
            <a:r>
              <a:rPr lang="en-US" dirty="0" smtClean="0"/>
              <a:t> mutation</a:t>
            </a:r>
            <a:r>
              <a:rPr lang="id-ID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change </a:t>
            </a:r>
            <a:r>
              <a:rPr lang="en-US" dirty="0"/>
              <a:t>in the genetic </a:t>
            </a:r>
            <a:r>
              <a:rPr lang="en-US" dirty="0" smtClean="0"/>
              <a:t>material (DNA) 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may also be passed from parent to offspring.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id-ID" dirty="0" smtClean="0"/>
          </a:p>
          <a:p>
            <a:endParaRPr lang="id-ID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97" y="3132109"/>
            <a:ext cx="2857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/>
              <a:t>Induced</a:t>
            </a:r>
            <a:r>
              <a:rPr lang="en-US" dirty="0" smtClean="0"/>
              <a:t> </a:t>
            </a:r>
            <a:r>
              <a:rPr lang="en-US" dirty="0" smtClean="0"/>
              <a:t>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53265"/>
            <a:ext cx="6137042" cy="400894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Chemical agents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chemical substances may cause changes in the structure of DNA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Example : sodium </a:t>
            </a:r>
            <a:r>
              <a:rPr lang="en-US" sz="2000" dirty="0" err="1" smtClean="0">
                <a:sym typeface="Wingdings" panose="05000000000000000000" pitchFamily="2" charset="2"/>
              </a:rPr>
              <a:t>azide</a:t>
            </a:r>
            <a:r>
              <a:rPr lang="en-US" sz="2000" dirty="0" smtClean="0">
                <a:sym typeface="Wingdings" panose="05000000000000000000" pitchFamily="2" charset="2"/>
              </a:rPr>
              <a:t>, benzene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Physical agents </a:t>
            </a:r>
            <a:r>
              <a:rPr lang="en-US" sz="2400" dirty="0" smtClean="0">
                <a:sym typeface="Wingdings" panose="05000000000000000000" pitchFamily="2" charset="2"/>
              </a:rPr>
              <a:t>  physical phenomena such as UV or X-rays can damage the DNA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1027" name="Picture 3" descr="https://www.osha.gov/images/Healthhazard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192" y="1703052"/>
            <a:ext cx="2356858" cy="23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cdn.compliancesigns.com/media/osha-safety/150/OSHA-MRI-X-Ray-Microwave-Sign-OCEP-6685_1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461" y="4059910"/>
            <a:ext cx="1891519" cy="189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mg.purch.com/h/1000/aHR0cDovL3d3dy5saXZlc2NpZW5jZS5jb20vaW1hZ2VzL2kvMDAwLzA1MC8zOTAvb3JpZ2luYWwvY2hlc3QteHJheS0xMTEwMjYtMDIuanB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36" y="4125406"/>
            <a:ext cx="2840895" cy="22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DNA Repair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Autofit/>
          </a:bodyPr>
          <a:lstStyle/>
          <a:p>
            <a:r>
              <a:rPr lang="en-US" sz="2400" dirty="0"/>
              <a:t>DNA repair systems </a:t>
            </a:r>
            <a:r>
              <a:rPr lang="en-US" sz="2400" dirty="0" smtClean="0"/>
              <a:t>are vital </a:t>
            </a:r>
            <a:r>
              <a:rPr lang="en-US" sz="2400" dirty="0"/>
              <a:t>to the survival of all organisms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If DNA repair systems </a:t>
            </a:r>
            <a:r>
              <a:rPr lang="en-US" sz="2400" dirty="0" smtClean="0"/>
              <a:t>did not </a:t>
            </a:r>
            <a:r>
              <a:rPr lang="en-US" sz="2400" dirty="0"/>
              <a:t>exist, spontaneous and environmentally induced </a:t>
            </a:r>
            <a:r>
              <a:rPr lang="en-US" sz="2400" dirty="0" smtClean="0"/>
              <a:t>mutations would </a:t>
            </a:r>
            <a:r>
              <a:rPr lang="en-US" sz="2400" dirty="0"/>
              <a:t>be so prevalent that </a:t>
            </a:r>
            <a:r>
              <a:rPr lang="en-US" sz="2400" b="1" u="sng" dirty="0"/>
              <a:t>few species</a:t>
            </a:r>
            <a:r>
              <a:rPr lang="en-US" sz="2400" dirty="0"/>
              <a:t>, if any, would survive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Living cells contain several DNA repair systems that </a:t>
            </a:r>
            <a:r>
              <a:rPr lang="en-US" sz="2400" dirty="0" smtClean="0"/>
              <a:t>can fix </a:t>
            </a:r>
            <a:r>
              <a:rPr lang="en-US" sz="2400" dirty="0"/>
              <a:t>different types of DNA alterations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9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DNA Repair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Autofit/>
          </a:bodyPr>
          <a:lstStyle/>
          <a:p>
            <a:r>
              <a:rPr lang="en-US" dirty="0"/>
              <a:t>In most cases, DNA repair is </a:t>
            </a:r>
            <a:r>
              <a:rPr lang="en-US" dirty="0" smtClean="0"/>
              <a:t>a multistep </a:t>
            </a:r>
            <a:r>
              <a:rPr lang="en-US" dirty="0"/>
              <a:t>process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one or more proteins in the DNA </a:t>
            </a:r>
            <a:r>
              <a:rPr lang="en-US" dirty="0" smtClean="0"/>
              <a:t>repair system </a:t>
            </a:r>
            <a:r>
              <a:rPr lang="en-US" dirty="0"/>
              <a:t>detect an irregularity in DNA </a:t>
            </a:r>
            <a:r>
              <a:rPr lang="en-US" dirty="0" smtClean="0"/>
              <a:t>structure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abnormality is removed by the action of DNA repair enzymes</a:t>
            </a:r>
            <a:r>
              <a:rPr lang="en-US" dirty="0"/>
              <a:t>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normal DNA is synthesized via DNA replication enzymes.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45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Autofit/>
          </a:bodyPr>
          <a:lstStyle/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729" y="523874"/>
            <a:ext cx="5409966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DNA Repair System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Damage Bases can be directly repaired</a:t>
            </a:r>
          </a:p>
          <a:p>
            <a:pPr lvl="1"/>
            <a:r>
              <a:rPr lang="en-US" dirty="0"/>
              <a:t>A second type of repair system, called </a:t>
            </a:r>
            <a:r>
              <a:rPr lang="en-US" b="1" dirty="0"/>
              <a:t>base excision repair (BER</a:t>
            </a:r>
            <a:r>
              <a:rPr lang="en-US" b="1" dirty="0" smtClean="0"/>
              <a:t>),</a:t>
            </a:r>
            <a:br>
              <a:rPr lang="en-US" b="1" dirty="0" smtClean="0"/>
            </a:br>
            <a:r>
              <a:rPr lang="en-US" dirty="0" smtClean="0"/>
              <a:t>involves </a:t>
            </a:r>
            <a:r>
              <a:rPr lang="en-US" dirty="0"/>
              <a:t>the function of a category of enzymes known as </a:t>
            </a:r>
            <a:r>
              <a:rPr lang="en-US" b="1" dirty="0"/>
              <a:t>DNA</a:t>
            </a:r>
            <a:br>
              <a:rPr lang="en-US" b="1" dirty="0"/>
            </a:br>
            <a:r>
              <a:rPr lang="en-US" b="1" i="1" dirty="0"/>
              <a:t>N</a:t>
            </a:r>
            <a:r>
              <a:rPr lang="en-US" b="1" dirty="0"/>
              <a:t>-</a:t>
            </a:r>
            <a:r>
              <a:rPr lang="en-US" b="1" dirty="0" err="1"/>
              <a:t>glycosylases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type of enzyme can recognize an abnormal base and cleave the bond between it and the sugar in </a:t>
            </a:r>
            <a:r>
              <a:rPr lang="en-US" dirty="0" smtClean="0"/>
              <a:t>the DNA </a:t>
            </a:r>
            <a:r>
              <a:rPr lang="en-US" dirty="0"/>
              <a:t>backbone, creating an </a:t>
            </a:r>
            <a:r>
              <a:rPr lang="en-US" dirty="0" err="1"/>
              <a:t>apurinic</a:t>
            </a:r>
            <a:r>
              <a:rPr lang="en-US" dirty="0"/>
              <a:t> or </a:t>
            </a:r>
            <a:r>
              <a:rPr lang="en-US" dirty="0" err="1"/>
              <a:t>apyrimidinic</a:t>
            </a:r>
            <a:r>
              <a:rPr lang="en-US" dirty="0"/>
              <a:t> </a:t>
            </a:r>
            <a:r>
              <a:rPr lang="en-US" dirty="0" smtClean="0"/>
              <a:t>site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6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DNA Repair System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Base Excision Repair Removes a Damaged Base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/>
              <a:t>a few cases, the covalent modification of nucleotides by mutagens can be reversed by specific cellular enzymes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Example : </a:t>
            </a:r>
            <a:r>
              <a:rPr lang="en-US" i="1" dirty="0"/>
              <a:t>Saccharomyces </a:t>
            </a:r>
            <a:r>
              <a:rPr lang="en-US" i="1" dirty="0" err="1"/>
              <a:t>cerevisiae</a:t>
            </a:r>
            <a:r>
              <a:rPr lang="en-US" dirty="0"/>
              <a:t>, and most </a:t>
            </a:r>
            <a:r>
              <a:rPr lang="en-US" dirty="0" smtClean="0"/>
              <a:t>plants </a:t>
            </a:r>
            <a:br>
              <a:rPr lang="en-US" dirty="0" smtClean="0"/>
            </a:br>
            <a:r>
              <a:rPr lang="en-US" dirty="0" smtClean="0"/>
              <a:t>produce </a:t>
            </a:r>
            <a:r>
              <a:rPr lang="en-US" dirty="0"/>
              <a:t>an enzyme called </a:t>
            </a:r>
            <a:r>
              <a:rPr lang="en-US" b="1" dirty="0" err="1"/>
              <a:t>photolyase</a:t>
            </a:r>
            <a:r>
              <a:rPr lang="en-US" b="1" dirty="0"/>
              <a:t> </a:t>
            </a:r>
            <a:r>
              <a:rPr lang="en-US" dirty="0"/>
              <a:t>that can repair thymine</a:t>
            </a:r>
            <a:br>
              <a:rPr lang="en-US" dirty="0"/>
            </a:br>
            <a:r>
              <a:rPr lang="en-US" dirty="0"/>
              <a:t>dimers by splitting the dimers, which returns the DNA to its</a:t>
            </a:r>
            <a:br>
              <a:rPr lang="en-US" dirty="0"/>
            </a:br>
            <a:r>
              <a:rPr lang="en-US" dirty="0"/>
              <a:t>original condition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2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213" y="618743"/>
            <a:ext cx="10515600" cy="1325563"/>
          </a:xfrm>
        </p:spPr>
        <p:txBody>
          <a:bodyPr/>
          <a:lstStyle/>
          <a:p>
            <a:r>
              <a:rPr lang="en-US" dirty="0" smtClean="0"/>
              <a:t>DNA Repair System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40089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Nucleotide Excision Repair </a:t>
            </a:r>
            <a:r>
              <a:rPr lang="en-US" b="1" dirty="0" smtClean="0"/>
              <a:t>Systems Remove </a:t>
            </a:r>
            <a:r>
              <a:rPr lang="en-US" b="1" dirty="0"/>
              <a:t>Segments of Damaged DNA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important general process for DNA repair is the </a:t>
            </a:r>
            <a:r>
              <a:rPr lang="en-US" b="1" dirty="0"/>
              <a:t>nucleotide</a:t>
            </a:r>
            <a:br>
              <a:rPr lang="en-US" b="1" dirty="0"/>
            </a:br>
            <a:r>
              <a:rPr lang="en-US" b="1" dirty="0"/>
              <a:t>excision repair (NER) </a:t>
            </a:r>
            <a:r>
              <a:rPr lang="en-US" dirty="0"/>
              <a:t>system.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NER, several nucleotides in the damaged </a:t>
            </a:r>
            <a:r>
              <a:rPr lang="en-US" dirty="0" smtClean="0"/>
              <a:t>strand are </a:t>
            </a:r>
            <a:r>
              <a:rPr lang="en-US" dirty="0"/>
              <a:t>removed from the DNA, and the intact strand is used as a</a:t>
            </a:r>
            <a:r>
              <a:rPr lang="en-US" dirty="0"/>
              <a:t> </a:t>
            </a:r>
            <a:r>
              <a:rPr lang="en-US" dirty="0"/>
              <a:t>template for </a:t>
            </a:r>
            <a:r>
              <a:rPr lang="en-US" dirty="0" err="1"/>
              <a:t>resynthesis</a:t>
            </a:r>
            <a:r>
              <a:rPr lang="en-US" dirty="0"/>
              <a:t> of a normal complementary strand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NERis</a:t>
            </a:r>
            <a:r>
              <a:rPr lang="en-US" dirty="0" smtClean="0"/>
              <a:t> </a:t>
            </a:r>
            <a:r>
              <a:rPr lang="en-US" dirty="0"/>
              <a:t>found in all eukaryotes and prokaryotes, although its molecular mechanism is better understood in prokaryotic species.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0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6850"/>
            <a:ext cx="10515600" cy="1325563"/>
          </a:xfrm>
        </p:spPr>
        <p:txBody>
          <a:bodyPr/>
          <a:lstStyle/>
          <a:p>
            <a:r>
              <a:rPr lang="en-US" dirty="0" smtClean="0"/>
              <a:t>Sequence Change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57" y="2265315"/>
            <a:ext cx="3586317" cy="2286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3526" y="2625309"/>
            <a:ext cx="30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Normal</a:t>
            </a:r>
            <a:endParaRPr lang="id-ID" sz="3200" dirty="0"/>
          </a:p>
        </p:txBody>
      </p:sp>
      <p:sp>
        <p:nvSpPr>
          <p:cNvPr id="7" name="Right Arrow 6"/>
          <p:cNvSpPr/>
          <p:nvPr/>
        </p:nvSpPr>
        <p:spPr>
          <a:xfrm>
            <a:off x="5884606" y="2684206"/>
            <a:ext cx="1135625" cy="466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7193526" y="3708906"/>
            <a:ext cx="30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Mutation</a:t>
            </a:r>
            <a:endParaRPr lang="id-ID" sz="3200" dirty="0"/>
          </a:p>
        </p:txBody>
      </p:sp>
      <p:sp>
        <p:nvSpPr>
          <p:cNvPr id="11" name="Right Arrow 10"/>
          <p:cNvSpPr/>
          <p:nvPr/>
        </p:nvSpPr>
        <p:spPr>
          <a:xfrm>
            <a:off x="5868629" y="3849745"/>
            <a:ext cx="1135625" cy="466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98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44211"/>
            <a:ext cx="10515600" cy="1325563"/>
          </a:xfrm>
        </p:spPr>
        <p:txBody>
          <a:bodyPr/>
          <a:lstStyle/>
          <a:p>
            <a:r>
              <a:rPr lang="en-US" dirty="0" smtClean="0"/>
              <a:t>Types of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Point Mutation</a:t>
            </a:r>
          </a:p>
          <a:p>
            <a:pPr lvl="1"/>
            <a:r>
              <a:rPr lang="en-US" dirty="0"/>
              <a:t>a change in one </a:t>
            </a:r>
            <a:r>
              <a:rPr lang="en-US" dirty="0" smtClean="0"/>
              <a:t>base</a:t>
            </a:r>
            <a:r>
              <a:rPr lang="en-US" baseline="30000" dirty="0" smtClean="0"/>
              <a:t> </a:t>
            </a:r>
            <a:r>
              <a:rPr lang="en-US" dirty="0"/>
              <a:t> in the </a:t>
            </a:r>
            <a:r>
              <a:rPr lang="en-US" dirty="0" smtClean="0"/>
              <a:t>DNA</a:t>
            </a:r>
            <a:r>
              <a:rPr lang="en-US" baseline="30000" dirty="0" smtClean="0"/>
              <a:t> </a:t>
            </a:r>
            <a:r>
              <a:rPr lang="en-US" dirty="0" smtClean="0"/>
              <a:t>sequence</a:t>
            </a:r>
            <a:r>
              <a:rPr lang="en-US" dirty="0"/>
              <a:t>.</a:t>
            </a:r>
            <a:endParaRPr lang="id-ID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Picture 2" descr="http://www.yourgenome.org/sites/default/files/illustrations/diagram/dna_mutations_point_mutation_yourgen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34" y="2334144"/>
            <a:ext cx="7711493" cy="412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8310" y="5424799"/>
            <a:ext cx="29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www.yourgenome.org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4971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89720"/>
            <a:ext cx="10515600" cy="1325563"/>
          </a:xfrm>
        </p:spPr>
        <p:txBody>
          <a:bodyPr/>
          <a:lstStyle/>
          <a:p>
            <a:r>
              <a:rPr lang="en-US" dirty="0" smtClean="0"/>
              <a:t>Types of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39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Substitution</a:t>
            </a:r>
          </a:p>
          <a:p>
            <a:pPr lvl="1"/>
            <a:r>
              <a:rPr lang="en-US" dirty="0"/>
              <a:t>when one or more bases in the sequence is replaced by the same number of bases (for example, a </a:t>
            </a:r>
            <a:r>
              <a:rPr lang="en-US" dirty="0" smtClean="0"/>
              <a:t>cytosine</a:t>
            </a:r>
            <a:r>
              <a:rPr lang="en-US" baseline="30000" dirty="0" smtClean="0"/>
              <a:t> </a:t>
            </a:r>
            <a:r>
              <a:rPr lang="en-US" dirty="0" smtClean="0"/>
              <a:t>substituted </a:t>
            </a:r>
            <a:r>
              <a:rPr lang="en-US" dirty="0"/>
              <a:t>for an </a:t>
            </a:r>
            <a:r>
              <a:rPr lang="en-US" dirty="0" smtClean="0"/>
              <a:t>adenine).</a:t>
            </a:r>
            <a:endParaRPr lang="id-ID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598310" y="5424799"/>
            <a:ext cx="29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www.yourgenome.org</a:t>
            </a:r>
            <a:endParaRPr lang="id-ID" i="1" dirty="0"/>
          </a:p>
        </p:txBody>
      </p:sp>
      <p:pic>
        <p:nvPicPr>
          <p:cNvPr id="3074" name="Picture 2" descr="sub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69" y="2988958"/>
            <a:ext cx="6740015" cy="38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38075"/>
            <a:ext cx="10515600" cy="1325563"/>
          </a:xfrm>
        </p:spPr>
        <p:txBody>
          <a:bodyPr/>
          <a:lstStyle/>
          <a:p>
            <a:r>
              <a:rPr lang="en-US" dirty="0" smtClean="0"/>
              <a:t>Types of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335"/>
            <a:ext cx="10515600" cy="3810463"/>
          </a:xfrm>
        </p:spPr>
        <p:txBody>
          <a:bodyPr>
            <a:normAutofit/>
          </a:bodyPr>
          <a:lstStyle/>
          <a:p>
            <a:r>
              <a:rPr lang="en-US" dirty="0" smtClean="0"/>
              <a:t>Inversion</a:t>
            </a:r>
          </a:p>
          <a:p>
            <a:pPr lvl="1"/>
            <a:r>
              <a:rPr lang="en-US" dirty="0"/>
              <a:t>when a segment of a </a:t>
            </a:r>
            <a:r>
              <a:rPr lang="en-US" dirty="0" smtClean="0"/>
              <a:t>chromosome</a:t>
            </a:r>
            <a:r>
              <a:rPr lang="en-US" dirty="0"/>
              <a:t> is reversed end to end.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598310" y="5424799"/>
            <a:ext cx="29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www.yourgenome.org</a:t>
            </a:r>
            <a:endParaRPr lang="id-ID" i="1" dirty="0"/>
          </a:p>
        </p:txBody>
      </p:sp>
      <p:pic>
        <p:nvPicPr>
          <p:cNvPr id="4098" name="Picture 2" descr="inver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3" y="2527051"/>
            <a:ext cx="7585585" cy="405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72431"/>
            <a:ext cx="10515600" cy="1325563"/>
          </a:xfrm>
        </p:spPr>
        <p:txBody>
          <a:bodyPr/>
          <a:lstStyle/>
          <a:p>
            <a:r>
              <a:rPr lang="en-US" dirty="0" smtClean="0"/>
              <a:t>Types of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Insertion</a:t>
            </a:r>
          </a:p>
          <a:p>
            <a:pPr lvl="1"/>
            <a:r>
              <a:rPr lang="en-US" dirty="0"/>
              <a:t>when a base is added to the </a:t>
            </a:r>
            <a:r>
              <a:rPr lang="en-US" dirty="0" smtClean="0"/>
              <a:t>sequence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598310" y="5424799"/>
            <a:ext cx="29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www.yourgenome.org</a:t>
            </a:r>
            <a:endParaRPr lang="id-ID" i="1" dirty="0"/>
          </a:p>
        </p:txBody>
      </p:sp>
      <p:pic>
        <p:nvPicPr>
          <p:cNvPr id="5122" name="Picture 2" descr="inser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43" y="2247550"/>
            <a:ext cx="7675819" cy="47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00116"/>
            <a:ext cx="10515600" cy="1325563"/>
          </a:xfrm>
        </p:spPr>
        <p:txBody>
          <a:bodyPr/>
          <a:lstStyle/>
          <a:p>
            <a:r>
              <a:rPr lang="en-US" dirty="0" smtClean="0"/>
              <a:t>Types of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117"/>
            <a:ext cx="10515600" cy="4005681"/>
          </a:xfrm>
        </p:spPr>
        <p:txBody>
          <a:bodyPr>
            <a:normAutofit/>
          </a:bodyPr>
          <a:lstStyle/>
          <a:p>
            <a:r>
              <a:rPr lang="en-US" dirty="0" smtClean="0"/>
              <a:t>Deletion</a:t>
            </a:r>
          </a:p>
          <a:p>
            <a:pPr lvl="1"/>
            <a:r>
              <a:rPr lang="en-US" dirty="0"/>
              <a:t>when a base is deleted from the sequence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598310" y="5424799"/>
            <a:ext cx="29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www.yourgenome.org</a:t>
            </a:r>
            <a:endParaRPr lang="id-ID" i="1" dirty="0"/>
          </a:p>
        </p:txBody>
      </p:sp>
      <p:pic>
        <p:nvPicPr>
          <p:cNvPr id="6146" name="Picture 2" descr="dele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66" y="2370081"/>
            <a:ext cx="6849756" cy="465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88556"/>
            <a:ext cx="10515600" cy="1325563"/>
          </a:xfrm>
        </p:spPr>
        <p:txBody>
          <a:bodyPr/>
          <a:lstStyle/>
          <a:p>
            <a:r>
              <a:rPr lang="en-US" dirty="0" smtClean="0"/>
              <a:t>Effect of Mutation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16" y="191411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Silent mutation</a:t>
            </a:r>
          </a:p>
          <a:p>
            <a:pPr lvl="1"/>
            <a:r>
              <a:rPr lang="en-US" dirty="0" smtClean="0"/>
              <a:t>mutation </a:t>
            </a:r>
            <a:r>
              <a:rPr lang="en-US" dirty="0"/>
              <a:t>that do not </a:t>
            </a:r>
            <a:r>
              <a:rPr lang="en-US" dirty="0" smtClean="0"/>
              <a:t>alter the </a:t>
            </a:r>
            <a:r>
              <a:rPr lang="en-US" dirty="0"/>
              <a:t>amino acid sequence of the polypeptide even though </a:t>
            </a:r>
            <a:r>
              <a:rPr lang="en-US" dirty="0" smtClean="0"/>
              <a:t>the nucleotide </a:t>
            </a:r>
            <a:r>
              <a:rPr lang="en-US" dirty="0"/>
              <a:t>sequence has changed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4000" dirty="0" smtClean="0"/>
              <a:t>How?</a:t>
            </a:r>
          </a:p>
          <a:p>
            <a:pPr marL="457200" lvl="1" indent="0">
              <a:buNone/>
            </a:pPr>
            <a:r>
              <a:rPr lang="en-US" dirty="0" smtClean="0"/>
              <a:t>Mutation occur </a:t>
            </a:r>
            <a:r>
              <a:rPr lang="en-US" dirty="0"/>
              <a:t>in certain bases within </a:t>
            </a:r>
            <a:r>
              <a:rPr lang="en-US" dirty="0" smtClean="0"/>
              <a:t>a codon</a:t>
            </a:r>
            <a:r>
              <a:rPr lang="en-US" dirty="0"/>
              <a:t>, such as the third base, so that the specific amino acid </a:t>
            </a:r>
            <a:r>
              <a:rPr lang="en-US" dirty="0" smtClean="0"/>
              <a:t>is not </a:t>
            </a:r>
            <a:r>
              <a:rPr lang="en-US" dirty="0"/>
              <a:t>changed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7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612</Words>
  <Application>Microsoft Office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What is DNA mutation?</vt:lpstr>
      <vt:lpstr>Sequence Change</vt:lpstr>
      <vt:lpstr>Types of Mutation</vt:lpstr>
      <vt:lpstr>Types of Mutation</vt:lpstr>
      <vt:lpstr>Types of Mutation</vt:lpstr>
      <vt:lpstr>Types of Mutation</vt:lpstr>
      <vt:lpstr>Types of Mutation</vt:lpstr>
      <vt:lpstr>Effect of Mutation</vt:lpstr>
      <vt:lpstr>Effect of Mutation</vt:lpstr>
      <vt:lpstr>Effect of Mutation</vt:lpstr>
      <vt:lpstr>What is the name of organism that have mutation</vt:lpstr>
      <vt:lpstr>Organisme with mutation will……</vt:lpstr>
      <vt:lpstr>Mutation can occur in germ cell or somatic cell</vt:lpstr>
      <vt:lpstr>Mutation can occur in germ cell or somatic cell</vt:lpstr>
      <vt:lpstr>PowerPoint Presentation</vt:lpstr>
      <vt:lpstr>Example of somatic mutation</vt:lpstr>
      <vt:lpstr>Cause of mutation</vt:lpstr>
      <vt:lpstr>Examples of Spontaneous mutation</vt:lpstr>
      <vt:lpstr>Examples of Induced mutation</vt:lpstr>
      <vt:lpstr>DNA Repair</vt:lpstr>
      <vt:lpstr>DNA Repair</vt:lpstr>
      <vt:lpstr>PowerPoint Presentation</vt:lpstr>
      <vt:lpstr>DNA Repair System</vt:lpstr>
      <vt:lpstr>DNA Repair System</vt:lpstr>
      <vt:lpstr>DNA Repair System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30</cp:revision>
  <dcterms:created xsi:type="dcterms:W3CDTF">2017-05-18T17:55:52Z</dcterms:created>
  <dcterms:modified xsi:type="dcterms:W3CDTF">2017-05-19T02:59:39Z</dcterms:modified>
</cp:coreProperties>
</file>