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7" r:id="rId45"/>
    <p:sldId id="309" r:id="rId46"/>
    <p:sldId id="301" r:id="rId47"/>
    <p:sldId id="302" r:id="rId48"/>
    <p:sldId id="303" r:id="rId49"/>
    <p:sldId id="306" r:id="rId5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2DED-ADDD-486F-926E-D1F878565FD6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66D9F-24CE-43C4-8D76-5BCE6A93DC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86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3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84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02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4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63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60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22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11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2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93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02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9EEC2-8075-40E3-AD4F-17DCF24C017B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9E6D-4EEC-4C7F-A92E-CBCCAFFC312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4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3251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24400" y="3684345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chemeClr val="bg1"/>
                </a:solidFill>
              </a:rPr>
              <a:t>Mekanisme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Rekombinasi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628861" y="432352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91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Holliday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1"/>
            <a:ext cx="4343400" cy="3763963"/>
          </a:xfrm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I :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DNA di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nuclease</a:t>
            </a:r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752600"/>
            <a:ext cx="4600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Holliday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Homolog</a:t>
            </a:r>
            <a:endParaRPr lang="id-ID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981201" y="1981200"/>
            <a:ext cx="4343401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II 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untai-untai</a:t>
            </a:r>
            <a:r>
              <a:rPr lang="en-US" dirty="0" smtClean="0"/>
              <a:t> DNA yang </a:t>
            </a:r>
            <a:r>
              <a:rPr lang="en-US" dirty="0" err="1" smtClean="0"/>
              <a:t>terpotong</a:t>
            </a:r>
            <a:endParaRPr lang="en-US" dirty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i="1" dirty="0" smtClean="0"/>
              <a:t>Holliday junction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DNA </a:t>
            </a:r>
            <a:r>
              <a:rPr lang="en-US" dirty="0" err="1" smtClean="0">
                <a:sym typeface="Wingdings" panose="05000000000000000000" pitchFamily="2" charset="2"/>
              </a:rPr>
              <a:t>bercabang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terbentuk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silang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88" y="1981201"/>
            <a:ext cx="3886200" cy="41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Holliday Junction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Kiasma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1"/>
            <a:ext cx="8229600" cy="3916363"/>
          </a:xfrm>
        </p:spPr>
        <p:txBody>
          <a:bodyPr/>
          <a:lstStyle/>
          <a:p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rekombinasi</a:t>
            </a:r>
            <a:endParaRPr lang="en-US" dirty="0" smtClean="0"/>
          </a:p>
          <a:p>
            <a:r>
              <a:rPr lang="en-US" dirty="0" err="1" smtClean="0">
                <a:sym typeface="Wingdings" panose="05000000000000000000" pitchFamily="2" charset="2"/>
              </a:rPr>
              <a:t>Kiasma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  <a:r>
              <a:rPr lang="en-US" dirty="0" err="1" smtClean="0">
                <a:sym typeface="Wingdings" panose="05000000000000000000" pitchFamily="2" charset="2"/>
              </a:rPr>
              <a:t>kromatid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silang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Holliday junction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tetrahedral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segmen-segmen</a:t>
            </a:r>
            <a:r>
              <a:rPr lang="en-US" dirty="0" smtClean="0">
                <a:sym typeface="Wingdings" panose="05000000000000000000" pitchFamily="2" charset="2"/>
              </a:rPr>
              <a:t> DNA yang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rekombinasi</a:t>
            </a:r>
            <a:r>
              <a:rPr lang="en-US" dirty="0" smtClean="0">
                <a:sym typeface="Wingdings" panose="05000000000000000000" pitchFamily="2" charset="2"/>
              </a:rPr>
              <a:t> homolog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17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Holliday </a:t>
            </a:r>
            <a:r>
              <a:rPr lang="en-US" dirty="0" err="1" smtClean="0"/>
              <a:t>Juction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Kiasma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16" y="2209801"/>
            <a:ext cx="4716585" cy="28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pediaa.com/wp-content/uploads/2017/03/Difference-Between-Recombination-and-Crossing-Over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72106"/>
            <a:ext cx="3810000" cy="33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Holliday junction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972300" y="54321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Kiasma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3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Holliday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Homolog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6888" y="2255838"/>
            <a:ext cx="9375913" cy="4068763"/>
          </a:xfrm>
        </p:spPr>
        <p:txBody>
          <a:bodyPr/>
          <a:lstStyle/>
          <a:p>
            <a:r>
              <a:rPr lang="en-US" dirty="0" smtClean="0"/>
              <a:t>Holliday junction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pita DNA</a:t>
            </a:r>
          </a:p>
          <a:p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(</a:t>
            </a:r>
            <a:r>
              <a:rPr lang="en-US" i="1" dirty="0" smtClean="0"/>
              <a:t>branch migration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147763"/>
            <a:ext cx="90868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133601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virus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pula </a:t>
            </a:r>
            <a:r>
              <a:rPr lang="en-US" dirty="0" err="1" smtClean="0"/>
              <a:t>enzim-enzim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DNA </a:t>
            </a:r>
            <a:r>
              <a:rPr lang="en-US" dirty="0" err="1"/>
              <a:t>bakteriofaga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 (virus) </a:t>
            </a:r>
            <a:r>
              <a:rPr lang="en-US" dirty="0" err="1"/>
              <a:t>dengan</a:t>
            </a:r>
            <a:r>
              <a:rPr lang="en-US" dirty="0"/>
              <a:t> DNA </a:t>
            </a:r>
            <a:r>
              <a:rPr lang="en-US" dirty="0" err="1"/>
              <a:t>bakteri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133601"/>
            <a:ext cx="3810000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integrase</a:t>
            </a:r>
            <a:r>
              <a:rPr lang="en-US" dirty="0" smtClean="0"/>
              <a:t> (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DNA)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altP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altB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DNA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6" y="2114550"/>
            <a:ext cx="45053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DNA </a:t>
            </a:r>
            <a:r>
              <a:rPr lang="en-US" dirty="0" err="1"/>
              <a:t>bakteriofaga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 (virus) </a:t>
            </a:r>
            <a:r>
              <a:rPr lang="en-US" dirty="0" err="1"/>
              <a:t>dengan</a:t>
            </a:r>
            <a:r>
              <a:rPr lang="en-US" dirty="0"/>
              <a:t> DNA </a:t>
            </a:r>
            <a:r>
              <a:rPr lang="en-US" dirty="0" err="1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4962818" cy="4221163"/>
          </a:xfrm>
        </p:spPr>
        <p:txBody>
          <a:bodyPr/>
          <a:lstStyle/>
          <a:p>
            <a:r>
              <a:rPr lang="en-US" dirty="0" err="1" smtClean="0"/>
              <a:t>Integrase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di </a:t>
            </a:r>
            <a:r>
              <a:rPr lang="en-US" dirty="0" err="1" smtClean="0"/>
              <a:t>sekuen-sekuen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</a:t>
            </a:r>
          </a:p>
          <a:p>
            <a:endParaRPr lang="en-US" dirty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18" y="1905000"/>
            <a:ext cx="3419182" cy="47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133601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en-US" dirty="0" smtClean="0"/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antigen (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antibodi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antigen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29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rekombinasi</a:t>
            </a:r>
            <a:r>
              <a:rPr lang="en-US" sz="4000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6994"/>
            <a:ext cx="5029200" cy="3840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berbeda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antara</a:t>
            </a:r>
            <a:r>
              <a:rPr lang="en-US" dirty="0" smtClean="0">
                <a:solidFill>
                  <a:srgbClr val="FF0000"/>
                </a:solidFill>
              </a:rPr>
              <a:t> gen-gen yang </a:t>
            </a:r>
            <a:r>
              <a:rPr lang="en-US" dirty="0" err="1" smtClean="0">
                <a:solidFill>
                  <a:srgbClr val="FF0000"/>
                </a:solidFill>
              </a:rPr>
              <a:t>terletak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pindah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silang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85988"/>
            <a:ext cx="35433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3000" y="510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(</a:t>
            </a:r>
            <a:r>
              <a:rPr lang="en-US" sz="1600" i="1" dirty="0" err="1"/>
              <a:t>Brooker</a:t>
            </a:r>
            <a:r>
              <a:rPr lang="en-US" sz="1600" i="1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640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2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60438"/>
          </a:xfrm>
        </p:spPr>
        <p:txBody>
          <a:bodyPr/>
          <a:lstStyle/>
          <a:p>
            <a:r>
              <a:rPr lang="en-US" dirty="0" err="1" smtClean="0"/>
              <a:t>Antibodi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(</a:t>
            </a:r>
            <a:r>
              <a:rPr lang="en-US" dirty="0" err="1" smtClean="0"/>
              <a:t>sel</a:t>
            </a:r>
            <a:r>
              <a:rPr lang="en-US" dirty="0" smtClean="0"/>
              <a:t> plasma)</a:t>
            </a:r>
          </a:p>
          <a:p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Immunoglobulin </a:t>
            </a:r>
            <a:r>
              <a:rPr lang="en-US" dirty="0" smtClean="0"/>
              <a:t>(</a:t>
            </a:r>
            <a:r>
              <a:rPr lang="en-US" dirty="0" err="1" smtClean="0"/>
              <a:t>Ig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5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imunoglobulin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IgG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IgE</a:t>
            </a:r>
            <a:r>
              <a:rPr lang="en-US" dirty="0" smtClean="0">
                <a:solidFill>
                  <a:srgbClr val="FF0000"/>
                </a:solidFill>
              </a:rPr>
              <a:t>, IgA, </a:t>
            </a:r>
            <a:r>
              <a:rPr lang="en-US" dirty="0" err="1" smtClean="0">
                <a:solidFill>
                  <a:srgbClr val="FF0000"/>
                </a:solidFill>
              </a:rPr>
              <a:t>IgD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7" y="4760234"/>
            <a:ext cx="2895599" cy="20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6" y="1476356"/>
            <a:ext cx="8092815" cy="48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79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limfosit</a:t>
            </a:r>
            <a:r>
              <a:rPr lang="en-US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3016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3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6324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83058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2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59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144963"/>
          </a:xfrm>
        </p:spPr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gen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antigennya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Transposisi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764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lain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Lokus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posisi</a:t>
            </a:r>
            <a:r>
              <a:rPr lang="en-US" dirty="0" smtClean="0">
                <a:sym typeface="Wingdings" panose="05000000000000000000" pitchFamily="2" charset="2"/>
              </a:rPr>
              <a:t> gen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Transposisi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berbeda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Pola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transposisi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mirip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rekombinasi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situs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khusus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Segmen</a:t>
            </a:r>
            <a:r>
              <a:rPr lang="en-US" dirty="0" smtClean="0">
                <a:sym typeface="Wingdings" panose="05000000000000000000" pitchFamily="2" charset="2"/>
              </a:rPr>
              <a:t> DNA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berpindah-pindah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dinamakan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transposon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9476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981201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Retrotransposon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0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369343"/>
            <a:ext cx="4144254" cy="38330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619" y="2369343"/>
            <a:ext cx="4105275" cy="304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618" y="5040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 : transposable 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5426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057401"/>
            <a:ext cx="80010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tranposisi</a:t>
            </a:r>
            <a:r>
              <a:rPr lang="en-US" dirty="0" smtClean="0"/>
              <a:t> </a:t>
            </a:r>
            <a:r>
              <a:rPr lang="en-US" dirty="0" err="1" smtClean="0"/>
              <a:t>potong-tempel</a:t>
            </a:r>
            <a:r>
              <a:rPr lang="en-US" dirty="0" smtClean="0"/>
              <a:t> (</a:t>
            </a:r>
            <a:r>
              <a:rPr lang="en-US" i="1" dirty="0" smtClean="0"/>
              <a:t>cut-and-paste transposition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b="1" u="sng" dirty="0" err="1" smtClean="0"/>
              <a:t>transposase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transposon (</a:t>
            </a:r>
            <a:r>
              <a:rPr lang="en-US" i="1" dirty="0" smtClean="0"/>
              <a:t>transposable element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meligasikannya</a:t>
            </a:r>
            <a:r>
              <a:rPr lang="en-US" dirty="0" smtClean="0"/>
              <a:t> di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7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057401"/>
            <a:ext cx="44958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transposon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215357"/>
            <a:ext cx="4838700" cy="319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0725" y="53485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 : transposable 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292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81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Proses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kromatid-kromatid</a:t>
            </a:r>
            <a:r>
              <a:rPr lang="en-US" dirty="0"/>
              <a:t> </a:t>
            </a:r>
            <a:r>
              <a:rPr lang="en-US" dirty="0" err="1"/>
              <a:t>rekombinan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6858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057401"/>
            <a:ext cx="80010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3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Retrotransposon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057401"/>
            <a:ext cx="3790950" cy="4038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RNA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smtClean="0"/>
              <a:t>TE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RNA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905001"/>
            <a:ext cx="4314825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7243" y="55530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 : transposable element</a:t>
            </a:r>
          </a:p>
          <a:p>
            <a:r>
              <a:rPr lang="en-US" i="1" dirty="0"/>
              <a:t>RE : </a:t>
            </a:r>
            <a:r>
              <a:rPr lang="en-US" i="1" dirty="0" err="1"/>
              <a:t>Retroelement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08155" y="60960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0657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Retrotransposon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057401"/>
            <a:ext cx="80010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b="1" u="sng" dirty="0" smtClean="0"/>
              <a:t>reverse transcriptase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RNA </a:t>
            </a:r>
            <a:r>
              <a:rPr lang="en-US" dirty="0" err="1" smtClean="0"/>
              <a:t>menjadi</a:t>
            </a:r>
            <a:r>
              <a:rPr lang="en-US" dirty="0" smtClean="0"/>
              <a:t> DNA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Segmen</a:t>
            </a:r>
            <a:r>
              <a:rPr lang="en-US" dirty="0" smtClean="0"/>
              <a:t> DNA yang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retroelemen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retrotransposon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retroposon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897"/>
            <a:ext cx="10515600" cy="1325563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Tek.DNA</a:t>
            </a:r>
            <a:r>
              <a:rPr lang="en-US" dirty="0" smtClean="0"/>
              <a:t>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mengisolasi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endParaRPr lang="en-US" dirty="0" smtClean="0"/>
          </a:p>
          <a:p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9" y="3138659"/>
            <a:ext cx="6281531" cy="3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373"/>
            <a:ext cx="10515600" cy="3897589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1970-an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Standford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mengisolasi</a:t>
            </a:r>
            <a:r>
              <a:rPr lang="en-US" dirty="0" smtClean="0"/>
              <a:t> DNA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DNA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(</a:t>
            </a:r>
            <a:r>
              <a:rPr lang="en-US" dirty="0" err="1" smtClean="0"/>
              <a:t>secara</a:t>
            </a:r>
            <a:r>
              <a:rPr lang="en-US" i="1" dirty="0" smtClean="0"/>
              <a:t> in vitro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Ternyata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DNA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(</a:t>
            </a:r>
            <a:r>
              <a:rPr lang="en-US" dirty="0" err="1" smtClean="0"/>
              <a:t>bereplikasi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b="1" i="1" u="sng" dirty="0" smtClean="0"/>
              <a:t>DNA cloning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kloning</a:t>
            </a:r>
            <a:r>
              <a:rPr lang="en-US" b="1" u="sng" dirty="0" smtClean="0"/>
              <a:t> DNA)</a:t>
            </a:r>
            <a:endParaRPr lang="id-ID" b="1" u="sng" dirty="0"/>
          </a:p>
        </p:txBody>
      </p:sp>
    </p:spTree>
    <p:extLst>
      <p:ext uri="{BB962C8B-B14F-4D97-AF65-F5344CB8AC3E}">
        <p14:creationId xmlns:p14="http://schemas.microsoft.com/office/powerpoint/2010/main" val="40707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DNA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373"/>
            <a:ext cx="10515600" cy="3897589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: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biokimia</a:t>
            </a:r>
            <a:r>
              <a:rPr lang="en-US" dirty="0" smtClean="0"/>
              <a:t>, </a:t>
            </a:r>
            <a:r>
              <a:rPr lang="en-US" dirty="0" err="1" smtClean="0"/>
              <a:t>bioteknologi</a:t>
            </a:r>
            <a:r>
              <a:rPr lang="en-US" dirty="0" smtClean="0"/>
              <a:t>, </a:t>
            </a:r>
            <a:r>
              <a:rPr lang="en-US" dirty="0" err="1" smtClean="0"/>
              <a:t>genetika</a:t>
            </a:r>
            <a:r>
              <a:rPr lang="en-US" dirty="0" smtClean="0"/>
              <a:t>, </a:t>
            </a:r>
            <a:r>
              <a:rPr lang="en-US" dirty="0" err="1" smtClean="0"/>
              <a:t>klinisi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cloning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Penentuan</a:t>
            </a:r>
            <a:r>
              <a:rPr lang="en-US" dirty="0" smtClean="0"/>
              <a:t> gen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dikloning</a:t>
            </a:r>
            <a:endParaRPr lang="en-US" dirty="0" smtClean="0"/>
          </a:p>
          <a:p>
            <a:pPr lvl="1"/>
            <a:r>
              <a:rPr lang="en-US" dirty="0" err="1" smtClean="0"/>
              <a:t>Penentuan</a:t>
            </a:r>
            <a:r>
              <a:rPr lang="en-US" dirty="0" smtClean="0"/>
              <a:t> vector DNA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lvl="1"/>
            <a:r>
              <a:rPr lang="en-US" dirty="0" err="1" smtClean="0"/>
              <a:t>Pemotongan</a:t>
            </a:r>
            <a:r>
              <a:rPr lang="en-US" dirty="0" smtClean="0"/>
              <a:t> gen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dikloning</a:t>
            </a:r>
            <a:endParaRPr lang="en-US" dirty="0" smtClean="0"/>
          </a:p>
          <a:p>
            <a:pPr lvl="1"/>
            <a:r>
              <a:rPr lang="en-US" dirty="0" err="1" smtClean="0"/>
              <a:t>Penyambungan</a:t>
            </a:r>
            <a:r>
              <a:rPr lang="en-US" dirty="0" smtClean="0"/>
              <a:t> gen </a:t>
            </a:r>
            <a:r>
              <a:rPr lang="en-US" dirty="0" err="1" smtClean="0"/>
              <a:t>dan</a:t>
            </a:r>
            <a:r>
              <a:rPr lang="en-US" dirty="0" smtClean="0"/>
              <a:t> vector</a:t>
            </a:r>
          </a:p>
          <a:p>
            <a:pPr lvl="1"/>
            <a:r>
              <a:rPr lang="en-US" dirty="0" err="1" smtClean="0"/>
              <a:t>Memasukkan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lvl="1"/>
            <a:r>
              <a:rPr lang="en-US" dirty="0" err="1" smtClean="0"/>
              <a:t>Memperbanyak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16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DNA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03" y="2021988"/>
            <a:ext cx="6993391" cy="4233038"/>
          </a:xfrm>
        </p:spPr>
      </p:pic>
    </p:spTree>
    <p:extLst>
      <p:ext uri="{BB962C8B-B14F-4D97-AF65-F5344CB8AC3E}">
        <p14:creationId xmlns:p14="http://schemas.microsoft.com/office/powerpoint/2010/main" val="2752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smtClean="0"/>
              <a:t>DNA target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DNA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625"/>
            <a:ext cx="10515600" cy="3884337"/>
          </a:xfrm>
        </p:spPr>
        <p:txBody>
          <a:bodyPr/>
          <a:lstStyle/>
          <a:p>
            <a:r>
              <a:rPr lang="en-US" dirty="0" smtClean="0"/>
              <a:t>DNA target </a:t>
            </a:r>
            <a:r>
              <a:rPr lang="en-US" dirty="0" err="1" smtClean="0"/>
              <a:t>merupakan</a:t>
            </a:r>
            <a:r>
              <a:rPr lang="en-US" dirty="0" smtClean="0"/>
              <a:t> gen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DNA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dikloning</a:t>
            </a:r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DNA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DNA target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bereplikasi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Vektor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u="sng" dirty="0" smtClean="0"/>
              <a:t>plasmid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69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smtClean="0"/>
              <a:t>Plasmid </a:t>
            </a:r>
            <a:r>
              <a:rPr lang="en-US" dirty="0" err="1" smtClean="0"/>
              <a:t>sebagai</a:t>
            </a:r>
            <a:r>
              <a:rPr lang="en-US" dirty="0" smtClean="0"/>
              <a:t> DNA </a:t>
            </a:r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625"/>
            <a:ext cx="5562600" cy="3884337"/>
          </a:xfrm>
        </p:spPr>
        <p:txBody>
          <a:bodyPr/>
          <a:lstStyle/>
          <a:p>
            <a:r>
              <a:rPr lang="en-US" dirty="0" smtClean="0"/>
              <a:t>Plasmid </a:t>
            </a:r>
            <a:r>
              <a:rPr lang="en-US" dirty="0" err="1" smtClean="0"/>
              <a:t>merupakan</a:t>
            </a:r>
            <a:r>
              <a:rPr lang="en-US" dirty="0" smtClean="0"/>
              <a:t> DNA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92625"/>
            <a:ext cx="3730487" cy="27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smtClean="0"/>
              <a:t>Plasmid </a:t>
            </a:r>
            <a:r>
              <a:rPr lang="en-US" dirty="0" err="1" smtClean="0"/>
              <a:t>sebagai</a:t>
            </a:r>
            <a:r>
              <a:rPr lang="en-US" dirty="0" smtClean="0"/>
              <a:t> DNA </a:t>
            </a:r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2048493"/>
            <a:ext cx="6689035" cy="41152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Plasmid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b="1" i="1" u="sng" dirty="0" smtClean="0"/>
              <a:t>origin of replication</a:t>
            </a:r>
            <a:r>
              <a:rPr lang="en-US" b="1" u="sng" dirty="0" smtClean="0"/>
              <a:t> (ORI)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berawalnya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replikasi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mengkode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resistensi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antibiotik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selectable marker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penanda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penyeleksi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gen </a:t>
            </a:r>
            <a:r>
              <a:rPr lang="en-US" dirty="0" err="1" smtClean="0">
                <a:sym typeface="Wingdings" panose="05000000000000000000" pitchFamily="2" charset="2"/>
              </a:rPr>
              <a:t>Amp</a:t>
            </a:r>
            <a:r>
              <a:rPr lang="en-US" baseline="30000" dirty="0" err="1" smtClean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plasmid </a:t>
            </a:r>
            <a:r>
              <a:rPr lang="en-US" dirty="0" err="1" smtClean="0">
                <a:sym typeface="Wingdings" panose="05000000000000000000" pitchFamily="2" charset="2"/>
              </a:rPr>
              <a:t>menandakan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membawa</a:t>
            </a:r>
            <a:r>
              <a:rPr lang="en-US" dirty="0" smtClean="0">
                <a:sym typeface="Wingdings" panose="05000000000000000000" pitchFamily="2" charset="2"/>
              </a:rPr>
              <a:t> gen </a:t>
            </a:r>
            <a:r>
              <a:rPr lang="en-US" dirty="0" err="1" smtClean="0">
                <a:sym typeface="Wingdings" panose="05000000000000000000" pitchFamily="2" charset="2"/>
              </a:rPr>
              <a:t>resisten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ampisilin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ditumbuhkan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media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ampisilin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9"/>
          <a:stretch/>
        </p:blipFill>
        <p:spPr>
          <a:xfrm>
            <a:off x="7383133" y="2048493"/>
            <a:ext cx="4502393" cy="31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81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2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kromatid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kiasma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533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smtClean="0"/>
              <a:t>Plasmid </a:t>
            </a:r>
            <a:r>
              <a:rPr lang="en-US" dirty="0" err="1" smtClean="0"/>
              <a:t>sebagai</a:t>
            </a:r>
            <a:r>
              <a:rPr lang="en-US" dirty="0" smtClean="0"/>
              <a:t> DNA </a:t>
            </a:r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6" y="2048493"/>
            <a:ext cx="6689035" cy="4115218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i="1" u="sng" dirty="0" smtClean="0"/>
              <a:t>promoter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protein </a:t>
            </a:r>
            <a:r>
              <a:rPr lang="en-US" dirty="0" err="1" smtClean="0"/>
              <a:t>dari</a:t>
            </a:r>
            <a:r>
              <a:rPr lang="en-US" dirty="0" smtClean="0"/>
              <a:t> gen target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/</a:t>
            </a:r>
            <a:r>
              <a:rPr lang="en-US" dirty="0" err="1" smtClean="0"/>
              <a:t>diekspresikan</a:t>
            </a:r>
            <a:endParaRPr lang="en-US" dirty="0" smtClean="0"/>
          </a:p>
          <a:p>
            <a:r>
              <a:rPr lang="en-US" b="1" i="1" u="sng" dirty="0" smtClean="0"/>
              <a:t>Multiple cloning site</a:t>
            </a:r>
            <a:r>
              <a:rPr lang="en-US" b="1" u="sng" dirty="0" smtClean="0"/>
              <a:t> (MCS)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gen target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disisipkan</a:t>
            </a:r>
            <a:endParaRPr lang="en-US" dirty="0" smtClean="0"/>
          </a:p>
          <a:p>
            <a:r>
              <a:rPr lang="en-US" dirty="0" smtClean="0"/>
              <a:t>Plasmid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DNA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9"/>
          <a:stretch/>
        </p:blipFill>
        <p:spPr>
          <a:xfrm>
            <a:off x="7383133" y="2048493"/>
            <a:ext cx="4502393" cy="31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plasmid </a:t>
            </a:r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25" y="1644873"/>
            <a:ext cx="4024935" cy="4334545"/>
          </a:xfrm>
        </p:spPr>
      </p:pic>
      <p:sp>
        <p:nvSpPr>
          <p:cNvPr id="9" name="Rectangle 8"/>
          <p:cNvSpPr/>
          <p:nvPr/>
        </p:nvSpPr>
        <p:spPr>
          <a:xfrm>
            <a:off x="6361043" y="1565361"/>
            <a:ext cx="1550505" cy="40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DNA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0" y="2048493"/>
            <a:ext cx="10730948" cy="411521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DNA/gen target </a:t>
            </a:r>
            <a:r>
              <a:rPr lang="en-US" dirty="0" err="1" smtClean="0"/>
              <a:t>dan</a:t>
            </a:r>
            <a:r>
              <a:rPr lang="en-US" dirty="0" smtClean="0"/>
              <a:t> plasmid </a:t>
            </a:r>
            <a:r>
              <a:rPr lang="en-US" dirty="0" err="1" smtClean="0"/>
              <a:t>dipotong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restriksi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gen </a:t>
            </a:r>
            <a:r>
              <a:rPr lang="en-US" dirty="0" err="1" smtClean="0"/>
              <a:t>diligasikan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plasmid di </a:t>
            </a:r>
            <a:r>
              <a:rPr lang="en-US" dirty="0" err="1" smtClean="0"/>
              <a:t>daerah</a:t>
            </a:r>
            <a:r>
              <a:rPr lang="en-US" dirty="0" smtClean="0"/>
              <a:t> MCS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Plasmid yang </a:t>
            </a:r>
            <a:r>
              <a:rPr lang="en-US" dirty="0" err="1" smtClean="0"/>
              <a:t>berisi</a:t>
            </a:r>
            <a:r>
              <a:rPr lang="en-US" dirty="0" smtClean="0"/>
              <a:t> gen target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medium </a:t>
            </a:r>
            <a:r>
              <a:rPr lang="en-US" dirty="0" err="1" smtClean="0"/>
              <a:t>pertumbuhan</a:t>
            </a:r>
            <a:r>
              <a:rPr lang="en-US" dirty="0" smtClean="0"/>
              <a:t> + </a:t>
            </a:r>
            <a:r>
              <a:rPr lang="en-US" dirty="0" err="1" smtClean="0"/>
              <a:t>antibiotik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Diinkubasikan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Akan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kompeten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plasmid </a:t>
            </a:r>
            <a:r>
              <a:rPr lang="en-US" dirty="0" err="1" smtClean="0"/>
              <a:t>rekombinan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01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"/>
            <a:ext cx="9134475" cy="68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81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01756"/>
            <a:ext cx="8229600" cy="1143000"/>
          </a:xfrm>
        </p:spPr>
        <p:txBody>
          <a:bodyPr/>
          <a:lstStyle/>
          <a:p>
            <a:r>
              <a:rPr lang="en-US" dirty="0" err="1" smtClean="0"/>
              <a:t>Restriksi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1" y="1981201"/>
            <a:ext cx="10442713" cy="4144963"/>
          </a:xfrm>
        </p:spPr>
        <p:txBody>
          <a:bodyPr>
            <a:normAutofit/>
          </a:bodyPr>
          <a:lstStyle/>
          <a:p>
            <a:pPr marL="285750" lvl="1"/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pemotongan</a:t>
            </a:r>
            <a:r>
              <a:rPr lang="en-US" sz="2800" dirty="0" smtClean="0"/>
              <a:t> DNA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DNA </a:t>
            </a:r>
            <a:r>
              <a:rPr lang="en-US" sz="2800" dirty="0" err="1" smtClean="0"/>
              <a:t>restriksi</a:t>
            </a:r>
            <a:endParaRPr lang="en-US" sz="2800" dirty="0" smtClean="0"/>
          </a:p>
          <a:p>
            <a:pPr marL="285750" lvl="1"/>
            <a:r>
              <a:rPr lang="en-US" sz="2800" dirty="0" smtClean="0"/>
              <a:t>Ada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macam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DNA </a:t>
            </a:r>
            <a:r>
              <a:rPr lang="en-US" sz="2800" dirty="0" err="1" smtClean="0"/>
              <a:t>restriksi</a:t>
            </a:r>
            <a:r>
              <a:rPr lang="en-US" sz="2800" dirty="0" smtClean="0"/>
              <a:t> </a:t>
            </a:r>
            <a:r>
              <a:rPr lang="en-US" sz="2800" dirty="0" err="1" smtClean="0"/>
              <a:t>endonuklease</a:t>
            </a:r>
            <a:r>
              <a:rPr lang="en-US" sz="2800" dirty="0" smtClean="0"/>
              <a:t>, </a:t>
            </a:r>
            <a:r>
              <a:rPr lang="en-US" sz="2800" dirty="0" err="1" smtClean="0"/>
              <a:t>contohnya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BamHI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SalI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XhoI</a:t>
            </a:r>
            <a:r>
              <a:rPr lang="en-US" sz="2800" dirty="0"/>
              <a:t>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pPr marL="285750" lvl="1"/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DNA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misal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BamHI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hanya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memotong</a:t>
            </a:r>
            <a:r>
              <a:rPr lang="en-US" sz="2800" dirty="0" smtClean="0">
                <a:sym typeface="Wingdings" pitchFamily="2" charset="2"/>
              </a:rPr>
              <a:t> DNA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kode</a:t>
            </a:r>
            <a:r>
              <a:rPr lang="en-US" sz="2800" dirty="0" smtClean="0">
                <a:sym typeface="Wingdings" pitchFamily="2" charset="2"/>
              </a:rPr>
              <a:t> GGATCC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7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727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Ligasi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Penggabungan</a:t>
            </a:r>
            <a:r>
              <a:rPr lang="en-US" dirty="0" smtClean="0"/>
              <a:t> DNA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ligase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 yang </a:t>
            </a:r>
            <a:r>
              <a:rPr lang="en-US" dirty="0" err="1" smtClean="0"/>
              <a:t>digabungkan</a:t>
            </a:r>
            <a:endParaRPr lang="en-US" dirty="0" smtClean="0"/>
          </a:p>
          <a:p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restriksi</a:t>
            </a:r>
            <a:r>
              <a:rPr lang="en-US" dirty="0" smtClean="0"/>
              <a:t> DNA,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503582"/>
            <a:ext cx="1050897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2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1948068" y="85344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latin typeface="Arial" charset="0"/>
                <a:cs typeface="Arial" charset="0"/>
              </a:rPr>
              <a:t>Polymerase Chain Reaction</a:t>
            </a:r>
            <a:r>
              <a:rPr lang="en-US" sz="3600" dirty="0">
                <a:latin typeface="Arial" charset="0"/>
                <a:cs typeface="Arial" charset="0"/>
              </a:rPr>
              <a:t> (PCR)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768625" y="1676400"/>
            <a:ext cx="10588487" cy="4343400"/>
          </a:xfrm>
        </p:spPr>
        <p:txBody>
          <a:bodyPr>
            <a:normAutofit/>
          </a:bodyPr>
          <a:lstStyle/>
          <a:p>
            <a:pPr marL="342900" lvl="1" indent="-342900">
              <a:defRPr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Merupakan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metode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perbanyakan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gen (DNA)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menggunakan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reaksi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berantai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</a:p>
          <a:p>
            <a:pPr marL="342900" lvl="1" indent="-342900">
              <a:defRPr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Dibantu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oleh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enzim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DNA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polimerase</a:t>
            </a:r>
            <a:endParaRPr lang="en-US" sz="2800" dirty="0" smtClean="0">
              <a:cs typeface="Arial" charset="0"/>
              <a:sym typeface="Wingdings" pitchFamily="2" charset="2"/>
            </a:endParaRPr>
          </a:p>
          <a:p>
            <a:pPr marL="342900" lvl="1" indent="-342900">
              <a:defRPr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Memerlukan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primer  DNA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spesifik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dengan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panjang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18-24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pb</a:t>
            </a:r>
            <a:endParaRPr lang="en-US" sz="2800" dirty="0">
              <a:cs typeface="Arial" charset="0"/>
              <a:sym typeface="Wingdings" pitchFamily="2" charset="2"/>
            </a:endParaRPr>
          </a:p>
          <a:p>
            <a:pPr marL="342900" lvl="1" indent="-342900">
              <a:defRPr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Terdiri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dari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3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tahap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742950" lvl="2" indent="-342900">
              <a:defRPr/>
            </a:pPr>
            <a:r>
              <a:rPr lang="en-US" sz="2400" dirty="0" err="1" smtClean="0">
                <a:cs typeface="Arial" charset="0"/>
                <a:sym typeface="Wingdings" pitchFamily="2" charset="2"/>
              </a:rPr>
              <a:t>Denaturasi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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pemisahan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untai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ganda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DNA</a:t>
            </a:r>
          </a:p>
          <a:p>
            <a:pPr marL="742950" lvl="2" indent="-342900">
              <a:defRPr/>
            </a:pPr>
            <a:r>
              <a:rPr lang="en-US" sz="2400" i="1" dirty="0" smtClean="0">
                <a:cs typeface="Arial" charset="0"/>
                <a:sym typeface="Wingdings" pitchFamily="2" charset="2"/>
              </a:rPr>
              <a:t>Annealing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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penempelan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primer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DNA </a:t>
            </a:r>
          </a:p>
          <a:p>
            <a:pPr marL="742950" lvl="2" indent="-342900">
              <a:defRPr/>
            </a:pPr>
            <a:r>
              <a:rPr lang="en-US" sz="2400" dirty="0" err="1" smtClean="0">
                <a:cs typeface="Arial" charset="0"/>
                <a:sym typeface="Wingdings" pitchFamily="2" charset="2"/>
              </a:rPr>
              <a:t>Elongasi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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pembentukan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 DNA/gen </a:t>
            </a:r>
            <a:r>
              <a:rPr lang="en-US" sz="2400" dirty="0" err="1" smtClean="0">
                <a:cs typeface="Arial" charset="0"/>
                <a:sym typeface="Wingdings" pitchFamily="2" charset="2"/>
              </a:rPr>
              <a:t>baru</a:t>
            </a:r>
            <a:endParaRPr lang="en-US" sz="2400" dirty="0" smtClean="0"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  <a:p>
            <a:pPr marL="0" lvl="1" indent="0">
              <a:buNone/>
              <a:defRPr/>
            </a:pP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54307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0"/>
            <a:ext cx="31242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Tahapan</a:t>
            </a:r>
            <a:r>
              <a:rPr lang="en-US" dirty="0" smtClean="0"/>
              <a:t> PCR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Denaturasi</a:t>
            </a:r>
            <a:endParaRPr lang="en-US" dirty="0" smtClean="0"/>
          </a:p>
          <a:p>
            <a:pPr marL="514350" indent="-514350">
              <a:buAutoNum type="alphaUcParenBoth"/>
            </a:pPr>
            <a:r>
              <a:rPr lang="en-US" i="1" dirty="0" smtClean="0"/>
              <a:t>Annealing</a:t>
            </a:r>
          </a:p>
          <a:p>
            <a:pPr marL="514350" indent="-514350">
              <a:buAutoNum type="alphaUcParenBoth"/>
            </a:pPr>
            <a:r>
              <a:rPr lang="en-US" dirty="0" err="1" smtClean="0"/>
              <a:t>Elongasi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41744"/>
            <a:ext cx="57150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929"/>
            <a:ext cx="10515600" cy="1325563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DNA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0" y="2279373"/>
            <a:ext cx="10730948" cy="3884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vaksin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hormon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bibit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unggul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hama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panen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cepat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mengetahui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gen yang </a:t>
            </a:r>
            <a:r>
              <a:rPr lang="en-US" dirty="0" err="1" smtClean="0">
                <a:sym typeface="Wingdings" panose="05000000000000000000" pitchFamily="2" charset="2"/>
              </a:rPr>
              <a:t>belum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diketahui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8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homolog/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i="1" dirty="0" smtClean="0"/>
              <a:t>site-specific recombination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Rekombinasi</a:t>
            </a:r>
            <a:r>
              <a:rPr lang="en-US" dirty="0" smtClean="0"/>
              <a:t> homolog/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9860" y="1752601"/>
            <a:ext cx="7629939" cy="41449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identik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Pertukaran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segmen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sister chromatid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Pertukaran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segmen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homolog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4" y="1833564"/>
            <a:ext cx="9056426" cy="37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4400" y="5681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(</a:t>
            </a:r>
            <a:r>
              <a:rPr lang="en-US" sz="1600" i="1" dirty="0" err="1"/>
              <a:t>Brooker</a:t>
            </a:r>
            <a:r>
              <a:rPr lang="en-US" sz="1600" i="1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8627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03438"/>
            <a:ext cx="8229600" cy="3382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rekombinasi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antar</a:t>
            </a:r>
            <a:r>
              <a:rPr lang="en-US" i="1" dirty="0" smtClean="0">
                <a:solidFill>
                  <a:srgbClr val="FF0000"/>
                </a:solidFill>
              </a:rPr>
              <a:t> sister chromatid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u="sng" dirty="0" err="1" smtClean="0"/>
              <a:t>tidak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terjadi</a:t>
            </a:r>
            <a:r>
              <a:rPr lang="en-US" b="1" u="sng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rekombinasi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homolog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u="sng" dirty="0" err="1" smtClean="0"/>
              <a:t>akan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terjadi</a:t>
            </a:r>
            <a:r>
              <a:rPr lang="en-US" b="1" u="sng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28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4" y="1833564"/>
            <a:ext cx="9056426" cy="37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4400" y="5681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(</a:t>
            </a:r>
            <a:r>
              <a:rPr lang="en-US" sz="1600" i="1" dirty="0" err="1"/>
              <a:t>Brooker</a:t>
            </a:r>
            <a:r>
              <a:rPr lang="en-US" sz="1600" i="1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4759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1261</Words>
  <Application>Microsoft Office PowerPoint</Application>
  <PresentationFormat>Widescreen</PresentationFormat>
  <Paragraphs>184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PowerPoint Presentation</vt:lpstr>
      <vt:lpstr>Apa itu rekombinasi??</vt:lpstr>
      <vt:lpstr>Pindah silang (crossing over)</vt:lpstr>
      <vt:lpstr>Pindah silang (crossing over)</vt:lpstr>
      <vt:lpstr>Ada 3 tipe rekombinasi</vt:lpstr>
      <vt:lpstr>1. Rekombinasi homolog/umum</vt:lpstr>
      <vt:lpstr>Bentuk Rekombinasi Homolog</vt:lpstr>
      <vt:lpstr>Hasil dari rekombinasi homolog</vt:lpstr>
      <vt:lpstr>Bentuk Rekombinasi Homolog</vt:lpstr>
      <vt:lpstr>Model Holliday pada Rekombinasi Homolog</vt:lpstr>
      <vt:lpstr>Model Holliday pada Rekombinasi Homolog</vt:lpstr>
      <vt:lpstr>Apakah Holliday Junction sama dengan Kiasma?  </vt:lpstr>
      <vt:lpstr>Holliday Juction vs Kiasma</vt:lpstr>
      <vt:lpstr>Model Holliday pada Rekombinasi Homolog</vt:lpstr>
      <vt:lpstr>PowerPoint Presentation</vt:lpstr>
      <vt:lpstr>2. Rekombinasi Situs Khusus</vt:lpstr>
      <vt:lpstr>Contoh rekombinasi antara DNA bakteriofaga λ (virus) dengan DNA bakteri </vt:lpstr>
      <vt:lpstr>Contoh rekombinasi antara DNA bakteriofaga λ (virus) dengan DNA bakteri</vt:lpstr>
      <vt:lpstr>Contoh rekombinasi situs khusus pada manusia</vt:lpstr>
      <vt:lpstr>Antibodi</vt:lpstr>
      <vt:lpstr>Produksi antibodi </vt:lpstr>
      <vt:lpstr>Struktur Antibodi</vt:lpstr>
      <vt:lpstr>PowerPoint Presentation</vt:lpstr>
      <vt:lpstr>Bagaimana cara sel B memproduksi antibodi yang spesifik?</vt:lpstr>
      <vt:lpstr>3. Transposisi</vt:lpstr>
      <vt:lpstr>Macam-macam Transposisi</vt:lpstr>
      <vt:lpstr>Transposisi sederhana adalah…</vt:lpstr>
      <vt:lpstr>Transposisi sederhana</vt:lpstr>
      <vt:lpstr>Transposisi replikatif yaitu….</vt:lpstr>
      <vt:lpstr>Transposisi replikatif</vt:lpstr>
      <vt:lpstr>Retrotransposon adalah…</vt:lpstr>
      <vt:lpstr>Retrotransposon</vt:lpstr>
      <vt:lpstr>Teknologi DNA Rekombinan</vt:lpstr>
      <vt:lpstr>Awal Mula Keberhasilan Teknologi DNA Rekombinan</vt:lpstr>
      <vt:lpstr>Kloning DNA</vt:lpstr>
      <vt:lpstr>Kloning DNA</vt:lpstr>
      <vt:lpstr>DNA target dan vektor diperlukan dalam kloning DNA </vt:lpstr>
      <vt:lpstr>Plasmid sebagai DNA vektor</vt:lpstr>
      <vt:lpstr>Plasmid sebagai DNA vektor</vt:lpstr>
      <vt:lpstr>Plasmid sebagai DNA vektor</vt:lpstr>
      <vt:lpstr>Contoh plasmid </vt:lpstr>
      <vt:lpstr>Tahapan Kloning DNA</vt:lpstr>
      <vt:lpstr>PowerPoint Presentation</vt:lpstr>
      <vt:lpstr>Restriksi DNA</vt:lpstr>
      <vt:lpstr>Ligasi DNA</vt:lpstr>
      <vt:lpstr>PowerPoint Presentation</vt:lpstr>
      <vt:lpstr>Polymerase Chain Reaction (PCR)</vt:lpstr>
      <vt:lpstr>PowerPoint Presentation</vt:lpstr>
      <vt:lpstr>Kloning DNA digunakan untuk beberapa manfaat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2017-05-28T05:18:32Z</dcterms:created>
  <dcterms:modified xsi:type="dcterms:W3CDTF">2017-07-11T01:15:40Z</dcterms:modified>
</cp:coreProperties>
</file>