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3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66AB-829F-4EDD-81ED-72082473B6E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C63-D8C3-4801-9EB9-38C89FF5D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770293"/>
            <a:ext cx="6172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Struktur</a:t>
            </a:r>
            <a:r>
              <a:rPr lang="en-US" sz="2800" b="1" dirty="0" smtClean="0">
                <a:solidFill>
                  <a:schemeClr val="bg1"/>
                </a:solidFill>
              </a:rPr>
              <a:t> DNA, RNA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Organisasi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Kromosom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makhluk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hidup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23507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71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DNA </a:t>
            </a:r>
            <a:r>
              <a:rPr lang="en-US" dirty="0" err="1" smtClean="0"/>
              <a:t>dan</a:t>
            </a:r>
            <a:r>
              <a:rPr lang="en-US" dirty="0" smtClean="0"/>
              <a:t>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87814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DNA </a:t>
            </a:r>
            <a:r>
              <a:rPr lang="en-US" dirty="0" err="1" smtClean="0"/>
              <a:t>dan</a:t>
            </a:r>
            <a:r>
              <a:rPr lang="en-US" dirty="0" smtClean="0"/>
              <a:t>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14" y="1752600"/>
            <a:ext cx="7257886" cy="364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1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13037"/>
            <a:ext cx="3352800" cy="178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DNA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satu</a:t>
            </a:r>
            <a:r>
              <a:rPr lang="en-US" sz="3600" dirty="0" smtClean="0"/>
              <a:t> </a:t>
            </a:r>
            <a:r>
              <a:rPr lang="en-US" sz="3600" dirty="0" err="1" smtClean="0"/>
              <a:t>untaian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1"/>
            <a:ext cx="5229225" cy="682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5029200" cy="1143000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1"/>
            <a:ext cx="5181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9425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00" y="3048000"/>
            <a:ext cx="32004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Untai</a:t>
            </a:r>
            <a:r>
              <a:rPr lang="en-US" sz="4000" dirty="0" smtClean="0"/>
              <a:t> RNA </a:t>
            </a:r>
            <a:r>
              <a:rPr lang="en-US" sz="4000" dirty="0" err="1" smtClean="0"/>
              <a:t>hampir</a:t>
            </a:r>
            <a:r>
              <a:rPr lang="en-US" sz="4000" dirty="0" smtClean="0"/>
              <a:t> </a:t>
            </a:r>
            <a:r>
              <a:rPr lang="en-US" sz="4000" dirty="0" err="1" smtClean="0"/>
              <a:t>sama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DNA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8"/>
            <a:ext cx="54959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7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Untai</a:t>
            </a:r>
            <a:r>
              <a:rPr lang="en-US" dirty="0" smtClean="0"/>
              <a:t> 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DNA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r>
              <a:rPr lang="en-US" dirty="0" err="1" smtClean="0"/>
              <a:t>Untai</a:t>
            </a:r>
            <a:r>
              <a:rPr lang="en-US" dirty="0" smtClean="0"/>
              <a:t> RNA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sekuen-sekuen</a:t>
            </a:r>
            <a:r>
              <a:rPr lang="en-US" dirty="0" smtClean="0"/>
              <a:t> yang </a:t>
            </a:r>
            <a:r>
              <a:rPr lang="en-US" dirty="0" err="1" smtClean="0"/>
              <a:t>berkomplemen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endParaRPr lang="en-US" dirty="0" smtClean="0"/>
          </a:p>
          <a:p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struktur-struktur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7848600" cy="3992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/>
          <a:stretch/>
        </p:blipFill>
        <p:spPr bwMode="auto">
          <a:xfrm>
            <a:off x="0" y="2205990"/>
            <a:ext cx="9172575" cy="31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RNA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mRNA (</a:t>
            </a:r>
            <a:r>
              <a:rPr lang="en-US" i="1" dirty="0" err="1" smtClean="0">
                <a:solidFill>
                  <a:srgbClr val="FF0000"/>
                </a:solidFill>
              </a:rPr>
              <a:t>massenger</a:t>
            </a:r>
            <a:r>
              <a:rPr lang="en-US" dirty="0" smtClean="0">
                <a:solidFill>
                  <a:srgbClr val="FF0000"/>
                </a:solidFill>
              </a:rPr>
              <a:t> RNA)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menterjemahkan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sekuen</a:t>
            </a:r>
            <a:r>
              <a:rPr lang="en-US" dirty="0" smtClean="0">
                <a:sym typeface="Wingdings" pitchFamily="2" charset="2"/>
              </a:rPr>
              <a:t> DNA, </a:t>
            </a:r>
            <a:r>
              <a:rPr lang="en-US" dirty="0" err="1" smtClean="0">
                <a:sym typeface="Wingdings" pitchFamily="2" charset="2"/>
              </a:rPr>
              <a:t>terbentuk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proses </a:t>
            </a:r>
            <a:r>
              <a:rPr lang="en-US" dirty="0" err="1" smtClean="0">
                <a:sym typeface="Wingdings" pitchFamily="2" charset="2"/>
              </a:rPr>
              <a:t>transkripsi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rRNA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ribosomal</a:t>
            </a:r>
            <a:r>
              <a:rPr lang="en-US" dirty="0" smtClean="0">
                <a:solidFill>
                  <a:srgbClr val="FF0000"/>
                </a:solidFill>
              </a:rPr>
              <a:t> RNA)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penyusun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ribosom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tRNA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transfer</a:t>
            </a:r>
            <a:r>
              <a:rPr lang="en-US" dirty="0" smtClean="0">
                <a:solidFill>
                  <a:srgbClr val="FF0000"/>
                </a:solidFill>
              </a:rPr>
              <a:t> RNA) </a:t>
            </a:r>
            <a:r>
              <a:rPr lang="en-US" dirty="0" smtClean="0">
                <a:sym typeface="Wingdings" pitchFamily="2" charset="2"/>
              </a:rPr>
              <a:t> yang </a:t>
            </a:r>
            <a:r>
              <a:rPr lang="en-US" dirty="0" err="1" smtClean="0">
                <a:sym typeface="Wingdings" pitchFamily="2" charset="2"/>
              </a:rPr>
              <a:t>membawa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asam</a:t>
            </a:r>
            <a:r>
              <a:rPr lang="en-US" dirty="0" smtClean="0">
                <a:sym typeface="Wingdings" pitchFamily="2" charset="2"/>
              </a:rPr>
              <a:t> amino </a:t>
            </a:r>
            <a:r>
              <a:rPr lang="en-US" dirty="0" err="1" smtClean="0">
                <a:sym typeface="Wingdings" pitchFamily="2" charset="2"/>
              </a:rPr>
              <a:t>sesuai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kode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dibawa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mRNA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4540" y="2705100"/>
            <a:ext cx="319659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mRNA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8382000" cy="3992563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8288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10" y="1981200"/>
            <a:ext cx="3946090" cy="48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5486400" cy="40687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1860 – Johann </a:t>
            </a:r>
            <a:r>
              <a:rPr lang="en-US" dirty="0" err="1" smtClean="0">
                <a:solidFill>
                  <a:srgbClr val="FF0000"/>
                </a:solidFill>
              </a:rPr>
              <a:t>Friedriech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Miescher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Mengisolasi</a:t>
            </a:r>
            <a:r>
              <a:rPr lang="en-US" dirty="0" smtClean="0"/>
              <a:t> protein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endParaRPr lang="en-US" dirty="0" smtClean="0"/>
          </a:p>
          <a:p>
            <a:pPr lvl="1"/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protein</a:t>
            </a:r>
          </a:p>
          <a:p>
            <a:pPr lvl="1"/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“</a:t>
            </a:r>
            <a:r>
              <a:rPr lang="en-US" dirty="0" err="1" smtClean="0"/>
              <a:t>nuklein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diyakini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nukleus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Nuklein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sebenarnya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DNA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843213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gen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genom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Genom</a:t>
            </a:r>
            <a:r>
              <a:rPr lang="en-US" dirty="0" smtClean="0">
                <a:sym typeface="Wingdings" pitchFamily="2" charset="2"/>
              </a:rPr>
              <a:t> virus </a:t>
            </a:r>
            <a:r>
              <a:rPr lang="en-US" dirty="0" err="1" smtClean="0">
                <a:sym typeface="Wingdings" pitchFamily="2" charset="2"/>
              </a:rPr>
              <a:t>berukuran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relatif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kecil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dibandingkan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organisme</a:t>
            </a:r>
            <a:r>
              <a:rPr lang="en-US" dirty="0" smtClean="0">
                <a:sym typeface="Wingdings" pitchFamily="2" charset="2"/>
              </a:rPr>
              <a:t> lain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9193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Genom</a:t>
            </a:r>
            <a:r>
              <a:rPr lang="en-US" dirty="0" smtClean="0"/>
              <a:t> virus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kapsid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34" y="1924050"/>
            <a:ext cx="3993266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nukleat</a:t>
            </a:r>
            <a:r>
              <a:rPr lang="en-US" dirty="0" smtClean="0"/>
              <a:t>/</a:t>
            </a:r>
            <a:r>
              <a:rPr lang="en-US" dirty="0" err="1" smtClean="0"/>
              <a:t>genom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5963"/>
            <a:ext cx="6965792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sirkuler</a:t>
            </a:r>
            <a:r>
              <a:rPr lang="en-US" dirty="0" smtClean="0"/>
              <a:t> (plasmid)</a:t>
            </a:r>
          </a:p>
          <a:p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gen </a:t>
            </a:r>
            <a:r>
              <a:rPr lang="en-US" dirty="0" err="1" smtClean="0"/>
              <a:t>penting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i="1" dirty="0" smtClean="0"/>
              <a:t>origin of replication</a:t>
            </a:r>
            <a:r>
              <a:rPr lang="en-US" dirty="0" smtClean="0"/>
              <a:t> (ORI)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memulai</a:t>
            </a:r>
            <a:r>
              <a:rPr lang="en-US" dirty="0" smtClean="0"/>
              <a:t> proses </a:t>
            </a:r>
            <a:r>
              <a:rPr lang="en-US" dirty="0" err="1" smtClean="0"/>
              <a:t>replikasi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i="1" dirty="0" smtClean="0"/>
              <a:t>repetitive sequence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5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Plasmid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6" y="1828800"/>
            <a:ext cx="5349129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supercoiled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agar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674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(www.emaze.com)</a:t>
            </a:r>
            <a:endParaRPr lang="en-US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4566"/>
            <a:ext cx="7781049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49" y="1371600"/>
            <a:ext cx="8129351" cy="376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eukariotik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2 set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berpasang-pasangan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err="1" smtClean="0">
                <a:sym typeface="Wingdings" pitchFamily="2" charset="2"/>
              </a:rPr>
              <a:t>Individu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eukariotik</a:t>
            </a:r>
            <a:r>
              <a:rPr lang="en-US" dirty="0" smtClean="0">
                <a:sym typeface="Wingdings" pitchFamily="2" charset="2"/>
              </a:rPr>
              <a:t> lain </a:t>
            </a:r>
            <a:r>
              <a:rPr lang="en-US" dirty="0" err="1" smtClean="0">
                <a:sym typeface="Wingdings" pitchFamily="2" charset="2"/>
              </a:rPr>
              <a:t>ada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lebih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2 set</a:t>
            </a:r>
          </a:p>
          <a:p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terletak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nukleus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genus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2578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/>
              <a:t>Plethodon</a:t>
            </a:r>
            <a:r>
              <a:rPr lang="en-US" i="1" dirty="0" smtClean="0"/>
              <a:t> </a:t>
            </a:r>
            <a:r>
              <a:rPr lang="en-US" i="1" dirty="0" err="1" smtClean="0"/>
              <a:t>richmondi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Plethodon</a:t>
            </a:r>
            <a:r>
              <a:rPr lang="en-US" i="1" dirty="0" smtClean="0"/>
              <a:t> </a:t>
            </a:r>
            <a:r>
              <a:rPr lang="en-US" i="1" dirty="0" err="1" smtClean="0"/>
              <a:t>larselli</a:t>
            </a:r>
            <a:endParaRPr lang="en-US" i="1" dirty="0" smtClean="0"/>
          </a:p>
          <a:p>
            <a:r>
              <a:rPr lang="en-US" i="1" dirty="0" err="1"/>
              <a:t>Plethodon</a:t>
            </a:r>
            <a:r>
              <a:rPr lang="en-US" i="1" dirty="0"/>
              <a:t> </a:t>
            </a:r>
            <a:r>
              <a:rPr lang="en-US" i="1" dirty="0" err="1" smtClean="0"/>
              <a:t>larselli</a:t>
            </a:r>
            <a:r>
              <a:rPr lang="en-US" i="1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genom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 </a:t>
            </a:r>
            <a:r>
              <a:rPr lang="en-US" dirty="0" err="1" smtClean="0"/>
              <a:t>lipatnya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/>
              <a:t>Plethodon</a:t>
            </a:r>
            <a:r>
              <a:rPr lang="en-US" i="1" dirty="0"/>
              <a:t> </a:t>
            </a:r>
            <a:r>
              <a:rPr lang="en-US" i="1" dirty="0" err="1"/>
              <a:t>richmondi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i="1" dirty="0" err="1" smtClean="0"/>
              <a:t>Karena</a:t>
            </a:r>
            <a:r>
              <a:rPr lang="en-US" i="1" dirty="0" smtClean="0"/>
              <a:t>????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29241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0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373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1885-1901 – Albrecht Kossel</a:t>
            </a:r>
          </a:p>
          <a:p>
            <a:pPr lvl="1"/>
            <a:r>
              <a:rPr lang="en-US" dirty="0" err="1" smtClean="0"/>
              <a:t>Meneliti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“</a:t>
            </a:r>
            <a:r>
              <a:rPr lang="en-US" dirty="0" err="1" smtClean="0"/>
              <a:t>nuklein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Nuklein</a:t>
            </a:r>
            <a:r>
              <a:rPr lang="en-US" dirty="0" smtClean="0"/>
              <a:t>”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 </a:t>
            </a:r>
            <a:r>
              <a:rPr lang="en-US" dirty="0" err="1" smtClean="0"/>
              <a:t>basa</a:t>
            </a:r>
            <a:r>
              <a:rPr lang="en-US" dirty="0" smtClean="0"/>
              <a:t> nitrogen : </a:t>
            </a:r>
            <a:r>
              <a:rPr lang="en-US" dirty="0" err="1" smtClean="0"/>
              <a:t>adenin</a:t>
            </a:r>
            <a:r>
              <a:rPr lang="en-US" dirty="0" smtClean="0"/>
              <a:t>, </a:t>
            </a:r>
            <a:r>
              <a:rPr lang="en-US" dirty="0" err="1" smtClean="0"/>
              <a:t>guanin</a:t>
            </a:r>
            <a:r>
              <a:rPr lang="en-US" dirty="0" smtClean="0"/>
              <a:t>, </a:t>
            </a:r>
            <a:r>
              <a:rPr lang="en-US" dirty="0" err="1" smtClean="0"/>
              <a:t>sitosin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Albrecht Kossel </a:t>
            </a:r>
            <a:r>
              <a:rPr lang="en-US" dirty="0" err="1" smtClean="0"/>
              <a:t>dianugerahi</a:t>
            </a:r>
            <a:r>
              <a:rPr lang="en-US" dirty="0" smtClean="0"/>
              <a:t> </a:t>
            </a:r>
            <a:r>
              <a:rPr lang="en-US" dirty="0" err="1" smtClean="0"/>
              <a:t>hadiah</a:t>
            </a:r>
            <a:r>
              <a:rPr lang="en-US" dirty="0" smtClean="0"/>
              <a:t> Nobel </a:t>
            </a:r>
            <a:r>
              <a:rPr lang="en-US" dirty="0" err="1" smtClean="0"/>
              <a:t>tahun</a:t>
            </a:r>
            <a:r>
              <a:rPr lang="en-US" dirty="0" smtClean="0"/>
              <a:t> 1910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046869" cy="30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9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DNA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1"/>
            <a:ext cx="53340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1940-an – Avery Oswald</a:t>
            </a:r>
          </a:p>
          <a:p>
            <a:pPr lvl="1"/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Colin MacLeod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Maclyn</a:t>
            </a:r>
            <a:r>
              <a:rPr lang="en-US" dirty="0" smtClean="0"/>
              <a:t> McCarty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ditransformasikan</a:t>
            </a:r>
            <a:endParaRPr lang="en-US" dirty="0" smtClean="0"/>
          </a:p>
          <a:p>
            <a:pPr lvl="1"/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yang non-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dicampurkan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en-US" dirty="0" smtClean="0"/>
          </a:p>
          <a:p>
            <a:pPr lvl="1"/>
            <a:r>
              <a:rPr lang="en-US" dirty="0" err="1" smtClean="0"/>
              <a:t>Terdapat</a:t>
            </a:r>
            <a:r>
              <a:rPr lang="en-US" dirty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ditransformasikan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76670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4297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1950 – Erwin Chargaff</a:t>
            </a:r>
          </a:p>
          <a:p>
            <a:pPr lvl="1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basa-basa</a:t>
            </a:r>
            <a:r>
              <a:rPr lang="en-US" dirty="0" smtClean="0"/>
              <a:t> nitrogen </a:t>
            </a:r>
            <a:r>
              <a:rPr lang="en-US" dirty="0" err="1" smtClean="0"/>
              <a:t>dalam</a:t>
            </a:r>
            <a:r>
              <a:rPr lang="en-US" dirty="0" smtClean="0"/>
              <a:t> DNA</a:t>
            </a:r>
          </a:p>
          <a:p>
            <a:pPr lvl="1"/>
            <a:r>
              <a:rPr lang="en-US" dirty="0" err="1" smtClean="0"/>
              <a:t>Jumlah</a:t>
            </a:r>
            <a:r>
              <a:rPr lang="en-US" dirty="0" smtClean="0"/>
              <a:t> G = C </a:t>
            </a:r>
            <a:r>
              <a:rPr lang="en-US" dirty="0" err="1" smtClean="0"/>
              <a:t>dan</a:t>
            </a:r>
            <a:r>
              <a:rPr lang="en-US" dirty="0" smtClean="0"/>
              <a:t> A = T</a:t>
            </a:r>
            <a:endParaRPr lang="en-US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basa-basa</a:t>
            </a:r>
            <a:r>
              <a:rPr lang="en-US" dirty="0" smtClean="0">
                <a:sym typeface="Wingdings" pitchFamily="2" charset="2"/>
              </a:rPr>
              <a:t> nitrogen </a:t>
            </a:r>
            <a:r>
              <a:rPr lang="en-US" dirty="0" err="1" smtClean="0">
                <a:sym typeface="Wingdings" pitchFamily="2" charset="2"/>
              </a:rPr>
              <a:t>ini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bervariasi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beberapa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spesies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hukum</a:t>
            </a:r>
            <a:r>
              <a:rPr lang="en-US" dirty="0" smtClean="0">
                <a:solidFill>
                  <a:srgbClr val="FF0000"/>
                </a:solidFill>
              </a:rPr>
              <a:t> Chargaff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5532" r="11040" b="24209"/>
          <a:stretch/>
        </p:blipFill>
        <p:spPr bwMode="auto">
          <a:xfrm>
            <a:off x="6510453" y="2051823"/>
            <a:ext cx="2252547" cy="283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05400" cy="42973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1951- 1953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Rosalind Franklin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Melakukan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riset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Maurice Wilkins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Raymond Gosling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Berhasil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memfoto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DNA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difraksi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sinar</a:t>
            </a:r>
            <a:r>
              <a:rPr lang="en-US" dirty="0" smtClean="0">
                <a:sym typeface="Wingdings" pitchFamily="2" charset="2"/>
              </a:rPr>
              <a:t> X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Menemukan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bahwa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gugus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fosfat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DNA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Hampir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menemukan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ganda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7"/>
          <a:stretch/>
        </p:blipFill>
        <p:spPr bwMode="auto">
          <a:xfrm>
            <a:off x="6324600" y="1676400"/>
            <a:ext cx="2057399" cy="267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8"/>
          <a:stretch/>
        </p:blipFill>
        <p:spPr bwMode="auto">
          <a:xfrm>
            <a:off x="6178083" y="4349119"/>
            <a:ext cx="2350431" cy="239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9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152400" y="2613818"/>
            <a:ext cx="4495800" cy="4373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1953- James Watson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Francis Crick</a:t>
            </a:r>
          </a:p>
          <a:p>
            <a:pPr lvl="1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DNA</a:t>
            </a:r>
          </a:p>
          <a:p>
            <a:pPr lvl="1"/>
            <a:r>
              <a:rPr lang="en-US" dirty="0" err="1" smtClean="0"/>
              <a:t>Dianugerahi</a:t>
            </a:r>
            <a:r>
              <a:rPr lang="en-US" dirty="0" smtClean="0"/>
              <a:t> </a:t>
            </a:r>
            <a:r>
              <a:rPr lang="en-US" dirty="0" smtClean="0"/>
              <a:t>N</a:t>
            </a:r>
            <a:r>
              <a:rPr lang="en-US" dirty="0" smtClean="0"/>
              <a:t>obel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1962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0" y="1828800"/>
            <a:ext cx="418753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/>
              <a:t>Struktur</a:t>
            </a:r>
            <a:r>
              <a:rPr lang="en-US" sz="4800" dirty="0" smtClean="0"/>
              <a:t> DNA???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68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487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Struktur</a:t>
            </a:r>
            <a:r>
              <a:rPr lang="en-US" sz="5400" dirty="0" smtClean="0"/>
              <a:t> RNA??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635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500</Words>
  <Application>Microsoft Office PowerPoint</Application>
  <PresentationFormat>On-screen Show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Sejarah Penemuan DNA</vt:lpstr>
      <vt:lpstr>Sejarah Penemuan DNA</vt:lpstr>
      <vt:lpstr>Sejarah Penemuan DNA </vt:lpstr>
      <vt:lpstr>Sejarah Penemuan DNA</vt:lpstr>
      <vt:lpstr>Sejarah Penemuan DNA</vt:lpstr>
      <vt:lpstr>Sejarah Penemuan DNA</vt:lpstr>
      <vt:lpstr>PowerPoint Presentation</vt:lpstr>
      <vt:lpstr>Struktur RNA??</vt:lpstr>
      <vt:lpstr>Struktur DNA dan RNA</vt:lpstr>
      <vt:lpstr>Struktur DNA dan RNA</vt:lpstr>
      <vt:lpstr>PowerPoint Presentation</vt:lpstr>
      <vt:lpstr>PowerPoint Presentation</vt:lpstr>
      <vt:lpstr>Untai RNA hampir sama dengan DNA</vt:lpstr>
      <vt:lpstr>Untai RNA</vt:lpstr>
      <vt:lpstr>Macam-macam struktur RNA</vt:lpstr>
      <vt:lpstr>Tipe-tipe RNA</vt:lpstr>
      <vt:lpstr>Struktur mRNA</vt:lpstr>
      <vt:lpstr>Struktur tRNA</vt:lpstr>
      <vt:lpstr>Organisasi Kromosom pada Virus</vt:lpstr>
      <vt:lpstr>PowerPoint Presentation</vt:lpstr>
      <vt:lpstr>Genom virus terdapat di dalam kapsid</vt:lpstr>
      <vt:lpstr>Struktur Virus dengan asam nukleat/genom</vt:lpstr>
      <vt:lpstr>Kromosom pada Bakteri</vt:lpstr>
      <vt:lpstr>Plasmid bakteri</vt:lpstr>
      <vt:lpstr>Bentuk kromosom bakteri adalah supercoiled</vt:lpstr>
      <vt:lpstr>PowerPoint Presentation</vt:lpstr>
      <vt:lpstr>Susunan kromosom pada organisme eukariotik</vt:lpstr>
      <vt:lpstr>Dalam satu genus bisa memiliki jumlah genom yang berbeda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28</cp:revision>
  <dcterms:created xsi:type="dcterms:W3CDTF">2017-04-13T08:01:52Z</dcterms:created>
  <dcterms:modified xsi:type="dcterms:W3CDTF">2017-04-17T02:28:47Z</dcterms:modified>
</cp:coreProperties>
</file>