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2B1-4668-442A-9CAD-50C9D21FD33A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9D63-5153-4891-97A5-C927EE6261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894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2B1-4668-442A-9CAD-50C9D21FD33A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9D63-5153-4891-97A5-C927EE6261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343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2B1-4668-442A-9CAD-50C9D21FD33A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9D63-5153-4891-97A5-C927EE6261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177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2B1-4668-442A-9CAD-50C9D21FD33A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9D63-5153-4891-97A5-C927EE6261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346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2B1-4668-442A-9CAD-50C9D21FD33A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9D63-5153-4891-97A5-C927EE6261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933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2B1-4668-442A-9CAD-50C9D21FD33A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9D63-5153-4891-97A5-C927EE6261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167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2B1-4668-442A-9CAD-50C9D21FD33A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9D63-5153-4891-97A5-C927EE6261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546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2B1-4668-442A-9CAD-50C9D21FD33A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9D63-5153-4891-97A5-C927EE6261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68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2B1-4668-442A-9CAD-50C9D21FD33A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9D63-5153-4891-97A5-C927EE6261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063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2B1-4668-442A-9CAD-50C9D21FD33A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9D63-5153-4891-97A5-C927EE6261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264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42B1-4668-442A-9CAD-50C9D21FD33A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9D63-5153-4891-97A5-C927EE6261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837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242B1-4668-442A-9CAD-50C9D21FD33A}" type="datetimeFigureOut">
              <a:rPr lang="id-ID" smtClean="0"/>
              <a:t>11/07/2017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19D63-5153-4891-97A5-C927EE6261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23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" y="13251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24400" y="3379543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Transkripsi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Translasi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Prokariota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Eukariota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5628861" y="4323522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5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30" y="685800"/>
            <a:ext cx="1060174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(Transfer RNA)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5130" y="1981201"/>
            <a:ext cx="6520070" cy="4495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yang :</a:t>
            </a:r>
          </a:p>
          <a:p>
            <a:pPr lvl="1"/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kodon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mRNA </a:t>
            </a:r>
          </a:p>
          <a:p>
            <a:pPr lvl="1"/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yang </a:t>
            </a:r>
            <a:r>
              <a:rPr lang="en-US" dirty="0" err="1" smtClean="0"/>
              <a:t>spesifik</a:t>
            </a:r>
            <a:endParaRPr lang="en-US" dirty="0" smtClean="0"/>
          </a:p>
          <a:p>
            <a:pPr lvl="1"/>
            <a:endParaRPr lang="en-US" dirty="0" smtClean="0"/>
          </a:p>
          <a:p>
            <a:pPr marL="342900" lvl="1" indent="-342900"/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, </a:t>
            </a:r>
            <a:r>
              <a:rPr lang="en-US" sz="3200" dirty="0" err="1"/>
              <a:t>maka</a:t>
            </a:r>
            <a:r>
              <a:rPr lang="en-US" sz="3200" dirty="0"/>
              <a:t> </a:t>
            </a:r>
            <a:r>
              <a:rPr lang="en-US" sz="3200" dirty="0" err="1"/>
              <a:t>tRNA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awalnya</a:t>
            </a:r>
            <a:r>
              <a:rPr lang="en-US" sz="3200" dirty="0"/>
              <a:t> </a:t>
            </a:r>
            <a:r>
              <a:rPr lang="en-US" sz="3200" dirty="0" err="1"/>
              <a:t>disebut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molekul</a:t>
            </a:r>
            <a:r>
              <a:rPr lang="en-US" sz="3200" dirty="0"/>
              <a:t> adaptor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479" y="1828800"/>
            <a:ext cx="3303103" cy="375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3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45" y="381001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199" y="1600200"/>
            <a:ext cx="5065643" cy="472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RNA</a:t>
            </a:r>
          </a:p>
          <a:p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semanggi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tangkai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3 </a:t>
            </a:r>
            <a:r>
              <a:rPr lang="en-US" dirty="0" err="1" smtClean="0">
                <a:sym typeface="Wingdings" pitchFamily="2" charset="2"/>
              </a:rPr>
              <a:t>jari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i="1" dirty="0" smtClean="0">
                <a:sym typeface="Wingdings" pitchFamily="2" charset="2"/>
              </a:rPr>
              <a:t>stem- loop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err="1" smtClean="0">
                <a:sym typeface="Wingdings" pitchFamily="2" charset="2"/>
              </a:rPr>
              <a:t>Sekuen</a:t>
            </a:r>
            <a:r>
              <a:rPr lang="en-US" dirty="0" smtClean="0">
                <a:sym typeface="Wingdings" pitchFamily="2" charset="2"/>
              </a:rPr>
              <a:t> ACC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ujung</a:t>
            </a:r>
            <a:r>
              <a:rPr lang="en-US" dirty="0" smtClean="0">
                <a:sym typeface="Wingdings" pitchFamily="2" charset="2"/>
              </a:rPr>
              <a:t> 3’ </a:t>
            </a:r>
            <a:r>
              <a:rPr lang="en-US" dirty="0" err="1" smtClean="0">
                <a:sym typeface="Wingdings" pitchFamily="2" charset="2"/>
              </a:rPr>
              <a:t>sebagai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penerima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asam</a:t>
            </a:r>
            <a:r>
              <a:rPr lang="en-US" dirty="0" smtClean="0">
                <a:sym typeface="Wingdings" pitchFamily="2" charset="2"/>
              </a:rPr>
              <a:t> amino (</a:t>
            </a:r>
            <a:r>
              <a:rPr lang="en-US" i="1" dirty="0" smtClean="0">
                <a:sym typeface="Wingdings" pitchFamily="2" charset="2"/>
              </a:rPr>
              <a:t>acceptor stem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/>
          <a:stretch/>
        </p:blipFill>
        <p:spPr bwMode="auto">
          <a:xfrm>
            <a:off x="1524001" y="1143001"/>
            <a:ext cx="4493797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24000" y="3657600"/>
            <a:ext cx="105051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83490" y="3352800"/>
            <a:ext cx="105051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35690" y="5334000"/>
            <a:ext cx="105051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0400" y="1600200"/>
            <a:ext cx="105051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2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533400"/>
            <a:ext cx="948193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(Transfer RNA)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905001"/>
            <a:ext cx="5715000" cy="4297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Asam</a:t>
            </a:r>
            <a:r>
              <a:rPr lang="en-US" dirty="0" smtClean="0"/>
              <a:t> amino yang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penamaan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  <a:p>
            <a:r>
              <a:rPr lang="en-US" dirty="0" err="1" smtClean="0"/>
              <a:t>Misal</a:t>
            </a:r>
            <a:r>
              <a:rPr lang="en-US" dirty="0" smtClean="0"/>
              <a:t>: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Alanin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indent="0">
              <a:buNone/>
            </a:pPr>
            <a:r>
              <a:rPr lang="en-US" dirty="0" err="1" smtClean="0">
                <a:sym typeface="Wingdings" pitchFamily="2" charset="2"/>
              </a:rPr>
              <a:t>tRNA</a:t>
            </a:r>
            <a:r>
              <a:rPr lang="en-US" baseline="30000" dirty="0" err="1" smtClean="0">
                <a:sym typeface="Wingdings" pitchFamily="2" charset="2"/>
              </a:rPr>
              <a:t>Ala</a:t>
            </a:r>
            <a:endParaRPr lang="en-US" baseline="30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4" y="1676400"/>
            <a:ext cx="472061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8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(Transfer RNA)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5943600" y="1752600"/>
            <a:ext cx="4495800" cy="4495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Asam</a:t>
            </a:r>
            <a:r>
              <a:rPr lang="en-US" dirty="0" smtClean="0"/>
              <a:t> amino yang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kodon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mRNA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kodon</a:t>
            </a:r>
            <a:r>
              <a:rPr lang="en-US" dirty="0" smtClean="0"/>
              <a:t> mRNA?</a:t>
            </a:r>
          </a:p>
          <a:p>
            <a:pPr marL="800100" indent="-457200">
              <a:buFont typeface="Wingdings"/>
              <a:buChar char="à"/>
            </a:pP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sekuen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antikodon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indent="0">
              <a:buNone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indent="0">
              <a:buNone/>
            </a:pPr>
            <a:r>
              <a:rPr lang="en-US" i="1" dirty="0" err="1" smtClean="0">
                <a:sym typeface="Wingdings" pitchFamily="2" charset="2"/>
              </a:rPr>
              <a:t>Misal</a:t>
            </a:r>
            <a:r>
              <a:rPr lang="en-US" i="1" dirty="0" smtClean="0">
                <a:sym typeface="Wingdings" pitchFamily="2" charset="2"/>
              </a:rPr>
              <a:t> : </a:t>
            </a:r>
            <a:r>
              <a:rPr lang="en-US" i="1" dirty="0" err="1" smtClean="0">
                <a:sym typeface="Wingdings" pitchFamily="2" charset="2"/>
              </a:rPr>
              <a:t>kodon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untuk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Alanin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adalah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GCA </a:t>
            </a:r>
            <a:r>
              <a:rPr lang="en-US" i="1" dirty="0" err="1" smtClean="0">
                <a:sym typeface="Wingdings" pitchFamily="2" charset="2"/>
              </a:rPr>
              <a:t>maka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antikodonnya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adalah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CGU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391885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5334000"/>
            <a:ext cx="25908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2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sekuen-sekuen</a:t>
            </a:r>
            <a:r>
              <a:rPr lang="en-US" dirty="0" smtClean="0"/>
              <a:t> </a:t>
            </a:r>
            <a:r>
              <a:rPr lang="en-US" dirty="0" err="1" smtClean="0"/>
              <a:t>nukleotida</a:t>
            </a:r>
            <a:r>
              <a:rPr lang="en-US" dirty="0" smtClean="0"/>
              <a:t> (</a:t>
            </a:r>
            <a:r>
              <a:rPr lang="en-US" dirty="0" err="1" smtClean="0"/>
              <a:t>kodon</a:t>
            </a:r>
            <a:r>
              <a:rPr lang="en-US" dirty="0" smtClean="0"/>
              <a:t>) yang </a:t>
            </a:r>
            <a:r>
              <a:rPr lang="en-US" dirty="0" err="1" smtClean="0"/>
              <a:t>mengkode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</a:t>
            </a:r>
          </a:p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dikode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kodon</a:t>
            </a:r>
            <a:r>
              <a:rPr lang="en-US" dirty="0" smtClean="0"/>
              <a:t> (</a:t>
            </a:r>
            <a:r>
              <a:rPr lang="en-US" i="1" dirty="0" smtClean="0"/>
              <a:t>degenerate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dikemukakan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Francis Crick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Hipotesis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Wobble</a:t>
            </a:r>
          </a:p>
          <a:p>
            <a:r>
              <a:rPr lang="en-US" i="1" dirty="0" err="1" smtClean="0">
                <a:sym typeface="Wingdings" panose="05000000000000000000" pitchFamily="2" charset="2"/>
              </a:rPr>
              <a:t>Misal</a:t>
            </a:r>
            <a:r>
              <a:rPr lang="en-US" i="1" dirty="0" smtClean="0">
                <a:sym typeface="Wingdings" panose="05000000000000000000" pitchFamily="2" charset="2"/>
              </a:rPr>
              <a:t> : </a:t>
            </a:r>
            <a:r>
              <a:rPr lang="en-US" i="1" dirty="0" err="1" smtClean="0">
                <a:sym typeface="Wingdings" panose="05000000000000000000" pitchFamily="2" charset="2"/>
              </a:rPr>
              <a:t>as.amino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glisin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bisa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dikode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oleh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kodon</a:t>
            </a:r>
            <a:r>
              <a:rPr lang="en-US" i="1" dirty="0" smtClean="0">
                <a:sym typeface="Wingdings" panose="05000000000000000000" pitchFamily="2" charset="2"/>
              </a:rPr>
              <a:t> GG</a:t>
            </a:r>
            <a:r>
              <a:rPr lang="en-US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G</a:t>
            </a:r>
            <a:r>
              <a:rPr lang="en-US" i="1" dirty="0" smtClean="0">
                <a:sym typeface="Wingdings" panose="05000000000000000000" pitchFamily="2" charset="2"/>
              </a:rPr>
              <a:t>, GG</a:t>
            </a:r>
            <a:r>
              <a:rPr lang="en-US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i="1" dirty="0" smtClean="0">
                <a:sym typeface="Wingdings" panose="05000000000000000000" pitchFamily="2" charset="2"/>
              </a:rPr>
              <a:t>, GG</a:t>
            </a:r>
            <a:r>
              <a:rPr lang="en-US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i="1" dirty="0" smtClean="0">
                <a:sym typeface="Wingdings" panose="05000000000000000000" pitchFamily="2" charset="2"/>
              </a:rPr>
              <a:t>, GG</a:t>
            </a:r>
            <a:r>
              <a:rPr lang="en-US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U</a:t>
            </a:r>
            <a:r>
              <a:rPr lang="en-US" i="1" dirty="0" smtClean="0">
                <a:sym typeface="Wingdings" panose="05000000000000000000" pitchFamily="2" charset="2"/>
              </a:rPr>
              <a:t>  </a:t>
            </a:r>
            <a:r>
              <a:rPr lang="en-US" i="1" dirty="0" err="1" smtClean="0">
                <a:sym typeface="Wingdings" panose="05000000000000000000" pitchFamily="2" charset="2"/>
              </a:rPr>
              <a:t>basa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ketiga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bisa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berbeda</a:t>
            </a:r>
            <a:r>
              <a:rPr lang="en-US" i="1" dirty="0" smtClean="0">
                <a:sym typeface="Wingdings" panose="05000000000000000000" pitchFamily="2" charset="2"/>
              </a:rPr>
              <a:t>, </a:t>
            </a:r>
            <a:r>
              <a:rPr lang="en-US" i="1" dirty="0" err="1" smtClean="0">
                <a:sym typeface="Wingdings" panose="05000000000000000000" pitchFamily="2" charset="2"/>
              </a:rPr>
              <a:t>sedangkan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basa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pertama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dan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kedua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sama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0539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676401"/>
            <a:ext cx="5902239" cy="4876800"/>
          </a:xfrm>
        </p:spPr>
      </p:pic>
    </p:spTree>
    <p:extLst>
      <p:ext uri="{BB962C8B-B14F-4D97-AF65-F5344CB8AC3E}">
        <p14:creationId xmlns:p14="http://schemas.microsoft.com/office/powerpoint/2010/main" val="38506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Dikatalisis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aminoasil-tRNA</a:t>
            </a:r>
            <a:r>
              <a:rPr lang="en-US" dirty="0" smtClean="0"/>
              <a:t> </a:t>
            </a:r>
            <a:r>
              <a:rPr lang="en-US" dirty="0" err="1" smtClean="0"/>
              <a:t>sintetase</a:t>
            </a:r>
            <a:endParaRPr lang="en-US" dirty="0" smtClean="0"/>
          </a:p>
          <a:p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20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enzim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aminoasil-tRNA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sintetase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yang </a:t>
            </a:r>
            <a:r>
              <a:rPr lang="en-US" dirty="0" err="1" smtClean="0"/>
              <a:t>diproduksi</a:t>
            </a:r>
            <a:r>
              <a:rPr lang="en-US" dirty="0" smtClean="0"/>
              <a:t> di </a:t>
            </a:r>
            <a:r>
              <a:rPr lang="en-US" dirty="0" err="1" smtClean="0"/>
              <a:t>nukleus</a:t>
            </a:r>
            <a:r>
              <a:rPr lang="en-US" dirty="0" smtClean="0"/>
              <a:t> </a:t>
            </a:r>
            <a:r>
              <a:rPr lang="en-US" dirty="0" err="1" smtClean="0"/>
              <a:t>dipasangkan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yang </a:t>
            </a:r>
            <a:r>
              <a:rPr lang="en-US" dirty="0" err="1" smtClean="0"/>
              <a:t>sesuai</a:t>
            </a:r>
            <a:endParaRPr lang="en-US" dirty="0" smtClean="0"/>
          </a:p>
          <a:p>
            <a:r>
              <a:rPr lang="en-US" dirty="0" err="1" smtClean="0"/>
              <a:t>tRNA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aminoasil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tRNA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07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480" y="2971800"/>
            <a:ext cx="445412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tRNA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6504"/>
            <a:ext cx="3013481" cy="6831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6477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Brooker</a:t>
            </a:r>
            <a:r>
              <a:rPr lang="en-US" i="1" dirty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7276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komplek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sintesis</a:t>
            </a:r>
            <a:r>
              <a:rPr lang="en-US" dirty="0" smtClean="0"/>
              <a:t> (</a:t>
            </a:r>
            <a:r>
              <a:rPr lang="en-US" dirty="0" err="1" smtClean="0"/>
              <a:t>pembentukan</a:t>
            </a:r>
            <a:r>
              <a:rPr lang="en-US" dirty="0" smtClean="0"/>
              <a:t>) protein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prokariot</a:t>
            </a:r>
            <a:r>
              <a:rPr lang="en-US" dirty="0" smtClean="0"/>
              <a:t>, </a:t>
            </a:r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di </a:t>
            </a:r>
            <a:r>
              <a:rPr lang="en-US" dirty="0" err="1" smtClean="0"/>
              <a:t>sitoplasma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eukariot</a:t>
            </a:r>
            <a:r>
              <a:rPr lang="en-US" dirty="0" smtClean="0"/>
              <a:t>, </a:t>
            </a:r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di </a:t>
            </a:r>
            <a:r>
              <a:rPr lang="en-US" dirty="0" err="1" smtClean="0"/>
              <a:t>sitoplasma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retikulum</a:t>
            </a:r>
            <a:r>
              <a:rPr lang="en-US" dirty="0" smtClean="0"/>
              <a:t> </a:t>
            </a:r>
            <a:r>
              <a:rPr lang="en-US" dirty="0" err="1" smtClean="0"/>
              <a:t>endoplasma</a:t>
            </a:r>
            <a:r>
              <a:rPr lang="en-US" dirty="0" smtClean="0"/>
              <a:t> (RE)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314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1143000"/>
          </a:xfrm>
        </p:spPr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Ribosom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165" y="2362201"/>
            <a:ext cx="6384235" cy="3535363"/>
          </a:xfrm>
        </p:spPr>
        <p:txBody>
          <a:bodyPr/>
          <a:lstStyle/>
          <a:p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rRNA</a:t>
            </a:r>
            <a:r>
              <a:rPr lang="en-US" dirty="0" smtClean="0">
                <a:solidFill>
                  <a:srgbClr val="FF0000"/>
                </a:solidFill>
              </a:rPr>
              <a:t> (ribosomal RNA)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protein</a:t>
            </a:r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2 unit </a:t>
            </a:r>
            <a:r>
              <a:rPr lang="en-US" dirty="0" err="1" smtClean="0"/>
              <a:t>yaitu</a:t>
            </a:r>
            <a:r>
              <a:rPr lang="en-US" dirty="0" smtClean="0"/>
              <a:t> sub unit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48485" r="3069" b="8243"/>
          <a:stretch/>
        </p:blipFill>
        <p:spPr bwMode="auto">
          <a:xfrm>
            <a:off x="7994847" y="2914011"/>
            <a:ext cx="3593704" cy="243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8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294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Transkripsi</a:t>
            </a:r>
            <a:r>
              <a:rPr lang="en-US" sz="4000" dirty="0" smtClean="0"/>
              <a:t> </a:t>
            </a:r>
            <a:r>
              <a:rPr lang="en-US" sz="4000" dirty="0" err="1" smtClean="0"/>
              <a:t>adalah</a:t>
            </a:r>
            <a:r>
              <a:rPr lang="en-US" sz="4000" dirty="0" smtClean="0"/>
              <a:t>……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66994"/>
            <a:ext cx="5029200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pembentukan</a:t>
            </a:r>
            <a:r>
              <a:rPr lang="en-US" dirty="0" smtClean="0"/>
              <a:t> mRNA </a:t>
            </a:r>
            <a:r>
              <a:rPr lang="en-US" dirty="0" err="1" smtClean="0"/>
              <a:t>dari</a:t>
            </a:r>
            <a:r>
              <a:rPr lang="en-US" dirty="0" smtClean="0"/>
              <a:t> DNA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dogma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Replikasi</a:t>
            </a:r>
            <a:r>
              <a:rPr lang="en-US" dirty="0" smtClean="0">
                <a:solidFill>
                  <a:srgbClr val="FF0000"/>
                </a:solidFill>
              </a:rPr>
              <a:t> DNA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Transkripsi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Translasi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571383" y="573788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(</a:t>
            </a:r>
            <a:r>
              <a:rPr lang="en-US" sz="1600" i="1" dirty="0" err="1"/>
              <a:t>Brooker</a:t>
            </a:r>
            <a:r>
              <a:rPr lang="en-US" sz="1600" i="1" dirty="0"/>
              <a:t>, 2009)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630017"/>
            <a:ext cx="5345824" cy="40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Ribosom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5857460" y="2178430"/>
            <a:ext cx="5565913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785731" y="2482574"/>
            <a:ext cx="1010478" cy="3368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671931" y="2819399"/>
            <a:ext cx="5234608" cy="4599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70" y="1676400"/>
            <a:ext cx="10515600" cy="4351338"/>
          </a:xfrm>
        </p:spPr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prokariot</a:t>
            </a:r>
            <a:r>
              <a:rPr lang="en-US" dirty="0"/>
              <a:t> 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Sub unit </a:t>
            </a:r>
            <a:r>
              <a:rPr lang="en-US" dirty="0" err="1">
                <a:solidFill>
                  <a:srgbClr val="FF0000"/>
                </a:solidFill>
              </a:rPr>
              <a:t>besar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terdiri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23S </a:t>
            </a:r>
            <a:r>
              <a:rPr lang="en-US" dirty="0" err="1">
                <a:sym typeface="Wingdings" panose="05000000000000000000" pitchFamily="2" charset="2"/>
              </a:rPr>
              <a:t>rRNA</a:t>
            </a:r>
            <a:r>
              <a:rPr lang="en-US" dirty="0">
                <a:sym typeface="Wingdings" panose="05000000000000000000" pitchFamily="2" charset="2"/>
              </a:rPr>
              <a:t> + 5S </a:t>
            </a:r>
            <a:r>
              <a:rPr lang="en-US" dirty="0" err="1">
                <a:sym typeface="Wingdings" panose="05000000000000000000" pitchFamily="2" charset="2"/>
              </a:rPr>
              <a:t>rRNA</a:t>
            </a:r>
            <a:r>
              <a:rPr lang="en-US" dirty="0">
                <a:sym typeface="Wingdings" panose="05000000000000000000" pitchFamily="2" charset="2"/>
              </a:rPr>
              <a:t> + 34 </a:t>
            </a:r>
            <a:r>
              <a:rPr lang="en-US" dirty="0" err="1">
                <a:sym typeface="Wingdings" panose="05000000000000000000" pitchFamily="2" charset="2"/>
              </a:rPr>
              <a:t>macam</a:t>
            </a:r>
            <a:r>
              <a:rPr lang="en-US" dirty="0">
                <a:sym typeface="Wingdings" panose="05000000000000000000" pitchFamily="2" charset="2"/>
              </a:rPr>
              <a:t> protein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Sub unit </a:t>
            </a:r>
            <a:r>
              <a:rPr lang="en-US" dirty="0" err="1">
                <a:solidFill>
                  <a:srgbClr val="FF0000"/>
                </a:solidFill>
              </a:rPr>
              <a:t>kecil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berukuran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30S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terdiri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16S </a:t>
            </a:r>
            <a:r>
              <a:rPr lang="en-US" dirty="0" err="1" smtClean="0">
                <a:sym typeface="Wingdings" panose="05000000000000000000" pitchFamily="2" charset="2"/>
              </a:rPr>
              <a:t>rRNA</a:t>
            </a:r>
            <a:r>
              <a:rPr lang="en-US" dirty="0" smtClean="0">
                <a:sym typeface="Wingdings" panose="05000000000000000000" pitchFamily="2" charset="2"/>
              </a:rPr>
              <a:t> + 21 </a:t>
            </a:r>
            <a:r>
              <a:rPr lang="en-US" dirty="0" err="1" smtClean="0">
                <a:sym typeface="Wingdings" panose="05000000000000000000" pitchFamily="2" charset="2"/>
              </a:rPr>
              <a:t>macam</a:t>
            </a:r>
            <a:r>
              <a:rPr lang="en-US" dirty="0" smtClean="0">
                <a:sym typeface="Wingdings" panose="05000000000000000000" pitchFamily="2" charset="2"/>
              </a:rPr>
              <a:t> protein</a:t>
            </a:r>
          </a:p>
          <a:p>
            <a:pPr marL="457200" lvl="1" indent="0">
              <a:buNone/>
            </a:pPr>
            <a:endParaRPr lang="en-US" dirty="0"/>
          </a:p>
          <a:p>
            <a:pPr marL="342900" lvl="1" indent="-342900"/>
            <a:r>
              <a:rPr lang="en-US" sz="3200" dirty="0" err="1"/>
              <a:t>Apabila</a:t>
            </a:r>
            <a:r>
              <a:rPr lang="en-US" sz="3200" dirty="0"/>
              <a:t> </a:t>
            </a:r>
            <a:r>
              <a:rPr lang="en-US" sz="3200" dirty="0" err="1"/>
              <a:t>kedua</a:t>
            </a:r>
            <a:r>
              <a:rPr lang="en-US" sz="3200" dirty="0"/>
              <a:t> sub unit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bergabung</a:t>
            </a:r>
            <a:r>
              <a:rPr lang="en-US" sz="3200" dirty="0"/>
              <a:t> </a:t>
            </a:r>
            <a:r>
              <a:rPr lang="en-US" sz="3200" dirty="0" err="1"/>
              <a:t>membentuk</a:t>
            </a:r>
            <a:r>
              <a:rPr lang="en-US" sz="3200" dirty="0"/>
              <a:t> sub unit </a:t>
            </a:r>
            <a:r>
              <a:rPr lang="en-US" sz="3200" dirty="0">
                <a:solidFill>
                  <a:srgbClr val="FF0000"/>
                </a:solidFill>
              </a:rPr>
              <a:t>70S</a:t>
            </a:r>
          </a:p>
        </p:txBody>
      </p:sp>
    </p:spTree>
    <p:extLst>
      <p:ext uri="{BB962C8B-B14F-4D97-AF65-F5344CB8AC3E}">
        <p14:creationId xmlns:p14="http://schemas.microsoft.com/office/powerpoint/2010/main" val="14366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Prokariot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81" y="1633536"/>
            <a:ext cx="9830561" cy="5085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5642" y="626324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Brooker</a:t>
            </a:r>
            <a:r>
              <a:rPr lang="en-US" i="1" dirty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803415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Ribosom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5620577" y="2026063"/>
            <a:ext cx="5365474" cy="526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5456582" y="2509733"/>
            <a:ext cx="5661992" cy="482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608483" y="2851251"/>
            <a:ext cx="2286000" cy="4617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76400"/>
            <a:ext cx="10515600" cy="4351338"/>
          </a:xfrm>
        </p:spPr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eukariot</a:t>
            </a:r>
            <a:r>
              <a:rPr lang="en-US" dirty="0" smtClean="0"/>
              <a:t> (di </a:t>
            </a:r>
            <a:r>
              <a:rPr lang="en-US" dirty="0" err="1" smtClean="0"/>
              <a:t>sitosol</a:t>
            </a:r>
            <a:r>
              <a:rPr lang="en-US" dirty="0" smtClean="0"/>
              <a:t>):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Sub unit </a:t>
            </a:r>
            <a:r>
              <a:rPr lang="en-US" dirty="0" err="1">
                <a:solidFill>
                  <a:srgbClr val="FF0000"/>
                </a:solidFill>
              </a:rPr>
              <a:t>besar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terdiri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18S </a:t>
            </a:r>
            <a:r>
              <a:rPr lang="en-US" dirty="0" err="1">
                <a:sym typeface="Wingdings" panose="05000000000000000000" pitchFamily="2" charset="2"/>
              </a:rPr>
              <a:t>rRNA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+ 33 </a:t>
            </a:r>
            <a:r>
              <a:rPr lang="en-US" dirty="0" err="1">
                <a:sym typeface="Wingdings" panose="05000000000000000000" pitchFamily="2" charset="2"/>
              </a:rPr>
              <a:t>macam</a:t>
            </a:r>
            <a:r>
              <a:rPr lang="en-US" dirty="0">
                <a:sym typeface="Wingdings" panose="05000000000000000000" pitchFamily="2" charset="2"/>
              </a:rPr>
              <a:t> protein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Sub unit </a:t>
            </a:r>
            <a:r>
              <a:rPr lang="en-US" dirty="0" err="1">
                <a:solidFill>
                  <a:srgbClr val="FF0000"/>
                </a:solidFill>
              </a:rPr>
              <a:t>kecil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berukuran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terdiri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5S </a:t>
            </a:r>
            <a:r>
              <a:rPr lang="en-US" dirty="0" err="1" smtClean="0">
                <a:sym typeface="Wingdings" panose="05000000000000000000" pitchFamily="2" charset="2"/>
              </a:rPr>
              <a:t>rRNA</a:t>
            </a:r>
            <a:r>
              <a:rPr lang="en-US" dirty="0" smtClean="0">
                <a:sym typeface="Wingdings" panose="05000000000000000000" pitchFamily="2" charset="2"/>
              </a:rPr>
              <a:t> + 28S </a:t>
            </a:r>
            <a:r>
              <a:rPr lang="en-US" dirty="0" err="1" smtClean="0">
                <a:sym typeface="Wingdings" panose="05000000000000000000" pitchFamily="2" charset="2"/>
              </a:rPr>
              <a:t>rRNA</a:t>
            </a:r>
            <a:r>
              <a:rPr lang="en-US" dirty="0" smtClean="0">
                <a:sym typeface="Wingdings" panose="05000000000000000000" pitchFamily="2" charset="2"/>
              </a:rPr>
              <a:t> + 5,8S </a:t>
            </a:r>
            <a:r>
              <a:rPr lang="en-US" dirty="0" err="1" smtClean="0">
                <a:sym typeface="Wingdings" panose="05000000000000000000" pitchFamily="2" charset="2"/>
              </a:rPr>
              <a:t>rRNA</a:t>
            </a:r>
            <a:r>
              <a:rPr lang="en-US" dirty="0" smtClean="0">
                <a:sym typeface="Wingdings" panose="05000000000000000000" pitchFamily="2" charset="2"/>
              </a:rPr>
              <a:t> + 49 </a:t>
            </a:r>
            <a:r>
              <a:rPr lang="en-US" dirty="0" err="1" smtClean="0">
                <a:sym typeface="Wingdings" panose="05000000000000000000" pitchFamily="2" charset="2"/>
              </a:rPr>
              <a:t>macam</a:t>
            </a:r>
            <a:r>
              <a:rPr lang="en-US" dirty="0" smtClean="0">
                <a:sym typeface="Wingdings" panose="05000000000000000000" pitchFamily="2" charset="2"/>
              </a:rPr>
              <a:t> protein</a:t>
            </a:r>
          </a:p>
          <a:p>
            <a:pPr marL="457200" lvl="1" indent="0">
              <a:buNone/>
            </a:pPr>
            <a:endParaRPr lang="en-US" dirty="0"/>
          </a:p>
          <a:p>
            <a:pPr marL="342900" lvl="1" indent="-342900"/>
            <a:r>
              <a:rPr lang="en-US" sz="3200" dirty="0" err="1"/>
              <a:t>Apabila</a:t>
            </a:r>
            <a:r>
              <a:rPr lang="en-US" sz="3200" dirty="0"/>
              <a:t> </a:t>
            </a:r>
            <a:r>
              <a:rPr lang="en-US" sz="3200" dirty="0" err="1"/>
              <a:t>kedua</a:t>
            </a:r>
            <a:r>
              <a:rPr lang="en-US" sz="3200" dirty="0"/>
              <a:t> sub unit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bergabung</a:t>
            </a:r>
            <a:r>
              <a:rPr lang="en-US" sz="3200" dirty="0"/>
              <a:t> </a:t>
            </a:r>
            <a:r>
              <a:rPr lang="en-US" sz="3200" dirty="0" err="1"/>
              <a:t>membentuk</a:t>
            </a:r>
            <a:r>
              <a:rPr lang="en-US" sz="3200" dirty="0"/>
              <a:t> sub unit </a:t>
            </a:r>
            <a:r>
              <a:rPr lang="en-US" sz="3200" dirty="0">
                <a:solidFill>
                  <a:srgbClr val="FF0000"/>
                </a:solidFill>
              </a:rPr>
              <a:t>80S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eukariot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781969"/>
            <a:ext cx="7467600" cy="4941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628201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Brooker</a:t>
            </a:r>
            <a:r>
              <a:rPr lang="en-US" i="1" dirty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9683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48" y="754065"/>
            <a:ext cx="8229600" cy="1143000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48" y="2266122"/>
            <a:ext cx="10508974" cy="38600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Ada 3 </a:t>
            </a:r>
            <a:r>
              <a:rPr lang="en-US" sz="3200" dirty="0" err="1" smtClean="0"/>
              <a:t>tahap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translasi</a:t>
            </a:r>
            <a:r>
              <a:rPr lang="en-US" sz="3200" dirty="0" smtClean="0"/>
              <a:t>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Inisiasi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Elongasi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</a:rPr>
              <a:t>pemanjangan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Terminasi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</a:rPr>
              <a:t>penyelesaian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78655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77" y="685800"/>
            <a:ext cx="9428923" cy="1143000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Inisiasi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877" y="2057401"/>
            <a:ext cx="10575235" cy="4068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/>
              <a:t> </a:t>
            </a:r>
            <a:r>
              <a:rPr lang="en-US" dirty="0" smtClean="0"/>
              <a:t>mRNA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endParaRPr lang="en-US" dirty="0"/>
          </a:p>
          <a:p>
            <a:r>
              <a:rPr lang="en-US" dirty="0" err="1" smtClean="0"/>
              <a:t>Sekuen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mRNA yang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AUG</a:t>
            </a:r>
          </a:p>
          <a:p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kodon</a:t>
            </a:r>
            <a:r>
              <a:rPr lang="en-US" dirty="0" smtClean="0">
                <a:solidFill>
                  <a:srgbClr val="FF0000"/>
                </a:solidFill>
              </a:rPr>
              <a:t> start (</a:t>
            </a:r>
            <a:r>
              <a:rPr lang="en-US" i="1" dirty="0" smtClean="0">
                <a:solidFill>
                  <a:srgbClr val="FF0000"/>
                </a:solidFill>
              </a:rPr>
              <a:t>start codon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Kodon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mengkode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>
                <a:solidFill>
                  <a:srgbClr val="FF0000"/>
                </a:solidFill>
              </a:rPr>
              <a:t>formil-metionin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prokariot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metionin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eukariot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95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Inisiasi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948070"/>
            <a:ext cx="9144000" cy="43781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56423" y="6021388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479524" y="5579165"/>
            <a:ext cx="533400" cy="76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733798" y="6027603"/>
            <a:ext cx="4787349" cy="29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7492447" y="599223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Brooker</a:t>
            </a:r>
            <a:r>
              <a:rPr lang="en-US" i="1" dirty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5217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Inisiasi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383" y="2057401"/>
            <a:ext cx="10734260" cy="4068763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3200" dirty="0"/>
              <a:t>Proses </a:t>
            </a:r>
            <a:r>
              <a:rPr lang="en-US" sz="3200" dirty="0" err="1"/>
              <a:t>inisiasi</a:t>
            </a:r>
            <a:r>
              <a:rPr lang="en-US" sz="3200" dirty="0"/>
              <a:t> </a:t>
            </a:r>
            <a:r>
              <a:rPr lang="en-US" sz="3200" dirty="0" err="1"/>
              <a:t>dibantu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Faktor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Inisiasi</a:t>
            </a:r>
            <a:r>
              <a:rPr lang="en-US" sz="3200" dirty="0">
                <a:solidFill>
                  <a:srgbClr val="FF0000"/>
                </a:solidFill>
              </a:rPr>
              <a:t> (IF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</a:p>
          <a:p>
            <a:pPr marL="342900" lvl="1" indent="-342900"/>
            <a:endParaRPr lang="en-US" sz="3200" dirty="0">
              <a:solidFill>
                <a:srgbClr val="FF0000"/>
              </a:solidFill>
            </a:endParaRPr>
          </a:p>
          <a:p>
            <a:pPr marL="342900" lvl="1" indent="-342900"/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ribosom</a:t>
            </a:r>
            <a:r>
              <a:rPr lang="en-US" sz="3200" dirty="0"/>
              <a:t> </a:t>
            </a:r>
            <a:r>
              <a:rPr lang="en-US" sz="3200" dirty="0" err="1"/>
              <a:t>terdapat</a:t>
            </a:r>
            <a:r>
              <a:rPr lang="en-US" sz="3200" dirty="0"/>
              <a:t> 3 </a:t>
            </a:r>
            <a:r>
              <a:rPr lang="en-US" sz="3200" dirty="0" err="1"/>
              <a:t>daerah</a:t>
            </a:r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 P (</a:t>
            </a:r>
            <a:r>
              <a:rPr lang="en-US" sz="3200" dirty="0" err="1"/>
              <a:t>tapak</a:t>
            </a:r>
            <a:r>
              <a:rPr lang="en-US" sz="3200" dirty="0"/>
              <a:t> </a:t>
            </a:r>
            <a:r>
              <a:rPr lang="en-US" sz="3200" dirty="0" err="1"/>
              <a:t>peptidil</a:t>
            </a:r>
            <a:r>
              <a:rPr lang="en-US" sz="3200" dirty="0"/>
              <a:t>), A (</a:t>
            </a:r>
            <a:r>
              <a:rPr lang="en-US" sz="3200" dirty="0" err="1"/>
              <a:t>tapak</a:t>
            </a:r>
            <a:r>
              <a:rPr lang="en-US" sz="3200" dirty="0"/>
              <a:t> </a:t>
            </a:r>
            <a:r>
              <a:rPr lang="en-US" sz="3200" dirty="0" err="1"/>
              <a:t>aminoasil</a:t>
            </a:r>
            <a:r>
              <a:rPr lang="en-US" sz="3200" dirty="0"/>
              <a:t>) </a:t>
            </a:r>
            <a:r>
              <a:rPr lang="en-US" sz="3200" dirty="0" err="1"/>
              <a:t>dan</a:t>
            </a:r>
            <a:r>
              <a:rPr lang="en-US" sz="3200" dirty="0"/>
              <a:t> E (</a:t>
            </a:r>
            <a:r>
              <a:rPr lang="en-US" sz="3200" dirty="0" err="1"/>
              <a:t>tapak</a:t>
            </a:r>
            <a:r>
              <a:rPr lang="en-US" sz="3200" dirty="0"/>
              <a:t> exit</a:t>
            </a:r>
            <a:r>
              <a:rPr lang="en-US" sz="3200" dirty="0" smtClean="0"/>
              <a:t>)</a:t>
            </a:r>
          </a:p>
          <a:p>
            <a:pPr marL="342900" lvl="1" indent="-342900"/>
            <a:endParaRPr lang="en-US" sz="3200" dirty="0"/>
          </a:p>
          <a:p>
            <a:pPr marL="342900" lvl="1" indent="-342900"/>
            <a:r>
              <a:rPr lang="en-US" sz="3200" dirty="0" err="1"/>
              <a:t>tRNA</a:t>
            </a:r>
            <a:r>
              <a:rPr lang="en-US" sz="3200" dirty="0"/>
              <a:t> yang </a:t>
            </a:r>
            <a:r>
              <a:rPr lang="en-US" sz="3200" dirty="0" err="1"/>
              <a:t>pertama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berikatan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mRNA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tapak</a:t>
            </a:r>
            <a:r>
              <a:rPr lang="en-US" sz="3200" dirty="0"/>
              <a:t> P</a:t>
            </a:r>
          </a:p>
          <a:p>
            <a:pPr marL="342900" lvl="1" indent="-342900"/>
            <a:endParaRPr lang="en-US" sz="3200" dirty="0"/>
          </a:p>
          <a:p>
            <a:pPr marL="342900" lvl="1" indent="-342900"/>
            <a:endParaRPr lang="en-US" sz="3200" dirty="0"/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872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Inisiasi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Prokariot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878" y="2057401"/>
            <a:ext cx="10495722" cy="4068763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prokariot</a:t>
            </a:r>
            <a:r>
              <a:rPr lang="en-US" sz="3200" dirty="0"/>
              <a:t> </a:t>
            </a:r>
            <a:r>
              <a:rPr lang="en-US" sz="3200" dirty="0" err="1"/>
              <a:t>dikenal</a:t>
            </a:r>
            <a:r>
              <a:rPr lang="en-US" sz="3200" dirty="0"/>
              <a:t> </a:t>
            </a:r>
            <a:r>
              <a:rPr lang="en-US" sz="3200" dirty="0" err="1"/>
              <a:t>sekuen</a:t>
            </a:r>
            <a:r>
              <a:rPr lang="en-US" sz="3200" dirty="0"/>
              <a:t> </a:t>
            </a:r>
            <a:r>
              <a:rPr lang="en-US" sz="3200" dirty="0" err="1"/>
              <a:t>awal</a:t>
            </a:r>
            <a:r>
              <a:rPr lang="en-US" sz="3200" dirty="0"/>
              <a:t> </a:t>
            </a:r>
            <a:r>
              <a:rPr lang="en-US" sz="3200" dirty="0"/>
              <a:t>y</a:t>
            </a:r>
            <a:r>
              <a:rPr lang="en-US" sz="3200" dirty="0"/>
              <a:t>ang </a:t>
            </a:r>
            <a:r>
              <a:rPr lang="en-US" sz="3200" dirty="0" err="1"/>
              <a:t>disebut</a:t>
            </a:r>
            <a:r>
              <a:rPr lang="en-US" sz="3200" dirty="0"/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sekuen</a:t>
            </a:r>
            <a:r>
              <a:rPr lang="en-US" sz="3200" i="1" dirty="0">
                <a:solidFill>
                  <a:srgbClr val="FF0000"/>
                </a:solidFill>
              </a:rPr>
              <a:t> Shine-</a:t>
            </a:r>
            <a:r>
              <a:rPr lang="en-US" sz="3200" i="1" dirty="0" err="1">
                <a:solidFill>
                  <a:srgbClr val="FF0000"/>
                </a:solidFill>
              </a:rPr>
              <a:t>Dalgarno</a:t>
            </a:r>
            <a:endParaRPr lang="en-US" sz="3200" i="1" dirty="0">
              <a:solidFill>
                <a:srgbClr val="FF0000"/>
              </a:solidFill>
            </a:endParaRPr>
          </a:p>
          <a:p>
            <a:pPr marL="342900" lvl="1" indent="-342900"/>
            <a:r>
              <a:rPr lang="en-US" sz="3200" dirty="0" err="1"/>
              <a:t>Sekuen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letaknya</a:t>
            </a:r>
            <a:r>
              <a:rPr lang="en-US" sz="3200" dirty="0"/>
              <a:t> di </a:t>
            </a:r>
            <a:r>
              <a:rPr lang="en-US" sz="3200" dirty="0" err="1"/>
              <a:t>depan</a:t>
            </a:r>
            <a:r>
              <a:rPr lang="en-US" sz="3200" dirty="0"/>
              <a:t> </a:t>
            </a:r>
            <a:r>
              <a:rPr lang="en-US" sz="3200" dirty="0" err="1"/>
              <a:t>kodon</a:t>
            </a:r>
            <a:r>
              <a:rPr lang="en-US" sz="3200" dirty="0"/>
              <a:t> start</a:t>
            </a:r>
          </a:p>
          <a:p>
            <a:pPr marL="342900" lvl="1" indent="-342900"/>
            <a:endParaRPr lang="en-US" sz="3200" dirty="0"/>
          </a:p>
          <a:p>
            <a:pPr marL="342900" lvl="1" indent="-342900"/>
            <a:endParaRPr lang="en-US" sz="3200" dirty="0"/>
          </a:p>
          <a:p>
            <a:pPr lvl="1"/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887" y="3382965"/>
            <a:ext cx="7541428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7915" y="605238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Brooker</a:t>
            </a:r>
            <a:r>
              <a:rPr lang="en-US" i="1" dirty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7297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122" y="838200"/>
            <a:ext cx="946867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Proses </a:t>
            </a:r>
            <a:r>
              <a:rPr lang="en-US" dirty="0" err="1"/>
              <a:t>E</a:t>
            </a:r>
            <a:r>
              <a:rPr lang="en-US" dirty="0" err="1" smtClean="0"/>
              <a:t>longasi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(</a:t>
            </a:r>
            <a:r>
              <a:rPr lang="en-US" dirty="0" err="1" smtClean="0"/>
              <a:t>Pemanjangan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625" y="2514601"/>
            <a:ext cx="10774017" cy="3611563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3200" dirty="0" err="1"/>
              <a:t>Setelah</a:t>
            </a:r>
            <a:r>
              <a:rPr lang="en-US" sz="3200" dirty="0"/>
              <a:t> proses </a:t>
            </a:r>
            <a:r>
              <a:rPr lang="en-US" sz="3200" dirty="0" err="1"/>
              <a:t>inisiasi</a:t>
            </a:r>
            <a:r>
              <a:rPr lang="en-US" sz="3200" dirty="0"/>
              <a:t> </a:t>
            </a:r>
            <a:r>
              <a:rPr lang="en-US" sz="3200" dirty="0" err="1"/>
              <a:t>selesai</a:t>
            </a:r>
            <a:r>
              <a:rPr lang="en-US" sz="3200" dirty="0"/>
              <a:t> </a:t>
            </a:r>
            <a:r>
              <a:rPr lang="en-US" sz="3200" dirty="0" err="1"/>
              <a:t>dilanjutkan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proses </a:t>
            </a:r>
            <a:r>
              <a:rPr lang="en-US" sz="3200" dirty="0" err="1"/>
              <a:t>translasi</a:t>
            </a:r>
            <a:r>
              <a:rPr lang="en-US" sz="3200" dirty="0"/>
              <a:t> (</a:t>
            </a:r>
            <a:r>
              <a:rPr lang="en-US" sz="3200" dirty="0" err="1"/>
              <a:t>pemanjangan</a:t>
            </a:r>
            <a:r>
              <a:rPr lang="en-US" sz="3200" dirty="0" smtClean="0"/>
              <a:t>)</a:t>
            </a:r>
          </a:p>
          <a:p>
            <a:pPr marL="342900" lvl="1" indent="-342900"/>
            <a:endParaRPr lang="en-US" sz="3200" dirty="0"/>
          </a:p>
          <a:p>
            <a:pPr marL="342900" lvl="1" indent="-342900"/>
            <a:r>
              <a:rPr lang="en-US" sz="3200" dirty="0" err="1"/>
              <a:t>Pada</a:t>
            </a:r>
            <a:r>
              <a:rPr lang="en-US" sz="3200" dirty="0"/>
              <a:t> proses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pembacaan</a:t>
            </a:r>
            <a:r>
              <a:rPr lang="en-US" sz="3200" dirty="0"/>
              <a:t> </a:t>
            </a:r>
            <a:r>
              <a:rPr lang="en-US" sz="3200" dirty="0" err="1"/>
              <a:t>kodon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mRNA </a:t>
            </a:r>
            <a:r>
              <a:rPr lang="en-US" sz="3200" dirty="0" err="1"/>
              <a:t>berlangsung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i="1" dirty="0">
                <a:solidFill>
                  <a:srgbClr val="FF0000"/>
                </a:solidFill>
              </a:rPr>
              <a:t>5’ </a:t>
            </a:r>
            <a:r>
              <a:rPr lang="en-US" sz="3200" i="1" dirty="0" err="1">
                <a:solidFill>
                  <a:srgbClr val="FF0000"/>
                </a:solidFill>
              </a:rPr>
              <a:t>ke</a:t>
            </a:r>
            <a:r>
              <a:rPr lang="en-US" sz="3200" i="1" dirty="0">
                <a:solidFill>
                  <a:srgbClr val="FF0000"/>
                </a:solidFill>
              </a:rPr>
              <a:t> 3’</a:t>
            </a:r>
          </a:p>
          <a:p>
            <a:pPr marL="342900" lvl="1" indent="-342900"/>
            <a:endParaRPr lang="en-US" sz="3200" dirty="0"/>
          </a:p>
          <a:p>
            <a:pPr marL="342900" lvl="1" indent="-342900"/>
            <a:endParaRPr lang="en-US" sz="3200" dirty="0"/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9599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88997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Promoter </a:t>
            </a:r>
            <a:r>
              <a:rPr lang="en-US" dirty="0" err="1" smtClean="0"/>
              <a:t>dan</a:t>
            </a:r>
            <a:r>
              <a:rPr lang="en-US" dirty="0" smtClean="0"/>
              <a:t> Terminator </a:t>
            </a:r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Transkripsi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838200" y="1828800"/>
            <a:ext cx="10515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Promoter </a:t>
            </a:r>
            <a:r>
              <a:rPr lang="en-US" dirty="0" err="1" smtClean="0"/>
              <a:t>adalah</a:t>
            </a:r>
            <a:r>
              <a:rPr lang="en-US" dirty="0" smtClean="0"/>
              <a:t> ……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DNA yang </a:t>
            </a:r>
            <a:r>
              <a:rPr lang="en-US" dirty="0" err="1" smtClean="0"/>
              <a:t>menandai</a:t>
            </a:r>
            <a:r>
              <a:rPr lang="en-US" dirty="0" smtClean="0"/>
              <a:t> </a:t>
            </a:r>
            <a:r>
              <a:rPr lang="en-US" dirty="0" err="1" smtClean="0"/>
              <a:t>dimulainya</a:t>
            </a:r>
            <a:r>
              <a:rPr lang="en-US" dirty="0" smtClean="0"/>
              <a:t> proses </a:t>
            </a:r>
            <a:r>
              <a:rPr lang="en-US" dirty="0" err="1" smtClean="0"/>
              <a:t>transkripsi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Terminator </a:t>
            </a:r>
            <a:r>
              <a:rPr lang="en-US" sz="3200" dirty="0" err="1"/>
              <a:t>adalah</a:t>
            </a:r>
            <a:r>
              <a:rPr lang="en-US" sz="3200" dirty="0" smtClean="0"/>
              <a:t>…….</a:t>
            </a: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en-US" sz="2800" dirty="0" err="1"/>
              <a:t>Sekuen</a:t>
            </a:r>
            <a:r>
              <a:rPr lang="en-US" sz="2800" dirty="0"/>
              <a:t> DNA yang </a:t>
            </a:r>
            <a:r>
              <a:rPr lang="en-US" sz="2800" dirty="0" err="1"/>
              <a:t>menandai</a:t>
            </a:r>
            <a:r>
              <a:rPr lang="en-US" sz="2800" dirty="0"/>
              <a:t> </a:t>
            </a:r>
            <a:r>
              <a:rPr lang="en-US" sz="2800" dirty="0" err="1"/>
              <a:t>berakhirnya</a:t>
            </a:r>
            <a:r>
              <a:rPr lang="en-US" sz="2800" dirty="0"/>
              <a:t> </a:t>
            </a:r>
            <a:r>
              <a:rPr lang="en-US" sz="2800" dirty="0" smtClean="0"/>
              <a:t>proses </a:t>
            </a:r>
            <a:r>
              <a:rPr lang="en-US" sz="2800" dirty="0" err="1" smtClean="0"/>
              <a:t>transkripsi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13" y="685800"/>
            <a:ext cx="10694504" cy="1143000"/>
          </a:xfrm>
        </p:spPr>
        <p:txBody>
          <a:bodyPr>
            <a:normAutofit/>
          </a:bodyPr>
          <a:lstStyle/>
          <a:p>
            <a:r>
              <a:rPr lang="en-US" dirty="0"/>
              <a:t>Proses </a:t>
            </a:r>
            <a:r>
              <a:rPr lang="en-US" dirty="0" err="1"/>
              <a:t>Elongasi</a:t>
            </a:r>
            <a:r>
              <a:rPr lang="en-US" dirty="0"/>
              <a:t> </a:t>
            </a:r>
            <a:r>
              <a:rPr lang="en-US" dirty="0" err="1"/>
              <a:t>Translasi</a:t>
            </a:r>
            <a:r>
              <a:rPr lang="en-US" dirty="0"/>
              <a:t> (</a:t>
            </a:r>
            <a:r>
              <a:rPr lang="en-US" dirty="0" err="1"/>
              <a:t>Pemanjangan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13" y="2133601"/>
            <a:ext cx="10694504" cy="3992563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/>
              <a:t>tRNA</a:t>
            </a:r>
            <a:r>
              <a:rPr lang="en-US" sz="3200" dirty="0"/>
              <a:t> yang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berikatan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kodon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tapak</a:t>
            </a:r>
            <a:r>
              <a:rPr lang="en-US" sz="3200" dirty="0"/>
              <a:t> </a:t>
            </a:r>
            <a:r>
              <a:rPr lang="en-US" sz="3200" dirty="0" smtClean="0"/>
              <a:t>A</a:t>
            </a:r>
            <a:endParaRPr lang="en-US" sz="3200" dirty="0"/>
          </a:p>
          <a:p>
            <a:pPr marL="342900" lvl="1" indent="-342900">
              <a:spcAft>
                <a:spcPts val="1200"/>
              </a:spcAft>
            </a:pPr>
            <a:r>
              <a:rPr lang="en-US" sz="3200" dirty="0" err="1"/>
              <a:t>Kemudian</a:t>
            </a:r>
            <a:r>
              <a:rPr lang="en-US" sz="3200" dirty="0"/>
              <a:t> mRNA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tRNA</a:t>
            </a:r>
            <a:r>
              <a:rPr lang="en-US" sz="3200" dirty="0"/>
              <a:t> </a:t>
            </a:r>
            <a:r>
              <a:rPr lang="en-US" sz="3200" dirty="0" err="1"/>
              <a:t>bergerak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tapak</a:t>
            </a:r>
            <a:r>
              <a:rPr lang="en-US" sz="3200" dirty="0"/>
              <a:t> </a:t>
            </a:r>
            <a:r>
              <a:rPr lang="en-US" sz="3200" dirty="0" smtClean="0"/>
              <a:t>P</a:t>
            </a:r>
            <a:endParaRPr lang="en-US" sz="3200" dirty="0"/>
          </a:p>
          <a:p>
            <a:pPr marL="342900" lvl="1" indent="-342900">
              <a:spcAft>
                <a:spcPts val="1200"/>
              </a:spcAft>
            </a:pPr>
            <a:r>
              <a:rPr lang="en-US" sz="3200" dirty="0" err="1"/>
              <a:t>Sedangkan</a:t>
            </a:r>
            <a:r>
              <a:rPr lang="en-US" sz="3200" dirty="0"/>
              <a:t> </a:t>
            </a:r>
            <a:r>
              <a:rPr lang="en-US" sz="3200" dirty="0" err="1"/>
              <a:t>tRNA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kembali</a:t>
            </a:r>
            <a:r>
              <a:rPr lang="en-US" sz="3200" dirty="0"/>
              <a:t> </a:t>
            </a:r>
            <a:r>
              <a:rPr lang="en-US" sz="3200" dirty="0" err="1"/>
              <a:t>mengisi</a:t>
            </a:r>
            <a:r>
              <a:rPr lang="en-US" sz="3200" dirty="0"/>
              <a:t> </a:t>
            </a:r>
            <a:r>
              <a:rPr lang="en-US" sz="3200" dirty="0" err="1"/>
              <a:t>tapak</a:t>
            </a:r>
            <a:r>
              <a:rPr lang="en-US" sz="3200" dirty="0"/>
              <a:t> </a:t>
            </a:r>
            <a:r>
              <a:rPr lang="en-US" sz="3200" dirty="0" smtClean="0"/>
              <a:t>A</a:t>
            </a:r>
            <a:endParaRPr lang="en-US" sz="3200" dirty="0"/>
          </a:p>
          <a:p>
            <a:pPr marL="342900" lvl="1" indent="-342900"/>
            <a:r>
              <a:rPr lang="en-US" sz="3200" dirty="0" err="1"/>
              <a:t>Rantai</a:t>
            </a:r>
            <a:r>
              <a:rPr lang="en-US" sz="3200" dirty="0"/>
              <a:t> </a:t>
            </a:r>
            <a:r>
              <a:rPr lang="en-US" sz="3200" dirty="0" err="1"/>
              <a:t>asam</a:t>
            </a:r>
            <a:r>
              <a:rPr lang="en-US" sz="3200" dirty="0"/>
              <a:t> amino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mulai</a:t>
            </a:r>
            <a:r>
              <a:rPr lang="en-US" sz="3200" dirty="0"/>
              <a:t> </a:t>
            </a:r>
            <a:r>
              <a:rPr lang="en-US" sz="3200" dirty="0" err="1"/>
              <a:t>terbentuk</a:t>
            </a:r>
            <a:r>
              <a:rPr lang="en-US" sz="3200" dirty="0"/>
              <a:t> </a:t>
            </a:r>
            <a:endParaRPr lang="en-US" sz="32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435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296" y="2871303"/>
            <a:ext cx="4572000" cy="1899480"/>
          </a:xfrm>
        </p:spPr>
        <p:txBody>
          <a:bodyPr>
            <a:normAutofit fontScale="90000"/>
          </a:bodyPr>
          <a:lstStyle/>
          <a:p>
            <a:r>
              <a:rPr lang="en-US" dirty="0"/>
              <a:t>Proses </a:t>
            </a:r>
            <a:r>
              <a:rPr lang="en-US" dirty="0" err="1"/>
              <a:t>Elongasi</a:t>
            </a:r>
            <a:r>
              <a:rPr lang="en-US" dirty="0"/>
              <a:t> </a:t>
            </a:r>
            <a:r>
              <a:rPr lang="en-US" dirty="0" err="1"/>
              <a:t>Translasi</a:t>
            </a:r>
            <a:r>
              <a:rPr lang="en-US" dirty="0"/>
              <a:t> (</a:t>
            </a:r>
            <a:r>
              <a:rPr lang="en-US" dirty="0" err="1"/>
              <a:t>Pemanjangan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6066183" y="63685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Brooker</a:t>
            </a:r>
            <a:r>
              <a:rPr lang="en-US" i="1" dirty="0"/>
              <a:t>, 2009)</a:t>
            </a:r>
            <a:endParaRPr lang="id-ID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91" y="27606"/>
            <a:ext cx="4435063" cy="683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896" y="914400"/>
            <a:ext cx="1052222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Terminasi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(</a:t>
            </a:r>
            <a:r>
              <a:rPr lang="en-US" dirty="0" err="1" smtClean="0"/>
              <a:t>Penyelesaian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122" y="2514601"/>
            <a:ext cx="10668000" cy="3611563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proses </a:t>
            </a:r>
            <a:r>
              <a:rPr lang="en-US" dirty="0" err="1" smtClean="0"/>
              <a:t>elongasi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kodon</a:t>
            </a:r>
            <a:r>
              <a:rPr lang="en-US" dirty="0" smtClean="0">
                <a:solidFill>
                  <a:srgbClr val="FF0000"/>
                </a:solidFill>
              </a:rPr>
              <a:t> stop (</a:t>
            </a:r>
            <a:r>
              <a:rPr lang="en-US" i="1" dirty="0" smtClean="0">
                <a:solidFill>
                  <a:srgbClr val="FF0000"/>
                </a:solidFill>
              </a:rPr>
              <a:t>stop codon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mRNA</a:t>
            </a:r>
            <a:endParaRPr lang="en-US" dirty="0"/>
          </a:p>
          <a:p>
            <a:r>
              <a:rPr lang="en-US" dirty="0" err="1" smtClean="0"/>
              <a:t>Kodon</a:t>
            </a:r>
            <a:r>
              <a:rPr lang="en-US" dirty="0" smtClean="0"/>
              <a:t> stop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smtClean="0">
                <a:solidFill>
                  <a:srgbClr val="FF0000"/>
                </a:solidFill>
              </a:rPr>
              <a:t>UAA, UAG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UGA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terminasi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disosiasi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endParaRPr lang="en-US" dirty="0" smtClean="0"/>
          </a:p>
          <a:p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826" y="2866676"/>
            <a:ext cx="4572000" cy="1877602"/>
          </a:xfrm>
        </p:spPr>
        <p:txBody>
          <a:bodyPr>
            <a:normAutofit fontScale="90000"/>
          </a:bodyPr>
          <a:lstStyle/>
          <a:p>
            <a:r>
              <a:rPr lang="en-US" dirty="0"/>
              <a:t>Proses </a:t>
            </a:r>
            <a:r>
              <a:rPr lang="en-US" dirty="0" err="1" smtClean="0"/>
              <a:t>Terminasi</a:t>
            </a:r>
            <a:r>
              <a:rPr lang="en-US" dirty="0" smtClean="0"/>
              <a:t> </a:t>
            </a:r>
            <a:r>
              <a:rPr lang="en-US" dirty="0" err="1"/>
              <a:t>Translasi</a:t>
            </a:r>
            <a:r>
              <a:rPr lang="en-US" dirty="0"/>
              <a:t> (</a:t>
            </a:r>
            <a:r>
              <a:rPr lang="en-US" dirty="0" err="1"/>
              <a:t>Pemanjangan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624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Brooker</a:t>
            </a:r>
            <a:r>
              <a:rPr lang="en-US" i="1" dirty="0"/>
              <a:t>, 2009)</a:t>
            </a:r>
            <a:endParaRPr lang="id-ID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65" y="0"/>
            <a:ext cx="5165035" cy="68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77" y="914400"/>
            <a:ext cx="1050897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Prokariot</a:t>
            </a:r>
            <a:r>
              <a:rPr lang="en-US" dirty="0" smtClean="0"/>
              <a:t> (</a:t>
            </a:r>
            <a:r>
              <a:rPr lang="en-US" dirty="0" err="1" smtClean="0"/>
              <a:t>Bakteri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877" y="2514601"/>
            <a:ext cx="10601740" cy="3611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Proses </a:t>
            </a:r>
            <a:r>
              <a:rPr lang="en-US" sz="3200" dirty="0" err="1" smtClean="0"/>
              <a:t>translasi</a:t>
            </a:r>
            <a:r>
              <a:rPr lang="en-US" sz="3200" dirty="0" smtClean="0"/>
              <a:t> </a:t>
            </a:r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sebelum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transkripsi</a:t>
            </a:r>
            <a:r>
              <a:rPr lang="en-US" sz="3200" dirty="0" smtClean="0"/>
              <a:t> </a:t>
            </a:r>
            <a:r>
              <a:rPr lang="en-US" sz="3200" dirty="0" err="1" smtClean="0"/>
              <a:t>selesai</a:t>
            </a:r>
            <a:endParaRPr lang="en-US" sz="3200" dirty="0" smtClean="0"/>
          </a:p>
          <a:p>
            <a:r>
              <a:rPr lang="en-US" sz="3200" dirty="0" err="1" smtClean="0"/>
              <a:t>Kedua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di </a:t>
            </a:r>
            <a:r>
              <a:rPr lang="en-US" sz="3200" dirty="0" err="1" smtClean="0"/>
              <a:t>sitoplasma</a:t>
            </a:r>
            <a:endParaRPr lang="en-US" sz="3200" dirty="0" smtClean="0"/>
          </a:p>
          <a:p>
            <a:endParaRPr lang="id-ID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Translasi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Prokariot</a:t>
            </a:r>
            <a:r>
              <a:rPr lang="en-US" dirty="0"/>
              <a:t> (</a:t>
            </a:r>
            <a:r>
              <a:rPr lang="en-US" dirty="0" err="1"/>
              <a:t>Bakteri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34" y="2057401"/>
            <a:ext cx="8494132" cy="3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762000"/>
            <a:ext cx="105241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Protein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2332383"/>
            <a:ext cx="6652591" cy="379378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/>
              <a:t>Protein yang </a:t>
            </a:r>
            <a:r>
              <a:rPr lang="en-US" sz="3200" dirty="0" err="1" smtClean="0"/>
              <a:t>terbentuk</a:t>
            </a:r>
            <a:r>
              <a:rPr lang="en-US" sz="3200" dirty="0" smtClean="0"/>
              <a:t> </a:t>
            </a:r>
            <a:r>
              <a:rPr lang="en-US" sz="3200" dirty="0" err="1" smtClean="0"/>
              <a:t>setelah</a:t>
            </a:r>
            <a:r>
              <a:rPr lang="en-US" sz="3200" dirty="0" smtClean="0"/>
              <a:t> </a:t>
            </a:r>
            <a:r>
              <a:rPr lang="en-US" sz="3200" dirty="0" err="1" smtClean="0"/>
              <a:t>translasi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diarahkan</a:t>
            </a:r>
            <a:r>
              <a:rPr lang="en-US" sz="3200" dirty="0" smtClean="0"/>
              <a:t> </a:t>
            </a:r>
            <a:r>
              <a:rPr lang="en-US" sz="3200" dirty="0" err="1" smtClean="0"/>
              <a:t>menuju</a:t>
            </a:r>
            <a:r>
              <a:rPr lang="en-US" sz="3200" dirty="0" smtClean="0"/>
              <a:t> </a:t>
            </a:r>
            <a:r>
              <a:rPr lang="en-US" sz="3200" dirty="0" err="1" smtClean="0"/>
              <a:t>tempat-tempat</a:t>
            </a:r>
            <a:r>
              <a:rPr lang="en-US" sz="3200" dirty="0" smtClean="0"/>
              <a:t> </a:t>
            </a:r>
            <a:r>
              <a:rPr lang="en-US" sz="3200" dirty="0" err="1" smtClean="0"/>
              <a:t>dimana</a:t>
            </a:r>
            <a:r>
              <a:rPr lang="en-US" sz="3200" dirty="0" smtClean="0"/>
              <a:t> protein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bekerja</a:t>
            </a:r>
            <a:endParaRPr lang="en-US" sz="3200" dirty="0" smtClean="0"/>
          </a:p>
          <a:p>
            <a:r>
              <a:rPr lang="en-US" sz="3200" dirty="0" smtClean="0"/>
              <a:t>Hal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dikarenakan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protein </a:t>
            </a:r>
            <a:r>
              <a:rPr lang="en-US" sz="3200" dirty="0" err="1" smtClean="0"/>
              <a:t>terdapat</a:t>
            </a:r>
            <a:r>
              <a:rPr lang="en-US" sz="3200" dirty="0" smtClean="0"/>
              <a:t> </a:t>
            </a:r>
            <a:r>
              <a:rPr lang="en-US" sz="3200" dirty="0" err="1" smtClean="0"/>
              <a:t>sekuen</a:t>
            </a:r>
            <a:r>
              <a:rPr lang="en-US" sz="3200" dirty="0" smtClean="0"/>
              <a:t> </a:t>
            </a:r>
            <a:r>
              <a:rPr lang="en-US" sz="3200" i="1" dirty="0" smtClean="0">
                <a:solidFill>
                  <a:srgbClr val="FF0000"/>
                </a:solidFill>
              </a:rPr>
              <a:t>sorting signal</a:t>
            </a:r>
            <a:endParaRPr lang="id-ID" sz="3200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26865" r="7114" b="8682"/>
          <a:stretch/>
        </p:blipFill>
        <p:spPr>
          <a:xfrm>
            <a:off x="7916299" y="2806148"/>
            <a:ext cx="3522201" cy="21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3088"/>
            <a:ext cx="10412896" cy="1143000"/>
          </a:xfrm>
        </p:spPr>
        <p:txBody>
          <a:bodyPr/>
          <a:lstStyle/>
          <a:p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Protein </a:t>
            </a:r>
            <a:r>
              <a:rPr lang="en-US" sz="3200" dirty="0" err="1" smtClean="0"/>
              <a:t>mengalami</a:t>
            </a:r>
            <a:r>
              <a:rPr lang="en-US" sz="3200" dirty="0" smtClean="0"/>
              <a:t> </a:t>
            </a:r>
            <a:r>
              <a:rPr lang="en-US" sz="3200" dirty="0" err="1" smtClean="0"/>
              <a:t>modifikasi</a:t>
            </a:r>
            <a:r>
              <a:rPr lang="en-US" sz="3200" dirty="0" smtClean="0"/>
              <a:t> </a:t>
            </a:r>
            <a:r>
              <a:rPr lang="en-US" sz="3200" dirty="0" err="1" smtClean="0"/>
              <a:t>setelah</a:t>
            </a:r>
            <a:r>
              <a:rPr lang="en-US" sz="3200" dirty="0" smtClean="0"/>
              <a:t> </a:t>
            </a:r>
            <a:r>
              <a:rPr lang="en-US" sz="3200" dirty="0" err="1" smtClean="0"/>
              <a:t>transkripsi</a:t>
            </a:r>
            <a:r>
              <a:rPr lang="en-US" sz="3200" dirty="0" smtClean="0"/>
              <a:t> agar </a:t>
            </a:r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berfungsi</a:t>
            </a:r>
            <a:endParaRPr lang="en-US" sz="3200" dirty="0" smtClean="0"/>
          </a:p>
          <a:p>
            <a:r>
              <a:rPr lang="en-US" sz="3200" dirty="0" err="1" smtClean="0"/>
              <a:t>Modifikasi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berupa</a:t>
            </a:r>
            <a:r>
              <a:rPr lang="en-US" sz="3200" dirty="0" smtClean="0"/>
              <a:t> </a:t>
            </a:r>
            <a:r>
              <a:rPr lang="en-US" sz="3200" dirty="0" err="1" smtClean="0"/>
              <a:t>penambahan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gugus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fungsional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pemotongan</a:t>
            </a:r>
            <a:r>
              <a:rPr lang="en-US" sz="3200" dirty="0" smtClean="0">
                <a:solidFill>
                  <a:srgbClr val="FF0000"/>
                </a:solidFill>
              </a:rPr>
              <a:t> protein </a:t>
            </a:r>
            <a:r>
              <a:rPr lang="en-US" sz="3200" dirty="0" err="1" smtClean="0">
                <a:solidFill>
                  <a:srgbClr val="FF0000"/>
                </a:solidFill>
              </a:rPr>
              <a:t>atau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pelipatan</a:t>
            </a:r>
            <a:r>
              <a:rPr lang="en-US" sz="3200" dirty="0" smtClean="0">
                <a:solidFill>
                  <a:srgbClr val="FF0000"/>
                </a:solidFill>
              </a:rPr>
              <a:t> protein</a:t>
            </a:r>
          </a:p>
          <a:p>
            <a:r>
              <a:rPr lang="en-US" sz="3200" dirty="0" err="1" smtClean="0"/>
              <a:t>Modifikasi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menyebabkan</a:t>
            </a:r>
            <a:r>
              <a:rPr lang="en-US" sz="3200" dirty="0" smtClean="0"/>
              <a:t> </a:t>
            </a:r>
            <a:r>
              <a:rPr lang="en-US" sz="3200" dirty="0" err="1" smtClean="0"/>
              <a:t>variasi</a:t>
            </a:r>
            <a:r>
              <a:rPr lang="en-US" sz="3200" dirty="0" smtClean="0"/>
              <a:t> protein yang </a:t>
            </a:r>
            <a:r>
              <a:rPr lang="en-US" sz="3200" dirty="0" err="1" smtClean="0"/>
              <a:t>bermacam-macam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590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47" y="685800"/>
            <a:ext cx="10270435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Variasi</a:t>
            </a:r>
            <a:r>
              <a:rPr lang="en-US" dirty="0" smtClean="0"/>
              <a:t> Protein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135400" cy="3809206"/>
          </a:xfrm>
        </p:spPr>
      </p:pic>
      <p:sp>
        <p:nvSpPr>
          <p:cNvPr id="6" name="TextBox 5"/>
          <p:cNvSpPr txBox="1"/>
          <p:nvPr/>
        </p:nvSpPr>
        <p:spPr>
          <a:xfrm>
            <a:off x="7162800" y="58674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www.thermofisher.com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1643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121" y="655983"/>
            <a:ext cx="10893288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121" y="2057400"/>
            <a:ext cx="10601739" cy="406876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Fosforilasi</a:t>
            </a:r>
            <a:r>
              <a:rPr lang="en-US" sz="3200" dirty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ym typeface="Wingdings" panose="05000000000000000000" pitchFamily="2" charset="2"/>
              </a:rPr>
              <a:t>penambahan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gugus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fosfat</a:t>
            </a:r>
            <a:endParaRPr lang="en-US" sz="3200" dirty="0" smtClean="0">
              <a:sym typeface="Wingdings" panose="05000000000000000000" pitchFamily="2" charset="2"/>
            </a:endParaRPr>
          </a:p>
          <a:p>
            <a:r>
              <a:rPr lang="en-US" sz="3200" dirty="0" err="1" smtClean="0">
                <a:sym typeface="Wingdings" panose="05000000000000000000" pitchFamily="2" charset="2"/>
              </a:rPr>
              <a:t>Glikosilasi</a:t>
            </a:r>
            <a:r>
              <a:rPr lang="en-US" sz="3200" dirty="0" smtClean="0">
                <a:sym typeface="Wingdings" panose="05000000000000000000" pitchFamily="2" charset="2"/>
              </a:rPr>
              <a:t>  </a:t>
            </a:r>
            <a:r>
              <a:rPr lang="en-US" sz="3200" dirty="0" err="1" smtClean="0">
                <a:sym typeface="Wingdings" panose="05000000000000000000" pitchFamily="2" charset="2"/>
              </a:rPr>
              <a:t>penambahan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gugus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gula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3200" dirty="0" err="1" smtClean="0">
                <a:sym typeface="Wingdings" panose="05000000000000000000" pitchFamily="2" charset="2"/>
              </a:rPr>
              <a:t>Metilasi</a:t>
            </a:r>
            <a:r>
              <a:rPr lang="en-US" sz="3200" dirty="0" smtClean="0">
                <a:sym typeface="Wingdings" panose="05000000000000000000" pitchFamily="2" charset="2"/>
              </a:rPr>
              <a:t>  </a:t>
            </a:r>
            <a:r>
              <a:rPr lang="en-US" sz="3200" dirty="0" err="1" smtClean="0">
                <a:sym typeface="Wingdings" panose="05000000000000000000" pitchFamily="2" charset="2"/>
              </a:rPr>
              <a:t>penambahan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metil</a:t>
            </a:r>
            <a:endParaRPr lang="en-US" sz="3200" dirty="0" smtClean="0">
              <a:sym typeface="Wingdings" panose="05000000000000000000" pitchFamily="2" charset="2"/>
            </a:endParaRPr>
          </a:p>
          <a:p>
            <a:r>
              <a:rPr lang="en-US" sz="3200" dirty="0" err="1" smtClean="0">
                <a:sym typeface="Wingdings" panose="05000000000000000000" pitchFamily="2" charset="2"/>
              </a:rPr>
              <a:t>Proteolisis</a:t>
            </a:r>
            <a:r>
              <a:rPr lang="en-US" sz="3200" dirty="0" smtClean="0">
                <a:sym typeface="Wingdings" panose="05000000000000000000" pitchFamily="2" charset="2"/>
              </a:rPr>
              <a:t>  </a:t>
            </a:r>
            <a:r>
              <a:rPr lang="en-US" sz="3200" dirty="0" err="1" smtClean="0">
                <a:sym typeface="Wingdings" panose="05000000000000000000" pitchFamily="2" charset="2"/>
              </a:rPr>
              <a:t>pemotongan</a:t>
            </a:r>
            <a:r>
              <a:rPr lang="en-US" sz="3200" dirty="0" smtClean="0">
                <a:sym typeface="Wingdings" panose="05000000000000000000" pitchFamily="2" charset="2"/>
              </a:rPr>
              <a:t> protein </a:t>
            </a:r>
            <a:r>
              <a:rPr lang="en-US" sz="3200" dirty="0" err="1" smtClean="0">
                <a:sym typeface="Wingdings" panose="05000000000000000000" pitchFamily="2" charset="2"/>
              </a:rPr>
              <a:t>menggunakan</a:t>
            </a:r>
            <a:r>
              <a:rPr lang="en-US" sz="3200" dirty="0" smtClean="0">
                <a:sym typeface="Wingdings" panose="05000000000000000000" pitchFamily="2" charset="2"/>
              </a:rPr>
              <a:t> protease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1675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143000"/>
          </a:xfrm>
        </p:spPr>
        <p:txBody>
          <a:bodyPr/>
          <a:lstStyle/>
          <a:p>
            <a:r>
              <a:rPr lang="en-US" dirty="0" smtClean="0"/>
              <a:t>Promoter </a:t>
            </a:r>
            <a:r>
              <a:rPr lang="en-US" dirty="0" err="1" smtClean="0"/>
              <a:t>dan</a:t>
            </a:r>
            <a:r>
              <a:rPr lang="en-US" dirty="0" smtClean="0"/>
              <a:t> Terminator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981200" y="18288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783" y="1486381"/>
            <a:ext cx="5438765" cy="53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44874"/>
            <a:ext cx="6488112" cy="5213126"/>
          </a:xfrm>
        </p:spPr>
      </p:pic>
    </p:spTree>
    <p:extLst>
      <p:ext uri="{BB962C8B-B14F-4D97-AF65-F5344CB8AC3E}">
        <p14:creationId xmlns:p14="http://schemas.microsoft.com/office/powerpoint/2010/main" val="36177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57" y="914400"/>
            <a:ext cx="1085353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39" y="2133601"/>
            <a:ext cx="10561983" cy="3992563"/>
          </a:xfrm>
        </p:spPr>
        <p:txBody>
          <a:bodyPr/>
          <a:lstStyle/>
          <a:p>
            <a:r>
              <a:rPr lang="en-US" i="1" dirty="0" err="1" smtClean="0"/>
              <a:t>Inisiasi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pengenalan</a:t>
            </a:r>
            <a:r>
              <a:rPr lang="en-US" dirty="0" smtClean="0">
                <a:sym typeface="Wingdings" panose="05000000000000000000" pitchFamily="2" charset="2"/>
              </a:rPr>
              <a:t> promoter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Transcription Factor</a:t>
            </a:r>
          </a:p>
          <a:p>
            <a:r>
              <a:rPr lang="en-US" i="1" dirty="0" err="1" smtClean="0">
                <a:sym typeface="Wingdings" panose="05000000000000000000" pitchFamily="2" charset="2"/>
              </a:rPr>
              <a:t>Elongasi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pembentukan</a:t>
            </a:r>
            <a:r>
              <a:rPr lang="en-US" dirty="0" smtClean="0">
                <a:sym typeface="Wingdings" panose="05000000000000000000" pitchFamily="2" charset="2"/>
              </a:rPr>
              <a:t> pita mRNA </a:t>
            </a:r>
            <a:r>
              <a:rPr lang="en-US" dirty="0" err="1" smtClean="0">
                <a:sym typeface="Wingdings" panose="05000000000000000000" pitchFamily="2" charset="2"/>
              </a:rPr>
              <a:t>baru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bantuan</a:t>
            </a:r>
            <a:r>
              <a:rPr lang="en-US" dirty="0" smtClean="0">
                <a:sym typeface="Wingdings" panose="05000000000000000000" pitchFamily="2" charset="2"/>
              </a:rPr>
              <a:t> RNA polymerase</a:t>
            </a:r>
          </a:p>
          <a:p>
            <a:r>
              <a:rPr lang="en-US" i="1" dirty="0" err="1" smtClean="0">
                <a:sym typeface="Wingdings" panose="05000000000000000000" pitchFamily="2" charset="2"/>
              </a:rPr>
              <a:t>Terminasi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Penghentian</a:t>
            </a:r>
            <a:r>
              <a:rPr lang="en-US" dirty="0" smtClean="0">
                <a:sym typeface="Wingdings" panose="05000000000000000000" pitchFamily="2" charset="2"/>
              </a:rPr>
              <a:t> proses </a:t>
            </a:r>
            <a:r>
              <a:rPr lang="en-US" dirty="0" err="1" smtClean="0">
                <a:sym typeface="Wingdings" panose="05000000000000000000" pitchFamily="2" charset="2"/>
              </a:rPr>
              <a:t>transkripsi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karena</a:t>
            </a:r>
            <a:r>
              <a:rPr lang="en-US" dirty="0" smtClean="0">
                <a:sym typeface="Wingdings" panose="05000000000000000000" pitchFamily="2" charset="2"/>
              </a:rPr>
              <a:t> RNA polymerase </a:t>
            </a:r>
            <a:r>
              <a:rPr lang="en-US" dirty="0" err="1" smtClean="0">
                <a:sym typeface="Wingdings" panose="05000000000000000000" pitchFamily="2" charset="2"/>
              </a:rPr>
              <a:t>mengenali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sekuen</a:t>
            </a:r>
            <a:r>
              <a:rPr lang="en-US" dirty="0" smtClean="0">
                <a:sym typeface="Wingdings" panose="05000000000000000000" pitchFamily="2" charset="2"/>
              </a:rPr>
              <a:t> terminator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6" y="1"/>
            <a:ext cx="9956524" cy="68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2" y="38100"/>
            <a:ext cx="44100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71922" cy="1143000"/>
          </a:xfrm>
        </p:spPr>
        <p:txBody>
          <a:bodyPr/>
          <a:lstStyle/>
          <a:p>
            <a:r>
              <a:rPr lang="en-US" dirty="0" err="1" smtClean="0"/>
              <a:t>Translasi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8200" y="1752601"/>
            <a:ext cx="10571922" cy="4068763"/>
          </a:xfrm>
        </p:spPr>
        <p:txBody>
          <a:bodyPr>
            <a:normAutofit/>
          </a:bodyPr>
          <a:lstStyle/>
          <a:p>
            <a:r>
              <a:rPr lang="en-US" sz="4000" dirty="0"/>
              <a:t>Translation??</a:t>
            </a:r>
          </a:p>
          <a:p>
            <a:endParaRPr lang="en-US" sz="3200" dirty="0"/>
          </a:p>
          <a:p>
            <a:r>
              <a:rPr lang="en-US" sz="3200" dirty="0" err="1"/>
              <a:t>Penerjemahan</a:t>
            </a:r>
            <a:r>
              <a:rPr lang="en-US" sz="3200" dirty="0"/>
              <a:t> </a:t>
            </a:r>
            <a:r>
              <a:rPr lang="en-US" sz="3200" dirty="0" err="1"/>
              <a:t>sekuen</a:t>
            </a:r>
            <a:r>
              <a:rPr lang="en-US" sz="3200" dirty="0"/>
              <a:t> </a:t>
            </a:r>
            <a:r>
              <a:rPr lang="en-US" sz="3200" dirty="0" err="1"/>
              <a:t>nukleotida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mRNA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rangkaian</a:t>
            </a:r>
            <a:r>
              <a:rPr lang="en-US" sz="3200" dirty="0"/>
              <a:t> </a:t>
            </a:r>
            <a:r>
              <a:rPr lang="en-US" sz="3200" dirty="0" err="1"/>
              <a:t>asam</a:t>
            </a:r>
            <a:r>
              <a:rPr lang="en-US" sz="3200" dirty="0"/>
              <a:t> amino (protein)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52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3" y="838200"/>
            <a:ext cx="10535479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Komponen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3" y="2438401"/>
            <a:ext cx="10535479" cy="3992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mRNA (</a:t>
            </a:r>
            <a:r>
              <a:rPr lang="en-US" dirty="0" err="1" smtClean="0">
                <a:solidFill>
                  <a:srgbClr val="FF0000"/>
                </a:solidFill>
              </a:rPr>
              <a:t>massenger</a:t>
            </a:r>
            <a:r>
              <a:rPr lang="en-US" dirty="0" smtClean="0">
                <a:solidFill>
                  <a:srgbClr val="FF0000"/>
                </a:solidFill>
              </a:rPr>
              <a:t> RNA)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tRNA</a:t>
            </a:r>
            <a:r>
              <a:rPr lang="en-US" dirty="0" smtClean="0">
                <a:solidFill>
                  <a:srgbClr val="FF0000"/>
                </a:solidFill>
              </a:rPr>
              <a:t> (transfer RNA)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Ribosom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Asam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amino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933</Words>
  <Application>Microsoft Office PowerPoint</Application>
  <PresentationFormat>Widescreen</PresentationFormat>
  <Paragraphs>152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Office Theme</vt:lpstr>
      <vt:lpstr>PowerPoint Presentation</vt:lpstr>
      <vt:lpstr>Transkripsi adalah……</vt:lpstr>
      <vt:lpstr>Promoter dan Terminator pada Proses Transkripsi</vt:lpstr>
      <vt:lpstr>Promoter dan Terminator</vt:lpstr>
      <vt:lpstr>Tahapan Transkripsi</vt:lpstr>
      <vt:lpstr>PowerPoint Presentation</vt:lpstr>
      <vt:lpstr>PowerPoint Presentation</vt:lpstr>
      <vt:lpstr>Translasi DNA</vt:lpstr>
      <vt:lpstr>Komponen yang diperlukan dalam translasi</vt:lpstr>
      <vt:lpstr>Struktur tRNA (Transfer RNA)</vt:lpstr>
      <vt:lpstr>Struktur tRNA</vt:lpstr>
      <vt:lpstr>Struktur tRNA (Transfer RNA)</vt:lpstr>
      <vt:lpstr>Struktur tRNA (Transfer RNA)</vt:lpstr>
      <vt:lpstr>Kode Genetik</vt:lpstr>
      <vt:lpstr>Kode Genetik</vt:lpstr>
      <vt:lpstr>Pembentukan tRNA</vt:lpstr>
      <vt:lpstr>Pembentukan tRNA</vt:lpstr>
      <vt:lpstr>Struktur Ribosom</vt:lpstr>
      <vt:lpstr>Struktur Ribosom</vt:lpstr>
      <vt:lpstr>Struktur Ribosom</vt:lpstr>
      <vt:lpstr>Struktur Ribosom Prokariot</vt:lpstr>
      <vt:lpstr>Struktur Ribosom</vt:lpstr>
      <vt:lpstr>Struktur Ribosom eukariot</vt:lpstr>
      <vt:lpstr>Proses Translasi</vt:lpstr>
      <vt:lpstr>Proses Inisiasi Translasi</vt:lpstr>
      <vt:lpstr>Proses Inisiasi Translasi </vt:lpstr>
      <vt:lpstr>Proses Inisiasi Translasi</vt:lpstr>
      <vt:lpstr>Proses Inisiasi Translasi Pada Prokariot</vt:lpstr>
      <vt:lpstr>Proses Elongasi Translasi (Pemanjangan)</vt:lpstr>
      <vt:lpstr>Proses Elongasi Translasi (Pemanjangan)</vt:lpstr>
      <vt:lpstr>Proses Elongasi Translasi (Pemanjangan)</vt:lpstr>
      <vt:lpstr>Proses Terminasi Translasi (Penyelesaian)</vt:lpstr>
      <vt:lpstr>Proses Terminasi Translasi (Pemanjangan)</vt:lpstr>
      <vt:lpstr>Sifat Khusus Translasi pada Prokariot (Bakteri)</vt:lpstr>
      <vt:lpstr>Sifat Khusus Translasi pada Prokariot (Bakteri)</vt:lpstr>
      <vt:lpstr>Protein akan menuju tempat yang sesuai</vt:lpstr>
      <vt:lpstr>Modifikasi Pasca Translasi</vt:lpstr>
      <vt:lpstr>Variasi Protein Setelah Modifikasi Pasca Translasi</vt:lpstr>
      <vt:lpstr>Beberapa Modifikasi Pasca Translasi</vt:lpstr>
      <vt:lpstr>Modifikasi Pasca Translasi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</cp:revision>
  <dcterms:created xsi:type="dcterms:W3CDTF">2017-06-07T00:38:25Z</dcterms:created>
  <dcterms:modified xsi:type="dcterms:W3CDTF">2017-07-11T02:39:24Z</dcterms:modified>
</cp:coreProperties>
</file>