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53" autoAdjust="0"/>
    <p:restoredTop sz="94660"/>
  </p:normalViewPr>
  <p:slideViewPr>
    <p:cSldViewPr snapToGrid="0">
      <p:cViewPr varScale="1">
        <p:scale>
          <a:sx n="70" d="100"/>
          <a:sy n="70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880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561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865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492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059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520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73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926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094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269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422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5599F5A-EA13-44AC-8ADE-CE6B12A9E5F7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7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Safety%20Video%20-%20Nothing%20is%20Routine.mp4" TargetMode="External"/><Relationship Id="rId2" Type="http://schemas.openxmlformats.org/officeDocument/2006/relationships/hyperlink" Target="Occupational%20Safety%20and%20Health%20(Occupational%20Safety%20and%20Health%20Center).mp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8376" y="3437731"/>
            <a:ext cx="7772400" cy="1470025"/>
          </a:xfrm>
        </p:spPr>
        <p:txBody>
          <a:bodyPr/>
          <a:lstStyle/>
          <a:p>
            <a:r>
              <a:rPr lang="en-US" dirty="0" err="1"/>
              <a:t>KKKkkkk</a:t>
            </a:r>
            <a:endParaRPr lang="en-US" dirty="0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801291"/>
            <a:ext cx="6400800" cy="17526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K3 </a:t>
            </a:r>
            <a:r>
              <a:rPr lang="en-US" sz="4000" dirty="0" err="1">
                <a:solidFill>
                  <a:schemeClr val="bg1"/>
                </a:solidFill>
              </a:rPr>
              <a:t>Bioteknologi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KULIAH 1</a:t>
            </a:r>
          </a:p>
          <a:p>
            <a:r>
              <a:rPr lang="en-US" sz="4000" dirty="0" err="1">
                <a:solidFill>
                  <a:schemeClr val="bg1"/>
                </a:solidFill>
              </a:rPr>
              <a:t>Pengertian</a:t>
            </a:r>
            <a:r>
              <a:rPr lang="en-US" sz="4000" dirty="0">
                <a:solidFill>
                  <a:schemeClr val="bg1"/>
                </a:solidFill>
              </a:rPr>
              <a:t> K3</a:t>
            </a:r>
          </a:p>
        </p:txBody>
      </p:sp>
    </p:spTree>
    <p:extLst>
      <p:ext uri="{BB962C8B-B14F-4D97-AF65-F5344CB8AC3E}">
        <p14:creationId xmlns:p14="http://schemas.microsoft.com/office/powerpoint/2010/main" val="1518302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Regulasi</a:t>
            </a:r>
            <a:r>
              <a:rPr lang="en-US" dirty="0"/>
              <a:t> K3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677" y="141763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>
                <a:solidFill>
                  <a:srgbClr val="C00000"/>
                </a:solidFill>
              </a:rPr>
              <a:t>Peraturan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Menteri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terkait</a:t>
            </a:r>
            <a:r>
              <a:rPr lang="en-US" sz="2400" dirty="0">
                <a:solidFill>
                  <a:srgbClr val="C00000"/>
                </a:solidFill>
              </a:rPr>
              <a:t> K3</a:t>
            </a:r>
          </a:p>
          <a:p>
            <a:pPr marL="0" lvl="0" indent="0">
              <a:buNone/>
            </a:pPr>
            <a:r>
              <a:rPr lang="en-US" sz="2400" dirty="0"/>
              <a:t>6. </a:t>
            </a:r>
            <a:r>
              <a:rPr lang="en-US" sz="2400" dirty="0" err="1"/>
              <a:t>Permenakertrans</a:t>
            </a:r>
            <a:r>
              <a:rPr lang="en-US" sz="2400" dirty="0"/>
              <a:t> RI No 2 </a:t>
            </a:r>
            <a:r>
              <a:rPr lang="en-US" sz="2400" dirty="0" err="1"/>
              <a:t>Tahun</a:t>
            </a:r>
            <a:r>
              <a:rPr lang="en-US" sz="2400" dirty="0"/>
              <a:t> 1980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Pemeriksaan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Tenaga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Keselamatan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.</a:t>
            </a:r>
          </a:p>
          <a:p>
            <a:pPr marL="0" lvl="0" indent="0">
              <a:buNone/>
            </a:pPr>
            <a:r>
              <a:rPr lang="en-US" sz="2400" dirty="0"/>
              <a:t>7. </a:t>
            </a:r>
            <a:r>
              <a:rPr lang="en-US" sz="2400" dirty="0" err="1"/>
              <a:t>Permenakertrans</a:t>
            </a:r>
            <a:r>
              <a:rPr lang="en-US" sz="2400" dirty="0"/>
              <a:t> RI No 4 </a:t>
            </a:r>
            <a:r>
              <a:rPr lang="en-US" sz="2400" dirty="0" err="1"/>
              <a:t>Tahun</a:t>
            </a:r>
            <a:r>
              <a:rPr lang="en-US" sz="2400" dirty="0"/>
              <a:t> 1980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Syarat-syarat</a:t>
            </a:r>
            <a:r>
              <a:rPr lang="en-US" sz="2400" dirty="0"/>
              <a:t> </a:t>
            </a:r>
            <a:r>
              <a:rPr lang="en-US" sz="2400" dirty="0" err="1"/>
              <a:t>Pemasangan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Pemeliharaan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 </a:t>
            </a:r>
            <a:r>
              <a:rPr lang="en-US" sz="2400" dirty="0" err="1"/>
              <a:t>Pemadam</a:t>
            </a:r>
            <a:r>
              <a:rPr lang="en-US" sz="2400" dirty="0"/>
              <a:t> </a:t>
            </a:r>
            <a:r>
              <a:rPr lang="en-US" sz="2400" dirty="0" err="1"/>
              <a:t>Api</a:t>
            </a:r>
            <a:r>
              <a:rPr lang="en-US" sz="2400" dirty="0"/>
              <a:t> </a:t>
            </a:r>
            <a:r>
              <a:rPr lang="en-US" sz="2400" dirty="0" err="1"/>
              <a:t>Ringan</a:t>
            </a:r>
            <a:r>
              <a:rPr lang="en-US" sz="2400" dirty="0"/>
              <a:t>.</a:t>
            </a:r>
          </a:p>
          <a:p>
            <a:pPr marL="0" lvl="0" indent="0">
              <a:buNone/>
            </a:pPr>
            <a:r>
              <a:rPr lang="en-US" sz="2400" dirty="0"/>
              <a:t>8. </a:t>
            </a:r>
            <a:r>
              <a:rPr lang="en-US" sz="2400" dirty="0" err="1"/>
              <a:t>Permenakertrans</a:t>
            </a:r>
            <a:r>
              <a:rPr lang="en-US" sz="2400" dirty="0"/>
              <a:t> RI No 1 </a:t>
            </a:r>
            <a:r>
              <a:rPr lang="en-US" sz="2400" dirty="0" err="1"/>
              <a:t>Tahun</a:t>
            </a:r>
            <a:r>
              <a:rPr lang="en-US" sz="2400" dirty="0"/>
              <a:t> 1981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Melapor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/>
              <a:t>Akibat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.</a:t>
            </a:r>
          </a:p>
          <a:p>
            <a:pPr marL="0" lvl="0" indent="0">
              <a:buNone/>
            </a:pPr>
            <a:r>
              <a:rPr lang="en-US" sz="2400" dirty="0"/>
              <a:t>9. </a:t>
            </a:r>
            <a:r>
              <a:rPr lang="en-US" sz="2400" dirty="0" err="1"/>
              <a:t>Permenakertrans</a:t>
            </a:r>
            <a:r>
              <a:rPr lang="en-US" sz="2400" dirty="0"/>
              <a:t> RI No 1 </a:t>
            </a:r>
            <a:r>
              <a:rPr lang="en-US" sz="2400" dirty="0" err="1"/>
              <a:t>Tahun</a:t>
            </a:r>
            <a:r>
              <a:rPr lang="en-US" sz="2400" dirty="0"/>
              <a:t> 1982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Bejana</a:t>
            </a:r>
            <a:r>
              <a:rPr lang="en-US" sz="2400" dirty="0"/>
              <a:t> </a:t>
            </a:r>
            <a:r>
              <a:rPr lang="en-US" sz="2400" dirty="0" err="1"/>
              <a:t>Tekan</a:t>
            </a:r>
            <a:r>
              <a:rPr lang="en-US" sz="2400" dirty="0"/>
              <a:t>.</a:t>
            </a:r>
          </a:p>
          <a:p>
            <a:pPr marL="0" lvl="0" indent="0">
              <a:buNone/>
            </a:pPr>
            <a:r>
              <a:rPr lang="en-US" sz="2400" dirty="0"/>
              <a:t>10. </a:t>
            </a:r>
            <a:r>
              <a:rPr lang="en-US" sz="2400" dirty="0" err="1"/>
              <a:t>Permenakertrans</a:t>
            </a:r>
            <a:r>
              <a:rPr lang="en-US" sz="2400" dirty="0"/>
              <a:t> RI No 2 </a:t>
            </a:r>
            <a:r>
              <a:rPr lang="en-US" sz="2400" dirty="0" err="1"/>
              <a:t>Tahun</a:t>
            </a:r>
            <a:r>
              <a:rPr lang="en-US" sz="2400" dirty="0"/>
              <a:t> 1982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Kualifikasi</a:t>
            </a:r>
            <a:r>
              <a:rPr lang="en-US" sz="2400" dirty="0"/>
              <a:t> </a:t>
            </a:r>
            <a:r>
              <a:rPr lang="en-US" sz="2400" dirty="0" err="1"/>
              <a:t>Juru</a:t>
            </a:r>
            <a:r>
              <a:rPr lang="en-US" sz="2400" dirty="0"/>
              <a:t> Las.</a:t>
            </a:r>
          </a:p>
          <a:p>
            <a:pPr marL="0" indent="0">
              <a:buNone/>
            </a:pPr>
            <a:endParaRPr lang="en-US" sz="18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354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Regulasi</a:t>
            </a:r>
            <a:r>
              <a:rPr lang="en-US" dirty="0"/>
              <a:t> K3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899" y="1417638"/>
            <a:ext cx="8830101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>
                <a:solidFill>
                  <a:srgbClr val="C00000"/>
                </a:solidFill>
              </a:rPr>
              <a:t>Peraturan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Menteri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terkait</a:t>
            </a:r>
            <a:r>
              <a:rPr lang="en-US" sz="2400" dirty="0">
                <a:solidFill>
                  <a:srgbClr val="C00000"/>
                </a:solidFill>
              </a:rPr>
              <a:t> K3</a:t>
            </a:r>
            <a:endParaRPr lang="en-US" sz="2400" dirty="0"/>
          </a:p>
          <a:p>
            <a:pPr marL="0" lvl="0" indent="0">
              <a:buNone/>
            </a:pPr>
            <a:r>
              <a:rPr lang="en-US" sz="2400" dirty="0"/>
              <a:t>11. </a:t>
            </a:r>
            <a:r>
              <a:rPr lang="en-US" sz="2400" dirty="0" err="1"/>
              <a:t>Permenakertrans</a:t>
            </a:r>
            <a:r>
              <a:rPr lang="en-US" sz="2400" dirty="0"/>
              <a:t> RI No 3 </a:t>
            </a:r>
            <a:r>
              <a:rPr lang="en-US" sz="2400" dirty="0" err="1"/>
              <a:t>Tahun</a:t>
            </a:r>
            <a:r>
              <a:rPr lang="en-US" sz="2400" dirty="0"/>
              <a:t> 1982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Tenaga </a:t>
            </a:r>
            <a:r>
              <a:rPr lang="en-US" sz="2400" dirty="0" err="1"/>
              <a:t>Kerja</a:t>
            </a:r>
            <a:r>
              <a:rPr lang="en-US" sz="2400" dirty="0"/>
              <a:t>.</a:t>
            </a:r>
          </a:p>
          <a:p>
            <a:pPr marL="0" lvl="0" indent="0">
              <a:buNone/>
            </a:pPr>
            <a:r>
              <a:rPr lang="en-US" sz="2400" dirty="0"/>
              <a:t>12. </a:t>
            </a:r>
            <a:r>
              <a:rPr lang="en-US" sz="2400" dirty="0" err="1"/>
              <a:t>Permenaker</a:t>
            </a:r>
            <a:r>
              <a:rPr lang="en-US" sz="2400" dirty="0"/>
              <a:t> RI No 2 </a:t>
            </a:r>
            <a:r>
              <a:rPr lang="en-US" sz="2400" dirty="0" err="1"/>
              <a:t>Tahun</a:t>
            </a:r>
            <a:r>
              <a:rPr lang="en-US" sz="2400" dirty="0"/>
              <a:t> 1983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Instalasi</a:t>
            </a:r>
            <a:r>
              <a:rPr lang="en-US" sz="2400" dirty="0"/>
              <a:t> Alarm </a:t>
            </a:r>
            <a:r>
              <a:rPr lang="en-US" sz="2400" dirty="0" err="1"/>
              <a:t>Kebakaran</a:t>
            </a:r>
            <a:r>
              <a:rPr lang="en-US" sz="2400" dirty="0"/>
              <a:t> </a:t>
            </a:r>
            <a:r>
              <a:rPr lang="en-US" sz="2400" dirty="0" err="1"/>
              <a:t>Otomatis</a:t>
            </a:r>
            <a:r>
              <a:rPr lang="en-US" sz="2400" dirty="0"/>
              <a:t>.</a:t>
            </a:r>
          </a:p>
          <a:p>
            <a:pPr marL="0" lvl="0" indent="0">
              <a:buNone/>
            </a:pPr>
            <a:r>
              <a:rPr lang="en-US" sz="2400" dirty="0"/>
              <a:t>13. </a:t>
            </a:r>
            <a:r>
              <a:rPr lang="en-US" sz="2400" dirty="0" err="1"/>
              <a:t>Permenaker</a:t>
            </a:r>
            <a:r>
              <a:rPr lang="en-US" sz="2400" dirty="0"/>
              <a:t> RI No 3 </a:t>
            </a:r>
            <a:r>
              <a:rPr lang="en-US" sz="2400" dirty="0" err="1"/>
              <a:t>Tahun</a:t>
            </a:r>
            <a:r>
              <a:rPr lang="en-US" sz="2400" dirty="0"/>
              <a:t> 1985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Keselamatan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Pemakaian</a:t>
            </a:r>
            <a:r>
              <a:rPr lang="en-US" sz="2400" dirty="0"/>
              <a:t> </a:t>
            </a:r>
            <a:r>
              <a:rPr lang="en-US" sz="2400" dirty="0" err="1"/>
              <a:t>Asbes</a:t>
            </a:r>
            <a:r>
              <a:rPr lang="en-US" sz="2400" dirty="0"/>
              <a:t>.</a:t>
            </a:r>
          </a:p>
          <a:p>
            <a:pPr marL="0" lvl="0" indent="0">
              <a:buNone/>
            </a:pPr>
            <a:r>
              <a:rPr lang="en-US" sz="2400" dirty="0"/>
              <a:t>14. </a:t>
            </a:r>
            <a:r>
              <a:rPr lang="en-US" sz="2400" dirty="0" err="1"/>
              <a:t>Permenaker</a:t>
            </a:r>
            <a:r>
              <a:rPr lang="en-US" sz="2400" dirty="0"/>
              <a:t> RI No 4 </a:t>
            </a:r>
            <a:r>
              <a:rPr lang="en-US" sz="2400" dirty="0" err="1"/>
              <a:t>Tahun</a:t>
            </a:r>
            <a:r>
              <a:rPr lang="en-US" sz="2400" dirty="0"/>
              <a:t> 1985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Pesawat</a:t>
            </a:r>
            <a:r>
              <a:rPr lang="en-US" sz="2400" dirty="0"/>
              <a:t> Tenaga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Produksi</a:t>
            </a:r>
            <a:r>
              <a:rPr lang="en-US" sz="2400" dirty="0"/>
              <a:t>.</a:t>
            </a:r>
          </a:p>
          <a:p>
            <a:pPr marL="0" lvl="0" indent="0">
              <a:buNone/>
            </a:pPr>
            <a:r>
              <a:rPr lang="en-US" sz="2400" dirty="0"/>
              <a:t>15. </a:t>
            </a:r>
            <a:r>
              <a:rPr lang="en-US" sz="2400" dirty="0" err="1"/>
              <a:t>Permenaker</a:t>
            </a:r>
            <a:r>
              <a:rPr lang="en-US" sz="2400" dirty="0"/>
              <a:t> RI No 5 </a:t>
            </a:r>
            <a:r>
              <a:rPr lang="en-US" sz="2400" dirty="0" err="1"/>
              <a:t>Tahun</a:t>
            </a:r>
            <a:r>
              <a:rPr lang="en-US" sz="2400" dirty="0"/>
              <a:t> 1985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Pesawat</a:t>
            </a:r>
            <a:r>
              <a:rPr lang="en-US" sz="2400" dirty="0"/>
              <a:t> </a:t>
            </a:r>
            <a:r>
              <a:rPr lang="en-US" sz="2400" dirty="0" err="1"/>
              <a:t>Angkat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Angkut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001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99"/>
            <a:ext cx="8229600" cy="1143000"/>
          </a:xfrm>
        </p:spPr>
        <p:txBody>
          <a:bodyPr/>
          <a:lstStyle/>
          <a:p>
            <a:r>
              <a:rPr lang="en-US" dirty="0" err="1"/>
              <a:t>Regulasi</a:t>
            </a:r>
            <a:r>
              <a:rPr lang="en-US" dirty="0"/>
              <a:t> K3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1159"/>
            <a:ext cx="8495731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>
                <a:solidFill>
                  <a:srgbClr val="C00000"/>
                </a:solidFill>
              </a:rPr>
              <a:t>Peraturan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Menteri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terkait</a:t>
            </a:r>
            <a:r>
              <a:rPr lang="en-US" sz="2800" dirty="0">
                <a:solidFill>
                  <a:srgbClr val="C00000"/>
                </a:solidFill>
              </a:rPr>
              <a:t> K3</a:t>
            </a:r>
            <a:endParaRPr lang="en-US" sz="2800" dirty="0"/>
          </a:p>
          <a:p>
            <a:pPr marL="0" lvl="0" indent="0">
              <a:buNone/>
            </a:pPr>
            <a:r>
              <a:rPr lang="en-US" sz="2400" dirty="0"/>
              <a:t>16. </a:t>
            </a:r>
            <a:r>
              <a:rPr lang="en-US" sz="2400" dirty="0" err="1"/>
              <a:t>Permenaker</a:t>
            </a:r>
            <a:r>
              <a:rPr lang="en-US" sz="2400" dirty="0"/>
              <a:t> RI No 4 </a:t>
            </a:r>
            <a:r>
              <a:rPr lang="en-US" sz="2400" dirty="0" err="1"/>
              <a:t>Tahun</a:t>
            </a:r>
            <a:r>
              <a:rPr lang="en-US" sz="2400" dirty="0"/>
              <a:t> 1987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Panitia</a:t>
            </a:r>
            <a:r>
              <a:rPr lang="en-US" sz="2400" dirty="0"/>
              <a:t> Pembina </a:t>
            </a:r>
            <a:r>
              <a:rPr lang="en-US" sz="2400" dirty="0" err="1"/>
              <a:t>Keselamatan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Serta Tata Cara </a:t>
            </a:r>
            <a:r>
              <a:rPr lang="en-US" sz="2400" dirty="0" err="1"/>
              <a:t>Penunjukan</a:t>
            </a:r>
            <a:r>
              <a:rPr lang="en-US" sz="2400" dirty="0"/>
              <a:t> Ahli </a:t>
            </a:r>
            <a:r>
              <a:rPr lang="en-US" sz="2400" dirty="0" err="1"/>
              <a:t>Keselamatan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.</a:t>
            </a:r>
          </a:p>
          <a:p>
            <a:pPr marL="0" lvl="0" indent="0">
              <a:buNone/>
            </a:pPr>
            <a:r>
              <a:rPr lang="en-US" sz="2400" dirty="0"/>
              <a:t>17. </a:t>
            </a:r>
            <a:r>
              <a:rPr lang="en-US" sz="2400" dirty="0" err="1"/>
              <a:t>Permenaker</a:t>
            </a:r>
            <a:r>
              <a:rPr lang="en-US" sz="2400" dirty="0"/>
              <a:t> RI No 1 </a:t>
            </a:r>
            <a:r>
              <a:rPr lang="en-US" sz="2400" dirty="0" err="1"/>
              <a:t>Tahun</a:t>
            </a:r>
            <a:r>
              <a:rPr lang="en-US" sz="2400" dirty="0"/>
              <a:t> 1988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Kualifikasi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Syarat-syarat</a:t>
            </a:r>
            <a:r>
              <a:rPr lang="en-US" sz="2400" dirty="0"/>
              <a:t> Operator </a:t>
            </a:r>
            <a:r>
              <a:rPr lang="en-US" sz="2400" dirty="0" err="1"/>
              <a:t>Pesawat</a:t>
            </a:r>
            <a:r>
              <a:rPr lang="en-US" sz="2400" dirty="0"/>
              <a:t> </a:t>
            </a:r>
            <a:r>
              <a:rPr lang="en-US" sz="2400" dirty="0" err="1"/>
              <a:t>Uap</a:t>
            </a:r>
            <a:r>
              <a:rPr lang="en-US" sz="2400" dirty="0"/>
              <a:t>.</a:t>
            </a:r>
          </a:p>
          <a:p>
            <a:pPr marL="0" lvl="0" indent="0">
              <a:buNone/>
            </a:pPr>
            <a:r>
              <a:rPr lang="en-US" sz="2400" dirty="0"/>
              <a:t>18. </a:t>
            </a:r>
            <a:r>
              <a:rPr lang="en-US" sz="2400" dirty="0" err="1"/>
              <a:t>Permenaker</a:t>
            </a:r>
            <a:r>
              <a:rPr lang="en-US" sz="2400" dirty="0"/>
              <a:t> RI No 1 </a:t>
            </a:r>
            <a:r>
              <a:rPr lang="en-US" sz="2400" dirty="0" err="1"/>
              <a:t>Tahun</a:t>
            </a:r>
            <a:r>
              <a:rPr lang="en-US" sz="2400" dirty="0"/>
              <a:t> 1989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Kualifikasi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Syarat-syarat</a:t>
            </a:r>
            <a:r>
              <a:rPr lang="en-US" sz="2400" dirty="0"/>
              <a:t> Operator </a:t>
            </a:r>
            <a:r>
              <a:rPr lang="en-US" sz="2400" dirty="0" err="1"/>
              <a:t>Keran</a:t>
            </a:r>
            <a:r>
              <a:rPr lang="en-US" sz="2400" dirty="0"/>
              <a:t> </a:t>
            </a:r>
            <a:r>
              <a:rPr lang="en-US" sz="2400" dirty="0" err="1"/>
              <a:t>Angkat</a:t>
            </a:r>
            <a:r>
              <a:rPr lang="en-US" sz="2400" dirty="0"/>
              <a:t>.</a:t>
            </a:r>
          </a:p>
          <a:p>
            <a:pPr marL="0" lvl="0" indent="0">
              <a:buNone/>
            </a:pPr>
            <a:r>
              <a:rPr lang="en-US" sz="2400" dirty="0"/>
              <a:t>19. </a:t>
            </a:r>
            <a:r>
              <a:rPr lang="en-US" sz="2400" dirty="0" err="1"/>
              <a:t>Permenaker</a:t>
            </a:r>
            <a:r>
              <a:rPr lang="en-US" sz="2400" dirty="0"/>
              <a:t> RI No 2 </a:t>
            </a:r>
            <a:r>
              <a:rPr lang="en-US" sz="2400" dirty="0" err="1"/>
              <a:t>Tahun</a:t>
            </a:r>
            <a:r>
              <a:rPr lang="en-US" sz="2400" dirty="0"/>
              <a:t> 1989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Pengawasan</a:t>
            </a:r>
            <a:r>
              <a:rPr lang="en-US" sz="2400" dirty="0"/>
              <a:t> </a:t>
            </a:r>
            <a:r>
              <a:rPr lang="en-US" sz="2400" dirty="0" err="1"/>
              <a:t>Instalasi-instalasi</a:t>
            </a:r>
            <a:r>
              <a:rPr lang="en-US" sz="2400" dirty="0"/>
              <a:t> </a:t>
            </a:r>
            <a:r>
              <a:rPr lang="en-US" sz="2400" dirty="0" err="1"/>
              <a:t>Penyalur</a:t>
            </a:r>
            <a:r>
              <a:rPr lang="en-US" sz="2400" dirty="0"/>
              <a:t> </a:t>
            </a:r>
            <a:r>
              <a:rPr lang="en-US" sz="2400" dirty="0" err="1"/>
              <a:t>Petir</a:t>
            </a:r>
            <a:r>
              <a:rPr lang="en-US" sz="2400" dirty="0"/>
              <a:t>.</a:t>
            </a:r>
          </a:p>
          <a:p>
            <a:pPr marL="0" lvl="0" indent="0">
              <a:buNone/>
            </a:pPr>
            <a:r>
              <a:rPr lang="en-US" sz="2400" dirty="0"/>
              <a:t>20. </a:t>
            </a:r>
            <a:r>
              <a:rPr lang="en-US" sz="2400" dirty="0" err="1"/>
              <a:t>Permenaker</a:t>
            </a:r>
            <a:r>
              <a:rPr lang="en-US" sz="2400" dirty="0"/>
              <a:t> RI No 2 </a:t>
            </a:r>
            <a:r>
              <a:rPr lang="en-US" sz="2400" dirty="0" err="1"/>
              <a:t>Tahun</a:t>
            </a:r>
            <a:r>
              <a:rPr lang="en-US" sz="2400" dirty="0"/>
              <a:t> 1992 </a:t>
            </a:r>
            <a:r>
              <a:rPr lang="en-US" sz="2400" dirty="0" err="1"/>
              <a:t>tentang</a:t>
            </a:r>
            <a:r>
              <a:rPr lang="en-US" sz="2400" dirty="0"/>
              <a:t> Tata Cara </a:t>
            </a:r>
            <a:r>
              <a:rPr lang="en-US" sz="2400" dirty="0" err="1"/>
              <a:t>Penunjukan</a:t>
            </a:r>
            <a:r>
              <a:rPr lang="en-US" sz="2400" dirty="0"/>
              <a:t>,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Wewenang</a:t>
            </a:r>
            <a:r>
              <a:rPr lang="en-US" sz="2400" dirty="0"/>
              <a:t> Ahli </a:t>
            </a:r>
            <a:r>
              <a:rPr lang="en-US" sz="2400" dirty="0" err="1"/>
              <a:t>Keselamatan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9714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n-US" dirty="0" err="1"/>
              <a:t>Regulasi</a:t>
            </a:r>
            <a:r>
              <a:rPr lang="en-US" dirty="0"/>
              <a:t> K3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026995"/>
            <a:ext cx="8871045" cy="5291919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2400" dirty="0" err="1">
                <a:solidFill>
                  <a:srgbClr val="C00000"/>
                </a:solidFill>
              </a:rPr>
              <a:t>Peraturan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Menteri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terkait</a:t>
            </a:r>
            <a:r>
              <a:rPr lang="en-US" sz="2400" dirty="0">
                <a:solidFill>
                  <a:srgbClr val="C00000"/>
                </a:solidFill>
              </a:rPr>
              <a:t> K3</a:t>
            </a:r>
            <a:endParaRPr lang="en-US" sz="2400" dirty="0"/>
          </a:p>
          <a:p>
            <a:pPr marL="0" lvl="0" indent="0">
              <a:buNone/>
            </a:pPr>
            <a:r>
              <a:rPr lang="en-US" sz="2200" dirty="0"/>
              <a:t>21. </a:t>
            </a:r>
            <a:r>
              <a:rPr lang="en-US" sz="2200" dirty="0" err="1"/>
              <a:t>Permenaker</a:t>
            </a:r>
            <a:r>
              <a:rPr lang="en-US" sz="2200" dirty="0"/>
              <a:t> RI No 4 </a:t>
            </a:r>
            <a:r>
              <a:rPr lang="en-US" sz="2200" dirty="0" err="1"/>
              <a:t>Tahun</a:t>
            </a:r>
            <a:r>
              <a:rPr lang="en-US" sz="2200" dirty="0"/>
              <a:t> 1995 </a:t>
            </a:r>
            <a:r>
              <a:rPr lang="en-US" sz="2200" dirty="0" err="1"/>
              <a:t>tentang</a:t>
            </a:r>
            <a:r>
              <a:rPr lang="en-US" sz="2200" dirty="0"/>
              <a:t> Perusahaan </a:t>
            </a:r>
            <a:r>
              <a:rPr lang="en-US" sz="2200" dirty="0" err="1"/>
              <a:t>Jasa</a:t>
            </a:r>
            <a:r>
              <a:rPr lang="en-US" sz="2200" dirty="0"/>
              <a:t> </a:t>
            </a:r>
            <a:r>
              <a:rPr lang="en-US" sz="2200" dirty="0" err="1"/>
              <a:t>Keselamatan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Kesehatan</a:t>
            </a:r>
            <a:r>
              <a:rPr lang="en-US" sz="2200" dirty="0"/>
              <a:t> </a:t>
            </a:r>
            <a:r>
              <a:rPr lang="en-US" sz="2200" dirty="0" err="1"/>
              <a:t>Kerja</a:t>
            </a:r>
            <a:r>
              <a:rPr lang="en-US" sz="2200" dirty="0"/>
              <a:t>.</a:t>
            </a:r>
          </a:p>
          <a:p>
            <a:pPr marL="0" lvl="0" indent="0">
              <a:buNone/>
            </a:pPr>
            <a:r>
              <a:rPr lang="en-US" sz="2200" dirty="0"/>
              <a:t>22. </a:t>
            </a:r>
            <a:r>
              <a:rPr lang="en-US" sz="2200" dirty="0" err="1"/>
              <a:t>Permenaker</a:t>
            </a:r>
            <a:r>
              <a:rPr lang="en-US" sz="2200" dirty="0"/>
              <a:t> RI No 5 </a:t>
            </a:r>
            <a:r>
              <a:rPr lang="en-US" sz="2200" dirty="0" err="1"/>
              <a:t>Tahun</a:t>
            </a:r>
            <a:r>
              <a:rPr lang="en-US" sz="2200" dirty="0"/>
              <a:t> 1996 </a:t>
            </a:r>
            <a:r>
              <a:rPr lang="en-US" sz="2200" dirty="0" err="1"/>
              <a:t>tentang</a:t>
            </a:r>
            <a:r>
              <a:rPr lang="en-US" sz="2200" dirty="0"/>
              <a:t> </a:t>
            </a: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en-US" sz="2200" dirty="0" err="1"/>
              <a:t>Manajemen</a:t>
            </a:r>
            <a:r>
              <a:rPr lang="en-US" sz="2200" dirty="0"/>
              <a:t> </a:t>
            </a:r>
            <a:r>
              <a:rPr lang="en-US" sz="2200" dirty="0" err="1"/>
              <a:t>Keselamatan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Kesehatan</a:t>
            </a:r>
            <a:r>
              <a:rPr lang="en-US" sz="2200" dirty="0"/>
              <a:t> </a:t>
            </a:r>
            <a:r>
              <a:rPr lang="en-US" sz="2200" dirty="0" err="1"/>
              <a:t>Kerja</a:t>
            </a:r>
            <a:r>
              <a:rPr lang="en-US" sz="2200" dirty="0"/>
              <a:t>.</a:t>
            </a:r>
          </a:p>
          <a:p>
            <a:pPr marL="0" lvl="0" indent="0">
              <a:buNone/>
            </a:pPr>
            <a:r>
              <a:rPr lang="en-US" sz="2200" dirty="0"/>
              <a:t>23. </a:t>
            </a:r>
            <a:r>
              <a:rPr lang="en-US" sz="2200" dirty="0" err="1"/>
              <a:t>Permenaker</a:t>
            </a:r>
            <a:r>
              <a:rPr lang="en-US" sz="2200" dirty="0"/>
              <a:t> RI No 1 </a:t>
            </a:r>
            <a:r>
              <a:rPr lang="en-US" sz="2200" dirty="0" err="1"/>
              <a:t>Tahun</a:t>
            </a:r>
            <a:r>
              <a:rPr lang="en-US" sz="2200" dirty="0"/>
              <a:t> 1998 </a:t>
            </a:r>
            <a:r>
              <a:rPr lang="en-US" sz="2200" dirty="0" err="1"/>
              <a:t>tentang</a:t>
            </a:r>
            <a:r>
              <a:rPr lang="en-US" sz="2200" dirty="0"/>
              <a:t> </a:t>
            </a:r>
            <a:r>
              <a:rPr lang="en-US" sz="2200" dirty="0" err="1"/>
              <a:t>Penyelenggaraan</a:t>
            </a:r>
            <a:r>
              <a:rPr lang="en-US" sz="2200" dirty="0"/>
              <a:t> </a:t>
            </a:r>
            <a:r>
              <a:rPr lang="en-US" sz="2200" dirty="0" err="1"/>
              <a:t>Pemeliharaan</a:t>
            </a:r>
            <a:r>
              <a:rPr lang="en-US" sz="2200" dirty="0"/>
              <a:t> </a:t>
            </a:r>
            <a:r>
              <a:rPr lang="en-US" sz="2200" dirty="0" err="1"/>
              <a:t>Kesehatan</a:t>
            </a:r>
            <a:r>
              <a:rPr lang="en-US" sz="2200" dirty="0"/>
              <a:t> </a:t>
            </a:r>
            <a:r>
              <a:rPr lang="en-US" sz="2200" dirty="0" err="1"/>
              <a:t>Bagi</a:t>
            </a:r>
            <a:r>
              <a:rPr lang="en-US" sz="2200" dirty="0"/>
              <a:t> Tenaga </a:t>
            </a:r>
            <a:r>
              <a:rPr lang="en-US" sz="2200" dirty="0" err="1"/>
              <a:t>Kerja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Manfaat</a:t>
            </a:r>
            <a:r>
              <a:rPr lang="en-US" sz="2200" dirty="0"/>
              <a:t> </a:t>
            </a:r>
            <a:r>
              <a:rPr lang="en-US" sz="2200" dirty="0" err="1"/>
              <a:t>Lebih</a:t>
            </a:r>
            <a:r>
              <a:rPr lang="en-US" sz="2200" dirty="0"/>
              <a:t> Dari </a:t>
            </a:r>
            <a:r>
              <a:rPr lang="en-US" sz="2200" dirty="0" err="1"/>
              <a:t>Paket</a:t>
            </a:r>
            <a:r>
              <a:rPr lang="en-US" sz="2200" dirty="0"/>
              <a:t> </a:t>
            </a:r>
            <a:r>
              <a:rPr lang="en-US" sz="2200" dirty="0" err="1"/>
              <a:t>Jaminan</a:t>
            </a:r>
            <a:r>
              <a:rPr lang="en-US" sz="2200" dirty="0"/>
              <a:t> </a:t>
            </a:r>
            <a:r>
              <a:rPr lang="en-US" sz="2200" dirty="0" err="1"/>
              <a:t>Pemeliharaan</a:t>
            </a:r>
            <a:r>
              <a:rPr lang="en-US" sz="2200" dirty="0"/>
              <a:t> </a:t>
            </a:r>
            <a:r>
              <a:rPr lang="en-US" sz="2200" dirty="0" err="1"/>
              <a:t>Dasar</a:t>
            </a:r>
            <a:r>
              <a:rPr lang="en-US" sz="2200" dirty="0"/>
              <a:t> </a:t>
            </a:r>
            <a:r>
              <a:rPr lang="en-US" sz="2200" dirty="0" err="1"/>
              <a:t>Jaminan</a:t>
            </a:r>
            <a:r>
              <a:rPr lang="en-US" sz="2200" dirty="0"/>
              <a:t> </a:t>
            </a:r>
            <a:r>
              <a:rPr lang="en-US" sz="2200" dirty="0" err="1"/>
              <a:t>Sosial</a:t>
            </a:r>
            <a:r>
              <a:rPr lang="en-US" sz="2200" dirty="0"/>
              <a:t> Tenaga </a:t>
            </a:r>
            <a:r>
              <a:rPr lang="en-US" sz="2200" dirty="0" err="1"/>
              <a:t>Kerja</a:t>
            </a:r>
            <a:r>
              <a:rPr lang="en-US" sz="2200" dirty="0"/>
              <a:t>.</a:t>
            </a:r>
          </a:p>
          <a:p>
            <a:pPr marL="0" lvl="0" indent="0">
              <a:buNone/>
            </a:pPr>
            <a:r>
              <a:rPr lang="en-US" sz="2200" dirty="0"/>
              <a:t>24. </a:t>
            </a:r>
            <a:r>
              <a:rPr lang="en-US" sz="2200" dirty="0" err="1"/>
              <a:t>Permenaker</a:t>
            </a:r>
            <a:r>
              <a:rPr lang="en-US" sz="2200" dirty="0"/>
              <a:t> RI No 3 </a:t>
            </a:r>
            <a:r>
              <a:rPr lang="en-US" sz="2200" dirty="0" err="1"/>
              <a:t>Tahun</a:t>
            </a:r>
            <a:r>
              <a:rPr lang="en-US" sz="2200" dirty="0"/>
              <a:t> 1998 </a:t>
            </a:r>
            <a:r>
              <a:rPr lang="en-US" sz="2200" dirty="0" err="1"/>
              <a:t>tentang</a:t>
            </a:r>
            <a:r>
              <a:rPr lang="en-US" sz="2200" dirty="0"/>
              <a:t> Tata Cara </a:t>
            </a:r>
            <a:r>
              <a:rPr lang="en-US" sz="2200" dirty="0" err="1"/>
              <a:t>Pelaporan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Pemeriksaan</a:t>
            </a:r>
            <a:r>
              <a:rPr lang="en-US" sz="2200" dirty="0"/>
              <a:t> </a:t>
            </a:r>
            <a:r>
              <a:rPr lang="en-US" sz="2200" dirty="0" err="1"/>
              <a:t>Kecelakaan</a:t>
            </a:r>
            <a:r>
              <a:rPr lang="en-US" sz="2200" dirty="0"/>
              <a:t>.</a:t>
            </a:r>
          </a:p>
          <a:p>
            <a:pPr marL="0" lvl="0" indent="0">
              <a:buNone/>
            </a:pPr>
            <a:r>
              <a:rPr lang="en-US" sz="2200" dirty="0"/>
              <a:t>25. </a:t>
            </a:r>
            <a:r>
              <a:rPr lang="en-US" sz="2200" dirty="0" err="1"/>
              <a:t>Permenaker</a:t>
            </a:r>
            <a:r>
              <a:rPr lang="en-US" sz="2200" dirty="0"/>
              <a:t> RI No 4 </a:t>
            </a:r>
            <a:r>
              <a:rPr lang="en-US" sz="2200" dirty="0" err="1"/>
              <a:t>Tahun</a:t>
            </a:r>
            <a:r>
              <a:rPr lang="en-US" sz="2200" dirty="0"/>
              <a:t> 1998 </a:t>
            </a:r>
            <a:r>
              <a:rPr lang="en-US" sz="2200" dirty="0" err="1"/>
              <a:t>tentang</a:t>
            </a:r>
            <a:r>
              <a:rPr lang="en-US" sz="2200" dirty="0"/>
              <a:t> </a:t>
            </a:r>
            <a:r>
              <a:rPr lang="en-US" sz="2200" dirty="0" err="1"/>
              <a:t>Pengangkatan</a:t>
            </a:r>
            <a:r>
              <a:rPr lang="en-US" sz="2200" dirty="0"/>
              <a:t>, </a:t>
            </a:r>
            <a:r>
              <a:rPr lang="en-US" sz="2200" dirty="0" err="1"/>
              <a:t>Pemberhentian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tata</a:t>
            </a:r>
            <a:r>
              <a:rPr lang="en-US" sz="2200" dirty="0"/>
              <a:t> </a:t>
            </a:r>
            <a:r>
              <a:rPr lang="en-US" sz="2200" dirty="0" err="1"/>
              <a:t>Kerja</a:t>
            </a:r>
            <a:r>
              <a:rPr lang="en-US" sz="2200" dirty="0"/>
              <a:t> </a:t>
            </a:r>
            <a:r>
              <a:rPr lang="en-US" sz="2200" dirty="0" err="1"/>
              <a:t>Dokter</a:t>
            </a:r>
            <a:r>
              <a:rPr lang="en-US" sz="2200" dirty="0"/>
              <a:t> </a:t>
            </a:r>
            <a:r>
              <a:rPr lang="en-US" sz="2200" dirty="0" err="1"/>
              <a:t>Penasehat</a:t>
            </a:r>
            <a:r>
              <a:rPr lang="en-US" sz="2200" dirty="0"/>
              <a:t>.</a:t>
            </a:r>
          </a:p>
          <a:p>
            <a:pPr marL="0" indent="0">
              <a:buNone/>
            </a:pPr>
            <a:r>
              <a:rPr lang="en-US" sz="2200" dirty="0"/>
              <a:t>26. </a:t>
            </a:r>
            <a:r>
              <a:rPr lang="en-US" sz="2200" dirty="0" err="1"/>
              <a:t>Permenaker</a:t>
            </a:r>
            <a:r>
              <a:rPr lang="en-US" sz="2200" dirty="0"/>
              <a:t> RI No 3 </a:t>
            </a:r>
            <a:r>
              <a:rPr lang="en-US" sz="2200" dirty="0" err="1"/>
              <a:t>Tahun</a:t>
            </a:r>
            <a:r>
              <a:rPr lang="en-US" sz="2200" dirty="0"/>
              <a:t> 1999 </a:t>
            </a:r>
            <a:r>
              <a:rPr lang="en-US" sz="2200" dirty="0" err="1"/>
              <a:t>tentang</a:t>
            </a:r>
            <a:r>
              <a:rPr lang="en-US" sz="2200" dirty="0"/>
              <a:t> </a:t>
            </a:r>
            <a:r>
              <a:rPr lang="en-US" sz="2200" dirty="0" err="1"/>
              <a:t>Syarat-syarat</a:t>
            </a:r>
            <a:r>
              <a:rPr lang="en-US" sz="2200" dirty="0"/>
              <a:t> </a:t>
            </a:r>
            <a:r>
              <a:rPr lang="en-US" sz="2200" dirty="0" err="1"/>
              <a:t>Keselamatan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Kesehatan</a:t>
            </a:r>
            <a:r>
              <a:rPr lang="en-US" sz="2200" dirty="0"/>
              <a:t> </a:t>
            </a:r>
            <a:r>
              <a:rPr lang="en-US" sz="2200" dirty="0" err="1"/>
              <a:t>Kerja</a:t>
            </a:r>
            <a:r>
              <a:rPr lang="en-US" sz="2200" dirty="0"/>
              <a:t> Lift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Pengangkutan</a:t>
            </a:r>
            <a:r>
              <a:rPr lang="en-US" sz="2200" dirty="0"/>
              <a:t> Orang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Barang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4994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750"/>
            <a:ext cx="8229600" cy="1143000"/>
          </a:xfrm>
        </p:spPr>
        <p:txBody>
          <a:bodyPr/>
          <a:lstStyle/>
          <a:p>
            <a:r>
              <a:rPr lang="en-US" dirty="0" err="1"/>
              <a:t>Regulasi</a:t>
            </a:r>
            <a:r>
              <a:rPr lang="en-US" dirty="0"/>
              <a:t> K3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370" y="986051"/>
            <a:ext cx="880963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>
                <a:solidFill>
                  <a:srgbClr val="C00000"/>
                </a:solidFill>
              </a:rPr>
              <a:t>Keputusan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Menteri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terkait</a:t>
            </a:r>
            <a:r>
              <a:rPr lang="en-US" sz="2400" dirty="0">
                <a:solidFill>
                  <a:srgbClr val="C00000"/>
                </a:solidFill>
              </a:rPr>
              <a:t> K3</a:t>
            </a:r>
            <a:endParaRPr lang="en-US" sz="2400" b="1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en-US" sz="2200" dirty="0"/>
              <a:t>1. </a:t>
            </a:r>
            <a:r>
              <a:rPr lang="en-US" sz="2200" dirty="0" err="1"/>
              <a:t>Kepmenaker</a:t>
            </a:r>
            <a:r>
              <a:rPr lang="en-US" sz="2200" dirty="0"/>
              <a:t> RI No 155 </a:t>
            </a:r>
            <a:r>
              <a:rPr lang="en-US" sz="2200" dirty="0" err="1"/>
              <a:t>Tahun</a:t>
            </a:r>
            <a:r>
              <a:rPr lang="en-US" sz="2200" dirty="0"/>
              <a:t> 1984 </a:t>
            </a:r>
            <a:r>
              <a:rPr lang="en-US" sz="2200" dirty="0" err="1"/>
              <a:t>tentang</a:t>
            </a:r>
            <a:r>
              <a:rPr lang="en-US" sz="2200" dirty="0"/>
              <a:t> </a:t>
            </a:r>
            <a:r>
              <a:rPr lang="en-US" sz="2200" dirty="0" err="1"/>
              <a:t>Penyempurnaan</a:t>
            </a:r>
            <a:r>
              <a:rPr lang="en-US" sz="2200" dirty="0"/>
              <a:t> </a:t>
            </a:r>
            <a:r>
              <a:rPr lang="en-US" sz="2200" dirty="0" err="1"/>
              <a:t>keputusan</a:t>
            </a:r>
            <a:r>
              <a:rPr lang="en-US" sz="2200" dirty="0"/>
              <a:t> </a:t>
            </a:r>
            <a:r>
              <a:rPr lang="en-US" sz="2200" dirty="0" err="1"/>
              <a:t>Menteri</a:t>
            </a:r>
            <a:r>
              <a:rPr lang="en-US" sz="2200" dirty="0"/>
              <a:t> Tenaga </a:t>
            </a:r>
            <a:r>
              <a:rPr lang="en-US" sz="2200" dirty="0" err="1"/>
              <a:t>Kerja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Transmigrasi</a:t>
            </a:r>
            <a:r>
              <a:rPr lang="en-US" sz="2200" dirty="0"/>
              <a:t> </a:t>
            </a:r>
            <a:r>
              <a:rPr lang="en-US" sz="2200" dirty="0" err="1"/>
              <a:t>Nomor</a:t>
            </a:r>
            <a:r>
              <a:rPr lang="en-US" sz="2200" dirty="0"/>
              <a:t> </a:t>
            </a:r>
            <a:r>
              <a:rPr lang="en-US" sz="2200" dirty="0" err="1"/>
              <a:t>Kep</a:t>
            </a:r>
            <a:r>
              <a:rPr lang="en-US" sz="2200" dirty="0"/>
              <a:t> 125/MEN/82 </a:t>
            </a:r>
            <a:r>
              <a:rPr lang="en-US" sz="2200" dirty="0" err="1"/>
              <a:t>Tentang</a:t>
            </a:r>
            <a:r>
              <a:rPr lang="en-US" sz="2200" dirty="0"/>
              <a:t> </a:t>
            </a:r>
            <a:r>
              <a:rPr lang="en-US" sz="2200" dirty="0" err="1"/>
              <a:t>Pembentukan</a:t>
            </a:r>
            <a:r>
              <a:rPr lang="en-US" sz="2200" dirty="0"/>
              <a:t>, </a:t>
            </a:r>
            <a:r>
              <a:rPr lang="en-US" sz="2200" dirty="0" err="1"/>
              <a:t>Susunan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Tata </a:t>
            </a:r>
            <a:r>
              <a:rPr lang="en-US" sz="2200" dirty="0" err="1"/>
              <a:t>Kerja</a:t>
            </a:r>
            <a:r>
              <a:rPr lang="en-US" sz="2200" dirty="0"/>
              <a:t> Dewan </a:t>
            </a:r>
            <a:r>
              <a:rPr lang="en-US" sz="2200" dirty="0" err="1"/>
              <a:t>Keselamatan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Kesehatan</a:t>
            </a:r>
            <a:r>
              <a:rPr lang="en-US" sz="2200" dirty="0"/>
              <a:t> </a:t>
            </a:r>
            <a:r>
              <a:rPr lang="en-US" sz="2200" dirty="0" err="1"/>
              <a:t>Kerja</a:t>
            </a:r>
            <a:r>
              <a:rPr lang="en-US" sz="2200" dirty="0"/>
              <a:t> Nasional, Dewan </a:t>
            </a:r>
            <a:r>
              <a:rPr lang="en-US" sz="2200" dirty="0" err="1"/>
              <a:t>Keselamatan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Kesehatan</a:t>
            </a:r>
            <a:r>
              <a:rPr lang="en-US" sz="2200" dirty="0"/>
              <a:t> </a:t>
            </a:r>
            <a:r>
              <a:rPr lang="en-US" sz="2200" dirty="0" err="1"/>
              <a:t>Kerja</a:t>
            </a:r>
            <a:r>
              <a:rPr lang="en-US" sz="2200" dirty="0"/>
              <a:t> Wilayah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Panitia</a:t>
            </a:r>
            <a:r>
              <a:rPr lang="en-US" sz="2200" dirty="0"/>
              <a:t> Pembina </a:t>
            </a:r>
            <a:r>
              <a:rPr lang="en-US" sz="2200" dirty="0" err="1"/>
              <a:t>Keselamatan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Kesehatan</a:t>
            </a:r>
            <a:r>
              <a:rPr lang="en-US" sz="2200" dirty="0"/>
              <a:t> </a:t>
            </a:r>
            <a:r>
              <a:rPr lang="en-US" sz="2200" dirty="0" err="1"/>
              <a:t>Kerja</a:t>
            </a:r>
            <a:r>
              <a:rPr lang="en-US" sz="2200" dirty="0"/>
              <a:t>.</a:t>
            </a:r>
          </a:p>
          <a:p>
            <a:pPr marL="0" lvl="0" indent="0">
              <a:buNone/>
            </a:pPr>
            <a:r>
              <a:rPr lang="en-US" sz="2200" dirty="0"/>
              <a:t>2. </a:t>
            </a:r>
            <a:r>
              <a:rPr lang="en-US" sz="2200" dirty="0" err="1"/>
              <a:t>Keputusan</a:t>
            </a:r>
            <a:r>
              <a:rPr lang="en-US" sz="2200" dirty="0"/>
              <a:t> </a:t>
            </a:r>
            <a:r>
              <a:rPr lang="en-US" sz="2200" dirty="0" err="1"/>
              <a:t>Bersama</a:t>
            </a:r>
            <a:r>
              <a:rPr lang="en-US" sz="2200" dirty="0"/>
              <a:t> </a:t>
            </a:r>
            <a:r>
              <a:rPr lang="en-US" sz="2200" dirty="0" err="1"/>
              <a:t>Menteri</a:t>
            </a:r>
            <a:r>
              <a:rPr lang="en-US" sz="2200" dirty="0"/>
              <a:t> Tenaga </a:t>
            </a:r>
            <a:r>
              <a:rPr lang="en-US" sz="2200" dirty="0" err="1"/>
              <a:t>Kerja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Menteri</a:t>
            </a:r>
            <a:r>
              <a:rPr lang="en-US" sz="2200" dirty="0"/>
              <a:t> </a:t>
            </a:r>
            <a:r>
              <a:rPr lang="en-US" sz="2200" dirty="0" err="1"/>
              <a:t>Pekerjaan</a:t>
            </a:r>
            <a:r>
              <a:rPr lang="en-US" sz="2200" dirty="0"/>
              <a:t> </a:t>
            </a:r>
            <a:r>
              <a:rPr lang="en-US" sz="2200" dirty="0" err="1"/>
              <a:t>Umum</a:t>
            </a:r>
            <a:r>
              <a:rPr lang="en-US" sz="2200" dirty="0"/>
              <a:t> RI No 174 </a:t>
            </a:r>
            <a:r>
              <a:rPr lang="en-US" sz="2200" dirty="0" err="1"/>
              <a:t>Tahun</a:t>
            </a:r>
            <a:r>
              <a:rPr lang="en-US" sz="2200" dirty="0"/>
              <a:t> 1986 No 104/KPTS/1986 </a:t>
            </a:r>
            <a:r>
              <a:rPr lang="en-US" sz="2200" dirty="0" err="1"/>
              <a:t>tentang</a:t>
            </a:r>
            <a:r>
              <a:rPr lang="en-US" sz="2200" dirty="0"/>
              <a:t> </a:t>
            </a:r>
            <a:r>
              <a:rPr lang="en-US" sz="2200" dirty="0" err="1"/>
              <a:t>Keselamatan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Kesehatan</a:t>
            </a:r>
            <a:r>
              <a:rPr lang="en-US" sz="2200" dirty="0"/>
              <a:t> </a:t>
            </a:r>
            <a:r>
              <a:rPr lang="en-US" sz="2200" dirty="0" err="1"/>
              <a:t>Kerja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Tempat</a:t>
            </a:r>
            <a:r>
              <a:rPr lang="en-US" sz="2200" dirty="0"/>
              <a:t> </a:t>
            </a:r>
            <a:r>
              <a:rPr lang="en-US" sz="2200" dirty="0" err="1"/>
              <a:t>Kegiatan</a:t>
            </a:r>
            <a:r>
              <a:rPr lang="en-US" sz="2200" dirty="0"/>
              <a:t> </a:t>
            </a:r>
            <a:r>
              <a:rPr lang="en-US" sz="2200" dirty="0" err="1"/>
              <a:t>Konstruksi</a:t>
            </a:r>
            <a:r>
              <a:rPr lang="en-US" sz="2200" dirty="0"/>
              <a:t>.</a:t>
            </a:r>
          </a:p>
          <a:p>
            <a:pPr marL="0" lvl="0" indent="0">
              <a:buNone/>
            </a:pPr>
            <a:r>
              <a:rPr lang="en-US" sz="2200" dirty="0"/>
              <a:t>3. </a:t>
            </a:r>
            <a:r>
              <a:rPr lang="en-US" sz="2200" dirty="0" err="1"/>
              <a:t>Kepmenaker</a:t>
            </a:r>
            <a:r>
              <a:rPr lang="en-US" sz="2200" dirty="0"/>
              <a:t> RI No 1135 </a:t>
            </a:r>
            <a:r>
              <a:rPr lang="en-US" sz="2200" dirty="0" err="1"/>
              <a:t>Tahun</a:t>
            </a:r>
            <a:r>
              <a:rPr lang="en-US" sz="2200" dirty="0"/>
              <a:t> 1987 </a:t>
            </a:r>
            <a:r>
              <a:rPr lang="en-US" sz="2200" dirty="0" err="1"/>
              <a:t>tentang</a:t>
            </a:r>
            <a:r>
              <a:rPr lang="en-US" sz="2200" dirty="0"/>
              <a:t> </a:t>
            </a:r>
            <a:r>
              <a:rPr lang="en-US" sz="2200" dirty="0" err="1"/>
              <a:t>Bendera</a:t>
            </a:r>
            <a:r>
              <a:rPr lang="en-US" sz="2200" dirty="0"/>
              <a:t> </a:t>
            </a:r>
            <a:r>
              <a:rPr lang="en-US" sz="2200" dirty="0" err="1"/>
              <a:t>keselamatan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Kesehatan</a:t>
            </a:r>
            <a:r>
              <a:rPr lang="en-US" sz="2200" dirty="0"/>
              <a:t> </a:t>
            </a:r>
            <a:r>
              <a:rPr lang="en-US" sz="2200" dirty="0" err="1"/>
              <a:t>Kerja</a:t>
            </a:r>
            <a:r>
              <a:rPr lang="en-US" sz="2200" dirty="0"/>
              <a:t>.</a:t>
            </a:r>
          </a:p>
          <a:p>
            <a:pPr marL="0" lvl="0" indent="0">
              <a:buNone/>
            </a:pPr>
            <a:r>
              <a:rPr lang="en-US" sz="2200" dirty="0"/>
              <a:t>4. </a:t>
            </a:r>
            <a:r>
              <a:rPr lang="en-US" sz="2200" dirty="0" err="1"/>
              <a:t>Kepmenaker</a:t>
            </a:r>
            <a:r>
              <a:rPr lang="en-US" sz="2200" dirty="0"/>
              <a:t> RI No 333 </a:t>
            </a:r>
            <a:r>
              <a:rPr lang="en-US" sz="2200" dirty="0" err="1"/>
              <a:t>Tahun</a:t>
            </a:r>
            <a:r>
              <a:rPr lang="en-US" sz="2200" dirty="0"/>
              <a:t> 1989 </a:t>
            </a:r>
            <a:r>
              <a:rPr lang="en-US" sz="2200" dirty="0" err="1"/>
              <a:t>tentang</a:t>
            </a:r>
            <a:r>
              <a:rPr lang="en-US" sz="2200" dirty="0"/>
              <a:t> Diagnosis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Pelaporan</a:t>
            </a:r>
            <a:r>
              <a:rPr lang="en-US" sz="2200" dirty="0"/>
              <a:t> </a:t>
            </a:r>
            <a:r>
              <a:rPr lang="en-US" sz="2200" dirty="0" err="1"/>
              <a:t>Penyakit</a:t>
            </a:r>
            <a:r>
              <a:rPr lang="en-US" sz="2200" dirty="0"/>
              <a:t> </a:t>
            </a:r>
            <a:r>
              <a:rPr lang="en-US" sz="2200" dirty="0" err="1"/>
              <a:t>Akibat</a:t>
            </a:r>
            <a:r>
              <a:rPr lang="en-US" sz="2200" dirty="0"/>
              <a:t> </a:t>
            </a:r>
            <a:r>
              <a:rPr lang="en-US" sz="2200" dirty="0" err="1"/>
              <a:t>Kerja</a:t>
            </a:r>
            <a:r>
              <a:rPr lang="en-US" sz="2200" dirty="0"/>
              <a:t>.</a:t>
            </a:r>
          </a:p>
          <a:p>
            <a:pPr marL="0" lvl="0" indent="0">
              <a:buNone/>
            </a:pPr>
            <a:r>
              <a:rPr lang="en-US" sz="2200" dirty="0"/>
              <a:t>5. </a:t>
            </a:r>
            <a:r>
              <a:rPr lang="en-US" sz="2200" dirty="0" err="1"/>
              <a:t>Kepmenaker</a:t>
            </a:r>
            <a:r>
              <a:rPr lang="en-US" sz="2200" dirty="0"/>
              <a:t> RI No 245 </a:t>
            </a:r>
            <a:r>
              <a:rPr lang="en-US" sz="2200" dirty="0" err="1"/>
              <a:t>Tahun</a:t>
            </a:r>
            <a:r>
              <a:rPr lang="en-US" sz="2200" dirty="0"/>
              <a:t> 1990 </a:t>
            </a:r>
            <a:r>
              <a:rPr lang="en-US" sz="2200" dirty="0" err="1"/>
              <a:t>tentang</a:t>
            </a:r>
            <a:r>
              <a:rPr lang="en-US" sz="2200" dirty="0"/>
              <a:t> Hari </a:t>
            </a:r>
            <a:r>
              <a:rPr lang="en-US" sz="2200" dirty="0" err="1"/>
              <a:t>Keselamatan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Kesehatan</a:t>
            </a:r>
            <a:r>
              <a:rPr lang="en-US" sz="2200" dirty="0"/>
              <a:t> </a:t>
            </a:r>
            <a:r>
              <a:rPr lang="en-US" sz="2200" dirty="0" err="1"/>
              <a:t>Kerja</a:t>
            </a:r>
            <a:r>
              <a:rPr lang="en-US" sz="2200" dirty="0"/>
              <a:t> Nasional.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939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99"/>
            <a:ext cx="8229600" cy="1143000"/>
          </a:xfrm>
        </p:spPr>
        <p:txBody>
          <a:bodyPr/>
          <a:lstStyle/>
          <a:p>
            <a:r>
              <a:rPr lang="en-US" dirty="0" err="1"/>
              <a:t>Regulasi</a:t>
            </a:r>
            <a:r>
              <a:rPr lang="en-US" dirty="0"/>
              <a:t> K3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7" y="1054290"/>
            <a:ext cx="9007523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err="1">
                <a:solidFill>
                  <a:srgbClr val="C00000"/>
                </a:solidFill>
              </a:rPr>
              <a:t>Keputusan</a:t>
            </a:r>
            <a:r>
              <a:rPr lang="en-US" sz="2200" dirty="0">
                <a:solidFill>
                  <a:srgbClr val="C00000"/>
                </a:solidFill>
              </a:rPr>
              <a:t> </a:t>
            </a:r>
            <a:r>
              <a:rPr lang="en-US" sz="2200" dirty="0" err="1">
                <a:solidFill>
                  <a:srgbClr val="C00000"/>
                </a:solidFill>
              </a:rPr>
              <a:t>Menteri</a:t>
            </a:r>
            <a:r>
              <a:rPr lang="en-US" sz="2200" dirty="0">
                <a:solidFill>
                  <a:srgbClr val="C00000"/>
                </a:solidFill>
              </a:rPr>
              <a:t> </a:t>
            </a:r>
            <a:r>
              <a:rPr lang="en-US" sz="2200" dirty="0" err="1">
                <a:solidFill>
                  <a:srgbClr val="C00000"/>
                </a:solidFill>
              </a:rPr>
              <a:t>terkait</a:t>
            </a:r>
            <a:r>
              <a:rPr lang="en-US" sz="2200" dirty="0">
                <a:solidFill>
                  <a:srgbClr val="C00000"/>
                </a:solidFill>
              </a:rPr>
              <a:t> K3</a:t>
            </a:r>
            <a:endParaRPr lang="en-US" sz="2200" dirty="0"/>
          </a:p>
          <a:p>
            <a:pPr marL="0" lvl="0" indent="0">
              <a:buNone/>
            </a:pPr>
            <a:r>
              <a:rPr lang="en-US" sz="2200" dirty="0"/>
              <a:t>6. </a:t>
            </a:r>
            <a:r>
              <a:rPr lang="en-US" sz="2200" dirty="0" err="1"/>
              <a:t>Kepmenaker</a:t>
            </a:r>
            <a:r>
              <a:rPr lang="en-US" sz="2200" dirty="0"/>
              <a:t> RI No 51 </a:t>
            </a:r>
            <a:r>
              <a:rPr lang="en-US" sz="2200" dirty="0" err="1"/>
              <a:t>Tahun</a:t>
            </a:r>
            <a:r>
              <a:rPr lang="en-US" sz="2200" dirty="0"/>
              <a:t> 1999 </a:t>
            </a:r>
            <a:r>
              <a:rPr lang="en-US" sz="2200" dirty="0" err="1"/>
              <a:t>tentang</a:t>
            </a:r>
            <a:r>
              <a:rPr lang="en-US" sz="2200" dirty="0"/>
              <a:t> </a:t>
            </a:r>
            <a:r>
              <a:rPr lang="en-US" sz="2200" dirty="0" err="1"/>
              <a:t>Nilai</a:t>
            </a:r>
            <a:r>
              <a:rPr lang="en-US" sz="2200" dirty="0"/>
              <a:t> </a:t>
            </a:r>
            <a:r>
              <a:rPr lang="en-US" sz="2200" dirty="0" err="1"/>
              <a:t>Ambang</a:t>
            </a:r>
            <a:r>
              <a:rPr lang="en-US" sz="2200" dirty="0"/>
              <a:t> Batas </a:t>
            </a:r>
            <a:r>
              <a:rPr lang="en-US" sz="2200" dirty="0" err="1"/>
              <a:t>Faktor</a:t>
            </a:r>
            <a:r>
              <a:rPr lang="en-US" sz="2200" dirty="0"/>
              <a:t> </a:t>
            </a:r>
            <a:r>
              <a:rPr lang="en-US" sz="2200" dirty="0" err="1"/>
              <a:t>Fisika</a:t>
            </a:r>
            <a:r>
              <a:rPr lang="en-US" sz="2200" dirty="0"/>
              <a:t> di </a:t>
            </a:r>
            <a:r>
              <a:rPr lang="en-US" sz="2200" dirty="0" err="1"/>
              <a:t>Tempat</a:t>
            </a:r>
            <a:r>
              <a:rPr lang="en-US" sz="2200" dirty="0"/>
              <a:t> </a:t>
            </a:r>
            <a:r>
              <a:rPr lang="en-US" sz="2200" dirty="0" err="1"/>
              <a:t>Kerja</a:t>
            </a:r>
            <a:r>
              <a:rPr lang="en-US" sz="2200" dirty="0"/>
              <a:t>.</a:t>
            </a:r>
          </a:p>
          <a:p>
            <a:pPr marL="0" lvl="0" indent="0">
              <a:buNone/>
            </a:pPr>
            <a:r>
              <a:rPr lang="en-US" sz="2200" dirty="0"/>
              <a:t>7. </a:t>
            </a:r>
            <a:r>
              <a:rPr lang="en-US" sz="2200" dirty="0" err="1"/>
              <a:t>Kepmenaker</a:t>
            </a:r>
            <a:r>
              <a:rPr lang="en-US" sz="2200" dirty="0"/>
              <a:t> RI No 186 </a:t>
            </a:r>
            <a:r>
              <a:rPr lang="en-US" sz="2200" dirty="0" err="1"/>
              <a:t>Tahun</a:t>
            </a:r>
            <a:r>
              <a:rPr lang="en-US" sz="2200" dirty="0"/>
              <a:t> 1999 </a:t>
            </a:r>
            <a:r>
              <a:rPr lang="en-US" sz="2200" dirty="0" err="1"/>
              <a:t>tentang</a:t>
            </a:r>
            <a:r>
              <a:rPr lang="en-US" sz="2200" dirty="0"/>
              <a:t> Unit </a:t>
            </a:r>
            <a:r>
              <a:rPr lang="en-US" sz="2200" dirty="0" err="1"/>
              <a:t>Penanggulangan</a:t>
            </a:r>
            <a:r>
              <a:rPr lang="en-US" sz="2200" dirty="0"/>
              <a:t> </a:t>
            </a:r>
            <a:r>
              <a:rPr lang="en-US" sz="2200" dirty="0" err="1"/>
              <a:t>Kebakaran</a:t>
            </a:r>
            <a:r>
              <a:rPr lang="en-US" sz="2200" dirty="0"/>
              <a:t> di </a:t>
            </a:r>
            <a:r>
              <a:rPr lang="en-US" sz="2200" dirty="0" err="1"/>
              <a:t>Tempat</a:t>
            </a:r>
            <a:r>
              <a:rPr lang="en-US" sz="2200" dirty="0"/>
              <a:t> </a:t>
            </a:r>
            <a:r>
              <a:rPr lang="en-US" sz="2200" dirty="0" err="1"/>
              <a:t>Kerja</a:t>
            </a:r>
            <a:r>
              <a:rPr lang="en-US" sz="2200" dirty="0"/>
              <a:t>.</a:t>
            </a:r>
          </a:p>
          <a:p>
            <a:pPr marL="0" lvl="0" indent="0">
              <a:buNone/>
            </a:pPr>
            <a:r>
              <a:rPr lang="en-US" sz="2200" dirty="0"/>
              <a:t>8. </a:t>
            </a:r>
            <a:r>
              <a:rPr lang="en-US" sz="2200" dirty="0" err="1"/>
              <a:t>Kepmenaker</a:t>
            </a:r>
            <a:r>
              <a:rPr lang="en-US" sz="2200" dirty="0"/>
              <a:t> RI No 197 Thun 1999 </a:t>
            </a:r>
            <a:r>
              <a:rPr lang="en-US" sz="2200" dirty="0" err="1"/>
              <a:t>tentang</a:t>
            </a:r>
            <a:r>
              <a:rPr lang="en-US" sz="2200" dirty="0"/>
              <a:t> </a:t>
            </a:r>
            <a:r>
              <a:rPr lang="en-US" sz="2200" dirty="0" err="1"/>
              <a:t>Pengendalian</a:t>
            </a:r>
            <a:r>
              <a:rPr lang="en-US" sz="2200" dirty="0"/>
              <a:t> </a:t>
            </a:r>
            <a:r>
              <a:rPr lang="en-US" sz="2200" dirty="0" err="1"/>
              <a:t>Bahan</a:t>
            </a:r>
            <a:r>
              <a:rPr lang="en-US" sz="2200" dirty="0"/>
              <a:t> Kimia </a:t>
            </a:r>
            <a:r>
              <a:rPr lang="en-US" sz="2200" dirty="0" err="1"/>
              <a:t>Berbahaya</a:t>
            </a:r>
            <a:r>
              <a:rPr lang="en-US" sz="2200" dirty="0"/>
              <a:t>.</a:t>
            </a:r>
          </a:p>
          <a:p>
            <a:pPr marL="0" lvl="0" indent="0">
              <a:buNone/>
            </a:pPr>
            <a:r>
              <a:rPr lang="en-US" sz="2200" dirty="0"/>
              <a:t>9. </a:t>
            </a:r>
            <a:r>
              <a:rPr lang="en-US" sz="2200" dirty="0" err="1"/>
              <a:t>Kepmenakertrans</a:t>
            </a:r>
            <a:r>
              <a:rPr lang="en-US" sz="2200" dirty="0"/>
              <a:t> RI No 75 </a:t>
            </a:r>
            <a:r>
              <a:rPr lang="en-US" sz="2200" dirty="0" err="1"/>
              <a:t>Tahun</a:t>
            </a:r>
            <a:r>
              <a:rPr lang="en-US" sz="2200" dirty="0"/>
              <a:t> 2002 </a:t>
            </a:r>
            <a:r>
              <a:rPr lang="en-US" sz="2200" dirty="0" err="1"/>
              <a:t>tentang</a:t>
            </a:r>
            <a:r>
              <a:rPr lang="en-US" sz="2200" dirty="0"/>
              <a:t> </a:t>
            </a:r>
            <a:r>
              <a:rPr lang="en-US" sz="2200" dirty="0" err="1"/>
              <a:t>Pemberlakuan</a:t>
            </a:r>
            <a:r>
              <a:rPr lang="en-US" sz="2200" dirty="0"/>
              <a:t> </a:t>
            </a:r>
            <a:r>
              <a:rPr lang="en-US" sz="2200" dirty="0" err="1"/>
              <a:t>Standar</a:t>
            </a:r>
            <a:r>
              <a:rPr lang="en-US" sz="2200" dirty="0"/>
              <a:t> Nasional Indonesia (SNI) No SNI-04-0225-2000 </a:t>
            </a:r>
            <a:r>
              <a:rPr lang="en-US" sz="2200" dirty="0" err="1"/>
              <a:t>Mengenai</a:t>
            </a:r>
            <a:r>
              <a:rPr lang="en-US" sz="2200" dirty="0"/>
              <a:t> </a:t>
            </a:r>
            <a:r>
              <a:rPr lang="en-US" sz="2200" dirty="0" err="1"/>
              <a:t>Persyaratan</a:t>
            </a:r>
            <a:r>
              <a:rPr lang="en-US" sz="2200" dirty="0"/>
              <a:t> </a:t>
            </a:r>
            <a:r>
              <a:rPr lang="en-US" sz="2200" dirty="0" err="1"/>
              <a:t>Umum</a:t>
            </a:r>
            <a:r>
              <a:rPr lang="en-US" sz="2200" dirty="0"/>
              <a:t> </a:t>
            </a:r>
            <a:r>
              <a:rPr lang="en-US" sz="2200" dirty="0" err="1"/>
              <a:t>Instalasi</a:t>
            </a:r>
            <a:r>
              <a:rPr lang="en-US" sz="2200" dirty="0"/>
              <a:t> </a:t>
            </a:r>
            <a:r>
              <a:rPr lang="en-US" sz="2200" dirty="0" err="1"/>
              <a:t>Listrik</a:t>
            </a:r>
            <a:r>
              <a:rPr lang="en-US" sz="2200" dirty="0"/>
              <a:t> 2000 (PUIL 2000) di </a:t>
            </a:r>
            <a:r>
              <a:rPr lang="en-US" sz="2200" dirty="0" err="1"/>
              <a:t>Tempat</a:t>
            </a:r>
            <a:r>
              <a:rPr lang="en-US" sz="2200" dirty="0"/>
              <a:t> </a:t>
            </a:r>
            <a:r>
              <a:rPr lang="en-US" sz="2200" dirty="0" err="1"/>
              <a:t>Kerja</a:t>
            </a:r>
            <a:r>
              <a:rPr lang="en-US" sz="2200" dirty="0"/>
              <a:t>.</a:t>
            </a:r>
          </a:p>
          <a:p>
            <a:pPr marL="0" lvl="0" indent="0">
              <a:buNone/>
            </a:pPr>
            <a:r>
              <a:rPr lang="en-US" sz="2200" dirty="0"/>
              <a:t>10. </a:t>
            </a:r>
            <a:r>
              <a:rPr lang="en-US" sz="2200" dirty="0" err="1"/>
              <a:t>Kepmenakertrans</a:t>
            </a:r>
            <a:r>
              <a:rPr lang="en-US" sz="2200" dirty="0"/>
              <a:t> RI No 235 </a:t>
            </a:r>
            <a:r>
              <a:rPr lang="en-US" sz="2200" dirty="0" err="1"/>
              <a:t>Tahun</a:t>
            </a:r>
            <a:r>
              <a:rPr lang="en-US" sz="2200" dirty="0"/>
              <a:t> 2003 </a:t>
            </a:r>
            <a:r>
              <a:rPr lang="en-US" sz="2200" dirty="0" err="1"/>
              <a:t>tentang</a:t>
            </a:r>
            <a:r>
              <a:rPr lang="en-US" sz="2200" dirty="0"/>
              <a:t> </a:t>
            </a:r>
            <a:r>
              <a:rPr lang="en-US" sz="2200" dirty="0" err="1"/>
              <a:t>Jenis-jenis</a:t>
            </a:r>
            <a:r>
              <a:rPr lang="en-US" sz="2200" dirty="0"/>
              <a:t> </a:t>
            </a:r>
            <a:r>
              <a:rPr lang="en-US" sz="2200" dirty="0" err="1"/>
              <a:t>Pekerjaan</a:t>
            </a:r>
            <a:r>
              <a:rPr lang="en-US" sz="2200" dirty="0"/>
              <a:t> yang </a:t>
            </a:r>
            <a:r>
              <a:rPr lang="en-US" sz="2200" dirty="0" err="1"/>
              <a:t>Membahayakan</a:t>
            </a:r>
            <a:r>
              <a:rPr lang="en-US" sz="2200" dirty="0"/>
              <a:t> </a:t>
            </a:r>
            <a:r>
              <a:rPr lang="en-US" sz="2200" dirty="0" err="1"/>
              <a:t>Kesehatan</a:t>
            </a:r>
            <a:r>
              <a:rPr lang="en-US" sz="2200" dirty="0"/>
              <a:t>, </a:t>
            </a:r>
            <a:r>
              <a:rPr lang="en-US" sz="2200" dirty="0" err="1"/>
              <a:t>Keselamatan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Moral </a:t>
            </a:r>
            <a:r>
              <a:rPr lang="en-US" sz="2200" dirty="0" err="1"/>
              <a:t>Anak</a:t>
            </a:r>
            <a:r>
              <a:rPr lang="en-US" sz="2200" dirty="0"/>
              <a:t>.</a:t>
            </a:r>
          </a:p>
          <a:p>
            <a:pPr marL="0" lvl="0" indent="0">
              <a:buNone/>
            </a:pPr>
            <a:r>
              <a:rPr lang="en-US" sz="2200" dirty="0"/>
              <a:t>11. </a:t>
            </a:r>
            <a:r>
              <a:rPr lang="en-US" sz="2200" dirty="0" err="1"/>
              <a:t>Kepmenakertrnas</a:t>
            </a:r>
            <a:r>
              <a:rPr lang="en-US" sz="2200" dirty="0"/>
              <a:t> RI No 68 </a:t>
            </a:r>
            <a:r>
              <a:rPr lang="en-US" sz="2200" dirty="0" err="1"/>
              <a:t>Tahun</a:t>
            </a:r>
            <a:r>
              <a:rPr lang="en-US" sz="2200" dirty="0"/>
              <a:t> 2004 </a:t>
            </a:r>
            <a:r>
              <a:rPr lang="en-US" sz="2200" dirty="0" err="1"/>
              <a:t>tentang</a:t>
            </a:r>
            <a:r>
              <a:rPr lang="en-US" sz="2200" dirty="0"/>
              <a:t> </a:t>
            </a:r>
            <a:r>
              <a:rPr lang="en-US" sz="2200" dirty="0" err="1"/>
              <a:t>Pencegahan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Penanggulangan</a:t>
            </a:r>
            <a:r>
              <a:rPr lang="en-US" sz="2200" dirty="0"/>
              <a:t> HIV/AIDS di </a:t>
            </a:r>
            <a:r>
              <a:rPr lang="en-US" sz="2200" dirty="0" err="1"/>
              <a:t>Tempat</a:t>
            </a:r>
            <a:r>
              <a:rPr lang="en-US" sz="2200" dirty="0"/>
              <a:t> </a:t>
            </a:r>
            <a:r>
              <a:rPr lang="en-US" sz="2200" dirty="0" err="1"/>
              <a:t>Kerja</a:t>
            </a:r>
            <a:r>
              <a:rPr lang="en-US" sz="22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76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Regulasi</a:t>
            </a:r>
            <a:r>
              <a:rPr lang="en-US" dirty="0"/>
              <a:t> K3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3471"/>
            <a:ext cx="8782334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>
                <a:solidFill>
                  <a:srgbClr val="C00000"/>
                </a:solidFill>
              </a:rPr>
              <a:t>Instruksi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Menteri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terkait</a:t>
            </a:r>
            <a:r>
              <a:rPr lang="en-US" sz="2000" dirty="0">
                <a:solidFill>
                  <a:srgbClr val="C00000"/>
                </a:solidFill>
              </a:rPr>
              <a:t> K3</a:t>
            </a:r>
            <a:endParaRPr lang="en-US" sz="2000" b="1" dirty="0">
              <a:solidFill>
                <a:srgbClr val="C00000"/>
              </a:solidFill>
            </a:endParaRPr>
          </a:p>
          <a:p>
            <a:pPr lvl="0"/>
            <a:r>
              <a:rPr lang="en-US" sz="2000" dirty="0" err="1"/>
              <a:t>Instruksi</a:t>
            </a:r>
            <a:r>
              <a:rPr lang="en-US" sz="2000" dirty="0"/>
              <a:t> </a:t>
            </a:r>
            <a:r>
              <a:rPr lang="en-US" sz="2000" dirty="0" err="1"/>
              <a:t>Menteri</a:t>
            </a:r>
            <a:r>
              <a:rPr lang="en-US" sz="2000" dirty="0"/>
              <a:t> Tenaga </a:t>
            </a:r>
            <a:r>
              <a:rPr lang="en-US" sz="2000" dirty="0" err="1"/>
              <a:t>Kerja</a:t>
            </a:r>
            <a:r>
              <a:rPr lang="en-US" sz="2000" dirty="0"/>
              <a:t> No 11 </a:t>
            </a:r>
            <a:r>
              <a:rPr lang="en-US" sz="2000" dirty="0" err="1"/>
              <a:t>Tahun</a:t>
            </a:r>
            <a:r>
              <a:rPr lang="en-US" sz="2000" dirty="0"/>
              <a:t> 1997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Pengawasan</a:t>
            </a:r>
            <a:r>
              <a:rPr lang="en-US" sz="2000" dirty="0"/>
              <a:t> </a:t>
            </a:r>
            <a:r>
              <a:rPr lang="en-US" sz="2000" dirty="0" err="1"/>
              <a:t>Khusus</a:t>
            </a:r>
            <a:r>
              <a:rPr lang="en-US" sz="2000" dirty="0"/>
              <a:t> K3 </a:t>
            </a:r>
            <a:r>
              <a:rPr lang="en-US" sz="2000" dirty="0" err="1"/>
              <a:t>Penanggulangan</a:t>
            </a:r>
            <a:r>
              <a:rPr lang="en-US" sz="2000" dirty="0"/>
              <a:t> </a:t>
            </a:r>
            <a:r>
              <a:rPr lang="en-US" sz="2000" dirty="0" err="1"/>
              <a:t>Kebakaran</a:t>
            </a:r>
            <a:r>
              <a:rPr lang="en-US" sz="2000" dirty="0"/>
              <a:t>.</a:t>
            </a:r>
          </a:p>
          <a:p>
            <a:pPr marL="0" lv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C00000"/>
                </a:solidFill>
              </a:rPr>
              <a:t>Surat </a:t>
            </a:r>
            <a:r>
              <a:rPr lang="en-US" sz="2000" dirty="0" err="1">
                <a:solidFill>
                  <a:srgbClr val="C00000"/>
                </a:solidFill>
              </a:rPr>
              <a:t>Edaran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dan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Keputusan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Dirjen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Pembinaan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Hubungan</a:t>
            </a:r>
            <a:r>
              <a:rPr lang="en-US" sz="2000" dirty="0">
                <a:solidFill>
                  <a:srgbClr val="C00000"/>
                </a:solidFill>
              </a:rPr>
              <a:t> Industrial </a:t>
            </a:r>
            <a:r>
              <a:rPr lang="en-US" sz="2000" dirty="0" err="1">
                <a:solidFill>
                  <a:srgbClr val="C00000"/>
                </a:solidFill>
              </a:rPr>
              <a:t>dan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Pengawasan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Ketenagakerjaan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terkait</a:t>
            </a:r>
            <a:r>
              <a:rPr lang="en-US" sz="2000" dirty="0">
                <a:solidFill>
                  <a:srgbClr val="C00000"/>
                </a:solidFill>
              </a:rPr>
              <a:t> K3</a:t>
            </a:r>
            <a:endParaRPr lang="en-US" sz="2000" b="1" dirty="0">
              <a:solidFill>
                <a:srgbClr val="C00000"/>
              </a:solidFill>
            </a:endParaRPr>
          </a:p>
          <a:p>
            <a:pPr lvl="0"/>
            <a:r>
              <a:rPr lang="en-US" sz="2000" dirty="0"/>
              <a:t>Surat </a:t>
            </a:r>
            <a:r>
              <a:rPr lang="en-US" sz="2000" dirty="0" err="1"/>
              <a:t>keputusan</a:t>
            </a:r>
            <a:r>
              <a:rPr lang="en-US" sz="2000" dirty="0"/>
              <a:t> </a:t>
            </a:r>
            <a:r>
              <a:rPr lang="en-US" sz="2000" dirty="0" err="1"/>
              <a:t>Direktur</a:t>
            </a:r>
            <a:r>
              <a:rPr lang="en-US" sz="2000" dirty="0"/>
              <a:t> </a:t>
            </a:r>
            <a:r>
              <a:rPr lang="en-US" sz="2000" dirty="0" err="1"/>
              <a:t>Jenderal</a:t>
            </a:r>
            <a:r>
              <a:rPr lang="en-US" sz="2000" dirty="0"/>
              <a:t> </a:t>
            </a:r>
            <a:r>
              <a:rPr lang="en-US" sz="2000" dirty="0" err="1"/>
              <a:t>Pembinaan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Industrial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Pengawasan</a:t>
            </a:r>
            <a:r>
              <a:rPr lang="en-US" sz="2000" dirty="0"/>
              <a:t> </a:t>
            </a:r>
            <a:r>
              <a:rPr lang="en-US" sz="2000" dirty="0" err="1"/>
              <a:t>Ketenagakerjaan</a:t>
            </a:r>
            <a:r>
              <a:rPr lang="en-US" sz="2000" dirty="0"/>
              <a:t> </a:t>
            </a:r>
            <a:r>
              <a:rPr lang="en-US" sz="2000" dirty="0" err="1"/>
              <a:t>Departemen</a:t>
            </a:r>
            <a:r>
              <a:rPr lang="en-US" sz="2000" dirty="0"/>
              <a:t> Tenaga </a:t>
            </a:r>
            <a:r>
              <a:rPr lang="en-US" sz="2000" dirty="0" err="1"/>
              <a:t>Kerja</a:t>
            </a:r>
            <a:r>
              <a:rPr lang="en-US" sz="2000" dirty="0"/>
              <a:t> RI No 84 </a:t>
            </a:r>
            <a:r>
              <a:rPr lang="en-US" sz="2000" dirty="0" err="1"/>
              <a:t>Tahun</a:t>
            </a:r>
            <a:r>
              <a:rPr lang="en-US" sz="2000" dirty="0"/>
              <a:t> 1998 </a:t>
            </a:r>
            <a:r>
              <a:rPr lang="en-US" sz="2000" dirty="0" err="1"/>
              <a:t>tentang</a:t>
            </a:r>
            <a:r>
              <a:rPr lang="en-US" sz="2000" dirty="0"/>
              <a:t> Cara </a:t>
            </a:r>
            <a:r>
              <a:rPr lang="en-US" sz="2000" dirty="0" err="1"/>
              <a:t>Pengisian</a:t>
            </a:r>
            <a:r>
              <a:rPr lang="en-US" sz="2000" dirty="0"/>
              <a:t> </a:t>
            </a:r>
            <a:r>
              <a:rPr lang="en-US" sz="2000" dirty="0" err="1"/>
              <a:t>Formulir</a:t>
            </a:r>
            <a:r>
              <a:rPr lang="en-US" sz="2000" dirty="0"/>
              <a:t> </a:t>
            </a:r>
            <a:r>
              <a:rPr lang="en-US" sz="2000" dirty="0" err="1"/>
              <a:t>Laporan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Analisis</a:t>
            </a:r>
            <a:r>
              <a:rPr lang="en-US" sz="2000" dirty="0"/>
              <a:t> </a:t>
            </a:r>
            <a:r>
              <a:rPr lang="en-US" sz="2000" dirty="0" err="1"/>
              <a:t>Statistik</a:t>
            </a:r>
            <a:r>
              <a:rPr lang="en-US" sz="2000" dirty="0"/>
              <a:t> </a:t>
            </a:r>
            <a:r>
              <a:rPr lang="en-US" sz="2000" dirty="0" err="1"/>
              <a:t>Kecelakaan</a:t>
            </a:r>
            <a:r>
              <a:rPr lang="en-US" sz="2000" dirty="0"/>
              <a:t>.</a:t>
            </a:r>
          </a:p>
          <a:p>
            <a:pPr lvl="0"/>
            <a:r>
              <a:rPr lang="en-US" sz="2000" dirty="0" err="1"/>
              <a:t>Keputusan</a:t>
            </a:r>
            <a:r>
              <a:rPr lang="en-US" sz="2000" dirty="0"/>
              <a:t> </a:t>
            </a:r>
            <a:r>
              <a:rPr lang="en-US" sz="2000" dirty="0" err="1"/>
              <a:t>Direktur</a:t>
            </a:r>
            <a:r>
              <a:rPr lang="en-US" sz="2000" dirty="0"/>
              <a:t> </a:t>
            </a:r>
            <a:r>
              <a:rPr lang="en-US" sz="2000" dirty="0" err="1"/>
              <a:t>Jenderal</a:t>
            </a:r>
            <a:r>
              <a:rPr lang="en-US" sz="2000" dirty="0"/>
              <a:t> </a:t>
            </a:r>
            <a:r>
              <a:rPr lang="en-US" sz="2000" dirty="0" err="1"/>
              <a:t>Pembinaan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Industrial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Pengawasan</a:t>
            </a:r>
            <a:r>
              <a:rPr lang="en-US" sz="2000" dirty="0"/>
              <a:t> </a:t>
            </a:r>
            <a:r>
              <a:rPr lang="en-US" sz="2000" dirty="0" err="1"/>
              <a:t>Ketenagakerjaan</a:t>
            </a:r>
            <a:r>
              <a:rPr lang="en-US" sz="2000" dirty="0"/>
              <a:t> No 407 </a:t>
            </a:r>
            <a:r>
              <a:rPr lang="en-US" sz="2000" dirty="0" err="1"/>
              <a:t>Tahun</a:t>
            </a:r>
            <a:r>
              <a:rPr lang="en-US" sz="2000" dirty="0"/>
              <a:t> 1999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Persyaratan</a:t>
            </a:r>
            <a:r>
              <a:rPr lang="en-US" sz="2000" dirty="0"/>
              <a:t>, </a:t>
            </a:r>
            <a:r>
              <a:rPr lang="en-US" sz="2000" dirty="0" err="1"/>
              <a:t>Penunjukan</a:t>
            </a:r>
            <a:r>
              <a:rPr lang="en-US" sz="2000" dirty="0"/>
              <a:t>,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Kewajiban</a:t>
            </a:r>
            <a:r>
              <a:rPr lang="en-US" sz="2000" dirty="0"/>
              <a:t> </a:t>
            </a:r>
            <a:r>
              <a:rPr lang="en-US" sz="2000" dirty="0" err="1"/>
              <a:t>Teknisi</a:t>
            </a:r>
            <a:r>
              <a:rPr lang="en-US" sz="2000" dirty="0"/>
              <a:t> Lift.</a:t>
            </a:r>
          </a:p>
          <a:p>
            <a:pPr lvl="0"/>
            <a:r>
              <a:rPr lang="en-US" sz="2000" dirty="0" err="1"/>
              <a:t>Keputusan</a:t>
            </a:r>
            <a:r>
              <a:rPr lang="en-US" sz="2000" dirty="0"/>
              <a:t> </a:t>
            </a:r>
            <a:r>
              <a:rPr lang="en-US" sz="2000" dirty="0" err="1"/>
              <a:t>Direktur</a:t>
            </a:r>
            <a:r>
              <a:rPr lang="en-US" sz="2000" dirty="0"/>
              <a:t> </a:t>
            </a:r>
            <a:r>
              <a:rPr lang="en-US" sz="2000" dirty="0" err="1"/>
              <a:t>Jenderal</a:t>
            </a:r>
            <a:r>
              <a:rPr lang="en-US" sz="2000" dirty="0"/>
              <a:t> </a:t>
            </a:r>
            <a:r>
              <a:rPr lang="en-US" sz="2000" dirty="0" err="1"/>
              <a:t>Pembinaan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Industrial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Pengawasan</a:t>
            </a:r>
            <a:r>
              <a:rPr lang="en-US" sz="2000" dirty="0"/>
              <a:t> </a:t>
            </a:r>
            <a:r>
              <a:rPr lang="en-US" sz="2000" dirty="0" err="1"/>
              <a:t>Ketenagakerjaan</a:t>
            </a:r>
            <a:r>
              <a:rPr lang="en-US" sz="2000" dirty="0"/>
              <a:t> No 311 </a:t>
            </a:r>
            <a:r>
              <a:rPr lang="en-US" sz="2000" dirty="0" err="1"/>
              <a:t>Tahun</a:t>
            </a:r>
            <a:r>
              <a:rPr lang="en-US" sz="2000" dirty="0"/>
              <a:t> 2002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Sertifikasi</a:t>
            </a:r>
            <a:r>
              <a:rPr lang="en-US" sz="2000" dirty="0"/>
              <a:t> </a:t>
            </a:r>
            <a:r>
              <a:rPr lang="en-US" sz="2000" dirty="0" err="1"/>
              <a:t>Kompetensi</a:t>
            </a:r>
            <a:r>
              <a:rPr lang="en-US" sz="2000" dirty="0"/>
              <a:t> </a:t>
            </a:r>
            <a:r>
              <a:rPr lang="en-US" sz="2000" dirty="0" err="1"/>
              <a:t>Keselamatan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 </a:t>
            </a:r>
            <a:r>
              <a:rPr lang="en-US" sz="2000" dirty="0" err="1"/>
              <a:t>Teknisi</a:t>
            </a:r>
            <a:r>
              <a:rPr lang="en-US" sz="2000" dirty="0"/>
              <a:t> </a:t>
            </a:r>
            <a:r>
              <a:rPr lang="en-US" sz="2000" dirty="0" err="1"/>
              <a:t>Listrik</a:t>
            </a:r>
            <a:r>
              <a:rPr lang="en-US" sz="20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2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Regulation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OHSAS 18001</a:t>
            </a:r>
            <a:r>
              <a:rPr lang="en-US" sz="2400" dirty="0"/>
              <a:t>, Occupational Health and Safety Assessment Series is an internationally applied </a:t>
            </a:r>
            <a:r>
              <a:rPr lang="en-US" sz="2400" dirty="0" err="1"/>
              <a:t>Bristish</a:t>
            </a:r>
            <a:r>
              <a:rPr lang="en-US" sz="2400" dirty="0"/>
              <a:t> Standard for occupational health and safety management system.</a:t>
            </a:r>
          </a:p>
          <a:p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bulan</a:t>
            </a:r>
            <a:r>
              <a:rPr lang="en-US" sz="2400" dirty="0"/>
              <a:t> </a:t>
            </a:r>
            <a:r>
              <a:rPr lang="en-US" sz="2400" dirty="0" err="1"/>
              <a:t>Oktober</a:t>
            </a:r>
            <a:r>
              <a:rPr lang="en-US" sz="2400" dirty="0"/>
              <a:t> 2013 , International Organization for </a:t>
            </a:r>
            <a:r>
              <a:rPr lang="en-US" sz="2400" dirty="0" err="1"/>
              <a:t>Stamdardization</a:t>
            </a:r>
            <a:r>
              <a:rPr lang="en-US" sz="2400" dirty="0"/>
              <a:t> </a:t>
            </a:r>
            <a:r>
              <a:rPr lang="en-US" sz="2400" dirty="0" err="1"/>
              <a:t>menyetujui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mengembangkan</a:t>
            </a:r>
            <a:r>
              <a:rPr lang="en-US" sz="2400" dirty="0"/>
              <a:t> ISO 45001 , ISO yang </a:t>
            </a:r>
            <a:r>
              <a:rPr lang="en-US" sz="2400" dirty="0" err="1"/>
              <a:t>merupakan</a:t>
            </a:r>
            <a:r>
              <a:rPr lang="en-US" sz="2400" dirty="0"/>
              <a:t> analog </a:t>
            </a:r>
            <a:r>
              <a:rPr lang="en-US" sz="2400" dirty="0" err="1"/>
              <a:t>dari</a:t>
            </a:r>
            <a:r>
              <a:rPr lang="en-US" sz="2400" dirty="0"/>
              <a:t> OHSAS yang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diakui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standar</a:t>
            </a:r>
            <a:r>
              <a:rPr lang="en-US" sz="2400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176796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fakta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/>
              <a:t>Jamsostek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2011,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99.491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10 257 115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terdaftar</a:t>
            </a:r>
            <a:r>
              <a:rPr lang="en-US" dirty="0"/>
              <a:t>.</a:t>
            </a:r>
          </a:p>
          <a:p>
            <a:r>
              <a:rPr lang="en-US" dirty="0" err="1"/>
              <a:t>Artinya</a:t>
            </a:r>
            <a:r>
              <a:rPr lang="en-US" dirty="0"/>
              <a:t> rata-rata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1 </a:t>
            </a:r>
            <a:r>
              <a:rPr lang="en-US" dirty="0" err="1"/>
              <a:t>kecelakaan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100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75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23081" y="1136176"/>
            <a:ext cx="9280478" cy="452596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err="1"/>
              <a:t>Kebanyakan</a:t>
            </a:r>
            <a:r>
              <a:rPr lang="en-US" sz="2400" dirty="0"/>
              <a:t> </a:t>
            </a:r>
            <a:r>
              <a:rPr lang="en-US" sz="2400" dirty="0" err="1"/>
              <a:t>perusahan</a:t>
            </a:r>
            <a:r>
              <a:rPr lang="en-US" sz="2400" dirty="0"/>
              <a:t> </a:t>
            </a:r>
            <a:r>
              <a:rPr lang="en-US" sz="2400" dirty="0" err="1"/>
              <a:t>mengutamakan</a:t>
            </a:r>
            <a:r>
              <a:rPr lang="en-US" sz="2400" dirty="0"/>
              <a:t> </a:t>
            </a:r>
            <a:r>
              <a:rPr lang="en-US" sz="2400" dirty="0" err="1"/>
              <a:t>mengejar</a:t>
            </a:r>
            <a:r>
              <a:rPr lang="en-US" sz="2400" dirty="0"/>
              <a:t> </a:t>
            </a:r>
            <a:r>
              <a:rPr lang="en-US" sz="2400" dirty="0" err="1"/>
              <a:t>produksi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keuntungan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mempertimbangkan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yang </a:t>
            </a:r>
            <a:r>
              <a:rPr lang="en-US" sz="2400" dirty="0" err="1"/>
              <a:t>dihadapi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yang </a:t>
            </a:r>
            <a:r>
              <a:rPr lang="en-US" sz="2400" dirty="0" err="1"/>
              <a:t>menganggap</a:t>
            </a:r>
            <a:r>
              <a:rPr lang="en-US" sz="2400" dirty="0"/>
              <a:t> K3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menambah</a:t>
            </a:r>
            <a:r>
              <a:rPr lang="en-US" sz="2400" dirty="0"/>
              <a:t> </a:t>
            </a:r>
            <a:r>
              <a:rPr lang="en-US" sz="2400" dirty="0" err="1"/>
              <a:t>biaya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menghambat</a:t>
            </a:r>
            <a:r>
              <a:rPr lang="en-US" sz="2400" dirty="0"/>
              <a:t> </a:t>
            </a:r>
            <a:r>
              <a:rPr lang="en-US" sz="2400" dirty="0" err="1"/>
              <a:t>produksi</a:t>
            </a:r>
            <a:r>
              <a:rPr lang="en-US" sz="240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err="1"/>
              <a:t>Kebiasaan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memperhatikan</a:t>
            </a:r>
            <a:r>
              <a:rPr lang="en-US" sz="2400" dirty="0"/>
              <a:t> </a:t>
            </a:r>
            <a:r>
              <a:rPr lang="en-US" sz="2400" dirty="0" err="1"/>
              <a:t>segi</a:t>
            </a:r>
            <a:r>
              <a:rPr lang="en-US" sz="2400" dirty="0"/>
              <a:t> </a:t>
            </a:r>
            <a:r>
              <a:rPr lang="en-US" sz="2400" dirty="0" err="1"/>
              <a:t>keselamatan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kecelakaan</a:t>
            </a:r>
            <a:r>
              <a:rPr lang="en-US" sz="2400" dirty="0"/>
              <a:t> yang </a:t>
            </a:r>
            <a:r>
              <a:rPr lang="en-US" sz="2400" dirty="0" err="1"/>
              <a:t>menimbulkan</a:t>
            </a:r>
            <a:r>
              <a:rPr lang="en-US" sz="2400" dirty="0"/>
              <a:t> korban </a:t>
            </a:r>
            <a:r>
              <a:rPr lang="en-US" sz="2400" dirty="0" err="1"/>
              <a:t>jiwa</a:t>
            </a:r>
            <a:r>
              <a:rPr lang="en-US" sz="2400" dirty="0"/>
              <a:t> </a:t>
            </a:r>
            <a:r>
              <a:rPr lang="en-US" sz="2400" dirty="0" err="1"/>
              <a:t>akibatnya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konsisten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menjalankan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keselamatan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kecelakaan</a:t>
            </a:r>
            <a:r>
              <a:rPr lang="en-US" sz="240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yang </a:t>
            </a:r>
            <a:r>
              <a:rPr lang="en-US" sz="2400" dirty="0" err="1"/>
              <a:t>mengutamakan</a:t>
            </a:r>
            <a:r>
              <a:rPr lang="en-US" sz="2400" dirty="0"/>
              <a:t> </a:t>
            </a:r>
            <a:r>
              <a:rPr lang="en-US" sz="2400" dirty="0" err="1"/>
              <a:t>pencapaian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pendek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upaya</a:t>
            </a:r>
            <a:r>
              <a:rPr lang="en-US" sz="2400" dirty="0"/>
              <a:t> </a:t>
            </a:r>
            <a:r>
              <a:rPr lang="en-US" sz="2400" dirty="0" err="1"/>
              <a:t>keselamataan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kalah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tuntutan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err="1"/>
              <a:t>Kurangnya</a:t>
            </a:r>
            <a:r>
              <a:rPr lang="en-US" sz="2400" dirty="0"/>
              <a:t> </a:t>
            </a:r>
            <a:r>
              <a:rPr lang="en-US" sz="2400" dirty="0" err="1"/>
              <a:t>kesadaran</a:t>
            </a:r>
            <a:r>
              <a:rPr lang="en-US" sz="2400" dirty="0"/>
              <a:t> </a:t>
            </a:r>
            <a:r>
              <a:rPr lang="en-US" sz="2400" dirty="0" err="1"/>
              <a:t>keselamatan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diantara</a:t>
            </a:r>
            <a:r>
              <a:rPr lang="en-US" sz="2400" dirty="0"/>
              <a:t> para </a:t>
            </a:r>
            <a:r>
              <a:rPr lang="en-US" sz="2400" dirty="0" err="1"/>
              <a:t>pekerja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mematuhi</a:t>
            </a:r>
            <a:r>
              <a:rPr lang="en-US" sz="2400" dirty="0"/>
              <a:t> </a:t>
            </a:r>
            <a:r>
              <a:rPr lang="en-US" sz="2400" dirty="0" err="1"/>
              <a:t>aturan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diawasi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664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Sebutkan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kata-kata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(Occupational Health and Safety)</a:t>
            </a:r>
          </a:p>
        </p:txBody>
      </p:sp>
    </p:spTree>
    <p:extLst>
      <p:ext uri="{BB962C8B-B14F-4D97-AF65-F5344CB8AC3E}">
        <p14:creationId xmlns:p14="http://schemas.microsoft.com/office/powerpoint/2010/main" val="15685673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8063"/>
            <a:ext cx="8802806" cy="452596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kompeten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musiman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kesenjangan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Pendidikan</a:t>
            </a:r>
            <a:r>
              <a:rPr lang="en-US" dirty="0"/>
              <a:t> K3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terpadu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K3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lemah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117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314" y="2430984"/>
            <a:ext cx="8229600" cy="1143000"/>
          </a:xfrm>
        </p:spPr>
        <p:txBody>
          <a:bodyPr/>
          <a:lstStyle/>
          <a:p>
            <a:r>
              <a:rPr lang="en-US" dirty="0"/>
              <a:t>VIDEO</a:t>
            </a:r>
            <a:br>
              <a:rPr lang="en-US" dirty="0"/>
            </a:br>
            <a:br>
              <a:rPr lang="en-US" dirty="0"/>
            </a:br>
            <a:r>
              <a:rPr lang="en-US" sz="2000" dirty="0">
                <a:hlinkClick r:id="rId2" action="ppaction://hlinkfile"/>
              </a:rPr>
              <a:t>Occupational Safety and Health (Occupational Safety and Health Center).mp4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>
                <a:hlinkClick r:id="rId3" action="ppaction://hlinkfile"/>
              </a:rPr>
              <a:t>Safety Video - Nothing is Routine.mp4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3124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19" y="404496"/>
            <a:ext cx="7772400" cy="1470025"/>
          </a:xfrm>
        </p:spPr>
        <p:txBody>
          <a:bodyPr/>
          <a:lstStyle/>
          <a:p>
            <a:r>
              <a:rPr lang="en-US" dirty="0" err="1"/>
              <a:t>Pengertian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86" y="1635371"/>
            <a:ext cx="8876714" cy="1752600"/>
          </a:xfrm>
        </p:spPr>
        <p:txBody>
          <a:bodyPr/>
          <a:lstStyle/>
          <a:p>
            <a:pPr algn="l"/>
            <a:r>
              <a:rPr lang="en-US" dirty="0" err="1">
                <a:solidFill>
                  <a:schemeClr val="tx1"/>
                </a:solidFill>
              </a:rPr>
              <a:t>Keselamatan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Kerja</a:t>
            </a:r>
            <a:r>
              <a:rPr lang="en-US" dirty="0">
                <a:solidFill>
                  <a:schemeClr val="tx1"/>
                </a:solidFill>
              </a:rPr>
              <a:t> : </a:t>
            </a:r>
            <a:r>
              <a:rPr lang="en-US" dirty="0" err="1">
                <a:solidFill>
                  <a:schemeClr val="tx1"/>
                </a:solidFill>
              </a:rPr>
              <a:t>Upaya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manusia</a:t>
            </a:r>
            <a:r>
              <a:rPr lang="en-US" dirty="0">
                <a:solidFill>
                  <a:schemeClr val="tx1"/>
                </a:solidFill>
              </a:rPr>
              <a:t> agar </a:t>
            </a:r>
            <a:r>
              <a:rPr lang="en-US" dirty="0" err="1">
                <a:solidFill>
                  <a:schemeClr val="tx1"/>
                </a:solidFill>
              </a:rPr>
              <a:t>pemanfaatan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teknologi</a:t>
            </a:r>
            <a:r>
              <a:rPr lang="en-US" dirty="0">
                <a:solidFill>
                  <a:schemeClr val="tx1"/>
                </a:solidFill>
              </a:rPr>
              <a:t> yang ditemukan </a:t>
            </a:r>
            <a:r>
              <a:rPr lang="en-US" dirty="0" err="1">
                <a:solidFill>
                  <a:schemeClr val="tx1"/>
                </a:solidFill>
              </a:rPr>
              <a:t>manusia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menghasilkan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produk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jasa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kegiatan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operasi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dikendalikan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risikonya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berlandaskan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ilmu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teknologi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profesionalisme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sehingga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insiden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mengakibatkan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kerugian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manusia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dicegah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dihindari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787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/>
              <a:t>	1. Safety :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2. Occupational Health :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3. Environmental Protection : </a:t>
            </a:r>
            <a:r>
              <a:rPr lang="en-US" dirty="0" err="1"/>
              <a:t>Perlindungan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lingkungan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keilmuan</a:t>
            </a:r>
            <a:r>
              <a:rPr lang="en-US" dirty="0"/>
              <a:t> </a:t>
            </a:r>
            <a:r>
              <a:rPr lang="en-US" dirty="0" err="1"/>
              <a:t>terpisah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506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disatukan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disatukan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(Quality Management)</a:t>
            </a:r>
          </a:p>
          <a:p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ketiganya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K3L </a:t>
            </a:r>
          </a:p>
          <a:p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keempatnya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(K3), </a:t>
            </a:r>
            <a:r>
              <a:rPr lang="en-US" dirty="0" err="1"/>
              <a:t>Lindungan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(LL),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Mutu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Atau</a:t>
            </a:r>
            <a:r>
              <a:rPr lang="en-US" dirty="0"/>
              <a:t>  </a:t>
            </a:r>
            <a:r>
              <a:rPr lang="en-US" i="1" dirty="0">
                <a:solidFill>
                  <a:srgbClr val="C00000"/>
                </a:solidFill>
              </a:rPr>
              <a:t>“Quality, Health, Safety and Environment”</a:t>
            </a:r>
          </a:p>
        </p:txBody>
      </p:sp>
    </p:spTree>
    <p:extLst>
      <p:ext uri="{BB962C8B-B14F-4D97-AF65-F5344CB8AC3E}">
        <p14:creationId xmlns:p14="http://schemas.microsoft.com/office/powerpoint/2010/main" val="2301947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juga </a:t>
            </a:r>
            <a:r>
              <a:rPr lang="en-US" dirty="0" err="1"/>
              <a:t>digabungkan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Security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 “ Quality, Health, Safety, Security, Environment”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349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Regulasi</a:t>
            </a:r>
            <a:r>
              <a:rPr lang="en-US" dirty="0"/>
              <a:t> K3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C00000"/>
                </a:solidFill>
              </a:rPr>
              <a:t>Undang-Undang</a:t>
            </a:r>
            <a:r>
              <a:rPr lang="en-US" dirty="0">
                <a:solidFill>
                  <a:srgbClr val="C00000"/>
                </a:solidFill>
              </a:rPr>
              <a:t> K3</a:t>
            </a:r>
          </a:p>
          <a:p>
            <a:pPr lvl="0"/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Uap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1930 (</a:t>
            </a:r>
            <a:r>
              <a:rPr lang="en-US" dirty="0" err="1"/>
              <a:t>Stoom</a:t>
            </a:r>
            <a:r>
              <a:rPr lang="en-US" dirty="0"/>
              <a:t> </a:t>
            </a:r>
            <a:r>
              <a:rPr lang="en-US" dirty="0" err="1"/>
              <a:t>Ordonnantie</a:t>
            </a:r>
            <a:r>
              <a:rPr lang="en-US" dirty="0"/>
              <a:t>).</a:t>
            </a:r>
          </a:p>
          <a:p>
            <a:pPr lvl="0"/>
            <a:r>
              <a:rPr lang="en-US" dirty="0" err="1"/>
              <a:t>Undang-Undang</a:t>
            </a:r>
            <a:r>
              <a:rPr lang="en-US" dirty="0"/>
              <a:t> No 1 </a:t>
            </a:r>
            <a:r>
              <a:rPr lang="en-US" dirty="0" err="1"/>
              <a:t>Tahun</a:t>
            </a:r>
            <a:r>
              <a:rPr lang="en-US" dirty="0"/>
              <a:t> 1970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 No 13 </a:t>
            </a:r>
            <a:r>
              <a:rPr lang="en-US" dirty="0" err="1"/>
              <a:t>Tahun</a:t>
            </a:r>
            <a:r>
              <a:rPr lang="en-US" dirty="0"/>
              <a:t> 203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Ketenagakerjaan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711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Regulasi</a:t>
            </a:r>
            <a:r>
              <a:rPr lang="en-US" dirty="0"/>
              <a:t> K3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711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err="1">
                <a:solidFill>
                  <a:srgbClr val="C00000"/>
                </a:solidFill>
              </a:rPr>
              <a:t>Peraturan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Pemerintah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terkait</a:t>
            </a:r>
            <a:r>
              <a:rPr lang="en-US" sz="2800" b="1" dirty="0">
                <a:solidFill>
                  <a:srgbClr val="C00000"/>
                </a:solidFill>
              </a:rPr>
              <a:t> K3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Peraturan</a:t>
            </a:r>
            <a:r>
              <a:rPr lang="en-US" sz="2800" dirty="0"/>
              <a:t> </a:t>
            </a:r>
            <a:r>
              <a:rPr lang="en-US" sz="2800" dirty="0" err="1"/>
              <a:t>Uap</a:t>
            </a:r>
            <a:r>
              <a:rPr lang="en-US" sz="2800" dirty="0"/>
              <a:t> </a:t>
            </a:r>
            <a:r>
              <a:rPr lang="en-US" sz="2800" dirty="0" err="1"/>
              <a:t>Tahun</a:t>
            </a:r>
            <a:r>
              <a:rPr lang="en-US" sz="2800" dirty="0"/>
              <a:t> 1930 (</a:t>
            </a:r>
            <a:r>
              <a:rPr lang="en-US" sz="2800" dirty="0" err="1"/>
              <a:t>Stoom</a:t>
            </a:r>
            <a:r>
              <a:rPr lang="en-US" sz="2800" dirty="0"/>
              <a:t> </a:t>
            </a:r>
            <a:r>
              <a:rPr lang="en-US" sz="2800" dirty="0" err="1"/>
              <a:t>Verordening</a:t>
            </a:r>
            <a:r>
              <a:rPr lang="en-US" sz="2800" dirty="0"/>
              <a:t>).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Peraturan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 No 7 </a:t>
            </a:r>
            <a:r>
              <a:rPr lang="en-US" sz="2800" dirty="0" err="1"/>
              <a:t>Tahun</a:t>
            </a:r>
            <a:r>
              <a:rPr lang="en-US" sz="2800" dirty="0"/>
              <a:t> 1973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Pengawasan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Peredaran</a:t>
            </a:r>
            <a:r>
              <a:rPr lang="en-US" sz="2800" dirty="0"/>
              <a:t>, </a:t>
            </a:r>
            <a:r>
              <a:rPr lang="en-US" sz="2800" dirty="0" err="1"/>
              <a:t>Penyimpanan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Peredaran</a:t>
            </a:r>
            <a:r>
              <a:rPr lang="en-US" sz="2800" dirty="0"/>
              <a:t> </a:t>
            </a:r>
            <a:r>
              <a:rPr lang="en-US" sz="2800" dirty="0" err="1"/>
              <a:t>Pestisida</a:t>
            </a:r>
            <a:r>
              <a:rPr lang="en-US" sz="28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peraturan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 No 19 </a:t>
            </a:r>
            <a:r>
              <a:rPr lang="en-US" sz="2800" dirty="0" err="1"/>
              <a:t>Tahun</a:t>
            </a:r>
            <a:r>
              <a:rPr lang="en-US" sz="2800" dirty="0"/>
              <a:t> 1973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Pengaturan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Pengawasan</a:t>
            </a:r>
            <a:r>
              <a:rPr lang="en-US" sz="2800" dirty="0"/>
              <a:t> </a:t>
            </a:r>
            <a:r>
              <a:rPr lang="en-US" sz="2800" dirty="0" err="1"/>
              <a:t>Keselamatan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di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Pertambangan</a:t>
            </a:r>
            <a:r>
              <a:rPr lang="en-US" sz="28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Peraturan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 No 11 </a:t>
            </a:r>
            <a:r>
              <a:rPr lang="en-US" sz="2800" dirty="0" err="1"/>
              <a:t>Tahun</a:t>
            </a:r>
            <a:r>
              <a:rPr lang="en-US" sz="2800" dirty="0"/>
              <a:t> 1979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keselamatan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Pemurnian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Pengolahan</a:t>
            </a:r>
            <a:r>
              <a:rPr lang="en-US" sz="2800" dirty="0"/>
              <a:t> </a:t>
            </a:r>
            <a:r>
              <a:rPr lang="en-US" sz="2800" dirty="0" err="1"/>
              <a:t>Minyak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Gas </a:t>
            </a:r>
            <a:r>
              <a:rPr lang="en-US" sz="2800" dirty="0" err="1"/>
              <a:t>Bumi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09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1419367"/>
          </a:xfrm>
        </p:spPr>
        <p:txBody>
          <a:bodyPr/>
          <a:lstStyle/>
          <a:p>
            <a:r>
              <a:rPr lang="en-US" dirty="0" err="1"/>
              <a:t>Regulasi</a:t>
            </a:r>
            <a:r>
              <a:rPr lang="en-US" dirty="0"/>
              <a:t> K3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900" y="955320"/>
            <a:ext cx="88301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>
                <a:solidFill>
                  <a:srgbClr val="C00000"/>
                </a:solidFill>
              </a:rPr>
              <a:t>Peraturan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Menteri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terkait</a:t>
            </a:r>
            <a:r>
              <a:rPr lang="en-US" sz="2400" dirty="0">
                <a:solidFill>
                  <a:srgbClr val="C00000"/>
                </a:solidFill>
              </a:rPr>
              <a:t> K3</a:t>
            </a:r>
            <a:endParaRPr lang="en-US" sz="2400" b="1" dirty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dirty="0" err="1"/>
              <a:t>Permenakertranskop</a:t>
            </a:r>
            <a:r>
              <a:rPr lang="en-US" sz="2400" dirty="0"/>
              <a:t> RI No 1 </a:t>
            </a:r>
            <a:r>
              <a:rPr lang="en-US" sz="2400" dirty="0" err="1"/>
              <a:t>Tahun</a:t>
            </a:r>
            <a:r>
              <a:rPr lang="en-US" sz="2400" dirty="0"/>
              <a:t> 1976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Latihan</a:t>
            </a:r>
            <a:r>
              <a:rPr lang="en-US" sz="2400" dirty="0"/>
              <a:t> </a:t>
            </a:r>
            <a:r>
              <a:rPr lang="en-US" sz="2400" dirty="0" err="1"/>
              <a:t>Hiperkes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Dokter</a:t>
            </a:r>
            <a:r>
              <a:rPr lang="en-US" sz="2400" dirty="0"/>
              <a:t> Perusahaan.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Permenakertrans</a:t>
            </a:r>
            <a:r>
              <a:rPr lang="en-US" sz="2400" dirty="0"/>
              <a:t> RI No 1 </a:t>
            </a:r>
            <a:r>
              <a:rPr lang="en-US" sz="2400" dirty="0" err="1"/>
              <a:t>Tahun</a:t>
            </a:r>
            <a:r>
              <a:rPr lang="en-US" sz="2400" dirty="0"/>
              <a:t> 1978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Keselamatan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Pengangkutan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Penebangan</a:t>
            </a:r>
            <a:r>
              <a:rPr lang="en-US" sz="2400" dirty="0"/>
              <a:t> </a:t>
            </a:r>
            <a:r>
              <a:rPr lang="en-US" sz="2400" dirty="0" err="1"/>
              <a:t>Kayu</a:t>
            </a:r>
            <a:r>
              <a:rPr lang="en-US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Permenakertrans</a:t>
            </a:r>
            <a:r>
              <a:rPr lang="en-US" sz="2400" dirty="0"/>
              <a:t> RI No 3 </a:t>
            </a:r>
            <a:r>
              <a:rPr lang="en-US" sz="2400" dirty="0" err="1"/>
              <a:t>Tahun</a:t>
            </a:r>
            <a:r>
              <a:rPr lang="en-US" sz="2400" dirty="0"/>
              <a:t> 1978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Penunjukan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Wewenang</a:t>
            </a:r>
            <a:r>
              <a:rPr lang="en-US" sz="2400" dirty="0"/>
              <a:t> Serta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Pegawai</a:t>
            </a:r>
            <a:r>
              <a:rPr lang="en-US" sz="2400" dirty="0"/>
              <a:t> </a:t>
            </a:r>
            <a:r>
              <a:rPr lang="en-US" sz="2400" dirty="0" err="1"/>
              <a:t>Pengawas</a:t>
            </a:r>
            <a:r>
              <a:rPr lang="en-US" sz="2400" dirty="0"/>
              <a:t> </a:t>
            </a:r>
            <a:r>
              <a:rPr lang="en-US" sz="2400" dirty="0" err="1"/>
              <a:t>Keselamatan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Ahli </a:t>
            </a:r>
            <a:r>
              <a:rPr lang="en-US" sz="2400" dirty="0" err="1"/>
              <a:t>Keselamatan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dirty="0" err="1"/>
              <a:t>Permenakertrans</a:t>
            </a:r>
            <a:r>
              <a:rPr lang="en-US" sz="2400" dirty="0"/>
              <a:t> RI No 1 </a:t>
            </a:r>
            <a:r>
              <a:rPr lang="en-US" sz="2400" dirty="0" err="1"/>
              <a:t>Tahun</a:t>
            </a:r>
            <a:r>
              <a:rPr lang="en-US" sz="2400" dirty="0"/>
              <a:t> 19879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Latihan</a:t>
            </a:r>
            <a:r>
              <a:rPr lang="en-US" sz="2400" dirty="0"/>
              <a:t> </a:t>
            </a:r>
            <a:r>
              <a:rPr lang="en-US" sz="2400" dirty="0" err="1"/>
              <a:t>Hygienen</a:t>
            </a:r>
            <a:r>
              <a:rPr lang="en-US" sz="2400" dirty="0"/>
              <a:t> Perusahaan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Keselamatan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Tenaga </a:t>
            </a:r>
            <a:r>
              <a:rPr lang="en-US" sz="2400" dirty="0" err="1"/>
              <a:t>Paramedis</a:t>
            </a:r>
            <a:r>
              <a:rPr lang="en-US" sz="2400" dirty="0"/>
              <a:t> Perusahaan.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Permenakertrans</a:t>
            </a:r>
            <a:r>
              <a:rPr lang="en-US" sz="2400" dirty="0"/>
              <a:t> RI No 1 </a:t>
            </a:r>
            <a:r>
              <a:rPr lang="en-US" sz="2400" dirty="0" err="1"/>
              <a:t>Tahun</a:t>
            </a:r>
            <a:r>
              <a:rPr lang="en-US" sz="2400" dirty="0"/>
              <a:t> 1980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Keselamatan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Konstruksi</a:t>
            </a:r>
            <a:r>
              <a:rPr lang="en-US" sz="2400" dirty="0"/>
              <a:t> </a:t>
            </a:r>
            <a:r>
              <a:rPr lang="en-US" sz="2400" dirty="0" err="1"/>
              <a:t>Bangunan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752717"/>
      </p:ext>
    </p:extLst>
  </p:cSld>
  <p:clrMapOvr>
    <a:masterClrMapping/>
  </p:clrMapOvr>
</p:sld>
</file>

<file path=ppt/theme/theme1.xml><?xml version="1.0" encoding="utf-8"?>
<a:theme xmlns:a="http://schemas.openxmlformats.org/drawingml/2006/main" name="EU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 MASTER" id="{129F8554-84CD-432B-8663-DCDAFAFF79BB}" vid="{DC743C09-F345-4108-93DD-36AD4F8C220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 MASTER</Template>
  <TotalTime>232</TotalTime>
  <Words>1279</Words>
  <Application>Microsoft Office PowerPoint</Application>
  <PresentationFormat>On-screen Show (4:3)</PresentationFormat>
  <Paragraphs>111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EU MASTER</vt:lpstr>
      <vt:lpstr>KKKkkkk</vt:lpstr>
      <vt:lpstr>Quiz</vt:lpstr>
      <vt:lpstr>Pengertian</vt:lpstr>
      <vt:lpstr>Pengertian</vt:lpstr>
      <vt:lpstr>Pengertian</vt:lpstr>
      <vt:lpstr>Pengertian</vt:lpstr>
      <vt:lpstr>Regulasi K3</vt:lpstr>
      <vt:lpstr>Regulasi K3</vt:lpstr>
      <vt:lpstr>Regulasi K3</vt:lpstr>
      <vt:lpstr>Regulasi K3</vt:lpstr>
      <vt:lpstr>Regulasi K3</vt:lpstr>
      <vt:lpstr>Regulasi K3</vt:lpstr>
      <vt:lpstr>Regulasi K3</vt:lpstr>
      <vt:lpstr>Regulasi K3</vt:lpstr>
      <vt:lpstr>Regulasi K3</vt:lpstr>
      <vt:lpstr>Regulasi K3</vt:lpstr>
      <vt:lpstr>International Regulation</vt:lpstr>
      <vt:lpstr>Latar belakang fakta</vt:lpstr>
      <vt:lpstr>Hambatan Pelaksanaan</vt:lpstr>
      <vt:lpstr>Hambatan Pelaksanaan</vt:lpstr>
      <vt:lpstr>VIDEO  Occupational Safety and Health (Occupational Safety and Health Center).mp4  Safety Video - Nothing is Routine.mp4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KKKkkkk</dc:title>
  <dc:creator>Aroem Naroeni</dc:creator>
  <cp:lastModifiedBy>Aroem Naroeni</cp:lastModifiedBy>
  <cp:revision>9</cp:revision>
  <dcterms:created xsi:type="dcterms:W3CDTF">2018-03-02T12:05:45Z</dcterms:created>
  <dcterms:modified xsi:type="dcterms:W3CDTF">2018-03-03T10:25:07Z</dcterms:modified>
</cp:coreProperties>
</file>