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2" r:id="rId25"/>
    <p:sldId id="263" r:id="rId26"/>
    <p:sldId id="264" r:id="rId27"/>
    <p:sldId id="26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2A57-16CB-4F9C-90E6-F3464020E68C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95FB-6A6B-4940-9F68-E92A98AF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81693-3019-4949-8A02-A3C23ED6324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7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234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97BBD-60A4-4E1D-808D-2F716E71205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87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7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355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C9D4D-BC9E-410E-A550-98D5E3490A0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0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altLang="en-US"/>
              <a:t>All common situations for inexperienced staff.</a:t>
            </a:r>
          </a:p>
        </p:txBody>
      </p:sp>
    </p:spTree>
    <p:extLst>
      <p:ext uri="{BB962C8B-B14F-4D97-AF65-F5344CB8AC3E}">
        <p14:creationId xmlns:p14="http://schemas.microsoft.com/office/powerpoint/2010/main" val="71103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B748C-DA29-4D85-9D66-03C9107BD74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89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9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All common situations for inexperienced staff.</a:t>
            </a:r>
          </a:p>
        </p:txBody>
      </p:sp>
    </p:spTree>
    <p:extLst>
      <p:ext uri="{BB962C8B-B14F-4D97-AF65-F5344CB8AC3E}">
        <p14:creationId xmlns:p14="http://schemas.microsoft.com/office/powerpoint/2010/main" val="304543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14543-0B36-4ABB-943F-3FB1567F695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95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5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2530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D65C8-30BC-4AF8-A4FB-B497C8CC73F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567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6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077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BC549-42DD-4974-A5A3-D9A6BDDC604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99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9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The optimum level of performance is reached when the level of arousal is neither too high or too low.</a:t>
            </a:r>
          </a:p>
          <a:p>
            <a:endParaRPr lang="en-GB" altLang="en-US"/>
          </a:p>
          <a:p>
            <a:r>
              <a:rPr lang="en-US" altLang="en-US"/>
              <a:t>Boredom is a problem if we are doing a highly automated and repetitive task,  e.g. transcribing medication charts:</a:t>
            </a:r>
          </a:p>
          <a:p>
            <a:pPr>
              <a:buFontTx/>
              <a:buChar char="-"/>
            </a:pPr>
            <a:r>
              <a:rPr lang="en-US" altLang="en-US"/>
              <a:t>may be easy to commit a transcribing error</a:t>
            </a:r>
            <a:endParaRPr lang="en-GB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0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CC227-687C-45C9-A068-11A48D5F0EE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01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1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040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52AB4-440D-4304-A984-7A0DD12687C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973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7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Here is a useful acronym to consider prior to entering the workplace each day. </a:t>
            </a:r>
          </a:p>
          <a:p>
            <a:endParaRPr lang="en-US" altLang="en-US"/>
          </a:p>
          <a:p>
            <a:r>
              <a:rPr lang="en-US" altLang="en-US"/>
              <a:t>It is borrowed (surprise, surprise) from the aviation industry!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772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DB79D-7262-4A0D-9486-48522154FD3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75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854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A6EE6-737A-4E1E-96E0-C6902A96ECB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588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8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037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F5529-579D-4C3B-A5FA-FB4B32ED033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7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GB" altLang="en-US"/>
              <a:t>The Institute of Medicine report reminds us that health care is probably </a:t>
            </a:r>
            <a:r>
              <a:rPr lang="en-US" altLang="en-US" i="1"/>
              <a:t>the</a:t>
            </a:r>
            <a:r>
              <a:rPr lang="en-GB" altLang="en-US"/>
              <a:t> most complex of human endeavours!</a:t>
            </a:r>
          </a:p>
          <a:p>
            <a:endParaRPr lang="en-GB" altLang="en-US"/>
          </a:p>
          <a:p>
            <a:endParaRPr lang="en-US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023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1FDDB-AFB2-4F10-A4D2-5269752EBEF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63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solidFill>
                <a:srgbClr val="120B99"/>
              </a:solidFill>
            </a:endParaRPr>
          </a:p>
          <a:p>
            <a:endParaRPr lang="en-GB" altLang="en-US">
              <a:solidFill>
                <a:srgbClr val="120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6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A663C-8F73-4305-8D14-2692140B03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81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18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81" tIns="44594" rIns="90781" bIns="44594"/>
          <a:lstStyle/>
          <a:p>
            <a:r>
              <a:rPr lang="en-US" altLang="en-US"/>
              <a:t>This slide illustrates how we interact with equipment - and indeed h</a:t>
            </a:r>
            <a:r>
              <a:rPr lang="en-US" altLang="ja-JP">
                <a:ea typeface="ＭＳ Ｐゴシック" panose="020B0600070205080204" pitchFamily="34" charset="-128"/>
              </a:rPr>
              <a:t>uman factors engineering is in part the study of the human machine interaction.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But actually this slide represents how we interact with everything - using our eyes, ears, fingers, hands …</a:t>
            </a:r>
          </a:p>
          <a:p>
            <a:r>
              <a:rPr lang="en-US" altLang="en-US"/>
              <a:t>Our senses take in inputs, then we </a:t>
            </a:r>
            <a:r>
              <a:rPr lang="en-US" altLang="ja-JP">
                <a:ea typeface="ＭＳ Ｐゴシック" panose="020B0600070205080204" pitchFamily="34" charset="-128"/>
              </a:rPr>
              <a:t>rely on our memory and knowledge to process the </a:t>
            </a:r>
            <a:r>
              <a:rPr lang="en-US" altLang="en-US"/>
              <a:t>information</a:t>
            </a:r>
            <a:r>
              <a:rPr lang="en-US" altLang="ja-JP">
                <a:ea typeface="ＭＳ Ｐゴシック" panose="020B0600070205080204" pitchFamily="34" charset="-128"/>
              </a:rPr>
              <a:t> and then make decisions</a:t>
            </a:r>
            <a:r>
              <a:rPr lang="en-US" altLang="en-US"/>
              <a:t> and formulate a response </a:t>
            </a:r>
          </a:p>
          <a:p>
            <a:endParaRPr lang="en-US" altLang="en-US"/>
          </a:p>
          <a:p>
            <a:r>
              <a:rPr lang="en-US" altLang="ja-JP">
                <a:ea typeface="ＭＳ Ｐゴシック" panose="020B0600070205080204" pitchFamily="34" charset="-128"/>
              </a:rPr>
              <a:t>HFE recognizes that we can make errors at each step of this process 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…</a:t>
            </a:r>
            <a:endParaRPr lang="en-US" altLang="en-US"/>
          </a:p>
          <a:p>
            <a:endParaRPr lang="en-US" altLang="ja-JP">
              <a:ea typeface="ＭＳ Ｐゴシック" panose="020B0600070205080204" pitchFamily="34" charset="-128"/>
            </a:endParaRPr>
          </a:p>
          <a:p>
            <a:endParaRPr lang="en-US" altLang="ja-JP">
              <a:ea typeface="ＭＳ Ｐゴシック" panose="020B0600070205080204" pitchFamily="34" charset="-128"/>
            </a:endParaRPr>
          </a:p>
          <a:p>
            <a:endParaRPr lang="en-US" altLang="ja-JP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8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0F1C-76D0-43D1-97B4-6D5BD02517E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39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367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A5814-727D-491C-ABA5-9EC2F231C9A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77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982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F9098-3C13-48EC-9B23-F516B759F11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89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Our brain wants to say the word - not the colour of the word.</a:t>
            </a:r>
          </a:p>
        </p:txBody>
      </p:sp>
    </p:spTree>
    <p:extLst>
      <p:ext uri="{BB962C8B-B14F-4D97-AF65-F5344CB8AC3E}">
        <p14:creationId xmlns:p14="http://schemas.microsoft.com/office/powerpoint/2010/main" val="63753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5A1F1-02C8-487E-833B-F7C78973A6F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55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solidFill>
                <a:srgbClr val="120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97358-FE9E-493A-B26D-27501C46C34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30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Detailed story + reason why.</a:t>
            </a:r>
          </a:p>
        </p:txBody>
      </p:sp>
    </p:spTree>
    <p:extLst>
      <p:ext uri="{BB962C8B-B14F-4D97-AF65-F5344CB8AC3E}">
        <p14:creationId xmlns:p14="http://schemas.microsoft.com/office/powerpoint/2010/main" val="177402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CBE4E-49E7-42A0-A599-D7E05D578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0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altLang="en-US"/>
              <a:t>Detailed story + reason why.</a:t>
            </a:r>
          </a:p>
        </p:txBody>
      </p:sp>
    </p:spTree>
    <p:extLst>
      <p:ext uri="{BB962C8B-B14F-4D97-AF65-F5344CB8AC3E}">
        <p14:creationId xmlns:p14="http://schemas.microsoft.com/office/powerpoint/2010/main" val="286446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5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13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4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9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5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8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466D1F-C51C-457F-B635-B5D915D698B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526E8C77-F3BE-45E9-93DA-60E5BE1375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truetest.com/images/physician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60045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Human Factor and behavior</a:t>
            </a:r>
          </a:p>
        </p:txBody>
      </p:sp>
    </p:spTree>
    <p:extLst>
      <p:ext uri="{BB962C8B-B14F-4D97-AF65-F5344CB8AC3E}">
        <p14:creationId xmlns:p14="http://schemas.microsoft.com/office/powerpoint/2010/main" val="148883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8353425" cy="3124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/>
              <a:t>The fact that we can misperceive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/>
              <a:t>situations despite the best of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/>
              <a:t>intentions is one of the main reasons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/>
              <a:t>that our decisions and actions can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/>
              <a:t>be flawed such that …</a:t>
            </a:r>
          </a:p>
        </p:txBody>
      </p:sp>
    </p:spTree>
    <p:extLst>
      <p:ext uri="{BB962C8B-B14F-4D97-AF65-F5344CB8AC3E}">
        <p14:creationId xmlns:p14="http://schemas.microsoft.com/office/powerpoint/2010/main" val="5492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562850" cy="15271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/>
              <a:t>Human beings make </a:t>
            </a:r>
            <a:br>
              <a:rPr lang="en-US" altLang="en-US" sz="4400" b="1"/>
            </a:br>
            <a:r>
              <a:rPr lang="en-US" altLang="en-US" sz="4400" b="1"/>
              <a:t>“silly” mistakes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4292600"/>
            <a:ext cx="9525000" cy="2133600"/>
          </a:xfrm>
        </p:spPr>
        <p:txBody>
          <a:bodyPr/>
          <a:lstStyle/>
          <a:p>
            <a:pPr marL="863600" indent="-863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chemeClr val="tx1"/>
                </a:solidFill>
              </a:rPr>
              <a:t>	</a:t>
            </a:r>
            <a:r>
              <a:rPr lang="en-US" altLang="en-US" sz="2600" b="1"/>
              <a:t>Activity</a:t>
            </a:r>
            <a:endParaRPr lang="en-US" altLang="en-US" sz="2600"/>
          </a:p>
          <a:p>
            <a:pPr marL="863600" indent="-863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	Think about and then discuss with your colleagues any “silly” mistakes you have made recently when you were </a:t>
            </a:r>
            <a:r>
              <a:rPr lang="en-US" altLang="en-US" sz="2600" i="1"/>
              <a:t>not</a:t>
            </a:r>
            <a:r>
              <a:rPr lang="en-US" altLang="en-US" sz="2600"/>
              <a:t> in your place of work or study - and why you think they happened</a:t>
            </a:r>
          </a:p>
          <a:p>
            <a:pPr marL="863600" indent="-863600">
              <a:lnSpc>
                <a:spcPct val="90000"/>
              </a:lnSpc>
            </a:pPr>
            <a:endParaRPr lang="en-US" altLang="en-US" sz="2100"/>
          </a:p>
        </p:txBody>
      </p:sp>
      <p:sp>
        <p:nvSpPr>
          <p:cNvPr id="9820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8001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0">
                <a:solidFill>
                  <a:schemeClr val="tx2"/>
                </a:solidFill>
                <a:ea typeface="ＭＳ Ｐゴシック" panose="020B0600070205080204" pitchFamily="34" charset="-128"/>
              </a:rPr>
              <a:t>Regardless of their experience, intelligence, motivation or vigilance, people make mistakes</a:t>
            </a:r>
            <a:endParaRPr lang="en-US" altLang="en-US" sz="2800" b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562850" cy="15271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/>
              <a:t>The context of health care</a:t>
            </a:r>
          </a:p>
        </p:txBody>
      </p:sp>
      <p:sp>
        <p:nvSpPr>
          <p:cNvPr id="1100806" name="Rectangle 6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7924800" cy="3744912"/>
          </a:xfrm>
          <a:noFill/>
          <a:ln/>
        </p:spPr>
        <p:txBody>
          <a:bodyPr/>
          <a:lstStyle/>
          <a:p>
            <a:pPr>
              <a:buClr>
                <a:schemeClr val="tx2"/>
              </a:buClr>
              <a:buSzTx/>
              <a:buFontTx/>
              <a:buNone/>
            </a:pPr>
            <a:r>
              <a:rPr lang="en-US" altLang="en-US"/>
              <a:t>	When errors occur in the workplace the consequences can be a problem for the patient</a:t>
            </a:r>
          </a:p>
          <a:p>
            <a:pPr>
              <a:buClr>
                <a:schemeClr val="tx2"/>
              </a:buClr>
              <a:buSzTx/>
              <a:buFontTx/>
              <a:buNone/>
            </a:pPr>
            <a:endParaRPr lang="en-US" altLang="en-US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/>
              <a:t>a situation that is relatively unique to health care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Tx/>
              <a:buFontTx/>
              <a:buChar char="•"/>
            </a:pPr>
            <a:endParaRPr lang="en-US" altLang="en-US" sz="26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4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235825" cy="1600200"/>
          </a:xfrm>
        </p:spPr>
        <p:txBody>
          <a:bodyPr/>
          <a:lstStyle/>
          <a:p>
            <a:pPr algn="ctr"/>
            <a:r>
              <a:rPr lang="en-US" altLang="en-US" sz="4400" b="1"/>
              <a:t>One definition of “human error” is “human nature”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60800"/>
            <a:ext cx="9144000" cy="23622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4000"/>
              <a:t>Error is the </a:t>
            </a:r>
            <a:r>
              <a:rPr lang="en-US" altLang="en-US" sz="4000" i="1"/>
              <a:t>inevitable</a:t>
            </a:r>
            <a:r>
              <a:rPr lang="en-US" altLang="en-US" sz="4000"/>
              <a:t> downside </a:t>
            </a:r>
          </a:p>
          <a:p>
            <a:pPr algn="ctr">
              <a:spcBef>
                <a:spcPct val="0"/>
              </a:spcBef>
            </a:pPr>
            <a:r>
              <a:rPr lang="en-US" altLang="en-US" sz="4000"/>
              <a:t>of having a brain!</a:t>
            </a:r>
            <a:endParaRPr lang="en-US" altLang="en-US" sz="4300"/>
          </a:p>
        </p:txBody>
      </p:sp>
    </p:spTree>
    <p:extLst>
      <p:ext uri="{BB962C8B-B14F-4D97-AF65-F5344CB8AC3E}">
        <p14:creationId xmlns:p14="http://schemas.microsoft.com/office/powerpoint/2010/main" val="9870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  <p:bldP spid="98611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7162" cy="10080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AU" altLang="en-US" sz="4000" b="1" dirty="0" err="1"/>
              <a:t>Apakah</a:t>
            </a:r>
            <a:r>
              <a:rPr lang="en-AU" altLang="en-US" sz="4000" b="1" dirty="0"/>
              <a:t> </a:t>
            </a:r>
            <a:r>
              <a:rPr lang="en-AU" altLang="en-US" sz="4000" b="1" dirty="0" err="1"/>
              <a:t>itu</a:t>
            </a:r>
            <a:r>
              <a:rPr lang="en-AU" altLang="en-US" sz="4000" b="1" dirty="0"/>
              <a:t> </a:t>
            </a:r>
            <a:r>
              <a:rPr lang="en-AU" altLang="en-US" sz="4000" b="1" dirty="0" err="1"/>
              <a:t>kesalahan</a:t>
            </a:r>
            <a:endParaRPr lang="en-AU" altLang="en-US" sz="4000" b="1" dirty="0"/>
          </a:p>
        </p:txBody>
      </p:sp>
      <p:sp>
        <p:nvSpPr>
          <p:cNvPr id="1103878" name="Rectangle 6"/>
          <p:cNvSpPr>
            <a:spLocks noGrp="1" noChangeArrowheads="1"/>
          </p:cNvSpPr>
          <p:nvPr>
            <p:ph idx="1"/>
          </p:nvPr>
        </p:nvSpPr>
        <p:spPr>
          <a:xfrm>
            <a:off x="564100" y="2726055"/>
            <a:ext cx="8353425" cy="20161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600" dirty="0" err="1"/>
              <a:t>Kegagalan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mencapai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tujuan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direncanakan</a:t>
            </a:r>
            <a:r>
              <a:rPr lang="en-US" altLang="en-US" sz="2600" dirty="0"/>
              <a:t>.</a:t>
            </a:r>
            <a:endParaRPr lang="en-GB" altLang="en-US" sz="26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600" dirty="0" err="1"/>
              <a:t>Deviasi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dikerjakan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apa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seharusnya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dikerjakan</a:t>
            </a:r>
            <a:r>
              <a:rPr lang="en-US" altLang="en-US" sz="2600" dirty="0"/>
              <a:t>. 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552202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7162" cy="15271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z="4000" b="1"/>
              <a:t>Situations associated with an increased risk of error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7529513" cy="36004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AU" altLang="en-US"/>
              <a:t>unfamiliarity with the task*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AU" altLang="en-US"/>
              <a:t>inexperience*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AU" altLang="en-US"/>
              <a:t>shortage of time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AU" altLang="en-US"/>
              <a:t>inadequate checking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AU" altLang="en-US"/>
              <a:t>poor procedures</a:t>
            </a:r>
          </a:p>
          <a:p>
            <a:pPr algn="r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AU" altLang="en-US"/>
              <a:t>poor human equipment interface				</a:t>
            </a:r>
            <a:r>
              <a:rPr lang="en-AU" altLang="en-US" sz="2400"/>
              <a:t>Vincent</a:t>
            </a:r>
          </a:p>
        </p:txBody>
      </p:sp>
      <p:sp>
        <p:nvSpPr>
          <p:cNvPr id="988164" name="Text Box 4"/>
          <p:cNvSpPr txBox="1">
            <a:spLocks noChangeArrowheads="1"/>
          </p:cNvSpPr>
          <p:nvPr/>
        </p:nvSpPr>
        <p:spPr bwMode="auto">
          <a:xfrm>
            <a:off x="1619250" y="5876925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* </a:t>
            </a:r>
            <a:r>
              <a:rPr lang="en-US" altLang="en-US" sz="2000" b="0" i="1">
                <a:solidFill>
                  <a:schemeClr val="tx2"/>
                </a:solidFill>
              </a:rPr>
              <a:t>Especially if combined with lack of supervision</a:t>
            </a:r>
            <a:endParaRPr lang="en-US" altLang="en-US" b="0" i="1"/>
          </a:p>
        </p:txBody>
      </p:sp>
    </p:spTree>
    <p:extLst>
      <p:ext uri="{BB962C8B-B14F-4D97-AF65-F5344CB8AC3E}">
        <p14:creationId xmlns:p14="http://schemas.microsoft.com/office/powerpoint/2010/main" val="15007306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353425" cy="11430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400" b="1"/>
              <a:t>Individual factors that predispose to error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76475"/>
            <a:ext cx="8353425" cy="42481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800"/>
              <a:t>limited memory capacity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further reduced by: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 sz="2600">
                <a:ea typeface="ＭＳ Ｐゴシック" panose="020B0600070205080204" pitchFamily="34" charset="-128"/>
              </a:rPr>
              <a:t>fatigue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>
                <a:ea typeface="ＭＳ Ｐゴシック" panose="020B0600070205080204" pitchFamily="34" charset="-128"/>
              </a:rPr>
              <a:t>stress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>
                <a:ea typeface="ＭＳ Ｐゴシック" panose="020B0600070205080204" pitchFamily="34" charset="-128"/>
              </a:rPr>
              <a:t>hunger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 sz="2600">
                <a:ea typeface="ＭＳ Ｐゴシック" panose="020B0600070205080204" pitchFamily="34" charset="-128"/>
              </a:rPr>
              <a:t>illness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 sz="2600">
                <a:ea typeface="ＭＳ Ｐゴシック" panose="020B0600070205080204" pitchFamily="34" charset="-128"/>
              </a:rPr>
              <a:t>language or cultural factors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 sz="2600">
                <a:ea typeface="ＭＳ Ｐゴシック" panose="020B0600070205080204" pitchFamily="34" charset="-128"/>
              </a:rPr>
              <a:t>hazardous attitudes</a:t>
            </a:r>
            <a:endParaRPr lang="en-US" altLang="en-US" sz="1800"/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6553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altLang="en-US" sz="2000" b="0">
              <a:ea typeface="ＭＳ Ｐゴシック" panose="020B0600070205080204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400" b="0">
              <a:ea typeface="ＭＳ Ｐゴシック" panose="020B0600070205080204" pitchFamily="34" charset="-128"/>
            </a:endParaRPr>
          </a:p>
        </p:txBody>
      </p:sp>
      <p:sp>
        <p:nvSpPr>
          <p:cNvPr id="994312" name="Text Box 8"/>
          <p:cNvSpPr txBox="1">
            <a:spLocks noChangeArrowheads="1"/>
          </p:cNvSpPr>
          <p:nvPr/>
        </p:nvSpPr>
        <p:spPr bwMode="auto">
          <a:xfrm>
            <a:off x="914400" y="52578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994313" name="Text Box 9"/>
          <p:cNvSpPr txBox="1">
            <a:spLocks noChangeArrowheads="1"/>
          </p:cNvSpPr>
          <p:nvPr/>
        </p:nvSpPr>
        <p:spPr bwMode="auto">
          <a:xfrm>
            <a:off x="762000" y="58674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35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 animBg="1"/>
      <p:bldP spid="994308" grpId="0"/>
      <p:bldP spid="994312" grpId="0"/>
      <p:bldP spid="9943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6194425" cy="15271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 dirty="0" err="1"/>
              <a:t>Kelelahan</a:t>
            </a:r>
            <a:endParaRPr lang="en-US" altLang="en-US" sz="4400" b="1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idx="1"/>
          </p:nvPr>
        </p:nvSpPr>
        <p:spPr>
          <a:xfrm>
            <a:off x="777802" y="3016666"/>
            <a:ext cx="7989887" cy="1006694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	24 jam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tidur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berakibat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seperti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efek</a:t>
            </a:r>
            <a:r>
              <a:rPr lang="en-US" altLang="en-US" sz="2600" dirty="0"/>
              <a:t>  0.1% </a:t>
            </a:r>
            <a:r>
              <a:rPr lang="en-US" altLang="en-US" sz="2600" dirty="0" err="1"/>
              <a:t>alkohol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darah</a:t>
            </a:r>
            <a:endParaRPr lang="en-US" altLang="en-US" sz="2100" i="1" dirty="0">
              <a:solidFill>
                <a:schemeClr val="tx1"/>
              </a:solidFill>
            </a:endParaRPr>
          </a:p>
          <a:p>
            <a:pPr lvl="4">
              <a:lnSpc>
                <a:spcPct val="90000"/>
              </a:lnSpc>
            </a:pPr>
            <a:endParaRPr lang="en-US" altLang="en-US" sz="21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sp>
        <p:nvSpPr>
          <p:cNvPr id="1055748" name="Text Box 4"/>
          <p:cNvSpPr txBox="1">
            <a:spLocks noChangeArrowheads="1"/>
          </p:cNvSpPr>
          <p:nvPr/>
        </p:nvSpPr>
        <p:spPr bwMode="auto">
          <a:xfrm>
            <a:off x="5186289" y="4454781"/>
            <a:ext cx="35814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0" dirty="0">
                <a:solidFill>
                  <a:schemeClr val="tx2"/>
                </a:solidFill>
              </a:rPr>
              <a:t>Dawson – </a:t>
            </a:r>
            <a:r>
              <a:rPr lang="en-US" altLang="en-US" sz="2300" b="0" i="1" dirty="0">
                <a:solidFill>
                  <a:schemeClr val="tx2"/>
                </a:solidFill>
              </a:rPr>
              <a:t>Nature, 1997</a:t>
            </a:r>
            <a:endParaRPr lang="en-US" altLang="en-US" sz="3500" b="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235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591550" cy="803275"/>
          </a:xfrm>
        </p:spPr>
        <p:txBody>
          <a:bodyPr/>
          <a:lstStyle/>
          <a:p>
            <a:pPr algn="ctr"/>
            <a:r>
              <a:rPr lang="en-GB" altLang="en-US" sz="4400" b="1"/>
              <a:t>Stress and performance</a:t>
            </a:r>
            <a:endParaRPr lang="en-AU" altLang="en-US" sz="4400" b="1"/>
          </a:p>
        </p:txBody>
      </p:sp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1047750" y="1362075"/>
            <a:ext cx="7056438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4" name="Line 4"/>
          <p:cNvSpPr>
            <a:spLocks noChangeShapeType="1"/>
          </p:cNvSpPr>
          <p:nvPr/>
        </p:nvSpPr>
        <p:spPr bwMode="auto">
          <a:xfrm>
            <a:off x="2411413" y="24209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8405" name="Line 5"/>
          <p:cNvSpPr>
            <a:spLocks noChangeShapeType="1"/>
          </p:cNvSpPr>
          <p:nvPr/>
        </p:nvSpPr>
        <p:spPr bwMode="auto">
          <a:xfrm>
            <a:off x="2411413" y="5373688"/>
            <a:ext cx="4897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1692275" y="5876925"/>
            <a:ext cx="648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en-US" sz="2000" b="0">
                <a:solidFill>
                  <a:schemeClr val="tx2"/>
                </a:solidFill>
              </a:rPr>
              <a:t>The relationship between stress and performance</a:t>
            </a:r>
          </a:p>
        </p:txBody>
      </p:sp>
      <p:sp>
        <p:nvSpPr>
          <p:cNvPr id="998407" name="Text Box 7"/>
          <p:cNvSpPr txBox="1">
            <a:spLocks noChangeArrowheads="1"/>
          </p:cNvSpPr>
          <p:nvPr/>
        </p:nvSpPr>
        <p:spPr bwMode="auto">
          <a:xfrm>
            <a:off x="3851275" y="5445125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000" b="0">
                <a:solidFill>
                  <a:schemeClr val="tx2"/>
                </a:solidFill>
              </a:rPr>
              <a:t>Stress level</a:t>
            </a:r>
          </a:p>
        </p:txBody>
      </p:sp>
      <p:sp>
        <p:nvSpPr>
          <p:cNvPr id="998408" name="Rectangle 8"/>
          <p:cNvSpPr>
            <a:spLocks noChangeArrowheads="1"/>
          </p:cNvSpPr>
          <p:nvPr/>
        </p:nvSpPr>
        <p:spPr bwMode="auto">
          <a:xfrm>
            <a:off x="4140200" y="3179763"/>
            <a:ext cx="1079500" cy="22050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9" name="Arc 9"/>
          <p:cNvSpPr>
            <a:spLocks/>
          </p:cNvSpPr>
          <p:nvPr/>
        </p:nvSpPr>
        <p:spPr bwMode="auto">
          <a:xfrm rot="16252214" flipV="1">
            <a:off x="4356894" y="3367882"/>
            <a:ext cx="2171700" cy="1547812"/>
          </a:xfrm>
          <a:custGeom>
            <a:avLst/>
            <a:gdLst>
              <a:gd name="G0" fmla="+- 0 0 0"/>
              <a:gd name="G1" fmla="+- 20774 0 0"/>
              <a:gd name="G2" fmla="+- 21600 0 0"/>
              <a:gd name="T0" fmla="*/ 5916 w 21600"/>
              <a:gd name="T1" fmla="*/ 0 h 20774"/>
              <a:gd name="T2" fmla="*/ 21600 w 21600"/>
              <a:gd name="T3" fmla="*/ 20774 h 20774"/>
              <a:gd name="T4" fmla="*/ 0 w 21600"/>
              <a:gd name="T5" fmla="*/ 20774 h 20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74" fill="none" extrusionOk="0">
                <a:moveTo>
                  <a:pt x="5916" y="-1"/>
                </a:moveTo>
                <a:cubicBezTo>
                  <a:pt x="15197" y="2643"/>
                  <a:pt x="21600" y="11123"/>
                  <a:pt x="21600" y="20774"/>
                </a:cubicBezTo>
              </a:path>
              <a:path w="21600" h="20774" stroke="0" extrusionOk="0">
                <a:moveTo>
                  <a:pt x="5916" y="-1"/>
                </a:moveTo>
                <a:cubicBezTo>
                  <a:pt x="15197" y="2643"/>
                  <a:pt x="21600" y="11123"/>
                  <a:pt x="21600" y="20774"/>
                </a:cubicBezTo>
                <a:lnTo>
                  <a:pt x="0" y="2077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0" name="Text Box 10"/>
          <p:cNvSpPr txBox="1">
            <a:spLocks noChangeArrowheads="1"/>
          </p:cNvSpPr>
          <p:nvPr/>
        </p:nvSpPr>
        <p:spPr bwMode="auto">
          <a:xfrm>
            <a:off x="3851275" y="3643313"/>
            <a:ext cx="1655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en-US" sz="2000" b="0">
                <a:solidFill>
                  <a:schemeClr val="tx2"/>
                </a:solidFill>
              </a:rPr>
              <a:t>Area of “optimum” stress</a:t>
            </a:r>
          </a:p>
        </p:txBody>
      </p:sp>
      <p:sp>
        <p:nvSpPr>
          <p:cNvPr id="998411" name="Text Box 11"/>
          <p:cNvSpPr txBox="1">
            <a:spLocks noChangeArrowheads="1"/>
          </p:cNvSpPr>
          <p:nvPr/>
        </p:nvSpPr>
        <p:spPr bwMode="auto">
          <a:xfrm>
            <a:off x="2484438" y="4652963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000" b="0">
                <a:solidFill>
                  <a:schemeClr val="tx2"/>
                </a:solidFill>
              </a:rPr>
              <a:t>Low stress Boredom</a:t>
            </a:r>
          </a:p>
        </p:txBody>
      </p:sp>
      <p:sp>
        <p:nvSpPr>
          <p:cNvPr id="998412" name="Text Box 12"/>
          <p:cNvSpPr txBox="1">
            <a:spLocks noChangeArrowheads="1"/>
          </p:cNvSpPr>
          <p:nvPr/>
        </p:nvSpPr>
        <p:spPr bwMode="auto">
          <a:xfrm>
            <a:off x="5724525" y="4649788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000" b="0">
                <a:solidFill>
                  <a:schemeClr val="tx2"/>
                </a:solidFill>
              </a:rPr>
              <a:t>High stress Anxiety, panic</a:t>
            </a:r>
          </a:p>
        </p:txBody>
      </p:sp>
      <p:sp>
        <p:nvSpPr>
          <p:cNvPr id="998413" name="Text Box 13"/>
          <p:cNvSpPr txBox="1">
            <a:spLocks noChangeArrowheads="1"/>
          </p:cNvSpPr>
          <p:nvPr/>
        </p:nvSpPr>
        <p:spPr bwMode="auto">
          <a:xfrm rot="16200000">
            <a:off x="556419" y="3771106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en-US" sz="2000" b="0">
                <a:solidFill>
                  <a:schemeClr val="tx2"/>
                </a:solidFill>
              </a:rPr>
              <a:t>Performance level</a:t>
            </a:r>
          </a:p>
        </p:txBody>
      </p:sp>
      <p:sp>
        <p:nvSpPr>
          <p:cNvPr id="998414" name="Arc 14"/>
          <p:cNvSpPr>
            <a:spLocks/>
          </p:cNvSpPr>
          <p:nvPr/>
        </p:nvSpPr>
        <p:spPr bwMode="auto">
          <a:xfrm rot="5347786" flipH="1" flipV="1">
            <a:off x="2841625" y="3363913"/>
            <a:ext cx="2171700" cy="1555750"/>
          </a:xfrm>
          <a:custGeom>
            <a:avLst/>
            <a:gdLst>
              <a:gd name="G0" fmla="+- 0 0 0"/>
              <a:gd name="G1" fmla="+- 20882 0 0"/>
              <a:gd name="G2" fmla="+- 21600 0 0"/>
              <a:gd name="T0" fmla="*/ 5523 w 21600"/>
              <a:gd name="T1" fmla="*/ 0 h 20882"/>
              <a:gd name="T2" fmla="*/ 21600 w 21600"/>
              <a:gd name="T3" fmla="*/ 20882 h 20882"/>
              <a:gd name="T4" fmla="*/ 0 w 21600"/>
              <a:gd name="T5" fmla="*/ 20882 h 20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882" fill="none" extrusionOk="0">
                <a:moveTo>
                  <a:pt x="5522" y="0"/>
                </a:moveTo>
                <a:cubicBezTo>
                  <a:pt x="14999" y="2506"/>
                  <a:pt x="21600" y="11079"/>
                  <a:pt x="21600" y="20882"/>
                </a:cubicBezTo>
              </a:path>
              <a:path w="21600" h="20882" stroke="0" extrusionOk="0">
                <a:moveTo>
                  <a:pt x="5522" y="0"/>
                </a:moveTo>
                <a:cubicBezTo>
                  <a:pt x="14999" y="2506"/>
                  <a:pt x="21600" y="11079"/>
                  <a:pt x="21600" y="20882"/>
                </a:cubicBezTo>
                <a:lnTo>
                  <a:pt x="0" y="2088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5" name="Text Box 15"/>
          <p:cNvSpPr txBox="1">
            <a:spLocks noChangeArrowheads="1"/>
          </p:cNvSpPr>
          <p:nvPr/>
        </p:nvSpPr>
        <p:spPr bwMode="auto">
          <a:xfrm>
            <a:off x="468313" y="6308725"/>
            <a:ext cx="8370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200">
                <a:solidFill>
                  <a:schemeClr val="tx2"/>
                </a:solidFill>
              </a:rPr>
              <a:t>Yerkes, R. M., &amp; Dodson, J. D. (1908) The relation of strength of stimulus to rapidity of habit-formation. </a:t>
            </a:r>
          </a:p>
          <a:p>
            <a:pPr algn="r">
              <a:spcBef>
                <a:spcPct val="50000"/>
              </a:spcBef>
            </a:pPr>
            <a:r>
              <a:rPr lang="en-US" altLang="en-US" sz="1200" i="1">
                <a:solidFill>
                  <a:schemeClr val="tx2"/>
                </a:solidFill>
              </a:rPr>
              <a:t>Journal of Comparative Neurology and Psychology, 18</a:t>
            </a:r>
            <a:r>
              <a:rPr lang="en-US" altLang="en-US" sz="1200">
                <a:solidFill>
                  <a:schemeClr val="tx2"/>
                </a:solidFill>
              </a:rPr>
              <a:t>, 459-482</a:t>
            </a:r>
          </a:p>
        </p:txBody>
      </p:sp>
    </p:spTree>
    <p:extLst>
      <p:ext uri="{BB962C8B-B14F-4D97-AF65-F5344CB8AC3E}">
        <p14:creationId xmlns:p14="http://schemas.microsoft.com/office/powerpoint/2010/main" val="104319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1413" y="620713"/>
            <a:ext cx="6194425" cy="1527175"/>
          </a:xfrm>
        </p:spPr>
        <p:txBody>
          <a:bodyPr/>
          <a:lstStyle/>
          <a:p>
            <a:r>
              <a:rPr lang="en-US" altLang="en-US" sz="4400" b="1"/>
              <a:t>Don’t forget ….</a:t>
            </a:r>
          </a:p>
        </p:txBody>
      </p:sp>
      <p:sp>
        <p:nvSpPr>
          <p:cNvPr id="1000451" name="Rectangle 1027"/>
          <p:cNvSpPr>
            <a:spLocks noGrp="1" noChangeArrowheads="1"/>
          </p:cNvSpPr>
          <p:nvPr>
            <p:ph idx="1"/>
          </p:nvPr>
        </p:nvSpPr>
        <p:spPr>
          <a:xfrm>
            <a:off x="1331913" y="2276475"/>
            <a:ext cx="3930650" cy="3527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400">
                <a:solidFill>
                  <a:schemeClr val="tx1"/>
                </a:solidFill>
              </a:rPr>
              <a:t>If you’re 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</a:rPr>
              <a:t> H ungry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</a:rPr>
              <a:t> A ngry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</a:rPr>
              <a:t> L ate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</a:rPr>
              <a:t>or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</a:rPr>
              <a:t> T ired …..</a:t>
            </a:r>
          </a:p>
        </p:txBody>
      </p:sp>
      <p:sp>
        <p:nvSpPr>
          <p:cNvPr id="1000452" name="Text Box 1028"/>
          <p:cNvSpPr txBox="1">
            <a:spLocks noChangeArrowheads="1"/>
          </p:cNvSpPr>
          <p:nvPr/>
        </p:nvSpPr>
        <p:spPr bwMode="auto">
          <a:xfrm>
            <a:off x="5791200" y="2057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AU" altLang="en-US" sz="2400" b="0">
              <a:ea typeface="ＭＳ Ｐゴシック" panose="020B0600070205080204" pitchFamily="34" charset="-128"/>
            </a:endParaRPr>
          </a:p>
        </p:txBody>
      </p:sp>
      <p:sp>
        <p:nvSpPr>
          <p:cNvPr id="1000453" name="Text Box 1029"/>
          <p:cNvSpPr txBox="1">
            <a:spLocks noChangeArrowheads="1"/>
          </p:cNvSpPr>
          <p:nvPr/>
        </p:nvSpPr>
        <p:spPr bwMode="auto">
          <a:xfrm>
            <a:off x="6019800" y="2286000"/>
            <a:ext cx="2667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5400" b="0">
                <a:ea typeface="ＭＳ Ｐゴシック" panose="020B0600070205080204" pitchFamily="34" charset="-128"/>
              </a:rPr>
              <a:t>H</a:t>
            </a:r>
          </a:p>
          <a:p>
            <a:pPr eaLnBrk="0" hangingPunct="0"/>
            <a:r>
              <a:rPr lang="en-US" altLang="en-US" sz="5400" b="0">
                <a:ea typeface="ＭＳ Ｐゴシック" panose="020B0600070205080204" pitchFamily="34" charset="-128"/>
              </a:rPr>
              <a:t>A</a:t>
            </a:r>
          </a:p>
          <a:p>
            <a:pPr eaLnBrk="0" hangingPunct="0"/>
            <a:r>
              <a:rPr lang="en-US" altLang="en-US" sz="5400" b="0">
                <a:ea typeface="ＭＳ Ｐゴシック" panose="020B0600070205080204" pitchFamily="34" charset="-128"/>
              </a:rPr>
              <a:t>L</a:t>
            </a:r>
          </a:p>
          <a:p>
            <a:pPr eaLnBrk="0" hangingPunct="0"/>
            <a:r>
              <a:rPr lang="en-US" altLang="en-US" sz="5400" b="0">
                <a:ea typeface="ＭＳ Ｐゴシック" panose="020B0600070205080204" pitchFamily="34" charset="-128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8418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Ergonomik</a:t>
            </a:r>
            <a:endParaRPr lang="en-US" dirty="0"/>
          </a:p>
          <a:p>
            <a:r>
              <a:rPr lang="en-US" dirty="0"/>
              <a:t>Human Factor </a:t>
            </a:r>
            <a:r>
              <a:rPr lang="en-US" dirty="0" err="1"/>
              <a:t>sudah</a:t>
            </a:r>
            <a:r>
              <a:rPr lang="en-US" dirty="0"/>
              <a:t> lama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 (aviation)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nuklir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6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172450" cy="11969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/>
              <a:t>A performance-shaping factors “checklist”</a:t>
            </a:r>
            <a:endParaRPr lang="en-GB" altLang="en-US" sz="4400" b="1"/>
          </a:p>
        </p:txBody>
      </p:sp>
      <p:sp>
        <p:nvSpPr>
          <p:cNvPr id="99635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420938"/>
            <a:ext cx="7391400" cy="4824412"/>
          </a:xfrm>
        </p:spPr>
        <p:txBody>
          <a:bodyPr/>
          <a:lstStyle/>
          <a:p>
            <a:r>
              <a:rPr lang="en-US" altLang="en-US" sz="2600"/>
              <a:t>I	Illness</a:t>
            </a:r>
          </a:p>
          <a:p>
            <a:r>
              <a:rPr lang="en-US" altLang="en-US" sz="2600"/>
              <a:t>M	Medication </a:t>
            </a:r>
          </a:p>
          <a:p>
            <a:pPr marL="1049338" lvl="1" indent="288925"/>
            <a:r>
              <a:rPr lang="en-US" altLang="en-US" sz="2400"/>
              <a:t>prescription, alcohol &amp; others </a:t>
            </a:r>
          </a:p>
          <a:p>
            <a:r>
              <a:rPr lang="en-US" altLang="en-US" sz="2600"/>
              <a:t>S	Stress </a:t>
            </a:r>
          </a:p>
          <a:p>
            <a:r>
              <a:rPr lang="en-US" altLang="en-US" sz="2600"/>
              <a:t>A	Alcohol</a:t>
            </a:r>
          </a:p>
          <a:p>
            <a:r>
              <a:rPr lang="en-US" altLang="en-US" sz="2600"/>
              <a:t>F	Fatigue</a:t>
            </a:r>
          </a:p>
          <a:p>
            <a:r>
              <a:rPr lang="en-US" altLang="en-US" sz="2600"/>
              <a:t>E	Emotion</a:t>
            </a:r>
          </a:p>
          <a:p>
            <a:pPr marL="1049338" lvl="1" indent="288925">
              <a:buFont typeface="Wingdings" panose="05000000000000000000" pitchFamily="2" charset="2"/>
              <a:buNone/>
            </a:pPr>
            <a:r>
              <a:rPr lang="en-GB" altLang="en-US" sz="3200"/>
              <a:t>     </a:t>
            </a:r>
          </a:p>
          <a:p>
            <a:pPr marL="1049338" lvl="1" indent="288925">
              <a:buFont typeface="Wingdings" panose="05000000000000000000" pitchFamily="2" charset="2"/>
              <a:buNone/>
            </a:pPr>
            <a:r>
              <a:rPr lang="en-GB" altLang="en-US" sz="3200"/>
              <a:t>     </a:t>
            </a:r>
          </a:p>
        </p:txBody>
      </p:sp>
      <p:sp>
        <p:nvSpPr>
          <p:cNvPr id="996357" name="Text Box 5"/>
          <p:cNvSpPr txBox="1">
            <a:spLocks noChangeArrowheads="1"/>
          </p:cNvSpPr>
          <p:nvPr/>
        </p:nvSpPr>
        <p:spPr bwMode="auto">
          <a:xfrm>
            <a:off x="4724400" y="6019800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0">
                <a:solidFill>
                  <a:schemeClr val="tx2"/>
                </a:solidFill>
              </a:rPr>
              <a:t>Jensen, 1987</a:t>
            </a:r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72608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639050" cy="13716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 dirty="0" err="1"/>
              <a:t>Menerapkan</a:t>
            </a:r>
            <a:r>
              <a:rPr lang="en-US" altLang="en-US" sz="4400" b="1" dirty="0"/>
              <a:t> Human Factor </a:t>
            </a:r>
            <a:r>
              <a:rPr lang="en-US" altLang="en-US" sz="4400" b="1" dirty="0" err="1"/>
              <a:t>dalam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lingkungan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kerja</a:t>
            </a:r>
            <a:endParaRPr lang="en-US" altLang="en-US" sz="4400" b="1" dirty="0"/>
          </a:p>
        </p:txBody>
      </p:sp>
      <p:sp>
        <p:nvSpPr>
          <p:cNvPr id="1074179" name="Rectangle 1027"/>
          <p:cNvSpPr>
            <a:spLocks noGrp="1" noChangeArrowheads="1"/>
          </p:cNvSpPr>
          <p:nvPr>
            <p:ph idx="1"/>
          </p:nvPr>
        </p:nvSpPr>
        <p:spPr>
          <a:xfrm>
            <a:off x="453232" y="2607091"/>
            <a:ext cx="8386762" cy="3311525"/>
          </a:xfrm>
        </p:spPr>
        <p:txBody>
          <a:bodyPr/>
          <a:lstStyle/>
          <a:p>
            <a:pPr marL="1371600" lvl="2" indent="-457200">
              <a:buFont typeface="Arial" panose="020B0604020202020204" pitchFamily="34" charset="0"/>
              <a:buAutoNum type="arabicPeriod"/>
            </a:pPr>
            <a:r>
              <a:rPr lang="en-AU" altLang="en-US" dirty="0" err="1"/>
              <a:t>Hindari</a:t>
            </a:r>
            <a:r>
              <a:rPr lang="en-AU" altLang="en-US" dirty="0"/>
              <a:t> </a:t>
            </a:r>
            <a:r>
              <a:rPr lang="en-AU" altLang="en-US" dirty="0" err="1"/>
              <a:t>pekerjaan</a:t>
            </a:r>
            <a:r>
              <a:rPr lang="en-AU" altLang="en-US" dirty="0"/>
              <a:t> yang </a:t>
            </a:r>
            <a:r>
              <a:rPr lang="en-AU" altLang="en-US" dirty="0" err="1"/>
              <a:t>hanya</a:t>
            </a:r>
            <a:r>
              <a:rPr lang="en-AU" altLang="en-US" dirty="0"/>
              <a:t> </a:t>
            </a:r>
            <a:r>
              <a:rPr lang="en-AU" altLang="en-US" dirty="0" err="1"/>
              <a:t>mengandalkan</a:t>
            </a:r>
            <a:r>
              <a:rPr lang="en-AU" altLang="en-US" dirty="0"/>
              <a:t> </a:t>
            </a:r>
            <a:r>
              <a:rPr lang="en-AU" altLang="en-US" dirty="0" err="1"/>
              <a:t>memori</a:t>
            </a:r>
            <a:r>
              <a:rPr lang="en-AU" altLang="en-US" dirty="0"/>
              <a:t>. </a:t>
            </a:r>
          </a:p>
          <a:p>
            <a:pPr marL="1371600" lvl="2" indent="-457200">
              <a:buFont typeface="Arial" panose="020B0604020202020204" pitchFamily="34" charset="0"/>
              <a:buAutoNum type="arabicPeriod"/>
            </a:pPr>
            <a:r>
              <a:rPr lang="en-AU" altLang="en-US" dirty="0" err="1"/>
              <a:t>Buat</a:t>
            </a:r>
            <a:r>
              <a:rPr lang="en-AU" altLang="en-US" dirty="0"/>
              <a:t> </a:t>
            </a:r>
            <a:r>
              <a:rPr lang="en-AU" altLang="en-US" dirty="0" err="1"/>
              <a:t>segala</a:t>
            </a:r>
            <a:r>
              <a:rPr lang="en-AU" altLang="en-US" dirty="0"/>
              <a:t> </a:t>
            </a:r>
            <a:r>
              <a:rPr lang="en-AU" altLang="en-US" dirty="0" err="1"/>
              <a:t>sesuatu</a:t>
            </a:r>
            <a:r>
              <a:rPr lang="en-AU" altLang="en-US" dirty="0"/>
              <a:t> </a:t>
            </a:r>
            <a:r>
              <a:rPr lang="en-AU" altLang="en-US" dirty="0" err="1"/>
              <a:t>mudah</a:t>
            </a:r>
            <a:r>
              <a:rPr lang="en-AU" altLang="en-US" dirty="0"/>
              <a:t> </a:t>
            </a:r>
            <a:r>
              <a:rPr lang="en-AU" altLang="en-US" dirty="0" err="1"/>
              <a:t>dilihat</a:t>
            </a:r>
            <a:endParaRPr lang="en-AU" altLang="en-US" dirty="0"/>
          </a:p>
          <a:p>
            <a:pPr marL="1371600" lvl="2" indent="-457200">
              <a:buFont typeface="Arial" panose="020B0604020202020204" pitchFamily="34" charset="0"/>
              <a:buAutoNum type="arabicPeriod"/>
            </a:pPr>
            <a:r>
              <a:rPr lang="en-AU" altLang="en-US" dirty="0" err="1"/>
              <a:t>Cek</a:t>
            </a:r>
            <a:r>
              <a:rPr lang="en-AU" altLang="en-US" dirty="0"/>
              <a:t> </a:t>
            </a:r>
            <a:r>
              <a:rPr lang="en-AU" altLang="en-US" dirty="0" err="1"/>
              <a:t>dan</a:t>
            </a:r>
            <a:r>
              <a:rPr lang="en-AU" altLang="en-US" dirty="0"/>
              <a:t> </a:t>
            </a:r>
            <a:r>
              <a:rPr lang="en-AU" altLang="en-US" dirty="0" err="1"/>
              <a:t>sederhanakan</a:t>
            </a:r>
            <a:r>
              <a:rPr lang="en-AU" altLang="en-US" dirty="0"/>
              <a:t> </a:t>
            </a:r>
            <a:r>
              <a:rPr lang="en-AU" altLang="en-US" dirty="0" err="1"/>
              <a:t>segala</a:t>
            </a:r>
            <a:r>
              <a:rPr lang="en-AU" altLang="en-US" dirty="0"/>
              <a:t> proses. </a:t>
            </a:r>
          </a:p>
          <a:p>
            <a:pPr marL="1371600" lvl="2" indent="-457200">
              <a:buFont typeface="Arial" panose="020B0604020202020204" pitchFamily="34" charset="0"/>
              <a:buAutoNum type="arabicPeriod"/>
            </a:pPr>
            <a:r>
              <a:rPr lang="en-AU" altLang="en-US" dirty="0" err="1"/>
              <a:t>Buat</a:t>
            </a:r>
            <a:r>
              <a:rPr lang="en-AU" altLang="en-US" dirty="0"/>
              <a:t> </a:t>
            </a:r>
            <a:r>
              <a:rPr lang="en-AU" altLang="en-US" dirty="0" err="1"/>
              <a:t>standar</a:t>
            </a:r>
            <a:r>
              <a:rPr lang="en-AU" altLang="en-US" dirty="0"/>
              <a:t> </a:t>
            </a:r>
            <a:r>
              <a:rPr lang="en-AU" altLang="en-US" dirty="0" err="1"/>
              <a:t>umum</a:t>
            </a:r>
            <a:r>
              <a:rPr lang="en-AU" altLang="en-US" dirty="0"/>
              <a:t> proses </a:t>
            </a:r>
            <a:r>
              <a:rPr lang="en-AU" altLang="en-US" dirty="0" err="1"/>
              <a:t>dan</a:t>
            </a:r>
            <a:r>
              <a:rPr lang="en-AU" altLang="en-US" dirty="0"/>
              <a:t> </a:t>
            </a:r>
            <a:r>
              <a:rPr lang="en-AU" altLang="en-US" dirty="0" err="1"/>
              <a:t>prosedur</a:t>
            </a:r>
            <a:r>
              <a:rPr lang="en-AU" altLang="en-US" dirty="0"/>
              <a:t>.</a:t>
            </a:r>
          </a:p>
          <a:p>
            <a:pPr marL="1371600" lvl="2" indent="-457200">
              <a:buFont typeface="Arial" panose="020B0604020202020204" pitchFamily="34" charset="0"/>
              <a:buAutoNum type="arabicPeriod"/>
            </a:pPr>
            <a:r>
              <a:rPr lang="en-AU" altLang="en-US" dirty="0" err="1"/>
              <a:t>Gunakan</a:t>
            </a:r>
            <a:r>
              <a:rPr lang="en-AU" altLang="en-US" dirty="0"/>
              <a:t> </a:t>
            </a:r>
            <a:r>
              <a:rPr lang="en-AU" altLang="en-US" dirty="0" err="1"/>
              <a:t>cek</a:t>
            </a:r>
            <a:r>
              <a:rPr lang="en-AU" altLang="en-US" dirty="0"/>
              <a:t> list </a:t>
            </a:r>
            <a:r>
              <a:rPr lang="en-AU" altLang="en-US" dirty="0" err="1"/>
              <a:t>rutin</a:t>
            </a:r>
            <a:r>
              <a:rPr lang="en-AU" altLang="en-US" dirty="0"/>
              <a:t> </a:t>
            </a:r>
            <a:r>
              <a:rPr lang="en-AU" altLang="en-US" dirty="0" err="1"/>
              <a:t>dalam</a:t>
            </a:r>
            <a:r>
              <a:rPr lang="en-AU" altLang="en-US" dirty="0"/>
              <a:t> </a:t>
            </a:r>
            <a:r>
              <a:rPr lang="en-AU" altLang="en-US" dirty="0" err="1"/>
              <a:t>pekerjaan</a:t>
            </a:r>
            <a:endParaRPr lang="en-AU" altLang="en-US" dirty="0"/>
          </a:p>
          <a:p>
            <a:pPr marL="1371600" lvl="2" indent="-457200">
              <a:buFont typeface="Arial" panose="020B0604020202020204" pitchFamily="34" charset="0"/>
              <a:buAutoNum type="arabicPeriod"/>
            </a:pPr>
            <a:r>
              <a:rPr lang="en-AU" altLang="en-US" dirty="0" err="1"/>
              <a:t>Turunkan</a:t>
            </a:r>
            <a:r>
              <a:rPr lang="en-AU" altLang="en-US" dirty="0"/>
              <a:t> </a:t>
            </a:r>
            <a:r>
              <a:rPr lang="en-AU" altLang="en-US" dirty="0" err="1"/>
              <a:t>aktifitas</a:t>
            </a:r>
            <a:r>
              <a:rPr lang="en-AU" altLang="en-US" dirty="0"/>
              <a:t> yang </a:t>
            </a:r>
            <a:r>
              <a:rPr lang="en-AU" altLang="en-US" dirty="0" err="1"/>
              <a:t>bergantung</a:t>
            </a:r>
            <a:r>
              <a:rPr lang="en-AU" altLang="en-US" dirty="0"/>
              <a:t> </a:t>
            </a:r>
            <a:r>
              <a:rPr lang="en-AU" altLang="en-US" dirty="0" err="1"/>
              <a:t>pada</a:t>
            </a:r>
            <a:r>
              <a:rPr lang="en-AU" altLang="en-US" dirty="0"/>
              <a:t> </a:t>
            </a:r>
            <a:r>
              <a:rPr lang="en-AU" altLang="en-US" dirty="0" err="1"/>
              <a:t>kehati-hatian</a:t>
            </a:r>
            <a:r>
              <a:rPr lang="en-AU" altLang="en-US" dirty="0"/>
              <a:t> </a:t>
            </a:r>
            <a:r>
              <a:rPr lang="en-AU" altLang="en-US" dirty="0" err="1"/>
              <a:t>pekerja</a:t>
            </a:r>
            <a:r>
              <a:rPr lang="en-AU" altLang="en-US" dirty="0"/>
              <a:t>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985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705725" cy="15271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 dirty="0" err="1"/>
              <a:t>Rangkuman</a:t>
            </a:r>
            <a:endParaRPr lang="en-US" altLang="en-US" sz="4400" b="1" dirty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2023256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 dirty="0"/>
          </a:p>
          <a:p>
            <a:pPr marL="533400" lvl="1" indent="-76200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dirty="0"/>
              <a:t> 	</a:t>
            </a:r>
            <a:r>
              <a:rPr lang="en-US" altLang="en-US" dirty="0" err="1"/>
              <a:t>Kesalahan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dihindarkan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pekerjaan</a:t>
            </a:r>
            <a:endParaRPr lang="en-US" altLang="en-US" sz="1600" dirty="0"/>
          </a:p>
          <a:p>
            <a:pPr marL="533400" lvl="1" indent="-76200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dirty="0"/>
              <a:t> 	Ada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situasi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meningkatkan</a:t>
            </a:r>
            <a:r>
              <a:rPr lang="en-US" altLang="en-US" dirty="0"/>
              <a:t> </a:t>
            </a:r>
            <a:r>
              <a:rPr lang="en-US" altLang="en-US" dirty="0" err="1"/>
              <a:t>terjadinya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. </a:t>
            </a:r>
            <a:endParaRPr lang="en-US" altLang="en-US" sz="1600" dirty="0"/>
          </a:p>
          <a:p>
            <a:pPr marL="533400" lvl="1" indent="-76200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dirty="0"/>
              <a:t> 	</a:t>
            </a:r>
            <a:r>
              <a:rPr lang="en-US" altLang="en-US" dirty="0" err="1"/>
              <a:t>Perhatian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prinsip</a:t>
            </a:r>
            <a:r>
              <a:rPr lang="en-US" altLang="en-US" dirty="0"/>
              <a:t> Human factors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mengurangi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konsekuensinya</a:t>
            </a:r>
            <a:r>
              <a:rPr lang="en-US" altLang="en-US" dirty="0"/>
              <a:t>.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50790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6194425" cy="1527175"/>
          </a:xfrm>
        </p:spPr>
        <p:txBody>
          <a:bodyPr/>
          <a:lstStyle/>
          <a:p>
            <a:pPr algn="ctr"/>
            <a:r>
              <a:rPr lang="en-US" altLang="en-US" sz="4400" b="1" dirty="0" err="1"/>
              <a:t>Rangkuman</a:t>
            </a:r>
            <a:r>
              <a:rPr lang="en-US" altLang="en-US" sz="4400" b="1" dirty="0"/>
              <a:t> 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49500"/>
            <a:ext cx="8353425" cy="3527425"/>
          </a:xfrm>
        </p:spPr>
        <p:txBody>
          <a:bodyPr/>
          <a:lstStyle/>
          <a:p>
            <a:endParaRPr lang="en-GB" altLang="en-US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  <a:buFontTx/>
              <a:buNone/>
            </a:pPr>
            <a:r>
              <a:rPr lang="en-US" altLang="en-US" dirty="0"/>
              <a:t>	</a:t>
            </a:r>
            <a:r>
              <a:rPr lang="en-GB" altLang="en-US" dirty="0"/>
              <a:t>Human </a:t>
            </a:r>
            <a:r>
              <a:rPr lang="en-US" altLang="en-US" dirty="0"/>
              <a:t>f</a:t>
            </a:r>
            <a:r>
              <a:rPr lang="en-GB" altLang="en-US" dirty="0"/>
              <a:t>actors engineering: </a:t>
            </a:r>
            <a:r>
              <a:rPr lang="en-GB" altLang="en-US" dirty="0" err="1"/>
              <a:t>mendesain</a:t>
            </a:r>
            <a:r>
              <a:rPr lang="en-GB" altLang="en-US" dirty="0"/>
              <a:t> </a:t>
            </a:r>
            <a:r>
              <a:rPr lang="en-GB" altLang="en-US" dirty="0" err="1"/>
              <a:t>tempat</a:t>
            </a:r>
            <a:r>
              <a:rPr lang="en-GB" altLang="en-US" dirty="0"/>
              <a:t> </a:t>
            </a:r>
            <a:r>
              <a:rPr lang="en-GB" altLang="en-US" dirty="0" err="1"/>
              <a:t>kerja</a:t>
            </a:r>
            <a:r>
              <a:rPr lang="en-GB" altLang="en-US" dirty="0"/>
              <a:t> </a:t>
            </a:r>
            <a:r>
              <a:rPr lang="en-GB" altLang="en-US" dirty="0" err="1"/>
              <a:t>dan</a:t>
            </a:r>
            <a:r>
              <a:rPr lang="en-GB" altLang="en-US" dirty="0"/>
              <a:t> </a:t>
            </a:r>
            <a:r>
              <a:rPr lang="en-GB" altLang="en-US" dirty="0" err="1"/>
              <a:t>peralatan</a:t>
            </a:r>
            <a:r>
              <a:rPr lang="en-GB" altLang="en-US" dirty="0"/>
              <a:t> yang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mengatasi</a:t>
            </a:r>
            <a:r>
              <a:rPr lang="en-GB" altLang="en-US" dirty="0"/>
              <a:t> </a:t>
            </a:r>
            <a:r>
              <a:rPr lang="en-GB" altLang="en-US" dirty="0" err="1"/>
              <a:t>keterbatasan</a:t>
            </a:r>
            <a:r>
              <a:rPr lang="en-GB" altLang="en-US" dirty="0"/>
              <a:t> </a:t>
            </a:r>
            <a:r>
              <a:rPr lang="en-GB" altLang="en-US" dirty="0" err="1"/>
              <a:t>manusia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153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6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Factors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peralatannya</a:t>
            </a:r>
            <a:r>
              <a:rPr lang="en-US" dirty="0"/>
              <a:t>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r>
              <a:rPr lang="en-US" dirty="0"/>
              <a:t>Membuat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kesalahan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6857143" imgH="4571429" progId="MSPhotoEd.3">
                  <p:embed/>
                </p:oleObj>
              </mc:Choice>
              <mc:Fallback>
                <p:oleObj name="Photo Editor Photo" r:id="rId4" imgW="6857143" imgH="4571429" progId="MSPhotoEd.3">
                  <p:embed/>
                  <p:pic>
                    <p:nvPicPr>
                      <p:cNvPr id="1076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Avoidable confusion is everywhere…</a:t>
            </a:r>
          </a:p>
        </p:txBody>
      </p:sp>
      <p:sp>
        <p:nvSpPr>
          <p:cNvPr id="1076228" name="Text Box 4"/>
          <p:cNvSpPr txBox="1">
            <a:spLocks noChangeArrowheads="1"/>
          </p:cNvSpPr>
          <p:nvPr/>
        </p:nvSpPr>
        <p:spPr bwMode="auto">
          <a:xfrm>
            <a:off x="323850" y="6216650"/>
            <a:ext cx="8591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altLang="en-US">
                <a:solidFill>
                  <a:schemeClr val="tx2"/>
                </a:solidFill>
              </a:rPr>
              <a:t>US Department of Veteran affairs</a:t>
            </a:r>
            <a:r>
              <a:rPr lang="en-GB" altLang="en-US">
                <a:solidFill>
                  <a:schemeClr val="tx2"/>
                </a:solidFill>
              </a:rPr>
              <a:t> 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0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274" name="Group 2"/>
          <p:cNvGrpSpPr>
            <a:grpSpLocks/>
          </p:cNvGrpSpPr>
          <p:nvPr/>
        </p:nvGrpSpPr>
        <p:grpSpPr bwMode="auto">
          <a:xfrm>
            <a:off x="3432175" y="1703388"/>
            <a:ext cx="6203950" cy="4424362"/>
            <a:chOff x="0" y="0"/>
            <a:chExt cx="4560" cy="2784"/>
          </a:xfrm>
        </p:grpSpPr>
        <p:pic>
          <p:nvPicPr>
            <p:cNvPr id="10782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60" cy="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82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60" cy="2784"/>
            </a:xfrm>
            <a:prstGeom prst="rect">
              <a:avLst/>
            </a:prstGeom>
            <a:noFill/>
            <a:ln w="762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277" name="Group 5"/>
          <p:cNvGrpSpPr>
            <a:grpSpLocks/>
          </p:cNvGrpSpPr>
          <p:nvPr/>
        </p:nvGrpSpPr>
        <p:grpSpPr bwMode="auto">
          <a:xfrm>
            <a:off x="0" y="1374775"/>
            <a:ext cx="4106863" cy="5483225"/>
            <a:chOff x="0" y="1296"/>
            <a:chExt cx="2227" cy="3024"/>
          </a:xfrm>
        </p:grpSpPr>
        <p:pic>
          <p:nvPicPr>
            <p:cNvPr id="10782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0"/>
              <a:ext cx="2227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8279" name="Rectangle 7"/>
            <p:cNvSpPr>
              <a:spLocks noChangeArrowheads="1"/>
            </p:cNvSpPr>
            <p:nvPr/>
          </p:nvSpPr>
          <p:spPr bwMode="auto">
            <a:xfrm>
              <a:off x="0" y="1296"/>
              <a:ext cx="2208" cy="3024"/>
            </a:xfrm>
            <a:prstGeom prst="rect">
              <a:avLst/>
            </a:prstGeom>
            <a:noFill/>
            <a:ln w="762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280" name="Text Box 8"/>
          <p:cNvSpPr txBox="1">
            <a:spLocks noChangeArrowheads="1"/>
          </p:cNvSpPr>
          <p:nvPr/>
        </p:nvSpPr>
        <p:spPr bwMode="auto">
          <a:xfrm>
            <a:off x="2133600" y="0"/>
            <a:ext cx="7010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Health care is increasingly complex</a:t>
            </a:r>
            <a:endParaRPr lang="en-US" altLang="en-US" sz="4400" b="0">
              <a:ea typeface="ＭＳ Ｐゴシック" panose="020B0600070205080204" pitchFamily="34" charset="-128"/>
            </a:endParaRPr>
          </a:p>
        </p:txBody>
      </p:sp>
      <p:sp>
        <p:nvSpPr>
          <p:cNvPr id="1078281" name="Text Box 9"/>
          <p:cNvSpPr txBox="1">
            <a:spLocks noChangeArrowheads="1"/>
          </p:cNvSpPr>
          <p:nvPr/>
        </p:nvSpPr>
        <p:spPr bwMode="auto">
          <a:xfrm>
            <a:off x="7467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chemeClr val="tx2"/>
                </a:solidFill>
                <a:ea typeface="ＭＳ Ｐゴシック" panose="020B0600070205080204" pitchFamily="34" charset="-128"/>
              </a:rPr>
              <a:t>Gaba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4734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ChangeArrowheads="1"/>
          </p:cNvSpPr>
          <p:nvPr/>
        </p:nvSpPr>
        <p:spPr bwMode="auto">
          <a:xfrm>
            <a:off x="47625" y="2178148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107406" y="667678"/>
            <a:ext cx="5386388" cy="137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ja-JP" sz="4400" b="1" dirty="0">
                <a:ea typeface="ＭＳ Ｐゴシック" panose="020B0600070205080204" pitchFamily="34" charset="-128"/>
              </a:rPr>
              <a:t>Human factors </a:t>
            </a:r>
            <a:br>
              <a:rPr lang="en-US" altLang="ja-JP" sz="4400" b="1" dirty="0">
                <a:ea typeface="ＭＳ Ｐゴシック" panose="020B0600070205080204" pitchFamily="34" charset="-128"/>
              </a:rPr>
            </a:br>
            <a:r>
              <a:rPr lang="en-US" altLang="ja-JP" sz="4400" b="1" dirty="0">
                <a:ea typeface="ＭＳ Ｐゴシック" panose="020B0600070205080204" pitchFamily="34" charset="-128"/>
              </a:rPr>
              <a:t>design principles</a:t>
            </a:r>
          </a:p>
        </p:txBody>
      </p:sp>
      <p:sp>
        <p:nvSpPr>
          <p:cNvPr id="1080324" name="Line 4"/>
          <p:cNvSpPr>
            <a:spLocks noChangeShapeType="1"/>
          </p:cNvSpPr>
          <p:nvPr/>
        </p:nvSpPr>
        <p:spPr bwMode="auto">
          <a:xfrm>
            <a:off x="4953000" y="2819400"/>
            <a:ext cx="1981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0325" name="Line 5"/>
          <p:cNvSpPr>
            <a:spLocks noChangeShapeType="1"/>
          </p:cNvSpPr>
          <p:nvPr/>
        </p:nvSpPr>
        <p:spPr bwMode="auto">
          <a:xfrm flipH="1">
            <a:off x="4876800" y="4572000"/>
            <a:ext cx="20574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0326" name="Line 6"/>
          <p:cNvSpPr>
            <a:spLocks noChangeShapeType="1"/>
          </p:cNvSpPr>
          <p:nvPr/>
        </p:nvSpPr>
        <p:spPr bwMode="auto">
          <a:xfrm flipH="1">
            <a:off x="2209800" y="4572000"/>
            <a:ext cx="1981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0327" name="Line 7"/>
          <p:cNvSpPr>
            <a:spLocks noChangeShapeType="1"/>
          </p:cNvSpPr>
          <p:nvPr/>
        </p:nvSpPr>
        <p:spPr bwMode="auto">
          <a:xfrm>
            <a:off x="2286000" y="2819400"/>
            <a:ext cx="1981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0328" name="Text Box 8"/>
          <p:cNvSpPr txBox="1">
            <a:spLocks noChangeArrowheads="1"/>
          </p:cNvSpPr>
          <p:nvPr/>
        </p:nvSpPr>
        <p:spPr bwMode="auto">
          <a:xfrm>
            <a:off x="2514600" y="4038600"/>
            <a:ext cx="12954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latin typeface="Arial Narrow" panose="020B0606020202030204" pitchFamily="34" charset="0"/>
                <a:ea typeface="ＭＳ Ｐゴシック" panose="020B0600070205080204" pitchFamily="34" charset="-128"/>
              </a:rPr>
              <a:t>Senses</a:t>
            </a:r>
          </a:p>
          <a:p>
            <a:pPr>
              <a:spcBef>
                <a:spcPct val="50000"/>
              </a:spcBef>
            </a:pPr>
            <a:r>
              <a:rPr lang="en-US" altLang="ja-JP" sz="2000" b="0">
                <a:latin typeface="Arial Narrow" panose="020B0606020202030204" pitchFamily="34" charset="0"/>
                <a:ea typeface="ＭＳ Ｐゴシック" panose="020B0600070205080204" pitchFamily="34" charset="-128"/>
              </a:rPr>
              <a:t>- Vision           - Hearing</a:t>
            </a:r>
          </a:p>
        </p:txBody>
      </p:sp>
      <p:sp>
        <p:nvSpPr>
          <p:cNvPr id="1080329" name="Text Box 9"/>
          <p:cNvSpPr txBox="1">
            <a:spLocks noChangeArrowheads="1"/>
          </p:cNvSpPr>
          <p:nvPr/>
        </p:nvSpPr>
        <p:spPr bwMode="auto">
          <a:xfrm>
            <a:off x="2133600" y="2286000"/>
            <a:ext cx="24384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>
                <a:latin typeface="Arial Narrow" panose="020B0606020202030204" pitchFamily="34" charset="0"/>
                <a:ea typeface="ＭＳ Ｐゴシック" panose="020B0600070205080204" pitchFamily="34" charset="-128"/>
              </a:rPr>
              <a:t>Psychomotor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ja-JP" sz="2000" b="0">
                <a:latin typeface="Arial Narrow" panose="020B0606020202030204" pitchFamily="34" charset="0"/>
                <a:ea typeface="ＭＳ Ｐゴシック" panose="020B0600070205080204" pitchFamily="34" charset="-128"/>
              </a:rPr>
              <a:t> Hands                     </a:t>
            </a:r>
          </a:p>
          <a:p>
            <a:pPr>
              <a:spcBef>
                <a:spcPct val="50000"/>
              </a:spcBef>
            </a:pPr>
            <a:endParaRPr lang="en-US" altLang="ja-JP" sz="2000" b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0330" name="Text Box 10"/>
          <p:cNvSpPr txBox="1">
            <a:spLocks noChangeArrowheads="1"/>
          </p:cNvSpPr>
          <p:nvPr/>
        </p:nvSpPr>
        <p:spPr bwMode="auto">
          <a:xfrm>
            <a:off x="4876800" y="2286000"/>
            <a:ext cx="2286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>
                <a:latin typeface="Arial Narrow" panose="020B0606020202030204" pitchFamily="34" charset="0"/>
                <a:ea typeface="ＭＳ Ｐゴシック" panose="020B0600070205080204" pitchFamily="34" charset="-128"/>
              </a:rPr>
              <a:t>Input Devices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ja-JP" sz="2000" b="0">
                <a:latin typeface="Arial Narrow" panose="020B0606020202030204" pitchFamily="34" charset="0"/>
                <a:ea typeface="ＭＳ Ｐゴシック" panose="020B0600070205080204" pitchFamily="34" charset="-128"/>
              </a:rPr>
              <a:t> Buttons               </a:t>
            </a:r>
          </a:p>
          <a:p>
            <a:pPr>
              <a:spcBef>
                <a:spcPct val="50000"/>
              </a:spcBef>
            </a:pPr>
            <a:endParaRPr lang="en-US" altLang="ja-JP" sz="2000" b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0331" name="Text Box 11"/>
          <p:cNvSpPr txBox="1">
            <a:spLocks noChangeArrowheads="1"/>
          </p:cNvSpPr>
          <p:nvPr/>
        </p:nvSpPr>
        <p:spPr bwMode="auto">
          <a:xfrm>
            <a:off x="5410200" y="4038600"/>
            <a:ext cx="14478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latin typeface="Arial Narrow" panose="020B0606020202030204" pitchFamily="34" charset="0"/>
                <a:ea typeface="ＭＳ Ｐゴシック" panose="020B0600070205080204" pitchFamily="34" charset="-128"/>
              </a:rPr>
              <a:t>Output</a:t>
            </a:r>
          </a:p>
          <a:p>
            <a:pPr>
              <a:spcBef>
                <a:spcPct val="50000"/>
              </a:spcBef>
            </a:pPr>
            <a:r>
              <a:rPr lang="en-US" altLang="ja-JP" sz="2000" b="0">
                <a:latin typeface="Arial Narrow" panose="020B0606020202030204" pitchFamily="34" charset="0"/>
                <a:ea typeface="ＭＳ Ｐゴシック" panose="020B0600070205080204" pitchFamily="34" charset="-128"/>
              </a:rPr>
              <a:t>- Display               - Sound</a:t>
            </a:r>
          </a:p>
        </p:txBody>
      </p:sp>
      <p:pic>
        <p:nvPicPr>
          <p:cNvPr id="10803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0333" name="Rectangle 13"/>
          <p:cNvSpPr>
            <a:spLocks noChangeArrowheads="1"/>
          </p:cNvSpPr>
          <p:nvPr/>
        </p:nvSpPr>
        <p:spPr bwMode="auto">
          <a:xfrm>
            <a:off x="4343400" y="2209800"/>
            <a:ext cx="5334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0334" name="Text Box 14"/>
          <p:cNvSpPr txBox="1">
            <a:spLocks noChangeArrowheads="1"/>
          </p:cNvSpPr>
          <p:nvPr/>
        </p:nvSpPr>
        <p:spPr bwMode="auto">
          <a:xfrm>
            <a:off x="4419600" y="2514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INTERFACE</a:t>
            </a:r>
          </a:p>
        </p:txBody>
      </p:sp>
      <p:pic>
        <p:nvPicPr>
          <p:cNvPr id="1080335" name="Picture 15" descr="physici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87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33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2209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0337" name="Text Box 17"/>
          <p:cNvSpPr txBox="1">
            <a:spLocks noChangeArrowheads="1"/>
          </p:cNvSpPr>
          <p:nvPr/>
        </p:nvSpPr>
        <p:spPr bwMode="auto">
          <a:xfrm>
            <a:off x="6553200" y="64008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alt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80339" name="Text Box 19"/>
          <p:cNvSpPr txBox="1">
            <a:spLocks noChangeArrowheads="1"/>
          </p:cNvSpPr>
          <p:nvPr/>
        </p:nvSpPr>
        <p:spPr bwMode="auto">
          <a:xfrm>
            <a:off x="323850" y="6216650"/>
            <a:ext cx="8591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altLang="en-US">
                <a:solidFill>
                  <a:schemeClr val="tx2"/>
                </a:solidFill>
              </a:rPr>
              <a:t>US Department of Veteran affairs</a:t>
            </a:r>
            <a:r>
              <a:rPr lang="en-GB" altLang="en-US">
                <a:solidFill>
                  <a:schemeClr val="tx2"/>
                </a:solidFill>
              </a:rPr>
              <a:t> 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07084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04813"/>
            <a:ext cx="5905500" cy="134778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 b="1"/>
              <a:t>Human factors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44675"/>
            <a:ext cx="8150225" cy="4319588"/>
          </a:xfrm>
        </p:spPr>
        <p:txBody>
          <a:bodyPr/>
          <a:lstStyle/>
          <a:p>
            <a:pPr algn="l" defTabSz="215900">
              <a:buClr>
                <a:schemeClr val="tx2"/>
              </a:buClr>
              <a:buSzTx/>
              <a:buFontTx/>
              <a:buChar char="•"/>
            </a:pP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Memahami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bahwa</a:t>
            </a:r>
            <a:r>
              <a:rPr lang="en-US" altLang="en-US" sz="3200" dirty="0">
                <a:solidFill>
                  <a:schemeClr val="tx1"/>
                </a:solidFill>
              </a:rPr>
              <a:t> : 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lvl="1" indent="0" algn="l" defTabSz="215900"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Manusia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melakukan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kesalahan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lvl="1" indent="0" algn="l" defTabSz="215900">
              <a:buClr>
                <a:schemeClr val="tx2"/>
              </a:buClr>
              <a:buFont typeface="Arial" panose="020B0604020202020204" pitchFamily="34" charset="0"/>
              <a:buChar char="○"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Kesalahan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tidak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dihindarkan</a:t>
            </a:r>
            <a:endParaRPr lang="en-US" altLang="en-US" dirty="0">
              <a:solidFill>
                <a:schemeClr val="tx1"/>
              </a:solidFill>
            </a:endParaRPr>
          </a:p>
          <a:p>
            <a:pPr algn="l" defTabSz="215900">
              <a:buClr>
                <a:schemeClr val="tx2"/>
              </a:buClr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berasumsi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bahwa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kesalahan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terjadi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algn="l" defTabSz="215900">
              <a:buClr>
                <a:schemeClr val="tx2"/>
              </a:buClr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</a:rPr>
              <a:t>Mendesain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tempat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kerja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dengan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meminimalkan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kemungkinan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adanya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kejadian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menimbulkan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berbagai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konsekuensi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848600" cy="14478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110A4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/>
              <a:t>Because the human brain is ….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8353425" cy="29400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600"/>
              <a:t>very powerful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altLang="en-US" sz="2600"/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600"/>
              <a:t>very flexible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altLang="en-US" sz="2600"/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600"/>
              <a:t>good at finding shortcuts (fast)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altLang="en-US" sz="2600"/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600"/>
              <a:t>good at filtering information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altLang="en-US" sz="2600"/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600"/>
              <a:t>good at making sense of things</a:t>
            </a: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421292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652963"/>
            <a:ext cx="8218488" cy="1149350"/>
          </a:xfrm>
        </p:spPr>
        <p:txBody>
          <a:bodyPr/>
          <a:lstStyle/>
          <a:p>
            <a:r>
              <a:rPr lang="en-US" altLang="en-US"/>
              <a:t>Look at the chart</a:t>
            </a:r>
          </a:p>
          <a:p>
            <a:r>
              <a:rPr lang="en-US" altLang="en-US"/>
              <a:t>Say the </a:t>
            </a:r>
            <a:r>
              <a:rPr lang="en-US" altLang="en-US" i="1"/>
              <a:t>colour</a:t>
            </a:r>
            <a:r>
              <a:rPr lang="en-US" altLang="en-US"/>
              <a:t> of the word, not the word itself</a:t>
            </a:r>
          </a:p>
        </p:txBody>
      </p:sp>
      <p:sp>
        <p:nvSpPr>
          <p:cNvPr id="1088517" name="Rectangle 5"/>
          <p:cNvSpPr>
            <a:spLocks noChangeArrowheads="1"/>
          </p:cNvSpPr>
          <p:nvPr/>
        </p:nvSpPr>
        <p:spPr bwMode="auto">
          <a:xfrm>
            <a:off x="3132138" y="5949950"/>
            <a:ext cx="3457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1B0C7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000" b="0">
                <a:ea typeface="ＭＳ Ｐゴシック" panose="020B0600070205080204" pitchFamily="34" charset="-128"/>
              </a:rPr>
              <a:t>Why is it hard?</a:t>
            </a:r>
            <a:endParaRPr lang="en-US" altLang="en-US" sz="3000" b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88518" name="Text Box 6"/>
          <p:cNvSpPr txBox="1">
            <a:spLocks noChangeArrowheads="1"/>
          </p:cNvSpPr>
          <p:nvPr/>
        </p:nvSpPr>
        <p:spPr bwMode="auto">
          <a:xfrm>
            <a:off x="6629400" y="59499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chemeClr val="tx2"/>
                </a:solidFill>
                <a:ea typeface="ＭＳ Ｐゴシック" panose="020B0600070205080204" pitchFamily="34" charset="-128"/>
              </a:rPr>
              <a:t>Optillusions.com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1088519" name="Object 7"/>
          <p:cNvGraphicFramePr>
            <a:graphicFrameLocks noChangeAspect="1"/>
          </p:cNvGraphicFramePr>
          <p:nvPr/>
        </p:nvGraphicFramePr>
        <p:xfrm>
          <a:off x="971550" y="620713"/>
          <a:ext cx="6811963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6811326" imgH="3448531" progId="Paint.Picture">
                  <p:embed/>
                </p:oleObj>
              </mc:Choice>
              <mc:Fallback>
                <p:oleObj name="Bitmap Image" r:id="rId4" imgW="6811326" imgH="3448531" progId="Paint.Picture">
                  <p:embed/>
                  <p:pic>
                    <p:nvPicPr>
                      <p:cNvPr id="1088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20713"/>
                        <a:ext cx="6811963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514273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74</TotalTime>
  <Words>743</Words>
  <Application>Microsoft Office PowerPoint</Application>
  <PresentationFormat>On-screen Show (4:3)</PresentationFormat>
  <Paragraphs>173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EU MASTER</vt:lpstr>
      <vt:lpstr>Microsoft Photo Editor 3.0 Photo</vt:lpstr>
      <vt:lpstr>Bitmap Image</vt:lpstr>
      <vt:lpstr>PowerPoint Presentation</vt:lpstr>
      <vt:lpstr>Human Factor</vt:lpstr>
      <vt:lpstr>Human Factors Experts</vt:lpstr>
      <vt:lpstr>Avoidable confusion is everywhere…</vt:lpstr>
      <vt:lpstr>PowerPoint Presentation</vt:lpstr>
      <vt:lpstr>Human factors  design principles</vt:lpstr>
      <vt:lpstr>Human factors</vt:lpstr>
      <vt:lpstr>Because the human brain is ….</vt:lpstr>
      <vt:lpstr>PowerPoint Presentation</vt:lpstr>
      <vt:lpstr>PowerPoint Presentation</vt:lpstr>
      <vt:lpstr>Human beings make  “silly” mistakes</vt:lpstr>
      <vt:lpstr>The context of health care</vt:lpstr>
      <vt:lpstr>One definition of “human error” is “human nature”</vt:lpstr>
      <vt:lpstr>Apakah itu kesalahan</vt:lpstr>
      <vt:lpstr>Situations associated with an increased risk of error</vt:lpstr>
      <vt:lpstr>Individual factors that predispose to error</vt:lpstr>
      <vt:lpstr>Kelelahan</vt:lpstr>
      <vt:lpstr>Stress and performance</vt:lpstr>
      <vt:lpstr>Don’t forget ….</vt:lpstr>
      <vt:lpstr>A performance-shaping factors “checklist”</vt:lpstr>
      <vt:lpstr>Menerapkan Human Factor dalam lingkungan kerja</vt:lpstr>
      <vt:lpstr>Rangkuman</vt:lpstr>
      <vt:lpstr>Rangkuman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8</cp:revision>
  <dcterms:created xsi:type="dcterms:W3CDTF">2018-06-03T05:16:48Z</dcterms:created>
  <dcterms:modified xsi:type="dcterms:W3CDTF">2018-06-03T06:31:12Z</dcterms:modified>
</cp:coreProperties>
</file>