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6481-470A-4706-9EAA-948BEDCFAECF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D0925-CAE0-4D46-AD1E-03E70645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1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382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925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APD sekali pakai atau tidak sekali pakai; dekontaminasi/daurulang APD; prosedur melepas dan memakai APD; mengkaji resiko APD yang sesuai; desinfeksi PPE utuk mencegah kontaminasi/sterilisasi panas</a:t>
            </a:r>
          </a:p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771203-E2A5-45DB-AA30-E8CEB8F0B55D}" type="slidenum">
              <a:rPr 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4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25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6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94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1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6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4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75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43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0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0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69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8D6995B-F4D0-4F66-8C69-1F991F71B1B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4EC1249B-740E-4758-BEA5-77EC57FE3A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57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490" y="3455316"/>
            <a:ext cx="6400800" cy="1752600"/>
          </a:xfrm>
        </p:spPr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14 </a:t>
            </a:r>
          </a:p>
          <a:p>
            <a:r>
              <a:rPr lang="en-US" dirty="0" err="1"/>
              <a:t>Alat</a:t>
            </a:r>
            <a:r>
              <a:rPr lang="en-US" dirty="0"/>
              <a:t> Safety</a:t>
            </a:r>
          </a:p>
        </p:txBody>
      </p:sp>
    </p:spTree>
    <p:extLst>
      <p:ext uri="{BB962C8B-B14F-4D97-AF65-F5344CB8AC3E}">
        <p14:creationId xmlns:p14="http://schemas.microsoft.com/office/powerpoint/2010/main" val="98728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2137612" y="2324895"/>
            <a:ext cx="5735240" cy="1509713"/>
            <a:chOff x="293382" y="1451612"/>
            <a:chExt cx="8309525" cy="2013900"/>
          </a:xfrm>
        </p:grpSpPr>
        <p:pic>
          <p:nvPicPr>
            <p:cNvPr id="5" name="Picture 4" descr="12-recappingn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953" y="1451613"/>
              <a:ext cx="2362037" cy="20138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needle stic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546" y="1451613"/>
              <a:ext cx="3051361" cy="20138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2537" name="Group 6"/>
            <p:cNvGrpSpPr>
              <a:grpSpLocks/>
            </p:cNvGrpSpPr>
            <p:nvPr/>
          </p:nvGrpSpPr>
          <p:grpSpPr bwMode="auto">
            <a:xfrm>
              <a:off x="293382" y="1451612"/>
              <a:ext cx="2726727" cy="2013899"/>
              <a:chOff x="536024" y="1451612"/>
              <a:chExt cx="2478843" cy="2013899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36024" y="1451612"/>
                <a:ext cx="2478843" cy="20138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22539" name="Group 8"/>
              <p:cNvGrpSpPr>
                <a:grpSpLocks/>
              </p:cNvGrpSpPr>
              <p:nvPr/>
            </p:nvGrpSpPr>
            <p:grpSpPr bwMode="auto">
              <a:xfrm>
                <a:off x="1958577" y="2194348"/>
                <a:ext cx="830765" cy="820679"/>
                <a:chOff x="2302692" y="4676853"/>
                <a:chExt cx="973302" cy="961485"/>
              </a:xfrm>
            </p:grpSpPr>
            <p:sp>
              <p:nvSpPr>
                <p:cNvPr id="10" name="Oval 9"/>
                <p:cNvSpPr>
                  <a:spLocks noChangeArrowheads="1"/>
                </p:cNvSpPr>
                <p:nvPr/>
              </p:nvSpPr>
              <p:spPr bwMode="auto">
                <a:xfrm>
                  <a:off x="2302483" y="4677514"/>
                  <a:ext cx="973760" cy="960146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1" name="Straight Connector 10"/>
                <p:cNvCxnSpPr>
                  <a:cxnSpLocks noChangeShapeType="1"/>
                  <a:stCxn id="10" idx="1"/>
                  <a:endCxn id="10" idx="5"/>
                </p:cNvCxnSpPr>
                <p:nvPr/>
              </p:nvCxnSpPr>
              <p:spPr bwMode="auto">
                <a:xfrm>
                  <a:off x="2445791" y="4818931"/>
                  <a:ext cx="687144" cy="67731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07" y="4542157"/>
            <a:ext cx="5704740" cy="116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2136420" y="1661717"/>
            <a:ext cx="12942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100" b="1">
                <a:solidFill>
                  <a:srgbClr val="FF0000"/>
                </a:solidFill>
              </a:rPr>
              <a:t>DON</a:t>
            </a:r>
            <a:r>
              <a:rPr lang="en-US" altLang="en-US" sz="2100" b="1">
                <a:solidFill>
                  <a:srgbClr val="FF0000"/>
                </a:solidFill>
              </a:rPr>
              <a:t>’</a:t>
            </a:r>
            <a:r>
              <a:rPr lang="en-US" sz="21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2132848" y="4087021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100" b="1">
                <a:solidFill>
                  <a:srgbClr val="FF0000"/>
                </a:solidFill>
              </a:rPr>
              <a:t>DO</a:t>
            </a:r>
          </a:p>
        </p:txBody>
      </p:sp>
      <p:pic>
        <p:nvPicPr>
          <p:cNvPr id="22534" name="Picture 12" descr="BeSharpSafeLOGO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5" y="3177778"/>
            <a:ext cx="1382315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82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442" y="2064645"/>
            <a:ext cx="5129012" cy="553590"/>
          </a:xfrm>
          <a:noFill/>
        </p:spPr>
        <p:txBody>
          <a:bodyPr>
            <a:noAutofit/>
          </a:bodyPr>
          <a:lstStyle/>
          <a:p>
            <a:r>
              <a:rPr lang="en-US" sz="2100" b="1" dirty="0" err="1">
                <a:solidFill>
                  <a:srgbClr val="660066"/>
                </a:solidFill>
                <a:latin typeface="+mn-lt"/>
                <a:cs typeface="Times New Roman" pitchFamily="18" charset="0"/>
              </a:rPr>
              <a:t>Tiga</a:t>
            </a:r>
            <a:r>
              <a:rPr lang="en-US" sz="2100" b="1" dirty="0">
                <a:solidFill>
                  <a:srgbClr val="660066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660066"/>
                </a:solidFill>
                <a:latin typeface="+mn-lt"/>
                <a:cs typeface="Times New Roman" pitchFamily="18" charset="0"/>
              </a:rPr>
              <a:t>tipe</a:t>
            </a:r>
            <a:r>
              <a:rPr lang="en-US" sz="2100" b="1" dirty="0">
                <a:solidFill>
                  <a:srgbClr val="660066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660066"/>
                </a:solidFill>
                <a:latin typeface="+mn-lt"/>
                <a:cs typeface="Times New Roman" pitchFamily="18" charset="0"/>
              </a:rPr>
              <a:t>aliran</a:t>
            </a:r>
            <a:r>
              <a:rPr lang="en-US" sz="2100" b="1" dirty="0">
                <a:solidFill>
                  <a:srgbClr val="660066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660066"/>
                </a:solidFill>
                <a:latin typeface="+mn-lt"/>
                <a:cs typeface="Times New Roman" pitchFamily="18" charset="0"/>
              </a:rPr>
              <a:t>udara</a:t>
            </a:r>
            <a:r>
              <a:rPr lang="en-US" sz="2100" b="1" dirty="0">
                <a:solidFill>
                  <a:srgbClr val="660066"/>
                </a:solidFill>
                <a:latin typeface="+mn-lt"/>
                <a:cs typeface="Times New Roman" pitchFamily="18" charset="0"/>
              </a:rPr>
              <a:t> yang </a:t>
            </a:r>
            <a:r>
              <a:rPr lang="en-US" sz="2100" b="1" dirty="0" err="1">
                <a:solidFill>
                  <a:srgbClr val="660066"/>
                </a:solidFill>
                <a:latin typeface="+mn-lt"/>
                <a:cs typeface="Times New Roman" pitchFamily="18" charset="0"/>
              </a:rPr>
              <a:t>umum</a:t>
            </a:r>
            <a:endParaRPr lang="en-US" sz="2100" b="1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/>
          </p:nvPr>
        </p:nvGraphicFramePr>
        <p:xfrm>
          <a:off x="2262657" y="2966166"/>
          <a:ext cx="474345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1828571" imgH="8171429" progId="">
                  <p:embed/>
                </p:oleObj>
              </mc:Choice>
              <mc:Fallback>
                <p:oleObj name="Clip" r:id="rId3" imgW="11828571" imgH="8171429" progId="">
                  <p:embed/>
                  <p:pic>
                    <p:nvPicPr>
                      <p:cNvPr id="35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657" y="2966166"/>
                        <a:ext cx="474345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4442" y="1069145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Biological Safety Cabinet , Fume Hood </a:t>
            </a:r>
            <a:r>
              <a:rPr lang="en-US" dirty="0" err="1"/>
              <a:t>dan</a:t>
            </a:r>
            <a:r>
              <a:rPr lang="en-US" dirty="0"/>
              <a:t> Clean Bench</a:t>
            </a:r>
          </a:p>
        </p:txBody>
      </p:sp>
    </p:spTree>
    <p:extLst>
      <p:ext uri="{BB962C8B-B14F-4D97-AF65-F5344CB8AC3E}">
        <p14:creationId xmlns:p14="http://schemas.microsoft.com/office/powerpoint/2010/main" val="287652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86378" y="1805456"/>
            <a:ext cx="3284917" cy="55399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Pemilihan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BSC </a:t>
            </a:r>
            <a:endParaRPr lang="en-US" sz="30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33013" y="2435717"/>
            <a:ext cx="58293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4788" indent="-204788" algn="ctr"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Lakukan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dulu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Risk Assessment !</a:t>
            </a:r>
          </a:p>
          <a:p>
            <a:pPr marL="204788" indent="-204788" algn="ctr"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04788" indent="-204788"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Pemilihan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BSC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didasarkan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04788" indent="-204788"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1.Jenis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organisme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ditangani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04788" indent="-204788"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2.Manipulasi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kultur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virus,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isolasi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terinfeksi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04788" indent="-204788"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3.Penggunaan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toksik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radioaktif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97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02087" y="2044110"/>
            <a:ext cx="7443989" cy="4154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100" dirty="0" err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Penjelasan</a:t>
            </a:r>
            <a:r>
              <a:rPr lang="en-US" sz="210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Umum</a:t>
            </a:r>
            <a:r>
              <a:rPr lang="en-US" sz="210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Biological Safety Cabinet (BSC)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317115" y="2898550"/>
            <a:ext cx="2057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.Kelas </a:t>
            </a:r>
            <a:r>
              <a:rPr lang="en-US" sz="21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(1)</a:t>
            </a:r>
            <a:endParaRPr lang="en-US" sz="15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1415" y="3355751"/>
            <a:ext cx="1314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41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604" y="857251"/>
            <a:ext cx="5279993" cy="614150"/>
          </a:xfrm>
        </p:spPr>
        <p:txBody>
          <a:bodyPr>
            <a:normAutofit fontScale="90000"/>
          </a:bodyPr>
          <a:lstStyle/>
          <a:p>
            <a:r>
              <a:rPr lang="en-US" sz="4050" b="1" dirty="0"/>
              <a:t>Aliran Udara BSC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605" y="1265379"/>
            <a:ext cx="4436269" cy="511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/>
              <a:t>BSC I</a:t>
            </a:r>
          </a:p>
          <a:p>
            <a:pPr marL="0" indent="0">
              <a:buNone/>
            </a:pP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95017" y="2227363"/>
            <a:ext cx="7820333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cs typeface="Times New Roman" pitchFamily="18" charset="0"/>
              </a:rPr>
              <a:t>Kecepatan udara yang masuk min 75 fpm (flow per menit)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cs typeface="Times New Roman" pitchFamily="18" charset="0"/>
              </a:rPr>
              <a:t>Ruangan bertekanan udara  positif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cs typeface="Times New Roman" pitchFamily="18" charset="0"/>
              </a:rPr>
              <a:t>70% udara </a:t>
            </a:r>
            <a:r>
              <a:rPr lang="en-US" sz="2100" dirty="0" err="1">
                <a:cs typeface="Times New Roman" pitchFamily="18" charset="0"/>
              </a:rPr>
              <a:t>disurkulasi</a:t>
            </a:r>
            <a:r>
              <a:rPr lang="en-US" sz="2100" dirty="0">
                <a:cs typeface="Times New Roman" pitchFamily="18" charset="0"/>
              </a:rPr>
              <a:t> kembali ke dalam BSC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cs typeface="Times New Roman" pitchFamily="18" charset="0"/>
              </a:rPr>
              <a:t>30%  udara di hisap melaui </a:t>
            </a:r>
            <a:r>
              <a:rPr lang="en-US" sz="2100" dirty="0" err="1">
                <a:cs typeface="Times New Roman" pitchFamily="18" charset="0"/>
              </a:rPr>
              <a:t>Hepa</a:t>
            </a:r>
            <a:r>
              <a:rPr lang="en-US" sz="2100" dirty="0">
                <a:cs typeface="Times New Roman" pitchFamily="18" charset="0"/>
              </a:rPr>
              <a:t> Filter  ke dalam </a:t>
            </a:r>
            <a:r>
              <a:rPr lang="en-US" sz="2100" dirty="0" err="1">
                <a:cs typeface="Times New Roman" pitchFamily="18" charset="0"/>
              </a:rPr>
              <a:t>ruangan</a:t>
            </a:r>
            <a:r>
              <a:rPr lang="en-US" sz="2100" dirty="0"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240" y="3854801"/>
            <a:ext cx="7834997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cs typeface="Times New Roman" pitchFamily="18" charset="0"/>
              </a:rPr>
              <a:t>kecepatan udara yang masuk  min</a:t>
            </a:r>
            <a:r>
              <a:rPr lang="en-US" sz="2100" i="1" dirty="0">
                <a:cs typeface="Times New Roman" pitchFamily="18" charset="0"/>
              </a:rPr>
              <a:t>100 fpm</a:t>
            </a:r>
            <a:r>
              <a:rPr lang="en-US" sz="2100" dirty="0">
                <a:cs typeface="Times New Roman" pitchFamily="18" charset="0"/>
              </a:rPr>
              <a:t> (flow </a:t>
            </a:r>
            <a:r>
              <a:rPr lang="en-US" sz="2100" dirty="0" err="1">
                <a:cs typeface="Times New Roman" pitchFamily="18" charset="0"/>
              </a:rPr>
              <a:t>permenit</a:t>
            </a:r>
            <a:r>
              <a:rPr lang="en-US" sz="2100" dirty="0">
                <a:cs typeface="Times New Roman" pitchFamily="18" charset="0"/>
              </a:rPr>
              <a:t>) </a:t>
            </a:r>
            <a:r>
              <a:rPr lang="en-US" sz="2100" i="1" dirty="0">
                <a:cs typeface="Times New Roman" pitchFamily="18" charset="0"/>
              </a:rPr>
              <a:t> </a:t>
            </a:r>
            <a:endParaRPr lang="en-US" sz="2100" dirty="0">
              <a:cs typeface="Times New Roman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cs typeface="Times New Roman" pitchFamily="18" charset="0"/>
              </a:rPr>
              <a:t>Ruangan yang berisi negatif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cs typeface="Times New Roman" pitchFamily="18" charset="0"/>
              </a:rPr>
              <a:t>70% dari udara di </a:t>
            </a:r>
            <a:r>
              <a:rPr lang="en-US" sz="2100" dirty="0" err="1">
                <a:cs typeface="Times New Roman" pitchFamily="18" charset="0"/>
              </a:rPr>
              <a:t>tersirkulasikan</a:t>
            </a:r>
            <a:r>
              <a:rPr lang="en-US" sz="2100" dirty="0">
                <a:cs typeface="Times New Roman" pitchFamily="18" charset="0"/>
              </a:rPr>
              <a:t> kembali ke dalam BSC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cs typeface="Times New Roman" pitchFamily="18" charset="0"/>
              </a:rPr>
              <a:t>30% dihisap melalui </a:t>
            </a:r>
            <a:r>
              <a:rPr lang="en-US" sz="2100" dirty="0" err="1">
                <a:cs typeface="Times New Roman" pitchFamily="18" charset="0"/>
              </a:rPr>
              <a:t>Hepa</a:t>
            </a:r>
            <a:r>
              <a:rPr lang="en-US" sz="2100" dirty="0">
                <a:cs typeface="Times New Roman" pitchFamily="18" charset="0"/>
              </a:rPr>
              <a:t> Filter dan biasanya di buang </a:t>
            </a:r>
            <a:r>
              <a:rPr lang="en-US" sz="2100" dirty="0" err="1">
                <a:cs typeface="Times New Roman" pitchFamily="18" charset="0"/>
              </a:rPr>
              <a:t>keluar</a:t>
            </a:r>
            <a:r>
              <a:rPr lang="en-US" sz="2100" dirty="0">
                <a:cs typeface="Times New Roman" pitchFamily="18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3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Type A1 Cabinet without canop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7284" y="2810007"/>
            <a:ext cx="2011502" cy="31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512168" y="2495441"/>
            <a:ext cx="541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A1</a:t>
            </a:r>
          </a:p>
        </p:txBody>
      </p:sp>
      <p:pic>
        <p:nvPicPr>
          <p:cNvPr id="17413" name="Picture 6" descr="Type A2 Cabinet without canop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6760" y="3050011"/>
            <a:ext cx="1881927" cy="290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806760" y="2495441"/>
            <a:ext cx="400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8103" y="1952908"/>
            <a:ext cx="7124450" cy="4154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100" dirty="0" err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Penjelasan</a:t>
            </a:r>
            <a:r>
              <a:rPr lang="en-US" sz="210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Umum</a:t>
            </a:r>
            <a:r>
              <a:rPr lang="en-US" sz="210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Biological Safety Cabinet (BSC)</a:t>
            </a:r>
          </a:p>
        </p:txBody>
      </p:sp>
    </p:spTree>
    <p:extLst>
      <p:ext uri="{BB962C8B-B14F-4D97-AF65-F5344CB8AC3E}">
        <p14:creationId xmlns:p14="http://schemas.microsoft.com/office/powerpoint/2010/main" val="245510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4936" y="1246552"/>
            <a:ext cx="792859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Kecepatan udara yang masuk min 75 fpm (flow </a:t>
            </a:r>
            <a:r>
              <a:rPr lang="en-US" sz="2400" dirty="0" err="1">
                <a:cs typeface="Times New Roman" pitchFamily="18" charset="0"/>
              </a:rPr>
              <a:t>permenit</a:t>
            </a:r>
            <a:r>
              <a:rPr lang="en-US" sz="2400" dirty="0">
                <a:cs typeface="Times New Roman" pitchFamily="18" charset="0"/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Ruangan bertekanan udara  positif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70% udara </a:t>
            </a:r>
            <a:r>
              <a:rPr lang="en-US" sz="2400" dirty="0" err="1">
                <a:cs typeface="Times New Roman" pitchFamily="18" charset="0"/>
              </a:rPr>
              <a:t>disurkulasi</a:t>
            </a:r>
            <a:r>
              <a:rPr lang="en-US" sz="2400" dirty="0">
                <a:cs typeface="Times New Roman" pitchFamily="18" charset="0"/>
              </a:rPr>
              <a:t> kembali ke dalam BSC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30%  udara di hisap melaui </a:t>
            </a:r>
            <a:r>
              <a:rPr lang="en-US" sz="2400" dirty="0" err="1">
                <a:cs typeface="Times New Roman" pitchFamily="18" charset="0"/>
              </a:rPr>
              <a:t>Hepa</a:t>
            </a:r>
            <a:r>
              <a:rPr lang="en-US" sz="2400" dirty="0">
                <a:cs typeface="Times New Roman" pitchFamily="18" charset="0"/>
              </a:rPr>
              <a:t> Filter  ke dalam ruangan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936" y="3674124"/>
            <a:ext cx="7928597" cy="295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Kecepatan udara yang masuk  min</a:t>
            </a:r>
            <a:r>
              <a:rPr lang="en-US" sz="2400" i="1" dirty="0">
                <a:cs typeface="Times New Roman" pitchFamily="18" charset="0"/>
              </a:rPr>
              <a:t>100 fpm</a:t>
            </a:r>
            <a:r>
              <a:rPr lang="en-US" sz="2400" dirty="0">
                <a:cs typeface="Times New Roman" pitchFamily="18" charset="0"/>
              </a:rPr>
              <a:t> (flow </a:t>
            </a:r>
            <a:r>
              <a:rPr lang="en-US" sz="2400" dirty="0" err="1">
                <a:cs typeface="Times New Roman" pitchFamily="18" charset="0"/>
              </a:rPr>
              <a:t>permenit</a:t>
            </a:r>
            <a:r>
              <a:rPr lang="en-US" sz="2400" dirty="0">
                <a:cs typeface="Times New Roman" pitchFamily="18" charset="0"/>
              </a:rPr>
              <a:t>) </a:t>
            </a:r>
            <a:r>
              <a:rPr lang="en-US" sz="2400" i="1" dirty="0">
                <a:cs typeface="Times New Roman" pitchFamily="18" charset="0"/>
              </a:rPr>
              <a:t> </a:t>
            </a:r>
            <a:endParaRPr lang="en-US" sz="2400" dirty="0">
              <a:cs typeface="Times New Roman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Ruangan yang berisi negatif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70% dari udara di </a:t>
            </a:r>
            <a:r>
              <a:rPr lang="en-US" sz="2400" dirty="0" err="1">
                <a:cs typeface="Times New Roman" pitchFamily="18" charset="0"/>
              </a:rPr>
              <a:t>resurkulasikan</a:t>
            </a:r>
            <a:r>
              <a:rPr lang="en-US" sz="2400" dirty="0">
                <a:cs typeface="Times New Roman" pitchFamily="18" charset="0"/>
              </a:rPr>
              <a:t> kembali ke dalam BSC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30% dihisap melalui </a:t>
            </a:r>
            <a:r>
              <a:rPr lang="en-US" sz="2400" dirty="0" err="1">
                <a:cs typeface="Times New Roman" pitchFamily="18" charset="0"/>
              </a:rPr>
              <a:t>Hepa</a:t>
            </a:r>
            <a:r>
              <a:rPr lang="en-US" sz="2400" dirty="0">
                <a:cs typeface="Times New Roman" pitchFamily="18" charset="0"/>
              </a:rPr>
              <a:t> Filter dan biasanya di buang keluar 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4055" y="632402"/>
            <a:ext cx="6210357" cy="614150"/>
          </a:xfrm>
        </p:spPr>
        <p:txBody>
          <a:bodyPr>
            <a:normAutofit fontScale="90000"/>
          </a:bodyPr>
          <a:lstStyle/>
          <a:p>
            <a:r>
              <a:rPr lang="en-US" sz="4050" b="1" dirty="0"/>
              <a:t>Aliran </a:t>
            </a:r>
            <a:r>
              <a:rPr lang="en-US" sz="4050" b="1" dirty="0" err="1"/>
              <a:t>Udara</a:t>
            </a:r>
            <a:r>
              <a:rPr lang="en-US" sz="4050" b="1" dirty="0"/>
              <a:t> BSC </a:t>
            </a:r>
            <a:r>
              <a:rPr lang="en-US" sz="4050" b="1" dirty="0" err="1"/>
              <a:t>Kelas</a:t>
            </a:r>
            <a:r>
              <a:rPr lang="en-US" sz="4050" b="1" dirty="0"/>
              <a:t> II A</a:t>
            </a:r>
          </a:p>
        </p:txBody>
      </p:sp>
    </p:spTree>
    <p:extLst>
      <p:ext uri="{BB962C8B-B14F-4D97-AF65-F5344CB8AC3E}">
        <p14:creationId xmlns:p14="http://schemas.microsoft.com/office/powerpoint/2010/main" val="347758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class II B1 animate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078" y="2445376"/>
            <a:ext cx="2260243" cy="359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1289499" y="1833629"/>
            <a:ext cx="1031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B1</a:t>
            </a:r>
          </a:p>
        </p:txBody>
      </p:sp>
      <p:pic>
        <p:nvPicPr>
          <p:cNvPr id="18437" name="Picture 4" descr="Class II Type B2 with canop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8787" y="2445376"/>
            <a:ext cx="2472140" cy="359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5418788" y="1833629"/>
            <a:ext cx="982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B2</a:t>
            </a:r>
          </a:p>
        </p:txBody>
      </p:sp>
    </p:spTree>
    <p:extLst>
      <p:ext uri="{BB962C8B-B14F-4D97-AF65-F5344CB8AC3E}">
        <p14:creationId xmlns:p14="http://schemas.microsoft.com/office/powerpoint/2010/main" val="29419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0046" y="2138058"/>
            <a:ext cx="818672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Kecepatan udara yang masuk min </a:t>
            </a:r>
            <a:r>
              <a:rPr lang="en-US" i="1" dirty="0">
                <a:cs typeface="Times New Roman" pitchFamily="18" charset="0"/>
              </a:rPr>
              <a:t>100 fpm</a:t>
            </a:r>
            <a:r>
              <a:rPr lang="en-US" dirty="0">
                <a:cs typeface="Times New Roman" pitchFamily="18" charset="0"/>
              </a:rPr>
              <a:t> (flow </a:t>
            </a:r>
            <a:r>
              <a:rPr lang="en-US" dirty="0" err="1">
                <a:cs typeface="Times New Roman" pitchFamily="18" charset="0"/>
              </a:rPr>
              <a:t>permenit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i="1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70% udara yang terkontaminasi di saring dengan </a:t>
            </a:r>
            <a:r>
              <a:rPr lang="en-US" dirty="0" err="1">
                <a:cs typeface="Times New Roman" pitchFamily="18" charset="0"/>
              </a:rPr>
              <a:t>Hepa</a:t>
            </a:r>
            <a:r>
              <a:rPr lang="en-US" dirty="0">
                <a:cs typeface="Times New Roman" pitchFamily="18" charset="0"/>
              </a:rPr>
              <a:t> Filter kemudian di alirkan keluar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Semua saluran dan ruangan yang terkontaminasi material biologis berada di dalam atau dikelilingi tekanan negatif 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0047" y="3923126"/>
            <a:ext cx="833051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Menghisap 100% udara melalui </a:t>
            </a:r>
            <a:r>
              <a:rPr lang="en-US" dirty="0" err="1">
                <a:cs typeface="Times New Roman" pitchFamily="18" charset="0"/>
              </a:rPr>
              <a:t>Hepa</a:t>
            </a:r>
            <a:r>
              <a:rPr lang="en-US" dirty="0">
                <a:cs typeface="Times New Roman" pitchFamily="18" charset="0"/>
              </a:rPr>
              <a:t> Filter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Kecepatan min udara di dlm BSC adalah </a:t>
            </a:r>
            <a:r>
              <a:rPr lang="en-US" i="1" dirty="0">
                <a:cs typeface="Times New Roman" pitchFamily="18" charset="0"/>
              </a:rPr>
              <a:t>100 fpm </a:t>
            </a:r>
            <a:r>
              <a:rPr lang="en-US" dirty="0">
                <a:cs typeface="Times New Roman" pitchFamily="18" charset="0"/>
              </a:rPr>
              <a:t>(flow </a:t>
            </a:r>
            <a:r>
              <a:rPr lang="en-US" dirty="0" err="1">
                <a:cs typeface="Times New Roman" pitchFamily="18" charset="0"/>
              </a:rPr>
              <a:t>permenit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Udara harus di alirkan keluar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Ruangan di dalam berupa tekanan negatif atau di </a:t>
            </a:r>
            <a:r>
              <a:rPr lang="en-US" dirty="0" err="1">
                <a:cs typeface="Times New Roman" pitchFamily="18" charset="0"/>
              </a:rPr>
              <a:t>kelilingi</a:t>
            </a:r>
            <a:r>
              <a:rPr lang="en-US" dirty="0">
                <a:cs typeface="Times New Roman" pitchFamily="18" charset="0"/>
              </a:rPr>
              <a:t> saluran bertekanan positif.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4704" y="1233334"/>
            <a:ext cx="5279993" cy="614150"/>
          </a:xfrm>
        </p:spPr>
        <p:txBody>
          <a:bodyPr>
            <a:normAutofit fontScale="90000"/>
          </a:bodyPr>
          <a:lstStyle/>
          <a:p>
            <a:r>
              <a:rPr lang="en-US" sz="4050" b="1" dirty="0"/>
              <a:t>Aliran </a:t>
            </a:r>
            <a:r>
              <a:rPr lang="en-US" sz="4050" b="1" dirty="0" err="1"/>
              <a:t>Udara</a:t>
            </a:r>
            <a:r>
              <a:rPr lang="en-US" sz="4050" b="1" dirty="0"/>
              <a:t> BSC</a:t>
            </a:r>
            <a:br>
              <a:rPr lang="en-US" sz="4050" b="1" dirty="0"/>
            </a:br>
            <a:r>
              <a:rPr lang="en-US" sz="4050" b="1" dirty="0" err="1"/>
              <a:t>Kelas</a:t>
            </a:r>
            <a:r>
              <a:rPr lang="en-US" sz="4050" b="1" dirty="0"/>
              <a:t> II B</a:t>
            </a:r>
          </a:p>
        </p:txBody>
      </p:sp>
    </p:spTree>
    <p:extLst>
      <p:ext uri="{BB962C8B-B14F-4D97-AF65-F5344CB8AC3E}">
        <p14:creationId xmlns:p14="http://schemas.microsoft.com/office/powerpoint/2010/main" val="1319521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935051" y="2455841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3.Kelas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tiga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(3)</a:t>
            </a:r>
          </a:p>
        </p:txBody>
      </p:sp>
      <p:pic>
        <p:nvPicPr>
          <p:cNvPr id="5" name="Picture 4" descr="C:\Users\User\Desktop\bsc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6860" y="2991118"/>
            <a:ext cx="3327732" cy="275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0383" y="1862856"/>
            <a:ext cx="7241147" cy="4154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100" dirty="0" err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Penjelasan</a:t>
            </a:r>
            <a:r>
              <a:rPr lang="en-US" sz="210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Umum</a:t>
            </a:r>
            <a:r>
              <a:rPr lang="en-US" sz="210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Biological Safety Cabinet (BSC)</a:t>
            </a:r>
          </a:p>
        </p:txBody>
      </p:sp>
    </p:spTree>
    <p:extLst>
      <p:ext uri="{BB962C8B-B14F-4D97-AF65-F5344CB8AC3E}">
        <p14:creationId xmlns:p14="http://schemas.microsoft.com/office/powerpoint/2010/main" val="395524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2888" y="1028700"/>
            <a:ext cx="7943850" cy="1143000"/>
          </a:xfrm>
        </p:spPr>
        <p:txBody>
          <a:bodyPr/>
          <a:lstStyle/>
          <a:p>
            <a:r>
              <a:rPr lang="en-US" sz="2400" b="1" dirty="0"/>
              <a:t>Personal Protective Equipment (PPE) / </a:t>
            </a:r>
            <a:br>
              <a:rPr lang="id-ID" sz="2400" b="1" dirty="0"/>
            </a:br>
            <a:r>
              <a:rPr lang="id-ID" sz="2400" b="1" dirty="0"/>
              <a:t>Alat Pelindung Diri (</a:t>
            </a:r>
            <a:r>
              <a:rPr lang="en-US" sz="2400" b="1" dirty="0"/>
              <a:t>APD</a:t>
            </a:r>
            <a:r>
              <a:rPr lang="id-ID" sz="2400" b="1" dirty="0"/>
              <a:t>)</a:t>
            </a:r>
            <a:endParaRPr lang="en-US" sz="24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14350" y="2201466"/>
            <a:ext cx="4743450" cy="3243263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en-US" sz="1800" dirty="0" err="1"/>
              <a:t>Perlindungan</a:t>
            </a:r>
            <a:r>
              <a:rPr lang="en-US" sz="1800" dirty="0"/>
              <a:t> </a:t>
            </a:r>
            <a:r>
              <a:rPr lang="en-US" sz="1800" dirty="0" err="1"/>
              <a:t>tambahan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personil</a:t>
            </a:r>
            <a:endParaRPr lang="en-US" sz="1800" dirty="0"/>
          </a:p>
          <a:p>
            <a:pPr lvl="1" eaLnBrk="1" hangingPunct="1"/>
            <a:r>
              <a:rPr lang="en-US" dirty="0" err="1"/>
              <a:t>Sarung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/</a:t>
            </a:r>
            <a:r>
              <a:rPr lang="en-US" dirty="0" err="1"/>
              <a:t>tepat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(coverall) </a:t>
            </a:r>
          </a:p>
          <a:p>
            <a:pPr lvl="1" eaLnBrk="1" hangingPunct="1"/>
            <a:r>
              <a:rPr lang="en-US" dirty="0"/>
              <a:t>Sepatu </a:t>
            </a:r>
            <a:r>
              <a:rPr lang="id-ID" dirty="0"/>
              <a:t>tertutup </a:t>
            </a:r>
            <a:r>
              <a:rPr lang="en-US" dirty="0" err="1"/>
              <a:t>atau</a:t>
            </a:r>
            <a:r>
              <a:rPr lang="en-US" dirty="0"/>
              <a:t> shoe cover</a:t>
            </a:r>
          </a:p>
          <a:p>
            <a:pPr lvl="1" eaLnBrk="1" hangingPunct="1"/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wajah</a:t>
            </a:r>
            <a:endParaRPr lang="en-US" dirty="0"/>
          </a:p>
          <a:p>
            <a:pPr lvl="1" eaLnBrk="1" hangingPunct="1"/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pernafasan</a:t>
            </a:r>
            <a:r>
              <a:rPr lang="en-US" dirty="0"/>
              <a:t> masker, respirator </a:t>
            </a:r>
            <a:r>
              <a:rPr lang="en-US" dirty="0" err="1"/>
              <a:t>bertekanan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(power air pressure respirator -PAPR)</a:t>
            </a:r>
          </a:p>
          <a:p>
            <a:pPr lvl="1" eaLnBrk="1" hangingPunct="1"/>
            <a:endParaRPr lang="en-US" sz="1650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6" t="46001" r="59206" b="19978"/>
          <a:stretch>
            <a:fillRect/>
          </a:stretch>
        </p:blipFill>
        <p:spPr bwMode="auto">
          <a:xfrm>
            <a:off x="5657850" y="2057400"/>
            <a:ext cx="1943100" cy="342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484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5973"/>
            <a:ext cx="8229600" cy="1143000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APD – 1</a:t>
            </a:r>
            <a:r>
              <a:rPr lang="en-US" b="1" baseline="30000" dirty="0"/>
              <a:t>st</a:t>
            </a:r>
            <a:r>
              <a:rPr lang="en-US" b="1" dirty="0"/>
              <a:t> line of barrier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566264" cy="3263504"/>
          </a:xfrm>
        </p:spPr>
        <p:txBody>
          <a:bodyPr/>
          <a:lstStyle/>
          <a:p>
            <a:pPr eaLnBrk="1" hangingPunct="1"/>
            <a:r>
              <a:rPr lang="en-US" dirty="0" err="1"/>
              <a:t>Fungsi</a:t>
            </a:r>
            <a:r>
              <a:rPr lang="en-US" dirty="0"/>
              <a:t> APD</a:t>
            </a:r>
          </a:p>
          <a:p>
            <a:pPr lvl="1" eaLnBrk="1" hangingPunct="1"/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mem</a:t>
            </a:r>
            <a:r>
              <a:rPr lang="id-ID" dirty="0"/>
              <a:t>b</a:t>
            </a:r>
            <a:r>
              <a:rPr lang="en-US" dirty="0"/>
              <a:t>ran </a:t>
            </a:r>
            <a:r>
              <a:rPr lang="en-US" dirty="0" err="1"/>
              <a:t>mukosa</a:t>
            </a:r>
            <a:r>
              <a:rPr lang="en-US" dirty="0"/>
              <a:t>/</a:t>
            </a:r>
            <a:r>
              <a:rPr lang="en-US" dirty="0" err="1"/>
              <a:t>pernafasan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infeksius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bekerja</a:t>
            </a:r>
            <a:endParaRPr lang="en-US" dirty="0"/>
          </a:p>
          <a:p>
            <a:pPr lvl="1" eaLnBrk="1" hangingPunct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kontaminasi</a:t>
            </a:r>
            <a:endParaRPr lang="en-US" dirty="0"/>
          </a:p>
          <a:p>
            <a:pPr eaLnBrk="1" hangingPunct="1"/>
            <a:r>
              <a:rPr lang="en-US" dirty="0" err="1"/>
              <a:t>Keterbatasan</a:t>
            </a:r>
            <a:r>
              <a:rPr lang="en-US" dirty="0"/>
              <a:t> APD</a:t>
            </a:r>
          </a:p>
          <a:p>
            <a:pPr lvl="1" eaLnBrk="1" hangingPunct="1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mengeliminasi</a:t>
            </a:r>
            <a:r>
              <a:rPr lang="en-US" dirty="0"/>
              <a:t> </a:t>
            </a:r>
            <a:r>
              <a:rPr lang="id-ID" dirty="0"/>
              <a:t>agen patogen</a:t>
            </a:r>
            <a:endParaRPr lang="en-US" dirty="0"/>
          </a:p>
          <a:p>
            <a:pPr lvl="1" eaLnBrk="1" hangingPunct="1"/>
            <a:r>
              <a:rPr lang="id-ID" dirty="0"/>
              <a:t>Membatasi gerak</a:t>
            </a:r>
          </a:p>
          <a:p>
            <a:pPr lvl="1" eaLnBrk="1" hangingPunct="1"/>
            <a:r>
              <a:rPr lang="id-ID" dirty="0"/>
              <a:t>Perlu dilakukan pemilihan bahan yang cocok agar tidak terjadi alergi</a:t>
            </a:r>
            <a:endParaRPr lang="en-US" dirty="0"/>
          </a:p>
          <a:p>
            <a:pPr lvl="1"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348" y="1122103"/>
            <a:ext cx="1040523" cy="1290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801" y="4688087"/>
            <a:ext cx="1459907" cy="994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214" y="2766005"/>
            <a:ext cx="1448117" cy="1753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597" y="2791320"/>
            <a:ext cx="1405157" cy="1626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725" y="1113411"/>
            <a:ext cx="1216489" cy="12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3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57587" y="2761060"/>
            <a:ext cx="1591031" cy="4000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1350" dirty="0"/>
              <a:t>General Lab / BSL-1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42000" r="57031" b="36667"/>
          <a:stretch>
            <a:fillRect/>
          </a:stretch>
        </p:blipFill>
        <p:spPr bwMode="auto">
          <a:xfrm>
            <a:off x="3829050" y="1046560"/>
            <a:ext cx="10858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49779" r="83725" b="29665"/>
          <a:stretch>
            <a:fillRect/>
          </a:stretch>
        </p:blipFill>
        <p:spPr>
          <a:xfrm>
            <a:off x="5783975" y="1205263"/>
            <a:ext cx="1119351" cy="1657350"/>
          </a:xfrm>
          <a:noFill/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2000" r="80469" b="25999"/>
          <a:stretch>
            <a:fillRect/>
          </a:stretch>
        </p:blipFill>
        <p:spPr bwMode="auto">
          <a:xfrm>
            <a:off x="1655292" y="3464222"/>
            <a:ext cx="10525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42000" r="53906" b="25999"/>
          <a:stretch>
            <a:fillRect/>
          </a:stretch>
        </p:blipFill>
        <p:spPr bwMode="auto">
          <a:xfrm>
            <a:off x="6800227" y="3458557"/>
            <a:ext cx="11049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42000" r="67969" b="25999"/>
          <a:stretch>
            <a:fillRect/>
          </a:stretch>
        </p:blipFill>
        <p:spPr bwMode="auto">
          <a:xfrm>
            <a:off x="496861" y="3464222"/>
            <a:ext cx="9286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838511" y="2761060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BSL-</a:t>
            </a:r>
            <a:r>
              <a:rPr lang="id-ID" dirty="0">
                <a:latin typeface="+mj-lt"/>
                <a:ea typeface="+mj-ea"/>
                <a:cs typeface="+mj-cs"/>
              </a:rPr>
              <a:t>2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666877" y="5148245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+mj-lt"/>
                <a:ea typeface="+mj-ea"/>
                <a:cs typeface="+mj-cs"/>
              </a:rPr>
              <a:t>cryoprotection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96898" y="4990276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BSL 2/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R. DNA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699194" y="5115907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BSL-4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067" y="1628094"/>
            <a:ext cx="3413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pakaian</a:t>
            </a:r>
            <a:r>
              <a:rPr lang="en-US" b="1" dirty="0"/>
              <a:t> lab </a:t>
            </a:r>
            <a:r>
              <a:rPr lang="en-US" b="1" dirty="0" err="1"/>
              <a:t>disesuaikan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(</a:t>
            </a:r>
            <a:r>
              <a:rPr lang="en-US" b="1" dirty="0" err="1"/>
              <a:t>tahan</a:t>
            </a:r>
            <a:r>
              <a:rPr lang="en-US" b="1" dirty="0"/>
              <a:t> </a:t>
            </a:r>
            <a:r>
              <a:rPr lang="en-US" b="1" dirty="0" err="1"/>
              <a:t>api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kimia</a:t>
            </a:r>
            <a:r>
              <a:rPr lang="en-US" b="1" dirty="0"/>
              <a:t>, anti air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ditambah</a:t>
            </a:r>
            <a:r>
              <a:rPr lang="en-US" b="1" dirty="0"/>
              <a:t> </a:t>
            </a:r>
            <a:r>
              <a:rPr lang="en-US" b="1" dirty="0" err="1"/>
              <a:t>celemek</a:t>
            </a:r>
            <a:r>
              <a:rPr lang="en-US" b="1" dirty="0"/>
              <a:t> </a:t>
            </a:r>
            <a:r>
              <a:rPr lang="en-US" b="1" dirty="0" err="1"/>
              <a:t>plastik</a:t>
            </a:r>
            <a:r>
              <a:rPr lang="en-US" b="1" dirty="0"/>
              <a:t>)</a:t>
            </a:r>
            <a:r>
              <a:rPr lang="id-ID" b="1" dirty="0"/>
              <a:t> dan pekerjaan</a:t>
            </a:r>
            <a:endParaRPr lang="en-US" b="1" dirty="0"/>
          </a:p>
        </p:txBody>
      </p:sp>
      <p:pic>
        <p:nvPicPr>
          <p:cNvPr id="184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63333" r="58308" b="15697"/>
          <a:stretch>
            <a:fillRect/>
          </a:stretch>
        </p:blipFill>
        <p:spPr bwMode="auto">
          <a:xfrm>
            <a:off x="3413403" y="3367579"/>
            <a:ext cx="6858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3074468" y="5148245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BSL-3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87" y="3310979"/>
            <a:ext cx="1197674" cy="17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71537" y="1200150"/>
            <a:ext cx="6557963" cy="800100"/>
          </a:xfrm>
        </p:spPr>
        <p:txBody>
          <a:bodyPr/>
          <a:lstStyle/>
          <a:p>
            <a:pPr eaLnBrk="1" hangingPunct="1"/>
            <a:r>
              <a:rPr lang="en-US" sz="2400" b="1" dirty="0"/>
              <a:t>APD – Alas kaki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71487" y="2114550"/>
            <a:ext cx="7129463" cy="3243263"/>
          </a:xfrm>
        </p:spPr>
        <p:txBody>
          <a:bodyPr/>
          <a:lstStyle/>
          <a:p>
            <a:pPr eaLnBrk="1" hangingPunct="1"/>
            <a:r>
              <a:rPr lang="en-US" sz="1800" dirty="0" err="1"/>
              <a:t>sepatu</a:t>
            </a:r>
            <a:r>
              <a:rPr lang="en-US" sz="1800" dirty="0"/>
              <a:t> </a:t>
            </a:r>
            <a:r>
              <a:rPr lang="en-US" sz="1800" dirty="0" err="1"/>
              <a:t>sendal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s</a:t>
            </a:r>
            <a:r>
              <a:rPr lang="id-ID" sz="1800" dirty="0"/>
              <a:t>endal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boleh</a:t>
            </a:r>
            <a:r>
              <a:rPr lang="en-US" sz="1800" dirty="0"/>
              <a:t>,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berpenutup</a:t>
            </a:r>
            <a:endParaRPr lang="en-US" sz="1800" dirty="0"/>
          </a:p>
          <a:p>
            <a:pPr eaLnBrk="1" hangingPunct="1"/>
            <a:r>
              <a:rPr lang="en-US" sz="1800" dirty="0"/>
              <a:t>Sol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licin</a:t>
            </a:r>
            <a:endParaRPr lang="en-US" sz="1800" dirty="0"/>
          </a:p>
          <a:p>
            <a:pPr eaLnBrk="1" hangingPunct="1"/>
            <a:r>
              <a:rPr lang="en-US" sz="1800" dirty="0" err="1"/>
              <a:t>Berbahan</a:t>
            </a:r>
            <a:r>
              <a:rPr lang="en-US" sz="1800" dirty="0"/>
              <a:t> </a:t>
            </a:r>
            <a:r>
              <a:rPr lang="en-US" sz="1800" dirty="0" err="1"/>
              <a:t>karet</a:t>
            </a:r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71682" name="Picture 2" descr="http://www.terrauniversal.com/gallery/cleanroom_gowning/garments-gloves-supplies/garments-reusable/Images/gowning_vidaro_smock_shoe_t_071116_02_f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49" y="1058020"/>
            <a:ext cx="1865481" cy="288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http://blog.universalmedicalinc.com/wp-content/uploads/sites/136/gallery/postimages/cpe-all-film-shoe-cov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49" y="4084737"/>
            <a:ext cx="1961055" cy="12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https://www.cmu.edu/ehs/newsletters/lab-safety/footwear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506797"/>
            <a:ext cx="1669528" cy="15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http://www.chess.cornell.edu/onlnequiz/pages/images/NoSan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27" y="3506797"/>
            <a:ext cx="1671678" cy="167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http://www.copybook.com/media/pharmaceutical/profiles/abeba-speczialschuhausstatter-gmbh/migrated/images/laboratory-safety-shoes-1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03" y="3811205"/>
            <a:ext cx="2655349" cy="12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6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APD – </a:t>
            </a:r>
            <a:r>
              <a:rPr lang="en-US" b="1" dirty="0" err="1"/>
              <a:t>sarung</a:t>
            </a:r>
            <a:r>
              <a:rPr lang="en-US" b="1" dirty="0"/>
              <a:t> </a:t>
            </a:r>
            <a:r>
              <a:rPr lang="en-US" b="1" dirty="0" err="1"/>
              <a:t>tangan</a:t>
            </a:r>
            <a:endParaRPr lang="en-US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16681" y="3262901"/>
            <a:ext cx="2575340" cy="706038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buFont typeface="Georgia" panose="02040502050405020303" pitchFamily="18" charset="0"/>
              <a:buNone/>
            </a:pPr>
            <a:r>
              <a:rPr lang="en-US" sz="3825" b="1" dirty="0" err="1"/>
              <a:t>Lateks</a:t>
            </a:r>
            <a:endParaRPr lang="id-ID" sz="3825" b="1" dirty="0"/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id-ID" sz="2400" dirty="0"/>
              <a:t>Dengan serbuk atau bebas serbuk – memberikan sentuhan sensitif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614258" y="3111743"/>
            <a:ext cx="305332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sz="2100" b="1" dirty="0" err="1"/>
              <a:t>Nitril</a:t>
            </a:r>
            <a:endParaRPr lang="id-ID" sz="2100" b="1" dirty="0"/>
          </a:p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id-ID" dirty="0"/>
              <a:t>Dibuat dari lateks sintetis. Untuk pengguna yang alergi terhadap lateks</a:t>
            </a:r>
          </a:p>
          <a:p>
            <a:pPr marL="273844" indent="-191691">
              <a:spcBef>
                <a:spcPts val="225"/>
              </a:spcBef>
              <a:buClr>
                <a:srgbClr val="A04DA3"/>
              </a:buClr>
              <a:defRPr/>
            </a:pPr>
            <a:endParaRPr lang="en-US" sz="21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531873" y="3030139"/>
            <a:ext cx="308829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id-ID" sz="2100" b="1" dirty="0"/>
              <a:t>V</a:t>
            </a:r>
            <a:r>
              <a:rPr lang="en-US" sz="2100" b="1" dirty="0"/>
              <a:t>in</a:t>
            </a:r>
            <a:r>
              <a:rPr lang="id-ID" sz="2100" b="1" dirty="0"/>
              <a:t>y</a:t>
            </a:r>
            <a:r>
              <a:rPr lang="en-US" sz="2100" b="1" dirty="0"/>
              <a:t>l</a:t>
            </a:r>
            <a:endParaRPr lang="id-ID" sz="2100" b="1" dirty="0"/>
          </a:p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id-ID" dirty="0"/>
              <a:t>Sentuhannya sensitif – sarung tangan yang baik untuk menangani bahan kimia dan spesimen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00400" y="4514850"/>
            <a:ext cx="47176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 indent="-13097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sz="1650" b="1" dirty="0" err="1"/>
              <a:t>Pilih</a:t>
            </a:r>
            <a:r>
              <a:rPr lang="en-US" sz="1650" b="1" dirty="0"/>
              <a:t> </a:t>
            </a:r>
            <a:r>
              <a:rPr lang="en-US" sz="1650" b="1" dirty="0" err="1"/>
              <a:t>ukuran</a:t>
            </a:r>
            <a:r>
              <a:rPr lang="en-US" sz="1650" b="1" dirty="0"/>
              <a:t> </a:t>
            </a:r>
            <a:r>
              <a:rPr lang="en-US" sz="1650" b="1" dirty="0" err="1"/>
              <a:t>sarung</a:t>
            </a:r>
            <a:r>
              <a:rPr lang="en-US" sz="1650" b="1" dirty="0"/>
              <a:t> </a:t>
            </a:r>
            <a:r>
              <a:rPr lang="en-US" sz="1650" b="1" dirty="0" err="1"/>
              <a:t>tangan</a:t>
            </a:r>
            <a:r>
              <a:rPr lang="en-US" sz="1650" b="1" dirty="0"/>
              <a:t> yang </a:t>
            </a:r>
            <a:r>
              <a:rPr lang="en-US" sz="1650" b="1" dirty="0" err="1"/>
              <a:t>tepat</a:t>
            </a:r>
            <a:r>
              <a:rPr lang="en-US" sz="1650" b="1" dirty="0"/>
              <a:t> agar </a:t>
            </a:r>
            <a:r>
              <a:rPr lang="en-US" sz="1650" b="1" dirty="0" err="1"/>
              <a:t>nyaman</a:t>
            </a:r>
            <a:endParaRPr lang="en-US" sz="165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00400" y="5257800"/>
            <a:ext cx="4400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 indent="-13097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sz="1650" dirty="0"/>
              <a:t>NOTE: BAD HABIT!!! When using glove</a:t>
            </a:r>
          </a:p>
        </p:txBody>
      </p:sp>
      <p:pic>
        <p:nvPicPr>
          <p:cNvPr id="70658" name="Picture 2" descr="http://ecx.images-amazon.com/images/I/81zanRdCez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18" y="4272969"/>
            <a:ext cx="1355402" cy="13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BUUEBQVFBQUFBQUFBQUFRQUFBUUFBQXFhQUFBQYHCggGBolHBQVITEhJSkrLi4uFx8zODMsNygtLisBCgoKDg0OGBAQGiwkHSYsLCwsLCwsLCwvLCwsLC0sLy0sLCwtLCwsLCwsLCwsLCwsLCwsLCwsLCwsLCwsLCwsLP/AABEIALABHwMBIgACEQEDEQH/xAAbAAABBQEBAAAAAAAAAAAAAAACAQMEBQYAB//EAEQQAAIBAgMEBwUFBwIFBQEAAAECAAMREiExBAVBURMiYXGRodEGMlJTgRVCkrHBFCNygqKy8GLhFsLS4vEkM0NUcwf/xAAZAQEBAQEBAQAAAAAAAAAAAAAAAQIEAwX/xAAnEQEBAAIBBAEEAgMBAAAAAAAAAQIRAwQSEyExFCJBUTJhcbHwI//aAAwDAQACEQMRAD8AsAsMLCCwgJhoIWGFigQwIAgQgsILCAgCBCCwgIQEAQIQEICKBAECLaFaLaANooEK0W0AbQrQgItoAWnWjgWLgMm4GrTrR4UjF6Ltk7oujFolpICCdYcBM3ki9tRrRSkkO2WQjAUzHl38L2m7TsMf6OKFtL5KmkfojBKyUIjCPJTSIVgkSaR9IDMBrbyl8hpEKGARE2nblBsD3kZ+EYO0BmFm0B4ayTl96XtPEQCI5BInswbIgER0iCRAICEBFAhASjgIQE4CEBIDFPK5No309P5ifiX1kX2i2jBsz82sg/m18rzCidPFwd825ebqPHdaejCvT+Yn4l9YaVaZNg6k8gy+s84Bk7dmRd/gpsR/E3UXzbynpelkny8p1lt1puhWp/MT8S+sIVafzF/EvrPOlhCX6Sftn62/p6KKtP5i/iX1iirT+Yn4l9Z52I4iFiAouToALk/SPpJ+z62/p6MiAi4NxzGYihBwN+7s1jO7KZSjTUixCAHv4+cfFhkLDs78zPn55yXUfRx3ZuuwRxVEAOOMcnlba0WITEJt6RQvOYrRLRcMW8SNGyWiFYjuBrG+nzsoJ7TkIPZ3BE6OAS3E+GU4078T4x7NuI4Dxg1F5G0Toj8TeJi4DzPjJ7ER6Tk+/l4RtqJ4sZKqKRo3jY/nAz4j6i3mDM9v7a2hHZT8ZjFbYv8AUx8JYsRxNu/L84JpX43ETCHdVcdmW1ufGRBsbA9U56/SXuDsjFbZgSDpbXkRNdkTupKXuiKRDtygkTrjyNkQSI4YBEocAhATgIQEBQIaDOCBHUEIzHtptH/t0+9z+Q/5pmJY+0m0Y9pfkpCD+XXzvJOzbmRqOPHiYqGyamqglgChxG9wLk6T6XHrDCbfK5N8nJdKcGTkOHZ2PzKgX+WmpY+br4SPt1JFqMtJsaA5Nzy8++P7dlTopyQue+oxP9oWe196eE9bRgYYjYknYKYdhe5F10BsQdc+EmfJhh/KmHFnn/GJO7t3PWayaD3mOg9T2TY7t3elFbKLn7zn3j6Dsg7IoCWUBQCRYZDLWPh8s8p8jn6nLl9T1H1uDpseP3fdPB+U4PGsWUTFObTpP4geycGI0zEi44301zYaDUyWyEixoVQTHC/OQqTW0zkpD8XHhALpB3zix7uyCKmdrQ2gCRxnAwjGNp2pUGZueA4y60bPs3E6Svr7YWypfi4fSR61bGes+XwgW/8AMcWooGRbuA/2nncrfUakkRX2Srr0hv8AxNGH2er8w/iaWPSNwU/zEfkIgBPHwmfDK15EOiXOV2VxxzKsO/hJSdONSp7x6Q8HbOFuM3OLX5ZuaLte21VyFPHzIVgPpnnILb6K+/RdO0aeBAlzkYjEAZAn/OM12f2ndFZR9oKR1JHepB8riG28lZgAcu3K8Z23dtOpnTHRuNCB1L8mX0tIO416SmWqFMasVKpeykcDfO81hjdlsaQaRDB2drr3QzOhg2RBMcMAiA6IQEQQhCFi1qoRGY6KpY/QXicR/mkrfauvg2VhxchB9Tc+QM1hj3ZSMcmXbjaw6XdwOLtx5sc/zmv2iuUyVFsjK622imtMFVsAFsGw5kkak8Zn9i2miKDU6uPE1QMSiqeqoyW5I45w96bTs9RmdFqqxACramEFgAMhnPpZY91k16fLxymGNu/dQHcu5OV3YmwFhdjwH1kre7fv3A0UhB3IAv6QdzJeul9FOM9yAuf7ZHZrkk6kknvOZntr7nPb9v8Am/8Af7S9l3TUdr2JU+4RpbLzmm2LcpX3ja/3RnlYan6Sg3Xvh6OQ6yfCf0PCX9L2jpsLWKk64vUT5fP0/LMrfl9Xg6niuMnwm9IQpI7D6/lCp17/AOecaSsrDqsDwyIOsZZCjX1A5cVPpOL3L7dfz8JrGEt/ugnukSqWIya3dr4mS9k3mGGG4xLqMtOYHKSqRtidveYKOQzPjDbZaai2Z+vpFqbTGukUyeOL3UtCjrgyYcLmxHZykqlUuMteN9RILAqQwOmXff8AwSWjBs9Dz598THRaeBzEexSNtNkXEzAKPvE2AmT3r7UEtg2cG2mO2bdijgPOW2Y/JJcvhqqm03NlNubfoOZiU6Cg3Gp1Y5k/WY/Zt/MPetllZlZfAjKWFH2kpsQvWBPh4zMyxq3GxompxiohHu+EYSpiFwbg6EG/5Q1cib0yEZwc10MNwDmMjEVyMjAQODDy4QWjL1gNWA7yJUP4p2LPKV9XedNfvX/hF5D+2i4/doQOba+A9ZLlGu2rqrnpxlO2x9HXV0+91WHMa59ojO6tmrttPSM11wlTftsRZRlwmjNEa8efpPXD4Zs9mNkbMiSDGMNmBkgzSAIgGOGAYU4IQiCFCCpjOZf232jrU6fIFz9ch+RmqojLvzmC3/tGPanOoVgtuYTIjxvOrpcd57/Tk6zLXHr9pnsxszEO1lKuRROJXfNteqpFhnmSco3vnZgtNSEpoWdwAEdKlkJAbrOeqcjJ2zOi0VekKNJmvjxtXQAfdt1ut33lZvyvTd1NPCbIA7KCAz8SC2ZHfOrHeXJtyZyY8eh7HsFVMZ6NmxU3VSpVs2sCcjpbFpK0LNQ6ilSW+NWRMmNIMy3S4CVChUDEfiFh2zNAT14srd14c2MxkkIBDAigQgJ7OcgE0vsjs3SdKal3AwBcRJt717cuEztps/Yqn+5c86n5KvrObqteOurot+WJx3YlrAEDsZuPLPKU1H2NoIbjpC3xNUJPjNZaIUnyrhjfmPtzKxnqfs+AerUqDkCxIHcI99jNwqX/AIkH6ES6FOLgk7Mf0d1UbboqfMv9CBbuvGqu7KzG3SBF4BL4j3sf0mhtEwx48U7qyW1eyzPa9ViQc8bFsuzLWStl9n1pjqgYviJufymjtOtM+HFrvyUp3ZlmAe83z8JE2ncIZSAiA8DoQeYsNZpCsQrL48U7qx2wezFSlcirmeRcD8IOvab90fqbnr8NpI/kxf8ANNQVglJZx4z8FyrJncW0f/cqX/8AzS0X7Drn3tqY9wwf2mak04BSPHid1Zj/AIec+9Vv3s5/WGvs9/qH4Sf1mi6OdgmfFivfVEm4QNX8FA/WSKe6aY1xN3n0lrhiFZqYYz8HdTKUwosBYdkRhHbRCJplEqCEpyh1FgJIpDBIhmCZA4JzaeXjOiqLsPH/ADxlB16oRGY6IpbwF55nmTc6k5ntM3XtXXw7Kw4uVTzufIGZjc+wMWWoVXo1cXNRlRWIzwgnWd/TaxxuVfO6veWcxjQ7LVFKmOsygDVHr7QuQ5YcAHlM+R0+0HrjrMLM4CXGQGSggG0uNr3gKFcsx2gvmRTZ16LrDL3Sbr9OEqt10/3i1HIVcTWY2C4wpYKMwAe82m+OalyeXLd2Y/2nbbVQUXClGJwgYTQv72ZtTAJyHEDWUYl77QVSVCl1brserhuRYWZghwnNjmQDkdZSgT24f47eHUX7tEEMCcBCtPVzuAm69kUtsq9rOfO36TDT0H2cS2y0v4SfxMT+s5erv2T/AC7egn/pb/Syi2nRZ859Z1p1p06AloloU6AJEG0ctEtAbIiGOWg2lDZiGOEQSIARDCIgwBIiERY1tO0LTQu5CqouSdAJFHadaRdm3ilRsK4g2HHZ0dCVvbEMQFxeScUBCIBEO8QyBh1jJkplkeosATBMWIZFGIezjMn6eH/mNkyRQWyjxPec5UZj22r9amnIFz9ch+RldS3qvRJTeirhLkEswzJuTYTY7VuqjVbFUTE1gL3bQdxjY3Bs/wAoeLes68ObCYzGyuLk4OS53KWe2V27ey1rlqKByLY8T3FshYaRmhvKolMIhCgEtoDcm3vXuOE2Y3Ds/wAoeLesL7C2f5S+Les3Oo45Naed6Xlt33TbDV9oLkYgtx8KKl+/CBeAJvvsPZ/lL4t6xRuPZ/lL4t6zU6vCfhi9DyX8xgohab8bj2f5S/1esX7C2f5S+frNfWYfqsXoOT9x58XnouyALslMElf3dMXGtzhA05k2+sb+wdm+Snn6yx6MYQthYWsOGWnhYTw6jnx5JJI6el6bLituVRNow4s6oW1rrfLqurC+eWdx2hrcI3tYpgYjVKg5YlubFFbFYjQ6n+Xsk0bMnwL+Ec7xwUltawtcm1hqdTOZ2q9ejxH96QwYC17AXUWXCeBsD33zzIhV8D9YVCtytPEL9V1Y2vyvcDPs5yadnQm5Vb88IvlpCWio0Ua30GvPvgQaYR1t0xONkcA2VvexgAai4Fu4Gc9MFT+/ZVuy3OmTsCoY8rYdb9XtzmpsyA3CqDloANBYachFbZ0Oqqc75ga6374EJEByG0XucgCt/eBtkbnQj6xKlRLn96VLO5vbTCAGUk5BQbHw1Gs1NmRbWVQRoQBfx+p8Yh2RDqin+UcgPyAH0ECvKi1v2m98I1Uk2JuLX43z7BFDKhUNWLBw2EEXUjIHMcsQ8zzk59kQkEqMr92etxx0E5tnQ2uq9UWGQyFwbDlmB4CBXFEAyrkKtmtiBNgcWZ1Istu6+sSwtY7Qb3tmQPdLYha/aPoJYfsqfAvL3Rpa1vAkQTsqfAvH7o46wIY2G5DpVb3FQEWIOG/W7zfyifZ7cKr355ak3Y2POT1pgaADjkLZ84sCPRpFb3YtfnwyAsPM/WRd8oDQqBkNQYTdAbFuwHnLAxt1BFjoYGOAJx0ld62zmg4vWpkPSa3VVWZQXzAyz8oGzEGhUWsgx1KA6NxTOWFABRItdGVs+295rzQHb+JvWCaI7fxN6wMrRW5x0hZjQpY6RUolTJhVpm4ADjqkHnCejT6LZnKC5ZBVGE3saXRtiFsgLA+c0xojt/E3rANEdv4m9ZBQVQlOsSoJoIUNQfC+EgOvFlAtitxz4GXwQW6uhzGdxny7ILbOp1v+JvWJsuzrTUIgso0FybdgudIUBiQ6wgTKmN6MwoVShswpuQeRCkiUWxe0tR6asLZgc9RkRrzmkdMQIOhBB7iLTzPcLlWqUW1RiR42bzHnLEbAb9qdnn6wxvyp2efrMfv2vUp4WpsQDcHIHPUajvlT9sV/jP4V9J648dym3llyzG6r0gb7qdnnCG+6nZ5zzYb6r/H/AEr6Rftyv8f9K+k14az58XpY33U7POEN+VOyeaDftf4/6V9IQ37X+P8ApX0l8OSefF6WN91OyEN9VOyeaDf1f4/6V9IQ9oK/xj8K+kvgyPqMXpY3zU5whvepznnGy7/rF1DOLFlB6q6Ei/Ca3bajCk5TJgjFeOYBIymM8Lj8t4ckz+F2N8VOY8IY3xU5jwlNs1XEit8SqfEXlXs+21KlR1x4FcuaLBQSBSfA4N9b6zD0a4b4qdnhCG+qn+nwmT2F6x6QtVv0b1Ew9GgvhHVNx3gwN2bUzrTZtqUlgjGnhpXuQCU59kg2I33U5L4Qhv5/hXwmP2jeFRGal71Rz+4a2RVtS1vgzvzFucmbyrtT2eoym7JTYgkDNgupGko0w9oH+BPA+s7/AIgb4E8/WZHZKrFh/wCpSpxKKtO5y0BBvH6W9KbWsTmrMcvdVDZsfw55WgaVt/t8CecbO/X5CZxd6Kb3DrZDUGJbYkXUr4jI2Oca+2F0CVSSuNQEzZOLLc6DttqOcDSnfb9kQ77fkJm33mg6+I4OiWpYLwdrK19b6i0UbzTr3DqUAJDKQSGJClQNbkEW1gaA77fs/wA+kE78fs/z6TNbVvW1OoQjh0A6jAffuEJsdLg8eEL9vALFsWWBQmHrY2GKwzzJBHdaBoTvyp2f59IJ35U7JnjvNbXIcHGKZQr1wxFwLA55Z3Ec2XahUDWDKVbCysACDYHgSNCJBdnflTsgHflTkPOZp6zVCxFToqasUBAW7MuTElgQBe4t2GANqcCmHZdahdhbCaaA9bsvdb/WBpTvypyXz9YB37U5L4H1mefeagEsjrZS4uB1lFrkC+RzGRtDr7YFbDYk2BsBfM+6vebH6A3gXZ39U5L5+sE7/qcl85Q/twzurBgwXAcNySMQsb2tbPWOUnxC5UqbkEG3Du1EKtK2/wCqbKoXE7Ki5XzY2v8ATM/SaMzIbko9JtYP3aKlj/G/VXyuZrpmhwTzX2gp/s+8S2i1Dc9z5H+rP6T0mY//APoew4qa1APdNj3N/v8AnIIG9aGOiw4jrDvGf5Xmd2XZg4YlrYQDoNCbE3LAC2XjNJuqv0lFWOtrN3jI/wCdsz20UujqlSLgNpzU5/lOjiv4eHLPe3Hd54MpHWsQTmF946Tjut+Q5ajiwUeJI+k4VEsQOkFwbgHq34ZcorVEz61S3AXGgvh8Or5z13XjqF+y2ysVOTXzyBVsJF/qI1W2MoAWsLkgC4JyJByHdJD7QMyHqkgHDc87f59BrG2wnWox1Oak5nXjNS1myfg7V3UQQAQxOg0+7ivcnlAG7KhAIFwbWsQb3NgddLzgRcHpTcaHC1xYWHlDR7Cwq2A0FnyzvlllnLuprExX2VqZGIW4jMHQ8xN77y/xL+YmJq2b3qoPer/9M2G7XvRQ3v1QL552FuPdPLm9yPbg9WmNj6ZKSoaYuqBcXSDVVsDa3MRunucolMozGpTKmzOxQ3yqAA5C4LS1EIGc7pRtk2cqat9HqFl7iijP6gyLu6hUppTU0EuiqpfGl8hYt7t5aXi3gVlfd7uzVCQtRT+4zuFVeDfx537COUlbwotU2d1Asz0yLE5AkaX/AFkq868CFs4YEfuEX/UHW+n8I/wyLS2CqnSMpUPWQliLDBVzwhTbNbG1+YvxlvedApKm7nOOy4cVCpTGKqXbE1s2J4ZcJPbZz0hYWsKOBe+5PhpJZiGBTDdjYQMvd2ZNeFJ8Tx3bNkcu7L97olsGwsUQsXAb7pOKWRiGBTfZ72qWUDE1EgYy11QglSxF75Hxjj7G4fpAAx6Vnw3tdTTCCxtkQB+cszBMCup7E3SB2tcu1RgDex6PAijLOwvnzj+y0SuMm12qM2XLIL/SBJBiGBWU9mqKpphabLiYq7G9sTFs0tmRfnGfsxsAW69WkqjWxbHje+WhIEtzAMCvr7K1QMXwglGRQCSBi1Jawvew4cI1V2AkKeqzAlnDXAZmFri17W0HZLMwSIVWtsJtYCmQbllKZYuBFs8hlHqdMU0AvkozJ7MzJJkXa0xlaY/+RrH+EZt5ZfWSi69kqBFIuw61VsZ7j7o8JexrZqWFQByjkzFOCRN7bIKtF0PFT48DJQiyo809nmKVHpNkfeA7VNmH5eE72j2ezK/MYT3jMfr4Sw9qdj/Z9qSuo6rG579GH1H5SRvXZukosBmQMS94z8xcfWb47qsZzeLG2nWh4YuGdbjBaEBCtFAlZCBFAh2hASoACa32de9AD4Sw87/rMsFmj9lm6rryIbxFv0nnyz7Xrw37l0BCi5aXEXLmJyuwlotoWXZOy5iAMW0O0TLmIA2nQ8ucS45jxgBaJaOZRCIDZEEiOZcxENuYgNkQSI6YloDVoJEOuwVSx0A7T+UqF25xfGblVLHCFam2uFQdQdMs4FkRBIkNt4NgJsAwKrgN7km2d/hz1iNtr3thBBOFGF7XBscQvkNSD2QJZEG0jnaWxsLoAoBxYWNyScgL52A8TO2Kuz4g2FWXIqAeOjDPS35GA8Vjm4dnx13qHRP3a9+rnxsPpG9qfAhbWw8TwHjLzc2x9FRVT71rsebHM+ZmaqbOnRDCnBCgiEIRG3hsKVkwVBcXB+ozlWm7HUALYgZAkkGw0vlL4xoywVH2fU5L+I+k77Of4V8f9pbhoQMrKnG7X+BfH/aL9mP8CeP/AGy5DQg0opfsxvgTx/7Yv2Y3y08f+2XYMUGE0pfstvlp4j/phpu5xpTUdxA/SXQaEDApf2F+KDx/2i/sD/LHiPSXYMIGFUQ2B/ljxHpFOxP8seIl7eLeBQjYG+WPEThsLfLHisvrzrwKI7E/Gn5iJ+wN8sf0y+vOvAoTsLfL/tifsTjSn5rL+8QmBnm2Fvlf2zv2Nvl/2zQRDAz/AOxN8v8AtgjYWGlO31WaAxDAoG2RzqnmsA7E3y/7ZoDBMDPHY2+X/b6wDsjfL/t9ZooJhWdOyt8s/wBPrA/ZWBuKWfPq3mjMEyCipbuNQrjGFVYMRkcWHMDuvY/SXcICIZlQmJFMEwr/2Q=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0662" name="Picture 6" descr="http://bioland-sci.com/images/Latex%20glove%20image%20for%20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5" y="2125266"/>
            <a:ext cx="1756474" cy="10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SEhUUExQVFRUWFBQUFRQYFBYXGBQVGBUXFhQXFxcYHCggGBolHBcUITEhJSkuLi4uFx8zODMsNygtLi0BCgoKDg0OGxAQGiwkHyYsLCwsLCwsLSwsLCwsLCwsLCwvLCwsLCwsLCwsLCwsLCwsLCwsLCwsLCwsLCwsLCwsLP/AABEIALMBGQMBIgACEQEDEQH/xAAcAAEAAgMBAQEAAAAAAAAAAAAABAUDBgcCAQj/xABBEAACAQIDBAcFBQcEAgMBAAABAgADEQQSIQUxQVEGImFxgZGhEzKxwdEHQlJichQjM5Ky4fBDgqLCJCVTY9IV/8QAGgEBAAMBAQEAAAAAAAAAAAAAAAECAwQFBv/EACwRAQACAgEEAAMHBQAAAAAAAAABAgMRBBIhMUETImEFFEJRcYGRMjOhseH/2gAMAwEAAhEDEQA/AO4xEQEREBERAREQEREBERAREQEREBETFicQtNS7sFVRcsdABAyyHtDalGgAatRUvuud9t9hNE6WfaACpp4S9+NbdpxCA637T/cc/wAVtFqp61RmbmzE6crmduHhWv3t2hx5eZWnavd2o9MMHe3tge0K5HmBLbB42nVXNTdXHNSDY8jbceyfnX9orDVF0GmhDf03lz0f6RVKDirTurDSpTa4DDkRy5GbZOBER8ssqc2Zn5o7O8RNbwvTfCtSWoz5Cd9OxLKeI0HrK7af2l4WiAclVtQNFUacTq04Yw5J7dMu341PO4brEqNh9JcNi1zUaqtuupNmXvU6y0q1VUXYhRzJAHmZnMTE6leJiY3D3E+K1xcag6g859kJIiICIiAiIgIiICIiAiIgIiICIiAiIgIiICInmpUCgliABvJNgPGB6kTae06WHTPXqLTS4XMxsMx3Dv0PlOedLelWJpYkfstenUSxNrAIh3ZWsCX53vObbcbG4h81eo1bUm3tBlHPKhIC+AnZi4c31MzqP8uXJyq1mYjy6r0w+0VaYFLAkVazb3sStIeO9u/QceU5tj9pYurpVxJfrZiGJIvzA3emk8bHUKp4MSSQdG8RvmXFpmFioNvMeM9LFgpj7RH7uDLmtknvP7K6oz8cptxBI+N5Dq1gNCwHYNTM1XBOO7tOkwDZ7Eggqba7zqeG8To6pjwxise3vCYrIxFzqL+Uk7MxZdn1vqoHYNb/ABEqMYjISSCNP875bbEw2WmDxYAk9p1Hpl8pnadyvNYiNpz45VNmJHh/nIyn2viM7jiANPn8pl2lU1YW90Zh/tOsiYygRkAF2ZQxIubsRc6d5lfSYq8U3IN1uDzBm1YDpdVNhXvU0sKm9xy36GamoI4HyMzJV7/Iyl6UvGrNK2vWd1dS2H02aiwWztTPBkIHhvy+GnZOk7J2zSxC3RtbXKH3h9R2ifn/AGZi7i2W50todfGb1g82VSBkYWtlJFrbrTzeVipjmOl3cfJe++p1aJqOyelRWy4gXHCoBr/uA+I8ptdGsrqGUhlO4g3BnI6XuIiAiIgIiICIiAiIgIieXcAXJAHMm0D1EgVts0F31Af03b+m8r6/SmmPdVj32X6n0gX8TUa3SmofdVFHM3a3jp8Jzjb3TGvi7rncURcBR1TUHNsvDsmuLDbJOoZ5ckY43Lqm1+mmDw5ytVzv+Cn128baA9hM1rHfahbSjhXPbUYL/wAQD8ZzBcbl3BRfzPrrMtDGqT1rg894no14NYjc93BbmXme3Ztm0ftBxtTRclIckGvmbnytKDFbarVNapd++oxt/NMFXGpbq2MxHEC24AczNqYq18VYXy2t5lIpY1SbNdTyPHxmepSB3TWauMuSoFwToON+wyXhwy+81+74A7z6Dvm0QzmOy0rYEMLVMrL+YXt9JArYWkLZQdN1ncAa3/FrPlbEHw7yfjIlWvpImfzWr1enrFVyeMYfEjcZBqYiYVqXlJyr/D7NlVww110nqjVUKoG4AHdbhpKjB4i+hkiviAgAPKwHZLbjSnT309YlFNi3AMO8EWIMU6pY8h2abt0gCoXbWT6FybAX7BrK9S/S1/aOCc1nILam4AYjeB/eQq9OvT1Dv/tqN9bzfaewa9VgRTyi3vVDkH8vvekusH0MojWr1zxA6q+mp8xPLzxWLTqXo4uqaxuGv/ZptHE1mZaih6SA3rMLMr6ZUDD3+Oh1HPcD0UCeMLhlpqERQqjcoFgOcy2nK6Ih4ZLzLgcbUoNembDip1Vu8fMazzEgbjsfpDTr2U9Sp+EnQ/pPHu3y4nMnpAy42X0hqUbLUvUTgb9cDsJ97x85I3WJHwWMSquamwYeo7CN4MkQEREBIGL2vSpPkdrGwO4m1924SfOddMsRkxh7UTTnpA2PG9MKFPffXcWIUHu3k+UpcV9oS/cA8FZj5tlErnRKyWIuDv7D2cjNQ2jgmovlOoOqt+IfXmJjlvaneHo8Dj4c89N5nf8AttOJ6bVX3Fv5gvog+ciDaj1eIz8rXzfpLX17OM12grMbKCTv0HDiTyHbJj4V0XMwsAQN67zqLa6+EzjLaXo34GCnbtv6rD9qY72Pdc/CZadSRaVX2uh/icD/APJ2H83I8ZExe0VpMykPdRvy2B7i9rzSm7T2ceaKY+1uys6U9J2U+xp6XFmbiQbiw5bjKBtpDLlGgAGvd8pV7cxd6n+1R8ZBfEXGk9yk0xfLD5nJFss7lbXNc66AHT6zNUTLoCdNOcibKq6MCbHS3dJ4yneSfS83rfcbY2rqdK9sY1NufO/1no7UV9DcdmlpJxlWinvLc8ANT3nXSVdatRb/AE2Hj/eZ2vMe161ifS1wZFyRvtYeMzirzOvbKCgzbqRY9gFz5S1oYPGVN1A97gJ6MRK/eKxHdPwJmeyRWrgDfK6tjQ243luvQ7E1f4lSmg5Lmb00HrLPBfZ7SHvvUfusg9AT6znycqN9m1OP+bT2aS8Dh840BPcCfQTouB6K4en7tFO9ruf+ZMt0wYGltOUz+869L/A37cvo7PqZxam4A+8Ra57jraTcP0fq1WzOQuu4XOnDlOi/sQ5TLTwgHCVtybzGlq8esNX2b0YRd4Ld5+QtNkwmDVBZVC9wA+Elqk+2mFr2t5lrFIjxDyFn0T6SJjNYbvkZRZkmLE4gU1zNe1wNBe1za55DtOgmRTefYECptVApI61r3CsjWOuUHIxtmtpwNwN+kVccQbAIeIs5NxubULowJHVI1G6+omZsMgN21OXJdmLdS98vWJ0uBp2Ty+Mprx8oGEe0bU5rhgCuYKrqbaqydZTvNm7RyI90qDqWKkdZs1m10yqts3vX03m8xPtQcFkeptFzyEC7w9ZqZDo2RuYPob7x3zZtj9KEqOlGppUfMFK6qxVSx/SbAm3YZzZ67HeTJnRdv/ZYMfmxDeWHcf8AaSOvxEQE5n9o1P8A8pTzpr8WHynTJoH2iJ++pnnSt5M31ga1s3GZeNxuMtsbhVrJlO46q3FTwImu5bHcNxIlrs3F2sG3H0MiY3HdNLTWYmPLXStShUym4YciQGHeCOqZsbs5zEIyuqXYZQNG+6tQuUYcdQfOZ9r7NFdOAce43yPYf7zVEqsHAdc5U5fZvdhfdlt9Jyf2516fQUtHOpFu0Xr5+v8AxnrJlOlu4Orkd5XSajtDD4r21TNet7RiwYHXdotjyAAt9Z0j9mpKoJUKtwpBQAm46y2v7RD3Fu6VeLw3snGZVa9nUEuCBwBHVYeIG6a4r2xW6oY5a4+XXone48OYvsqu7E+zY+Xd8pNw/R6uf9O3iv1nTHwqMgyga6hrIvW3Wa2vhblrrIy08pIIsRoQeBnT95tE71Dzo4FJjzO4aVh+i1cneij9RJ9F+ctsN0QPGsR3Jr4Etp5TaKYkqkJMcm/5srcOsNbw3QSgNW9pUPEs9v6QJa4Tovh03UafeVznze5l5SEkKkibzPtjNIhATBACwFhyGk9jBDlLBUn3LK7ShLhhMi0plNRQbX+f+b55LNwXzNvhABJ9yzyUY7yB3D5mfRSA3knjqd2/dy3mQPLVVG8j49s+CvfcrHwt8Z8avTTiB3f2keptNRuBMCUpbkB43nw0Sd7t6D5StqbVbgAPWRqmMc72PhpAunVANbeJv8d8wvtBBxv3SjqVLXJOg1JJ3DiSZ8gWdTav4R5yLUxznjbu0kHE4laYuxAGZV1NtWIHzv4TC2NC2uC34io0QZiuZrm4FwRpfceAgTWYneZExOOSmbMbaXNlY5Re2ZiB1VvfU2Gk80cUzPYqAl6ig5utmptlOlrZTZuPDtmJybVyArHOQwdiFyiimhsDpY7vzGShLOIUZsxChWCksQBcqrDU/qEVMQq6k7iQewqpY+ikyAKiB71MoS7HrWtm9hhyBrxympbxmNMM5XJY3NANckj96aS0ct+BspJP5oEt8cbWCZHLZQtRgo93ODdb7xw7+UuuiLE7UwelupiiRy/dKPnKD9mZlNqagMdUrH2hIy2DMbtcg3sL7uIl70Ip22rhV35cNie/QU1gdkiIhJNF+0sEGiw/OD3XT6zepqH2kUM1Gmfzkea3/wCsDQ3AI+HjpMNGplNiLDv3d3ZFJrdU7p9enfQ9ljzHKELzZ2L+6fD6SPt/ZXtBnQfvFG78ajh+ocPLlKzDVuZ1vpr6X56GbBs/FZxY7x69spesWjUtsOa2G8Xr5hqmy8eaZtc5DvHDvsQfhrNgxVAMAgS2YBgRTbKt9xYoMvm57pA6SbMyn2qDQnrjkTubuPHt754G1aItanplymkRSCFram+Qu3nOaszXdbPdyxHIiubDHf39Jh6wTlHNMWa7Zcy635ZdD8OPGS8ZhwRcX0091hm1N9SABprp5CQaeHqPb2dApY3DdcH+eo2vhJ1PY9ViWdlBOpOrNft3D1l671pnn6ItFptET79z/EbRqZkukZMo7JUbyzeQHkNfWSRRROCjvI+c0isuHLyMc+EehJaCYKm0KY+9fuF/7SLU2sOC+Zl3Fa21i4PA28BPQogjrG/fwlHU2k54gdw+sjPULbyT3mSo2B8VTTiO4a/CRau1l4An0lBWxSKLs2lgdLtoTlBAW5OpAkb/APpgqzJTcgWALDIGY1BTsC2uhOunAwL2rtRzusP87ZEqV2beSZVVsbUUPnVVIptVXK5e4QjODdRrqvn2SZhn61QHXLVy+GRGH9UD01VQQpYBjuW4ubC5sN+6R8TjcrZFp1HawaygWAJIF2YgDVW8pD2OEUKq0SDYq9X2aqLrcE5iczXI4A75nr06hrH2bql6SZiUznR6tsouAN5334SRMFQWF9CSBa97Mfu6cZGO0VsSAxtkt1bZw75FKE7xf/NRMFUZcQh1IsoqG4A9owZKLkc/fU/qTlMGFDMAbOSUp5iVyqjJVpuaaqbWAGbUA3tvNoQz1MXUscyKotVS18xzrTaoCDYAoQtrEXnrrZ8xdrCrlC/dyGlmNxxOY3v2DtmZ8KWvc2/eO3PRqLU7ebE+EyphwO3rBvEKF+AgU9KyZuqqC2EcgG7W9uevUNtWIOp9TJLI1nXKx9orU76WX97WDFr7hlcEc9ZOw+FRBZFCgch/nIeUzRsRqVAixPCpVbwd3I9GE+VsCrMSS1jbOgPVe2gzDjpYdoABvJUQljWio4DgfEAAHvsB5TJPk+wEm9CR/wC4o9mExB83QSDJ3QMX2yvZgqnrVX6RA7DERATXOnqXwt/w1FPoV+c2OU3TBL4Or2BT5OpgcsrJcXHKYvbXbJxsGUzNSMwYzD3sRvG76SJTTW+76Uvrax4jt5j1mfB1rbtLHd2cphw9TNY/eG8cwf8APSeKilfd3d/oez+8ImJidNlGLpsMrMnWBGRmUFh97qk6jWe6bUqY6uRP0qB/SJqBe2LXtw7eYqJ/eS8Vi0QXdgo4Xvr3Ab5E68r16p+WP4X1TaqDcCfSRqm1m4AD1M1it0gpj3QzeAUeZ19JBrdInPuqq992PyHpKTlrHt004Oe34dfq2ypjHO9j4afCRK9ZV1dgv6mA+M0+vtKq++o3cDlHktpEtM55EeodVPsufxW/httbbdFfvFv0qfibD1kCt0k/BT8Wb5D6yhtPoWZzntPh10+zsNfMb/Vsew9pvVqMHt7mYACw0YA9vEbzJFaqyYjNc+zyUlYcFLPUAccrEID2NfhKjo3pW70YfBv+s2CrSzVNVujUnRuXvJYHvBqTfDaZr3eZ9oY60y6rGo0jYLR6Y5LiqfjTrqF9AZ8xJy0MRberVn52N/bD1YTJgsGyBczZsr1Tfiyte1+3UEyR+zLZwdRUJLA7jdFQjuso9Zq4VfjMMylw1Q1PaUK6ahRYgAgIFAsCC1xr7o5TOKzLUe1J2zsjZrqFH7tFNyxvpl3AGT4gQcPRrA2zUwgdzYKzMyl2YAkkBTY8jMuJwKVCC9zYWtmZQRe+oUjN4yTEDHSoqgsqhQABYC2gFgPACe4iB8iIgIifLyR9gzFWqhFLMbAC5PZMJxoFwyupF9CupsoY2sSPvAb9+kCVF5X1tpZSbrZVbK7EjqDKhzWG9R7RL66a8pj9uxtmcgGkHIQAG5yjS9z+LjyhCzJlh9nhvthuzBkedRTNf2Y9wQ1vaKbPx1sMpH5StiO88by9+zTXbFbswn/anA7HERCSYcXh1qIyN7rAqe4zNEDje2MA+HrNTfeNQfxKfdYd/wAQRwkWod06h0u2H+00rqP3qXKH8XND3/EDtnLWPMd43EHjccDCEXFIUIqLw94cxzk1WDrfgfQ/WfEN9P8ADI6HI3Z8gPiPUd0r4lrvqrr3CNiDbGURzo1R6g/KeOkyXpqeVQeqt/aNoG2Mwx5rUHpeSNupei3YVP8AyA+crkj5ZX4s6zVn6w1PLPuWW+EVFpZmVSc7LqtyeoMoBv1NeNjMoNFCNFbXQjMTlAVgXzaZiwtpwJnJGP6vftydTMRWZVOGwjVGyqL9uth3nhM1LZrkXICrlzZmI0FgdQLkGzA2IlmuLJsVpEgFWGpADda97aFbu2l5jqCs2mlgMha6gHqrcFmNt1t0t0VZTyMkz6j9ZRaWHpiiGI6xZ1ucx3BfdAIAPW3teSfYUFzXF8tQrYsSSFZQCLaEGzHdx3iYhhAPeqL3KC/0X1n0JTG5Wf8AU2UeS6+stEfRFp3Pa0/szYeqpxCFALWYXChb9V+A7CB4S9lLganXUBUUX4KL7j943b1l1Nsfh5fN/qiPoRETRxk+RED7PkT5eB9nyJ5Zrb4HqfCZiNcd/dPOdjwt2mBnvPN5hUG9y1/CSMJhqlU2pI9Th1FLW7yBYeMkRMeuZCuUODYFSbXFxm14G1yO20gUtmmwBZrBnZesWNMkoUCs2/LkG/fmM3fBdCcXU95UpD87AnwCX9SJfYH7PaY1rVXc8lApr4+83kRCHNf2cDMWN82bNfd1gqtpusQq+UsMDsqrWt7KjUccCFOX+c2X1nWsB0dwtGxSilxuZhnb+d7n1lpCXMsB0CxDauadIHfrnYeC6H+abd0a6KUcGz1Fu9aoAHqkAHKtrKo4Lpe2usv4gIiICIiAnPun+wsjftNMdViBVA+63B+47j22PEzoM8VqSupVgCrAqwO4gixBgcSpGfKy3+v0ln0h2OcJWKG5Q3amx+8nI82XcfA8ZWMQZAqNq9Wvgr2vmZTbd7olrtRL02HYPQgyr6RDr4Vvw1h6i0ucWvVYdhkT4XpbVon6tfwqqL5hfdbS53i9uWl5mWso91ALgg9oJv36W5x7OfRTmERMPWvetp3Ly2Ic8ba30/ztmPJffqZIFOehSk6lT4ta+EYUp7FOSRTnsU5MVUtyGLCU7OO+WsiUk1EklppWNOLNfqnb1EwtXA7e7WfBVJ3Lz1MsxZjPha0wMrH71vCEoBiBqzHcupJ7lG+B7NYWvv0vprPBqsdy+JPyl3gei2KqWy0Sg5vamB3qet6S+wX2fMda1YDmtNb+Tt/+YGjWY72t2D6+cyYfClzlRWqNyClzra+gF7aCdTwXQ/CU99P2h51CWv3r7vpLyjSVBlVQoG4AAAeAkjlmB6HYqp/pimObsBp3LdvMS/wf2fL/AKtZj2U1C/8AJr38hN3iBTYLothKW6irHm93N+YzXA8LS4UW0Gg5T7EBERAREQEREBERAREQERECr6R7HXFUShsHHWpt+F+Hgdx7DOSV6bIxVlyspKsDwI3idvmmdP8AYOdf2imOsotVA+8g3P3rx7O6ByrpRpSptyrU/wCofSXtbce4yj6TD/xz+U5vIG3raXIe4HaB8JUQPZz6Kcz5Z9yyum85ZYRTnoU5ltBYDU6DnJ0pN5eRTnoJJuD2RiK38OjUYc8uVT3O1lPnL/B9Aq7fxHp0x2XqN4gWH/IydK7aoBPNQKbXtyF+fZOlYPoJh1/iGpVPa2QeASxt2EmX+B2ZRo/wqSJzKqAT3nefGTpVyrA9H8TV9yg4HNl9mO/r2uO68vsF0Aqn+LVROxAXPmcoB8DOhRJGt4LoThU94PUPN2Nv5UsD4gy9wuDp0hamiIOSqFHpM8QEREBERAREQEREBERAREQEREBERAREQEREBPhE+xA479pWwP2cNl/hVGX2f5TnXNT8rkdncZUYSpelTP8A9aH/AIidzxeFSqhSoodWFipFwRKzZvRbCUABToJpuL3qMOVmckjwkaHLMHgqtb+FTep2qpK+Le6PEy+wPQfFPq+SkPzNmYf7U0P806dEaGn4LoBRX+LUeoeIFqanyuw/ml/gNh4ejY06KKR9613/AJ2u3rLGJIREQEREBERAREQEREBERAREQEREBERAREQEREBERAREQEREBERAREQEREBERAREQEREBERAREQEREBERAREQEREBERAREQEREBERA//2Q==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0666" name="Picture 10" descr="http://www.esafetysupplies.com/images/P/5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50" y="2027735"/>
            <a:ext cx="1884631" cy="12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292" y="1868818"/>
            <a:ext cx="1172658" cy="11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1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39807" y="590074"/>
            <a:ext cx="6743700" cy="800100"/>
          </a:xfrm>
        </p:spPr>
        <p:txBody>
          <a:bodyPr/>
          <a:lstStyle/>
          <a:p>
            <a:pPr eaLnBrk="1" hangingPunct="1"/>
            <a:r>
              <a:rPr lang="en-US" sz="2400" b="1" dirty="0" err="1"/>
              <a:t>Pelindung</a:t>
            </a:r>
            <a:r>
              <a:rPr lang="en-US" sz="2400" b="1" dirty="0"/>
              <a:t> </a:t>
            </a:r>
            <a:r>
              <a:rPr lang="en-US" sz="2400" b="1" dirty="0" err="1"/>
              <a:t>mata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wajah</a:t>
            </a:r>
            <a:endParaRPr lang="en-US" sz="24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964071" y="4671197"/>
            <a:ext cx="2228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dirty="0" err="1"/>
              <a:t>faceshield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62" y="3375643"/>
            <a:ext cx="2189334" cy="1443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54" y="3406650"/>
            <a:ext cx="1432232" cy="1468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4136"/>
            <a:ext cx="1667204" cy="111146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85846" y="4722278"/>
            <a:ext cx="2228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dirty="0" err="1"/>
              <a:t>googles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79" y="3530389"/>
            <a:ext cx="2042021" cy="1361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363" y="3832912"/>
            <a:ext cx="1207294" cy="70723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54044" y="1361067"/>
            <a:ext cx="7129463" cy="1250476"/>
          </a:xfrm>
        </p:spPr>
        <p:txBody>
          <a:bodyPr/>
          <a:lstStyle/>
          <a:p>
            <a:pPr eaLnBrk="1" hangingPunct="1"/>
            <a:r>
              <a:rPr lang="en-US" sz="1800" dirty="0"/>
              <a:t>P</a:t>
            </a:r>
            <a:r>
              <a:rPr lang="id-ID" sz="1800" dirty="0"/>
              <a:t>erlindungan mata dan wajah sesuai dengan pekerjaan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 Kacamata pelindung (google) harus memiliki pelindung samping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Pelindung wajah (faceshield) digunakan bila ada risiko percikan atau ciprakan</a:t>
            </a:r>
            <a:endParaRPr lang="en-US" dirty="0"/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190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Respirator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10106" y="3286456"/>
            <a:ext cx="1257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dirty="0"/>
              <a:t>N95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63237" y="3260003"/>
            <a:ext cx="353400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id-ID" dirty="0"/>
              <a:t>Power Air Pressure Respirator (</a:t>
            </a:r>
            <a:r>
              <a:rPr lang="en-US" dirty="0"/>
              <a:t>PAPR</a:t>
            </a:r>
            <a:r>
              <a:rPr lang="id-ID" dirty="0"/>
              <a:t>)</a:t>
            </a:r>
            <a:endParaRPr lang="en-US" dirty="0"/>
          </a:p>
        </p:txBody>
      </p:sp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46022" r="85893" b="43924"/>
          <a:stretch>
            <a:fillRect/>
          </a:stretch>
        </p:blipFill>
        <p:spPr bwMode="auto">
          <a:xfrm>
            <a:off x="811110" y="2050328"/>
            <a:ext cx="1148954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25188" y="3286456"/>
            <a:ext cx="270132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id-ID" dirty="0"/>
              <a:t>M</a:t>
            </a:r>
            <a:r>
              <a:rPr lang="en-US" dirty="0"/>
              <a:t>asker</a:t>
            </a:r>
            <a:r>
              <a:rPr lang="id-ID" dirty="0"/>
              <a:t> </a:t>
            </a:r>
          </a:p>
        </p:txBody>
      </p:sp>
      <p:pic>
        <p:nvPicPr>
          <p:cNvPr id="68610" name="Picture 2" descr="http://justinproductsusa.com/images/producto-respira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77" y="2050328"/>
            <a:ext cx="1788641" cy="12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3M Versaflo PAPR Respir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26" y="1670661"/>
            <a:ext cx="1589342" cy="15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http://www.conney.com/wcsstore/Conney/images/fullsize/Z5299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38" y="1744439"/>
            <a:ext cx="1444105" cy="14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476135" y="3902961"/>
            <a:ext cx="5124815" cy="1454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1800" dirty="0"/>
              <a:t>Pasokan Udara</a:t>
            </a:r>
          </a:p>
          <a:p>
            <a:r>
              <a:rPr lang="id-ID" sz="1800" dirty="0"/>
              <a:t>Udara dipasok dari area yang aman</a:t>
            </a:r>
          </a:p>
          <a:p>
            <a:r>
              <a:rPr lang="id-ID" sz="1800" dirty="0"/>
              <a:t>Air flow dari ruang bertekanan positif ke negatif</a:t>
            </a:r>
          </a:p>
          <a:p>
            <a:r>
              <a:rPr lang="id-ID" sz="1800" dirty="0"/>
              <a:t>Alat pernafasan pribadi (self-contained breathing apparatus – SCBA)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7" y="3884409"/>
            <a:ext cx="1428750" cy="14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8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idx="1"/>
          </p:nvPr>
        </p:nvSpPr>
        <p:spPr>
          <a:xfrm>
            <a:off x="1783557" y="1795471"/>
            <a:ext cx="3037285" cy="479822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</a:t>
            </a:r>
          </a:p>
        </p:txBody>
      </p:sp>
      <p:pic>
        <p:nvPicPr>
          <p:cNvPr id="8" name="Content Placeholder 7" descr="SHARP CONTAINER 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r="15142"/>
          <a:stretch>
            <a:fillRect/>
          </a:stretch>
        </p:blipFill>
        <p:spPr>
          <a:xfrm>
            <a:off x="1783557" y="2575330"/>
            <a:ext cx="3037285" cy="32694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39" y="1795471"/>
            <a:ext cx="3031331" cy="479822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DON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9" name="Picture 4" descr="can in rd wst 9 9 2003 n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5231"/>
          <a:stretch>
            <a:fillRect/>
          </a:stretch>
        </p:blipFill>
        <p:spPr>
          <a:xfrm>
            <a:off x="4910139" y="2575330"/>
            <a:ext cx="3031331" cy="32694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5" descr="BeSharpSafeLOGO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6" y="3909008"/>
            <a:ext cx="1382315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61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193</TotalTime>
  <Words>642</Words>
  <Application>Microsoft Office PowerPoint</Application>
  <PresentationFormat>On-screen Show (4:3)</PresentationFormat>
  <Paragraphs>106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Calibri</vt:lpstr>
      <vt:lpstr>Georgia</vt:lpstr>
      <vt:lpstr>Times New Roman</vt:lpstr>
      <vt:lpstr>Wingdings</vt:lpstr>
      <vt:lpstr>EU MASTER</vt:lpstr>
      <vt:lpstr>Clip</vt:lpstr>
      <vt:lpstr>PowerPoint Presentation</vt:lpstr>
      <vt:lpstr>Personal Protective Equipment (PPE) /  Alat Pelindung Diri (APD)</vt:lpstr>
      <vt:lpstr>APD – 1st line of barrier</vt:lpstr>
      <vt:lpstr>General Lab / BSL-1</vt:lpstr>
      <vt:lpstr>APD – Alas kaki</vt:lpstr>
      <vt:lpstr>APD – sarung tangan</vt:lpstr>
      <vt:lpstr>Pelindung mata dan wajah</vt:lpstr>
      <vt:lpstr>Respirator</vt:lpstr>
      <vt:lpstr>PowerPoint Presentation</vt:lpstr>
      <vt:lpstr>PowerPoint Presentation</vt:lpstr>
      <vt:lpstr>Tiga tipe aliran udara yang umum</vt:lpstr>
      <vt:lpstr>PowerPoint Presentation</vt:lpstr>
      <vt:lpstr>PowerPoint Presentation</vt:lpstr>
      <vt:lpstr>Aliran Udara BSC</vt:lpstr>
      <vt:lpstr>PowerPoint Presentation</vt:lpstr>
      <vt:lpstr>Aliran Udara BSC Kelas II A</vt:lpstr>
      <vt:lpstr>PowerPoint Presentation</vt:lpstr>
      <vt:lpstr>Aliran Udara BSC Kelas II B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2</cp:revision>
  <dcterms:created xsi:type="dcterms:W3CDTF">2018-06-30T04:40:23Z</dcterms:created>
  <dcterms:modified xsi:type="dcterms:W3CDTF">2018-06-30T07:53:32Z</dcterms:modified>
</cp:coreProperties>
</file>