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6"/>
  </p:notesMasterIdLst>
  <p:handoutMasterIdLst>
    <p:handoutMasterId r:id="rId37"/>
  </p:handoutMasterIdLst>
  <p:sldIdLst>
    <p:sldId id="256" r:id="rId2"/>
    <p:sldId id="313" r:id="rId3"/>
    <p:sldId id="314" r:id="rId4"/>
    <p:sldId id="315" r:id="rId5"/>
    <p:sldId id="316" r:id="rId6"/>
    <p:sldId id="317" r:id="rId7"/>
    <p:sldId id="318" r:id="rId8"/>
    <p:sldId id="319" r:id="rId9"/>
    <p:sldId id="320" r:id="rId10"/>
    <p:sldId id="303" r:id="rId11"/>
    <p:sldId id="257" r:id="rId12"/>
    <p:sldId id="262" r:id="rId13"/>
    <p:sldId id="267" r:id="rId14"/>
    <p:sldId id="266" r:id="rId15"/>
    <p:sldId id="304" r:id="rId16"/>
    <p:sldId id="292" r:id="rId17"/>
    <p:sldId id="291" r:id="rId18"/>
    <p:sldId id="280" r:id="rId19"/>
    <p:sldId id="321" r:id="rId20"/>
    <p:sldId id="322" r:id="rId21"/>
    <p:sldId id="323" r:id="rId22"/>
    <p:sldId id="324" r:id="rId23"/>
    <p:sldId id="325" r:id="rId24"/>
    <p:sldId id="326" r:id="rId25"/>
    <p:sldId id="327" r:id="rId26"/>
    <p:sldId id="328" r:id="rId27"/>
    <p:sldId id="296" r:id="rId28"/>
    <p:sldId id="305" r:id="rId29"/>
    <p:sldId id="309" r:id="rId30"/>
    <p:sldId id="306" r:id="rId31"/>
    <p:sldId id="308" r:id="rId32"/>
    <p:sldId id="298" r:id="rId33"/>
    <p:sldId id="311" r:id="rId34"/>
    <p:sldId id="329"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FF99"/>
    <a:srgbClr val="CCCCFF"/>
    <a:srgbClr val="CC99FF"/>
    <a:srgbClr val="66CCFF"/>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8" d="100"/>
          <a:sy n="68" d="100"/>
        </p:scale>
        <p:origin x="444" y="204"/>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19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B11A08-27D8-4CBC-A5DD-8D4AAF0E76AF}" type="datetimeFigureOut">
              <a:rPr lang="en-US" smtClean="0"/>
              <a:t>3/14/2018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586565-4F3C-47FA-8EA8-ED84E31E37EB}" type="slidenum">
              <a:rPr lang="en-US" smtClean="0"/>
              <a:t>‹#›</a:t>
            </a:fld>
            <a:endParaRPr lang="en-US"/>
          </a:p>
        </p:txBody>
      </p:sp>
    </p:spTree>
    <p:extLst>
      <p:ext uri="{BB962C8B-B14F-4D97-AF65-F5344CB8AC3E}">
        <p14:creationId xmlns:p14="http://schemas.microsoft.com/office/powerpoint/2010/main" val="46191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C4EA0-D015-471E-9DCD-47A55C9F7A6A}" type="datetimeFigureOut">
              <a:rPr lang="en-US" smtClean="0"/>
              <a:pPr/>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80907-ECD6-46F4-A46A-C92BC54FACAE}" type="slidenum">
              <a:rPr lang="en-US" smtClean="0"/>
              <a:pPr/>
              <a:t>‹#›</a:t>
            </a:fld>
            <a:endParaRPr lang="en-US"/>
          </a:p>
        </p:txBody>
      </p:sp>
    </p:spTree>
    <p:extLst>
      <p:ext uri="{BB962C8B-B14F-4D97-AF65-F5344CB8AC3E}">
        <p14:creationId xmlns:p14="http://schemas.microsoft.com/office/powerpoint/2010/main" val="403801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D98BF50-7BF3-4446-A098-F5DDE3DFDCA7}" type="slidenum">
              <a:rPr lang="en-US" sz="1200"/>
              <a:pPr/>
              <a:t>32</a:t>
            </a:fld>
            <a:endParaRPr lang="en-US" sz="1200"/>
          </a:p>
        </p:txBody>
      </p:sp>
      <p:sp>
        <p:nvSpPr>
          <p:cNvPr id="66563" name="Rectangle 2055"/>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CFC087C6-0C87-41BA-8AB4-DB7D60D92F4F}" type="slidenum">
              <a:rPr lang="en-US" sz="1100">
                <a:latin typeface="Times New Roman" charset="0"/>
              </a:rPr>
              <a:pPr algn="r"/>
              <a:t>32</a:t>
            </a:fld>
            <a:endParaRPr lang="en-US" sz="1100">
              <a:latin typeface="Times New Roman" charset="0"/>
            </a:endParaRPr>
          </a:p>
        </p:txBody>
      </p:sp>
      <p:sp>
        <p:nvSpPr>
          <p:cNvPr id="66564" name="Rectangle 2"/>
          <p:cNvSpPr>
            <a:spLocks noGrp="1" noRot="1" noChangeAspect="1" noChangeArrowheads="1" noTextEdit="1"/>
          </p:cNvSpPr>
          <p:nvPr>
            <p:ph type="sldImg"/>
          </p:nvPr>
        </p:nvSpPr>
        <p:spPr>
          <a:xfrm>
            <a:off x="1281113" y="460375"/>
            <a:ext cx="4297362" cy="3222625"/>
          </a:xfrm>
          <a:solidFill>
            <a:srgbClr val="FFFFFF"/>
          </a:solidFill>
          <a:ln/>
        </p:spPr>
      </p:sp>
      <p:sp>
        <p:nvSpPr>
          <p:cNvPr id="66565" name="Rectangle 3"/>
          <p:cNvSpPr>
            <a:spLocks noChangeArrowheads="1"/>
          </p:cNvSpPr>
          <p:nvPr/>
        </p:nvSpPr>
        <p:spPr bwMode="auto">
          <a:xfrm>
            <a:off x="828675" y="4068763"/>
            <a:ext cx="50482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p>
            <a:pPr eaLnBrk="1" hangingPunct="1"/>
            <a:r>
              <a:rPr lang="en-US" sz="1100"/>
              <a:t>The term "containment" is used in describing safe methods for managing infectious materials in the laboratory environment where they are being handled or maintained. The purpose of containment is to reduce or eliminate exposure of laboratory workers, other persons, and the outside environment to potentially hazardous agents. Primary containment, the protection of personnel and the  immediate laboratory environment from exposure to infectious agents, is provided by both good microbiological technique and the use of appropriate safety equipment. The use of vaccines may provide an increased level of personal protection. Secondary containment, the protection of the environment                    external to the laboratory from exposure to infectious materials, is provided by a combination of facility design and operational practices. Therefore, the three elements of containment include laboratory practice and technique, safety equipment, and facility design. The risk assessment of the work to be done with a specific agent will determine the appropriate combination of these elements.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5C39C8E-25E0-409F-AF78-876F0647BB73}" type="datetime1">
              <a:rPr lang="en-US" smtClean="0"/>
              <a:t>3/14/2018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23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FE2B6B4-C67E-4B48-93DA-BC07CE8177CD}" type="datetime1">
              <a:rPr lang="en-US" smtClean="0"/>
              <a:t>3/14/2018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99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F5E214F-1324-4622-9EC6-1BD2EF3F0CE9}" type="datetime1">
              <a:rPr lang="en-US" smtClean="0"/>
              <a:t>3/14/2018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12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a:t>Click to edit Master title style</a:t>
            </a:r>
          </a:p>
        </p:txBody>
      </p:sp>
      <p:sp>
        <p:nvSpPr>
          <p:cNvPr id="3" name="Text Placeholder 2"/>
          <p:cNvSpPr>
            <a:spLocks noGrp="1"/>
          </p:cNvSpPr>
          <p:nvPr>
            <p:ph type="body" sz="half" idx="1"/>
          </p:nvPr>
        </p:nvSpPr>
        <p:spPr>
          <a:xfrm>
            <a:off x="406400" y="1524000"/>
            <a:ext cx="4122738" cy="3130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1538" y="1524000"/>
            <a:ext cx="4124325" cy="3130550"/>
          </a:xfrm>
        </p:spPr>
        <p:txBody>
          <a:bodyPr/>
          <a:lstStyle/>
          <a:p>
            <a:endParaRPr lang="en-US"/>
          </a:p>
        </p:txBody>
      </p:sp>
    </p:spTree>
    <p:extLst>
      <p:ext uri="{BB962C8B-B14F-4D97-AF65-F5344CB8AC3E}">
        <p14:creationId xmlns:p14="http://schemas.microsoft.com/office/powerpoint/2010/main" val="116634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A339F52-60B3-4404-A417-FE4C29487BCE}" type="datetime1">
              <a:rPr lang="en-US" smtClean="0"/>
              <a:t>3/14/2018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8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EDC30286-5C58-4F4A-94FC-0FC25421E071}" type="datetime1">
              <a:rPr lang="en-US" smtClean="0"/>
              <a:t>3/14/2018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10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996B67A-977F-4F39-8D45-84CE36F390A5}" type="datetime1">
              <a:rPr lang="en-US" smtClean="0"/>
              <a:t>3/14/2018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8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A4700D1-6E65-4A69-9D66-1D0ADDEFBD66}" type="datetime1">
              <a:rPr lang="en-US" smtClean="0"/>
              <a:t>3/14/2018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0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73E9DF5-605E-43C2-B472-95706B51DDE4}" type="datetime1">
              <a:rPr lang="en-US" smtClean="0"/>
              <a:t>3/14/2018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48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41096EF-E910-40E2-9554-AD430160BED7}" type="datetime1">
              <a:rPr lang="en-US" smtClean="0"/>
              <a:t>3/14/2018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0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69C5261B-ADAC-4971-85D9-2C3A5ACC8E78}" type="datetime1">
              <a:rPr lang="en-US" smtClean="0"/>
              <a:t>3/14/2018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14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A8BF5880-C0F1-40DF-9D4C-703D4B6F788B}" type="datetime1">
              <a:rPr lang="en-US" smtClean="0"/>
              <a:t>3/14/2018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204C558-E4FE-40C7-B8F7-80D69B5F7233}" type="slidenum">
              <a:rPr lang="en-US" smtClean="0"/>
              <a:pPr/>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43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046367A-066A-4A6E-B277-C8BD87DF6962}" type="datetime1">
              <a:rPr lang="en-US" smtClean="0"/>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3204C558-E4FE-40C7-B8F7-80D69B5F7233}" type="slidenum">
              <a:rPr lang="en-US" smtClean="0"/>
              <a:pPr/>
              <a:t>‹#›</a:t>
            </a:fld>
            <a:endParaRPr lang="en-US"/>
          </a:p>
        </p:txBody>
      </p:sp>
    </p:spTree>
    <p:extLst>
      <p:ext uri="{BB962C8B-B14F-4D97-AF65-F5344CB8AC3E}">
        <p14:creationId xmlns:p14="http://schemas.microsoft.com/office/powerpoint/2010/main" val="7351072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gif"/><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04C558-E4FE-40C7-B8F7-80D69B5F7233}" type="slidenum">
              <a:rPr lang="en-US" smtClean="0"/>
              <a:pPr/>
              <a:t>1</a:t>
            </a:fld>
            <a:endParaRPr lang="en-US"/>
          </a:p>
        </p:txBody>
      </p:sp>
      <p:sp>
        <p:nvSpPr>
          <p:cNvPr id="6" name="Subtitle 5"/>
          <p:cNvSpPr>
            <a:spLocks noGrp="1"/>
          </p:cNvSpPr>
          <p:nvPr>
            <p:ph type="subTitle" idx="1"/>
          </p:nvPr>
        </p:nvSpPr>
        <p:spPr/>
        <p:txBody>
          <a:bodyPr/>
          <a:lstStyle/>
          <a:p>
            <a:endParaRPr lang="en-US"/>
          </a:p>
        </p:txBody>
      </p:sp>
      <p:pic>
        <p:nvPicPr>
          <p:cNvPr id="8"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ctrTitle"/>
          </p:nvPr>
        </p:nvSpPr>
        <p:spPr>
          <a:xfrm>
            <a:off x="2200701" y="3420269"/>
            <a:ext cx="7772400" cy="1470025"/>
          </a:xfrm>
        </p:spPr>
        <p:txBody>
          <a:bodyPr/>
          <a:lstStyle/>
          <a:p>
            <a:r>
              <a:rPr lang="en-US" dirty="0" err="1"/>
              <a:t>Kuliah</a:t>
            </a:r>
            <a:r>
              <a:rPr lang="en-US" dirty="0"/>
              <a:t> 2 K3 </a:t>
            </a:r>
            <a:r>
              <a:rPr lang="en-US" dirty="0" err="1"/>
              <a:t>Bioteknologi</a:t>
            </a:r>
            <a:br>
              <a:rPr lang="en-US" dirty="0"/>
            </a:br>
            <a:r>
              <a:rPr lang="en-US" dirty="0" err="1"/>
              <a:t>Bahaya</a:t>
            </a:r>
            <a:r>
              <a:rPr lang="en-US" dirty="0"/>
              <a:t> </a:t>
            </a:r>
            <a:r>
              <a:rPr lang="en-US" dirty="0" err="1"/>
              <a:t>Biologi</a:t>
            </a:r>
            <a:endParaRPr lang="en-US" dirty="0"/>
          </a:p>
        </p:txBody>
      </p:sp>
    </p:spTree>
    <p:extLst>
      <p:ext uri="{BB962C8B-B14F-4D97-AF65-F5344CB8AC3E}">
        <p14:creationId xmlns:p14="http://schemas.microsoft.com/office/powerpoint/2010/main" val="180613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78" y="207472"/>
            <a:ext cx="7648246" cy="801522"/>
          </a:xfrm>
          <a:solidFill>
            <a:schemeClr val="accent5">
              <a:lumMod val="20000"/>
              <a:lumOff val="80000"/>
            </a:schemeClr>
          </a:solidFill>
        </p:spPr>
        <p:txBody>
          <a:bodyPr/>
          <a:lstStyle/>
          <a:p>
            <a:r>
              <a:rPr lang="en-US" b="1" dirty="0" err="1"/>
              <a:t>Cotoh</a:t>
            </a:r>
            <a:r>
              <a:rPr lang="en-US" b="1" dirty="0"/>
              <a:t> </a:t>
            </a:r>
            <a:r>
              <a:rPr lang="en-US" b="1" dirty="0" err="1"/>
              <a:t>Kasus</a:t>
            </a:r>
            <a:r>
              <a:rPr lang="en-US" b="1" dirty="0"/>
              <a:t>  Biohazard </a:t>
            </a:r>
          </a:p>
        </p:txBody>
      </p:sp>
      <p:sp>
        <p:nvSpPr>
          <p:cNvPr id="3" name="Content Placeholder 2"/>
          <p:cNvSpPr>
            <a:spLocks noGrp="1"/>
          </p:cNvSpPr>
          <p:nvPr>
            <p:ph idx="1"/>
          </p:nvPr>
        </p:nvSpPr>
        <p:spPr>
          <a:xfrm>
            <a:off x="126124" y="1053114"/>
            <a:ext cx="9017876" cy="3471589"/>
          </a:xfrm>
        </p:spPr>
        <p:txBody>
          <a:bodyPr>
            <a:noAutofit/>
          </a:bodyPr>
          <a:lstStyle/>
          <a:p>
            <a:pPr lvl="1"/>
            <a:r>
              <a:rPr lang="en-US" sz="3200" dirty="0">
                <a:solidFill>
                  <a:schemeClr val="accent5">
                    <a:lumMod val="75000"/>
                  </a:schemeClr>
                </a:solidFill>
              </a:rPr>
              <a:t>1950‐1976:</a:t>
            </a:r>
          </a:p>
          <a:p>
            <a:pPr lvl="2"/>
            <a:r>
              <a:rPr lang="en-US" sz="2800" dirty="0" err="1"/>
              <a:t>Survei</a:t>
            </a:r>
            <a:r>
              <a:rPr lang="en-US" sz="2800" dirty="0"/>
              <a:t> : 5000 lab  </a:t>
            </a:r>
            <a:r>
              <a:rPr lang="en-US" sz="2800" dirty="0">
                <a:sym typeface="Wingdings" pitchFamily="2" charset="2"/>
              </a:rPr>
              <a:t> 351 </a:t>
            </a:r>
            <a:r>
              <a:rPr lang="en-US" sz="2800" dirty="0" err="1">
                <a:sym typeface="Wingdings" pitchFamily="2" charset="2"/>
              </a:rPr>
              <a:t>kasus</a:t>
            </a:r>
            <a:r>
              <a:rPr lang="en-US" sz="2800" dirty="0">
                <a:sym typeface="Wingdings" pitchFamily="2" charset="2"/>
              </a:rPr>
              <a:t>  </a:t>
            </a:r>
            <a:r>
              <a:rPr lang="en-US" sz="2800" dirty="0" err="1">
                <a:sym typeface="Wingdings" pitchFamily="2" charset="2"/>
              </a:rPr>
              <a:t>wabah</a:t>
            </a:r>
            <a:r>
              <a:rPr lang="en-US" sz="2800" dirty="0">
                <a:sym typeface="Wingdings" pitchFamily="2" charset="2"/>
              </a:rPr>
              <a:t>  Hepatitis, </a:t>
            </a:r>
            <a:r>
              <a:rPr lang="en-US" sz="2800" dirty="0" err="1">
                <a:sym typeface="Wingdings" pitchFamily="2" charset="2"/>
              </a:rPr>
              <a:t>Tuberkulosis</a:t>
            </a:r>
            <a:r>
              <a:rPr lang="en-US" sz="2800" dirty="0">
                <a:sym typeface="Wingdings" pitchFamily="2" charset="2"/>
              </a:rPr>
              <a:t>, </a:t>
            </a:r>
            <a:r>
              <a:rPr lang="en-US" sz="2800" dirty="0" err="1">
                <a:sym typeface="Wingdings" pitchFamily="2" charset="2"/>
              </a:rPr>
              <a:t>Tifoid</a:t>
            </a:r>
            <a:r>
              <a:rPr lang="en-US" sz="2800" dirty="0">
                <a:sym typeface="Wingdings" pitchFamily="2" charset="2"/>
              </a:rPr>
              <a:t>, brucellosis </a:t>
            </a:r>
            <a:r>
              <a:rPr lang="en-US" sz="2800" dirty="0" err="1">
                <a:sym typeface="Wingdings" pitchFamily="2" charset="2"/>
              </a:rPr>
              <a:t>dan</a:t>
            </a:r>
            <a:r>
              <a:rPr lang="en-US" sz="2800" dirty="0">
                <a:sym typeface="Wingdings" pitchFamily="2" charset="2"/>
              </a:rPr>
              <a:t>  </a:t>
            </a:r>
            <a:r>
              <a:rPr lang="en-US" sz="2800" i="1" dirty="0">
                <a:sym typeface="Wingdings" pitchFamily="2" charset="2"/>
              </a:rPr>
              <a:t>rabbit fever. </a:t>
            </a:r>
            <a:r>
              <a:rPr lang="en-US" sz="2800" dirty="0"/>
              <a:t> </a:t>
            </a:r>
            <a:endParaRPr lang="en-US" sz="4000" dirty="0"/>
          </a:p>
          <a:p>
            <a:pPr lvl="1"/>
            <a:r>
              <a:rPr lang="en-US" sz="3200" dirty="0">
                <a:solidFill>
                  <a:schemeClr val="accent5">
                    <a:lumMod val="75000"/>
                  </a:schemeClr>
                </a:solidFill>
              </a:rPr>
              <a:t>2003 – </a:t>
            </a:r>
            <a:r>
              <a:rPr lang="en-US" sz="3200" dirty="0" err="1">
                <a:solidFill>
                  <a:schemeClr val="accent5">
                    <a:lumMod val="75000"/>
                  </a:schemeClr>
                </a:solidFill>
              </a:rPr>
              <a:t>sekarang</a:t>
            </a:r>
            <a:r>
              <a:rPr lang="en-US" sz="3200" dirty="0">
                <a:solidFill>
                  <a:schemeClr val="accent5">
                    <a:lumMod val="75000"/>
                  </a:schemeClr>
                </a:solidFill>
              </a:rPr>
              <a:t> </a:t>
            </a:r>
          </a:p>
          <a:p>
            <a:pPr lvl="2"/>
            <a:r>
              <a:rPr lang="en-US" sz="2800" dirty="0" err="1"/>
              <a:t>Infeksi</a:t>
            </a:r>
            <a:r>
              <a:rPr lang="en-US" sz="2800" dirty="0"/>
              <a:t> SARS di  lab  </a:t>
            </a:r>
            <a:r>
              <a:rPr lang="en-US" sz="2800" dirty="0" err="1"/>
              <a:t>Singapura</a:t>
            </a:r>
            <a:r>
              <a:rPr lang="en-US" sz="2800" dirty="0"/>
              <a:t> </a:t>
            </a:r>
          </a:p>
          <a:p>
            <a:pPr lvl="2"/>
            <a:r>
              <a:rPr lang="en-US" sz="2800" dirty="0" err="1"/>
              <a:t>Peneliti</a:t>
            </a:r>
            <a:r>
              <a:rPr lang="en-US" sz="2800" dirty="0"/>
              <a:t> US </a:t>
            </a:r>
            <a:r>
              <a:rPr lang="en-US" sz="2800" dirty="0" err="1"/>
              <a:t>dan</a:t>
            </a:r>
            <a:r>
              <a:rPr lang="en-US" sz="2800" dirty="0"/>
              <a:t> </a:t>
            </a:r>
            <a:r>
              <a:rPr lang="en-US" sz="2800" dirty="0" err="1"/>
              <a:t>Rusia</a:t>
            </a:r>
            <a:r>
              <a:rPr lang="en-US" sz="2800" dirty="0"/>
              <a:t> </a:t>
            </a:r>
            <a:r>
              <a:rPr lang="en-US" sz="2800" dirty="0" err="1"/>
              <a:t>terinfeksi</a:t>
            </a:r>
            <a:r>
              <a:rPr lang="en-US" sz="2800" dirty="0"/>
              <a:t> Ebola </a:t>
            </a:r>
            <a:r>
              <a:rPr lang="en-US" sz="2800" dirty="0">
                <a:sym typeface="Wingdings" pitchFamily="2" charset="2"/>
              </a:rPr>
              <a:t> </a:t>
            </a:r>
            <a:r>
              <a:rPr lang="en-US" sz="2800" dirty="0" err="1">
                <a:sym typeface="Wingdings" pitchFamily="2" charset="2"/>
              </a:rPr>
              <a:t>salah</a:t>
            </a:r>
            <a:r>
              <a:rPr lang="en-US" sz="2800" dirty="0">
                <a:sym typeface="Wingdings" pitchFamily="2" charset="2"/>
              </a:rPr>
              <a:t> </a:t>
            </a:r>
            <a:r>
              <a:rPr lang="en-US" sz="2800" dirty="0" err="1">
                <a:sym typeface="Wingdings" pitchFamily="2" charset="2"/>
              </a:rPr>
              <a:t>satu</a:t>
            </a:r>
            <a:r>
              <a:rPr lang="en-US" sz="2800" dirty="0">
                <a:sym typeface="Wingdings" pitchFamily="2" charset="2"/>
              </a:rPr>
              <a:t> </a:t>
            </a:r>
            <a:r>
              <a:rPr lang="en-US" sz="2800" dirty="0" err="1">
                <a:sym typeface="Wingdings" pitchFamily="2" charset="2"/>
              </a:rPr>
              <a:t>meninggal</a:t>
            </a:r>
            <a:r>
              <a:rPr lang="en-US" sz="2800" dirty="0">
                <a:sym typeface="Wingdings" pitchFamily="2" charset="2"/>
              </a:rPr>
              <a:t> </a:t>
            </a:r>
          </a:p>
          <a:p>
            <a:pPr lvl="2"/>
            <a:r>
              <a:rPr lang="en-US" sz="2800" dirty="0">
                <a:sym typeface="Wingdings" pitchFamily="2" charset="2"/>
              </a:rPr>
              <a:t>Virus polio  ‘escape’ </a:t>
            </a:r>
            <a:r>
              <a:rPr lang="en-US" sz="2800" dirty="0" err="1">
                <a:sym typeface="Wingdings" pitchFamily="2" charset="2"/>
              </a:rPr>
              <a:t>dari</a:t>
            </a:r>
            <a:r>
              <a:rPr lang="en-US" sz="2800" dirty="0">
                <a:sym typeface="Wingdings" pitchFamily="2" charset="2"/>
              </a:rPr>
              <a:t> lab  d India </a:t>
            </a:r>
          </a:p>
          <a:p>
            <a:pPr lvl="2"/>
            <a:r>
              <a:rPr lang="en-US" sz="2800" dirty="0"/>
              <a:t>SARS infects researchers in a lab in Singapore</a:t>
            </a:r>
          </a:p>
          <a:p>
            <a:pPr lvl="2"/>
            <a:r>
              <a:rPr lang="en-ID" sz="2800" dirty="0" err="1"/>
              <a:t>Paparan</a:t>
            </a:r>
            <a:r>
              <a:rPr lang="en-ID" sz="2800" dirty="0"/>
              <a:t> </a:t>
            </a:r>
            <a:r>
              <a:rPr lang="en-ID" sz="2800" dirty="0" err="1"/>
              <a:t>Antrax</a:t>
            </a:r>
            <a:r>
              <a:rPr lang="en-ID" sz="2800" dirty="0"/>
              <a:t> di lab </a:t>
            </a:r>
            <a:r>
              <a:rPr lang="en-ID" sz="2800" dirty="0" err="1"/>
              <a:t>Husto</a:t>
            </a:r>
            <a:r>
              <a:rPr lang="en-ID" sz="2800" dirty="0"/>
              <a:t> </a:t>
            </a:r>
            <a:r>
              <a:rPr lang="en-ID" sz="2800" dirty="0" err="1"/>
              <a:t>karena</a:t>
            </a:r>
            <a:r>
              <a:rPr lang="en-ID" sz="2800" dirty="0"/>
              <a:t>  </a:t>
            </a:r>
            <a:r>
              <a:rPr lang="en-ID" sz="2800" dirty="0" err="1"/>
              <a:t>aeorsol</a:t>
            </a:r>
            <a:r>
              <a:rPr lang="en-ID" sz="2800" dirty="0"/>
              <a:t> </a:t>
            </a:r>
            <a:r>
              <a:rPr lang="en-ID" sz="2800" dirty="0" err="1"/>
              <a:t>saat</a:t>
            </a:r>
            <a:r>
              <a:rPr lang="en-ID" sz="2800" dirty="0"/>
              <a:t> </a:t>
            </a:r>
            <a:r>
              <a:rPr lang="en-ID" sz="2800" dirty="0" err="1"/>
              <a:t>dilakukan</a:t>
            </a:r>
            <a:r>
              <a:rPr lang="en-ID" sz="2800" dirty="0"/>
              <a:t> </a:t>
            </a:r>
            <a:r>
              <a:rPr lang="en-ID" sz="2800" dirty="0" err="1"/>
              <a:t>sentrifuse</a:t>
            </a:r>
            <a:r>
              <a:rPr lang="en-ID" sz="2800" dirty="0"/>
              <a:t> </a:t>
            </a:r>
            <a:r>
              <a:rPr lang="en-ID" sz="2800" dirty="0" err="1"/>
              <a:t>tanpa</a:t>
            </a:r>
            <a:r>
              <a:rPr lang="en-ID" sz="2800" dirty="0"/>
              <a:t> </a:t>
            </a:r>
            <a:r>
              <a:rPr lang="en-ID" sz="2800" dirty="0" err="1"/>
              <a:t>menggunakan</a:t>
            </a:r>
            <a:r>
              <a:rPr lang="en-ID" sz="2800" dirty="0"/>
              <a:t>  ‘bucket </a:t>
            </a:r>
            <a:r>
              <a:rPr lang="en-ID" sz="2800" dirty="0" err="1"/>
              <a:t>pelindung</a:t>
            </a:r>
            <a:r>
              <a:rPr lang="en-ID" sz="2800" dirty="0"/>
              <a:t>’ </a:t>
            </a:r>
            <a:endParaRPr lang="en-US" sz="2800" dirty="0"/>
          </a:p>
        </p:txBody>
      </p:sp>
      <p:sp>
        <p:nvSpPr>
          <p:cNvPr id="4" name="Slide Number Placeholder 3"/>
          <p:cNvSpPr>
            <a:spLocks noGrp="1"/>
          </p:cNvSpPr>
          <p:nvPr>
            <p:ph type="sldNum" sz="quarter" idx="12"/>
          </p:nvPr>
        </p:nvSpPr>
        <p:spPr/>
        <p:txBody>
          <a:bodyPr/>
          <a:lstStyle/>
          <a:p>
            <a:fld id="{3204C558-E4FE-40C7-B8F7-80D69B5F7233}" type="slidenum">
              <a:rPr lang="en-US" smtClean="0"/>
              <a:pPr/>
              <a:t>10</a:t>
            </a:fld>
            <a:endParaRPr lang="en-US"/>
          </a:p>
        </p:txBody>
      </p:sp>
    </p:spTree>
    <p:extLst>
      <p:ext uri="{BB962C8B-B14F-4D97-AF65-F5344CB8AC3E}">
        <p14:creationId xmlns:p14="http://schemas.microsoft.com/office/powerpoint/2010/main" val="124691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0" y="259432"/>
            <a:ext cx="6102626" cy="1033670"/>
          </a:xfrm>
        </p:spPr>
        <p:txBody>
          <a:bodyPr/>
          <a:lstStyle/>
          <a:p>
            <a:r>
              <a:rPr lang="en-US" dirty="0"/>
              <a:t>Sumber Biohazard :   </a:t>
            </a:r>
          </a:p>
        </p:txBody>
      </p:sp>
      <p:sp>
        <p:nvSpPr>
          <p:cNvPr id="3" name="Slide Number Placeholder 2"/>
          <p:cNvSpPr>
            <a:spLocks noGrp="1"/>
          </p:cNvSpPr>
          <p:nvPr>
            <p:ph type="sldNum" sz="quarter" idx="12"/>
          </p:nvPr>
        </p:nvSpPr>
        <p:spPr/>
        <p:txBody>
          <a:bodyPr/>
          <a:lstStyle/>
          <a:p>
            <a:fld id="{3204C558-E4FE-40C7-B8F7-80D69B5F7233}" type="slidenum">
              <a:rPr lang="en-US" smtClean="0"/>
              <a:pPr/>
              <a:t>11</a:t>
            </a:fld>
            <a:endParaRPr lang="en-US"/>
          </a:p>
        </p:txBody>
      </p:sp>
      <p:sp>
        <p:nvSpPr>
          <p:cNvPr id="4" name="TextBox 3"/>
          <p:cNvSpPr txBox="1"/>
          <p:nvPr/>
        </p:nvSpPr>
        <p:spPr>
          <a:xfrm>
            <a:off x="972056" y="5415078"/>
            <a:ext cx="3473599" cy="1200329"/>
          </a:xfrm>
          <a:prstGeom prst="rect">
            <a:avLst/>
          </a:prstGeom>
          <a:solidFill>
            <a:schemeClr val="accent1">
              <a:lumMod val="40000"/>
              <a:lumOff val="60000"/>
            </a:schemeClr>
          </a:solidFill>
        </p:spPr>
        <p:txBody>
          <a:bodyPr wrap="square" rtlCol="0">
            <a:spAutoFit/>
          </a:bodyPr>
          <a:lstStyle/>
          <a:p>
            <a:pPr algn="ctr"/>
            <a:r>
              <a:rPr lang="en-US" sz="2400" dirty="0"/>
              <a:t>Iritasi kulit dan alergi sampai infeksi  fatal yang menyebabkan kematian </a:t>
            </a:r>
          </a:p>
        </p:txBody>
      </p:sp>
      <p:pic>
        <p:nvPicPr>
          <p:cNvPr id="1026" name="Picture 2"/>
          <p:cNvPicPr>
            <a:picLocks noChangeAspect="1" noChangeArrowheads="1"/>
          </p:cNvPicPr>
          <p:nvPr/>
        </p:nvPicPr>
        <p:blipFill>
          <a:blip r:embed="rId2"/>
          <a:srcRect l="12554" t="51652" r="48847" b="16522"/>
          <a:stretch>
            <a:fillRect/>
          </a:stretch>
        </p:blipFill>
        <p:spPr bwMode="auto">
          <a:xfrm>
            <a:off x="615821" y="1484378"/>
            <a:ext cx="2860137" cy="1473950"/>
          </a:xfrm>
          <a:prstGeom prst="rect">
            <a:avLst/>
          </a:prstGeom>
          <a:noFill/>
          <a:ln w="9525">
            <a:noFill/>
            <a:miter lim="800000"/>
            <a:headEnd/>
            <a:tailEnd/>
          </a:ln>
          <a:effectLst/>
        </p:spPr>
      </p:pic>
      <p:pic>
        <p:nvPicPr>
          <p:cNvPr id="1028" name="Picture 4" descr="Hasil gambar untuk insecta"/>
          <p:cNvPicPr>
            <a:picLocks noChangeAspect="1" noChangeArrowheads="1"/>
          </p:cNvPicPr>
          <p:nvPr/>
        </p:nvPicPr>
        <p:blipFill>
          <a:blip r:embed="rId3"/>
          <a:srcRect/>
          <a:stretch>
            <a:fillRect/>
          </a:stretch>
        </p:blipFill>
        <p:spPr bwMode="auto">
          <a:xfrm>
            <a:off x="3597561" y="868154"/>
            <a:ext cx="1386786" cy="832836"/>
          </a:xfrm>
          <a:prstGeom prst="rect">
            <a:avLst/>
          </a:prstGeom>
          <a:noFill/>
        </p:spPr>
      </p:pic>
      <p:sp>
        <p:nvSpPr>
          <p:cNvPr id="1030" name="AutoShape 6" descr="Hasil gambar untuk pollen "/>
          <p:cNvSpPr>
            <a:spLocks noChangeAspect="1" noChangeArrowheads="1"/>
          </p:cNvSpPr>
          <p:nvPr/>
        </p:nvSpPr>
        <p:spPr bwMode="auto">
          <a:xfrm>
            <a:off x="155575" y="-1798638"/>
            <a:ext cx="45815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asil gambar untuk hewan vector"/>
          <p:cNvPicPr>
            <a:picLocks noChangeAspect="1" noChangeArrowheads="1"/>
          </p:cNvPicPr>
          <p:nvPr/>
        </p:nvPicPr>
        <p:blipFill>
          <a:blip r:embed="rId4"/>
          <a:srcRect/>
          <a:stretch>
            <a:fillRect/>
          </a:stretch>
        </p:blipFill>
        <p:spPr bwMode="auto">
          <a:xfrm>
            <a:off x="5883158" y="1365108"/>
            <a:ext cx="1171010" cy="1139205"/>
          </a:xfrm>
          <a:prstGeom prst="rect">
            <a:avLst/>
          </a:prstGeom>
          <a:noFill/>
        </p:spPr>
      </p:pic>
      <p:sp>
        <p:nvSpPr>
          <p:cNvPr id="1034" name="AutoShape 10" descr="Gambar terkait"/>
          <p:cNvSpPr>
            <a:spLocks noChangeAspect="1" noChangeArrowheads="1"/>
          </p:cNvSpPr>
          <p:nvPr/>
        </p:nvSpPr>
        <p:spPr bwMode="auto">
          <a:xfrm>
            <a:off x="155575" y="-1798638"/>
            <a:ext cx="3505200"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Gambar terkait"/>
          <p:cNvSpPr>
            <a:spLocks noChangeAspect="1" noChangeArrowheads="1"/>
          </p:cNvSpPr>
          <p:nvPr/>
        </p:nvSpPr>
        <p:spPr bwMode="auto">
          <a:xfrm>
            <a:off x="155575" y="-1798638"/>
            <a:ext cx="3505200"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Gambar terkait"/>
          <p:cNvSpPr>
            <a:spLocks noChangeAspect="1" noChangeArrowheads="1"/>
          </p:cNvSpPr>
          <p:nvPr/>
        </p:nvSpPr>
        <p:spPr bwMode="auto">
          <a:xfrm>
            <a:off x="155575" y="-1798638"/>
            <a:ext cx="3505200"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Gambar terkait"/>
          <p:cNvSpPr>
            <a:spLocks noChangeAspect="1" noChangeArrowheads="1"/>
          </p:cNvSpPr>
          <p:nvPr/>
        </p:nvSpPr>
        <p:spPr bwMode="auto">
          <a:xfrm>
            <a:off x="155575" y="-1798638"/>
            <a:ext cx="3505200"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2" name="Picture 18" descr="Hasil gambar untuk pollen vector"/>
          <p:cNvPicPr>
            <a:picLocks noChangeAspect="1" noChangeArrowheads="1"/>
          </p:cNvPicPr>
          <p:nvPr/>
        </p:nvPicPr>
        <p:blipFill>
          <a:blip r:embed="rId5"/>
          <a:srcRect/>
          <a:stretch>
            <a:fillRect/>
          </a:stretch>
        </p:blipFill>
        <p:spPr bwMode="auto">
          <a:xfrm>
            <a:off x="7283872" y="2140359"/>
            <a:ext cx="1412323" cy="1412323"/>
          </a:xfrm>
          <a:prstGeom prst="rect">
            <a:avLst/>
          </a:prstGeom>
          <a:noFill/>
        </p:spPr>
      </p:pic>
      <p:pic>
        <p:nvPicPr>
          <p:cNvPr id="1044" name="Picture 20" descr="Gambar terkait"/>
          <p:cNvPicPr>
            <a:picLocks noChangeAspect="1" noChangeArrowheads="1"/>
          </p:cNvPicPr>
          <p:nvPr/>
        </p:nvPicPr>
        <p:blipFill>
          <a:blip r:embed="rId6" cstate="print"/>
          <a:srcRect/>
          <a:stretch>
            <a:fillRect/>
          </a:stretch>
        </p:blipFill>
        <p:spPr bwMode="auto">
          <a:xfrm>
            <a:off x="7318584" y="4008917"/>
            <a:ext cx="1450085" cy="1656039"/>
          </a:xfrm>
          <a:prstGeom prst="rect">
            <a:avLst/>
          </a:prstGeom>
          <a:noFill/>
        </p:spPr>
      </p:pic>
      <p:pic>
        <p:nvPicPr>
          <p:cNvPr id="1046" name="Picture 22" descr="Hasil gambar untuk fish vector"/>
          <p:cNvPicPr>
            <a:picLocks noChangeAspect="1" noChangeArrowheads="1"/>
          </p:cNvPicPr>
          <p:nvPr/>
        </p:nvPicPr>
        <p:blipFill>
          <a:blip r:embed="rId7" cstate="print"/>
          <a:srcRect/>
          <a:stretch>
            <a:fillRect/>
          </a:stretch>
        </p:blipFill>
        <p:spPr bwMode="auto">
          <a:xfrm>
            <a:off x="5375586" y="5247868"/>
            <a:ext cx="1175192" cy="1000056"/>
          </a:xfrm>
          <a:prstGeom prst="rect">
            <a:avLst/>
          </a:prstGeom>
          <a:noFill/>
        </p:spPr>
      </p:pic>
      <p:sp>
        <p:nvSpPr>
          <p:cNvPr id="16" name="TextBox 15"/>
          <p:cNvSpPr txBox="1"/>
          <p:nvPr/>
        </p:nvSpPr>
        <p:spPr>
          <a:xfrm>
            <a:off x="1020267" y="1052026"/>
            <a:ext cx="2276136" cy="461665"/>
          </a:xfrm>
          <a:prstGeom prst="rect">
            <a:avLst/>
          </a:prstGeom>
          <a:noFill/>
        </p:spPr>
        <p:txBody>
          <a:bodyPr wrap="none" rtlCol="0">
            <a:spAutoFit/>
          </a:bodyPr>
          <a:lstStyle/>
          <a:p>
            <a:r>
              <a:rPr lang="en-US" sz="2400" dirty="0"/>
              <a:t>Mikroorganisme </a:t>
            </a:r>
          </a:p>
        </p:txBody>
      </p:sp>
      <p:sp>
        <p:nvSpPr>
          <p:cNvPr id="17" name="TextBox 16"/>
          <p:cNvSpPr txBox="1"/>
          <p:nvPr/>
        </p:nvSpPr>
        <p:spPr>
          <a:xfrm>
            <a:off x="3731227" y="1529741"/>
            <a:ext cx="1323311" cy="461665"/>
          </a:xfrm>
          <a:prstGeom prst="rect">
            <a:avLst/>
          </a:prstGeom>
          <a:noFill/>
        </p:spPr>
        <p:txBody>
          <a:bodyPr wrap="none" rtlCol="0">
            <a:spAutoFit/>
          </a:bodyPr>
          <a:lstStyle/>
          <a:p>
            <a:r>
              <a:rPr lang="en-US" sz="2400" dirty="0"/>
              <a:t>Serangga</a:t>
            </a:r>
          </a:p>
        </p:txBody>
      </p:sp>
      <p:sp>
        <p:nvSpPr>
          <p:cNvPr id="18" name="TextBox 17"/>
          <p:cNvSpPr txBox="1"/>
          <p:nvPr/>
        </p:nvSpPr>
        <p:spPr>
          <a:xfrm>
            <a:off x="5580542" y="2280018"/>
            <a:ext cx="1123897" cy="461665"/>
          </a:xfrm>
          <a:prstGeom prst="rect">
            <a:avLst/>
          </a:prstGeom>
          <a:noFill/>
        </p:spPr>
        <p:txBody>
          <a:bodyPr wrap="none" rtlCol="0">
            <a:spAutoFit/>
          </a:bodyPr>
          <a:lstStyle/>
          <a:p>
            <a:r>
              <a:rPr lang="en-US" sz="2400" dirty="0"/>
              <a:t>Hewan </a:t>
            </a:r>
          </a:p>
        </p:txBody>
      </p:sp>
      <p:sp>
        <p:nvSpPr>
          <p:cNvPr id="19" name="TextBox 18"/>
          <p:cNvSpPr txBox="1"/>
          <p:nvPr/>
        </p:nvSpPr>
        <p:spPr>
          <a:xfrm>
            <a:off x="6902319" y="3364403"/>
            <a:ext cx="1656351" cy="461665"/>
          </a:xfrm>
          <a:prstGeom prst="rect">
            <a:avLst/>
          </a:prstGeom>
          <a:noFill/>
        </p:spPr>
        <p:txBody>
          <a:bodyPr wrap="none" rtlCol="0">
            <a:spAutoFit/>
          </a:bodyPr>
          <a:lstStyle/>
          <a:p>
            <a:r>
              <a:rPr lang="en-US" sz="2400" dirty="0"/>
              <a:t>Tumbuhan  </a:t>
            </a:r>
          </a:p>
        </p:txBody>
      </p:sp>
      <p:sp>
        <p:nvSpPr>
          <p:cNvPr id="20" name="TextBox 19"/>
          <p:cNvSpPr txBox="1"/>
          <p:nvPr/>
        </p:nvSpPr>
        <p:spPr>
          <a:xfrm>
            <a:off x="6949212" y="5503864"/>
            <a:ext cx="1463862" cy="461665"/>
          </a:xfrm>
          <a:prstGeom prst="rect">
            <a:avLst/>
          </a:prstGeom>
          <a:noFill/>
        </p:spPr>
        <p:txBody>
          <a:bodyPr wrap="none" rtlCol="0">
            <a:spAutoFit/>
          </a:bodyPr>
          <a:lstStyle/>
          <a:p>
            <a:r>
              <a:rPr lang="en-US" sz="2400" dirty="0"/>
              <a:t>Manusia   </a:t>
            </a:r>
          </a:p>
        </p:txBody>
      </p:sp>
      <p:sp>
        <p:nvSpPr>
          <p:cNvPr id="21" name="TextBox 20"/>
          <p:cNvSpPr txBox="1"/>
          <p:nvPr/>
        </p:nvSpPr>
        <p:spPr>
          <a:xfrm>
            <a:off x="5237642" y="6191061"/>
            <a:ext cx="980910" cy="461665"/>
          </a:xfrm>
          <a:prstGeom prst="rect">
            <a:avLst/>
          </a:prstGeom>
          <a:noFill/>
        </p:spPr>
        <p:txBody>
          <a:bodyPr wrap="none" rtlCol="0">
            <a:spAutoFit/>
          </a:bodyPr>
          <a:lstStyle/>
          <a:p>
            <a:r>
              <a:rPr lang="en-US" sz="2400" dirty="0"/>
              <a:t>Ikan    </a:t>
            </a:r>
          </a:p>
        </p:txBody>
      </p:sp>
      <p:pic>
        <p:nvPicPr>
          <p:cNvPr id="1048" name="Picture 24" descr="Hasil gambar untuk orang sakit"/>
          <p:cNvPicPr>
            <a:picLocks noChangeAspect="1" noChangeArrowheads="1"/>
          </p:cNvPicPr>
          <p:nvPr/>
        </p:nvPicPr>
        <p:blipFill>
          <a:blip r:embed="rId8"/>
          <a:srcRect/>
          <a:stretch>
            <a:fillRect/>
          </a:stretch>
        </p:blipFill>
        <p:spPr bwMode="auto">
          <a:xfrm>
            <a:off x="1562703" y="3953488"/>
            <a:ext cx="2192215" cy="1289538"/>
          </a:xfrm>
          <a:prstGeom prst="rect">
            <a:avLst/>
          </a:prstGeom>
          <a:noFill/>
        </p:spPr>
      </p:pic>
      <p:sp>
        <p:nvSpPr>
          <p:cNvPr id="23" name="Down Arrow 22"/>
          <p:cNvSpPr/>
          <p:nvPr/>
        </p:nvSpPr>
        <p:spPr>
          <a:xfrm>
            <a:off x="2251190" y="2863241"/>
            <a:ext cx="193431" cy="896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3021969">
            <a:off x="4561598" y="2222324"/>
            <a:ext cx="237831" cy="2327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4310870">
            <a:off x="5249564" y="2519848"/>
            <a:ext cx="212310" cy="3198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5400000">
            <a:off x="5631797" y="2964319"/>
            <a:ext cx="243111" cy="3687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6357771">
            <a:off x="4523544" y="4556537"/>
            <a:ext cx="210727" cy="1515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936973">
            <a:off x="3667371" y="1785249"/>
            <a:ext cx="240620" cy="2195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4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90" y="801858"/>
            <a:ext cx="8565502" cy="867102"/>
          </a:xfrm>
        </p:spPr>
        <p:txBody>
          <a:bodyPr>
            <a:noAutofit/>
          </a:bodyPr>
          <a:lstStyle/>
          <a:p>
            <a:r>
              <a:rPr lang="en-US" sz="3200" b="1" dirty="0">
                <a:solidFill>
                  <a:schemeClr val="accent5">
                    <a:lumMod val="75000"/>
                  </a:schemeClr>
                </a:solidFill>
              </a:rPr>
              <a:t>Cara masuk Biohazard ke tubuh makhluk </a:t>
            </a:r>
            <a:r>
              <a:rPr lang="en-US" sz="3200" b="1" dirty="0" err="1">
                <a:solidFill>
                  <a:schemeClr val="accent5">
                    <a:lumMod val="75000"/>
                  </a:schemeClr>
                </a:solidFill>
              </a:rPr>
              <a:t>hidup</a:t>
            </a:r>
            <a:r>
              <a:rPr lang="en-US" sz="3200" b="1" dirty="0">
                <a:solidFill>
                  <a:schemeClr val="accent5">
                    <a:lumMod val="75000"/>
                  </a:schemeClr>
                </a:solidFill>
              </a:rPr>
              <a:t> </a:t>
            </a:r>
          </a:p>
        </p:txBody>
      </p:sp>
      <p:sp>
        <p:nvSpPr>
          <p:cNvPr id="5" name="Slide Number Placeholder 4"/>
          <p:cNvSpPr>
            <a:spLocks noGrp="1"/>
          </p:cNvSpPr>
          <p:nvPr>
            <p:ph type="sldNum" sz="quarter" idx="12"/>
          </p:nvPr>
        </p:nvSpPr>
        <p:spPr/>
        <p:txBody>
          <a:bodyPr/>
          <a:lstStyle/>
          <a:p>
            <a:fld id="{3204C558-E4FE-40C7-B8F7-80D69B5F7233}" type="slidenum">
              <a:rPr lang="en-US" smtClean="0"/>
              <a:pPr/>
              <a:t>12</a:t>
            </a:fld>
            <a:endParaRPr lang="en-US"/>
          </a:p>
        </p:txBody>
      </p:sp>
      <p:sp>
        <p:nvSpPr>
          <p:cNvPr id="8" name="Curved Right Arrow 7"/>
          <p:cNvSpPr/>
          <p:nvPr/>
        </p:nvSpPr>
        <p:spPr>
          <a:xfrm rot="18014484">
            <a:off x="5612972" y="5144968"/>
            <a:ext cx="627527" cy="160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665437" y="5340221"/>
            <a:ext cx="2478563" cy="954107"/>
          </a:xfrm>
          <a:prstGeom prst="rect">
            <a:avLst/>
          </a:prstGeom>
          <a:noFill/>
          <a:ln>
            <a:solidFill>
              <a:schemeClr val="accent1"/>
            </a:solidFill>
          </a:ln>
        </p:spPr>
        <p:txBody>
          <a:bodyPr wrap="square" rtlCol="0">
            <a:spAutoFit/>
          </a:bodyPr>
          <a:lstStyle/>
          <a:p>
            <a:r>
              <a:rPr lang="en-US" sz="2800" dirty="0"/>
              <a:t>Menyebar antar manusia</a:t>
            </a:r>
          </a:p>
        </p:txBody>
      </p:sp>
      <p:grpSp>
        <p:nvGrpSpPr>
          <p:cNvPr id="4" name="Group 3"/>
          <p:cNvGrpSpPr/>
          <p:nvPr/>
        </p:nvGrpSpPr>
        <p:grpSpPr>
          <a:xfrm>
            <a:off x="510021" y="1759008"/>
            <a:ext cx="6647524" cy="3900611"/>
            <a:chOff x="510021" y="1759008"/>
            <a:chExt cx="6647524" cy="3900611"/>
          </a:xfrm>
        </p:grpSpPr>
        <p:pic>
          <p:nvPicPr>
            <p:cNvPr id="9218" name="Picture 2" descr="Image result for route of inf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1179" t="18326" r="9558" b="11267"/>
            <a:stretch/>
          </p:blipFill>
          <p:spPr bwMode="auto">
            <a:xfrm>
              <a:off x="616972" y="1759008"/>
              <a:ext cx="5855097" cy="3900611"/>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Right Arrow 5"/>
            <p:cNvSpPr/>
            <p:nvPr/>
          </p:nvSpPr>
          <p:spPr>
            <a:xfrm rot="18014484">
              <a:off x="3594449" y="4470055"/>
              <a:ext cx="627527" cy="160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993505" y="4441372"/>
              <a:ext cx="2478564" cy="954107"/>
            </a:xfrm>
            <a:prstGeom prst="rect">
              <a:avLst/>
            </a:prstGeom>
            <a:noFill/>
            <a:ln>
              <a:solidFill>
                <a:schemeClr val="accent1"/>
              </a:solidFill>
            </a:ln>
          </p:spPr>
          <p:txBody>
            <a:bodyPr wrap="none" rtlCol="0">
              <a:spAutoFit/>
            </a:bodyPr>
            <a:lstStyle/>
            <a:p>
              <a:r>
                <a:rPr lang="en-US" sz="2800" dirty="0"/>
                <a:t>Bereplikasi </a:t>
              </a:r>
            </a:p>
            <a:p>
              <a:r>
                <a:rPr lang="en-US" sz="2800" dirty="0"/>
                <a:t>di dalam tubuh </a:t>
              </a:r>
            </a:p>
          </p:txBody>
        </p:sp>
        <p:sp>
          <p:nvSpPr>
            <p:cNvPr id="3" name="TextBox 2"/>
            <p:cNvSpPr txBox="1"/>
            <p:nvPr/>
          </p:nvSpPr>
          <p:spPr>
            <a:xfrm>
              <a:off x="3397134" y="1759008"/>
              <a:ext cx="1678345" cy="461665"/>
            </a:xfrm>
            <a:prstGeom prst="rect">
              <a:avLst/>
            </a:prstGeom>
            <a:solidFill>
              <a:schemeClr val="bg1"/>
            </a:solidFill>
          </p:spPr>
          <p:txBody>
            <a:bodyPr wrap="none" rtlCol="0">
              <a:spAutoFit/>
            </a:bodyPr>
            <a:lstStyle/>
            <a:p>
              <a:r>
                <a:rPr lang="en-ID" sz="2400" b="1" dirty="0" err="1"/>
                <a:t>Pernafasan</a:t>
              </a:r>
              <a:r>
                <a:rPr lang="en-ID" sz="2400" b="1" dirty="0"/>
                <a:t> </a:t>
              </a:r>
              <a:endParaRPr lang="en-US" sz="2400" b="1" dirty="0"/>
            </a:p>
          </p:txBody>
        </p:sp>
        <p:sp>
          <p:nvSpPr>
            <p:cNvPr id="10" name="TextBox 9"/>
            <p:cNvSpPr txBox="1"/>
            <p:nvPr/>
          </p:nvSpPr>
          <p:spPr>
            <a:xfrm>
              <a:off x="4362434" y="2368616"/>
              <a:ext cx="2795111" cy="830997"/>
            </a:xfrm>
            <a:prstGeom prst="rect">
              <a:avLst/>
            </a:prstGeom>
            <a:solidFill>
              <a:schemeClr val="bg1"/>
            </a:solidFill>
          </p:spPr>
          <p:txBody>
            <a:bodyPr wrap="square" rtlCol="0">
              <a:spAutoFit/>
            </a:bodyPr>
            <a:lstStyle/>
            <a:p>
              <a:r>
                <a:rPr lang="en-ID" sz="2400" b="1" dirty="0"/>
                <a:t>Donor </a:t>
              </a:r>
              <a:r>
                <a:rPr lang="en-ID" sz="2400" b="1" dirty="0" err="1"/>
                <a:t>darah</a:t>
              </a:r>
              <a:r>
                <a:rPr lang="en-ID" sz="2400" b="1" dirty="0"/>
                <a:t>/ </a:t>
              </a:r>
              <a:r>
                <a:rPr lang="en-ID" sz="2400" b="1" dirty="0" err="1"/>
                <a:t>transplantasi</a:t>
              </a:r>
              <a:r>
                <a:rPr lang="en-ID" sz="2400" b="1" dirty="0"/>
                <a:t> organ  </a:t>
              </a:r>
              <a:endParaRPr lang="en-US" sz="2400" b="1" dirty="0"/>
            </a:p>
          </p:txBody>
        </p:sp>
        <p:sp>
          <p:nvSpPr>
            <p:cNvPr id="11" name="TextBox 10"/>
            <p:cNvSpPr txBox="1"/>
            <p:nvPr/>
          </p:nvSpPr>
          <p:spPr>
            <a:xfrm>
              <a:off x="4114315" y="3507834"/>
              <a:ext cx="2263158" cy="461665"/>
            </a:xfrm>
            <a:prstGeom prst="rect">
              <a:avLst/>
            </a:prstGeom>
            <a:solidFill>
              <a:schemeClr val="bg1"/>
            </a:solidFill>
          </p:spPr>
          <p:txBody>
            <a:bodyPr wrap="square" rtlCol="0">
              <a:spAutoFit/>
            </a:bodyPr>
            <a:lstStyle/>
            <a:p>
              <a:r>
                <a:rPr lang="en-ID" sz="2400" b="1" dirty="0" err="1"/>
                <a:t>Kongenital</a:t>
              </a:r>
              <a:r>
                <a:rPr lang="en-ID" sz="2400" b="1" dirty="0"/>
                <a:t> </a:t>
              </a:r>
              <a:endParaRPr lang="en-US" sz="2400" b="1" dirty="0"/>
            </a:p>
          </p:txBody>
        </p:sp>
        <p:sp>
          <p:nvSpPr>
            <p:cNvPr id="12" name="TextBox 11"/>
            <p:cNvSpPr txBox="1"/>
            <p:nvPr/>
          </p:nvSpPr>
          <p:spPr>
            <a:xfrm>
              <a:off x="667212" y="3601636"/>
              <a:ext cx="1513490" cy="461665"/>
            </a:xfrm>
            <a:prstGeom prst="rect">
              <a:avLst/>
            </a:prstGeom>
            <a:solidFill>
              <a:schemeClr val="bg1"/>
            </a:solidFill>
          </p:spPr>
          <p:txBody>
            <a:bodyPr wrap="square" rtlCol="0">
              <a:spAutoFit/>
            </a:bodyPr>
            <a:lstStyle/>
            <a:p>
              <a:pPr algn="r"/>
              <a:r>
                <a:rPr lang="en-ID" sz="2400" b="1" dirty="0" err="1"/>
                <a:t>Seksual</a:t>
              </a:r>
              <a:r>
                <a:rPr lang="en-ID" sz="2400" b="1" dirty="0"/>
                <a:t>  </a:t>
              </a:r>
              <a:endParaRPr lang="en-US" sz="2400" b="1" dirty="0"/>
            </a:p>
          </p:txBody>
        </p:sp>
        <p:sp>
          <p:nvSpPr>
            <p:cNvPr id="13" name="TextBox 12"/>
            <p:cNvSpPr txBox="1"/>
            <p:nvPr/>
          </p:nvSpPr>
          <p:spPr>
            <a:xfrm>
              <a:off x="510021" y="2836331"/>
              <a:ext cx="1513490" cy="461665"/>
            </a:xfrm>
            <a:prstGeom prst="rect">
              <a:avLst/>
            </a:prstGeom>
            <a:solidFill>
              <a:schemeClr val="bg1"/>
            </a:solidFill>
          </p:spPr>
          <p:txBody>
            <a:bodyPr wrap="square" rtlCol="0">
              <a:spAutoFit/>
            </a:bodyPr>
            <a:lstStyle/>
            <a:p>
              <a:pPr algn="r"/>
              <a:r>
                <a:rPr lang="en-ID" sz="2400" b="1" dirty="0" err="1"/>
                <a:t>Inokulasi</a:t>
              </a:r>
              <a:r>
                <a:rPr lang="en-ID" sz="2400" b="1" dirty="0"/>
                <a:t>   </a:t>
              </a:r>
              <a:endParaRPr lang="en-US" sz="2400" b="1" dirty="0"/>
            </a:p>
          </p:txBody>
        </p:sp>
        <p:sp>
          <p:nvSpPr>
            <p:cNvPr id="14" name="TextBox 13"/>
            <p:cNvSpPr txBox="1"/>
            <p:nvPr/>
          </p:nvSpPr>
          <p:spPr>
            <a:xfrm>
              <a:off x="1021622" y="2039470"/>
              <a:ext cx="1513490" cy="461665"/>
            </a:xfrm>
            <a:prstGeom prst="rect">
              <a:avLst/>
            </a:prstGeom>
            <a:solidFill>
              <a:schemeClr val="bg1"/>
            </a:solidFill>
          </p:spPr>
          <p:txBody>
            <a:bodyPr wrap="square" rtlCol="0">
              <a:spAutoFit/>
            </a:bodyPr>
            <a:lstStyle/>
            <a:p>
              <a:pPr algn="r"/>
              <a:r>
                <a:rPr lang="en-ID" sz="2400" b="1" dirty="0" err="1"/>
                <a:t>Ingesti</a:t>
              </a:r>
              <a:r>
                <a:rPr lang="en-ID" sz="2400" b="1" dirty="0"/>
                <a:t>    </a:t>
              </a:r>
              <a:endParaRPr lang="en-US" sz="2400" b="1"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srcRect l="12500" t="16111" r="28056" b="11000"/>
          <a:stretch>
            <a:fillRect/>
          </a:stretch>
        </p:blipFill>
        <p:spPr bwMode="auto">
          <a:xfrm>
            <a:off x="711200" y="677334"/>
            <a:ext cx="7247467" cy="5554133"/>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3204C558-E4FE-40C7-B8F7-80D69B5F723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71" y="595791"/>
            <a:ext cx="7886700" cy="501976"/>
          </a:xfrm>
        </p:spPr>
        <p:txBody>
          <a:bodyPr>
            <a:normAutofit fontScale="90000"/>
          </a:bodyPr>
          <a:lstStyle/>
          <a:p>
            <a:r>
              <a:rPr lang="en-US" b="1" dirty="0">
                <a:solidFill>
                  <a:schemeClr val="accent5">
                    <a:lumMod val="50000"/>
                  </a:schemeClr>
                </a:solidFill>
              </a:rPr>
              <a:t>Biohazard di tempat kerja</a:t>
            </a:r>
          </a:p>
        </p:txBody>
      </p:sp>
      <p:sp>
        <p:nvSpPr>
          <p:cNvPr id="4" name="Content Placeholder 3"/>
          <p:cNvSpPr>
            <a:spLocks noGrp="1"/>
          </p:cNvSpPr>
          <p:nvPr>
            <p:ph idx="1"/>
          </p:nvPr>
        </p:nvSpPr>
        <p:spPr>
          <a:xfrm>
            <a:off x="0" y="1220421"/>
            <a:ext cx="8882743" cy="4351338"/>
          </a:xfrm>
        </p:spPr>
        <p:txBody>
          <a:bodyPr>
            <a:noAutofit/>
          </a:bodyPr>
          <a:lstStyle/>
          <a:p>
            <a:pPr>
              <a:lnSpc>
                <a:spcPct val="80000"/>
              </a:lnSpc>
            </a:pPr>
            <a:r>
              <a:rPr lang="en-US" sz="3200" b="1" dirty="0"/>
              <a:t>Fasilitas penelitian </a:t>
            </a:r>
          </a:p>
          <a:p>
            <a:pPr lvl="1">
              <a:lnSpc>
                <a:spcPct val="80000"/>
              </a:lnSpc>
            </a:pPr>
            <a:r>
              <a:rPr lang="en-US" sz="2800" dirty="0"/>
              <a:t>Genetically engineered  organism (GMO)</a:t>
            </a:r>
          </a:p>
          <a:p>
            <a:pPr lvl="1">
              <a:lnSpc>
                <a:spcPct val="80000"/>
              </a:lnSpc>
            </a:pPr>
            <a:r>
              <a:rPr lang="en-ID" sz="2800" dirty="0" err="1"/>
              <a:t>Mikroorganisme</a:t>
            </a:r>
            <a:r>
              <a:rPr lang="en-ID" sz="2800" dirty="0"/>
              <a:t> </a:t>
            </a:r>
            <a:endParaRPr lang="en-US" sz="2800" dirty="0"/>
          </a:p>
          <a:p>
            <a:pPr lvl="1">
              <a:lnSpc>
                <a:spcPct val="80000"/>
              </a:lnSpc>
            </a:pPr>
            <a:r>
              <a:rPr lang="en-US" sz="2800" dirty="0" err="1"/>
              <a:t>Sel</a:t>
            </a:r>
            <a:r>
              <a:rPr lang="en-US" sz="2800" dirty="0"/>
              <a:t> </a:t>
            </a:r>
            <a:r>
              <a:rPr lang="en-US" sz="2800" dirty="0" err="1"/>
              <a:t>hewan</a:t>
            </a:r>
            <a:r>
              <a:rPr lang="en-US" sz="2800" dirty="0"/>
              <a:t> </a:t>
            </a:r>
            <a:r>
              <a:rPr lang="en-US" sz="2800" dirty="0" err="1"/>
              <a:t>untuk</a:t>
            </a:r>
            <a:r>
              <a:rPr lang="en-US" sz="2800" dirty="0"/>
              <a:t> </a:t>
            </a:r>
            <a:r>
              <a:rPr lang="en-US" sz="2800" dirty="0" err="1"/>
              <a:t>mengembangkan</a:t>
            </a:r>
            <a:r>
              <a:rPr lang="en-US" sz="2800" dirty="0"/>
              <a:t> </a:t>
            </a:r>
            <a:r>
              <a:rPr lang="en-US" sz="2800" dirty="0" err="1"/>
              <a:t>produk</a:t>
            </a:r>
            <a:r>
              <a:rPr lang="en-US" sz="2800" dirty="0"/>
              <a:t> </a:t>
            </a:r>
          </a:p>
          <a:p>
            <a:pPr lvl="1">
              <a:lnSpc>
                <a:spcPct val="80000"/>
              </a:lnSpc>
            </a:pPr>
            <a:r>
              <a:rPr lang="en-US" sz="2800" dirty="0"/>
              <a:t>Zoonosis</a:t>
            </a:r>
          </a:p>
          <a:p>
            <a:pPr lvl="1">
              <a:lnSpc>
                <a:spcPct val="80000"/>
              </a:lnSpc>
              <a:buNone/>
            </a:pPr>
            <a:r>
              <a:rPr lang="en-US" sz="2800" dirty="0"/>
              <a:t> </a:t>
            </a:r>
          </a:p>
          <a:p>
            <a:pPr lvl="1">
              <a:lnSpc>
                <a:spcPct val="80000"/>
              </a:lnSpc>
              <a:buNone/>
            </a:pPr>
            <a:r>
              <a:rPr lang="en-US" sz="2800" b="1" dirty="0"/>
              <a:t> </a:t>
            </a:r>
            <a:endParaRPr lang="en-US" sz="2800" dirty="0">
              <a:sym typeface="Wingdings" pitchFamily="2" charset="2"/>
            </a:endParaRPr>
          </a:p>
          <a:p>
            <a:pPr lvl="1">
              <a:lnSpc>
                <a:spcPct val="80000"/>
              </a:lnSpc>
            </a:pPr>
            <a:endParaRPr lang="en-US" sz="2800" b="1" dirty="0"/>
          </a:p>
        </p:txBody>
      </p:sp>
      <p:sp>
        <p:nvSpPr>
          <p:cNvPr id="5" name="Slide Number Placeholder 4"/>
          <p:cNvSpPr>
            <a:spLocks noGrp="1"/>
          </p:cNvSpPr>
          <p:nvPr>
            <p:ph type="sldNum" sz="quarter" idx="12"/>
          </p:nvPr>
        </p:nvSpPr>
        <p:spPr/>
        <p:txBody>
          <a:bodyPr/>
          <a:lstStyle/>
          <a:p>
            <a:fld id="{3204C558-E4FE-40C7-B8F7-80D69B5F7233}" type="slidenum">
              <a:rPr lang="en-US" smtClean="0"/>
              <a:pPr/>
              <a:t>14</a:t>
            </a:fld>
            <a:endParaRPr lang="en-US"/>
          </a:p>
        </p:txBody>
      </p:sp>
      <p:sp>
        <p:nvSpPr>
          <p:cNvPr id="20484" name="AutoShape 4" descr="Gambar terkait"/>
          <p:cNvSpPr>
            <a:spLocks noChangeAspect="1" noChangeArrowheads="1"/>
          </p:cNvSpPr>
          <p:nvPr/>
        </p:nvSpPr>
        <p:spPr bwMode="auto">
          <a:xfrm>
            <a:off x="155575" y="-1798638"/>
            <a:ext cx="58007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55" r="8304" b="11015"/>
          <a:stretch/>
        </p:blipFill>
        <p:spPr bwMode="auto">
          <a:xfrm>
            <a:off x="7031420" y="1363005"/>
            <a:ext cx="1766750" cy="118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Image result for microorganis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6" t="4228" r="5038" b="7518"/>
          <a:stretch/>
        </p:blipFill>
        <p:spPr bwMode="auto">
          <a:xfrm>
            <a:off x="6551537" y="3381675"/>
            <a:ext cx="2001301" cy="20968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45161" y="5432322"/>
            <a:ext cx="2272097"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microorganisme</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637" y="4347279"/>
            <a:ext cx="2402661" cy="160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1588" y="5996773"/>
            <a:ext cx="1746760"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dirty="0" err="1">
                <a:ln w="0"/>
                <a:solidFill>
                  <a:srgbClr val="FF0000"/>
                </a:solidFill>
                <a:effectLst>
                  <a:reflection blurRad="12700" stA="50000" endPos="50000" dist="5000" dir="5400000" sy="-100000" rotWithShape="0"/>
                </a:effectLst>
              </a:rPr>
              <a:t>Sel</a:t>
            </a:r>
            <a:r>
              <a:rPr lang="en-US" sz="2400" b="1" cap="all" spc="0" dirty="0">
                <a:ln w="0"/>
                <a:solidFill>
                  <a:srgbClr val="FF0000"/>
                </a:solidFill>
                <a:effectLst>
                  <a:reflection blurRad="12700" stA="50000" endPos="50000" dist="5000" dir="5400000" sy="-100000" rotWithShape="0"/>
                </a:effectLst>
              </a:rPr>
              <a:t> </a:t>
            </a:r>
            <a:r>
              <a:rPr lang="en-US" sz="2400" b="1" cap="all" spc="0" dirty="0" err="1">
                <a:ln w="0"/>
                <a:solidFill>
                  <a:srgbClr val="FF0000"/>
                </a:solidFill>
                <a:effectLst>
                  <a:reflection blurRad="12700" stA="50000" endPos="50000" dist="5000" dir="5400000" sy="-100000" rotWithShape="0"/>
                </a:effectLst>
              </a:rPr>
              <a:t>kultur</a:t>
            </a:r>
            <a:r>
              <a:rPr lang="en-US" sz="2400" b="1" cap="all" spc="0" dirty="0">
                <a:ln w="0"/>
                <a:solidFill>
                  <a:srgbClr val="FF0000"/>
                </a:solidFill>
                <a:effectLst>
                  <a:reflection blurRad="12700" stA="50000" endPos="50000" dist="5000" dir="5400000" sy="-100000" rotWithShape="0"/>
                </a:effectLst>
              </a:rPr>
              <a:t> </a:t>
            </a:r>
          </a:p>
        </p:txBody>
      </p:sp>
      <p:pic>
        <p:nvPicPr>
          <p:cNvPr id="10249" name="Picture 9" descr="Image result for zoonos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171" y="3521548"/>
            <a:ext cx="2506717" cy="24752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08914" y="5996774"/>
            <a:ext cx="1597232"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dirty="0">
                <a:ln w="0"/>
                <a:solidFill>
                  <a:schemeClr val="accent6">
                    <a:lumMod val="75000"/>
                  </a:schemeClr>
                </a:solidFill>
                <a:effectLst>
                  <a:reflection blurRad="12700" stA="50000" endPos="50000" dist="5000" dir="5400000" sy="-100000" rotWithShape="0"/>
                </a:effectLst>
              </a:rPr>
              <a:t>Zoonosis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71" y="539521"/>
            <a:ext cx="7886700" cy="501976"/>
          </a:xfrm>
        </p:spPr>
        <p:txBody>
          <a:bodyPr>
            <a:normAutofit fontScale="90000"/>
          </a:bodyPr>
          <a:lstStyle/>
          <a:p>
            <a:r>
              <a:rPr lang="en-US" b="1" dirty="0">
                <a:solidFill>
                  <a:schemeClr val="accent5">
                    <a:lumMod val="50000"/>
                  </a:schemeClr>
                </a:solidFill>
              </a:rPr>
              <a:t>Biohazard di tempat kerja</a:t>
            </a:r>
          </a:p>
        </p:txBody>
      </p:sp>
      <p:sp>
        <p:nvSpPr>
          <p:cNvPr id="4" name="Content Placeholder 3"/>
          <p:cNvSpPr>
            <a:spLocks noGrp="1"/>
          </p:cNvSpPr>
          <p:nvPr>
            <p:ph idx="1"/>
          </p:nvPr>
        </p:nvSpPr>
        <p:spPr>
          <a:xfrm>
            <a:off x="0" y="589801"/>
            <a:ext cx="8882743" cy="4351338"/>
          </a:xfrm>
        </p:spPr>
        <p:txBody>
          <a:bodyPr>
            <a:noAutofit/>
          </a:bodyPr>
          <a:lstStyle/>
          <a:p>
            <a:pPr lvl="1">
              <a:lnSpc>
                <a:spcPct val="80000"/>
              </a:lnSpc>
              <a:buNone/>
            </a:pPr>
            <a:r>
              <a:rPr lang="en-US" sz="2800" dirty="0"/>
              <a:t> </a:t>
            </a:r>
          </a:p>
          <a:p>
            <a:pPr lvl="1">
              <a:lnSpc>
                <a:spcPct val="80000"/>
              </a:lnSpc>
              <a:buNone/>
            </a:pPr>
            <a:r>
              <a:rPr lang="en-US" sz="2800" b="1" dirty="0" err="1"/>
              <a:t>Jalur</a:t>
            </a:r>
            <a:r>
              <a:rPr lang="en-US" sz="2800" b="1" dirty="0"/>
              <a:t> </a:t>
            </a:r>
            <a:r>
              <a:rPr lang="en-US" sz="2800" b="1" dirty="0" err="1"/>
              <a:t>infeksi</a:t>
            </a:r>
            <a:r>
              <a:rPr lang="en-US" sz="2800" b="1" dirty="0"/>
              <a:t> : </a:t>
            </a:r>
          </a:p>
          <a:p>
            <a:pPr lvl="1">
              <a:lnSpc>
                <a:spcPct val="80000"/>
              </a:lnSpc>
            </a:pPr>
            <a:r>
              <a:rPr lang="en-US" sz="2800" dirty="0"/>
              <a:t>Inokulasi </a:t>
            </a:r>
            <a:r>
              <a:rPr lang="en-US" sz="2800" dirty="0" err="1"/>
              <a:t>Percutaneous</a:t>
            </a:r>
            <a:r>
              <a:rPr lang="en-US" sz="2800" dirty="0"/>
              <a:t>  (jarum suntik/barang tajam lain)</a:t>
            </a:r>
          </a:p>
          <a:p>
            <a:pPr lvl="1">
              <a:lnSpc>
                <a:spcPct val="80000"/>
              </a:lnSpc>
            </a:pPr>
            <a:r>
              <a:rPr lang="en-US" sz="2800" dirty="0"/>
              <a:t>Abrasi (gigitan hewan coba/cakaran)</a:t>
            </a:r>
          </a:p>
          <a:p>
            <a:pPr lvl="1">
              <a:lnSpc>
                <a:spcPct val="80000"/>
              </a:lnSpc>
            </a:pPr>
            <a:r>
              <a:rPr lang="en-US" sz="2800" dirty="0"/>
              <a:t>Pernafasan </a:t>
            </a:r>
            <a:endParaRPr lang="en-US" sz="2800" dirty="0">
              <a:sym typeface="Wingdings" pitchFamily="2" charset="2"/>
            </a:endParaRPr>
          </a:p>
          <a:p>
            <a:pPr lvl="1">
              <a:lnSpc>
                <a:spcPct val="80000"/>
              </a:lnSpc>
            </a:pPr>
            <a:r>
              <a:rPr lang="en-US" sz="2800" dirty="0">
                <a:sym typeface="Wingdings" pitchFamily="2" charset="2"/>
              </a:rPr>
              <a:t>Kontak langsung antara mukosa dengan material </a:t>
            </a:r>
            <a:r>
              <a:rPr lang="en-US" sz="2800" dirty="0" err="1">
                <a:sym typeface="Wingdings" pitchFamily="2" charset="2"/>
              </a:rPr>
              <a:t>terkotaminasi</a:t>
            </a:r>
            <a:r>
              <a:rPr lang="en-US" sz="2800" dirty="0">
                <a:sym typeface="Wingdings" pitchFamily="2" charset="2"/>
              </a:rPr>
              <a:t> (tangan, peralatan)</a:t>
            </a:r>
          </a:p>
          <a:p>
            <a:pPr lvl="1">
              <a:lnSpc>
                <a:spcPct val="80000"/>
              </a:lnSpc>
            </a:pPr>
            <a:r>
              <a:rPr lang="en-US" sz="2800" dirty="0" err="1">
                <a:sym typeface="Wingdings" pitchFamily="2" charset="2"/>
              </a:rPr>
              <a:t>Perncernaan</a:t>
            </a:r>
            <a:r>
              <a:rPr lang="en-US" sz="2800" dirty="0">
                <a:sym typeface="Wingdings" pitchFamily="2" charset="2"/>
              </a:rPr>
              <a:t> </a:t>
            </a:r>
          </a:p>
          <a:p>
            <a:pPr lvl="1">
              <a:lnSpc>
                <a:spcPct val="80000"/>
              </a:lnSpc>
            </a:pPr>
            <a:endParaRPr lang="en-US" sz="2800" b="1" dirty="0"/>
          </a:p>
        </p:txBody>
      </p:sp>
      <p:sp>
        <p:nvSpPr>
          <p:cNvPr id="5" name="Slide Number Placeholder 4"/>
          <p:cNvSpPr>
            <a:spLocks noGrp="1"/>
          </p:cNvSpPr>
          <p:nvPr>
            <p:ph type="sldNum" sz="quarter" idx="12"/>
          </p:nvPr>
        </p:nvSpPr>
        <p:spPr/>
        <p:txBody>
          <a:bodyPr/>
          <a:lstStyle/>
          <a:p>
            <a:fld id="{3204C558-E4FE-40C7-B8F7-80D69B5F7233}" type="slidenum">
              <a:rPr lang="en-US" smtClean="0"/>
              <a:pPr/>
              <a:t>15</a:t>
            </a:fld>
            <a:endParaRPr lang="en-US"/>
          </a:p>
        </p:txBody>
      </p:sp>
      <p:sp>
        <p:nvSpPr>
          <p:cNvPr id="20484" name="AutoShape 4" descr="Gambar terkait"/>
          <p:cNvSpPr>
            <a:spLocks noChangeAspect="1" noChangeArrowheads="1"/>
          </p:cNvSpPr>
          <p:nvPr/>
        </p:nvSpPr>
        <p:spPr bwMode="auto">
          <a:xfrm>
            <a:off x="155575" y="-1798638"/>
            <a:ext cx="5800725" cy="3752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01" y="4240925"/>
            <a:ext cx="2543166" cy="156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794" y="5803517"/>
            <a:ext cx="4348883" cy="461665"/>
          </a:xfrm>
          <a:prstGeom prst="rect">
            <a:avLst/>
          </a:prstGeom>
          <a:noFill/>
        </p:spPr>
        <p:txBody>
          <a:bodyPr wrap="none" lIns="91440" tIns="45720" rIns="91440" bIns="45720">
            <a:spAutoFit/>
          </a:bodyPr>
          <a:lstStyle/>
          <a:p>
            <a:pPr algn="ctr"/>
            <a:r>
              <a:rPr lang="en-US" sz="2400" b="1" cap="none" spc="0" dirty="0" err="1">
                <a:ln w="10541" cmpd="sng">
                  <a:solidFill>
                    <a:schemeClr val="accent1">
                      <a:shade val="88000"/>
                      <a:satMod val="110000"/>
                    </a:schemeClr>
                  </a:solidFill>
                  <a:prstDash val="solid"/>
                </a:ln>
                <a:solidFill>
                  <a:schemeClr val="accent6">
                    <a:lumMod val="75000"/>
                  </a:schemeClr>
                </a:solidFill>
                <a:effectLst/>
              </a:rPr>
              <a:t>Inokulasi</a:t>
            </a:r>
            <a:r>
              <a:rPr lang="en-US" sz="2400" b="1" cap="none" spc="0" dirty="0">
                <a:ln w="10541" cmpd="sng">
                  <a:solidFill>
                    <a:schemeClr val="accent1">
                      <a:shade val="88000"/>
                      <a:satMod val="110000"/>
                    </a:schemeClr>
                  </a:solidFill>
                  <a:prstDash val="solid"/>
                </a:ln>
                <a:solidFill>
                  <a:schemeClr val="accent6">
                    <a:lumMod val="75000"/>
                  </a:schemeClr>
                </a:solidFill>
                <a:effectLst/>
              </a:rPr>
              <a:t>                 </a:t>
            </a:r>
            <a:r>
              <a:rPr lang="en-US" sz="2400" b="1" cap="none" spc="0" dirty="0" err="1">
                <a:ln w="10541" cmpd="sng">
                  <a:solidFill>
                    <a:schemeClr val="accent1">
                      <a:shade val="88000"/>
                      <a:satMod val="110000"/>
                    </a:schemeClr>
                  </a:solidFill>
                  <a:prstDash val="solid"/>
                </a:ln>
                <a:solidFill>
                  <a:schemeClr val="accent6">
                    <a:lumMod val="75000"/>
                  </a:schemeClr>
                </a:solidFill>
                <a:effectLst/>
              </a:rPr>
              <a:t>Gigitan</a:t>
            </a:r>
            <a:r>
              <a:rPr lang="en-US" sz="2400" b="1" dirty="0">
                <a:ln w="10541" cmpd="sng">
                  <a:solidFill>
                    <a:schemeClr val="accent1">
                      <a:shade val="88000"/>
                      <a:satMod val="110000"/>
                    </a:schemeClr>
                  </a:solidFill>
                  <a:prstDash val="solid"/>
                </a:ln>
                <a:solidFill>
                  <a:schemeClr val="accent6">
                    <a:lumMod val="75000"/>
                  </a:schemeClr>
                </a:solidFill>
              </a:rPr>
              <a:t> </a:t>
            </a:r>
            <a:r>
              <a:rPr lang="en-US" sz="2400" b="1" dirty="0" err="1">
                <a:ln w="10541" cmpd="sng">
                  <a:solidFill>
                    <a:schemeClr val="accent1">
                      <a:shade val="88000"/>
                      <a:satMod val="110000"/>
                    </a:schemeClr>
                  </a:solidFill>
                  <a:prstDash val="solid"/>
                </a:ln>
                <a:solidFill>
                  <a:schemeClr val="accent6">
                    <a:lumMod val="75000"/>
                  </a:schemeClr>
                </a:solidFill>
              </a:rPr>
              <a:t>hewan</a:t>
            </a:r>
            <a:endParaRPr lang="en-US" sz="2400" b="1" cap="none" spc="0" dirty="0">
              <a:ln w="10541" cmpd="sng">
                <a:solidFill>
                  <a:schemeClr val="accent1">
                    <a:shade val="88000"/>
                    <a:satMod val="110000"/>
                  </a:schemeClr>
                </a:solidFill>
                <a:prstDash val="solid"/>
              </a:ln>
              <a:solidFill>
                <a:schemeClr val="accent6">
                  <a:lumMod val="75000"/>
                </a:schemeClr>
              </a:solidFill>
              <a:effectLst/>
            </a:endParaRPr>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551" t="33808" r="19723" b="19692"/>
          <a:stretch/>
        </p:blipFill>
        <p:spPr bwMode="auto">
          <a:xfrm>
            <a:off x="3373820" y="4212814"/>
            <a:ext cx="1432874" cy="154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26" t="7500" r="6875"/>
          <a:stretch/>
        </p:blipFill>
        <p:spPr bwMode="auto">
          <a:xfrm>
            <a:off x="5050677" y="4212814"/>
            <a:ext cx="1766033" cy="153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58320" y="5830067"/>
            <a:ext cx="1550746" cy="461665"/>
          </a:xfrm>
          <a:prstGeom prst="rect">
            <a:avLst/>
          </a:prstGeom>
          <a:noFill/>
        </p:spPr>
        <p:txBody>
          <a:bodyPr wrap="none" lIns="91440" tIns="45720" rIns="91440" bIns="45720">
            <a:spAutoFit/>
          </a:bodyPr>
          <a:lstStyle/>
          <a:p>
            <a:pPr algn="ctr"/>
            <a:r>
              <a:rPr lang="en-ID" sz="2400" b="1" dirty="0" err="1">
                <a:ln w="10541" cmpd="sng">
                  <a:solidFill>
                    <a:schemeClr val="accent1">
                      <a:shade val="88000"/>
                      <a:satMod val="110000"/>
                    </a:schemeClr>
                  </a:solidFill>
                  <a:prstDash val="solid"/>
                </a:ln>
                <a:solidFill>
                  <a:schemeClr val="accent6">
                    <a:lumMod val="75000"/>
                  </a:schemeClr>
                </a:solidFill>
              </a:rPr>
              <a:t>Sentrifuse</a:t>
            </a:r>
            <a:r>
              <a:rPr lang="en-ID" sz="2400" b="1" dirty="0">
                <a:ln w="10541" cmpd="sng">
                  <a:solidFill>
                    <a:schemeClr val="accent1">
                      <a:shade val="88000"/>
                      <a:satMod val="110000"/>
                    </a:schemeClr>
                  </a:solidFill>
                  <a:prstDash val="solid"/>
                </a:ln>
                <a:solidFill>
                  <a:schemeClr val="accent6">
                    <a:lumMod val="75000"/>
                  </a:schemeClr>
                </a:solidFill>
              </a:rPr>
              <a:t> </a:t>
            </a:r>
            <a:endParaRPr lang="en-US" sz="2400" b="1" cap="none" spc="0" dirty="0">
              <a:ln w="10541" cmpd="sng">
                <a:solidFill>
                  <a:schemeClr val="accent1">
                    <a:shade val="88000"/>
                    <a:satMod val="110000"/>
                  </a:schemeClr>
                </a:solidFill>
                <a:prstDash val="solid"/>
              </a:ln>
              <a:solidFill>
                <a:schemeClr val="accent6">
                  <a:lumMod val="75000"/>
                </a:schemeClr>
              </a:solidFill>
              <a:effectLst/>
            </a:endParaRPr>
          </a:p>
        </p:txBody>
      </p:sp>
    </p:spTree>
    <p:extLst>
      <p:ext uri="{BB962C8B-B14F-4D97-AF65-F5344CB8AC3E}">
        <p14:creationId xmlns:p14="http://schemas.microsoft.com/office/powerpoint/2010/main" val="326684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227053" y="1287615"/>
            <a:ext cx="2143055" cy="2052734"/>
          </a:xfrm>
          <a:prstGeom prst="hexagon">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err="1">
                <a:solidFill>
                  <a:schemeClr val="tx1"/>
                </a:solidFill>
              </a:rPr>
              <a:t>Mikro</a:t>
            </a:r>
            <a:endParaRPr lang="en-ID" sz="2400" b="1" dirty="0">
              <a:solidFill>
                <a:schemeClr val="tx1"/>
              </a:solidFill>
            </a:endParaRPr>
          </a:p>
          <a:p>
            <a:pPr algn="ctr"/>
            <a:r>
              <a:rPr lang="en-ID" sz="2400" b="1" dirty="0" err="1">
                <a:solidFill>
                  <a:schemeClr val="tx1"/>
                </a:solidFill>
              </a:rPr>
              <a:t>oganisme</a:t>
            </a:r>
            <a:r>
              <a:rPr lang="en-ID" sz="2400" b="1" dirty="0">
                <a:solidFill>
                  <a:schemeClr val="tx1"/>
                </a:solidFill>
              </a:rPr>
              <a:t> </a:t>
            </a:r>
            <a:endParaRPr lang="en-US" sz="2400" b="1" dirty="0">
              <a:solidFill>
                <a:schemeClr val="tx1"/>
              </a:solidFill>
            </a:endParaRPr>
          </a:p>
        </p:txBody>
      </p:sp>
      <p:sp>
        <p:nvSpPr>
          <p:cNvPr id="6" name="Hexagon 5"/>
          <p:cNvSpPr/>
          <p:nvPr/>
        </p:nvSpPr>
        <p:spPr>
          <a:xfrm>
            <a:off x="1887899" y="2429060"/>
            <a:ext cx="2143055" cy="2052734"/>
          </a:xfrm>
          <a:prstGeom prst="hexagon">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400" b="1" dirty="0">
                <a:solidFill>
                  <a:schemeClr val="tx1"/>
                </a:solidFill>
              </a:rPr>
              <a:t>Risk </a:t>
            </a:r>
            <a:r>
              <a:rPr lang="en-ID" sz="2000" b="1" dirty="0" err="1">
                <a:solidFill>
                  <a:schemeClr val="tx1"/>
                </a:solidFill>
              </a:rPr>
              <a:t>Assesment</a:t>
            </a:r>
            <a:endParaRPr lang="en-US" sz="2000" b="1" dirty="0">
              <a:solidFill>
                <a:schemeClr val="tx1"/>
              </a:solidFill>
            </a:endParaRPr>
          </a:p>
        </p:txBody>
      </p:sp>
      <p:sp>
        <p:nvSpPr>
          <p:cNvPr id="7" name="Hexagon 6"/>
          <p:cNvSpPr/>
          <p:nvPr/>
        </p:nvSpPr>
        <p:spPr>
          <a:xfrm>
            <a:off x="167953" y="3436766"/>
            <a:ext cx="2143055" cy="2052734"/>
          </a:xfrm>
          <a:prstGeom prst="hexagon">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dirty="0">
                <a:solidFill>
                  <a:schemeClr val="tx1"/>
                </a:solidFill>
              </a:rPr>
              <a:t>Bio-Containment</a:t>
            </a:r>
            <a:r>
              <a:rPr lang="en-ID" sz="2800" dirty="0">
                <a:solidFill>
                  <a:schemeClr val="tx1"/>
                </a:solidFill>
              </a:rPr>
              <a:t> </a:t>
            </a:r>
            <a:endParaRPr lang="en-US" sz="2800" dirty="0">
              <a:solidFill>
                <a:schemeClr val="tx1"/>
              </a:solidFill>
            </a:endParaRPr>
          </a:p>
        </p:txBody>
      </p:sp>
      <p:sp>
        <p:nvSpPr>
          <p:cNvPr id="8" name="Hexagon 7"/>
          <p:cNvSpPr/>
          <p:nvPr/>
        </p:nvSpPr>
        <p:spPr>
          <a:xfrm>
            <a:off x="1850577" y="4543999"/>
            <a:ext cx="2143055" cy="205273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a:solidFill>
                  <a:schemeClr val="tx1"/>
                </a:solidFill>
              </a:rPr>
              <a:t>Biosafety </a:t>
            </a:r>
            <a:r>
              <a:rPr lang="en-ID" sz="2000" b="1" dirty="0" err="1">
                <a:solidFill>
                  <a:schemeClr val="tx1"/>
                </a:solidFill>
              </a:rPr>
              <a:t>dan</a:t>
            </a:r>
            <a:r>
              <a:rPr lang="en-ID" sz="2000" b="1" dirty="0">
                <a:solidFill>
                  <a:schemeClr val="tx1"/>
                </a:solidFill>
              </a:rPr>
              <a:t> Biosecurity </a:t>
            </a:r>
            <a:endParaRPr lang="en-US" sz="2000" b="1" dirty="0">
              <a:solidFill>
                <a:schemeClr val="tx1"/>
              </a:solidFill>
            </a:endParaRPr>
          </a:p>
        </p:txBody>
      </p:sp>
      <p:sp>
        <p:nvSpPr>
          <p:cNvPr id="9" name="Hexagon 8"/>
          <p:cNvSpPr/>
          <p:nvPr/>
        </p:nvSpPr>
        <p:spPr>
          <a:xfrm>
            <a:off x="3589181" y="3508302"/>
            <a:ext cx="2143055" cy="2052734"/>
          </a:xfrm>
          <a:prstGeom prst="hexagon">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dirty="0" err="1">
                <a:solidFill>
                  <a:schemeClr val="tx1"/>
                </a:solidFill>
              </a:rPr>
              <a:t>Teknik</a:t>
            </a:r>
            <a:r>
              <a:rPr lang="en-ID" sz="2800" b="1" dirty="0">
                <a:solidFill>
                  <a:schemeClr val="tx1"/>
                </a:solidFill>
              </a:rPr>
              <a:t> lab</a:t>
            </a:r>
            <a:endParaRPr lang="en-US" sz="2800" b="1" dirty="0">
              <a:solidFill>
                <a:schemeClr val="tx1"/>
              </a:solidFill>
            </a:endParaRPr>
          </a:p>
        </p:txBody>
      </p:sp>
      <p:sp>
        <p:nvSpPr>
          <p:cNvPr id="10" name="Hexagon 9"/>
          <p:cNvSpPr/>
          <p:nvPr/>
        </p:nvSpPr>
        <p:spPr>
          <a:xfrm>
            <a:off x="3589181" y="1384032"/>
            <a:ext cx="2143055" cy="2052734"/>
          </a:xfrm>
          <a:prstGeom prst="hexagon">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dirty="0">
                <a:solidFill>
                  <a:schemeClr val="tx1"/>
                </a:solidFill>
              </a:rPr>
              <a:t>GLP</a:t>
            </a:r>
            <a:endParaRPr lang="en-US" sz="2800" b="1" dirty="0">
              <a:solidFill>
                <a:schemeClr val="tx1"/>
              </a:solidFill>
            </a:endParaRPr>
          </a:p>
        </p:txBody>
      </p:sp>
      <p:sp>
        <p:nvSpPr>
          <p:cNvPr id="11" name="Hexagon 10"/>
          <p:cNvSpPr/>
          <p:nvPr/>
        </p:nvSpPr>
        <p:spPr>
          <a:xfrm>
            <a:off x="5253140" y="2447722"/>
            <a:ext cx="2143055" cy="2052734"/>
          </a:xfrm>
          <a:prstGeom prst="hexagon">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800" b="1" dirty="0" err="1">
                <a:solidFill>
                  <a:schemeClr val="tx1"/>
                </a:solidFill>
              </a:rPr>
              <a:t>Limbah</a:t>
            </a:r>
            <a:r>
              <a:rPr lang="en-ID" sz="2800" b="1" dirty="0">
                <a:solidFill>
                  <a:schemeClr val="tx1"/>
                </a:solidFill>
              </a:rPr>
              <a:t> </a:t>
            </a:r>
            <a:endParaRPr lang="en-US" sz="2800" b="1" dirty="0">
              <a:solidFill>
                <a:schemeClr val="tx1"/>
              </a:solidFill>
            </a:endParaRPr>
          </a:p>
        </p:txBody>
      </p:sp>
      <p:sp>
        <p:nvSpPr>
          <p:cNvPr id="12" name="Hexagon 11"/>
          <p:cNvSpPr/>
          <p:nvPr/>
        </p:nvSpPr>
        <p:spPr>
          <a:xfrm>
            <a:off x="5253139" y="4596874"/>
            <a:ext cx="2143055" cy="2052734"/>
          </a:xfrm>
          <a:prstGeom prst="hexagon">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err="1">
                <a:solidFill>
                  <a:schemeClr val="tx1"/>
                </a:solidFill>
              </a:rPr>
              <a:t>Desinfeksi</a:t>
            </a:r>
            <a:r>
              <a:rPr lang="en-ID" sz="2000" b="1" dirty="0">
                <a:solidFill>
                  <a:schemeClr val="tx1"/>
                </a:solidFill>
              </a:rPr>
              <a:t> </a:t>
            </a:r>
            <a:r>
              <a:rPr lang="en-ID" sz="2000" b="1" dirty="0" err="1">
                <a:solidFill>
                  <a:schemeClr val="tx1"/>
                </a:solidFill>
              </a:rPr>
              <a:t>dan</a:t>
            </a:r>
            <a:r>
              <a:rPr lang="en-ID" sz="2000" b="1" dirty="0">
                <a:solidFill>
                  <a:schemeClr val="tx1"/>
                </a:solidFill>
              </a:rPr>
              <a:t> </a:t>
            </a:r>
            <a:r>
              <a:rPr lang="en-ID" sz="2000" b="1" dirty="0" err="1">
                <a:solidFill>
                  <a:schemeClr val="tx1"/>
                </a:solidFill>
              </a:rPr>
              <a:t>sterilisai</a:t>
            </a:r>
            <a:r>
              <a:rPr lang="en-ID" sz="2000" b="1" dirty="0">
                <a:solidFill>
                  <a:schemeClr val="tx1"/>
                </a:solidFill>
              </a:rPr>
              <a:t> </a:t>
            </a:r>
            <a:endParaRPr lang="en-US" sz="2000" b="1" dirty="0">
              <a:solidFill>
                <a:schemeClr val="tx1"/>
              </a:solidFill>
            </a:endParaRPr>
          </a:p>
        </p:txBody>
      </p:sp>
      <p:sp>
        <p:nvSpPr>
          <p:cNvPr id="13" name="Hexagon 12"/>
          <p:cNvSpPr/>
          <p:nvPr/>
        </p:nvSpPr>
        <p:spPr>
          <a:xfrm>
            <a:off x="6935761" y="3511410"/>
            <a:ext cx="2143055" cy="20527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200" b="1" dirty="0" err="1">
                <a:solidFill>
                  <a:schemeClr val="tx1"/>
                </a:solidFill>
              </a:rPr>
              <a:t>Infeksi</a:t>
            </a:r>
            <a:r>
              <a:rPr lang="en-ID" sz="3200" b="1" dirty="0">
                <a:solidFill>
                  <a:schemeClr val="tx1"/>
                </a:solidFill>
              </a:rPr>
              <a:t> </a:t>
            </a:r>
            <a:endParaRPr lang="en-US" sz="3200" b="1" dirty="0">
              <a:solidFill>
                <a:schemeClr val="tx1"/>
              </a:solidFill>
            </a:endParaRPr>
          </a:p>
        </p:txBody>
      </p:sp>
      <p:sp>
        <p:nvSpPr>
          <p:cNvPr id="14" name="Rectangle 13"/>
          <p:cNvSpPr/>
          <p:nvPr/>
        </p:nvSpPr>
        <p:spPr>
          <a:xfrm>
            <a:off x="279919" y="200809"/>
            <a:ext cx="31041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Biohazard</a:t>
            </a:r>
          </a:p>
        </p:txBody>
      </p:sp>
      <p:sp>
        <p:nvSpPr>
          <p:cNvPr id="15" name="Right Arrow 14"/>
          <p:cNvSpPr/>
          <p:nvPr/>
        </p:nvSpPr>
        <p:spPr>
          <a:xfrm>
            <a:off x="3371601" y="492391"/>
            <a:ext cx="535763" cy="415211"/>
          </a:xfrm>
          <a:prstGeom prs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07364" y="238332"/>
            <a:ext cx="4234364" cy="769441"/>
          </a:xfrm>
          <a:prstGeom prst="rect">
            <a:avLst/>
          </a:prstGeom>
          <a:noFill/>
        </p:spPr>
        <p:txBody>
          <a:bodyPr wrap="none" lIns="91440" tIns="45720" rIns="91440" bIns="45720">
            <a:spAutoFit/>
          </a:bodyPr>
          <a:lstStyle/>
          <a:p>
            <a:pPr algn="ct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berbahaya</a:t>
            </a: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17" name="TextBox 16"/>
          <p:cNvSpPr txBox="1"/>
          <p:nvPr/>
        </p:nvSpPr>
        <p:spPr>
          <a:xfrm>
            <a:off x="634482" y="2747541"/>
            <a:ext cx="548548" cy="923330"/>
          </a:xfrm>
          <a:prstGeom prst="rect">
            <a:avLst/>
          </a:prstGeom>
          <a:noFill/>
        </p:spPr>
        <p:txBody>
          <a:bodyPr wrap="none" rtlCol="0">
            <a:spAutoFit/>
          </a:bodyPr>
          <a:lstStyle/>
          <a:p>
            <a:r>
              <a:rPr lang="en-US" sz="5400" dirty="0"/>
              <a:t>٧</a:t>
            </a:r>
          </a:p>
        </p:txBody>
      </p:sp>
      <p:sp>
        <p:nvSpPr>
          <p:cNvPr id="18" name="TextBox 17"/>
          <p:cNvSpPr txBox="1"/>
          <p:nvPr/>
        </p:nvSpPr>
        <p:spPr>
          <a:xfrm>
            <a:off x="512608" y="4961165"/>
            <a:ext cx="548548" cy="923330"/>
          </a:xfrm>
          <a:prstGeom prst="rect">
            <a:avLst/>
          </a:prstGeom>
          <a:noFill/>
        </p:spPr>
        <p:txBody>
          <a:bodyPr wrap="none" rtlCol="0">
            <a:spAutoFit/>
          </a:bodyPr>
          <a:lstStyle/>
          <a:p>
            <a:r>
              <a:rPr lang="en-US" sz="5400" dirty="0"/>
              <a:t>٧</a:t>
            </a:r>
          </a:p>
        </p:txBody>
      </p:sp>
      <p:sp>
        <p:nvSpPr>
          <p:cNvPr id="2" name="Slide Number Placeholder 1"/>
          <p:cNvSpPr>
            <a:spLocks noGrp="1"/>
          </p:cNvSpPr>
          <p:nvPr>
            <p:ph type="sldNum" sz="quarter" idx="12"/>
          </p:nvPr>
        </p:nvSpPr>
        <p:spPr/>
        <p:txBody>
          <a:bodyPr/>
          <a:lstStyle/>
          <a:p>
            <a:fld id="{3204C558-E4FE-40C7-B8F7-80D69B5F7233}" type="slidenum">
              <a:rPr lang="en-US" smtClean="0"/>
              <a:pPr/>
              <a:t>16</a:t>
            </a:fld>
            <a:endParaRPr lang="en-US"/>
          </a:p>
        </p:txBody>
      </p:sp>
    </p:spTree>
    <p:extLst>
      <p:ext uri="{BB962C8B-B14F-4D97-AF65-F5344CB8AC3E}">
        <p14:creationId xmlns:p14="http://schemas.microsoft.com/office/powerpoint/2010/main" val="170834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12554" t="51652" r="48847" b="16522"/>
          <a:stretch>
            <a:fillRect/>
          </a:stretch>
        </p:blipFill>
        <p:spPr bwMode="auto">
          <a:xfrm>
            <a:off x="920519" y="1379659"/>
            <a:ext cx="7184571" cy="3672016"/>
          </a:xfrm>
          <a:prstGeom prst="rect">
            <a:avLst/>
          </a:prstGeom>
          <a:noFill/>
          <a:ln w="9525">
            <a:noFill/>
            <a:miter lim="800000"/>
            <a:headEnd/>
            <a:tailEnd/>
          </a:ln>
          <a:effectLst/>
        </p:spPr>
      </p:pic>
      <p:sp>
        <p:nvSpPr>
          <p:cNvPr id="5" name="Rectangle 4"/>
          <p:cNvSpPr/>
          <p:nvPr/>
        </p:nvSpPr>
        <p:spPr>
          <a:xfrm>
            <a:off x="1621433" y="576251"/>
            <a:ext cx="614373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Mikroorganisme</a:t>
            </a: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2" name="Slide Number Placeholder 1"/>
          <p:cNvSpPr>
            <a:spLocks noGrp="1"/>
          </p:cNvSpPr>
          <p:nvPr>
            <p:ph type="sldNum" sz="quarter" idx="12"/>
          </p:nvPr>
        </p:nvSpPr>
        <p:spPr/>
        <p:txBody>
          <a:bodyPr/>
          <a:lstStyle/>
          <a:p>
            <a:fld id="{3204C558-E4FE-40C7-B8F7-80D69B5F7233}" type="slidenum">
              <a:rPr lang="en-US" smtClean="0"/>
              <a:pPr/>
              <a:t>17</a:t>
            </a:fld>
            <a:endParaRPr lang="en-US"/>
          </a:p>
        </p:txBody>
      </p:sp>
    </p:spTree>
    <p:extLst>
      <p:ext uri="{BB962C8B-B14F-4D97-AF65-F5344CB8AC3E}">
        <p14:creationId xmlns:p14="http://schemas.microsoft.com/office/powerpoint/2010/main" val="67871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415" y="279818"/>
            <a:ext cx="7886700" cy="1325563"/>
          </a:xfrm>
        </p:spPr>
        <p:txBody>
          <a:bodyPr>
            <a:normAutofit/>
          </a:bodyPr>
          <a:lstStyle/>
          <a:p>
            <a:pPr algn="ctr"/>
            <a:r>
              <a:rPr lang="en-US" sz="3200" dirty="0">
                <a:solidFill>
                  <a:srgbClr val="C00000"/>
                </a:solidFill>
              </a:rPr>
              <a:t>Pengelompokan Mikroorganisme berdasarkan  </a:t>
            </a:r>
            <a:r>
              <a:rPr lang="en-US" sz="3200" dirty="0" err="1">
                <a:solidFill>
                  <a:srgbClr val="C00000"/>
                </a:solidFill>
              </a:rPr>
              <a:t>Risiko</a:t>
            </a:r>
            <a:r>
              <a:rPr lang="en-US" sz="3200" dirty="0">
                <a:solidFill>
                  <a:srgbClr val="C00000"/>
                </a:solidFill>
              </a:rPr>
              <a:t> </a:t>
            </a:r>
            <a:r>
              <a:rPr lang="en-US" sz="3200" dirty="0" err="1">
                <a:solidFill>
                  <a:srgbClr val="C00000"/>
                </a:solidFill>
              </a:rPr>
              <a:t>Biologi</a:t>
            </a:r>
            <a:endParaRPr lang="en-US" sz="3200" dirty="0">
              <a:solidFill>
                <a:srgbClr val="C00000"/>
              </a:solidFill>
            </a:endParaRPr>
          </a:p>
        </p:txBody>
      </p:sp>
      <p:sp>
        <p:nvSpPr>
          <p:cNvPr id="3" name="Content Placeholder 2"/>
          <p:cNvSpPr>
            <a:spLocks noGrp="1"/>
          </p:cNvSpPr>
          <p:nvPr>
            <p:ph idx="1"/>
          </p:nvPr>
        </p:nvSpPr>
        <p:spPr>
          <a:xfrm>
            <a:off x="365760" y="1417465"/>
            <a:ext cx="7886700" cy="521335"/>
          </a:xfrm>
        </p:spPr>
        <p:txBody>
          <a:bodyPr>
            <a:normAutofit/>
          </a:bodyPr>
          <a:lstStyle/>
          <a:p>
            <a:pPr algn="ctr">
              <a:buNone/>
            </a:pPr>
            <a:r>
              <a:rPr lang="en-US" sz="2400" dirty="0"/>
              <a:t>        Berbeda antar negara antar institusi   </a:t>
            </a:r>
          </a:p>
        </p:txBody>
      </p:sp>
      <p:sp>
        <p:nvSpPr>
          <p:cNvPr id="4" name="Slide Number Placeholder 3"/>
          <p:cNvSpPr>
            <a:spLocks noGrp="1"/>
          </p:cNvSpPr>
          <p:nvPr>
            <p:ph type="sldNum" sz="quarter" idx="12"/>
          </p:nvPr>
        </p:nvSpPr>
        <p:spPr/>
        <p:txBody>
          <a:bodyPr/>
          <a:lstStyle/>
          <a:p>
            <a:fld id="{3204C558-E4FE-40C7-B8F7-80D69B5F7233}" type="slidenum">
              <a:rPr lang="en-US" smtClean="0"/>
              <a:pPr/>
              <a:t>18</a:t>
            </a:fld>
            <a:endParaRPr lang="en-US"/>
          </a:p>
        </p:txBody>
      </p:sp>
      <p:pic>
        <p:nvPicPr>
          <p:cNvPr id="25608" name="Picture 8" descr="Hasil gambar untuk medicine"/>
          <p:cNvPicPr>
            <a:picLocks noChangeAspect="1" noChangeArrowheads="1"/>
          </p:cNvPicPr>
          <p:nvPr/>
        </p:nvPicPr>
        <p:blipFill>
          <a:blip r:embed="rId2" cstate="print"/>
          <a:srcRect/>
          <a:stretch>
            <a:fillRect/>
          </a:stretch>
        </p:blipFill>
        <p:spPr bwMode="auto">
          <a:xfrm>
            <a:off x="634538" y="2681991"/>
            <a:ext cx="1997710" cy="1359409"/>
          </a:xfrm>
          <a:prstGeom prst="rect">
            <a:avLst/>
          </a:prstGeom>
          <a:noFill/>
        </p:spPr>
      </p:pic>
      <p:pic>
        <p:nvPicPr>
          <p:cNvPr id="25610" name="Picture 10" descr="Hasil gambar untuk microorganism vector"/>
          <p:cNvPicPr>
            <a:picLocks noChangeAspect="1" noChangeArrowheads="1"/>
          </p:cNvPicPr>
          <p:nvPr/>
        </p:nvPicPr>
        <p:blipFill>
          <a:blip r:embed="rId3" cstate="print"/>
          <a:srcRect/>
          <a:stretch>
            <a:fillRect/>
          </a:stretch>
        </p:blipFill>
        <p:spPr bwMode="auto">
          <a:xfrm>
            <a:off x="3216333" y="1810788"/>
            <a:ext cx="1649411" cy="1649411"/>
          </a:xfrm>
          <a:prstGeom prst="rect">
            <a:avLst/>
          </a:prstGeom>
          <a:noFill/>
        </p:spPr>
      </p:pic>
      <p:sp>
        <p:nvSpPr>
          <p:cNvPr id="10" name="Down Arrow 9"/>
          <p:cNvSpPr/>
          <p:nvPr/>
        </p:nvSpPr>
        <p:spPr>
          <a:xfrm>
            <a:off x="3548256" y="3491345"/>
            <a:ext cx="254816"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3936610">
            <a:off x="5597416" y="3960817"/>
            <a:ext cx="457200" cy="1485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4058006">
            <a:off x="2734717" y="2684355"/>
            <a:ext cx="457200" cy="491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7720" y="4160520"/>
            <a:ext cx="1735155" cy="369332"/>
          </a:xfrm>
          <a:prstGeom prst="rect">
            <a:avLst/>
          </a:prstGeom>
          <a:noFill/>
        </p:spPr>
        <p:txBody>
          <a:bodyPr wrap="none" rtlCol="0">
            <a:spAutoFit/>
          </a:bodyPr>
          <a:lstStyle/>
          <a:p>
            <a:r>
              <a:rPr lang="en-US" dirty="0"/>
              <a:t>Obat dan vaksin </a:t>
            </a:r>
          </a:p>
        </p:txBody>
      </p:sp>
      <p:sp>
        <p:nvSpPr>
          <p:cNvPr id="14" name="TextBox 13"/>
          <p:cNvSpPr txBox="1"/>
          <p:nvPr/>
        </p:nvSpPr>
        <p:spPr>
          <a:xfrm>
            <a:off x="3168955" y="5948853"/>
            <a:ext cx="1013418" cy="646331"/>
          </a:xfrm>
          <a:prstGeom prst="rect">
            <a:avLst/>
          </a:prstGeom>
          <a:noFill/>
        </p:spPr>
        <p:txBody>
          <a:bodyPr wrap="none" rtlCol="0">
            <a:spAutoFit/>
          </a:bodyPr>
          <a:lstStyle/>
          <a:p>
            <a:pPr algn="ctr"/>
            <a:r>
              <a:rPr lang="en-US" b="1" dirty="0"/>
              <a:t>Individu </a:t>
            </a:r>
          </a:p>
          <a:p>
            <a:pPr algn="ctr"/>
            <a:r>
              <a:rPr lang="en-US" dirty="0"/>
              <a:t> </a:t>
            </a:r>
          </a:p>
        </p:txBody>
      </p:sp>
      <p:sp>
        <p:nvSpPr>
          <p:cNvPr id="15" name="TextBox 14"/>
          <p:cNvSpPr txBox="1"/>
          <p:nvPr/>
        </p:nvSpPr>
        <p:spPr>
          <a:xfrm>
            <a:off x="6461098" y="4876800"/>
            <a:ext cx="1667572" cy="923330"/>
          </a:xfrm>
          <a:prstGeom prst="rect">
            <a:avLst/>
          </a:prstGeom>
          <a:noFill/>
        </p:spPr>
        <p:txBody>
          <a:bodyPr wrap="none" rtlCol="0">
            <a:spAutoFit/>
          </a:bodyPr>
          <a:lstStyle/>
          <a:p>
            <a:pPr algn="ctr"/>
            <a:r>
              <a:rPr lang="en-US" b="1" dirty="0"/>
              <a:t>Komunitas </a:t>
            </a:r>
          </a:p>
          <a:p>
            <a:pPr algn="ctr"/>
            <a:r>
              <a:rPr lang="en-US" dirty="0"/>
              <a:t>Cara penularan,</a:t>
            </a:r>
          </a:p>
          <a:p>
            <a:pPr algn="ctr"/>
            <a:r>
              <a:rPr lang="en-US" dirty="0"/>
              <a:t>Geografis</a:t>
            </a:r>
          </a:p>
        </p:txBody>
      </p:sp>
      <p:sp>
        <p:nvSpPr>
          <p:cNvPr id="16" name="TextBox 15"/>
          <p:cNvSpPr txBox="1"/>
          <p:nvPr/>
        </p:nvSpPr>
        <p:spPr>
          <a:xfrm>
            <a:off x="3819237" y="3319318"/>
            <a:ext cx="1600200" cy="1077218"/>
          </a:xfrm>
          <a:prstGeom prst="rect">
            <a:avLst/>
          </a:prstGeom>
          <a:noFill/>
        </p:spPr>
        <p:txBody>
          <a:bodyPr wrap="square" rtlCol="0">
            <a:spAutoFit/>
          </a:bodyPr>
          <a:lstStyle/>
          <a:p>
            <a:r>
              <a:rPr lang="en-US" sz="1600" dirty="0" err="1"/>
              <a:t>Patogenitas</a:t>
            </a:r>
            <a:r>
              <a:rPr lang="en-US" sz="1600" dirty="0"/>
              <a:t>, virulensi,  dosis </a:t>
            </a:r>
            <a:r>
              <a:rPr lang="en-US" sz="1600" dirty="0" err="1"/>
              <a:t>infeksiRute</a:t>
            </a:r>
            <a:r>
              <a:rPr lang="en-US" sz="1600" dirty="0"/>
              <a:t> infeksi </a:t>
            </a:r>
          </a:p>
        </p:txBody>
      </p:sp>
      <p:pic>
        <p:nvPicPr>
          <p:cNvPr id="1026" name="Picture 2" descr="Image result for cartoon human be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914" y="445463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503" y="2017532"/>
            <a:ext cx="2124075" cy="21526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95129" y="345514"/>
            <a:ext cx="7886700" cy="1325562"/>
          </a:xfrm>
        </p:spPr>
        <p:txBody>
          <a:bodyPr/>
          <a:lstStyle/>
          <a:p>
            <a:pPr eaLnBrk="1" hangingPunct="1"/>
            <a:r>
              <a:rPr lang="en-US" altLang="en-US" sz="2800" dirty="0" err="1">
                <a:cs typeface="Arial" panose="020B0604020202020204" pitchFamily="34" charset="0"/>
              </a:rPr>
              <a:t>Klasifikasi</a:t>
            </a:r>
            <a:r>
              <a:rPr lang="en-US" altLang="en-US" sz="2800" dirty="0">
                <a:cs typeface="Arial" panose="020B0604020202020204" pitchFamily="34" charset="0"/>
              </a:rPr>
              <a:t> </a:t>
            </a:r>
            <a:r>
              <a:rPr lang="en-US" altLang="en-US" sz="2800" dirty="0" err="1">
                <a:cs typeface="Arial" panose="020B0604020202020204" pitchFamily="34" charset="0"/>
              </a:rPr>
              <a:t>Kelompok</a:t>
            </a:r>
            <a:r>
              <a:rPr lang="en-US" altLang="en-US" sz="2800" dirty="0">
                <a:cs typeface="Arial" panose="020B0604020202020204" pitchFamily="34" charset="0"/>
              </a:rPr>
              <a:t> </a:t>
            </a:r>
            <a:r>
              <a:rPr lang="en-US" altLang="en-US" sz="2800" dirty="0" err="1">
                <a:cs typeface="Arial" panose="020B0604020202020204" pitchFamily="34" charset="0"/>
              </a:rPr>
              <a:t>Risiko</a:t>
            </a:r>
            <a:r>
              <a:rPr lang="en-US" altLang="en-US" sz="2800" dirty="0">
                <a:cs typeface="Arial" panose="020B0604020202020204" pitchFamily="34" charset="0"/>
              </a:rPr>
              <a:t> </a:t>
            </a:r>
            <a:r>
              <a:rPr lang="en-US" altLang="en-US" sz="2800" dirty="0" err="1">
                <a:cs typeface="Arial" panose="020B0604020202020204" pitchFamily="34" charset="0"/>
              </a:rPr>
              <a:t>Berdasarkan</a:t>
            </a:r>
            <a:r>
              <a:rPr lang="en-US" altLang="en-US" sz="2800" dirty="0">
                <a:cs typeface="Arial" panose="020B0604020202020204" pitchFamily="34" charset="0"/>
              </a:rPr>
              <a:t> NIH </a:t>
            </a:r>
            <a:r>
              <a:rPr lang="en-US" altLang="en-US" sz="2800" dirty="0" err="1">
                <a:cs typeface="Arial" panose="020B0604020202020204" pitchFamily="34" charset="0"/>
              </a:rPr>
              <a:t>dan</a:t>
            </a:r>
            <a:r>
              <a:rPr lang="en-US" altLang="en-US" sz="2800" dirty="0">
                <a:cs typeface="Arial" panose="020B0604020202020204" pitchFamily="34" charset="0"/>
              </a:rPr>
              <a:t> WHO</a:t>
            </a:r>
          </a:p>
        </p:txBody>
      </p:sp>
      <p:graphicFrame>
        <p:nvGraphicFramePr>
          <p:cNvPr id="4" name="Table 3"/>
          <p:cNvGraphicFramePr>
            <a:graphicFrameLocks noGrp="1"/>
          </p:cNvGraphicFramePr>
          <p:nvPr>
            <p:extLst>
              <p:ext uri="{D42A27DB-BD31-4B8C-83A1-F6EECF244321}">
                <p14:modId xmlns:p14="http://schemas.microsoft.com/office/powerpoint/2010/main" val="281711181"/>
              </p:ext>
            </p:extLst>
          </p:nvPr>
        </p:nvGraphicFramePr>
        <p:xfrm>
          <a:off x="0" y="1371869"/>
          <a:ext cx="9144000" cy="5913438"/>
        </p:xfrm>
        <a:graphic>
          <a:graphicData uri="http://schemas.openxmlformats.org/drawingml/2006/table">
            <a:tbl>
              <a:tblPr/>
              <a:tblGrid>
                <a:gridCol w="1071563">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0">
                  <a:extLst>
                    <a:ext uri="{9D8B030D-6E8A-4147-A177-3AD203B41FA5}">
                      <a16:colId xmlns:a16="http://schemas.microsoft.com/office/drawing/2014/main" val="20002"/>
                    </a:ext>
                  </a:extLst>
                </a:gridCol>
              </a:tblGrid>
              <a:tr h="1189038">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ea typeface="MS PGothic" pitchFamily="34" charset="-128"/>
                        </a:rPr>
                        <a:t>Risk Group</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ea typeface="MS PGothic" pitchFamily="34" charset="-128"/>
                        </a:rPr>
                        <a:t>NIH</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anose="020F0502020204030204" pitchFamily="34" charset="0"/>
                          <a:ea typeface="MS PGothic" pitchFamily="34" charset="-128"/>
                        </a:rPr>
                        <a:t>WHO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8796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4400" b="0" i="0" u="none" strike="noStrike" cap="none" normalizeH="0" baseline="0">
                          <a:ln>
                            <a:noFill/>
                          </a:ln>
                          <a:solidFill>
                            <a:srgbClr val="000000"/>
                          </a:solidFill>
                          <a:effectLst/>
                          <a:latin typeface="Calibri" panose="020F0502020204030204" pitchFamily="34" charset="0"/>
                          <a:ea typeface="MS PGothic" pitchFamily="34" charset="-128"/>
                        </a:rPr>
                        <a:t>1</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D7CD"/>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itchFamily="34" charset="-128"/>
                        </a:rPr>
                        <a:t>Agen yang tidak menyebabkan penyakit pada manusia dewasa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D7CD"/>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itchFamily="34" charset="-128"/>
                        </a:rPr>
                        <a:t>Tidak ada atau rendahnya risiko agen terhadap individu dan komunitas.</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itchFamily="34" charset="-128"/>
                      </a:endParaRP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itchFamily="34" charset="-128"/>
                        </a:rPr>
                        <a:t>Mikroorganisme tidak menyebabkan penyakit pada manusia dan hewan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D7CD"/>
                    </a:solidFill>
                  </a:tcPr>
                </a:tc>
                <a:extLst>
                  <a:ext uri="{0D108BD9-81ED-4DB2-BD59-A6C34878D82A}">
                    <a16:rowId xmlns:a16="http://schemas.microsoft.com/office/drawing/2014/main" val="10001"/>
                  </a:ext>
                </a:extLst>
              </a:tr>
              <a:tr h="284480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4400" b="0" i="0" u="none" strike="noStrike" cap="none" normalizeH="0" baseline="0">
                          <a:ln>
                            <a:noFill/>
                          </a:ln>
                          <a:solidFill>
                            <a:srgbClr val="000000"/>
                          </a:solidFill>
                          <a:effectLst/>
                          <a:latin typeface="Calibri" panose="020F0502020204030204" pitchFamily="34" charset="0"/>
                          <a:ea typeface="MS PGothic" pitchFamily="34" charset="-128"/>
                        </a:rPr>
                        <a:t>2</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8"/>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itchFamily="34" charset="-128"/>
                        </a:rPr>
                        <a:t>Agen menyebabkan penyakit pada manusia dan jarang berakibat fatal. </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MS PGothic" pitchFamily="34" charset="-128"/>
                        </a:rPr>
                        <a:t>Tersedia tindakan preventif dan terapetik  untuk penyakit ini.</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8"/>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Risiko</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terhadap</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individu</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sedang</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terhadap</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komunitas</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rendah</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Suatu</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patogen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yang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dapat</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menyebabkan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penyakit</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pada</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manusia</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dan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hewan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tetapi</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bukan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bahaya</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yang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serius</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bagi</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pekerja</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lab,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komunitas</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dan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stock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pangan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atau</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lingkungan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Pajanan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di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laboratorium</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dapat</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menyebabkan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infeksi</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yang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serius</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tetapi</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tindakan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preventif</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dan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terapetiknya</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tersedia</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dan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risiko</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penyebaran</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infeksi</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 </a:t>
                      </a:r>
                      <a:r>
                        <a:rPr kumimoji="0" lang="en-US" altLang="en-US" sz="1800" b="0" i="0" u="none" strike="noStrike" cap="none" normalizeH="0" baseline="0" dirty="0" err="1">
                          <a:ln>
                            <a:noFill/>
                          </a:ln>
                          <a:solidFill>
                            <a:srgbClr val="000000"/>
                          </a:solidFill>
                          <a:effectLst/>
                          <a:latin typeface="Calibri" panose="020F0502020204030204" pitchFamily="34" charset="0"/>
                          <a:ea typeface="MS PGothic" pitchFamily="34" charset="-128"/>
                        </a:rPr>
                        <a:t>terbatas</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itchFamily="34" charset="-128"/>
                        </a:rPr>
                        <a: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175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0296" y="1981200"/>
            <a:ext cx="7203504" cy="2554545"/>
          </a:xfrm>
          <a:prstGeom prst="rect">
            <a:avLst/>
          </a:prstGeom>
          <a:solidFill>
            <a:schemeClr val="accent2">
              <a:lumMod val="40000"/>
              <a:lumOff val="60000"/>
            </a:schemeClr>
          </a:solidFill>
        </p:spPr>
        <p:txBody>
          <a:bodyPr wrap="square" rtlCol="0">
            <a:spAutoFit/>
          </a:bodyPr>
          <a:lstStyle/>
          <a:p>
            <a:r>
              <a:rPr lang="en-US" sz="4000" b="1" u="sng" dirty="0"/>
              <a:t>Biohazard </a:t>
            </a:r>
            <a:r>
              <a:rPr lang="en-US" sz="4000" dirty="0"/>
              <a:t>:  </a:t>
            </a:r>
            <a:r>
              <a:rPr lang="en-US" sz="4000" dirty="0" err="1"/>
              <a:t>Suatu</a:t>
            </a:r>
            <a:r>
              <a:rPr lang="en-US" sz="4000" dirty="0"/>
              <a:t> agent yang </a:t>
            </a:r>
            <a:r>
              <a:rPr lang="en-US" sz="4000" dirty="0" err="1"/>
              <a:t>sudah</a:t>
            </a:r>
            <a:r>
              <a:rPr lang="en-US" sz="4000" dirty="0"/>
              <a:t> </a:t>
            </a:r>
            <a:r>
              <a:rPr lang="en-US" sz="4000" dirty="0" err="1"/>
              <a:t>diketahui</a:t>
            </a:r>
            <a:r>
              <a:rPr lang="en-US" sz="4000" dirty="0"/>
              <a:t> </a:t>
            </a:r>
            <a:r>
              <a:rPr lang="en-US" sz="4000" dirty="0" err="1"/>
              <a:t>atau</a:t>
            </a:r>
            <a:r>
              <a:rPr lang="en-US" sz="4000" dirty="0"/>
              <a:t> </a:t>
            </a:r>
            <a:r>
              <a:rPr lang="en-US" sz="4000" dirty="0" err="1"/>
              <a:t>diduga</a:t>
            </a:r>
            <a:r>
              <a:rPr lang="en-US" sz="4000" dirty="0"/>
              <a:t> </a:t>
            </a:r>
            <a:r>
              <a:rPr lang="en-US" sz="4000" dirty="0" err="1"/>
              <a:t>menyebabkan</a:t>
            </a:r>
            <a:r>
              <a:rPr lang="en-US" sz="4000" dirty="0"/>
              <a:t> </a:t>
            </a:r>
            <a:r>
              <a:rPr lang="en-US" sz="4000" dirty="0" err="1"/>
              <a:t>penyakit</a:t>
            </a:r>
            <a:r>
              <a:rPr lang="en-US" sz="4000" dirty="0"/>
              <a:t> </a:t>
            </a:r>
            <a:r>
              <a:rPr lang="en-US" sz="4000" dirty="0" err="1"/>
              <a:t>pada</a:t>
            </a:r>
            <a:r>
              <a:rPr lang="en-US" sz="4000" dirty="0"/>
              <a:t> </a:t>
            </a:r>
            <a:r>
              <a:rPr lang="en-US" sz="4000" dirty="0" err="1"/>
              <a:t>manusia</a:t>
            </a:r>
            <a:r>
              <a:rPr lang="en-US" sz="4000" dirty="0"/>
              <a:t>, </a:t>
            </a:r>
            <a:r>
              <a:rPr lang="en-US" sz="4000" dirty="0" err="1"/>
              <a:t>hewan</a:t>
            </a:r>
            <a:r>
              <a:rPr lang="en-US" sz="4000" dirty="0"/>
              <a:t> </a:t>
            </a:r>
            <a:r>
              <a:rPr lang="en-US" sz="4000" dirty="0" err="1"/>
              <a:t>atau</a:t>
            </a:r>
            <a:r>
              <a:rPr lang="en-US" sz="4000" dirty="0"/>
              <a:t> </a:t>
            </a:r>
            <a:r>
              <a:rPr lang="en-US" sz="4000" dirty="0" err="1"/>
              <a:t>tanaman</a:t>
            </a:r>
            <a:endParaRPr lang="en-US" sz="4000" dirty="0"/>
          </a:p>
        </p:txBody>
      </p:sp>
    </p:spTree>
    <p:extLst>
      <p:ext uri="{BB962C8B-B14F-4D97-AF65-F5344CB8AC3E}">
        <p14:creationId xmlns:p14="http://schemas.microsoft.com/office/powerpoint/2010/main" val="416703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9078" y="244524"/>
            <a:ext cx="7886700" cy="1325563"/>
          </a:xfrm>
        </p:spPr>
        <p:txBody>
          <a:bodyPr/>
          <a:lstStyle/>
          <a:p>
            <a:pPr eaLnBrk="1" hangingPunct="1"/>
            <a:r>
              <a:rPr lang="en-US" altLang="en-US" sz="3200" dirty="0" err="1">
                <a:cs typeface="Arial" panose="020B0604020202020204" pitchFamily="34" charset="0"/>
              </a:rPr>
              <a:t>Klasifikasi</a:t>
            </a:r>
            <a:r>
              <a:rPr lang="en-US" altLang="en-US" sz="3200" dirty="0">
                <a:cs typeface="Arial" panose="020B0604020202020204" pitchFamily="34" charset="0"/>
              </a:rPr>
              <a:t> </a:t>
            </a:r>
            <a:r>
              <a:rPr lang="en-US" altLang="en-US" sz="3200" dirty="0" err="1">
                <a:cs typeface="Arial" panose="020B0604020202020204" pitchFamily="34" charset="0"/>
              </a:rPr>
              <a:t>Kelompok</a:t>
            </a:r>
            <a:r>
              <a:rPr lang="en-US" altLang="en-US" sz="3200" dirty="0">
                <a:cs typeface="Arial" panose="020B0604020202020204" pitchFamily="34" charset="0"/>
              </a:rPr>
              <a:t> </a:t>
            </a:r>
            <a:r>
              <a:rPr lang="en-US" altLang="en-US" sz="3200" dirty="0" err="1">
                <a:cs typeface="Arial" panose="020B0604020202020204" pitchFamily="34" charset="0"/>
              </a:rPr>
              <a:t>Risiko</a:t>
            </a:r>
            <a:r>
              <a:rPr lang="en-US" altLang="en-US" sz="3200" dirty="0">
                <a:cs typeface="Arial" panose="020B0604020202020204" pitchFamily="34" charset="0"/>
              </a:rPr>
              <a:t> </a:t>
            </a:r>
            <a:r>
              <a:rPr lang="en-US" altLang="en-US" sz="3200" dirty="0" err="1">
                <a:cs typeface="Arial" panose="020B0604020202020204" pitchFamily="34" charset="0"/>
              </a:rPr>
              <a:t>Berdasarkan</a:t>
            </a:r>
            <a:r>
              <a:rPr lang="en-US" altLang="en-US" sz="3200" dirty="0">
                <a:cs typeface="Arial" panose="020B0604020202020204" pitchFamily="34" charset="0"/>
              </a:rPr>
              <a:t> NIH </a:t>
            </a:r>
            <a:r>
              <a:rPr lang="en-US" altLang="en-US" sz="3200" dirty="0" err="1">
                <a:cs typeface="Arial" panose="020B0604020202020204" pitchFamily="34" charset="0"/>
              </a:rPr>
              <a:t>dan</a:t>
            </a:r>
            <a:r>
              <a:rPr lang="en-US" altLang="en-US" sz="3200" dirty="0">
                <a:cs typeface="Arial" panose="020B0604020202020204" pitchFamily="34" charset="0"/>
              </a:rPr>
              <a:t> WHO</a:t>
            </a:r>
          </a:p>
        </p:txBody>
      </p:sp>
      <p:graphicFrame>
        <p:nvGraphicFramePr>
          <p:cNvPr id="6" name="Table 5"/>
          <p:cNvGraphicFramePr>
            <a:graphicFrameLocks noGrp="1"/>
          </p:cNvGraphicFramePr>
          <p:nvPr/>
        </p:nvGraphicFramePr>
        <p:xfrm>
          <a:off x="0" y="1308100"/>
          <a:ext cx="9144000" cy="5549900"/>
        </p:xfrm>
        <a:graphic>
          <a:graphicData uri="http://schemas.openxmlformats.org/drawingml/2006/table">
            <a:tbl>
              <a:tblPr/>
              <a:tblGrid>
                <a:gridCol w="1071563">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0">
                  <a:extLst>
                    <a:ext uri="{9D8B030D-6E8A-4147-A177-3AD203B41FA5}">
                      <a16:colId xmlns:a16="http://schemas.microsoft.com/office/drawing/2014/main" val="20002"/>
                    </a:ext>
                  </a:extLst>
                </a:gridCol>
              </a:tblGrid>
              <a:tr h="76835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anose="020F0502020204030204" pitchFamily="34" charset="0"/>
                          <a:ea typeface="MS PGothic" pitchFamily="34" charset="-128"/>
                        </a:rPr>
                        <a:t>Risk Group</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anose="020F0502020204030204" pitchFamily="34" charset="0"/>
                          <a:ea typeface="MS PGothic" pitchFamily="34" charset="-128"/>
                        </a:rPr>
                        <a:t>NIH</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anose="020F0502020204030204" pitchFamily="34" charset="0"/>
                          <a:ea typeface="MS PGothic" pitchFamily="34" charset="-128"/>
                        </a:rPr>
                        <a:t>WHO</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390775">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latin typeface="Calibri" panose="020F0502020204030204" pitchFamily="34" charset="0"/>
                          <a:ea typeface="MS PGothic" pitchFamily="34" charset="-128"/>
                        </a:rPr>
                        <a:t>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D7CD"/>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Agen yang menyebabkan penyakit yang serius dan mematikan pada manusia</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Tindakan preventif dan terapetik biasanya tidak ada</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Risiko terhadap individu tinggi dan komunitas rendah</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D7CD"/>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Risiko terhadap individu tinggi dan komunitas rendah</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Patogen biasanya menyebabkan penyakit yang serius terhadap manusia dan hewan.</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Penyakit ini biasanya tidak menular dari satu individu ke individu yang lain.</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Tindakan preventif dan terapetik tersedia.</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D7CD"/>
                    </a:solidFill>
                  </a:tcPr>
                </a:tc>
                <a:extLst>
                  <a:ext uri="{0D108BD9-81ED-4DB2-BD59-A6C34878D82A}">
                    <a16:rowId xmlns:a16="http://schemas.microsoft.com/office/drawing/2014/main" val="10001"/>
                  </a:ext>
                </a:extLst>
              </a:tr>
              <a:tr h="2390775">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latin typeface="Calibri" panose="020F0502020204030204" pitchFamily="34" charset="0"/>
                          <a:ea typeface="MS PGothic" pitchFamily="34" charset="-128"/>
                        </a:rPr>
                        <a:t>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8"/>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Agen menyebabkan penyakit yang serius pada manusia.</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Tindakan preventif dan terapetik biasanya tidak tersedia.</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Risiko terhadap individu tinggi dan risiko terhadap komunitas tinggi</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8"/>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Risiko terhadap individu tinggi ; terhadap komunitas tinggi. </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Patogen yang biasanya menyebabkan penyakit yang serius pada hewan dan manusia. </a:t>
                      </a:r>
                    </a:p>
                    <a:p>
                      <a:pPr marL="0" marR="0" lvl="0" indent="0" algn="l" defTabSz="6858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MS PGothic" pitchFamily="34" charset="-128"/>
                        </a:rPr>
                        <a:t>Dapat tertular dari satu individu ke individu yang lain.</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91795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528638"/>
            <a:ext cx="7886700" cy="1325562"/>
          </a:xfrm>
        </p:spPr>
        <p:txBody>
          <a:bodyPr/>
          <a:lstStyle/>
          <a:p>
            <a:pPr eaLnBrk="1" hangingPunct="1"/>
            <a:r>
              <a:rPr lang="en-US" altLang="en-US" sz="3200"/>
              <a:t>Faktor yang dipertimbangkan dalam Klasifikasi Kelompok Risiko :</a:t>
            </a:r>
          </a:p>
        </p:txBody>
      </p:sp>
      <p:sp>
        <p:nvSpPr>
          <p:cNvPr id="26627" name="Rectangle 3"/>
          <p:cNvSpPr>
            <a:spLocks noGrp="1" noChangeArrowheads="1"/>
          </p:cNvSpPr>
          <p:nvPr>
            <p:ph idx="1"/>
          </p:nvPr>
        </p:nvSpPr>
        <p:spPr>
          <a:xfrm>
            <a:off x="414338" y="2287588"/>
            <a:ext cx="7999412" cy="4406900"/>
          </a:xfrm>
        </p:spPr>
        <p:txBody>
          <a:bodyPr/>
          <a:lstStyle/>
          <a:p>
            <a:pPr marL="571500" indent="-457200" eaLnBrk="1" hangingPunct="1"/>
            <a:r>
              <a:rPr lang="en-US" altLang="en-US" sz="2800">
                <a:cs typeface="Arial" panose="020B0604020202020204" pitchFamily="34" charset="0"/>
              </a:rPr>
              <a:t>Patogenisitas suatu agen (kemampuan menyebabkan penyakit)</a:t>
            </a:r>
          </a:p>
          <a:p>
            <a:pPr marL="571500" indent="-457200" eaLnBrk="1" hangingPunct="1"/>
            <a:r>
              <a:rPr lang="en-US" altLang="en-US" sz="2800">
                <a:cs typeface="Arial" panose="020B0604020202020204" pitchFamily="34" charset="0"/>
              </a:rPr>
              <a:t>Cara Penyebaran dan macam-macam inang</a:t>
            </a:r>
          </a:p>
          <a:p>
            <a:pPr marL="571500" indent="-457200" eaLnBrk="1" hangingPunct="1"/>
            <a:r>
              <a:rPr lang="en-US" altLang="en-US" sz="2800">
                <a:cs typeface="Arial" panose="020B0604020202020204" pitchFamily="34" charset="0"/>
              </a:rPr>
              <a:t>Stabilitas agen</a:t>
            </a:r>
          </a:p>
          <a:p>
            <a:pPr marL="571500" indent="-457200" eaLnBrk="1" hangingPunct="1"/>
            <a:r>
              <a:rPr lang="en-US" altLang="en-US" sz="2800">
                <a:cs typeface="Arial" panose="020B0604020202020204" pitchFamily="34" charset="0"/>
              </a:rPr>
              <a:t>Dosis infeksius (dosis yang menyebabkan penyakit)</a:t>
            </a:r>
          </a:p>
          <a:p>
            <a:pPr marL="571500" indent="-457200" eaLnBrk="1" hangingPunct="1"/>
            <a:r>
              <a:rPr lang="en-US" altLang="en-US" sz="2800">
                <a:cs typeface="Arial" panose="020B0604020202020204" pitchFamily="34" charset="0"/>
              </a:rPr>
              <a:t>Ketersediaan penanganan preventif</a:t>
            </a:r>
          </a:p>
          <a:p>
            <a:pPr marL="571500" indent="-457200" eaLnBrk="1" hangingPunct="1"/>
            <a:r>
              <a:rPr lang="en-US" altLang="en-US" sz="2800">
                <a:cs typeface="Arial" panose="020B0604020202020204" pitchFamily="34" charset="0"/>
              </a:rPr>
              <a:t>Ketersediaan pengobatan yang efektif</a:t>
            </a:r>
          </a:p>
        </p:txBody>
      </p:sp>
    </p:spTree>
    <p:extLst>
      <p:ext uri="{BB962C8B-B14F-4D97-AF65-F5344CB8AC3E}">
        <p14:creationId xmlns:p14="http://schemas.microsoft.com/office/powerpoint/2010/main" val="7974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a:cs typeface="Arial" panose="020B0604020202020204" pitchFamily="34" charset="0"/>
              </a:rPr>
              <a:t>Kelompok Risiko 1</a:t>
            </a:r>
          </a:p>
        </p:txBody>
      </p:sp>
      <p:sp>
        <p:nvSpPr>
          <p:cNvPr id="27651" name="Content Placeholder 4"/>
          <p:cNvSpPr>
            <a:spLocks noGrp="1"/>
          </p:cNvSpPr>
          <p:nvPr>
            <p:ph sz="half" idx="1"/>
          </p:nvPr>
        </p:nvSpPr>
        <p:spPr>
          <a:xfrm>
            <a:off x="355600" y="1738313"/>
            <a:ext cx="4216400" cy="4525962"/>
          </a:xfrm>
        </p:spPr>
        <p:txBody>
          <a:bodyPr/>
          <a:lstStyle/>
          <a:p>
            <a:pPr marL="571500" indent="-457200" eaLnBrk="1" hangingPunct="1">
              <a:tabLst>
                <a:tab pos="571500" algn="l"/>
                <a:tab pos="1144588" algn="l"/>
              </a:tabLst>
            </a:pPr>
            <a:r>
              <a:rPr lang="en-US" altLang="en-US" sz="3600"/>
              <a:t>Resiko terhadap individu dan komunitas rendah atau tidak ada. </a:t>
            </a:r>
          </a:p>
          <a:p>
            <a:pPr marL="571500" indent="-457200" eaLnBrk="1" hangingPunct="1">
              <a:tabLst>
                <a:tab pos="571500" algn="l"/>
                <a:tab pos="1144588" algn="l"/>
              </a:tabLst>
            </a:pPr>
            <a:r>
              <a:rPr lang="en-US" altLang="en-US" sz="3600"/>
              <a:t>Tidak menyebabkan penyakit pada manusia dan hewan</a:t>
            </a:r>
          </a:p>
          <a:p>
            <a:pPr marL="571500" indent="-457200" eaLnBrk="1" hangingPunct="1">
              <a:tabLst>
                <a:tab pos="571500" algn="l"/>
                <a:tab pos="1144588" algn="l"/>
              </a:tabLst>
            </a:pPr>
            <a:endParaRPr lang="en-US" altLang="en-US" sz="3600"/>
          </a:p>
        </p:txBody>
      </p:sp>
      <p:sp>
        <p:nvSpPr>
          <p:cNvPr id="23556" name="Content Placeholder 5"/>
          <p:cNvSpPr>
            <a:spLocks noGrp="1"/>
          </p:cNvSpPr>
          <p:nvPr>
            <p:ph sz="half" idx="2"/>
          </p:nvPr>
        </p:nvSpPr>
        <p:spPr>
          <a:solidFill>
            <a:schemeClr val="accent4">
              <a:lumMod val="20000"/>
              <a:lumOff val="80000"/>
            </a:schemeClr>
          </a:solidFill>
        </p:spPr>
        <p:txBody>
          <a:bodyPr rtlCol="0">
            <a:normAutofit/>
          </a:bodyPr>
          <a:lstStyle/>
          <a:p>
            <a:pPr eaLnBrk="1" hangingPunct="1">
              <a:lnSpc>
                <a:spcPct val="80000"/>
              </a:lnSpc>
              <a:defRPr/>
            </a:pPr>
            <a:r>
              <a:rPr lang="en-US" altLang="en-US" sz="2800">
                <a:cs typeface="Arial" pitchFamily="34" charset="0"/>
              </a:rPr>
              <a:t>Contoh:</a:t>
            </a:r>
          </a:p>
          <a:p>
            <a:pPr marL="971550" lvl="1" indent="-457200" eaLnBrk="1" hangingPunct="1">
              <a:lnSpc>
                <a:spcPct val="80000"/>
              </a:lnSpc>
              <a:defRPr/>
            </a:pPr>
            <a:r>
              <a:rPr lang="en-US" altLang="en-US" sz="2800" i="1">
                <a:cs typeface="Arial" pitchFamily="34" charset="0"/>
              </a:rPr>
              <a:t>E. coli K12</a:t>
            </a:r>
          </a:p>
          <a:p>
            <a:pPr marL="971550" lvl="1" indent="-457200" eaLnBrk="1" hangingPunct="1">
              <a:lnSpc>
                <a:spcPct val="80000"/>
              </a:lnSpc>
              <a:defRPr/>
            </a:pPr>
            <a:r>
              <a:rPr lang="en-US" altLang="en-US" sz="2800" i="1">
                <a:cs typeface="Arial" pitchFamily="34" charset="0"/>
              </a:rPr>
              <a:t>Lactobacillus spp.</a:t>
            </a:r>
          </a:p>
          <a:p>
            <a:pPr marL="971550" lvl="1" indent="-457200" eaLnBrk="1" hangingPunct="1">
              <a:lnSpc>
                <a:spcPct val="80000"/>
              </a:lnSpc>
              <a:defRPr/>
            </a:pPr>
            <a:r>
              <a:rPr lang="en-US" altLang="en-US" sz="2800">
                <a:cs typeface="Arial" pitchFamily="34" charset="0"/>
              </a:rPr>
              <a:t>Asporogenic </a:t>
            </a:r>
            <a:r>
              <a:rPr lang="en-US" altLang="en-US" sz="2800" i="1">
                <a:cs typeface="Arial" pitchFamily="34" charset="0"/>
              </a:rPr>
              <a:t>Bacillus subtilis</a:t>
            </a:r>
          </a:p>
          <a:p>
            <a:pPr marL="971550" lvl="1" indent="-457200" eaLnBrk="1" hangingPunct="1">
              <a:lnSpc>
                <a:spcPct val="80000"/>
              </a:lnSpc>
              <a:defRPr/>
            </a:pPr>
            <a:r>
              <a:rPr lang="en-US" altLang="en-US" sz="2800">
                <a:cs typeface="Arial" pitchFamily="34" charset="0"/>
              </a:rPr>
              <a:t>Adenovirus-associated virus (AAV) types 1-4</a:t>
            </a:r>
          </a:p>
          <a:p>
            <a:pPr marL="971550" lvl="1" indent="-457200" eaLnBrk="1" hangingPunct="1">
              <a:lnSpc>
                <a:spcPct val="80000"/>
              </a:lnSpc>
              <a:defRPr/>
            </a:pPr>
            <a:r>
              <a:rPr lang="en-US" altLang="en-US" sz="2800">
                <a:cs typeface="Arial" pitchFamily="34" charset="0"/>
              </a:rPr>
              <a:t>Baculoviruses</a:t>
            </a:r>
          </a:p>
          <a:p>
            <a:pPr marL="971550" lvl="1" indent="-457200" eaLnBrk="1" hangingPunct="1">
              <a:lnSpc>
                <a:spcPct val="80000"/>
              </a:lnSpc>
              <a:defRPr/>
            </a:pPr>
            <a:r>
              <a:rPr lang="en-US" altLang="en-US" sz="2800">
                <a:cs typeface="Arial" pitchFamily="34" charset="0"/>
              </a:rPr>
              <a:t>Herpesvirus saimiri</a:t>
            </a:r>
          </a:p>
          <a:p>
            <a:pPr eaLnBrk="1" hangingPunct="1">
              <a:lnSpc>
                <a:spcPct val="80000"/>
              </a:lnSpc>
              <a:defRPr/>
            </a:pPr>
            <a:endParaRPr lang="en-US" altLang="en-US" sz="2800">
              <a:cs typeface="Arial" pitchFamily="34" charset="0"/>
            </a:endParaRPr>
          </a:p>
          <a:p>
            <a:pPr eaLnBrk="1" hangingPunct="1">
              <a:lnSpc>
                <a:spcPct val="80000"/>
              </a:lnSpc>
              <a:defRPr/>
            </a:pPr>
            <a:endParaRPr lang="en-US" altLang="en-US">
              <a:cs typeface="Arial" pitchFamily="34" charset="0"/>
            </a:endParaRPr>
          </a:p>
        </p:txBody>
      </p:sp>
      <p:pic>
        <p:nvPicPr>
          <p:cNvPr id="276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313" y="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3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a:cs typeface="Arial" panose="020B0604020202020204" pitchFamily="34" charset="0"/>
              </a:rPr>
              <a:t>Kelompok Risiko 2</a:t>
            </a:r>
          </a:p>
        </p:txBody>
      </p:sp>
      <p:sp>
        <p:nvSpPr>
          <p:cNvPr id="28675" name="Content Placeholder 4"/>
          <p:cNvSpPr>
            <a:spLocks noGrp="1"/>
          </p:cNvSpPr>
          <p:nvPr>
            <p:ph idx="1"/>
          </p:nvPr>
        </p:nvSpPr>
        <p:spPr>
          <a:xfrm>
            <a:off x="0" y="1825625"/>
            <a:ext cx="7886700" cy="4351338"/>
          </a:xfrm>
        </p:spPr>
        <p:txBody>
          <a:bodyPr/>
          <a:lstStyle/>
          <a:p>
            <a:pPr marL="571500" indent="-457200" eaLnBrk="1" hangingPunct="1"/>
            <a:r>
              <a:rPr lang="en-US" altLang="en-US" sz="2800"/>
              <a:t>Resiko terhadap individu sedang dan komunitas rendah</a:t>
            </a:r>
          </a:p>
          <a:p>
            <a:pPr marL="571500" indent="-457200" eaLnBrk="1" hangingPunct="1"/>
            <a:r>
              <a:rPr lang="en-US" altLang="en-US" sz="2800"/>
              <a:t>Menyebabkan penyakit pada manusia dan hewan tetapi tidak </a:t>
            </a:r>
          </a:p>
          <a:p>
            <a:pPr marL="571500" indent="-457200" eaLnBrk="1" hangingPunct="1"/>
            <a:r>
              <a:rPr lang="en-US" altLang="en-US" sz="2800"/>
              <a:t>Menimbulkan bahaya pada pekerja lab, komunitas, stock pangan atau lingkungan</a:t>
            </a:r>
          </a:p>
          <a:p>
            <a:pPr marL="571500" indent="-457200" eaLnBrk="1" hangingPunct="1"/>
            <a:r>
              <a:rPr lang="en-US" altLang="en-US" sz="2800"/>
              <a:t>Dapat menyebabkan infeksi yang serius tetapi tindakan pencegahan dan pengobatan  yang efektif tersedia</a:t>
            </a:r>
          </a:p>
          <a:p>
            <a:pPr marL="571500" indent="-457200" eaLnBrk="1" hangingPunct="1"/>
            <a:r>
              <a:rPr lang="en-US" altLang="en-US" sz="2800"/>
              <a:t>Resiko penyebarannya terbatas</a:t>
            </a:r>
          </a:p>
          <a:p>
            <a:pPr marL="571500" indent="-457200" eaLnBrk="1" hangingPunct="1"/>
            <a:endParaRPr lang="en-US" altLang="en-US" sz="2400"/>
          </a:p>
        </p:txBody>
      </p:sp>
    </p:spTree>
    <p:extLst>
      <p:ext uri="{BB962C8B-B14F-4D97-AF65-F5344CB8AC3E}">
        <p14:creationId xmlns:p14="http://schemas.microsoft.com/office/powerpoint/2010/main" val="426314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2800" i="1">
                <a:cs typeface="Arial" panose="020B0604020202020204" pitchFamily="34" charset="0"/>
              </a:rPr>
              <a:t>Contoh Mikroorganisme Kelompok Resiko 2</a:t>
            </a:r>
            <a:endParaRPr lang="en-US" altLang="en-US" sz="2800">
              <a:cs typeface="Arial" panose="020B0604020202020204" pitchFamily="34" charset="0"/>
            </a:endParaRPr>
          </a:p>
        </p:txBody>
      </p:sp>
      <p:sp>
        <p:nvSpPr>
          <p:cNvPr id="3" name="Content Placeholder 2"/>
          <p:cNvSpPr>
            <a:spLocks noGrp="1"/>
          </p:cNvSpPr>
          <p:nvPr>
            <p:ph sz="half" idx="1"/>
          </p:nvPr>
        </p:nvSpPr>
        <p:spPr>
          <a:xfrm>
            <a:off x="944563" y="1600200"/>
            <a:ext cx="4435475" cy="4525963"/>
          </a:xfrm>
          <a:solidFill>
            <a:schemeClr val="accent4">
              <a:lumMod val="20000"/>
              <a:lumOff val="80000"/>
            </a:schemeClr>
          </a:solidFill>
        </p:spPr>
        <p:txBody>
          <a:bodyPr rtlCol="0">
            <a:normAutofit/>
          </a:bodyPr>
          <a:lstStyle/>
          <a:p>
            <a:pPr marL="571500" indent="-457200" eaLnBrk="1" hangingPunct="1">
              <a:lnSpc>
                <a:spcPct val="80000"/>
              </a:lnSpc>
              <a:defRPr/>
            </a:pPr>
            <a:r>
              <a:rPr lang="en-US" sz="3200" i="1"/>
              <a:t>E. coli </a:t>
            </a:r>
          </a:p>
          <a:p>
            <a:pPr marL="571500" indent="-457200" eaLnBrk="1" hangingPunct="1">
              <a:lnSpc>
                <a:spcPct val="80000"/>
              </a:lnSpc>
              <a:defRPr/>
            </a:pPr>
            <a:r>
              <a:rPr lang="en-US" sz="3200" i="1"/>
              <a:t>Neisseria meningitidis</a:t>
            </a:r>
          </a:p>
          <a:p>
            <a:pPr marL="571500" indent="-457200" eaLnBrk="1" hangingPunct="1">
              <a:lnSpc>
                <a:spcPct val="80000"/>
              </a:lnSpc>
              <a:defRPr/>
            </a:pPr>
            <a:r>
              <a:rPr lang="en-US" sz="3200" i="1"/>
              <a:t>Treponema pallidum</a:t>
            </a:r>
          </a:p>
          <a:p>
            <a:pPr marL="571500" indent="-457200" eaLnBrk="1" hangingPunct="1">
              <a:lnSpc>
                <a:spcPct val="80000"/>
              </a:lnSpc>
              <a:defRPr/>
            </a:pPr>
            <a:r>
              <a:rPr lang="en-US" sz="3200" i="1"/>
              <a:t>Cryptococcus neoformans</a:t>
            </a:r>
          </a:p>
          <a:p>
            <a:pPr marL="571500" indent="-457200" eaLnBrk="1" hangingPunct="1">
              <a:lnSpc>
                <a:spcPct val="80000"/>
              </a:lnSpc>
              <a:defRPr/>
            </a:pPr>
            <a:r>
              <a:rPr lang="en-US" sz="3200" i="1"/>
              <a:t>Ascaris spp.</a:t>
            </a:r>
            <a:endParaRPr lang="en-US" sz="3200"/>
          </a:p>
          <a:p>
            <a:pPr marL="571500" indent="-457200" eaLnBrk="1" hangingPunct="1">
              <a:lnSpc>
                <a:spcPct val="80000"/>
              </a:lnSpc>
              <a:defRPr/>
            </a:pPr>
            <a:r>
              <a:rPr lang="en-US" sz="3200" i="1"/>
              <a:t>Leishmania spp.</a:t>
            </a:r>
          </a:p>
          <a:p>
            <a:pPr marL="571500" indent="-457200" eaLnBrk="1" hangingPunct="1">
              <a:lnSpc>
                <a:spcPct val="80000"/>
              </a:lnSpc>
              <a:defRPr/>
            </a:pPr>
            <a:r>
              <a:rPr lang="en-US" sz="3200"/>
              <a:t>Adenovirus</a:t>
            </a:r>
          </a:p>
          <a:p>
            <a:pPr marL="571500" indent="-457200" eaLnBrk="1" hangingPunct="1">
              <a:lnSpc>
                <a:spcPct val="80000"/>
              </a:lnSpc>
              <a:defRPr/>
            </a:pPr>
            <a:r>
              <a:rPr lang="en-US" sz="3200"/>
              <a:t>Hepatitis A, B, C, D, E</a:t>
            </a:r>
          </a:p>
          <a:p>
            <a:pPr marL="571500" indent="-457200" eaLnBrk="1" hangingPunct="1">
              <a:lnSpc>
                <a:spcPct val="80000"/>
              </a:lnSpc>
              <a:defRPr/>
            </a:pPr>
            <a:endParaRPr lang="en-US"/>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886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676400"/>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3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a:cs typeface="Arial" panose="020B0604020202020204" pitchFamily="34" charset="0"/>
              </a:rPr>
              <a:t>Kelompok Risiko 3</a:t>
            </a:r>
          </a:p>
        </p:txBody>
      </p:sp>
      <p:sp>
        <p:nvSpPr>
          <p:cNvPr id="30723" name="Content Placeholder 2"/>
          <p:cNvSpPr>
            <a:spLocks noGrp="1"/>
          </p:cNvSpPr>
          <p:nvPr>
            <p:ph sz="half" idx="1"/>
          </p:nvPr>
        </p:nvSpPr>
        <p:spPr/>
        <p:txBody>
          <a:bodyPr/>
          <a:lstStyle/>
          <a:p>
            <a:pPr marL="571500" indent="-457200" eaLnBrk="1" hangingPunct="1"/>
            <a:r>
              <a:rPr lang="en-US" altLang="en-US" sz="2600"/>
              <a:t>Resiko individu  tinggi, komunitas rendah</a:t>
            </a:r>
          </a:p>
          <a:p>
            <a:pPr marL="571500" indent="-457200" eaLnBrk="1" hangingPunct="1"/>
            <a:r>
              <a:rPr lang="en-US" altLang="en-US" sz="2600"/>
              <a:t>Dapat menyebabkan penyakit serius pada manusia dan hewan</a:t>
            </a:r>
          </a:p>
          <a:p>
            <a:pPr marL="571500" indent="-457200" eaLnBrk="1" hangingPunct="1"/>
            <a:r>
              <a:rPr lang="en-US" altLang="en-US" sz="2600"/>
              <a:t>Penanganan preventif dan pengobatan yang efektif tersedia</a:t>
            </a:r>
          </a:p>
          <a:p>
            <a:pPr marL="571500" indent="-457200" eaLnBrk="1" hangingPunct="1"/>
            <a:endParaRPr lang="en-US" altLang="en-US" sz="2600"/>
          </a:p>
        </p:txBody>
      </p:sp>
      <p:sp>
        <p:nvSpPr>
          <p:cNvPr id="26628" name="Content Placeholder 3"/>
          <p:cNvSpPr>
            <a:spLocks noGrp="1"/>
          </p:cNvSpPr>
          <p:nvPr>
            <p:ph sz="half" idx="2"/>
          </p:nvPr>
        </p:nvSpPr>
        <p:spPr>
          <a:solidFill>
            <a:schemeClr val="accent4">
              <a:lumMod val="20000"/>
              <a:lumOff val="80000"/>
            </a:schemeClr>
          </a:solidFill>
        </p:spPr>
        <p:txBody>
          <a:bodyPr rtlCol="0">
            <a:normAutofit fontScale="92500"/>
          </a:bodyPr>
          <a:lstStyle/>
          <a:p>
            <a:pPr eaLnBrk="1" hangingPunct="1">
              <a:defRPr/>
            </a:pPr>
            <a:r>
              <a:rPr lang="en-US" altLang="en-US">
                <a:cs typeface="Arial" pitchFamily="34" charset="0"/>
              </a:rPr>
              <a:t>Contoh:</a:t>
            </a:r>
          </a:p>
          <a:p>
            <a:pPr marL="971550" lvl="1" indent="-457200" eaLnBrk="1" hangingPunct="1">
              <a:defRPr/>
            </a:pPr>
            <a:r>
              <a:rPr lang="en-US" altLang="en-US" sz="2800" i="1">
                <a:cs typeface="Arial" pitchFamily="34" charset="0"/>
              </a:rPr>
              <a:t>Brucella spp.</a:t>
            </a:r>
          </a:p>
          <a:p>
            <a:pPr marL="971550" lvl="1" indent="-457200" eaLnBrk="1" hangingPunct="1">
              <a:defRPr/>
            </a:pPr>
            <a:r>
              <a:rPr lang="en-US" altLang="en-US" sz="2800" i="1">
                <a:cs typeface="Arial" pitchFamily="34" charset="0"/>
              </a:rPr>
              <a:t>Coxsiella burnetti</a:t>
            </a:r>
          </a:p>
          <a:p>
            <a:pPr marL="971550" lvl="1" indent="-457200" eaLnBrk="1" hangingPunct="1">
              <a:defRPr/>
            </a:pPr>
            <a:r>
              <a:rPr lang="en-US" altLang="en-US" sz="2800" i="1">
                <a:cs typeface="Arial" pitchFamily="34" charset="0"/>
              </a:rPr>
              <a:t>Mycobacterium tuberculosis</a:t>
            </a:r>
          </a:p>
          <a:p>
            <a:pPr marL="971550" lvl="1" indent="-457200" eaLnBrk="1" hangingPunct="1">
              <a:defRPr/>
            </a:pPr>
            <a:r>
              <a:rPr lang="en-US" altLang="en-US" sz="2800" i="1">
                <a:cs typeface="Arial" pitchFamily="34" charset="0"/>
              </a:rPr>
              <a:t>Coccidioides immitis</a:t>
            </a:r>
          </a:p>
          <a:p>
            <a:pPr marL="971550" lvl="1" indent="-457200" eaLnBrk="1" hangingPunct="1">
              <a:defRPr/>
            </a:pPr>
            <a:r>
              <a:rPr lang="en-US" altLang="en-US" sz="2800">
                <a:cs typeface="Arial" pitchFamily="34" charset="0"/>
              </a:rPr>
              <a:t>Alphaviruses (VEE)</a:t>
            </a:r>
          </a:p>
          <a:p>
            <a:pPr marL="971550" lvl="1" indent="-457200" eaLnBrk="1" hangingPunct="1">
              <a:defRPr/>
            </a:pPr>
            <a:r>
              <a:rPr lang="en-US" altLang="en-US" sz="2800">
                <a:cs typeface="Arial" pitchFamily="34" charset="0"/>
              </a:rPr>
              <a:t>Hantaviruses</a:t>
            </a:r>
          </a:p>
          <a:p>
            <a:pPr marL="971550" lvl="1" indent="-457200" eaLnBrk="1" hangingPunct="1">
              <a:defRPr/>
            </a:pPr>
            <a:r>
              <a:rPr lang="en-US" altLang="en-US" sz="2800">
                <a:cs typeface="Arial" pitchFamily="34" charset="0"/>
              </a:rPr>
              <a:t>Monkeypox</a:t>
            </a:r>
          </a:p>
          <a:p>
            <a:pPr eaLnBrk="1" hangingPunct="1">
              <a:defRPr/>
            </a:pPr>
            <a:endParaRPr lang="en-US" altLang="en-US">
              <a:cs typeface="Arial" pitchFamily="34" charset="0"/>
            </a:endParaRPr>
          </a:p>
        </p:txBody>
      </p:sp>
      <p:pic>
        <p:nvPicPr>
          <p:cNvPr id="30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5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a:cs typeface="Arial" panose="020B0604020202020204" pitchFamily="34" charset="0"/>
              </a:rPr>
              <a:t>Kelompok Risiko 4</a:t>
            </a:r>
          </a:p>
        </p:txBody>
      </p:sp>
      <p:sp>
        <p:nvSpPr>
          <p:cNvPr id="31747" name="Content Placeholder 2"/>
          <p:cNvSpPr>
            <a:spLocks noGrp="1"/>
          </p:cNvSpPr>
          <p:nvPr>
            <p:ph sz="half" idx="1"/>
          </p:nvPr>
        </p:nvSpPr>
        <p:spPr/>
        <p:txBody>
          <a:bodyPr/>
          <a:lstStyle/>
          <a:p>
            <a:pPr marL="571500" indent="-457200" eaLnBrk="1" hangingPunct="1"/>
            <a:r>
              <a:rPr lang="en-US" altLang="en-US" sz="2400"/>
              <a:t>Resiko individu dan komunitas tinggi</a:t>
            </a:r>
          </a:p>
          <a:p>
            <a:pPr marL="571500" indent="-457200" eaLnBrk="1" hangingPunct="1"/>
            <a:r>
              <a:rPr lang="en-US" altLang="en-US" sz="2400"/>
              <a:t>Dapat menyebabkan penyakit serius pada manusia dan hewan, dapat tersebar dari manusia satu ke yang lain</a:t>
            </a:r>
          </a:p>
          <a:p>
            <a:pPr marL="571500" indent="-457200" eaLnBrk="1" hangingPunct="1"/>
            <a:r>
              <a:rPr lang="en-US" altLang="en-US" sz="2400"/>
              <a:t>Penanganan preventif dan pengobatan efektif biasanya tidak tersedia</a:t>
            </a:r>
          </a:p>
          <a:p>
            <a:pPr marL="571500" indent="-457200" eaLnBrk="1" hangingPunct="1"/>
            <a:endParaRPr lang="en-US" altLang="en-US" sz="2400"/>
          </a:p>
        </p:txBody>
      </p:sp>
      <p:sp>
        <p:nvSpPr>
          <p:cNvPr id="27652" name="Content Placeholder 3"/>
          <p:cNvSpPr>
            <a:spLocks noGrp="1"/>
          </p:cNvSpPr>
          <p:nvPr>
            <p:ph sz="half" idx="2"/>
          </p:nvPr>
        </p:nvSpPr>
        <p:spPr>
          <a:solidFill>
            <a:schemeClr val="accent4">
              <a:lumMod val="20000"/>
              <a:lumOff val="80000"/>
            </a:schemeClr>
          </a:solidFill>
        </p:spPr>
        <p:txBody>
          <a:bodyPr rtlCol="0">
            <a:normAutofit lnSpcReduction="10000"/>
          </a:bodyPr>
          <a:lstStyle/>
          <a:p>
            <a:pPr eaLnBrk="1" hangingPunct="1">
              <a:defRPr/>
            </a:pPr>
            <a:r>
              <a:rPr lang="en-US" altLang="en-US">
                <a:cs typeface="Arial" pitchFamily="34" charset="0"/>
              </a:rPr>
              <a:t>Contoh:</a:t>
            </a:r>
          </a:p>
          <a:p>
            <a:pPr marL="971550" lvl="1" indent="-457200" eaLnBrk="1" hangingPunct="1">
              <a:defRPr/>
            </a:pPr>
            <a:r>
              <a:rPr lang="en-US" altLang="en-US" sz="2800">
                <a:cs typeface="Arial" pitchFamily="34" charset="0"/>
              </a:rPr>
              <a:t>Lassa virus</a:t>
            </a:r>
          </a:p>
          <a:p>
            <a:pPr marL="971550" lvl="1" indent="-457200" eaLnBrk="1" hangingPunct="1">
              <a:defRPr/>
            </a:pPr>
            <a:r>
              <a:rPr lang="en-US" altLang="en-US" sz="2800">
                <a:cs typeface="Arial" pitchFamily="34" charset="0"/>
              </a:rPr>
              <a:t>Machupo virus</a:t>
            </a:r>
          </a:p>
          <a:p>
            <a:pPr marL="971550" lvl="1" indent="-457200" eaLnBrk="1" hangingPunct="1">
              <a:defRPr/>
            </a:pPr>
            <a:r>
              <a:rPr lang="en-US" altLang="en-US" sz="2800">
                <a:cs typeface="Arial" pitchFamily="34" charset="0"/>
              </a:rPr>
              <a:t>Ebola virus</a:t>
            </a:r>
          </a:p>
          <a:p>
            <a:pPr marL="971550" lvl="1" indent="-457200" eaLnBrk="1" hangingPunct="1">
              <a:defRPr/>
            </a:pPr>
            <a:r>
              <a:rPr lang="en-US" altLang="en-US" sz="2800">
                <a:cs typeface="Arial" pitchFamily="34" charset="0"/>
              </a:rPr>
              <a:t>Marburg virus</a:t>
            </a:r>
          </a:p>
          <a:p>
            <a:pPr marL="971550" lvl="1" indent="-457200" eaLnBrk="1" hangingPunct="1">
              <a:defRPr/>
            </a:pPr>
            <a:r>
              <a:rPr lang="en-US" altLang="en-US" sz="2800">
                <a:cs typeface="Arial" pitchFamily="34" charset="0"/>
              </a:rPr>
              <a:t>Macacine herpesvirus-1</a:t>
            </a:r>
          </a:p>
          <a:p>
            <a:pPr marL="971550" lvl="1" indent="-457200" eaLnBrk="1" hangingPunct="1">
              <a:defRPr/>
            </a:pPr>
            <a:r>
              <a:rPr lang="en-US" altLang="en-US" sz="2800">
                <a:cs typeface="Arial" pitchFamily="34" charset="0"/>
              </a:rPr>
              <a:t>Hemorrhagic fever viruses as yet identified</a:t>
            </a:r>
          </a:p>
          <a:p>
            <a:pPr eaLnBrk="1" hangingPunct="1">
              <a:defRPr/>
            </a:pPr>
            <a:endParaRPr lang="en-US" altLang="en-US" sz="2800">
              <a:cs typeface="Arial" pitchFamily="34" charset="0"/>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0"/>
            <a:ext cx="241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55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b="1" dirty="0"/>
              <a:t>Genetic modified organism-Risk Group</a:t>
            </a:r>
            <a:endParaRPr lang="en-US" b="1" dirty="0"/>
          </a:p>
        </p:txBody>
      </p:sp>
      <p:sp>
        <p:nvSpPr>
          <p:cNvPr id="6" name="TextBox 5"/>
          <p:cNvSpPr txBox="1"/>
          <p:nvPr/>
        </p:nvSpPr>
        <p:spPr>
          <a:xfrm>
            <a:off x="854439" y="914169"/>
            <a:ext cx="7689953" cy="2431435"/>
          </a:xfrm>
          <a:prstGeom prst="rect">
            <a:avLst/>
          </a:prstGeom>
          <a:noFill/>
        </p:spPr>
        <p:txBody>
          <a:bodyPr wrap="square" rtlCol="0">
            <a:spAutoFit/>
          </a:bodyPr>
          <a:lstStyle/>
          <a:p>
            <a:pPr marL="457200" indent="-457200">
              <a:buFont typeface="Arial" pitchFamily="34" charset="0"/>
              <a:buChar char="•"/>
            </a:pPr>
            <a:r>
              <a:rPr lang="en-ID" sz="2800" dirty="0"/>
              <a:t> </a:t>
            </a:r>
            <a:r>
              <a:rPr lang="en-ID" sz="2800" dirty="0" err="1"/>
              <a:t>Organisme</a:t>
            </a:r>
            <a:r>
              <a:rPr lang="en-ID" sz="2800" dirty="0"/>
              <a:t> </a:t>
            </a:r>
            <a:r>
              <a:rPr lang="en-ID" sz="2800" dirty="0" err="1"/>
              <a:t>hasil</a:t>
            </a:r>
            <a:r>
              <a:rPr lang="en-ID" sz="2800" dirty="0"/>
              <a:t> </a:t>
            </a:r>
            <a:r>
              <a:rPr lang="en-ID" sz="2800" dirty="0" err="1"/>
              <a:t>rekayasa</a:t>
            </a:r>
            <a:r>
              <a:rPr lang="en-ID" sz="2800" dirty="0"/>
              <a:t> </a:t>
            </a:r>
            <a:r>
              <a:rPr lang="en-ID" sz="2800" dirty="0" err="1"/>
              <a:t>genetika</a:t>
            </a:r>
            <a:r>
              <a:rPr lang="en-ID" sz="2800" dirty="0"/>
              <a:t> </a:t>
            </a:r>
          </a:p>
          <a:p>
            <a:pPr marL="457200" indent="-457200">
              <a:buFont typeface="Arial" pitchFamily="34" charset="0"/>
              <a:buChar char="•"/>
            </a:pPr>
            <a:r>
              <a:rPr lang="en-ID" sz="2800" dirty="0" err="1"/>
              <a:t>Teknik</a:t>
            </a:r>
            <a:r>
              <a:rPr lang="en-ID" sz="2800" dirty="0"/>
              <a:t> yang </a:t>
            </a:r>
            <a:r>
              <a:rPr lang="en-ID" sz="2800" dirty="0" err="1"/>
              <a:t>digunakan</a:t>
            </a:r>
            <a:r>
              <a:rPr lang="en-ID" sz="2800" dirty="0"/>
              <a:t> “</a:t>
            </a:r>
          </a:p>
          <a:p>
            <a:pPr marL="914400" lvl="1" indent="-457200">
              <a:buFont typeface="Arial" pitchFamily="34" charset="0"/>
              <a:buChar char="•"/>
            </a:pPr>
            <a:r>
              <a:rPr lang="en-ID" sz="2400" dirty="0" err="1"/>
              <a:t>Kloning</a:t>
            </a:r>
            <a:endParaRPr lang="en-ID" sz="2400" dirty="0"/>
          </a:p>
          <a:p>
            <a:pPr marL="914400" lvl="1" indent="-457200">
              <a:buFont typeface="Arial" pitchFamily="34" charset="0"/>
              <a:buChar char="•"/>
            </a:pPr>
            <a:r>
              <a:rPr lang="en-ID" sz="2400" dirty="0" err="1"/>
              <a:t>Mikroinjeksi</a:t>
            </a:r>
            <a:r>
              <a:rPr lang="en-ID" sz="2400" dirty="0"/>
              <a:t>, </a:t>
            </a:r>
            <a:r>
              <a:rPr lang="en-ID" sz="2400" dirty="0" err="1"/>
              <a:t>macroinjection</a:t>
            </a:r>
            <a:r>
              <a:rPr lang="en-ID" sz="2400" dirty="0"/>
              <a:t>, </a:t>
            </a:r>
            <a:r>
              <a:rPr lang="en-ID" sz="2400" dirty="0" err="1"/>
              <a:t>microencapsusilation</a:t>
            </a:r>
            <a:endParaRPr lang="en-ID" sz="2400" dirty="0"/>
          </a:p>
          <a:p>
            <a:pPr marL="914400" lvl="1" indent="-457200">
              <a:buFont typeface="Arial" pitchFamily="34" charset="0"/>
              <a:buChar char="•"/>
            </a:pPr>
            <a:r>
              <a:rPr lang="en-ID" sz="2400" dirty="0"/>
              <a:t>Cell fusion </a:t>
            </a:r>
            <a:r>
              <a:rPr lang="en-ID" sz="2400" dirty="0" err="1"/>
              <a:t>atau</a:t>
            </a:r>
            <a:r>
              <a:rPr lang="en-ID" sz="2400" dirty="0"/>
              <a:t> </a:t>
            </a:r>
            <a:r>
              <a:rPr lang="en-ID" sz="2400" dirty="0" err="1"/>
              <a:t>ibridisasi</a:t>
            </a:r>
            <a:r>
              <a:rPr lang="en-ID" sz="2400" dirty="0"/>
              <a:t> </a:t>
            </a:r>
            <a:r>
              <a:rPr lang="en-ID" sz="2400" dirty="0" err="1"/>
              <a:t>sel</a:t>
            </a:r>
            <a:r>
              <a:rPr lang="en-ID" sz="2400" dirty="0"/>
              <a:t> </a:t>
            </a:r>
            <a:r>
              <a:rPr lang="en-ID" sz="2400" dirty="0" err="1"/>
              <a:t>hiduo</a:t>
            </a:r>
            <a:r>
              <a:rPr lang="en-ID" sz="2400" dirty="0"/>
              <a:t> </a:t>
            </a:r>
            <a:r>
              <a:rPr lang="en-ID" sz="2400" dirty="0" err="1"/>
              <a:t>sehingga</a:t>
            </a:r>
            <a:r>
              <a:rPr lang="en-ID" sz="2400" dirty="0"/>
              <a:t> </a:t>
            </a:r>
            <a:r>
              <a:rPr lang="en-ID" sz="2400" dirty="0" err="1"/>
              <a:t>terbentuk</a:t>
            </a:r>
            <a:r>
              <a:rPr lang="en-ID" sz="2400" dirty="0"/>
              <a:t> </a:t>
            </a:r>
            <a:r>
              <a:rPr lang="en-ID" sz="2400" dirty="0" err="1"/>
              <a:t>fusi</a:t>
            </a:r>
            <a:r>
              <a:rPr lang="en-ID" sz="2400" dirty="0"/>
              <a:t> </a:t>
            </a:r>
            <a:r>
              <a:rPr lang="en-ID" sz="2400" dirty="0" err="1"/>
              <a:t>sel</a:t>
            </a:r>
            <a:r>
              <a:rPr lang="en-ID" sz="2400" dirty="0"/>
              <a:t> </a:t>
            </a:r>
            <a:r>
              <a:rPr lang="en-ID" sz="2400" dirty="0">
                <a:sym typeface="Wingdings" pitchFamily="2" charset="2"/>
              </a:rPr>
              <a:t> </a:t>
            </a:r>
            <a:r>
              <a:rPr lang="en-ID" sz="2400" dirty="0" err="1">
                <a:sym typeface="Wingdings" pitchFamily="2" charset="2"/>
              </a:rPr>
              <a:t>secara</a:t>
            </a:r>
            <a:r>
              <a:rPr lang="en-ID" sz="2400" dirty="0">
                <a:sym typeface="Wingdings" pitchFamily="2" charset="2"/>
              </a:rPr>
              <a:t> </a:t>
            </a:r>
            <a:r>
              <a:rPr lang="en-ID" sz="2400" dirty="0" err="1">
                <a:sym typeface="Wingdings" pitchFamily="2" charset="2"/>
              </a:rPr>
              <a:t>alamiah</a:t>
            </a:r>
            <a:r>
              <a:rPr lang="en-ID" sz="2400" dirty="0">
                <a:sym typeface="Wingdings" pitchFamily="2" charset="2"/>
              </a:rPr>
              <a:t> </a:t>
            </a:r>
            <a:r>
              <a:rPr lang="en-ID" sz="2400" dirty="0" err="1">
                <a:sym typeface="Wingdings" pitchFamily="2" charset="2"/>
              </a:rPr>
              <a:t>tidak</a:t>
            </a:r>
            <a:r>
              <a:rPr lang="en-ID" sz="2400" dirty="0">
                <a:sym typeface="Wingdings" pitchFamily="2" charset="2"/>
              </a:rPr>
              <a:t> </a:t>
            </a:r>
            <a:r>
              <a:rPr lang="en-ID" sz="2400" dirty="0" err="1">
                <a:sym typeface="Wingdings" pitchFamily="2" charset="2"/>
              </a:rPr>
              <a:t>terjadi</a:t>
            </a:r>
            <a:endParaRPr lang="en-US" sz="2400" dirty="0"/>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227"/>
          <a:stretch/>
        </p:blipFill>
        <p:spPr bwMode="auto">
          <a:xfrm>
            <a:off x="5801193" y="3345604"/>
            <a:ext cx="2743199" cy="170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688" t="45247" r="3279" b="24370"/>
          <a:stretch/>
        </p:blipFill>
        <p:spPr bwMode="auto">
          <a:xfrm>
            <a:off x="1903751" y="4942760"/>
            <a:ext cx="6640641" cy="171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554" y="5598786"/>
            <a:ext cx="1561197" cy="400110"/>
          </a:xfrm>
          <a:prstGeom prst="rect">
            <a:avLst/>
          </a:prstGeom>
          <a:noFill/>
        </p:spPr>
        <p:txBody>
          <a:bodyPr wrap="none" rtlCol="0">
            <a:spAutoFit/>
          </a:bodyPr>
          <a:lstStyle/>
          <a:p>
            <a:r>
              <a:rPr lang="en-ID" sz="2000" b="1" dirty="0" err="1"/>
              <a:t>Mikroinjeksi</a:t>
            </a:r>
            <a:r>
              <a:rPr lang="en-ID" sz="2000" b="1" dirty="0"/>
              <a:t> </a:t>
            </a:r>
            <a:endParaRPr lang="en-US" sz="2000" b="1" dirty="0"/>
          </a:p>
        </p:txBody>
      </p:sp>
    </p:spTree>
    <p:extLst>
      <p:ext uri="{BB962C8B-B14F-4D97-AF65-F5344CB8AC3E}">
        <p14:creationId xmlns:p14="http://schemas.microsoft.com/office/powerpoint/2010/main" val="337420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b="1" dirty="0"/>
              <a:t>Genetic modified organism-Risk Group</a:t>
            </a:r>
            <a:endParaRPr lang="en-US" b="1"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06" r="21495"/>
          <a:stretch/>
        </p:blipFill>
        <p:spPr bwMode="auto">
          <a:xfrm>
            <a:off x="4871802" y="1661864"/>
            <a:ext cx="4308445" cy="396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63" y="1583119"/>
            <a:ext cx="4120733" cy="412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57207" y="3463605"/>
            <a:ext cx="952120" cy="830997"/>
          </a:xfrm>
          <a:prstGeom prst="rect">
            <a:avLst/>
          </a:prstGeom>
          <a:noFill/>
        </p:spPr>
        <p:txBody>
          <a:bodyPr wrap="none" rtlCol="0">
            <a:spAutoFit/>
          </a:bodyPr>
          <a:lstStyle/>
          <a:p>
            <a:r>
              <a:rPr lang="en-ID" sz="4800" dirty="0"/>
              <a:t>VS </a:t>
            </a:r>
            <a:endParaRPr lang="en-US" sz="4800" dirty="0"/>
          </a:p>
        </p:txBody>
      </p:sp>
    </p:spTree>
    <p:extLst>
      <p:ext uri="{BB962C8B-B14F-4D97-AF65-F5344CB8AC3E}">
        <p14:creationId xmlns:p14="http://schemas.microsoft.com/office/powerpoint/2010/main" val="39885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9593"/>
          </a:xfrm>
        </p:spPr>
        <p:txBody>
          <a:bodyPr>
            <a:normAutofit/>
          </a:bodyPr>
          <a:lstStyle/>
          <a:p>
            <a:r>
              <a:rPr lang="en-ID" sz="3200" b="1" dirty="0"/>
              <a:t>Genetic modified organism-Risk Group</a:t>
            </a:r>
            <a:endParaRPr lang="en-US" sz="3200" b="1" dirty="0"/>
          </a:p>
        </p:txBody>
      </p:sp>
      <p:sp>
        <p:nvSpPr>
          <p:cNvPr id="4" name="TextBox 3"/>
          <p:cNvSpPr txBox="1"/>
          <p:nvPr/>
        </p:nvSpPr>
        <p:spPr>
          <a:xfrm>
            <a:off x="312323" y="1042264"/>
            <a:ext cx="8349522" cy="5601533"/>
          </a:xfrm>
          <a:prstGeom prst="rect">
            <a:avLst/>
          </a:prstGeom>
          <a:noFill/>
        </p:spPr>
        <p:txBody>
          <a:bodyPr wrap="square" rtlCol="0">
            <a:spAutoFit/>
          </a:bodyPr>
          <a:lstStyle/>
          <a:p>
            <a:r>
              <a:rPr lang="en-ID" sz="2000" b="1" dirty="0" err="1"/>
              <a:t>Pembagian</a:t>
            </a:r>
            <a:r>
              <a:rPr lang="en-ID" sz="2000" b="1" dirty="0"/>
              <a:t> </a:t>
            </a:r>
            <a:r>
              <a:rPr lang="en-ID" sz="2000" b="1" dirty="0" err="1"/>
              <a:t>Kelompok</a:t>
            </a:r>
            <a:r>
              <a:rPr lang="en-ID" sz="2000" b="1" dirty="0"/>
              <a:t> </a:t>
            </a:r>
            <a:r>
              <a:rPr lang="en-ID" sz="2000" b="1" dirty="0" err="1"/>
              <a:t>Risiko</a:t>
            </a:r>
            <a:r>
              <a:rPr lang="en-ID" sz="2000" b="1" dirty="0"/>
              <a:t> (</a:t>
            </a:r>
            <a:r>
              <a:rPr lang="en-ID" sz="2000" b="1" i="1" dirty="0"/>
              <a:t>Risk Group</a:t>
            </a:r>
            <a:r>
              <a:rPr lang="en-ID" sz="2000" b="1" dirty="0"/>
              <a:t>) </a:t>
            </a:r>
          </a:p>
          <a:p>
            <a:r>
              <a:rPr lang="en-ID" sz="2000" dirty="0" err="1"/>
              <a:t>Dasar</a:t>
            </a:r>
            <a:r>
              <a:rPr lang="en-ID" sz="2000" dirty="0"/>
              <a:t> : </a:t>
            </a:r>
          </a:p>
          <a:p>
            <a:pPr marL="514350" indent="-514350">
              <a:buAutoNum type="arabicPeriod"/>
            </a:pPr>
            <a:r>
              <a:rPr lang="en-ID" sz="2000" dirty="0" err="1"/>
              <a:t>Karakter</a:t>
            </a:r>
            <a:r>
              <a:rPr lang="en-ID" sz="2000" dirty="0"/>
              <a:t> Host, </a:t>
            </a:r>
            <a:r>
              <a:rPr lang="en-ID" sz="2000" dirty="0" err="1"/>
              <a:t>Vektor</a:t>
            </a:r>
            <a:r>
              <a:rPr lang="en-ID" sz="2000" dirty="0"/>
              <a:t>, donor sequence yang </a:t>
            </a:r>
            <a:r>
              <a:rPr lang="en-ID" sz="2000" dirty="0" err="1"/>
              <a:t>berpotensi</a:t>
            </a:r>
            <a:r>
              <a:rPr lang="en-ID" sz="2000" dirty="0"/>
              <a:t> </a:t>
            </a:r>
            <a:r>
              <a:rPr lang="en-ID" sz="2000" dirty="0" err="1"/>
              <a:t>membahayakan</a:t>
            </a:r>
            <a:r>
              <a:rPr lang="en-ID" sz="2000" dirty="0"/>
              <a:t> </a:t>
            </a:r>
            <a:r>
              <a:rPr lang="en-ID" dirty="0"/>
              <a:t>Host : </a:t>
            </a:r>
            <a:r>
              <a:rPr lang="en-ID" dirty="0" err="1"/>
              <a:t>patogenitas</a:t>
            </a:r>
            <a:r>
              <a:rPr lang="en-ID" dirty="0"/>
              <a:t>, </a:t>
            </a:r>
            <a:r>
              <a:rPr lang="en-ID" dirty="0" err="1"/>
              <a:t>virulensi</a:t>
            </a:r>
            <a:r>
              <a:rPr lang="en-ID" dirty="0"/>
              <a:t>, </a:t>
            </a:r>
            <a:r>
              <a:rPr lang="en-ID" dirty="0" err="1"/>
              <a:t>dosis</a:t>
            </a:r>
            <a:r>
              <a:rPr lang="en-ID" dirty="0"/>
              <a:t> </a:t>
            </a:r>
            <a:r>
              <a:rPr lang="en-ID" dirty="0" err="1"/>
              <a:t>infeksi</a:t>
            </a:r>
            <a:r>
              <a:rPr lang="en-ID" dirty="0"/>
              <a:t>, </a:t>
            </a:r>
            <a:r>
              <a:rPr lang="en-ID" dirty="0" err="1"/>
              <a:t>resistensi</a:t>
            </a:r>
            <a:r>
              <a:rPr lang="en-ID" dirty="0"/>
              <a:t> </a:t>
            </a:r>
            <a:r>
              <a:rPr lang="en-ID" dirty="0" err="1"/>
              <a:t>terhadap</a:t>
            </a:r>
            <a:r>
              <a:rPr lang="en-ID" dirty="0"/>
              <a:t> </a:t>
            </a:r>
            <a:r>
              <a:rPr lang="en-ID" dirty="0" err="1"/>
              <a:t>antibiotika</a:t>
            </a:r>
            <a:r>
              <a:rPr lang="en-ID" dirty="0"/>
              <a:t>,      </a:t>
            </a:r>
          </a:p>
          <a:p>
            <a:r>
              <a:rPr lang="en-ID" dirty="0"/>
              <a:t>                    </a:t>
            </a:r>
            <a:r>
              <a:rPr lang="en-ID" dirty="0" err="1"/>
              <a:t>spektrum</a:t>
            </a:r>
            <a:r>
              <a:rPr lang="en-ID" dirty="0"/>
              <a:t> </a:t>
            </a:r>
            <a:r>
              <a:rPr lang="en-ID" dirty="0" err="1"/>
              <a:t>spesies</a:t>
            </a:r>
            <a:r>
              <a:rPr lang="en-ID" dirty="0"/>
              <a:t> yang </a:t>
            </a:r>
            <a:r>
              <a:rPr lang="en-ID" dirty="0" err="1"/>
              <a:t>bisa</a:t>
            </a:r>
            <a:r>
              <a:rPr lang="en-ID" dirty="0"/>
              <a:t> </a:t>
            </a:r>
            <a:r>
              <a:rPr lang="en-ID" dirty="0" err="1"/>
              <a:t>dinfeksi</a:t>
            </a:r>
            <a:r>
              <a:rPr lang="en-ID" dirty="0"/>
              <a:t>, </a:t>
            </a:r>
            <a:r>
              <a:rPr lang="en-ID" dirty="0" err="1"/>
              <a:t>ketersediaan</a:t>
            </a:r>
            <a:r>
              <a:rPr lang="en-ID" dirty="0"/>
              <a:t> </a:t>
            </a:r>
            <a:r>
              <a:rPr lang="en-ID" dirty="0" err="1"/>
              <a:t>vaksin</a:t>
            </a:r>
            <a:r>
              <a:rPr lang="en-ID" dirty="0"/>
              <a:t> </a:t>
            </a:r>
            <a:r>
              <a:rPr lang="en-ID" dirty="0" err="1"/>
              <a:t>dan</a:t>
            </a:r>
            <a:r>
              <a:rPr lang="en-ID" dirty="0"/>
              <a:t>  </a:t>
            </a:r>
          </a:p>
          <a:p>
            <a:r>
              <a:rPr lang="en-ID" dirty="0"/>
              <a:t>                     </a:t>
            </a:r>
            <a:r>
              <a:rPr lang="en-ID" dirty="0" err="1"/>
              <a:t>antimikroba</a:t>
            </a:r>
            <a:r>
              <a:rPr lang="en-ID" dirty="0"/>
              <a:t> </a:t>
            </a:r>
          </a:p>
          <a:p>
            <a:r>
              <a:rPr lang="en-ID" dirty="0"/>
              <a:t>         </a:t>
            </a:r>
            <a:r>
              <a:rPr lang="en-ID" dirty="0" err="1"/>
              <a:t>Vektor</a:t>
            </a:r>
            <a:r>
              <a:rPr lang="en-ID" dirty="0"/>
              <a:t> :  - </a:t>
            </a:r>
            <a:r>
              <a:rPr lang="en-ID" dirty="0" err="1"/>
              <a:t>Enhancher</a:t>
            </a:r>
            <a:r>
              <a:rPr lang="en-ID" dirty="0"/>
              <a:t>, Promoter, Poly A, </a:t>
            </a:r>
          </a:p>
          <a:p>
            <a:r>
              <a:rPr lang="en-ID" dirty="0"/>
              <a:t>         </a:t>
            </a:r>
            <a:r>
              <a:rPr lang="en-ID" dirty="0" err="1"/>
              <a:t>Sekuen</a:t>
            </a:r>
            <a:r>
              <a:rPr lang="en-ID" dirty="0"/>
              <a:t> donor : </a:t>
            </a:r>
            <a:r>
              <a:rPr lang="en-ID" dirty="0" err="1"/>
              <a:t>Produk</a:t>
            </a:r>
            <a:r>
              <a:rPr lang="en-ID" dirty="0"/>
              <a:t> gen </a:t>
            </a:r>
            <a:r>
              <a:rPr lang="en-ID" dirty="0">
                <a:sym typeface="Wingdings" pitchFamily="2" charset="2"/>
              </a:rPr>
              <a:t> protein </a:t>
            </a:r>
            <a:r>
              <a:rPr lang="en-ID" dirty="0" err="1">
                <a:sym typeface="Wingdings" pitchFamily="2" charset="2"/>
              </a:rPr>
              <a:t>toksik</a:t>
            </a:r>
            <a:r>
              <a:rPr lang="en-ID" dirty="0">
                <a:sym typeface="Wingdings" pitchFamily="2" charset="2"/>
              </a:rPr>
              <a:t>/ protein </a:t>
            </a:r>
            <a:r>
              <a:rPr lang="en-ID" dirty="0" err="1">
                <a:sym typeface="Wingdings" pitchFamily="2" charset="2"/>
              </a:rPr>
              <a:t>onkogen</a:t>
            </a:r>
            <a:r>
              <a:rPr lang="en-ID" dirty="0">
                <a:sym typeface="Wingdings" pitchFamily="2" charset="2"/>
              </a:rPr>
              <a:t>,  </a:t>
            </a:r>
          </a:p>
          <a:p>
            <a:r>
              <a:rPr lang="en-ID" dirty="0">
                <a:sym typeface="Wingdings" pitchFamily="2" charset="2"/>
              </a:rPr>
              <a:t>                                      </a:t>
            </a:r>
            <a:r>
              <a:rPr lang="en-ID" dirty="0" err="1">
                <a:sym typeface="Wingdings" pitchFamily="2" charset="2"/>
              </a:rPr>
              <a:t>patogenitas</a:t>
            </a:r>
            <a:r>
              <a:rPr lang="en-ID" dirty="0">
                <a:sym typeface="Wingdings" pitchFamily="2" charset="2"/>
              </a:rPr>
              <a:t>, </a:t>
            </a:r>
            <a:r>
              <a:rPr lang="en-ID" dirty="0" err="1">
                <a:sym typeface="Wingdings" pitchFamily="2" charset="2"/>
              </a:rPr>
              <a:t>virulensi</a:t>
            </a:r>
            <a:r>
              <a:rPr lang="en-ID" dirty="0">
                <a:sym typeface="Wingdings" pitchFamily="2" charset="2"/>
              </a:rPr>
              <a:t>, </a:t>
            </a:r>
            <a:r>
              <a:rPr lang="en-ID" dirty="0" err="1">
                <a:sym typeface="Wingdings" pitchFamily="2" charset="2"/>
              </a:rPr>
              <a:t>terapi</a:t>
            </a:r>
            <a:r>
              <a:rPr lang="en-ID" dirty="0">
                <a:sym typeface="Wingdings" pitchFamily="2" charset="2"/>
              </a:rPr>
              <a:t> </a:t>
            </a:r>
            <a:r>
              <a:rPr lang="en-ID" dirty="0" err="1">
                <a:sym typeface="Wingdings" pitchFamily="2" charset="2"/>
              </a:rPr>
              <a:t>dan</a:t>
            </a:r>
            <a:r>
              <a:rPr lang="en-ID" dirty="0">
                <a:sym typeface="Wingdings" pitchFamily="2" charset="2"/>
              </a:rPr>
              <a:t> </a:t>
            </a:r>
            <a:r>
              <a:rPr lang="en-ID" dirty="0" err="1">
                <a:sym typeface="Wingdings" pitchFamily="2" charset="2"/>
              </a:rPr>
              <a:t>pencegahan</a:t>
            </a:r>
            <a:r>
              <a:rPr lang="en-ID" dirty="0">
                <a:sym typeface="Wingdings" pitchFamily="2" charset="2"/>
              </a:rPr>
              <a:t> yang </a:t>
            </a:r>
            <a:r>
              <a:rPr lang="en-ID" dirty="0" err="1">
                <a:sym typeface="Wingdings" pitchFamily="2" charset="2"/>
              </a:rPr>
              <a:t>efektif</a:t>
            </a:r>
            <a:r>
              <a:rPr lang="en-ID" dirty="0">
                <a:sym typeface="Wingdings" pitchFamily="2" charset="2"/>
              </a:rPr>
              <a:t>  </a:t>
            </a:r>
          </a:p>
          <a:p>
            <a:r>
              <a:rPr lang="en-ID" dirty="0">
                <a:sym typeface="Wingdings" pitchFamily="2" charset="2"/>
              </a:rPr>
              <a:t>                                       </a:t>
            </a:r>
            <a:r>
              <a:rPr lang="en-ID" dirty="0" err="1">
                <a:sym typeface="Wingdings" pitchFamily="2" charset="2"/>
              </a:rPr>
              <a:t>bagi</a:t>
            </a:r>
            <a:r>
              <a:rPr lang="en-ID" dirty="0">
                <a:sym typeface="Wingdings" pitchFamily="2" charset="2"/>
              </a:rPr>
              <a:t> yang </a:t>
            </a:r>
            <a:r>
              <a:rPr lang="en-ID" dirty="0" err="1">
                <a:sym typeface="Wingdings" pitchFamily="2" charset="2"/>
              </a:rPr>
              <a:t>terpapar</a:t>
            </a:r>
            <a:r>
              <a:rPr lang="en-ID" dirty="0">
                <a:sym typeface="Wingdings" pitchFamily="2" charset="2"/>
              </a:rPr>
              <a:t> </a:t>
            </a:r>
          </a:p>
          <a:p>
            <a:r>
              <a:rPr lang="en-ID" dirty="0">
                <a:sym typeface="Wingdings" pitchFamily="2" charset="2"/>
              </a:rPr>
              <a:t>                                      </a:t>
            </a:r>
          </a:p>
          <a:p>
            <a:r>
              <a:rPr lang="en-ID" dirty="0">
                <a:sym typeface="Wingdings" pitchFamily="2" charset="2"/>
              </a:rPr>
              <a:t>                                     Gen  </a:t>
            </a:r>
            <a:r>
              <a:rPr lang="en-ID" dirty="0" err="1">
                <a:sym typeface="Wingdings" pitchFamily="2" charset="2"/>
              </a:rPr>
              <a:t>positif</a:t>
            </a:r>
            <a:r>
              <a:rPr lang="en-ID" dirty="0">
                <a:sym typeface="Wingdings" pitchFamily="2" charset="2"/>
              </a:rPr>
              <a:t> strand RNA </a:t>
            </a:r>
          </a:p>
          <a:p>
            <a:r>
              <a:rPr lang="en-ID" dirty="0">
                <a:sym typeface="Wingdings" pitchFamily="2" charset="2"/>
              </a:rPr>
              <a:t>                                                    </a:t>
            </a:r>
            <a:r>
              <a:rPr lang="en-ID" dirty="0" err="1">
                <a:sym typeface="Wingdings" pitchFamily="2" charset="2"/>
              </a:rPr>
              <a:t>sekuen</a:t>
            </a:r>
            <a:r>
              <a:rPr lang="en-ID" dirty="0">
                <a:sym typeface="Wingdings" pitchFamily="2" charset="2"/>
              </a:rPr>
              <a:t> gen </a:t>
            </a:r>
            <a:r>
              <a:rPr lang="en-ID" dirty="0" err="1">
                <a:sym typeface="Wingdings" pitchFamily="2" charset="2"/>
              </a:rPr>
              <a:t>mengandung</a:t>
            </a:r>
            <a:r>
              <a:rPr lang="en-ID" dirty="0">
                <a:sym typeface="Wingdings" pitchFamily="2" charset="2"/>
              </a:rPr>
              <a:t> Nuclear localization                  </a:t>
            </a:r>
          </a:p>
          <a:p>
            <a:r>
              <a:rPr lang="en-ID" dirty="0">
                <a:sym typeface="Wingdings" pitchFamily="2" charset="2"/>
              </a:rPr>
              <a:t>                                                    signal (NLS)</a:t>
            </a:r>
            <a:endParaRPr lang="en-ID" dirty="0"/>
          </a:p>
          <a:p>
            <a:r>
              <a:rPr lang="en-ID" sz="2000" dirty="0"/>
              <a:t>2.  </a:t>
            </a:r>
            <a:r>
              <a:rPr lang="en-ID" sz="2000" dirty="0" err="1"/>
              <a:t>Kondisi</a:t>
            </a:r>
            <a:r>
              <a:rPr lang="en-ID" sz="2000" dirty="0"/>
              <a:t> </a:t>
            </a:r>
            <a:r>
              <a:rPr lang="en-ID" sz="2000" dirty="0" err="1"/>
              <a:t>dimana</a:t>
            </a:r>
            <a:r>
              <a:rPr lang="en-ID" sz="2000" dirty="0"/>
              <a:t> </a:t>
            </a:r>
            <a:r>
              <a:rPr lang="en-ID" sz="2000" dirty="0" err="1"/>
              <a:t>organisme</a:t>
            </a:r>
            <a:r>
              <a:rPr lang="en-ID" sz="2000" dirty="0"/>
              <a:t> </a:t>
            </a:r>
            <a:r>
              <a:rPr lang="en-ID" sz="2000" dirty="0" err="1"/>
              <a:t>dapat</a:t>
            </a:r>
            <a:r>
              <a:rPr lang="en-ID" sz="2000" dirty="0"/>
              <a:t> di </a:t>
            </a:r>
            <a:r>
              <a:rPr lang="en-ID" sz="2000" dirty="0" err="1"/>
              <a:t>tangani</a:t>
            </a:r>
            <a:r>
              <a:rPr lang="en-ID" sz="2000" dirty="0"/>
              <a:t> </a:t>
            </a:r>
            <a:r>
              <a:rPr lang="en-ID" sz="2000" dirty="0" err="1"/>
              <a:t>dengan</a:t>
            </a:r>
            <a:r>
              <a:rPr lang="en-ID" sz="2000" dirty="0"/>
              <a:t> </a:t>
            </a:r>
            <a:r>
              <a:rPr lang="en-ID" sz="2000" dirty="0" err="1"/>
              <a:t>aman</a:t>
            </a:r>
            <a:r>
              <a:rPr lang="en-ID" sz="2000" dirty="0"/>
              <a:t> :</a:t>
            </a:r>
          </a:p>
          <a:p>
            <a:pPr marL="800100" lvl="1" indent="-342900">
              <a:buFont typeface="Arial" pitchFamily="34" charset="0"/>
              <a:buChar char="•"/>
            </a:pPr>
            <a:r>
              <a:rPr lang="en-ID" sz="2000" dirty="0"/>
              <a:t>  </a:t>
            </a:r>
            <a:r>
              <a:rPr lang="en-ID" sz="2000" dirty="0" err="1"/>
              <a:t>Lingkungan</a:t>
            </a:r>
            <a:r>
              <a:rPr lang="en-ID" sz="2000" dirty="0"/>
              <a:t> </a:t>
            </a:r>
          </a:p>
          <a:p>
            <a:pPr marL="914400" lvl="1" indent="-457200">
              <a:buFont typeface="Arial" pitchFamily="34" charset="0"/>
              <a:buChar char="•"/>
            </a:pPr>
            <a:r>
              <a:rPr lang="en-ID" sz="2000" dirty="0" err="1"/>
              <a:t>Skala</a:t>
            </a:r>
            <a:r>
              <a:rPr lang="en-ID" sz="2000" dirty="0"/>
              <a:t> </a:t>
            </a:r>
            <a:r>
              <a:rPr lang="en-ID" sz="2000" dirty="0" err="1"/>
              <a:t>aktivitas</a:t>
            </a:r>
            <a:r>
              <a:rPr lang="en-ID" sz="2000" dirty="0"/>
              <a:t> </a:t>
            </a:r>
          </a:p>
          <a:p>
            <a:pPr lvl="1"/>
            <a:endParaRPr lang="en-ID" sz="2000" dirty="0"/>
          </a:p>
          <a:p>
            <a:pPr marL="971550" lvl="1" indent="-514350">
              <a:buFont typeface="Arial" pitchFamily="34" charset="0"/>
              <a:buChar char="•"/>
            </a:pPr>
            <a:endParaRPr lang="en-US" sz="2000" dirty="0"/>
          </a:p>
        </p:txBody>
      </p:sp>
    </p:spTree>
    <p:extLst>
      <p:ext uri="{BB962C8B-B14F-4D97-AF65-F5344CB8AC3E}">
        <p14:creationId xmlns:p14="http://schemas.microsoft.com/office/powerpoint/2010/main" val="421000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2965" y="801469"/>
            <a:ext cx="5167440" cy="646331"/>
          </a:xfrm>
          <a:prstGeom prst="rect">
            <a:avLst/>
          </a:prstGeom>
          <a:noFill/>
        </p:spPr>
        <p:txBody>
          <a:bodyPr wrap="none" rtlCol="0">
            <a:spAutoFit/>
          </a:bodyPr>
          <a:lstStyle/>
          <a:p>
            <a:r>
              <a:rPr lang="en-US" sz="3600" b="1" dirty="0" err="1">
                <a:solidFill>
                  <a:srgbClr val="C00000"/>
                </a:solidFill>
                <a:latin typeface="Cambria" panose="02040503050406030204" pitchFamily="18" charset="0"/>
              </a:rPr>
              <a:t>Apakah</a:t>
            </a:r>
            <a:r>
              <a:rPr lang="en-US" sz="3600" b="1" dirty="0">
                <a:solidFill>
                  <a:srgbClr val="C00000"/>
                </a:solidFill>
                <a:latin typeface="Cambria" panose="02040503050406030204" pitchFamily="18" charset="0"/>
              </a:rPr>
              <a:t> biohazards </a:t>
            </a:r>
            <a:r>
              <a:rPr lang="en-US" sz="3600" b="1" dirty="0" err="1">
                <a:solidFill>
                  <a:srgbClr val="C00000"/>
                </a:solidFill>
                <a:latin typeface="Cambria" panose="02040503050406030204" pitchFamily="18" charset="0"/>
              </a:rPr>
              <a:t>itu</a:t>
            </a:r>
            <a:r>
              <a:rPr lang="en-US" sz="3600" b="1" dirty="0">
                <a:solidFill>
                  <a:srgbClr val="C00000"/>
                </a:solidFill>
                <a:latin typeface="Cambria" panose="02040503050406030204" pitchFamily="18" charset="0"/>
              </a:rPr>
              <a:t>?</a:t>
            </a:r>
          </a:p>
        </p:txBody>
      </p:sp>
      <p:sp>
        <p:nvSpPr>
          <p:cNvPr id="5" name="TextBox 4"/>
          <p:cNvSpPr txBox="1"/>
          <p:nvPr/>
        </p:nvSpPr>
        <p:spPr>
          <a:xfrm>
            <a:off x="1000100" y="4059800"/>
            <a:ext cx="757580" cy="369332"/>
          </a:xfrm>
          <a:prstGeom prst="rect">
            <a:avLst/>
          </a:prstGeom>
          <a:noFill/>
        </p:spPr>
        <p:txBody>
          <a:bodyPr wrap="none" rtlCol="0">
            <a:spAutoFit/>
          </a:bodyPr>
          <a:lstStyle/>
          <a:p>
            <a:r>
              <a:rPr lang="en-US" b="1" dirty="0"/>
              <a:t>Virus</a:t>
            </a:r>
          </a:p>
        </p:txBody>
      </p:sp>
      <p:sp>
        <p:nvSpPr>
          <p:cNvPr id="6" name="TextBox 5"/>
          <p:cNvSpPr txBox="1"/>
          <p:nvPr/>
        </p:nvSpPr>
        <p:spPr>
          <a:xfrm>
            <a:off x="4038600" y="6324600"/>
            <a:ext cx="954107" cy="369332"/>
          </a:xfrm>
          <a:prstGeom prst="rect">
            <a:avLst/>
          </a:prstGeom>
          <a:noFill/>
        </p:spPr>
        <p:txBody>
          <a:bodyPr wrap="none" rtlCol="0">
            <a:spAutoFit/>
          </a:bodyPr>
          <a:lstStyle/>
          <a:p>
            <a:r>
              <a:rPr lang="en-US" b="1" dirty="0" err="1"/>
              <a:t>Parasit</a:t>
            </a:r>
            <a:endParaRPr lang="en-US" b="1" dirty="0"/>
          </a:p>
        </p:txBody>
      </p:sp>
      <p:sp>
        <p:nvSpPr>
          <p:cNvPr id="7" name="TextBox 6"/>
          <p:cNvSpPr txBox="1"/>
          <p:nvPr/>
        </p:nvSpPr>
        <p:spPr>
          <a:xfrm>
            <a:off x="3714744" y="4059800"/>
            <a:ext cx="1095172" cy="369332"/>
          </a:xfrm>
          <a:prstGeom prst="rect">
            <a:avLst/>
          </a:prstGeom>
          <a:noFill/>
        </p:spPr>
        <p:txBody>
          <a:bodyPr wrap="none" rtlCol="0">
            <a:spAutoFit/>
          </a:bodyPr>
          <a:lstStyle/>
          <a:p>
            <a:r>
              <a:rPr lang="en-US" b="1" dirty="0"/>
              <a:t>Bacteria</a:t>
            </a:r>
          </a:p>
        </p:txBody>
      </p:sp>
      <p:sp>
        <p:nvSpPr>
          <p:cNvPr id="8" name="TextBox 7"/>
          <p:cNvSpPr txBox="1"/>
          <p:nvPr/>
        </p:nvSpPr>
        <p:spPr>
          <a:xfrm>
            <a:off x="7000892" y="4059800"/>
            <a:ext cx="787460" cy="369332"/>
          </a:xfrm>
          <a:prstGeom prst="rect">
            <a:avLst/>
          </a:prstGeom>
          <a:noFill/>
        </p:spPr>
        <p:txBody>
          <a:bodyPr wrap="none" rtlCol="0">
            <a:spAutoFit/>
          </a:bodyPr>
          <a:lstStyle/>
          <a:p>
            <a:r>
              <a:rPr lang="en-US" b="1" dirty="0"/>
              <a:t>Yeast</a:t>
            </a:r>
          </a:p>
        </p:txBody>
      </p:sp>
      <p:pic>
        <p:nvPicPr>
          <p:cNvPr id="33794" name="Picture 2"/>
          <p:cNvPicPr>
            <a:picLocks noChangeAspect="1" noChangeArrowheads="1"/>
          </p:cNvPicPr>
          <p:nvPr/>
        </p:nvPicPr>
        <p:blipFill>
          <a:blip r:embed="rId2" cstate="print"/>
          <a:srcRect/>
          <a:stretch>
            <a:fillRect/>
          </a:stretch>
        </p:blipFill>
        <p:spPr bwMode="auto">
          <a:xfrm>
            <a:off x="2928926" y="1833563"/>
            <a:ext cx="2743200" cy="1666875"/>
          </a:xfrm>
          <a:prstGeom prst="rect">
            <a:avLst/>
          </a:prstGeom>
          <a:noFill/>
          <a:ln w="9525">
            <a:noFill/>
            <a:miter lim="800000"/>
            <a:headEnd/>
            <a:tailEnd/>
          </a:ln>
          <a:effectLst/>
        </p:spPr>
      </p:pic>
      <p:pic>
        <p:nvPicPr>
          <p:cNvPr id="10" name="Picture 4"/>
          <p:cNvPicPr>
            <a:picLocks noChangeAspect="1" noChangeArrowheads="1"/>
          </p:cNvPicPr>
          <p:nvPr/>
        </p:nvPicPr>
        <p:blipFill>
          <a:blip r:embed="rId3" cstate="print"/>
          <a:srcRect/>
          <a:stretch>
            <a:fillRect/>
          </a:stretch>
        </p:blipFill>
        <p:spPr bwMode="auto">
          <a:xfrm>
            <a:off x="395536" y="1772816"/>
            <a:ext cx="2133600" cy="2143125"/>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6643702" y="1928802"/>
            <a:ext cx="1733550" cy="167640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cstate="print"/>
          <a:srcRect/>
          <a:stretch>
            <a:fillRect/>
          </a:stretch>
        </p:blipFill>
        <p:spPr bwMode="auto">
          <a:xfrm>
            <a:off x="3505200" y="4572000"/>
            <a:ext cx="2057400" cy="1752600"/>
          </a:xfrm>
          <a:prstGeom prst="rect">
            <a:avLst/>
          </a:prstGeom>
          <a:noFill/>
          <a:ln w="9525">
            <a:noFill/>
            <a:miter lim="800000"/>
            <a:headEnd/>
            <a:tailEnd/>
          </a:ln>
          <a:effectLst/>
        </p:spPr>
      </p:pic>
    </p:spTree>
    <p:extLst>
      <p:ext uri="{BB962C8B-B14F-4D97-AF65-F5344CB8AC3E}">
        <p14:creationId xmlns:p14="http://schemas.microsoft.com/office/powerpoint/2010/main" val="530086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2251">
            <a:off x="806253" y="661854"/>
            <a:ext cx="2095103" cy="171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19593"/>
          </a:xfrm>
        </p:spPr>
        <p:txBody>
          <a:bodyPr>
            <a:normAutofit/>
          </a:bodyPr>
          <a:lstStyle/>
          <a:p>
            <a:r>
              <a:rPr lang="en-ID" sz="3200" b="1" dirty="0"/>
              <a:t>Genetic modified organism-Risk Group</a:t>
            </a:r>
            <a:endParaRPr lang="en-US" sz="3200" b="1" dirty="0"/>
          </a:p>
        </p:txBody>
      </p:sp>
      <p:sp>
        <p:nvSpPr>
          <p:cNvPr id="6" name="TextBox 5"/>
          <p:cNvSpPr txBox="1"/>
          <p:nvPr/>
        </p:nvSpPr>
        <p:spPr>
          <a:xfrm>
            <a:off x="3139347" y="1116941"/>
            <a:ext cx="3241208" cy="369332"/>
          </a:xfrm>
          <a:prstGeom prst="rect">
            <a:avLst/>
          </a:prstGeom>
          <a:noFill/>
        </p:spPr>
        <p:txBody>
          <a:bodyPr wrap="none" rtlCol="0">
            <a:spAutoFit/>
          </a:bodyPr>
          <a:lstStyle/>
          <a:p>
            <a:r>
              <a:rPr lang="en-ID" b="1" dirty="0" err="1"/>
              <a:t>Bakteri</a:t>
            </a:r>
            <a:r>
              <a:rPr lang="en-ID" b="1" dirty="0"/>
              <a:t> </a:t>
            </a:r>
            <a:r>
              <a:rPr lang="en-ID" b="1" dirty="0" err="1"/>
              <a:t>penghasil</a:t>
            </a:r>
            <a:r>
              <a:rPr lang="en-ID" b="1" dirty="0"/>
              <a:t> </a:t>
            </a:r>
            <a:r>
              <a:rPr lang="en-ID" b="1" dirty="0" err="1"/>
              <a:t>toksin</a:t>
            </a:r>
            <a:r>
              <a:rPr lang="en-ID" b="1" dirty="0"/>
              <a:t> tetanus</a:t>
            </a:r>
            <a:endParaRPr lang="en-US" b="1" dirty="0"/>
          </a:p>
        </p:txBody>
      </p:sp>
      <p:sp>
        <p:nvSpPr>
          <p:cNvPr id="9" name="TextBox 8"/>
          <p:cNvSpPr txBox="1"/>
          <p:nvPr/>
        </p:nvSpPr>
        <p:spPr>
          <a:xfrm>
            <a:off x="568262" y="2336695"/>
            <a:ext cx="8409481" cy="2677656"/>
          </a:xfrm>
          <a:prstGeom prst="rect">
            <a:avLst/>
          </a:prstGeom>
          <a:noFill/>
        </p:spPr>
        <p:txBody>
          <a:bodyPr wrap="square" rtlCol="0">
            <a:spAutoFit/>
          </a:bodyPr>
          <a:lstStyle/>
          <a:p>
            <a:r>
              <a:rPr lang="en-ID" sz="2400" dirty="0"/>
              <a:t>Host yang </a:t>
            </a:r>
            <a:r>
              <a:rPr lang="en-ID" sz="2400" dirty="0" err="1"/>
              <a:t>digunakan</a:t>
            </a:r>
            <a:r>
              <a:rPr lang="en-ID" sz="2400" dirty="0"/>
              <a:t>  </a:t>
            </a:r>
            <a:r>
              <a:rPr lang="en-ID" sz="2400" dirty="0">
                <a:sym typeface="Wingdings" pitchFamily="2" charset="2"/>
              </a:rPr>
              <a:t> </a:t>
            </a:r>
            <a:r>
              <a:rPr lang="en-ID" sz="2400" dirty="0" err="1">
                <a:sym typeface="Wingdings" pitchFamily="2" charset="2"/>
              </a:rPr>
              <a:t>E.coli</a:t>
            </a:r>
            <a:r>
              <a:rPr lang="en-ID" sz="2400" dirty="0">
                <a:sym typeface="Wingdings" pitchFamily="2" charset="2"/>
              </a:rPr>
              <a:t>/ Clostridium</a:t>
            </a:r>
          </a:p>
          <a:p>
            <a:r>
              <a:rPr lang="en-ID" sz="2400" dirty="0" err="1">
                <a:sym typeface="Wingdings" pitchFamily="2" charset="2"/>
              </a:rPr>
              <a:t>Vektor</a:t>
            </a:r>
            <a:r>
              <a:rPr lang="en-ID" sz="2400" dirty="0">
                <a:sym typeface="Wingdings" pitchFamily="2" charset="2"/>
              </a:rPr>
              <a:t>     plasmid </a:t>
            </a:r>
            <a:r>
              <a:rPr lang="en-ID" sz="2400" dirty="0" err="1">
                <a:sym typeface="Wingdings" pitchFamily="2" charset="2"/>
              </a:rPr>
              <a:t>rekombinan</a:t>
            </a:r>
            <a:r>
              <a:rPr lang="en-ID" sz="2400" dirty="0">
                <a:sym typeface="Wingdings" pitchFamily="2" charset="2"/>
              </a:rPr>
              <a:t> (</a:t>
            </a:r>
            <a:r>
              <a:rPr lang="en-ID" sz="2400" dirty="0" err="1">
                <a:sym typeface="Wingdings" pitchFamily="2" charset="2"/>
              </a:rPr>
              <a:t>emhancher</a:t>
            </a:r>
            <a:r>
              <a:rPr lang="en-ID" sz="2400" dirty="0">
                <a:sym typeface="Wingdings" pitchFamily="2" charset="2"/>
              </a:rPr>
              <a:t>, promoter-</a:t>
            </a:r>
            <a:r>
              <a:rPr lang="en-ID" sz="2400" dirty="0" err="1">
                <a:sym typeface="Wingdings" pitchFamily="2" charset="2"/>
              </a:rPr>
              <a:t>PolyA</a:t>
            </a:r>
            <a:r>
              <a:rPr lang="en-ID" sz="2400" dirty="0">
                <a:sym typeface="Wingdings" pitchFamily="2" charset="2"/>
              </a:rPr>
              <a:t> :  </a:t>
            </a:r>
          </a:p>
          <a:p>
            <a:r>
              <a:rPr lang="en-ID" sz="2400" dirty="0">
                <a:sym typeface="Wingdings" pitchFamily="2" charset="2"/>
              </a:rPr>
              <a:t>                      </a:t>
            </a:r>
            <a:r>
              <a:rPr lang="en-ID" sz="2400" dirty="0" err="1">
                <a:sym typeface="Wingdings" pitchFamily="2" charset="2"/>
              </a:rPr>
              <a:t>prokariota</a:t>
            </a:r>
            <a:r>
              <a:rPr lang="en-ID" sz="2400" dirty="0">
                <a:sym typeface="Wingdings" pitchFamily="2" charset="2"/>
              </a:rPr>
              <a:t>/</a:t>
            </a:r>
            <a:r>
              <a:rPr lang="en-ID" sz="2400" dirty="0" err="1">
                <a:sym typeface="Wingdings" pitchFamily="2" charset="2"/>
              </a:rPr>
              <a:t>mamalia</a:t>
            </a:r>
            <a:r>
              <a:rPr lang="en-ID" sz="2400" dirty="0">
                <a:sym typeface="Wingdings" pitchFamily="2" charset="2"/>
              </a:rPr>
              <a:t>/</a:t>
            </a:r>
            <a:r>
              <a:rPr lang="en-ID" sz="2400" dirty="0" err="1">
                <a:sym typeface="Wingdings" pitchFamily="2" charset="2"/>
              </a:rPr>
              <a:t>dll</a:t>
            </a:r>
            <a:r>
              <a:rPr lang="en-ID" sz="2400" dirty="0">
                <a:sym typeface="Wingdings" pitchFamily="2" charset="2"/>
              </a:rPr>
              <a:t>)</a:t>
            </a:r>
          </a:p>
          <a:p>
            <a:r>
              <a:rPr lang="en-ID" sz="2400" dirty="0">
                <a:sym typeface="Wingdings" pitchFamily="2" charset="2"/>
              </a:rPr>
              <a:t>Donor       </a:t>
            </a:r>
            <a:r>
              <a:rPr lang="en-ID" sz="2400" dirty="0" err="1">
                <a:sym typeface="Wingdings" pitchFamily="2" charset="2"/>
              </a:rPr>
              <a:t>toksin</a:t>
            </a:r>
            <a:r>
              <a:rPr lang="en-ID" sz="2400" dirty="0">
                <a:sym typeface="Wingdings" pitchFamily="2" charset="2"/>
              </a:rPr>
              <a:t> tetanus  </a:t>
            </a:r>
            <a:r>
              <a:rPr lang="en-ID" sz="2400" dirty="0" err="1">
                <a:sym typeface="Wingdings" pitchFamily="2" charset="2"/>
              </a:rPr>
              <a:t>toksik</a:t>
            </a:r>
            <a:r>
              <a:rPr lang="en-ID" sz="2400" dirty="0">
                <a:sym typeface="Wingdings" pitchFamily="2" charset="2"/>
              </a:rPr>
              <a:t> (?), </a:t>
            </a:r>
            <a:r>
              <a:rPr lang="en-ID" sz="2400" dirty="0" err="1">
                <a:sym typeface="Wingdings" pitchFamily="2" charset="2"/>
              </a:rPr>
              <a:t>sekresikan</a:t>
            </a:r>
            <a:r>
              <a:rPr lang="en-ID" sz="2400" dirty="0">
                <a:sym typeface="Wingdings" pitchFamily="2" charset="2"/>
              </a:rPr>
              <a:t> </a:t>
            </a:r>
            <a:r>
              <a:rPr lang="en-ID" sz="2400" dirty="0" err="1">
                <a:sym typeface="Wingdings" pitchFamily="2" charset="2"/>
              </a:rPr>
              <a:t>oleh</a:t>
            </a:r>
            <a:r>
              <a:rPr lang="en-ID" sz="2400" dirty="0">
                <a:sym typeface="Wingdings" pitchFamily="2" charset="2"/>
              </a:rPr>
              <a:t> hot?, </a:t>
            </a:r>
          </a:p>
          <a:p>
            <a:r>
              <a:rPr lang="en-ID" sz="2400" dirty="0" err="1">
                <a:sym typeface="Wingdings" pitchFamily="2" charset="2"/>
              </a:rPr>
              <a:t>Lingkungan</a:t>
            </a:r>
            <a:r>
              <a:rPr lang="en-ID" sz="2400" dirty="0">
                <a:sym typeface="Wingdings" pitchFamily="2" charset="2"/>
              </a:rPr>
              <a:t>     </a:t>
            </a:r>
            <a:r>
              <a:rPr lang="en-ID" sz="2400" dirty="0" err="1">
                <a:sym typeface="Wingdings" pitchFamily="2" charset="2"/>
              </a:rPr>
              <a:t>suhu</a:t>
            </a:r>
            <a:r>
              <a:rPr lang="en-ID" sz="2400" dirty="0">
                <a:sym typeface="Wingdings" pitchFamily="2" charset="2"/>
              </a:rPr>
              <a:t>, </a:t>
            </a:r>
            <a:r>
              <a:rPr lang="en-ID" sz="2400" dirty="0" err="1">
                <a:sym typeface="Wingdings" pitchFamily="2" charset="2"/>
              </a:rPr>
              <a:t>kelembapan</a:t>
            </a:r>
            <a:r>
              <a:rPr lang="en-ID" sz="2400" dirty="0">
                <a:sym typeface="Wingdings" pitchFamily="2" charset="2"/>
              </a:rPr>
              <a:t>, media, pH </a:t>
            </a:r>
            <a:r>
              <a:rPr lang="en-ID" sz="2400" dirty="0" err="1">
                <a:sym typeface="Wingdings" pitchFamily="2" charset="2"/>
              </a:rPr>
              <a:t>dll</a:t>
            </a:r>
            <a:endParaRPr lang="en-ID" sz="2400" dirty="0">
              <a:sym typeface="Wingdings" pitchFamily="2" charset="2"/>
            </a:endParaRPr>
          </a:p>
          <a:p>
            <a:r>
              <a:rPr lang="en-ID" sz="2400" dirty="0" err="1">
                <a:sym typeface="Wingdings" pitchFamily="2" charset="2"/>
              </a:rPr>
              <a:t>Skala</a:t>
            </a:r>
            <a:r>
              <a:rPr lang="en-ID" sz="2400" dirty="0">
                <a:sym typeface="Wingdings" pitchFamily="2" charset="2"/>
              </a:rPr>
              <a:t> </a:t>
            </a:r>
            <a:r>
              <a:rPr lang="en-ID" sz="2400" dirty="0" err="1">
                <a:sym typeface="Wingdings" pitchFamily="2" charset="2"/>
              </a:rPr>
              <a:t>aktivitas</a:t>
            </a:r>
            <a:r>
              <a:rPr lang="en-ID" sz="2400" dirty="0">
                <a:sym typeface="Wingdings" pitchFamily="2" charset="2"/>
              </a:rPr>
              <a:t>    volume </a:t>
            </a:r>
            <a:r>
              <a:rPr lang="en-ID" sz="2400" dirty="0" err="1">
                <a:sym typeface="Wingdings" pitchFamily="2" charset="2"/>
              </a:rPr>
              <a:t>kultur</a:t>
            </a:r>
            <a:endParaRPr lang="en-ID" sz="2400" dirty="0">
              <a:sym typeface="Wingdings" pitchFamily="2" charset="2"/>
            </a:endParaRPr>
          </a:p>
          <a:p>
            <a:endParaRPr lang="en-US" sz="2400" dirty="0"/>
          </a:p>
        </p:txBody>
      </p:sp>
    </p:spTree>
    <p:extLst>
      <p:ext uri="{BB962C8B-B14F-4D97-AF65-F5344CB8AC3E}">
        <p14:creationId xmlns:p14="http://schemas.microsoft.com/office/powerpoint/2010/main" val="465666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9593"/>
          </a:xfrm>
        </p:spPr>
        <p:txBody>
          <a:bodyPr>
            <a:normAutofit/>
          </a:bodyPr>
          <a:lstStyle/>
          <a:p>
            <a:r>
              <a:rPr lang="en-ID" sz="3200" b="1" dirty="0"/>
              <a:t>Genetic modified organism-Risk Group</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236717248"/>
              </p:ext>
            </p:extLst>
          </p:nvPr>
        </p:nvGraphicFramePr>
        <p:xfrm>
          <a:off x="166254" y="1812173"/>
          <a:ext cx="8977746" cy="2821640"/>
        </p:xfrm>
        <a:graphic>
          <a:graphicData uri="http://schemas.openxmlformats.org/drawingml/2006/table">
            <a:tbl>
              <a:tblPr firstRow="1" bandRow="1">
                <a:tableStyleId>{5C22544A-7EE6-4342-B048-85BDC9FD1C3A}</a:tableStyleId>
              </a:tblPr>
              <a:tblGrid>
                <a:gridCol w="2992582">
                  <a:extLst>
                    <a:ext uri="{9D8B030D-6E8A-4147-A177-3AD203B41FA5}">
                      <a16:colId xmlns:a16="http://schemas.microsoft.com/office/drawing/2014/main" val="20000"/>
                    </a:ext>
                  </a:extLst>
                </a:gridCol>
                <a:gridCol w="2992582">
                  <a:extLst>
                    <a:ext uri="{9D8B030D-6E8A-4147-A177-3AD203B41FA5}">
                      <a16:colId xmlns:a16="http://schemas.microsoft.com/office/drawing/2014/main" val="20001"/>
                    </a:ext>
                  </a:extLst>
                </a:gridCol>
                <a:gridCol w="2992582">
                  <a:extLst>
                    <a:ext uri="{9D8B030D-6E8A-4147-A177-3AD203B41FA5}">
                      <a16:colId xmlns:a16="http://schemas.microsoft.com/office/drawing/2014/main" val="20002"/>
                    </a:ext>
                  </a:extLst>
                </a:gridCol>
              </a:tblGrid>
              <a:tr h="564328">
                <a:tc>
                  <a:txBody>
                    <a:bodyPr/>
                    <a:lstStyle/>
                    <a:p>
                      <a:r>
                        <a:rPr lang="en-ID" sz="2800" dirty="0" err="1"/>
                        <a:t>Kelas</a:t>
                      </a:r>
                      <a:r>
                        <a:rPr lang="en-ID" sz="2800" dirty="0"/>
                        <a:t> </a:t>
                      </a:r>
                      <a:endParaRPr lang="en-US" sz="2800" dirty="0"/>
                    </a:p>
                  </a:txBody>
                  <a:tcPr/>
                </a:tc>
                <a:tc>
                  <a:txBody>
                    <a:bodyPr/>
                    <a:lstStyle/>
                    <a:p>
                      <a:r>
                        <a:rPr lang="en-ID" sz="2800" dirty="0" err="1"/>
                        <a:t>Patogen</a:t>
                      </a:r>
                      <a:r>
                        <a:rPr lang="en-ID" sz="2800" baseline="0" dirty="0"/>
                        <a:t> </a:t>
                      </a:r>
                      <a:endParaRPr lang="en-US" sz="2800" dirty="0"/>
                    </a:p>
                  </a:txBody>
                  <a:tcPr/>
                </a:tc>
                <a:tc>
                  <a:txBody>
                    <a:bodyPr/>
                    <a:lstStyle/>
                    <a:p>
                      <a:r>
                        <a:rPr lang="en-ID" sz="2800" dirty="0"/>
                        <a:t>GMO</a:t>
                      </a:r>
                      <a:r>
                        <a:rPr lang="en-ID" sz="2800" baseline="0" dirty="0"/>
                        <a:t> </a:t>
                      </a:r>
                      <a:endParaRPr lang="en-US" sz="2800" dirty="0"/>
                    </a:p>
                  </a:txBody>
                  <a:tcPr/>
                </a:tc>
                <a:extLst>
                  <a:ext uri="{0D108BD9-81ED-4DB2-BD59-A6C34878D82A}">
                    <a16:rowId xmlns:a16="http://schemas.microsoft.com/office/drawing/2014/main" val="10000"/>
                  </a:ext>
                </a:extLst>
              </a:tr>
              <a:tr h="564328">
                <a:tc>
                  <a:txBody>
                    <a:bodyPr/>
                    <a:lstStyle/>
                    <a:p>
                      <a:r>
                        <a:rPr lang="en-ID" sz="2800" dirty="0" err="1"/>
                        <a:t>Kelas</a:t>
                      </a:r>
                      <a:r>
                        <a:rPr lang="en-ID" sz="2800" baseline="0" dirty="0"/>
                        <a:t> </a:t>
                      </a:r>
                      <a:r>
                        <a:rPr lang="en-ID" sz="2800" baseline="0" dirty="0" err="1"/>
                        <a:t>Risiko</a:t>
                      </a:r>
                      <a:r>
                        <a:rPr lang="en-ID" sz="2800" baseline="0" dirty="0"/>
                        <a:t> 1</a:t>
                      </a:r>
                      <a:endParaRPr lang="en-US" sz="2800" dirty="0"/>
                    </a:p>
                  </a:txBody>
                  <a:tcPr/>
                </a:tc>
                <a:tc>
                  <a:txBody>
                    <a:bodyPr/>
                    <a:lstStyle/>
                    <a:p>
                      <a:r>
                        <a:rPr lang="en-ID" sz="2800" dirty="0" err="1"/>
                        <a:t>Tidak</a:t>
                      </a:r>
                      <a:r>
                        <a:rPr lang="en-ID" sz="2800" dirty="0"/>
                        <a:t> </a:t>
                      </a:r>
                      <a:r>
                        <a:rPr lang="en-ID" sz="2800" dirty="0" err="1"/>
                        <a:t>patogen</a:t>
                      </a:r>
                      <a:endParaRPr lang="en-US" sz="2800" dirty="0"/>
                    </a:p>
                  </a:txBody>
                  <a:tcPr/>
                </a:tc>
                <a:tc>
                  <a:txBody>
                    <a:bodyPr/>
                    <a:lstStyle/>
                    <a:p>
                      <a:r>
                        <a:rPr lang="en-ID" sz="2800" dirty="0"/>
                        <a:t> </a:t>
                      </a:r>
                      <a:r>
                        <a:rPr lang="en-ID" sz="2800" dirty="0" err="1"/>
                        <a:t>tidak</a:t>
                      </a:r>
                      <a:r>
                        <a:rPr lang="en-ID" sz="2800" dirty="0"/>
                        <a:t> </a:t>
                      </a:r>
                      <a:r>
                        <a:rPr lang="en-ID" sz="2800" dirty="0" err="1"/>
                        <a:t>ada</a:t>
                      </a:r>
                      <a:r>
                        <a:rPr lang="en-ID" sz="2800" dirty="0"/>
                        <a:t> </a:t>
                      </a:r>
                      <a:r>
                        <a:rPr lang="en-ID" sz="2800" dirty="0" err="1"/>
                        <a:t>risiko</a:t>
                      </a:r>
                      <a:endParaRPr lang="en-US" sz="2800" dirty="0"/>
                    </a:p>
                  </a:txBody>
                  <a:tcPr/>
                </a:tc>
                <a:extLst>
                  <a:ext uri="{0D108BD9-81ED-4DB2-BD59-A6C34878D82A}">
                    <a16:rowId xmlns:a16="http://schemas.microsoft.com/office/drawing/2014/main" val="10001"/>
                  </a:ext>
                </a:extLst>
              </a:tr>
              <a:tr h="564328">
                <a:tc>
                  <a:txBody>
                    <a:bodyPr/>
                    <a:lstStyle/>
                    <a:p>
                      <a:r>
                        <a:rPr lang="en-ID" sz="2800" dirty="0" err="1"/>
                        <a:t>Kelas</a:t>
                      </a:r>
                      <a:r>
                        <a:rPr lang="en-ID" sz="2800" dirty="0"/>
                        <a:t> </a:t>
                      </a:r>
                      <a:r>
                        <a:rPr lang="en-ID" sz="2800" dirty="0" err="1"/>
                        <a:t>Risiko</a:t>
                      </a:r>
                      <a:r>
                        <a:rPr lang="en-ID" sz="2800" baseline="0" dirty="0"/>
                        <a:t> 2</a:t>
                      </a:r>
                      <a:endParaRPr lang="en-US" sz="2800" dirty="0"/>
                    </a:p>
                  </a:txBody>
                  <a:tcPr/>
                </a:tc>
                <a:tc>
                  <a:txBody>
                    <a:bodyPr/>
                    <a:lstStyle/>
                    <a:p>
                      <a:r>
                        <a:rPr lang="en-ID" sz="2800" dirty="0" err="1"/>
                        <a:t>Patogen</a:t>
                      </a:r>
                      <a:r>
                        <a:rPr lang="en-ID" sz="2800" dirty="0"/>
                        <a:t> </a:t>
                      </a:r>
                      <a:r>
                        <a:rPr lang="en-ID" sz="2800" dirty="0" err="1"/>
                        <a:t>ringan</a:t>
                      </a:r>
                      <a:endParaRPr lang="en-US" sz="2800" dirty="0"/>
                    </a:p>
                  </a:txBody>
                  <a:tcPr/>
                </a:tc>
                <a:tc>
                  <a:txBody>
                    <a:bodyPr/>
                    <a:lstStyle/>
                    <a:p>
                      <a:r>
                        <a:rPr lang="en-ID" sz="2800" dirty="0" err="1"/>
                        <a:t>Risiko</a:t>
                      </a:r>
                      <a:r>
                        <a:rPr lang="en-ID" sz="2800" baseline="0" dirty="0"/>
                        <a:t> </a:t>
                      </a:r>
                      <a:r>
                        <a:rPr lang="en-ID" sz="2800" baseline="0" dirty="0" err="1"/>
                        <a:t>rendah</a:t>
                      </a:r>
                      <a:endParaRPr lang="en-US" sz="2800" dirty="0"/>
                    </a:p>
                  </a:txBody>
                  <a:tcPr/>
                </a:tc>
                <a:extLst>
                  <a:ext uri="{0D108BD9-81ED-4DB2-BD59-A6C34878D82A}">
                    <a16:rowId xmlns:a16="http://schemas.microsoft.com/office/drawing/2014/main" val="10002"/>
                  </a:ext>
                </a:extLst>
              </a:tr>
              <a:tr h="564328">
                <a:tc>
                  <a:txBody>
                    <a:bodyPr/>
                    <a:lstStyle/>
                    <a:p>
                      <a:r>
                        <a:rPr lang="en-ID" sz="2800" dirty="0" err="1"/>
                        <a:t>Kelas</a:t>
                      </a:r>
                      <a:r>
                        <a:rPr lang="en-ID" sz="2800" dirty="0"/>
                        <a:t> </a:t>
                      </a:r>
                      <a:r>
                        <a:rPr lang="en-ID" sz="2800" dirty="0" err="1"/>
                        <a:t>Risiko</a:t>
                      </a:r>
                      <a:r>
                        <a:rPr lang="en-ID" sz="2800" dirty="0"/>
                        <a:t> 3 </a:t>
                      </a:r>
                      <a:endParaRPr lang="en-US" sz="2800" dirty="0"/>
                    </a:p>
                  </a:txBody>
                  <a:tcPr/>
                </a:tc>
                <a:tc>
                  <a:txBody>
                    <a:bodyPr/>
                    <a:lstStyle/>
                    <a:p>
                      <a:r>
                        <a:rPr lang="en-ID" sz="2800" dirty="0" err="1"/>
                        <a:t>Patogen</a:t>
                      </a:r>
                      <a:r>
                        <a:rPr lang="en-ID" sz="2800" dirty="0"/>
                        <a:t> </a:t>
                      </a:r>
                      <a:r>
                        <a:rPr lang="en-ID" sz="2800" dirty="0" err="1"/>
                        <a:t>moderat</a:t>
                      </a:r>
                      <a:r>
                        <a:rPr lang="en-ID" sz="2800" dirty="0"/>
                        <a:t> </a:t>
                      </a:r>
                      <a:endParaRPr lang="en-US" sz="2800" dirty="0"/>
                    </a:p>
                  </a:txBody>
                  <a:tcPr/>
                </a:tc>
                <a:tc>
                  <a:txBody>
                    <a:bodyPr/>
                    <a:lstStyle/>
                    <a:p>
                      <a:r>
                        <a:rPr lang="en-ID" sz="2800" dirty="0" err="1"/>
                        <a:t>Risiko</a:t>
                      </a:r>
                      <a:r>
                        <a:rPr lang="en-ID" sz="2800" dirty="0"/>
                        <a:t> </a:t>
                      </a:r>
                      <a:r>
                        <a:rPr lang="en-ID" sz="2800" dirty="0" err="1"/>
                        <a:t>moderat</a:t>
                      </a:r>
                      <a:r>
                        <a:rPr lang="en-ID" sz="2800" dirty="0"/>
                        <a:t> </a:t>
                      </a:r>
                      <a:endParaRPr lang="en-US" sz="2800" dirty="0"/>
                    </a:p>
                  </a:txBody>
                  <a:tcPr/>
                </a:tc>
                <a:extLst>
                  <a:ext uri="{0D108BD9-81ED-4DB2-BD59-A6C34878D82A}">
                    <a16:rowId xmlns:a16="http://schemas.microsoft.com/office/drawing/2014/main" val="10003"/>
                  </a:ext>
                </a:extLst>
              </a:tr>
              <a:tr h="564328">
                <a:tc>
                  <a:txBody>
                    <a:bodyPr/>
                    <a:lstStyle/>
                    <a:p>
                      <a:r>
                        <a:rPr lang="en-ID" sz="2800" dirty="0" err="1"/>
                        <a:t>Kelas</a:t>
                      </a:r>
                      <a:r>
                        <a:rPr lang="en-ID" sz="2800" dirty="0"/>
                        <a:t> </a:t>
                      </a:r>
                      <a:r>
                        <a:rPr lang="en-ID" sz="2800" dirty="0" err="1"/>
                        <a:t>Risiko</a:t>
                      </a:r>
                      <a:r>
                        <a:rPr lang="en-ID" sz="2800" baseline="0" dirty="0"/>
                        <a:t> 4 </a:t>
                      </a:r>
                      <a:endParaRPr lang="en-US" sz="2800" dirty="0"/>
                    </a:p>
                  </a:txBody>
                  <a:tcPr/>
                </a:tc>
                <a:tc>
                  <a:txBody>
                    <a:bodyPr/>
                    <a:lstStyle/>
                    <a:p>
                      <a:r>
                        <a:rPr lang="en-ID" sz="2800" dirty="0" err="1"/>
                        <a:t>Patogen</a:t>
                      </a:r>
                      <a:r>
                        <a:rPr lang="en-ID" sz="2800" dirty="0"/>
                        <a:t> </a:t>
                      </a:r>
                      <a:r>
                        <a:rPr lang="en-ID" sz="2800" dirty="0" err="1"/>
                        <a:t>kuat</a:t>
                      </a:r>
                      <a:endParaRPr lang="en-US" sz="2800" dirty="0"/>
                    </a:p>
                  </a:txBody>
                  <a:tcPr/>
                </a:tc>
                <a:tc>
                  <a:txBody>
                    <a:bodyPr/>
                    <a:lstStyle/>
                    <a:p>
                      <a:r>
                        <a:rPr lang="en-ID" sz="2800" dirty="0" err="1"/>
                        <a:t>Risiko</a:t>
                      </a:r>
                      <a:r>
                        <a:rPr lang="en-ID" sz="2800" dirty="0"/>
                        <a:t> </a:t>
                      </a:r>
                      <a:r>
                        <a:rPr lang="en-ID" sz="2800" dirty="0" err="1"/>
                        <a:t>tinggi</a:t>
                      </a:r>
                      <a:endParaRPr lang="en-US"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459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204C558-E4FE-40C7-B8F7-80D69B5F7233}" type="slidenum">
              <a:rPr lang="en-US" smtClean="0"/>
              <a:pPr/>
              <a:t>32</a:t>
            </a:fld>
            <a:endParaRPr lang="en-US"/>
          </a:p>
        </p:txBody>
      </p:sp>
      <p:sp>
        <p:nvSpPr>
          <p:cNvPr id="8196" name="Rectangle 2"/>
          <p:cNvSpPr>
            <a:spLocks noGrp="1" noChangeArrowheads="1"/>
          </p:cNvSpPr>
          <p:nvPr>
            <p:ph type="title" idx="4294967295"/>
          </p:nvPr>
        </p:nvSpPr>
        <p:spPr>
          <a:xfrm>
            <a:off x="2361284" y="905779"/>
            <a:ext cx="8077200" cy="642937"/>
          </a:xfrm>
          <a:noFill/>
        </p:spPr>
        <p:txBody>
          <a:bodyPr lIns="90488" tIns="44450" rIns="90488" bIns="44450" anchor="b">
            <a:noAutofit/>
          </a:bodyPr>
          <a:lstStyle/>
          <a:p>
            <a:pPr eaLnBrk="1" hangingPunct="1">
              <a:lnSpc>
                <a:spcPct val="100000"/>
              </a:lnSpc>
            </a:pPr>
            <a:br>
              <a:rPr lang="en-US" sz="3200" b="1" dirty="0"/>
            </a:br>
            <a:r>
              <a:rPr lang="en-US" sz="3200" b="1" dirty="0"/>
              <a:t> </a:t>
            </a:r>
            <a:r>
              <a:rPr lang="en-US" sz="3200" b="1" dirty="0" err="1"/>
              <a:t>Rantai</a:t>
            </a:r>
            <a:r>
              <a:rPr lang="en-US" sz="3200" b="1" dirty="0"/>
              <a:t> </a:t>
            </a:r>
            <a:r>
              <a:rPr lang="en-US" sz="3200" b="1" dirty="0" err="1"/>
              <a:t>Infeksi</a:t>
            </a:r>
            <a:r>
              <a:rPr lang="en-US" sz="3200" b="1" dirty="0"/>
              <a:t> </a:t>
            </a:r>
            <a:r>
              <a:rPr lang="en-US" sz="3200" b="1" dirty="0" err="1"/>
              <a:t>dan</a:t>
            </a:r>
            <a:r>
              <a:rPr lang="en-US" sz="3200" b="1" dirty="0"/>
              <a:t> Cara </a:t>
            </a:r>
            <a:r>
              <a:rPr lang="en-US" sz="3200" b="1" dirty="0" err="1"/>
              <a:t>Proteksi</a:t>
            </a:r>
            <a:r>
              <a:rPr lang="en-US" sz="3200" b="1" dirty="0"/>
              <a:t>  </a:t>
            </a:r>
            <a:br>
              <a:rPr lang="en-US" sz="3200" b="1" dirty="0"/>
            </a:br>
            <a:r>
              <a:rPr lang="en-US" sz="1600" b="1" i="1" dirty="0">
                <a:solidFill>
                  <a:srgbClr val="0000FF"/>
                </a:solidFill>
              </a:rPr>
              <a:t>Chain of Infection and Means of Protection</a:t>
            </a:r>
          </a:p>
        </p:txBody>
      </p:sp>
      <p:sp>
        <p:nvSpPr>
          <p:cNvPr id="8204" name="Rectangle 10"/>
          <p:cNvSpPr>
            <a:spLocks noChangeArrowheads="1"/>
          </p:cNvSpPr>
          <p:nvPr/>
        </p:nvSpPr>
        <p:spPr bwMode="auto">
          <a:xfrm rot="5400000">
            <a:off x="-1546145" y="3388269"/>
            <a:ext cx="396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a:r>
              <a:rPr lang="en-US" sz="3200" b="1" dirty="0">
                <a:solidFill>
                  <a:srgbClr val="0000FF"/>
                </a:solidFill>
              </a:rPr>
              <a:t>Risk Assessment</a:t>
            </a:r>
          </a:p>
        </p:txBody>
      </p:sp>
      <p:sp>
        <p:nvSpPr>
          <p:cNvPr id="3" name="TextBox 2"/>
          <p:cNvSpPr txBox="1"/>
          <p:nvPr/>
        </p:nvSpPr>
        <p:spPr>
          <a:xfrm>
            <a:off x="1139065" y="875009"/>
            <a:ext cx="2222981" cy="646331"/>
          </a:xfrm>
          <a:prstGeom prst="rect">
            <a:avLst/>
          </a:prstGeom>
          <a:solidFill>
            <a:schemeClr val="accent1">
              <a:lumMod val="40000"/>
              <a:lumOff val="60000"/>
            </a:schemeClr>
          </a:solidFill>
        </p:spPr>
        <p:txBody>
          <a:bodyPr wrap="none" rtlCol="0">
            <a:spAutoFit/>
          </a:bodyPr>
          <a:lstStyle/>
          <a:p>
            <a:r>
              <a:rPr lang="en-ID" b="1" dirty="0"/>
              <a:t>Reservoir of </a:t>
            </a:r>
            <a:r>
              <a:rPr lang="en-ID" b="1" dirty="0" err="1"/>
              <a:t>patogen</a:t>
            </a:r>
            <a:r>
              <a:rPr lang="en-ID" b="1" dirty="0"/>
              <a:t> </a:t>
            </a:r>
          </a:p>
          <a:p>
            <a:r>
              <a:rPr lang="en-ID" dirty="0"/>
              <a:t>  </a:t>
            </a:r>
            <a:r>
              <a:rPr lang="en-ID" dirty="0" err="1"/>
              <a:t>Sumber</a:t>
            </a:r>
            <a:r>
              <a:rPr lang="en-ID" dirty="0"/>
              <a:t>  </a:t>
            </a:r>
            <a:r>
              <a:rPr lang="en-ID" dirty="0" err="1"/>
              <a:t>patogen</a:t>
            </a:r>
            <a:r>
              <a:rPr lang="en-ID" dirty="0"/>
              <a:t> </a:t>
            </a:r>
            <a:endParaRPr lang="en-US" dirty="0"/>
          </a:p>
        </p:txBody>
      </p:sp>
      <p:cxnSp>
        <p:nvCxnSpPr>
          <p:cNvPr id="5" name="Straight Arrow Connector 4"/>
          <p:cNvCxnSpPr/>
          <p:nvPr/>
        </p:nvCxnSpPr>
        <p:spPr>
          <a:xfrm>
            <a:off x="2250556" y="1481955"/>
            <a:ext cx="0" cy="268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07087" y="1735930"/>
            <a:ext cx="1714637" cy="646331"/>
          </a:xfrm>
          <a:prstGeom prst="rect">
            <a:avLst/>
          </a:prstGeom>
          <a:solidFill>
            <a:schemeClr val="accent1">
              <a:lumMod val="40000"/>
              <a:lumOff val="60000"/>
            </a:schemeClr>
          </a:solidFill>
        </p:spPr>
        <p:txBody>
          <a:bodyPr wrap="none" rtlCol="0">
            <a:spAutoFit/>
          </a:bodyPr>
          <a:lstStyle/>
          <a:p>
            <a:r>
              <a:rPr lang="en-ID" b="1" dirty="0"/>
              <a:t>Portal of escape</a:t>
            </a:r>
          </a:p>
          <a:p>
            <a:r>
              <a:rPr lang="en-ID" dirty="0"/>
              <a:t>  </a:t>
            </a:r>
            <a:r>
              <a:rPr lang="en-ID" dirty="0" err="1"/>
              <a:t>Jalur</a:t>
            </a:r>
            <a:r>
              <a:rPr lang="en-ID" dirty="0"/>
              <a:t> </a:t>
            </a:r>
            <a:r>
              <a:rPr lang="en-ID" dirty="0" err="1"/>
              <a:t>keluar</a:t>
            </a:r>
            <a:endParaRPr lang="en-US" dirty="0"/>
          </a:p>
        </p:txBody>
      </p:sp>
      <p:cxnSp>
        <p:nvCxnSpPr>
          <p:cNvPr id="27" name="Straight Arrow Connector 26"/>
          <p:cNvCxnSpPr/>
          <p:nvPr/>
        </p:nvCxnSpPr>
        <p:spPr>
          <a:xfrm>
            <a:off x="2245296" y="2375357"/>
            <a:ext cx="0" cy="268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48980" y="2646019"/>
            <a:ext cx="1421287" cy="646331"/>
          </a:xfrm>
          <a:prstGeom prst="rect">
            <a:avLst/>
          </a:prstGeom>
          <a:solidFill>
            <a:schemeClr val="accent1">
              <a:lumMod val="40000"/>
              <a:lumOff val="60000"/>
            </a:schemeClr>
          </a:solidFill>
        </p:spPr>
        <p:txBody>
          <a:bodyPr wrap="none" rtlCol="0">
            <a:spAutoFit/>
          </a:bodyPr>
          <a:lstStyle/>
          <a:p>
            <a:r>
              <a:rPr lang="en-ID" b="1" dirty="0"/>
              <a:t>Transmission</a:t>
            </a:r>
          </a:p>
          <a:p>
            <a:r>
              <a:rPr lang="en-ID" dirty="0"/>
              <a:t>  </a:t>
            </a:r>
            <a:r>
              <a:rPr lang="en-ID" dirty="0" err="1"/>
              <a:t>Penularan</a:t>
            </a:r>
            <a:endParaRPr lang="en-US" dirty="0"/>
          </a:p>
        </p:txBody>
      </p:sp>
      <p:sp>
        <p:nvSpPr>
          <p:cNvPr id="29" name="TextBox 28"/>
          <p:cNvSpPr txBox="1"/>
          <p:nvPr/>
        </p:nvSpPr>
        <p:spPr>
          <a:xfrm>
            <a:off x="713531" y="3562978"/>
            <a:ext cx="3101747" cy="646331"/>
          </a:xfrm>
          <a:prstGeom prst="rect">
            <a:avLst/>
          </a:prstGeom>
          <a:solidFill>
            <a:schemeClr val="accent1">
              <a:lumMod val="40000"/>
              <a:lumOff val="60000"/>
            </a:schemeClr>
          </a:solidFill>
        </p:spPr>
        <p:txBody>
          <a:bodyPr wrap="none" rtlCol="0">
            <a:spAutoFit/>
          </a:bodyPr>
          <a:lstStyle/>
          <a:p>
            <a:r>
              <a:rPr lang="en-ID" b="1" dirty="0"/>
              <a:t>Route of entry/infectious dose</a:t>
            </a:r>
          </a:p>
          <a:p>
            <a:r>
              <a:rPr lang="en-ID" dirty="0"/>
              <a:t>  </a:t>
            </a:r>
            <a:r>
              <a:rPr lang="en-ID" dirty="0" err="1"/>
              <a:t>Jalur</a:t>
            </a:r>
            <a:r>
              <a:rPr lang="en-ID" dirty="0"/>
              <a:t> </a:t>
            </a:r>
            <a:r>
              <a:rPr lang="en-ID" dirty="0" err="1"/>
              <a:t>penularan</a:t>
            </a:r>
            <a:r>
              <a:rPr lang="en-ID" dirty="0"/>
              <a:t>/</a:t>
            </a:r>
            <a:r>
              <a:rPr lang="en-ID" dirty="0" err="1"/>
              <a:t>dosis</a:t>
            </a:r>
            <a:r>
              <a:rPr lang="en-ID" dirty="0"/>
              <a:t> </a:t>
            </a:r>
            <a:r>
              <a:rPr lang="en-ID" dirty="0" err="1"/>
              <a:t>infeksi</a:t>
            </a:r>
            <a:endParaRPr lang="en-US" dirty="0"/>
          </a:p>
        </p:txBody>
      </p:sp>
      <p:cxnSp>
        <p:nvCxnSpPr>
          <p:cNvPr id="30" name="Straight Arrow Connector 29"/>
          <p:cNvCxnSpPr/>
          <p:nvPr/>
        </p:nvCxnSpPr>
        <p:spPr>
          <a:xfrm>
            <a:off x="2287334" y="3300291"/>
            <a:ext cx="0" cy="268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75033" y="4624637"/>
            <a:ext cx="1824602" cy="646331"/>
          </a:xfrm>
          <a:prstGeom prst="rect">
            <a:avLst/>
          </a:prstGeom>
          <a:solidFill>
            <a:schemeClr val="accent1">
              <a:lumMod val="40000"/>
              <a:lumOff val="60000"/>
            </a:schemeClr>
          </a:solidFill>
        </p:spPr>
        <p:txBody>
          <a:bodyPr wrap="none" rtlCol="0">
            <a:spAutoFit/>
          </a:bodyPr>
          <a:lstStyle/>
          <a:p>
            <a:r>
              <a:rPr lang="en-ID" b="1" dirty="0"/>
              <a:t>Susceptible host </a:t>
            </a:r>
          </a:p>
          <a:p>
            <a:r>
              <a:rPr lang="en-ID" dirty="0"/>
              <a:t>  </a:t>
            </a:r>
            <a:r>
              <a:rPr lang="en-ID" dirty="0" err="1"/>
              <a:t>Inang</a:t>
            </a:r>
            <a:r>
              <a:rPr lang="en-ID" dirty="0"/>
              <a:t> </a:t>
            </a:r>
            <a:r>
              <a:rPr lang="en-ID" dirty="0" err="1"/>
              <a:t>peka</a:t>
            </a:r>
            <a:r>
              <a:rPr lang="en-ID" dirty="0"/>
              <a:t> </a:t>
            </a:r>
            <a:endParaRPr lang="en-US" dirty="0"/>
          </a:p>
        </p:txBody>
      </p:sp>
      <p:cxnSp>
        <p:nvCxnSpPr>
          <p:cNvPr id="33" name="Straight Arrow Connector 32"/>
          <p:cNvCxnSpPr/>
          <p:nvPr/>
        </p:nvCxnSpPr>
        <p:spPr>
          <a:xfrm>
            <a:off x="2297840" y="4288289"/>
            <a:ext cx="0" cy="268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85539" y="5554748"/>
            <a:ext cx="1883336" cy="646331"/>
          </a:xfrm>
          <a:prstGeom prst="rect">
            <a:avLst/>
          </a:prstGeom>
          <a:solidFill>
            <a:schemeClr val="accent1">
              <a:lumMod val="40000"/>
              <a:lumOff val="60000"/>
            </a:schemeClr>
          </a:solidFill>
        </p:spPr>
        <p:txBody>
          <a:bodyPr wrap="none" rtlCol="0">
            <a:spAutoFit/>
          </a:bodyPr>
          <a:lstStyle/>
          <a:p>
            <a:r>
              <a:rPr lang="en-ID" b="1" dirty="0"/>
              <a:t>Incubation period</a:t>
            </a:r>
          </a:p>
          <a:p>
            <a:r>
              <a:rPr lang="en-ID" dirty="0"/>
              <a:t>  </a:t>
            </a:r>
            <a:r>
              <a:rPr lang="en-ID" dirty="0" err="1"/>
              <a:t>Masa</a:t>
            </a:r>
            <a:r>
              <a:rPr lang="en-ID" dirty="0"/>
              <a:t> </a:t>
            </a:r>
            <a:r>
              <a:rPr lang="en-ID" dirty="0" err="1"/>
              <a:t>inkubasi</a:t>
            </a:r>
            <a:endParaRPr lang="en-US" dirty="0"/>
          </a:p>
        </p:txBody>
      </p:sp>
      <p:cxnSp>
        <p:nvCxnSpPr>
          <p:cNvPr id="35" name="Straight Arrow Connector 34"/>
          <p:cNvCxnSpPr/>
          <p:nvPr/>
        </p:nvCxnSpPr>
        <p:spPr>
          <a:xfrm>
            <a:off x="2259623" y="5286734"/>
            <a:ext cx="0" cy="268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327208" y="2509364"/>
            <a:ext cx="1488070"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15278" y="2211087"/>
            <a:ext cx="2082621" cy="646331"/>
          </a:xfrm>
          <a:prstGeom prst="rect">
            <a:avLst/>
          </a:prstGeom>
          <a:solidFill>
            <a:srgbClr val="FFCCFF"/>
          </a:solidFill>
          <a:ln>
            <a:solidFill>
              <a:srgbClr val="FF0000"/>
            </a:solidFill>
          </a:ln>
        </p:spPr>
        <p:txBody>
          <a:bodyPr wrap="none" rtlCol="0">
            <a:spAutoFit/>
          </a:bodyPr>
          <a:lstStyle/>
          <a:p>
            <a:r>
              <a:rPr lang="en-ID" b="1" dirty="0"/>
              <a:t>Practice/equipment</a:t>
            </a:r>
          </a:p>
          <a:p>
            <a:r>
              <a:rPr lang="en-ID" dirty="0"/>
              <a:t>  </a:t>
            </a:r>
            <a:r>
              <a:rPr lang="en-ID" dirty="0" err="1"/>
              <a:t>Praktek</a:t>
            </a:r>
            <a:r>
              <a:rPr lang="en-ID" dirty="0"/>
              <a:t>/</a:t>
            </a:r>
            <a:r>
              <a:rPr lang="en-ID" dirty="0" err="1"/>
              <a:t>peralatan</a:t>
            </a:r>
            <a:endParaRPr lang="en-US" dirty="0"/>
          </a:p>
        </p:txBody>
      </p:sp>
      <p:sp>
        <p:nvSpPr>
          <p:cNvPr id="40" name="TextBox 39"/>
          <p:cNvSpPr txBox="1"/>
          <p:nvPr/>
        </p:nvSpPr>
        <p:spPr>
          <a:xfrm>
            <a:off x="3838203" y="3044632"/>
            <a:ext cx="2059696" cy="646331"/>
          </a:xfrm>
          <a:prstGeom prst="rect">
            <a:avLst/>
          </a:prstGeom>
          <a:solidFill>
            <a:srgbClr val="FFCCFF"/>
          </a:solidFill>
          <a:ln>
            <a:solidFill>
              <a:srgbClr val="FF0000"/>
            </a:solidFill>
          </a:ln>
        </p:spPr>
        <p:txBody>
          <a:bodyPr wrap="square" rtlCol="0">
            <a:spAutoFit/>
          </a:bodyPr>
          <a:lstStyle/>
          <a:p>
            <a:r>
              <a:rPr lang="en-ID" b="1" dirty="0"/>
              <a:t>Personal protective equipment (PPE)</a:t>
            </a:r>
          </a:p>
        </p:txBody>
      </p:sp>
      <p:cxnSp>
        <p:nvCxnSpPr>
          <p:cNvPr id="19" name="Straight Arrow Connector 18"/>
          <p:cNvCxnSpPr/>
          <p:nvPr/>
        </p:nvCxnSpPr>
        <p:spPr>
          <a:xfrm flipH="1">
            <a:off x="2344659" y="3367798"/>
            <a:ext cx="1470619"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61284" y="5365463"/>
            <a:ext cx="1476919"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26740" y="5150185"/>
            <a:ext cx="2059696" cy="369332"/>
          </a:xfrm>
          <a:prstGeom prst="rect">
            <a:avLst/>
          </a:prstGeom>
          <a:solidFill>
            <a:srgbClr val="FFCCFF"/>
          </a:solidFill>
          <a:ln>
            <a:solidFill>
              <a:srgbClr val="FF0000"/>
            </a:solidFill>
          </a:ln>
        </p:spPr>
        <p:txBody>
          <a:bodyPr wrap="square" rtlCol="0">
            <a:spAutoFit/>
          </a:bodyPr>
          <a:lstStyle/>
          <a:p>
            <a:pPr algn="ctr"/>
            <a:r>
              <a:rPr lang="en-ID" b="1" dirty="0" err="1"/>
              <a:t>Vaksinasi</a:t>
            </a:r>
            <a:r>
              <a:rPr lang="en-ID" b="1" dirty="0"/>
              <a:t> </a:t>
            </a:r>
          </a:p>
        </p:txBody>
      </p:sp>
      <p:sp>
        <p:nvSpPr>
          <p:cNvPr id="22" name="TextBox 21"/>
          <p:cNvSpPr txBox="1"/>
          <p:nvPr/>
        </p:nvSpPr>
        <p:spPr>
          <a:xfrm>
            <a:off x="3838203" y="5913801"/>
            <a:ext cx="2059696" cy="369332"/>
          </a:xfrm>
          <a:prstGeom prst="rect">
            <a:avLst/>
          </a:prstGeom>
          <a:solidFill>
            <a:srgbClr val="FFCCFF"/>
          </a:solidFill>
          <a:ln>
            <a:solidFill>
              <a:srgbClr val="FF0000"/>
            </a:solidFill>
          </a:ln>
        </p:spPr>
        <p:txBody>
          <a:bodyPr wrap="square" rtlCol="0">
            <a:spAutoFit/>
          </a:bodyPr>
          <a:lstStyle/>
          <a:p>
            <a:pPr algn="ctr"/>
            <a:r>
              <a:rPr lang="en-ID" b="1" dirty="0" err="1"/>
              <a:t>Surveilence</a:t>
            </a:r>
            <a:r>
              <a:rPr lang="en-ID" b="1" dirty="0"/>
              <a:t> </a:t>
            </a:r>
          </a:p>
        </p:txBody>
      </p:sp>
      <p:cxnSp>
        <p:nvCxnSpPr>
          <p:cNvPr id="23" name="Straight Arrow Connector 22"/>
          <p:cNvCxnSpPr/>
          <p:nvPr/>
        </p:nvCxnSpPr>
        <p:spPr>
          <a:xfrm flipH="1">
            <a:off x="2375228" y="6201079"/>
            <a:ext cx="1462975"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9814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Biohazard symbol m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28" y="1022107"/>
            <a:ext cx="3042457" cy="26570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16282" y="3258735"/>
            <a:ext cx="5170518" cy="1785104"/>
          </a:xfrm>
          <a:prstGeom prst="rect">
            <a:avLst/>
          </a:prstGeom>
        </p:spPr>
        <p:txBody>
          <a:bodyPr wrap="square">
            <a:spAutoFit/>
          </a:bodyPr>
          <a:lstStyle/>
          <a:p>
            <a:r>
              <a:rPr lang="en-ID" sz="1400" dirty="0"/>
              <a:t>The Biohazard Symbol </a:t>
            </a:r>
          </a:p>
          <a:p>
            <a:r>
              <a:rPr lang="en-ID" sz="1400" dirty="0"/>
              <a:t>According to an article in the New York Times and an article in Science the Biohazard symbol was developed </a:t>
            </a:r>
          </a:p>
          <a:p>
            <a:r>
              <a:rPr lang="en-ID" sz="3200" b="1" dirty="0"/>
              <a:t>Charles L. Baldwin</a:t>
            </a:r>
            <a:r>
              <a:rPr lang="en-ID" sz="2400" dirty="0"/>
              <a:t> </a:t>
            </a:r>
            <a:r>
              <a:rPr lang="en-ID" sz="1400" dirty="0"/>
              <a:t>of Dow Chemicals and </a:t>
            </a:r>
            <a:r>
              <a:rPr lang="en-ID" sz="3200" b="1" dirty="0"/>
              <a:t>Robert S. </a:t>
            </a:r>
            <a:r>
              <a:rPr lang="en-ID" sz="3200" b="1" dirty="0" err="1"/>
              <a:t>Runkle</a:t>
            </a:r>
            <a:r>
              <a:rPr lang="en-ID" sz="3200" b="1" dirty="0"/>
              <a:t> </a:t>
            </a:r>
            <a:r>
              <a:rPr lang="en-ID" sz="1400" dirty="0"/>
              <a:t>of the NIH in 1966. </a:t>
            </a:r>
          </a:p>
        </p:txBody>
      </p:sp>
      <p:sp>
        <p:nvSpPr>
          <p:cNvPr id="5" name="Slide Number Placeholder 4"/>
          <p:cNvSpPr>
            <a:spLocks noGrp="1"/>
          </p:cNvSpPr>
          <p:nvPr>
            <p:ph type="sldNum" sz="quarter" idx="12"/>
          </p:nvPr>
        </p:nvSpPr>
        <p:spPr/>
        <p:txBody>
          <a:bodyPr/>
          <a:lstStyle/>
          <a:p>
            <a:fld id="{3204C558-E4FE-40C7-B8F7-80D69B5F7233}" type="slidenum">
              <a:rPr lang="en-US" smtClean="0"/>
              <a:pPr/>
              <a:t>33</a:t>
            </a:fld>
            <a:endParaRPr lang="en-US"/>
          </a:p>
        </p:txBody>
      </p:sp>
    </p:spTree>
    <p:extLst>
      <p:ext uri="{BB962C8B-B14F-4D97-AF65-F5344CB8AC3E}">
        <p14:creationId xmlns:p14="http://schemas.microsoft.com/office/powerpoint/2010/main" val="220567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2694281"/>
            <a:ext cx="8229600" cy="1143000"/>
          </a:xfrm>
        </p:spPr>
        <p:txBody>
          <a:bodyPr/>
          <a:lstStyle/>
          <a:p>
            <a:r>
              <a:rPr lang="en-US"/>
              <a:t>Terima kasih</a:t>
            </a:r>
            <a:endParaRPr lang="en-US" dirty="0"/>
          </a:p>
        </p:txBody>
      </p:sp>
      <p:sp>
        <p:nvSpPr>
          <p:cNvPr id="4" name="Slide Number Placeholder 3"/>
          <p:cNvSpPr>
            <a:spLocks noGrp="1"/>
          </p:cNvSpPr>
          <p:nvPr>
            <p:ph type="sldNum" sz="quarter" idx="12"/>
          </p:nvPr>
        </p:nvSpPr>
        <p:spPr/>
        <p:txBody>
          <a:bodyPr/>
          <a:lstStyle/>
          <a:p>
            <a:fld id="{3204C558-E4FE-40C7-B8F7-80D69B5F7233}" type="slidenum">
              <a:rPr lang="en-US" smtClean="0"/>
              <a:pPr/>
              <a:t>34</a:t>
            </a:fld>
            <a:endParaRPr lang="en-US"/>
          </a:p>
        </p:txBody>
      </p:sp>
    </p:spTree>
    <p:extLst>
      <p:ext uri="{BB962C8B-B14F-4D97-AF65-F5344CB8AC3E}">
        <p14:creationId xmlns:p14="http://schemas.microsoft.com/office/powerpoint/2010/main" val="332636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39914"/>
            <a:ext cx="5472122" cy="707886"/>
          </a:xfrm>
          <a:prstGeom prst="rect">
            <a:avLst/>
          </a:prstGeom>
          <a:noFill/>
        </p:spPr>
        <p:txBody>
          <a:bodyPr wrap="square" rtlCol="0">
            <a:spAutoFit/>
          </a:bodyPr>
          <a:lstStyle/>
          <a:p>
            <a:r>
              <a:rPr lang="en-US" sz="4000" b="1" dirty="0" err="1">
                <a:solidFill>
                  <a:srgbClr val="C00000"/>
                </a:solidFill>
                <a:latin typeface="Cambria" panose="02040503050406030204" pitchFamily="18" charset="0"/>
              </a:rPr>
              <a:t>Apakah</a:t>
            </a:r>
            <a:r>
              <a:rPr lang="en-US" sz="4000" b="1" dirty="0">
                <a:solidFill>
                  <a:srgbClr val="C00000"/>
                </a:solidFill>
                <a:latin typeface="Cambria" panose="02040503050406030204" pitchFamily="18" charset="0"/>
              </a:rPr>
              <a:t> Biohazard </a:t>
            </a:r>
            <a:r>
              <a:rPr lang="en-US" sz="4000" b="1" dirty="0" err="1">
                <a:solidFill>
                  <a:srgbClr val="C00000"/>
                </a:solidFill>
                <a:latin typeface="Cambria" panose="02040503050406030204" pitchFamily="18" charset="0"/>
              </a:rPr>
              <a:t>itu</a:t>
            </a:r>
            <a:r>
              <a:rPr lang="en-US" sz="4000" b="1" dirty="0">
                <a:solidFill>
                  <a:srgbClr val="C00000"/>
                </a:solidFill>
                <a:latin typeface="Cambria" panose="02040503050406030204" pitchFamily="18" charset="0"/>
              </a:rPr>
              <a:t>?</a:t>
            </a:r>
          </a:p>
        </p:txBody>
      </p:sp>
      <p:sp>
        <p:nvSpPr>
          <p:cNvPr id="5" name="TextBox 4"/>
          <p:cNvSpPr txBox="1"/>
          <p:nvPr/>
        </p:nvSpPr>
        <p:spPr>
          <a:xfrm>
            <a:off x="1133083" y="3440668"/>
            <a:ext cx="1710725" cy="369332"/>
          </a:xfrm>
          <a:prstGeom prst="rect">
            <a:avLst/>
          </a:prstGeom>
          <a:noFill/>
        </p:spPr>
        <p:txBody>
          <a:bodyPr wrap="none" rtlCol="0">
            <a:spAutoFit/>
          </a:bodyPr>
          <a:lstStyle/>
          <a:p>
            <a:r>
              <a:rPr lang="en-US" dirty="0"/>
              <a:t>Human tissues</a:t>
            </a:r>
          </a:p>
        </p:txBody>
      </p:sp>
      <p:sp>
        <p:nvSpPr>
          <p:cNvPr id="6" name="TextBox 5"/>
          <p:cNvSpPr txBox="1"/>
          <p:nvPr/>
        </p:nvSpPr>
        <p:spPr>
          <a:xfrm>
            <a:off x="1142956" y="5887452"/>
            <a:ext cx="1556836" cy="369332"/>
          </a:xfrm>
          <a:prstGeom prst="rect">
            <a:avLst/>
          </a:prstGeom>
          <a:noFill/>
        </p:spPr>
        <p:txBody>
          <a:bodyPr wrap="none" rtlCol="0">
            <a:spAutoFit/>
          </a:bodyPr>
          <a:lstStyle/>
          <a:p>
            <a:r>
              <a:rPr lang="en-US" dirty="0"/>
              <a:t>Human blood</a:t>
            </a:r>
          </a:p>
        </p:txBody>
      </p:sp>
      <p:sp>
        <p:nvSpPr>
          <p:cNvPr id="7" name="TextBox 6"/>
          <p:cNvSpPr txBox="1"/>
          <p:nvPr/>
        </p:nvSpPr>
        <p:spPr>
          <a:xfrm>
            <a:off x="5562600" y="3440668"/>
            <a:ext cx="2095445" cy="369332"/>
          </a:xfrm>
          <a:prstGeom prst="rect">
            <a:avLst/>
          </a:prstGeom>
          <a:noFill/>
        </p:spPr>
        <p:txBody>
          <a:bodyPr wrap="none" rtlCol="0">
            <a:spAutoFit/>
          </a:bodyPr>
          <a:lstStyle/>
          <a:p>
            <a:r>
              <a:rPr lang="en-US" dirty="0"/>
              <a:t>Recombinant DNA</a:t>
            </a:r>
          </a:p>
        </p:txBody>
      </p:sp>
      <p:sp>
        <p:nvSpPr>
          <p:cNvPr id="8" name="TextBox 7"/>
          <p:cNvSpPr txBox="1"/>
          <p:nvPr/>
        </p:nvSpPr>
        <p:spPr>
          <a:xfrm>
            <a:off x="3886200" y="3440668"/>
            <a:ext cx="838691" cy="369332"/>
          </a:xfrm>
          <a:prstGeom prst="rect">
            <a:avLst/>
          </a:prstGeom>
          <a:noFill/>
        </p:spPr>
        <p:txBody>
          <a:bodyPr wrap="none" rtlCol="0">
            <a:spAutoFit/>
          </a:bodyPr>
          <a:lstStyle/>
          <a:p>
            <a:r>
              <a:rPr lang="en-US" dirty="0"/>
              <a:t>Bones</a:t>
            </a:r>
          </a:p>
        </p:txBody>
      </p:sp>
      <p:sp>
        <p:nvSpPr>
          <p:cNvPr id="9" name="TextBox 8"/>
          <p:cNvSpPr txBox="1"/>
          <p:nvPr/>
        </p:nvSpPr>
        <p:spPr>
          <a:xfrm>
            <a:off x="3131840" y="5963652"/>
            <a:ext cx="3095719" cy="369332"/>
          </a:xfrm>
          <a:prstGeom prst="rect">
            <a:avLst/>
          </a:prstGeom>
          <a:noFill/>
        </p:spPr>
        <p:txBody>
          <a:bodyPr wrap="none" rtlCol="0">
            <a:spAutoFit/>
          </a:bodyPr>
          <a:lstStyle/>
          <a:p>
            <a:r>
              <a:rPr lang="en-US" dirty="0"/>
              <a:t>Cultured human/animal cells</a:t>
            </a:r>
          </a:p>
        </p:txBody>
      </p:sp>
      <p:sp>
        <p:nvSpPr>
          <p:cNvPr id="10" name="TextBox 9"/>
          <p:cNvSpPr txBox="1"/>
          <p:nvPr/>
        </p:nvSpPr>
        <p:spPr>
          <a:xfrm>
            <a:off x="6516216" y="6031468"/>
            <a:ext cx="889987" cy="369332"/>
          </a:xfrm>
          <a:prstGeom prst="rect">
            <a:avLst/>
          </a:prstGeom>
          <a:noFill/>
        </p:spPr>
        <p:txBody>
          <a:bodyPr wrap="none" rtlCol="0">
            <a:spAutoFit/>
          </a:bodyPr>
          <a:lstStyle/>
          <a:p>
            <a:r>
              <a:rPr lang="en-US" dirty="0"/>
              <a:t>Animal</a:t>
            </a:r>
          </a:p>
        </p:txBody>
      </p:sp>
      <p:pic>
        <p:nvPicPr>
          <p:cNvPr id="34818" name="Picture 2"/>
          <p:cNvPicPr>
            <a:picLocks noChangeAspect="1" noChangeArrowheads="1"/>
          </p:cNvPicPr>
          <p:nvPr/>
        </p:nvPicPr>
        <p:blipFill>
          <a:blip r:embed="rId2" cstate="print"/>
          <a:srcRect/>
          <a:stretch>
            <a:fillRect/>
          </a:stretch>
        </p:blipFill>
        <p:spPr bwMode="auto">
          <a:xfrm>
            <a:off x="1142976" y="1916668"/>
            <a:ext cx="1714500" cy="137160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a:off x="3571868" y="4287252"/>
            <a:ext cx="2357454" cy="1559730"/>
          </a:xfrm>
          <a:prstGeom prst="rect">
            <a:avLst/>
          </a:prstGeom>
          <a:noFill/>
          <a:ln w="9525">
            <a:noFill/>
            <a:miter lim="800000"/>
            <a:headEnd/>
            <a:tailEnd/>
          </a:ln>
          <a:effectLst/>
        </p:spPr>
      </p:pic>
      <p:pic>
        <p:nvPicPr>
          <p:cNvPr id="34822" name="Picture 6"/>
          <p:cNvPicPr>
            <a:picLocks noChangeAspect="1" noChangeArrowheads="1"/>
          </p:cNvPicPr>
          <p:nvPr/>
        </p:nvPicPr>
        <p:blipFill>
          <a:blip r:embed="rId4" cstate="print"/>
          <a:srcRect/>
          <a:stretch>
            <a:fillRect/>
          </a:stretch>
        </p:blipFill>
        <p:spPr bwMode="auto">
          <a:xfrm>
            <a:off x="6286512" y="4287253"/>
            <a:ext cx="2476488" cy="1612390"/>
          </a:xfrm>
          <a:prstGeom prst="rect">
            <a:avLst/>
          </a:prstGeom>
          <a:noFill/>
          <a:ln w="9525">
            <a:noFill/>
            <a:miter lim="800000"/>
            <a:headEnd/>
            <a:tailEnd/>
          </a:ln>
          <a:effectLst/>
        </p:spPr>
      </p:pic>
      <p:pic>
        <p:nvPicPr>
          <p:cNvPr id="34823" name="Picture 7"/>
          <p:cNvPicPr>
            <a:picLocks noChangeAspect="1" noChangeArrowheads="1"/>
          </p:cNvPicPr>
          <p:nvPr/>
        </p:nvPicPr>
        <p:blipFill>
          <a:blip r:embed="rId5" cstate="print"/>
          <a:srcRect/>
          <a:stretch>
            <a:fillRect/>
          </a:stretch>
        </p:blipFill>
        <p:spPr bwMode="auto">
          <a:xfrm>
            <a:off x="1142976" y="4287252"/>
            <a:ext cx="1704975" cy="1381125"/>
          </a:xfrm>
          <a:prstGeom prst="rect">
            <a:avLst/>
          </a:prstGeom>
          <a:noFill/>
          <a:ln w="9525">
            <a:noFill/>
            <a:miter lim="800000"/>
            <a:headEnd/>
            <a:tailEnd/>
          </a:ln>
          <a:effectLst/>
        </p:spPr>
      </p:pic>
      <p:pic>
        <p:nvPicPr>
          <p:cNvPr id="34824" name="Picture 8"/>
          <p:cNvPicPr>
            <a:picLocks noChangeAspect="1" noChangeArrowheads="1"/>
          </p:cNvPicPr>
          <p:nvPr/>
        </p:nvPicPr>
        <p:blipFill>
          <a:blip r:embed="rId6" cstate="print"/>
          <a:srcRect/>
          <a:stretch>
            <a:fillRect/>
          </a:stretch>
        </p:blipFill>
        <p:spPr bwMode="auto">
          <a:xfrm>
            <a:off x="5715000" y="1093748"/>
            <a:ext cx="1933575" cy="2362200"/>
          </a:xfrm>
          <a:prstGeom prst="rect">
            <a:avLst/>
          </a:prstGeom>
          <a:noFill/>
          <a:ln w="9525">
            <a:noFill/>
            <a:miter lim="800000"/>
            <a:headEnd/>
            <a:tailEnd/>
          </a:ln>
          <a:effectLst/>
        </p:spPr>
      </p:pic>
      <p:pic>
        <p:nvPicPr>
          <p:cNvPr id="34825" name="Picture 9"/>
          <p:cNvPicPr>
            <a:picLocks noChangeAspect="1" noChangeArrowheads="1"/>
          </p:cNvPicPr>
          <p:nvPr/>
        </p:nvPicPr>
        <p:blipFill>
          <a:blip r:embed="rId7" cstate="print"/>
          <a:srcRect/>
          <a:stretch>
            <a:fillRect/>
          </a:stretch>
        </p:blipFill>
        <p:spPr bwMode="auto">
          <a:xfrm>
            <a:off x="3810000" y="1459468"/>
            <a:ext cx="1143008" cy="2024757"/>
          </a:xfrm>
          <a:prstGeom prst="rect">
            <a:avLst/>
          </a:prstGeom>
          <a:noFill/>
          <a:ln w="9525">
            <a:noFill/>
            <a:miter lim="800000"/>
            <a:headEnd/>
            <a:tailEnd/>
          </a:ln>
          <a:effectLst/>
        </p:spPr>
      </p:pic>
    </p:spTree>
    <p:extLst>
      <p:ext uri="{BB962C8B-B14F-4D97-AF65-F5344CB8AC3E}">
        <p14:creationId xmlns:p14="http://schemas.microsoft.com/office/powerpoint/2010/main" val="5957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9597" y="685800"/>
            <a:ext cx="4495077" cy="707886"/>
          </a:xfrm>
          <a:prstGeom prst="rect">
            <a:avLst/>
          </a:prstGeom>
          <a:noFill/>
        </p:spPr>
        <p:txBody>
          <a:bodyPr wrap="none" rtlCol="0">
            <a:spAutoFit/>
          </a:bodyPr>
          <a:lstStyle/>
          <a:p>
            <a:r>
              <a:rPr lang="en-US" sz="4000" b="1" dirty="0" err="1">
                <a:solidFill>
                  <a:srgbClr val="C00000"/>
                </a:solidFill>
              </a:rPr>
              <a:t>Biohazardous</a:t>
            </a:r>
            <a:r>
              <a:rPr lang="en-US" sz="4000" b="1" dirty="0">
                <a:solidFill>
                  <a:srgbClr val="C00000"/>
                </a:solidFill>
              </a:rPr>
              <a:t> Toxins</a:t>
            </a:r>
          </a:p>
        </p:txBody>
      </p:sp>
      <p:sp>
        <p:nvSpPr>
          <p:cNvPr id="5" name="TextBox 4"/>
          <p:cNvSpPr txBox="1"/>
          <p:nvPr/>
        </p:nvSpPr>
        <p:spPr>
          <a:xfrm>
            <a:off x="1648717" y="2428868"/>
            <a:ext cx="2224840" cy="2308324"/>
          </a:xfrm>
          <a:prstGeom prst="rect">
            <a:avLst/>
          </a:prstGeom>
          <a:noFill/>
        </p:spPr>
        <p:txBody>
          <a:bodyPr wrap="none" rtlCol="0">
            <a:spAutoFit/>
          </a:bodyPr>
          <a:lstStyle/>
          <a:p>
            <a:r>
              <a:rPr lang="en-US" sz="2400" dirty="0" err="1"/>
              <a:t>Berasal</a:t>
            </a:r>
            <a:r>
              <a:rPr lang="en-US" sz="2400" dirty="0"/>
              <a:t> </a:t>
            </a:r>
            <a:r>
              <a:rPr lang="en-US" sz="2400" dirty="0" err="1"/>
              <a:t>dari</a:t>
            </a:r>
            <a:r>
              <a:rPr lang="en-US" sz="2400" dirty="0"/>
              <a:t>:</a:t>
            </a:r>
          </a:p>
          <a:p>
            <a:endParaRPr lang="en-US" sz="2400" dirty="0"/>
          </a:p>
          <a:p>
            <a:r>
              <a:rPr lang="en-US" sz="2400" dirty="0" err="1"/>
              <a:t>Hewan</a:t>
            </a:r>
            <a:endParaRPr lang="en-US" sz="2400" dirty="0"/>
          </a:p>
          <a:p>
            <a:r>
              <a:rPr lang="en-US" sz="2400" dirty="0" err="1"/>
              <a:t>Tumbuhan</a:t>
            </a:r>
            <a:endParaRPr lang="en-US" sz="2400" dirty="0"/>
          </a:p>
          <a:p>
            <a:r>
              <a:rPr lang="en-US" sz="2400" dirty="0" err="1"/>
              <a:t>Serangga</a:t>
            </a:r>
            <a:endParaRPr lang="en-US" sz="2400" dirty="0"/>
          </a:p>
          <a:p>
            <a:r>
              <a:rPr lang="en-US" sz="2400" dirty="0" err="1"/>
              <a:t>Mikroorganisme</a:t>
            </a:r>
            <a:endParaRPr lang="en-US" sz="2400" dirty="0"/>
          </a:p>
        </p:txBody>
      </p:sp>
      <p:pic>
        <p:nvPicPr>
          <p:cNvPr id="35842" name="Picture 2"/>
          <p:cNvPicPr>
            <a:picLocks noChangeAspect="1" noChangeArrowheads="1"/>
          </p:cNvPicPr>
          <p:nvPr/>
        </p:nvPicPr>
        <p:blipFill>
          <a:blip r:embed="rId2" cstate="print"/>
          <a:srcRect/>
          <a:stretch>
            <a:fillRect/>
          </a:stretch>
        </p:blipFill>
        <p:spPr bwMode="auto">
          <a:xfrm>
            <a:off x="4633748" y="1524000"/>
            <a:ext cx="2466975" cy="184785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4000500" y="3619500"/>
            <a:ext cx="1943100" cy="2019300"/>
          </a:xfrm>
          <a:prstGeom prst="rect">
            <a:avLst/>
          </a:prstGeom>
          <a:noFill/>
          <a:ln w="9525">
            <a:noFill/>
            <a:miter lim="800000"/>
            <a:headEnd/>
            <a:tailEnd/>
          </a:ln>
          <a:effectLst/>
        </p:spPr>
      </p:pic>
      <p:pic>
        <p:nvPicPr>
          <p:cNvPr id="35844" name="Picture 4"/>
          <p:cNvPicPr>
            <a:picLocks noChangeAspect="1" noChangeArrowheads="1"/>
          </p:cNvPicPr>
          <p:nvPr/>
        </p:nvPicPr>
        <p:blipFill>
          <a:blip r:embed="rId4" cstate="print"/>
          <a:srcRect/>
          <a:stretch>
            <a:fillRect/>
          </a:stretch>
        </p:blipFill>
        <p:spPr bwMode="auto">
          <a:xfrm>
            <a:off x="6205384" y="3638550"/>
            <a:ext cx="2371725" cy="1924050"/>
          </a:xfrm>
          <a:prstGeom prst="rect">
            <a:avLst/>
          </a:prstGeom>
          <a:noFill/>
          <a:ln w="9525">
            <a:noFill/>
            <a:miter lim="800000"/>
            <a:headEnd/>
            <a:tailEnd/>
          </a:ln>
          <a:effectLst/>
        </p:spPr>
      </p:pic>
    </p:spTree>
    <p:extLst>
      <p:ext uri="{BB962C8B-B14F-4D97-AF65-F5344CB8AC3E}">
        <p14:creationId xmlns:p14="http://schemas.microsoft.com/office/powerpoint/2010/main" val="366266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447800" y="914400"/>
            <a:ext cx="7467600" cy="5715000"/>
          </a:xfrm>
        </p:spPr>
        <p:txBody>
          <a:bodyPr>
            <a:normAutofit lnSpcReduction="10000"/>
          </a:bodyPr>
          <a:lstStyle/>
          <a:p>
            <a:pPr eaLnBrk="1" hangingPunct="1"/>
            <a:r>
              <a:rPr lang="en-US" sz="1600" i="1" dirty="0"/>
              <a:t>Amaryllis</a:t>
            </a:r>
            <a:r>
              <a:rPr lang="en-US" sz="1600" dirty="0"/>
              <a:t>, </a:t>
            </a:r>
            <a:r>
              <a:rPr lang="en-US" sz="1600" i="1" dirty="0"/>
              <a:t>Andromeda japonica</a:t>
            </a:r>
            <a:r>
              <a:rPr lang="en-US" sz="1600" dirty="0"/>
              <a:t>, Apple (seeds), Apple Leaf Croton, Asparagus Fern, Autumn Crocus, Avocado (fruit &amp; pit), Azalea, Baby's Breath, Bird of Paradise, </a:t>
            </a:r>
            <a:r>
              <a:rPr lang="en-US" sz="1600" dirty="0" err="1"/>
              <a:t>Birdnest</a:t>
            </a:r>
            <a:r>
              <a:rPr lang="en-US" sz="1600" dirty="0"/>
              <a:t> </a:t>
            </a:r>
            <a:r>
              <a:rPr lang="en-US" sz="1600" dirty="0" err="1"/>
              <a:t>sansovioria</a:t>
            </a:r>
            <a:r>
              <a:rPr lang="en-US" sz="1600" dirty="0"/>
              <a:t>, Bittersweet, Branching Ivy, Buckeye, Buddhist Pine, </a:t>
            </a:r>
            <a:r>
              <a:rPr lang="en-US" sz="1600" i="1" dirty="0"/>
              <a:t>Caladium</a:t>
            </a:r>
            <a:r>
              <a:rPr lang="en-US" sz="1600" dirty="0"/>
              <a:t>, Calla Lily, Carnation, Castor Bean, Ceriman, Cherry (seeds &amp; wilting leaves), Chinaberry Tree (berries, bark, leaves, flowers), Chinese Evergreen, Christmas cactus, Christmas Rose, </a:t>
            </a:r>
            <a:r>
              <a:rPr lang="en-US" sz="1600" i="1" dirty="0"/>
              <a:t>Chrysanthemum</a:t>
            </a:r>
            <a:r>
              <a:rPr lang="en-US" sz="1600" dirty="0"/>
              <a:t>, </a:t>
            </a:r>
            <a:r>
              <a:rPr lang="en-US" sz="1600" i="1" dirty="0"/>
              <a:t>Cineraria</a:t>
            </a:r>
            <a:r>
              <a:rPr lang="en-US" sz="1600" dirty="0"/>
              <a:t>, </a:t>
            </a:r>
            <a:r>
              <a:rPr lang="en-US" sz="1600" i="1" dirty="0"/>
              <a:t>Clematis, </a:t>
            </a:r>
            <a:r>
              <a:rPr lang="en-US" sz="1600" i="1" dirty="0" err="1"/>
              <a:t>Colcus</a:t>
            </a:r>
            <a:r>
              <a:rPr lang="en-US" sz="1600" i="1" dirty="0"/>
              <a:t>, </a:t>
            </a:r>
            <a:r>
              <a:rPr lang="en-US" sz="1600" i="1" dirty="0" err="1"/>
              <a:t>Cordatum</a:t>
            </a:r>
            <a:r>
              <a:rPr lang="en-US" sz="1600" dirty="0"/>
              <a:t>, Corn Plant, Cornstalk Plant, Croton, Cuban Laurel, Cycads, </a:t>
            </a:r>
            <a:r>
              <a:rPr lang="en-US" sz="1600" i="1" dirty="0"/>
              <a:t>Cyclamen</a:t>
            </a:r>
            <a:r>
              <a:rPr lang="en-US" sz="1600" dirty="0"/>
              <a:t>, Daffodil, Daisy, Day Lily (cats), </a:t>
            </a:r>
            <a:r>
              <a:rPr lang="en-US" sz="1600" i="1" dirty="0"/>
              <a:t>Dracaena</a:t>
            </a:r>
            <a:r>
              <a:rPr lang="en-US" sz="1600" dirty="0"/>
              <a:t>, Dragon Tree, Dumb Cane (all types), </a:t>
            </a:r>
            <a:r>
              <a:rPr lang="en-US" sz="1600" i="1" dirty="0"/>
              <a:t>Dieffenbachia</a:t>
            </a:r>
            <a:r>
              <a:rPr lang="en-US" sz="1600" dirty="0"/>
              <a:t>, Easter Lily (especially cats), Elaine, Elephant Ears, Emerald Feather, English Ivy, Fiddle-leaf Fig, Flamingo Plant, Florida Beauty, Foxglove, Geranium, German Ivy, Glacier Ivy, Glory Lilly, Golden </a:t>
            </a:r>
            <a:r>
              <a:rPr lang="en-US" sz="1600" dirty="0" err="1"/>
              <a:t>Pothos</a:t>
            </a:r>
            <a:r>
              <a:rPr lang="en-US" sz="1600" dirty="0"/>
              <a:t>, Hahn's Self-Branching English Ivy, Heavenly Bamboo, Hibiscus, Holly, </a:t>
            </a:r>
            <a:r>
              <a:rPr lang="en-US" sz="1600" dirty="0" err="1"/>
              <a:t>Hosta</a:t>
            </a:r>
            <a:r>
              <a:rPr lang="en-US" sz="1600" dirty="0"/>
              <a:t>, Hurricane Plant, Hyacinth, </a:t>
            </a:r>
            <a:r>
              <a:rPr lang="en-US" sz="1600" i="1" dirty="0"/>
              <a:t>Hydrangea</a:t>
            </a:r>
            <a:r>
              <a:rPr lang="en-US" sz="1600" dirty="0"/>
              <a:t>, Indian Laurel, Indian Rubber Plant, Iris, Japanese Show Lily (especially cats), Jade Plant, Jerusalem Cherry, </a:t>
            </a:r>
            <a:r>
              <a:rPr lang="en-US" sz="1600" i="1" dirty="0" err="1"/>
              <a:t>Kalanchoe</a:t>
            </a:r>
            <a:r>
              <a:rPr lang="en-US" sz="1600" dirty="0"/>
              <a:t> (Panda Bear Plant), Lily of the Valley, Macadamia nut, Madagascar Dragon Tree, Marble Queen, Marijuana, Miniature Croton, Mistletoe, Morning Glory, Mother-in-Law's Tongue, Narcissus, Needlepoint Ivy, </a:t>
            </a:r>
            <a:r>
              <a:rPr lang="en-US" sz="1600" dirty="0" err="1"/>
              <a:t>Nephthytis</a:t>
            </a:r>
            <a:r>
              <a:rPr lang="en-US" sz="1600" dirty="0"/>
              <a:t>, Nightshade, Norfolk Pine, Oleander, Onion, Oriental Lily (especially cats), Peace Lily, Peach (wilting leaves &amp; pits), Pencil Cactus, Philodendron (all types), Plum (wilting leaves and seeds), </a:t>
            </a:r>
            <a:r>
              <a:rPr lang="en-US" sz="1600" dirty="0" err="1"/>
              <a:t>Plumosa</a:t>
            </a:r>
            <a:r>
              <a:rPr lang="en-US" sz="1600" dirty="0"/>
              <a:t> Fern, Poinsettia (low toxicity), Poison Ivy, Poison Oak, </a:t>
            </a:r>
            <a:r>
              <a:rPr lang="en-US" sz="1600" dirty="0" err="1"/>
              <a:t>Pothos</a:t>
            </a:r>
            <a:r>
              <a:rPr lang="en-US" sz="1600" dirty="0"/>
              <a:t>, </a:t>
            </a:r>
            <a:r>
              <a:rPr lang="en-US" sz="1600" dirty="0" err="1"/>
              <a:t>Precatory</a:t>
            </a:r>
            <a:r>
              <a:rPr lang="en-US" sz="1600" dirty="0"/>
              <a:t> Bean, Primrose (</a:t>
            </a:r>
            <a:r>
              <a:rPr lang="en-US" sz="1600" dirty="0" err="1"/>
              <a:t>Primula</a:t>
            </a:r>
            <a:r>
              <a:rPr lang="en-US" sz="1600" dirty="0"/>
              <a:t>), Red Emerald, Red Princess, Rhododendron, Ribbon Plant, Sago Palm, Satin </a:t>
            </a:r>
            <a:r>
              <a:rPr lang="en-US" sz="1600" dirty="0" err="1"/>
              <a:t>Pothos</a:t>
            </a:r>
            <a:r>
              <a:rPr lang="en-US" sz="1600" dirty="0"/>
              <a:t>, </a:t>
            </a:r>
            <a:r>
              <a:rPr lang="en-US" sz="1600" i="1" dirty="0" err="1"/>
              <a:t>Schefflera</a:t>
            </a:r>
            <a:r>
              <a:rPr lang="en-US" sz="1600" dirty="0"/>
              <a:t>, Silver </a:t>
            </a:r>
            <a:r>
              <a:rPr lang="en-US" sz="1600" dirty="0" err="1"/>
              <a:t>Pothos</a:t>
            </a:r>
            <a:r>
              <a:rPr lang="en-US" sz="1600" dirty="0"/>
              <a:t>, String of Pearls/Beads, Sweetheart Ivy, Swiss Cheese Plant, Taro Vine, Tiger Lily (especially cats), Tomato Plant (green fruit, stem &amp; leaves), Tulip, Variegated Rubber Plant, Wandering Jew, Weeping Fig, Yesterday, Today and Tomorrow, Yew, Yucca</a:t>
            </a:r>
          </a:p>
          <a:p>
            <a:pPr eaLnBrk="1" hangingPunct="1"/>
            <a:endParaRPr lang="en-US" sz="1600" dirty="0"/>
          </a:p>
        </p:txBody>
      </p:sp>
      <p:sp>
        <p:nvSpPr>
          <p:cNvPr id="22531" name="TextBox 3"/>
          <p:cNvSpPr txBox="1">
            <a:spLocks noChangeArrowheads="1"/>
          </p:cNvSpPr>
          <p:nvPr/>
        </p:nvSpPr>
        <p:spPr bwMode="auto">
          <a:xfrm>
            <a:off x="0" y="228600"/>
            <a:ext cx="9144000" cy="584200"/>
          </a:xfrm>
          <a:prstGeom prst="rect">
            <a:avLst/>
          </a:prstGeom>
          <a:gradFill rotWithShape="1">
            <a:gsLst>
              <a:gs pos="0">
                <a:srgbClr val="770000"/>
              </a:gs>
              <a:gs pos="50000">
                <a:srgbClr val="AD0000"/>
              </a:gs>
              <a:gs pos="100000">
                <a:srgbClr val="CE0000"/>
              </a:gs>
            </a:gsLst>
            <a:lin ang="5400000" scaled="1"/>
          </a:gradFill>
          <a:ln w="9525">
            <a:noFill/>
            <a:miter lim="800000"/>
            <a:headEnd/>
            <a:tailEnd/>
          </a:ln>
        </p:spPr>
        <p:txBody>
          <a:bodyPr>
            <a:spAutoFit/>
          </a:bodyPr>
          <a:lstStyle/>
          <a:p>
            <a:r>
              <a:rPr lang="en-US" sz="3200" b="1">
                <a:solidFill>
                  <a:schemeClr val="bg1"/>
                </a:solidFill>
                <a:latin typeface="Calibri" pitchFamily="34" charset="0"/>
              </a:rPr>
              <a:t>  List of Potentially Hazardous Plants</a:t>
            </a:r>
          </a:p>
        </p:txBody>
      </p:sp>
    </p:spTree>
    <p:extLst>
      <p:ext uri="{BB962C8B-B14F-4D97-AF65-F5344CB8AC3E}">
        <p14:creationId xmlns:p14="http://schemas.microsoft.com/office/powerpoint/2010/main" val="391483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p:cNvSpPr txBox="1">
            <a:spLocks noChangeArrowheads="1"/>
          </p:cNvSpPr>
          <p:nvPr/>
        </p:nvSpPr>
        <p:spPr bwMode="auto">
          <a:xfrm>
            <a:off x="432778" y="1092019"/>
            <a:ext cx="6265778" cy="461665"/>
          </a:xfrm>
          <a:prstGeom prst="rect">
            <a:avLst/>
          </a:prstGeom>
          <a:gradFill rotWithShape="1">
            <a:gsLst>
              <a:gs pos="0">
                <a:srgbClr val="770000"/>
              </a:gs>
              <a:gs pos="50000">
                <a:srgbClr val="AD0000"/>
              </a:gs>
              <a:gs pos="100000">
                <a:srgbClr val="CE0000"/>
              </a:gs>
            </a:gsLst>
            <a:lin ang="5400000" scaled="1"/>
          </a:gradFill>
          <a:ln w="9525">
            <a:noFill/>
            <a:miter lim="800000"/>
            <a:headEnd/>
            <a:tailEnd/>
          </a:ln>
        </p:spPr>
        <p:txBody>
          <a:bodyPr wrap="square">
            <a:spAutoFit/>
          </a:bodyPr>
          <a:lstStyle/>
          <a:p>
            <a:r>
              <a:rPr lang="en-US" sz="2400" b="1" dirty="0">
                <a:solidFill>
                  <a:schemeClr val="bg1"/>
                </a:solidFill>
                <a:latin typeface="Calibri" pitchFamily="34" charset="0"/>
              </a:rPr>
              <a:t>  List of Potentially Hazardous Plants</a:t>
            </a:r>
          </a:p>
        </p:txBody>
      </p:sp>
      <p:pic>
        <p:nvPicPr>
          <p:cNvPr id="6146" name="Picture 2" descr="Tanaman mematikan doll's 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600" y="2087821"/>
            <a:ext cx="2138430" cy="12028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3600" y="3350390"/>
            <a:ext cx="776816" cy="276999"/>
          </a:xfrm>
          <a:prstGeom prst="rect">
            <a:avLst/>
          </a:prstGeom>
          <a:noFill/>
        </p:spPr>
        <p:txBody>
          <a:bodyPr wrap="none" rtlCol="0">
            <a:spAutoFit/>
          </a:bodyPr>
          <a:lstStyle/>
          <a:p>
            <a:r>
              <a:rPr lang="en-US" sz="1200" dirty="0"/>
              <a:t>Doll’s eye</a:t>
            </a:r>
          </a:p>
        </p:txBody>
      </p:sp>
      <p:pic>
        <p:nvPicPr>
          <p:cNvPr id="6148" name="Picture 4" descr="Angels Trumpet, salah satu tanaman paling beracun di du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4772" y="2170799"/>
            <a:ext cx="2143562" cy="1205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2253" y="3391234"/>
            <a:ext cx="1102738" cy="276999"/>
          </a:xfrm>
          <a:prstGeom prst="rect">
            <a:avLst/>
          </a:prstGeom>
          <a:noFill/>
        </p:spPr>
        <p:txBody>
          <a:bodyPr wrap="none" rtlCol="0">
            <a:spAutoFit/>
          </a:bodyPr>
          <a:lstStyle/>
          <a:p>
            <a:r>
              <a:rPr lang="en-US" sz="1200" dirty="0"/>
              <a:t>Angel Trumpet</a:t>
            </a:r>
          </a:p>
        </p:txBody>
      </p:sp>
      <p:pic>
        <p:nvPicPr>
          <p:cNvPr id="6150" name="Picture 6" descr="Aconitu atau wolfs bane, tanaman yang mematik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7986" y="2170798"/>
            <a:ext cx="2138429" cy="1202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35558" y="3373666"/>
            <a:ext cx="790922" cy="276999"/>
          </a:xfrm>
          <a:prstGeom prst="rect">
            <a:avLst/>
          </a:prstGeom>
          <a:noFill/>
        </p:spPr>
        <p:txBody>
          <a:bodyPr wrap="none" rtlCol="0">
            <a:spAutoFit/>
          </a:bodyPr>
          <a:lstStyle/>
          <a:p>
            <a:r>
              <a:rPr lang="en-US" sz="1200" dirty="0"/>
              <a:t>Aconitum</a:t>
            </a:r>
          </a:p>
        </p:txBody>
      </p:sp>
      <p:pic>
        <p:nvPicPr>
          <p:cNvPr id="6152" name="Picture 8" descr="Pohon Strychnine memiliki kandungan racun srychnine yang mematik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601" y="4091437"/>
            <a:ext cx="2138429" cy="12028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55659" y="7959446"/>
            <a:ext cx="556132" cy="461665"/>
          </a:xfrm>
          <a:prstGeom prst="rect">
            <a:avLst/>
          </a:prstGeom>
          <a:noFill/>
        </p:spPr>
        <p:txBody>
          <a:bodyPr wrap="square" rtlCol="0">
            <a:spAutoFit/>
          </a:bodyPr>
          <a:lstStyle/>
          <a:p>
            <a:r>
              <a:rPr lang="en-US" sz="1200" dirty="0"/>
              <a:t>Aconitum</a:t>
            </a:r>
          </a:p>
        </p:txBody>
      </p:sp>
      <p:pic>
        <p:nvPicPr>
          <p:cNvPr id="6154" name="Picture 10" descr="Oelander adalah salah satu tanaman paling mematikan di dun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4878" y="4105323"/>
            <a:ext cx="2138430" cy="12028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82913" y="5416981"/>
            <a:ext cx="765402" cy="276999"/>
          </a:xfrm>
          <a:prstGeom prst="rect">
            <a:avLst/>
          </a:prstGeom>
          <a:noFill/>
        </p:spPr>
        <p:txBody>
          <a:bodyPr wrap="none" rtlCol="0">
            <a:spAutoFit/>
          </a:bodyPr>
          <a:lstStyle/>
          <a:p>
            <a:r>
              <a:rPr lang="en-US" sz="1200" dirty="0" err="1"/>
              <a:t>Strychine</a:t>
            </a:r>
            <a:endParaRPr lang="en-US" sz="1200" dirty="0"/>
          </a:p>
        </p:txBody>
      </p:sp>
      <p:sp>
        <p:nvSpPr>
          <p:cNvPr id="15" name="TextBox 14"/>
          <p:cNvSpPr txBox="1"/>
          <p:nvPr/>
        </p:nvSpPr>
        <p:spPr>
          <a:xfrm>
            <a:off x="3552253" y="5434606"/>
            <a:ext cx="763351" cy="276999"/>
          </a:xfrm>
          <a:prstGeom prst="rect">
            <a:avLst/>
          </a:prstGeom>
          <a:noFill/>
        </p:spPr>
        <p:txBody>
          <a:bodyPr wrap="none" rtlCol="0">
            <a:spAutoFit/>
          </a:bodyPr>
          <a:lstStyle/>
          <a:p>
            <a:r>
              <a:rPr lang="en-US" sz="1200" dirty="0"/>
              <a:t>Oleander</a:t>
            </a:r>
          </a:p>
        </p:txBody>
      </p:sp>
      <p:pic>
        <p:nvPicPr>
          <p:cNvPr id="6156" name="Picture 12" descr="The Suicide Tree adalah subfamili dari Oelander yang juga mematik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7985" y="4091438"/>
            <a:ext cx="2163114" cy="12167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317986" y="5343688"/>
            <a:ext cx="919995" cy="276999"/>
          </a:xfrm>
          <a:prstGeom prst="rect">
            <a:avLst/>
          </a:prstGeom>
          <a:noFill/>
        </p:spPr>
        <p:txBody>
          <a:bodyPr wrap="none" rtlCol="0">
            <a:spAutoFit/>
          </a:bodyPr>
          <a:lstStyle/>
          <a:p>
            <a:r>
              <a:rPr lang="en-US" sz="1200" dirty="0"/>
              <a:t>Suicide tree</a:t>
            </a:r>
          </a:p>
        </p:txBody>
      </p:sp>
    </p:spTree>
    <p:extLst>
      <p:ext uri="{BB962C8B-B14F-4D97-AF65-F5344CB8AC3E}">
        <p14:creationId xmlns:p14="http://schemas.microsoft.com/office/powerpoint/2010/main" val="41889406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79927" y="1096314"/>
            <a:ext cx="6391141" cy="461665"/>
          </a:xfrm>
          <a:prstGeom prst="rect">
            <a:avLst/>
          </a:prstGeom>
          <a:gradFill rotWithShape="1">
            <a:gsLst>
              <a:gs pos="0">
                <a:srgbClr val="770000"/>
              </a:gs>
              <a:gs pos="50000">
                <a:srgbClr val="AD0000"/>
              </a:gs>
              <a:gs pos="100000">
                <a:srgbClr val="CE0000"/>
              </a:gs>
            </a:gsLst>
            <a:lin ang="5400000" scaled="1"/>
          </a:gradFill>
          <a:ln w="9525">
            <a:noFill/>
            <a:miter lim="800000"/>
            <a:headEnd/>
            <a:tailEnd/>
          </a:ln>
        </p:spPr>
        <p:txBody>
          <a:bodyPr wrap="square">
            <a:spAutoFit/>
          </a:bodyPr>
          <a:lstStyle/>
          <a:p>
            <a:r>
              <a:rPr lang="en-US" sz="2400" b="1" dirty="0">
                <a:solidFill>
                  <a:schemeClr val="bg1"/>
                </a:solidFill>
                <a:latin typeface="Calibri" pitchFamily="34" charset="0"/>
              </a:rPr>
              <a:t>  List of Potentially Hazardous Plants</a:t>
            </a:r>
          </a:p>
        </p:txBody>
      </p:sp>
      <p:pic>
        <p:nvPicPr>
          <p:cNvPr id="7170" name="Picture 2" descr="Western Water Hemlock yang tumbuh di Amerika sangatlah berbahay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933" y="4073452"/>
            <a:ext cx="2232339" cy="12556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stor Plant adalah tanaman paling beracun yang ada di du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315" y="4093525"/>
            <a:ext cx="2278788" cy="12818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The Rosary Pea adalah salah satu tanaman paling mematikan di du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09" y="2172103"/>
            <a:ext cx="2247363" cy="1264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Deadly Nightshade adalah salah satu tanaman paling mematikan di dun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7315" y="2192176"/>
            <a:ext cx="2211678" cy="12440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8909" y="3500933"/>
            <a:ext cx="866904" cy="276999"/>
          </a:xfrm>
          <a:prstGeom prst="rect">
            <a:avLst/>
          </a:prstGeom>
          <a:noFill/>
        </p:spPr>
        <p:txBody>
          <a:bodyPr wrap="none" rtlCol="0">
            <a:spAutoFit/>
          </a:bodyPr>
          <a:lstStyle/>
          <a:p>
            <a:r>
              <a:rPr lang="en-US" sz="1200" dirty="0"/>
              <a:t>Rosary Pea</a:t>
            </a:r>
          </a:p>
        </p:txBody>
      </p:sp>
      <p:sp>
        <p:nvSpPr>
          <p:cNvPr id="10" name="TextBox 9"/>
          <p:cNvSpPr txBox="1"/>
          <p:nvPr/>
        </p:nvSpPr>
        <p:spPr>
          <a:xfrm>
            <a:off x="3965629" y="3510969"/>
            <a:ext cx="1358257" cy="276999"/>
          </a:xfrm>
          <a:prstGeom prst="rect">
            <a:avLst/>
          </a:prstGeom>
          <a:noFill/>
        </p:spPr>
        <p:txBody>
          <a:bodyPr wrap="none" rtlCol="0">
            <a:spAutoFit/>
          </a:bodyPr>
          <a:lstStyle/>
          <a:p>
            <a:r>
              <a:rPr lang="en-US" sz="1200" dirty="0"/>
              <a:t>Deadly Nightshade</a:t>
            </a:r>
          </a:p>
        </p:txBody>
      </p:sp>
      <p:sp>
        <p:nvSpPr>
          <p:cNvPr id="11" name="TextBox 10"/>
          <p:cNvSpPr txBox="1"/>
          <p:nvPr/>
        </p:nvSpPr>
        <p:spPr>
          <a:xfrm>
            <a:off x="603934" y="5329143"/>
            <a:ext cx="1152495" cy="276999"/>
          </a:xfrm>
          <a:prstGeom prst="rect">
            <a:avLst/>
          </a:prstGeom>
          <a:noFill/>
        </p:spPr>
        <p:txBody>
          <a:bodyPr wrap="none" rtlCol="0">
            <a:spAutoFit/>
          </a:bodyPr>
          <a:lstStyle/>
          <a:p>
            <a:r>
              <a:rPr lang="en-US" sz="1200" dirty="0"/>
              <a:t>Water Hemlock</a:t>
            </a:r>
          </a:p>
        </p:txBody>
      </p:sp>
      <p:sp>
        <p:nvSpPr>
          <p:cNvPr id="12" name="TextBox 11"/>
          <p:cNvSpPr txBox="1"/>
          <p:nvPr/>
        </p:nvSpPr>
        <p:spPr>
          <a:xfrm>
            <a:off x="4057315" y="5375343"/>
            <a:ext cx="938270" cy="276999"/>
          </a:xfrm>
          <a:prstGeom prst="rect">
            <a:avLst/>
          </a:prstGeom>
          <a:noFill/>
        </p:spPr>
        <p:txBody>
          <a:bodyPr wrap="none" rtlCol="0">
            <a:spAutoFit/>
          </a:bodyPr>
          <a:lstStyle/>
          <a:p>
            <a:r>
              <a:rPr lang="en-US" sz="1200" dirty="0"/>
              <a:t>Castor plant</a:t>
            </a:r>
          </a:p>
        </p:txBody>
      </p:sp>
    </p:spTree>
    <p:extLst>
      <p:ext uri="{BB962C8B-B14F-4D97-AF65-F5344CB8AC3E}">
        <p14:creationId xmlns:p14="http://schemas.microsoft.com/office/powerpoint/2010/main" val="137663559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5277"/>
            <a:ext cx="7162800" cy="954107"/>
          </a:xfrm>
          <a:prstGeom prst="rect">
            <a:avLst/>
          </a:prstGeom>
          <a:noFill/>
        </p:spPr>
        <p:txBody>
          <a:bodyPr wrap="square" rtlCol="0">
            <a:spAutoFit/>
          </a:bodyPr>
          <a:lstStyle/>
          <a:p>
            <a:r>
              <a:rPr lang="en-US" sz="2800" b="1" dirty="0" err="1">
                <a:solidFill>
                  <a:srgbClr val="C00000"/>
                </a:solidFill>
                <a:latin typeface="Cambria" panose="02040503050406030204" pitchFamily="18" charset="0"/>
              </a:rPr>
              <a:t>Kenapa</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kita</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perlu</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waspada</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terhadap</a:t>
            </a:r>
            <a:r>
              <a:rPr lang="en-US" sz="2800" b="1" dirty="0">
                <a:solidFill>
                  <a:srgbClr val="C00000"/>
                </a:solidFill>
                <a:latin typeface="Cambria" panose="02040503050406030204" pitchFamily="18" charset="0"/>
              </a:rPr>
              <a:t> </a:t>
            </a:r>
          </a:p>
          <a:p>
            <a:r>
              <a:rPr lang="en-US" sz="2800" b="1" dirty="0">
                <a:solidFill>
                  <a:srgbClr val="C00000"/>
                </a:solidFill>
                <a:latin typeface="Cambria" panose="02040503050406030204" pitchFamily="18" charset="0"/>
              </a:rPr>
              <a:t>Biohazard ?</a:t>
            </a:r>
          </a:p>
        </p:txBody>
      </p:sp>
      <p:pic>
        <p:nvPicPr>
          <p:cNvPr id="36866" name="Picture 2"/>
          <p:cNvPicPr>
            <a:picLocks noChangeAspect="1" noChangeArrowheads="1"/>
          </p:cNvPicPr>
          <p:nvPr/>
        </p:nvPicPr>
        <p:blipFill>
          <a:blip r:embed="rId2" cstate="print"/>
          <a:srcRect/>
          <a:stretch>
            <a:fillRect/>
          </a:stretch>
        </p:blipFill>
        <p:spPr bwMode="auto">
          <a:xfrm>
            <a:off x="1371600" y="2371725"/>
            <a:ext cx="2514600" cy="1819275"/>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6286512" y="2214554"/>
            <a:ext cx="2143125" cy="2143125"/>
          </a:xfrm>
          <a:prstGeom prst="rect">
            <a:avLst/>
          </a:prstGeom>
          <a:noFill/>
          <a:ln w="9525">
            <a:noFill/>
            <a:miter lim="800000"/>
            <a:headEnd/>
            <a:tailEnd/>
          </a:ln>
          <a:effectLst/>
        </p:spPr>
      </p:pic>
      <p:pic>
        <p:nvPicPr>
          <p:cNvPr id="36869" name="Picture 5"/>
          <p:cNvPicPr>
            <a:picLocks noChangeAspect="1" noChangeArrowheads="1"/>
          </p:cNvPicPr>
          <p:nvPr/>
        </p:nvPicPr>
        <p:blipFill>
          <a:blip r:embed="rId4" cstate="print"/>
          <a:srcRect/>
          <a:stretch>
            <a:fillRect/>
          </a:stretch>
        </p:blipFill>
        <p:spPr bwMode="auto">
          <a:xfrm>
            <a:off x="3543300" y="4552950"/>
            <a:ext cx="2705100" cy="1695450"/>
          </a:xfrm>
          <a:prstGeom prst="rect">
            <a:avLst/>
          </a:prstGeom>
          <a:noFill/>
          <a:ln w="9525">
            <a:noFill/>
            <a:miter lim="800000"/>
            <a:headEnd/>
            <a:tailEnd/>
          </a:ln>
          <a:effectLst/>
        </p:spPr>
      </p:pic>
      <p:pic>
        <p:nvPicPr>
          <p:cNvPr id="36870" name="Picture 6"/>
          <p:cNvPicPr>
            <a:picLocks noChangeAspect="1" noChangeArrowheads="1"/>
          </p:cNvPicPr>
          <p:nvPr/>
        </p:nvPicPr>
        <p:blipFill>
          <a:blip r:embed="rId5" cstate="print"/>
          <a:srcRect/>
          <a:stretch>
            <a:fillRect/>
          </a:stretch>
        </p:blipFill>
        <p:spPr bwMode="auto">
          <a:xfrm>
            <a:off x="4171950" y="2286000"/>
            <a:ext cx="1543050" cy="1524000"/>
          </a:xfrm>
          <a:prstGeom prst="rect">
            <a:avLst/>
          </a:prstGeom>
          <a:noFill/>
          <a:ln w="9525">
            <a:noFill/>
            <a:miter lim="800000"/>
            <a:headEnd/>
            <a:tailEnd/>
          </a:ln>
          <a:effectLst/>
        </p:spPr>
      </p:pic>
    </p:spTree>
    <p:extLst>
      <p:ext uri="{BB962C8B-B14F-4D97-AF65-F5344CB8AC3E}">
        <p14:creationId xmlns:p14="http://schemas.microsoft.com/office/powerpoint/2010/main" val="2991442332"/>
      </p:ext>
    </p:extLst>
  </p:cSld>
  <p:clrMapOvr>
    <a:masterClrMapping/>
  </p:clrMapOvr>
</p:sld>
</file>

<file path=ppt/theme/theme1.xml><?xml version="1.0" encoding="utf-8"?>
<a:theme xmlns:a="http://schemas.openxmlformats.org/drawingml/2006/main" name="EU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MASTER" id="{129F8554-84CD-432B-8663-DCDAFAFF79BB}" vid="{DC743C09-F345-4108-93DD-36AD4F8C2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 MASTER</Template>
  <TotalTime>1503</TotalTime>
  <Words>1742</Words>
  <Application>Microsoft Office PowerPoint</Application>
  <PresentationFormat>On-screen Show (4:3)</PresentationFormat>
  <Paragraphs>288</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MS PGothic</vt:lpstr>
      <vt:lpstr>MS PGothic</vt:lpstr>
      <vt:lpstr>Arial</vt:lpstr>
      <vt:lpstr>Calibri</vt:lpstr>
      <vt:lpstr>Cambria</vt:lpstr>
      <vt:lpstr>Times New Roman</vt:lpstr>
      <vt:lpstr>Wingdings</vt:lpstr>
      <vt:lpstr>EU MASTER</vt:lpstr>
      <vt:lpstr>Kuliah 2 K3 Bioteknologi Bahaya Biologi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Cotoh Kasus  Biohazard </vt:lpstr>
      <vt:lpstr>Sumber Biohazard :   </vt:lpstr>
      <vt:lpstr>Cara masuk Biohazard ke tubuh makhluk hidup </vt:lpstr>
      <vt:lpstr>PowerPoint Presentation</vt:lpstr>
      <vt:lpstr>Biohazard di tempat kerja</vt:lpstr>
      <vt:lpstr>Biohazard di tempat kerja</vt:lpstr>
      <vt:lpstr>PowerPoint Presentation</vt:lpstr>
      <vt:lpstr>PowerPoint Presentation</vt:lpstr>
      <vt:lpstr>Pengelompokan Mikroorganisme berdasarkan  Risiko Biologi</vt:lpstr>
      <vt:lpstr>Klasifikasi Kelompok Risiko Berdasarkan NIH dan WHO</vt:lpstr>
      <vt:lpstr>Klasifikasi Kelompok Risiko Berdasarkan NIH dan WHO</vt:lpstr>
      <vt:lpstr>Faktor yang dipertimbangkan dalam Klasifikasi Kelompok Risiko :</vt:lpstr>
      <vt:lpstr>Kelompok Risiko 1</vt:lpstr>
      <vt:lpstr>Kelompok Risiko 2</vt:lpstr>
      <vt:lpstr>Contoh Mikroorganisme Kelompok Resiko 2</vt:lpstr>
      <vt:lpstr>Kelompok Risiko 3</vt:lpstr>
      <vt:lpstr>Kelompok Risiko 4</vt:lpstr>
      <vt:lpstr>Genetic modified organism-Risk Group</vt:lpstr>
      <vt:lpstr>Genetic modified organism-Risk Group</vt:lpstr>
      <vt:lpstr>Genetic modified organism-Risk Group</vt:lpstr>
      <vt:lpstr>Genetic modified organism-Risk Group</vt:lpstr>
      <vt:lpstr>Genetic modified organism-Risk Group</vt:lpstr>
      <vt:lpstr>  Rantai Infeksi dan Cara Proteksi   Chain of Infection and Means of Protection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Qonitha</dc:creator>
  <cp:lastModifiedBy>Aroem Naroeni</cp:lastModifiedBy>
  <cp:revision>72</cp:revision>
  <dcterms:created xsi:type="dcterms:W3CDTF">2017-01-20T07:10:18Z</dcterms:created>
  <dcterms:modified xsi:type="dcterms:W3CDTF">2018-03-14T02:53:38Z</dcterms:modified>
</cp:coreProperties>
</file>