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301" r:id="rId3"/>
    <p:sldId id="257" r:id="rId4"/>
    <p:sldId id="258" r:id="rId5"/>
    <p:sldId id="259" r:id="rId6"/>
    <p:sldId id="260" r:id="rId7"/>
    <p:sldId id="261" r:id="rId8"/>
    <p:sldId id="262" r:id="rId9"/>
    <p:sldId id="289" r:id="rId10"/>
    <p:sldId id="291" r:id="rId11"/>
    <p:sldId id="263" r:id="rId12"/>
    <p:sldId id="287" r:id="rId13"/>
    <p:sldId id="288" r:id="rId14"/>
    <p:sldId id="292" r:id="rId15"/>
    <p:sldId id="270" r:id="rId16"/>
    <p:sldId id="271" r:id="rId17"/>
    <p:sldId id="302" r:id="rId18"/>
    <p:sldId id="272" r:id="rId19"/>
    <p:sldId id="293" r:id="rId20"/>
    <p:sldId id="295" r:id="rId21"/>
    <p:sldId id="273" r:id="rId22"/>
    <p:sldId id="296" r:id="rId23"/>
    <p:sldId id="274" r:id="rId24"/>
    <p:sldId id="276" r:id="rId25"/>
    <p:sldId id="285" r:id="rId26"/>
    <p:sldId id="297" r:id="rId27"/>
    <p:sldId id="298" r:id="rId28"/>
    <p:sldId id="281" r:id="rId29"/>
    <p:sldId id="275" r:id="rId30"/>
    <p:sldId id="299" r:id="rId31"/>
    <p:sldId id="277" r:id="rId32"/>
    <p:sldId id="278" r:id="rId33"/>
    <p:sldId id="300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oem Naroeni" initials="AN" lastIdx="12" clrIdx="0">
    <p:extLst>
      <p:ext uri="{19B8F6BF-5375-455C-9EA6-DF929625EA0E}">
        <p15:presenceInfo xmlns:p15="http://schemas.microsoft.com/office/powerpoint/2012/main" userId="Aroem Naroe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D9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0653" autoAdjust="0"/>
  </p:normalViewPr>
  <p:slideViewPr>
    <p:cSldViewPr snapToGrid="0">
      <p:cViewPr varScale="1">
        <p:scale>
          <a:sx n="61" d="100"/>
          <a:sy n="61" d="100"/>
        </p:scale>
        <p:origin x="65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3BB4-DB21-49A2-9C30-E4186EB435CE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9515B-6BCE-4BF0-9F6F-00AE2BD0A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1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Nausea = </a:t>
            </a:r>
            <a:r>
              <a:rPr lang="en-US" dirty="0" err="1"/>
              <a:t>mual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9515B-6BCE-4BF0-9F6F-00AE2BD0A7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baseline="0" dirty="0"/>
              <a:t> : </a:t>
            </a:r>
            <a:r>
              <a:rPr lang="en-US" baseline="0" dirty="0" err="1"/>
              <a:t>reduktor</a:t>
            </a:r>
            <a:r>
              <a:rPr lang="en-US" baseline="0" dirty="0"/>
              <a:t>, </a:t>
            </a:r>
            <a:r>
              <a:rPr lang="en-US" baseline="0" dirty="0" err="1"/>
              <a:t>oksidator</a:t>
            </a:r>
            <a:r>
              <a:rPr lang="en-US" baseline="0" dirty="0"/>
              <a:t>, </a:t>
            </a:r>
            <a:r>
              <a:rPr lang="en-US" baseline="0" dirty="0" err="1"/>
              <a:t>endoterm</a:t>
            </a:r>
            <a:r>
              <a:rPr lang="en-US" baseline="0" dirty="0"/>
              <a:t>, </a:t>
            </a:r>
            <a:r>
              <a:rPr lang="en-US" baseline="0" dirty="0" err="1"/>
              <a:t>eksoterm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9515B-6BCE-4BF0-9F6F-00AE2BD0A7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0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best placement of material displayed in the third photo is approximately 3/4 inside of the hood, where chemicals can immediately be exhausted out the back and through the top duct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9515B-6BCE-4BF0-9F6F-00AE2BD0A7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6AB33-680C-4C04-A673-1C2BC4AC8C7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62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6AB33-680C-4C04-A673-1C2BC4AC8C7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57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6AB33-680C-4C04-A673-1C2BC4AC8C7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67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6AB33-680C-4C04-A673-1C2BC4AC8C7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30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6AB33-680C-4C04-A673-1C2BC4AC8C7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13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6AB33-680C-4C04-A673-1C2BC4AC8C7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79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6AB33-680C-4C04-A673-1C2BC4AC8C7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32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6AB33-680C-4C04-A673-1C2BC4AC8C7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98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6AB33-680C-4C04-A673-1C2BC4AC8C7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54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6AB33-680C-4C04-A673-1C2BC4AC8C7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5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6AB33-680C-4C04-A673-1C2BC4AC8C7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44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B46AB33-680C-4C04-A673-1C2BC4AC8C7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C279F19A-DD13-4B25-85E5-F67B872962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59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8.jpeg"/><Relationship Id="rId7" Type="http://schemas.openxmlformats.org/officeDocument/2006/relationships/image" Target="../media/image1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39.png"/><Relationship Id="rId9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870616" y="3271603"/>
            <a:ext cx="6400800" cy="17526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Kuliah</a:t>
            </a:r>
            <a:r>
              <a:rPr lang="en-US" dirty="0">
                <a:solidFill>
                  <a:schemeClr val="tx1"/>
                </a:solidFill>
              </a:rPr>
              <a:t> 3 K3 </a:t>
            </a:r>
            <a:r>
              <a:rPr lang="en-US" dirty="0" err="1">
                <a:solidFill>
                  <a:schemeClr val="tx1"/>
                </a:solidFill>
              </a:rPr>
              <a:t>Bioteknologi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Bahaya</a:t>
            </a:r>
            <a:r>
              <a:rPr lang="en-US" dirty="0">
                <a:solidFill>
                  <a:schemeClr val="tx1"/>
                </a:solidFill>
              </a:rPr>
              <a:t> Kimia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8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7440637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UU KESEHATAN No 36/2009 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BAB XI 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KESEHATAN LINGKUNGAN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85" y="2049472"/>
            <a:ext cx="8718692" cy="459751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err="1"/>
              <a:t>Pasal</a:t>
            </a:r>
            <a:r>
              <a:rPr lang="en-US" dirty="0"/>
              <a:t> 162 </a:t>
            </a:r>
          </a:p>
          <a:p>
            <a:pPr marL="0" indent="0" algn="just">
              <a:buNone/>
            </a:pPr>
            <a:r>
              <a:rPr lang="en-US" dirty="0"/>
              <a:t>(3)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………:</a:t>
            </a:r>
          </a:p>
          <a:p>
            <a:pPr marL="0" indent="0" algn="just">
              <a:buNone/>
            </a:pP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unsur-unsur</a:t>
            </a:r>
            <a:r>
              <a:rPr lang="en-US" dirty="0"/>
              <a:t> yang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marL="514350" indent="-514350" algn="just">
              <a:buAutoNum type="alphaLcPeriod"/>
            </a:pP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; </a:t>
            </a:r>
          </a:p>
          <a:p>
            <a:pPr marL="514350" indent="-514350" algn="just">
              <a:buAutoNum type="alphaLcPeriod"/>
            </a:pP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; </a:t>
            </a:r>
          </a:p>
          <a:p>
            <a:pPr marL="514350" indent="-514350" algn="just">
              <a:buAutoNum type="alphaLcPeriod"/>
            </a:pPr>
            <a:r>
              <a:rPr lang="en-US" dirty="0" err="1"/>
              <a:t>Limbah</a:t>
            </a:r>
            <a:r>
              <a:rPr lang="en-US" dirty="0"/>
              <a:t> gas;</a:t>
            </a:r>
          </a:p>
          <a:p>
            <a:pPr marL="514350" indent="-514350" algn="just">
              <a:buAutoNum type="alphaLcPeriod"/>
            </a:pPr>
            <a:r>
              <a:rPr lang="en-US" dirty="0" err="1"/>
              <a:t>Sampah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;</a:t>
            </a:r>
          </a:p>
          <a:p>
            <a:pPr marL="514350" indent="-514350" algn="just">
              <a:buAutoNum type="alphaLcPeriod"/>
            </a:pP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yang </a:t>
            </a:r>
            <a:r>
              <a:rPr lang="en-US" dirty="0" err="1"/>
              <a:t>berbahaya</a:t>
            </a:r>
            <a:r>
              <a:rPr lang="en-US" dirty="0"/>
              <a:t>;</a:t>
            </a:r>
          </a:p>
          <a:p>
            <a:pPr marL="514350" indent="-514350" algn="just">
              <a:buAutoNum type="alphaLcPeriod"/>
            </a:pPr>
            <a:r>
              <a:rPr lang="en-US" dirty="0" err="1"/>
              <a:t>Kebisingan</a:t>
            </a:r>
            <a:r>
              <a:rPr lang="en-US" dirty="0"/>
              <a:t> yang </a:t>
            </a:r>
            <a:r>
              <a:rPr lang="en-US" dirty="0" err="1"/>
              <a:t>melebihi</a:t>
            </a:r>
            <a:r>
              <a:rPr lang="en-US" dirty="0"/>
              <a:t> </a:t>
            </a:r>
            <a:r>
              <a:rPr lang="en-US" dirty="0" err="1"/>
              <a:t>ambang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;</a:t>
            </a:r>
          </a:p>
          <a:p>
            <a:pPr marL="514350" indent="-514350" algn="just">
              <a:buAutoNum type="alphaLcPeriod"/>
            </a:pPr>
            <a:r>
              <a:rPr lang="en-US" dirty="0" err="1"/>
              <a:t>Radiasi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</a:t>
            </a:r>
            <a:r>
              <a:rPr lang="en-US" dirty="0" err="1"/>
              <a:t>pengion</a:t>
            </a:r>
            <a:r>
              <a:rPr lang="en-US" dirty="0"/>
              <a:t> dan non </a:t>
            </a:r>
            <a:r>
              <a:rPr lang="en-US" dirty="0" err="1"/>
              <a:t>pengion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7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24" y="365126"/>
            <a:ext cx="7221901" cy="1325563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Ruang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Kimia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7" y="1690689"/>
            <a:ext cx="8791840" cy="189159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Ruang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kimia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merupakan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ruang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preparasi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dan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penyimpanan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bahan-bahan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kimia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akan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digunakan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kegiatan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laboratorium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Hal-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perlu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diperhatikan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: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07" y="3647645"/>
            <a:ext cx="2948151" cy="66215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Tanda-tanda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7483" y="3647645"/>
            <a:ext cx="2948151" cy="66215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64371" y="4520401"/>
            <a:ext cx="2948151" cy="66215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Penyimpanan</a:t>
            </a:r>
            <a:r>
              <a:rPr lang="en-US" dirty="0"/>
              <a:t> dan </a:t>
            </a:r>
            <a:r>
              <a:rPr lang="en-US" dirty="0" err="1"/>
              <a:t>perawatan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19096" y="4520401"/>
            <a:ext cx="2948151" cy="66215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dan </a:t>
            </a:r>
            <a:r>
              <a:rPr lang="en-US" dirty="0" err="1"/>
              <a:t>alat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5403413" y="5247916"/>
            <a:ext cx="452399" cy="49828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0807" y="5811570"/>
            <a:ext cx="8641715" cy="66215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Terhindar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gedung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6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269874" cy="1325563"/>
          </a:xfrm>
        </p:spPr>
        <p:txBody>
          <a:bodyPr/>
          <a:lstStyle/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Globally Harmonized Symbol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(GHS)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GHS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akronim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Globally Harmonized System</a:t>
            </a:r>
            <a:r>
              <a:rPr lang="en-US" dirty="0"/>
              <a:t>,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yang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dan </a:t>
            </a:r>
            <a:r>
              <a:rPr lang="en-US" dirty="0" err="1"/>
              <a:t>pelabelan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. </a:t>
            </a:r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GHS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/>
              <a:t>health, physical, environmental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tertera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label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(</a:t>
            </a:r>
            <a:r>
              <a:rPr lang="en-US" i="1" dirty="0"/>
              <a:t>safety data sheet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0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34" y="161331"/>
            <a:ext cx="7199076" cy="1325563"/>
          </a:xfrm>
        </p:spPr>
        <p:txBody>
          <a:bodyPr/>
          <a:lstStyle/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Chemical GHS Pictogram</a:t>
            </a:r>
          </a:p>
        </p:txBody>
      </p:sp>
      <p:pic>
        <p:nvPicPr>
          <p:cNvPr id="4" name="Picture 78" descr="ghsex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735" y="2035556"/>
            <a:ext cx="97472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57995" y="3121405"/>
            <a:ext cx="9089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1600" dirty="0"/>
              <a:t>Eksplosif</a:t>
            </a:r>
            <a:endParaRPr lang="en-GB" sz="1600" dirty="0"/>
          </a:p>
        </p:txBody>
      </p:sp>
      <p:pic>
        <p:nvPicPr>
          <p:cNvPr id="6" name="Picture 80" descr="ghsox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1237" y="1937268"/>
            <a:ext cx="1158875" cy="106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506776" y="3106822"/>
            <a:ext cx="1639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1600" dirty="0"/>
              <a:t>Gas Pengoksidasi</a:t>
            </a:r>
            <a:endParaRPr lang="en-GB" sz="1600" dirty="0"/>
          </a:p>
        </p:txBody>
      </p:sp>
      <p:pic>
        <p:nvPicPr>
          <p:cNvPr id="8" name="Picture 82" descr="ghsg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4732" y="2052754"/>
            <a:ext cx="990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194924" y="3121405"/>
            <a:ext cx="1490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1600" dirty="0"/>
              <a:t>Gas bertekanan</a:t>
            </a:r>
            <a:endParaRPr lang="en-GB" sz="1600" dirty="0"/>
          </a:p>
        </p:txBody>
      </p:sp>
      <p:pic>
        <p:nvPicPr>
          <p:cNvPr id="10" name="Picture 84" descr="ghsf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6065" y="1975123"/>
            <a:ext cx="936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593043" y="3121405"/>
            <a:ext cx="21264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1600" dirty="0"/>
              <a:t>Cairan mudah menyala</a:t>
            </a:r>
          </a:p>
          <a:p>
            <a:pPr algn="ctr"/>
            <a:r>
              <a:rPr lang="id-ID" sz="1600" dirty="0"/>
              <a:t>Padatan mudah menyala</a:t>
            </a:r>
            <a:endParaRPr lang="en-GB" sz="1600" dirty="0"/>
          </a:p>
        </p:txBody>
      </p:sp>
      <p:pic>
        <p:nvPicPr>
          <p:cNvPr id="12" name="Picture 86" descr="ghsc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734" y="4163291"/>
            <a:ext cx="8302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60440" y="5217391"/>
            <a:ext cx="764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1600"/>
              <a:t>Korosif</a:t>
            </a:r>
            <a:endParaRPr lang="en-GB" sz="1600"/>
          </a:p>
        </p:txBody>
      </p:sp>
      <p:pic>
        <p:nvPicPr>
          <p:cNvPr id="14" name="Picture 88" descr="ghsto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1513" y="4164394"/>
            <a:ext cx="9048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9" descr="ghsh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9699" y="4177094"/>
            <a:ext cx="944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279990" y="5255006"/>
            <a:ext cx="15648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1600" dirty="0"/>
              <a:t>Toksisitas</a:t>
            </a:r>
            <a:endParaRPr lang="en-US" sz="1600" dirty="0"/>
          </a:p>
          <a:p>
            <a:pPr algn="ctr"/>
            <a:r>
              <a:rPr lang="en-US" sz="1600" dirty="0" err="1"/>
              <a:t>Akut</a:t>
            </a:r>
            <a:r>
              <a:rPr lang="en-US" sz="1600" dirty="0"/>
              <a:t> (oral,</a:t>
            </a:r>
          </a:p>
          <a:p>
            <a:pPr algn="ctr"/>
            <a:r>
              <a:rPr lang="en-US" sz="1600" dirty="0"/>
              <a:t>dermal, </a:t>
            </a:r>
            <a:r>
              <a:rPr lang="en-US" sz="1600" dirty="0" err="1"/>
              <a:t>inhalasi</a:t>
            </a:r>
            <a:r>
              <a:rPr lang="en-US" sz="1600" dirty="0"/>
              <a:t>)</a:t>
            </a:r>
            <a:endParaRPr lang="en-GB" sz="1600" dirty="0"/>
          </a:p>
        </p:txBody>
      </p:sp>
      <p:pic>
        <p:nvPicPr>
          <p:cNvPr id="17" name="Picture 91" descr="ghsch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54164" y="4198623"/>
            <a:ext cx="9826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719637" y="5328695"/>
            <a:ext cx="13447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Health Hazard :</a:t>
            </a:r>
            <a:br>
              <a:rPr lang="en-US" sz="1400" dirty="0"/>
            </a:br>
            <a:r>
              <a:rPr lang="en-US" sz="1400" dirty="0"/>
              <a:t>a. </a:t>
            </a:r>
            <a:r>
              <a:rPr lang="en-US" sz="1400" dirty="0" err="1"/>
              <a:t>Respirasi</a:t>
            </a:r>
            <a:endParaRPr lang="en-US" sz="1400" dirty="0"/>
          </a:p>
          <a:p>
            <a:r>
              <a:rPr lang="en-US" sz="1400" dirty="0"/>
              <a:t>b. </a:t>
            </a:r>
            <a:r>
              <a:rPr lang="en-US" sz="1400" dirty="0" err="1"/>
              <a:t>Mutagenik</a:t>
            </a:r>
            <a:r>
              <a:rPr lang="en-US" sz="1400" dirty="0"/>
              <a:t> </a:t>
            </a:r>
          </a:p>
          <a:p>
            <a:r>
              <a:rPr lang="en-US" sz="1400" dirty="0"/>
              <a:t>c. </a:t>
            </a:r>
            <a:r>
              <a:rPr lang="en-US" sz="1400" dirty="0" err="1"/>
              <a:t>Karsinogenik</a:t>
            </a:r>
            <a:endParaRPr lang="en-US" sz="1400" dirty="0"/>
          </a:p>
          <a:p>
            <a:r>
              <a:rPr lang="en-US" sz="1400" dirty="0"/>
              <a:t>d. </a:t>
            </a:r>
            <a:r>
              <a:rPr lang="en-US" sz="1400" dirty="0" err="1"/>
              <a:t>Reproduksi</a:t>
            </a:r>
            <a:endParaRPr lang="en-US" sz="1400" dirty="0"/>
          </a:p>
          <a:p>
            <a:r>
              <a:rPr lang="en-US" sz="1400" dirty="0"/>
              <a:t>e. </a:t>
            </a:r>
            <a:r>
              <a:rPr lang="en-US" sz="1400" dirty="0" err="1"/>
              <a:t>Aspirasi</a:t>
            </a:r>
            <a:endParaRPr lang="en-GB" sz="1400" dirty="0"/>
          </a:p>
        </p:txBody>
      </p:sp>
      <p:pic>
        <p:nvPicPr>
          <p:cNvPr id="20" name="Picture 94" descr="GHSEnv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9630" y="3208023"/>
            <a:ext cx="10429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016729" y="4363724"/>
            <a:ext cx="1727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400"/>
              <a:t>Bahaya Terhadap Lingkungan Akuatik / Perairan</a:t>
            </a:r>
            <a:endParaRPr lang="en-GB" sz="1400"/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3007694" y="5255006"/>
            <a:ext cx="15343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/>
              <a:t>Iritan</a:t>
            </a:r>
            <a:endParaRPr lang="en-US" sz="1600" dirty="0"/>
          </a:p>
          <a:p>
            <a:pPr marL="342900" indent="-342900">
              <a:buAutoNum type="alphaLcPeriod"/>
            </a:pPr>
            <a:r>
              <a:rPr lang="en-GB" sz="1600" dirty="0" err="1"/>
              <a:t>Kulit</a:t>
            </a:r>
            <a:r>
              <a:rPr lang="en-GB" sz="1600" dirty="0"/>
              <a:t> </a:t>
            </a:r>
          </a:p>
          <a:p>
            <a:pPr marL="342900" indent="-342900">
              <a:buAutoNum type="alphaLcPeriod"/>
            </a:pPr>
            <a:r>
              <a:rPr lang="en-GB" sz="1600" dirty="0"/>
              <a:t>Mata</a:t>
            </a:r>
          </a:p>
          <a:p>
            <a:pPr marL="342900" indent="-342900">
              <a:buAutoNum type="alphaLcPeriod"/>
            </a:pPr>
            <a:r>
              <a:rPr lang="en-GB" sz="1600" dirty="0" err="1"/>
              <a:t>Saluran</a:t>
            </a:r>
            <a:r>
              <a:rPr lang="en-GB" sz="1600" dirty="0"/>
              <a:t> </a:t>
            </a:r>
          </a:p>
          <a:p>
            <a:r>
              <a:rPr lang="en-GB" sz="1600" dirty="0"/>
              <a:t>        </a:t>
            </a:r>
            <a:r>
              <a:rPr lang="en-GB" sz="1600" dirty="0" err="1"/>
              <a:t>pernapasan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057369" y="1567936"/>
            <a:ext cx="262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Physical Hazard Pictogram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26936" y="2387449"/>
            <a:ext cx="2306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Environmental Hazard 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Pictogram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675" y="6260539"/>
            <a:ext cx="250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Health Hazard Pictogram</a:t>
            </a:r>
          </a:p>
        </p:txBody>
      </p:sp>
    </p:spTree>
    <p:extLst>
      <p:ext uri="{BB962C8B-B14F-4D97-AF65-F5344CB8AC3E}">
        <p14:creationId xmlns:p14="http://schemas.microsoft.com/office/powerpoint/2010/main" val="315640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049157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Prinsip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Keamanan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di Lab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Hubungan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Bahaya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&gt;&lt;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Risiko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pPr marL="284163" indent="-284163"/>
            <a:r>
              <a:rPr lang="en-US" dirty="0" err="1"/>
              <a:t>Risiko</a:t>
            </a:r>
            <a:r>
              <a:rPr lang="en-US" dirty="0"/>
              <a:t> (R : </a:t>
            </a:r>
            <a:r>
              <a:rPr lang="en-US" i="1" dirty="0"/>
              <a:t>RISK</a:t>
            </a:r>
            <a:r>
              <a:rPr lang="en-US" dirty="0"/>
              <a:t>)</a:t>
            </a:r>
          </a:p>
          <a:p>
            <a:pPr marL="284163" indent="0">
              <a:buNone/>
            </a:pP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bahaya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kontak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(</a:t>
            </a:r>
            <a:r>
              <a:rPr lang="en-US" sz="2400" dirty="0" err="1"/>
              <a:t>kimia</a:t>
            </a:r>
            <a:r>
              <a:rPr lang="en-US" sz="2400" dirty="0"/>
              <a:t>)</a:t>
            </a:r>
          </a:p>
          <a:p>
            <a:r>
              <a:rPr lang="en-US" dirty="0" err="1"/>
              <a:t>Bahaya</a:t>
            </a:r>
            <a:r>
              <a:rPr lang="en-US" dirty="0"/>
              <a:t> (H : </a:t>
            </a:r>
            <a:r>
              <a:rPr lang="en-US" i="1" dirty="0"/>
              <a:t>HAZARD</a:t>
            </a:r>
            <a:r>
              <a:rPr lang="en-US" dirty="0"/>
              <a:t>)</a:t>
            </a:r>
          </a:p>
          <a:p>
            <a:pPr marL="284163" indent="0">
              <a:buNone/>
            </a:pP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intrinsik</a:t>
            </a:r>
            <a:r>
              <a:rPr lang="en-US" sz="2400" dirty="0"/>
              <a:t> (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alamiah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konstan</a:t>
            </a:r>
            <a:r>
              <a:rPr lang="en-US" sz="2400" dirty="0"/>
              <a:t>)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berbahaya</a:t>
            </a:r>
            <a:r>
              <a:rPr lang="en-US" sz="2400" dirty="0"/>
              <a:t> (</a:t>
            </a:r>
            <a:r>
              <a:rPr lang="en-US" sz="2400" dirty="0" err="1"/>
              <a:t>kimia</a:t>
            </a:r>
            <a:r>
              <a:rPr lang="en-US" sz="2400" dirty="0"/>
              <a:t>),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tunggal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campuran</a:t>
            </a:r>
            <a:r>
              <a:rPr lang="en-US" sz="2400" dirty="0"/>
              <a:t> yang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dirty="0" err="1"/>
              <a:t>merugikan</a:t>
            </a:r>
            <a:r>
              <a:rPr lang="en-US" sz="2400" dirty="0"/>
              <a:t> </a:t>
            </a:r>
          </a:p>
          <a:p>
            <a:pPr marL="284163" indent="-284163"/>
            <a:r>
              <a:rPr lang="en-US" dirty="0" err="1"/>
              <a:t>Paparan</a:t>
            </a:r>
            <a:r>
              <a:rPr lang="en-US" dirty="0"/>
              <a:t> (E : EXPOSURE)</a:t>
            </a:r>
          </a:p>
          <a:p>
            <a:pPr marL="284163" indent="0">
              <a:buNone/>
            </a:pPr>
            <a:r>
              <a:rPr lang="en-US" sz="2000" dirty="0" err="1"/>
              <a:t>Kontak</a:t>
            </a:r>
            <a:r>
              <a:rPr lang="en-US" sz="2000" dirty="0"/>
              <a:t> </a:t>
            </a:r>
            <a:r>
              <a:rPr lang="en-US" sz="2000" dirty="0" err="1"/>
              <a:t>zat</a:t>
            </a:r>
            <a:r>
              <a:rPr lang="en-US" sz="2000" dirty="0"/>
              <a:t> </a:t>
            </a:r>
            <a:r>
              <a:rPr lang="en-US" sz="2000" dirty="0" err="1"/>
              <a:t>asing</a:t>
            </a:r>
            <a:r>
              <a:rPr lang="en-US" sz="2000" dirty="0"/>
              <a:t> (</a:t>
            </a:r>
            <a:r>
              <a:rPr lang="en-US" sz="2000" i="1" dirty="0"/>
              <a:t>Xenobiotic</a:t>
            </a:r>
            <a:r>
              <a:rPr lang="en-US" sz="2000" dirty="0"/>
              <a:t>)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organ </a:t>
            </a:r>
            <a:r>
              <a:rPr lang="en-US" sz="2000" dirty="0" err="1"/>
              <a:t>makhluk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intensitas</a:t>
            </a:r>
            <a:r>
              <a:rPr lang="en-US" sz="2000" dirty="0"/>
              <a:t> dan </a:t>
            </a:r>
            <a:r>
              <a:rPr lang="en-US" sz="2000" dirty="0" err="1"/>
              <a:t>besaran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terukur</a:t>
            </a:r>
            <a:r>
              <a:rPr lang="en-US" sz="2000" dirty="0"/>
              <a:t> (</a:t>
            </a:r>
            <a:r>
              <a:rPr lang="en-US" sz="2000" dirty="0" err="1"/>
              <a:t>konsentrasi</a:t>
            </a:r>
            <a:r>
              <a:rPr lang="en-US" sz="2000" dirty="0"/>
              <a:t>)</a:t>
            </a:r>
          </a:p>
          <a:p>
            <a:pPr marL="284163" indent="0">
              <a:buNone/>
            </a:pPr>
            <a:endParaRPr lang="en-US" sz="20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351283" y="5975131"/>
            <a:ext cx="16546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R = H X E</a:t>
            </a:r>
          </a:p>
        </p:txBody>
      </p:sp>
    </p:spTree>
    <p:extLst>
      <p:ext uri="{BB962C8B-B14F-4D97-AF65-F5344CB8AC3E}">
        <p14:creationId xmlns:p14="http://schemas.microsoft.com/office/powerpoint/2010/main" val="2748817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0" y="434927"/>
            <a:ext cx="7598638" cy="1325563"/>
          </a:xfrm>
        </p:spPr>
        <p:txBody>
          <a:bodyPr/>
          <a:lstStyle/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Material Safety Data Sheet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(MSDS)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379" y="1910686"/>
            <a:ext cx="8884099" cy="4528214"/>
          </a:xfrm>
        </p:spPr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Informasi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spesifik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mengenai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kimia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tertentu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MSDS dan risk assessment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setiap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kimia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digunakan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harus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disimpan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ruang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kimia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, dan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diketahui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oleh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semua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personal lab</a:t>
            </a:r>
          </a:p>
          <a:p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Informasi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MSDS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9036" y="3617499"/>
            <a:ext cx="1815153" cy="600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40236" y="3617499"/>
            <a:ext cx="1815153" cy="600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Komposisi</a:t>
            </a:r>
            <a:r>
              <a:rPr lang="en-US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21436" y="3617499"/>
            <a:ext cx="1815153" cy="600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Personel</a:t>
            </a:r>
            <a:r>
              <a:rPr lang="en-US" dirty="0"/>
              <a:t> protection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06282" y="5188697"/>
            <a:ext cx="1815153" cy="600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Tata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pembuangan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613859" y="4437999"/>
            <a:ext cx="1815153" cy="600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Penyimpanan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632659" y="4437999"/>
            <a:ext cx="1815153" cy="600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pertama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41" y="4224752"/>
            <a:ext cx="3232438" cy="25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32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812"/>
            <a:ext cx="7824866" cy="1325563"/>
          </a:xfrm>
        </p:spPr>
        <p:txBody>
          <a:bodyPr/>
          <a:lstStyle/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Personal Protection Equipment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(PPE)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064" y="6153576"/>
            <a:ext cx="4883046" cy="49801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PPE = APD =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Alat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Pelindung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Diri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 descr="https://www.ars.usda.gov/ARSUserFiles/80000000/SafetyHealthandEnvironmentalTraining/graphics/Labora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22" y="1276511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guideimg.alibaba.com/images/shop/2016/07/14/89/simpsons-personal-protective-equipment-safety-poster-use-the-right-ppe-for-the-job_2125278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558" y="1523375"/>
            <a:ext cx="3255199" cy="42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clipartkid.com/images/413/multiple-food-safety-sign-design-buy-your-own-online-custom-anFFI1-clipar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3769" r="79545" b="80896"/>
          <a:stretch/>
        </p:blipFill>
        <p:spPr bwMode="auto">
          <a:xfrm>
            <a:off x="180792" y="1588552"/>
            <a:ext cx="912146" cy="86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clipartkid.com/images/413/multiple-food-safety-sign-design-buy-your-own-online-custom-anFFI1-clipar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9" t="3601" r="11147" b="81037"/>
          <a:stretch/>
        </p:blipFill>
        <p:spPr bwMode="auto">
          <a:xfrm>
            <a:off x="180792" y="4032267"/>
            <a:ext cx="870758" cy="88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clipartkid.com/images/413/multiple-food-safety-sign-design-buy-your-own-online-custom-anFFI1-clipar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8" t="3363" r="1488" b="80611"/>
          <a:stretch/>
        </p:blipFill>
        <p:spPr bwMode="auto">
          <a:xfrm>
            <a:off x="145169" y="5334477"/>
            <a:ext cx="983392" cy="98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clipartkid.com/images/413/multiple-food-safety-sign-design-buy-your-own-online-custom-anFFI1-clipar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t="27519" r="89337" b="58268"/>
          <a:stretch/>
        </p:blipFill>
        <p:spPr bwMode="auto">
          <a:xfrm>
            <a:off x="7969318" y="5117757"/>
            <a:ext cx="950337" cy="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clipartkid.com/images/413/multiple-food-safety-sign-design-buy-your-own-online-custom-anFFI1-clipar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0" t="26369" r="1466" b="58456"/>
          <a:stretch/>
        </p:blipFill>
        <p:spPr bwMode="auto">
          <a:xfrm>
            <a:off x="8020006" y="3449879"/>
            <a:ext cx="814286" cy="8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clipartkid.com/images/413/multiple-food-safety-sign-design-buy-your-own-online-custom-anFFI1-clipar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1" t="49805" r="30335" b="34537"/>
          <a:stretch/>
        </p:blipFill>
        <p:spPr bwMode="auto">
          <a:xfrm>
            <a:off x="214976" y="2756377"/>
            <a:ext cx="901463" cy="91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1445873" y="3766857"/>
            <a:ext cx="3024890" cy="2295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kasus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tertentu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: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Masker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respirator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Masker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pelindung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wajah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Penutup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telinga</a:t>
            </a:r>
            <a:endParaRPr lang="en-US" dirty="0"/>
          </a:p>
        </p:txBody>
      </p:sp>
      <p:pic>
        <p:nvPicPr>
          <p:cNvPr id="4108" name="Picture 12" descr="http://www.clipartkid.com/images/413/multiple-food-safety-sign-design-buy-your-own-online-custom-anFFI1-clipar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4357" r="89458" b="80953"/>
          <a:stretch/>
        </p:blipFill>
        <p:spPr bwMode="auto">
          <a:xfrm>
            <a:off x="7986124" y="1994051"/>
            <a:ext cx="916727" cy="83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355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Personal Protection Equipment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(PPE)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416" y="1846443"/>
            <a:ext cx="3413583" cy="2560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/>
          <a:stretch/>
        </p:blipFill>
        <p:spPr>
          <a:xfrm>
            <a:off x="5750168" y="4607052"/>
            <a:ext cx="3393831" cy="2250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9"/>
          <a:stretch/>
        </p:blipFill>
        <p:spPr>
          <a:xfrm>
            <a:off x="129392" y="1846443"/>
            <a:ext cx="3395682" cy="2404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2" y="4317351"/>
            <a:ext cx="3387531" cy="254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9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94488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Pedoman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Dasar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di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Laboratorium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24049"/>
            <a:ext cx="8200292" cy="46877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Baca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intruksi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keselamatan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dan SOP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sebelum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bekerja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Selalu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gunakan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ALAT PELINDUNG DIRI yang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sesuai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Kenali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bahaya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dan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risiko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kimia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dipakai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Kenali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prosedur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dan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lokasi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fasilitas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tanggap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darurat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Hindari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kontak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kimia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seminimal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mungkin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Dilarang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makan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dan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minum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di lab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Dilarang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merokok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di lab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Dilarang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berlari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di lab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Dilarang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menggunakan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telepon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selular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di lab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Letakkan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tas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barang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pada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lemari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penyimpanan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350" y="1687858"/>
            <a:ext cx="14478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1" y="2804807"/>
            <a:ext cx="754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45" y="4267931"/>
            <a:ext cx="1223754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0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7074877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Bekerja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Secara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Aman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Good Housekeeping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24049"/>
            <a:ext cx="4758559" cy="4687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Contoh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Good Housekeeping :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Label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semua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wadah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kimia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Hilangkan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gangguan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kerja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dilarang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meletakkan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barang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sembarangan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di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lantai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lab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Penyimpanan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baik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sesuai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sifat-sifat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kimia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nya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Bersihkan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semua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tumpahan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93" y="2286000"/>
            <a:ext cx="3796607" cy="45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Chemicals, Bad or Good?</a:t>
            </a:r>
            <a:endParaRPr lang="en-US" dirty="0"/>
          </a:p>
        </p:txBody>
      </p:sp>
      <p:pic>
        <p:nvPicPr>
          <p:cNvPr id="5122" name="Picture 2" descr="http://cdn1-a.production.liputan6.static6.com/medias/1044001/big-portrait/028968200_1446640823-kueh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0" y="1690689"/>
            <a:ext cx="1691752" cy="22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age.made-in-china.com/43f34j00FezTENOMkZlC/H2SO4-Sulfuric-Acid-93-98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97" y="1813094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cdn.c.photoshelter.com/img-get/I0000LIjfiD1lywY/s/860/860/Fphoto-57860312-6R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351021"/>
            <a:ext cx="1485313" cy="209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885090"/>
            <a:ext cx="513215" cy="2995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2" name="Picture 12" descr="http://id-live-01.slatic.net/p/8/rinso-anti-noda-900gr-9224-9376632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14" y="1766377"/>
            <a:ext cx="2226698" cy="222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81743" y="2639370"/>
            <a:ext cx="1116325" cy="545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ummiummi.com/wp-content/uploads/2013/04/baycli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r="21497"/>
          <a:stretch/>
        </p:blipFill>
        <p:spPr bwMode="auto">
          <a:xfrm>
            <a:off x="1012481" y="4190589"/>
            <a:ext cx="1399804" cy="24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08064" y="5758283"/>
            <a:ext cx="808638" cy="26942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67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6180"/>
            <a:ext cx="7074877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Label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pada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Wadah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Sekunder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050" name="Picture 2" descr="https://ae01.alicdn.com/kf/HTB1WP0iKVXXXXcYXXXXq6xXFXXX7/Tattoo-Non-Spray-Diffuser-Green-Soap-Supply-Wash-font-b-Lab-b-font-font-b-Squeez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402955"/>
            <a:ext cx="1860946" cy="186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1.bukalapak.com/img/179561396/s-194-194/LABORATORY_BOTTLE_500_ml___Botol_Lab___Botol_Kaca___Norm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17" y="1417987"/>
            <a:ext cx="1886596" cy="188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.bp.blogspot.com/-cbPNJS6Daj0/U0EOQegik0I/AAAAAAAAA0s/i28RapUd5bE/s1600/Erlenmeyer+Fla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0" l="0" r="100000">
                        <a14:foregroundMark x1="39600" y1="5600" x2="20600" y2="92600"/>
                        <a14:foregroundMark x1="18600" y1="92600" x2="79800" y2="94400"/>
                        <a14:foregroundMark x1="78800" y1="94400" x2="62600" y2="4600"/>
                        <a14:foregroundMark x1="62600" y1="4600" x2="40600" y2="4600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39" y="1337918"/>
            <a:ext cx="2009288" cy="200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y 5"/>
          <p:cNvSpPr/>
          <p:nvPr/>
        </p:nvSpPr>
        <p:spPr>
          <a:xfrm>
            <a:off x="1917048" y="1581772"/>
            <a:ext cx="1009650" cy="12573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4661882" y="1663150"/>
            <a:ext cx="1009650" cy="12573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7455877" y="1693367"/>
            <a:ext cx="1009650" cy="12573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585913" y="3394079"/>
            <a:ext cx="471488" cy="66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984390" y="3394079"/>
            <a:ext cx="471488" cy="66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151802" y="3394079"/>
            <a:ext cx="471488" cy="66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s://ae01.alicdn.com/kf/HTB1WP0iKVXXXXcYXXXXq6xXFXXX7/Tattoo-Non-Spray-Diffuser-Green-Soap-Supply-Wash-font-b-Lab-b-font-font-b-Squeez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9" y="4405117"/>
            <a:ext cx="2093137" cy="209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s1.bukalapak.com/img/179561396/s-194-194/LABORATORY_BOTTLE_500_ml___Botol_Lab___Botol_Kaca___Norm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17" y="4219367"/>
            <a:ext cx="2152963" cy="215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4.bp.blogspot.com/-cbPNJS6Daj0/U0EOQegik0I/AAAAAAAAA0s/i28RapUd5bE/s1600/Erlenmeyer+Fla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0" l="0" r="100000">
                        <a14:foregroundMark x1="39600" y1="5600" x2="20600" y2="92600"/>
                        <a14:foregroundMark x1="18600" y1="92600" x2="79800" y2="94400"/>
                        <a14:foregroundMark x1="78800" y1="94400" x2="62600" y2="4600"/>
                        <a14:foregroundMark x1="62600" y1="4600" x2="40600" y2="4600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43" y="4175129"/>
            <a:ext cx="2323125" cy="23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16274" y="5490157"/>
            <a:ext cx="683363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Acetone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70377" y="5451685"/>
            <a:ext cx="524363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/>
              <a:t>HCl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8379" y="5657830"/>
            <a:ext cx="9702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Larutan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Benedict</a:t>
            </a:r>
          </a:p>
        </p:txBody>
      </p:sp>
      <p:pic>
        <p:nvPicPr>
          <p:cNvPr id="24" name="Picture 84" descr="ghsf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9042" y="6111469"/>
            <a:ext cx="253974" cy="2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9" descr="ghsh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1252" y="5828907"/>
            <a:ext cx="246704" cy="24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1" descr="ghsch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89544" y="5828907"/>
            <a:ext cx="247196" cy="24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9" descr="ghsh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41889" y="5865016"/>
            <a:ext cx="246704" cy="24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4" descr="GHSEnv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58996" y="5862277"/>
            <a:ext cx="268140" cy="25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4464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3675"/>
            <a:ext cx="7315200" cy="1325563"/>
          </a:xfrm>
        </p:spPr>
        <p:txBody>
          <a:bodyPr/>
          <a:lstStyle/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Fume Hood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9238"/>
            <a:ext cx="5476313" cy="3033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Fume hood,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ruangan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tempat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bekerja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asam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kuat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dan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kimia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toksik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1085850" indent="-51435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Toksik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1085850" indent="-51435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Karsinogenik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1085850" indent="-51435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Berbau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tajam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1143000" indent="0">
              <a:buNone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Contoh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: SDS, methanol,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asam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kuat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HCl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1143000" indent="0"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0231" y="4571301"/>
            <a:ext cx="5353050" cy="116734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menyimpan</a:t>
            </a:r>
            <a:r>
              <a:rPr lang="en-US" sz="2000" dirty="0"/>
              <a:t> </a:t>
            </a:r>
            <a:r>
              <a:rPr lang="en-US" sz="2000" dirty="0" err="1"/>
              <a:t>barang-barang</a:t>
            </a:r>
            <a:r>
              <a:rPr lang="en-US" sz="2000" dirty="0"/>
              <a:t> di fume hood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kapasitas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dan </a:t>
            </a:r>
            <a:r>
              <a:rPr lang="en-US" sz="2000" dirty="0" err="1"/>
              <a:t>mengganggu</a:t>
            </a:r>
            <a:r>
              <a:rPr lang="en-US" sz="2000" dirty="0"/>
              <a:t> airflow</a:t>
            </a:r>
          </a:p>
        </p:txBody>
      </p:sp>
      <p:pic>
        <p:nvPicPr>
          <p:cNvPr id="5" name="Picture 6" descr="ho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45" y="1780581"/>
            <a:ext cx="3859655" cy="185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42" y="3858768"/>
            <a:ext cx="2609272" cy="223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3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Fume Hood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504" y="1481125"/>
            <a:ext cx="5310768" cy="220357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20204" y="4607705"/>
            <a:ext cx="3851796" cy="121327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i="1" dirty="0"/>
              <a:t>sash,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kecepatan</a:t>
            </a:r>
            <a:r>
              <a:rPr lang="en-US" sz="2000" dirty="0"/>
              <a:t> </a:t>
            </a:r>
            <a:r>
              <a:rPr lang="en-US" sz="2000" dirty="0" err="1"/>
              <a:t>udara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mengalir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fume hood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i="1" dirty="0">
                <a:sym typeface="Wingdings" panose="05000000000000000000" pitchFamily="2" charset="2"/>
              </a:rPr>
              <a:t>sash </a:t>
            </a:r>
            <a:r>
              <a:rPr lang="en-US" sz="2000" dirty="0" err="1">
                <a:sym typeface="Wingdings" panose="05000000000000000000" pitchFamily="2" charset="2"/>
              </a:rPr>
              <a:t>harus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dalam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tertutup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rendah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saat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digunakan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endParaRPr lang="en-US" sz="2000" dirty="0"/>
          </a:p>
        </p:txBody>
      </p:sp>
      <p:sp>
        <p:nvSpPr>
          <p:cNvPr id="7" name="Pie 6"/>
          <p:cNvSpPr/>
          <p:nvPr/>
        </p:nvSpPr>
        <p:spPr>
          <a:xfrm>
            <a:off x="7893898" y="1835784"/>
            <a:ext cx="1111431" cy="1158827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7052" y="1538035"/>
            <a:ext cx="3002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Posisi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aman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bahan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kimia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¾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area hood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510341"/>
            <a:ext cx="42291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61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65126"/>
            <a:ext cx="7147691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Fume Hood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22" y="1517408"/>
            <a:ext cx="8559762" cy="3212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Fume hood </a:t>
            </a:r>
          </a:p>
          <a:p>
            <a:pPr marL="3937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Jika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ingin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menimbang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toksik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850900" indent="-514350">
              <a:buFont typeface="+mj-lt"/>
              <a:buAutoNum type="alphaLcParenR"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Gunakan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botol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tertutup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tara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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siapkan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fume hood 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lapisi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dengan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menggunakan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tissue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beralkohol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marL="850900" indent="-514350">
              <a:buFont typeface="+mj-lt"/>
              <a:buAutoNum type="alphaLcParenR"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Tuang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bahan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kimia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ke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dalam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botol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bertutup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 lap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botol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dengan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lap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basah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dan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kering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bersih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marL="850900" indent="-514350">
              <a:buFont typeface="+mj-lt"/>
              <a:buAutoNum type="alphaLcParenR"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Timbang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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timbangan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ada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di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luar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fume hood </a:t>
            </a:r>
          </a:p>
          <a:p>
            <a:pPr marL="850900" indent="-514350">
              <a:buFont typeface="+mj-lt"/>
              <a:buAutoNum type="alphaLcParenR"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Bersihkan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timbangan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dan fume hood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97" y="4451742"/>
            <a:ext cx="3817553" cy="2406258"/>
          </a:xfrm>
          <a:prstGeom prst="rect">
            <a:avLst/>
          </a:prstGeom>
        </p:spPr>
      </p:pic>
      <p:pic>
        <p:nvPicPr>
          <p:cNvPr id="3076" name="Picture 4" descr="https://healthsafety.etsu.edu/img/modules/labsafety/Pictur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6" y="4076700"/>
            <a:ext cx="3478584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9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47" y="365126"/>
            <a:ext cx="9164053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Timbangan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27" y="1690688"/>
            <a:ext cx="5704183" cy="38147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Timbangan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/ Balance </a:t>
            </a:r>
          </a:p>
          <a:p>
            <a:pPr marL="746125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Lakukan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kalibrasi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746125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Saat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menimbang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gunakan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spatula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bersih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dan weight boat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baru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dan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tidak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berbicara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746125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Kembalikan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semua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dan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alat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telah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digunakan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dan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bersihkan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timbangan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517525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4" descr="DSCF16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5" t="22681"/>
          <a:stretch>
            <a:fillRect/>
          </a:stretch>
        </p:blipFill>
        <p:spPr bwMode="auto">
          <a:xfrm>
            <a:off x="6213410" y="3809617"/>
            <a:ext cx="1874299" cy="282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SCF1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1" t="21875" b="68124"/>
          <a:stretch>
            <a:fillRect/>
          </a:stretch>
        </p:blipFill>
        <p:spPr bwMode="auto">
          <a:xfrm>
            <a:off x="6102789" y="2050306"/>
            <a:ext cx="2726912" cy="132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767167" y="3372338"/>
            <a:ext cx="274863" cy="453777"/>
          </a:xfrm>
          <a:prstGeom prst="upArrow">
            <a:avLst>
              <a:gd name="adj1" fmla="val 50000"/>
              <a:gd name="adj2" fmla="val 4375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30178" y="5325500"/>
            <a:ext cx="4748464" cy="106006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Meja</a:t>
            </a:r>
            <a:r>
              <a:rPr lang="en-US" sz="2000" dirty="0"/>
              <a:t> dan </a:t>
            </a:r>
            <a:r>
              <a:rPr lang="en-US" sz="2000" dirty="0" err="1"/>
              <a:t>timbangan</a:t>
            </a:r>
            <a:r>
              <a:rPr lang="en-US" sz="2000" dirty="0"/>
              <a:t> </a:t>
            </a:r>
            <a:r>
              <a:rPr lang="en-US" sz="2000" dirty="0" err="1"/>
              <a:t>dibersihkan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tissue yang </a:t>
            </a:r>
            <a:r>
              <a:rPr lang="en-US" sz="2000" dirty="0" err="1"/>
              <a:t>dibasahi</a:t>
            </a:r>
            <a:r>
              <a:rPr lang="en-US" sz="2000" dirty="0"/>
              <a:t> air dan tissue </a:t>
            </a:r>
            <a:r>
              <a:rPr lang="en-US" sz="2000" dirty="0" err="1"/>
              <a:t>kering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664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162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Penyimpanan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Kimia (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Cegah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Interaksi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Kimia)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6250" y="2095501"/>
            <a:ext cx="487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Kelompokkan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bahan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kimia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berdasarkan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karakterisasi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bahan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6250" y="3543301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Bahan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yang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berlebih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jangan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dikembalikan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ketempat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semula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62050" y="5143501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Letakkan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ketempat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semula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bahan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kimia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yang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telah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dipakai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76850" y="2095500"/>
            <a:ext cx="457200" cy="2286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76850" y="2857500"/>
            <a:ext cx="381000" cy="2286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76850" y="2565400"/>
            <a:ext cx="4572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81663" y="1903414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Organik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34050" y="2400301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Anorganik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57850" y="2857501"/>
            <a:ext cx="381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Organic acid/flammable</a:t>
            </a:r>
          </a:p>
        </p:txBody>
      </p:sp>
    </p:spTree>
    <p:extLst>
      <p:ext uri="{BB962C8B-B14F-4D97-AF65-F5344CB8AC3E}">
        <p14:creationId xmlns:p14="http://schemas.microsoft.com/office/powerpoint/2010/main" val="35496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75915"/>
            <a:ext cx="7658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Penyimpanan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Kimia (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Cegah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Interaksi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Kimia)</a:t>
            </a:r>
            <a:endParaRPr lang="en-US" dirty="0"/>
          </a:p>
        </p:txBody>
      </p:sp>
      <p:pic>
        <p:nvPicPr>
          <p:cNvPr id="6150" name="Picture 6" descr="http://www.ciptanauli.com/wp-content/uploads/2011/06/Bahan-Kimia-Chemical-Reagent-Cipta-Nauli-Bangun-Kim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4225" y="2548731"/>
            <a:ext cx="2495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03009" y="1844674"/>
            <a:ext cx="124822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Lingkungan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67106" y="3663735"/>
            <a:ext cx="12105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Bahan</a:t>
            </a:r>
            <a:r>
              <a:rPr lang="en-US" dirty="0"/>
              <a:t> Lain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0245" y="3817364"/>
            <a:ext cx="84670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Wadah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03009" y="5277061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Bahan</a:t>
            </a:r>
            <a:r>
              <a:rPr lang="en-US" dirty="0"/>
              <a:t> Kimia</a:t>
            </a:r>
          </a:p>
        </p:txBody>
      </p:sp>
      <p:sp>
        <p:nvSpPr>
          <p:cNvPr id="19" name="Down Arrow 18"/>
          <p:cNvSpPr/>
          <p:nvPr/>
        </p:nvSpPr>
        <p:spPr>
          <a:xfrm flipH="1" flipV="1">
            <a:off x="4686732" y="2426365"/>
            <a:ext cx="381000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6200000" flipH="1" flipV="1">
            <a:off x="3034300" y="3634245"/>
            <a:ext cx="381000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5400000" flipV="1">
            <a:off x="6339164" y="3622577"/>
            <a:ext cx="381000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551455" y="1852799"/>
            <a:ext cx="3103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panas</a:t>
            </a:r>
            <a:r>
              <a:rPr lang="en-US" dirty="0"/>
              <a:t>, </a:t>
            </a:r>
            <a:r>
              <a:rPr lang="en-US" dirty="0" err="1"/>
              <a:t>percikan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, </a:t>
            </a:r>
          </a:p>
          <a:p>
            <a:pPr marL="285750"/>
            <a:r>
              <a:rPr lang="en-US" dirty="0" err="1"/>
              <a:t>Uap</a:t>
            </a:r>
            <a:r>
              <a:rPr lang="en-US" dirty="0"/>
              <a:t> air </a:t>
            </a:r>
            <a:r>
              <a:rPr lang="en-US" dirty="0" err="1"/>
              <a:t>hidratasi</a:t>
            </a:r>
            <a:r>
              <a:rPr lang="en-US" dirty="0"/>
              <a:t> </a:t>
            </a:r>
            <a:r>
              <a:rPr lang="en-US" dirty="0" err="1"/>
              <a:t>eksotermik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Oksigen</a:t>
            </a:r>
            <a:r>
              <a:rPr lang="en-US" dirty="0"/>
              <a:t> (</a:t>
            </a:r>
            <a:r>
              <a:rPr lang="en-US" dirty="0" err="1"/>
              <a:t>oksidasi</a:t>
            </a:r>
            <a:r>
              <a:rPr lang="en-US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25762" y="4186696"/>
            <a:ext cx="20783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Oksidator</a:t>
            </a:r>
            <a:r>
              <a:rPr lang="en-US" dirty="0"/>
              <a:t> dan </a:t>
            </a:r>
          </a:p>
          <a:p>
            <a:pPr marL="285750"/>
            <a:r>
              <a:rPr lang="en-US" dirty="0" err="1"/>
              <a:t>Reduktor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beracun</a:t>
            </a:r>
            <a:r>
              <a:rPr lang="en-US" dirty="0"/>
              <a:t> +</a:t>
            </a:r>
          </a:p>
          <a:p>
            <a:pPr marL="285750"/>
            <a:r>
              <a:rPr lang="en-US" dirty="0" err="1"/>
              <a:t>Asam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Logam</a:t>
            </a:r>
            <a:r>
              <a:rPr lang="en-US" dirty="0"/>
              <a:t> + </a:t>
            </a:r>
            <a:r>
              <a:rPr lang="en-US" dirty="0" err="1"/>
              <a:t>asam</a:t>
            </a:r>
            <a:r>
              <a:rPr lang="en-US" dirty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8931" y="4305996"/>
            <a:ext cx="3449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Korosif</a:t>
            </a:r>
            <a:r>
              <a:rPr lang="en-US" dirty="0"/>
              <a:t> :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, </a:t>
            </a:r>
            <a:r>
              <a:rPr lang="en-US" dirty="0" err="1"/>
              <a:t>HCl</a:t>
            </a:r>
            <a:r>
              <a:rPr lang="en-US" dirty="0"/>
              <a:t>, </a:t>
            </a:r>
            <a:r>
              <a:rPr lang="en-US" dirty="0" err="1"/>
              <a:t>NaOH</a:t>
            </a:r>
            <a:endParaRPr lang="en-US" baseline="-25000" dirty="0"/>
          </a:p>
          <a:p>
            <a:pPr marL="285750" indent="-285750">
              <a:buFontTx/>
              <a:buChar char="-"/>
            </a:pPr>
            <a:r>
              <a:rPr lang="en-US" dirty="0" err="1"/>
              <a:t>Kebocoran</a:t>
            </a:r>
            <a:r>
              <a:rPr lang="en-US" dirty="0"/>
              <a:t> : </a:t>
            </a:r>
            <a:r>
              <a:rPr lang="en-US" dirty="0" err="1"/>
              <a:t>uap</a:t>
            </a:r>
            <a:r>
              <a:rPr lang="en-US" dirty="0"/>
              <a:t>, gas </a:t>
            </a:r>
            <a:r>
              <a:rPr lang="en-US" dirty="0" err="1"/>
              <a:t>beracun</a:t>
            </a:r>
            <a:r>
              <a:rPr lang="en-US" dirty="0"/>
              <a:t>, </a:t>
            </a:r>
          </a:p>
          <a:p>
            <a:pPr marL="285750"/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(</a:t>
            </a:r>
            <a:r>
              <a:rPr lang="en-US" dirty="0" err="1"/>
              <a:t>inkompabilitas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4" y="1620868"/>
            <a:ext cx="2331676" cy="19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43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Contoh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Interaksi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Kimia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Acetic Acid + Acetaldehyde</a:t>
            </a:r>
          </a:p>
          <a:p>
            <a:r>
              <a:rPr lang="en-US" dirty="0"/>
              <a:t>Copper (II) </a:t>
            </a:r>
            <a:r>
              <a:rPr lang="en-US" dirty="0" err="1"/>
              <a:t>sulphide</a:t>
            </a:r>
            <a:r>
              <a:rPr lang="en-US" dirty="0"/>
              <a:t> + Cadmium chloride </a:t>
            </a:r>
          </a:p>
          <a:p>
            <a:r>
              <a:rPr lang="en-US" dirty="0"/>
              <a:t>Hydrogen peroxide + Iron (II) </a:t>
            </a:r>
            <a:r>
              <a:rPr lang="en-US" dirty="0" err="1"/>
              <a:t>sulphide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 err="1"/>
              <a:t>Semua</a:t>
            </a:r>
            <a:r>
              <a:rPr lang="en-US" sz="3600" dirty="0"/>
              <a:t> </a:t>
            </a:r>
            <a:r>
              <a:rPr lang="en-US" sz="3600" dirty="0" err="1"/>
              <a:t>kombinasi</a:t>
            </a:r>
            <a:r>
              <a:rPr lang="en-US" sz="3600" dirty="0"/>
              <a:t> </a:t>
            </a:r>
            <a:r>
              <a:rPr lang="en-US" sz="3600" dirty="0" err="1"/>
              <a:t>tersebut</a:t>
            </a:r>
            <a:r>
              <a:rPr lang="en-US" sz="3600" dirty="0"/>
              <a:t> </a:t>
            </a:r>
            <a:r>
              <a:rPr lang="en-US" sz="3600" dirty="0" err="1"/>
              <a:t>akan</a:t>
            </a:r>
            <a:r>
              <a:rPr lang="en-US" sz="3600" dirty="0"/>
              <a:t> </a:t>
            </a:r>
            <a:r>
              <a:rPr lang="en-US" sz="3600" dirty="0" err="1"/>
              <a:t>mengakibatkan</a:t>
            </a:r>
            <a:r>
              <a:rPr lang="en-US" sz="3600" dirty="0"/>
              <a:t> </a:t>
            </a:r>
            <a:r>
              <a:rPr lang="en-US" sz="3600" u="sng" dirty="0" err="1">
                <a:solidFill>
                  <a:srgbClr val="FF0000"/>
                </a:solidFill>
              </a:rPr>
              <a:t>ledakan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</a:p>
          <a:p>
            <a:pPr marL="0" indent="0" algn="ctr">
              <a:buNone/>
            </a:pPr>
            <a:r>
              <a:rPr lang="en-US" sz="3600" u="sng" dirty="0" err="1">
                <a:solidFill>
                  <a:srgbClr val="FF0000"/>
                </a:solidFill>
              </a:rPr>
              <a:t>reaksi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u="sng" dirty="0" err="1">
                <a:solidFill>
                  <a:srgbClr val="FF0000"/>
                </a:solidFill>
              </a:rPr>
              <a:t>ekosotermis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093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4" y="376048"/>
            <a:ext cx="7699069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Cara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Penyimpanan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Kimia</a:t>
            </a:r>
          </a:p>
        </p:txBody>
      </p:sp>
      <p:pic>
        <p:nvPicPr>
          <p:cNvPr id="4" name="Picture 4" descr="DSCF0773"/>
          <p:cNvPicPr>
            <a:picLocks noChangeAspect="1" noChangeArrowheads="1"/>
          </p:cNvPicPr>
          <p:nvPr/>
        </p:nvPicPr>
        <p:blipFill>
          <a:blip r:embed="rId2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30" y="1872826"/>
            <a:ext cx="5654121" cy="42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788143" y="3466501"/>
            <a:ext cx="1417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In organic 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400000">
            <a:off x="6929183" y="3111997"/>
            <a:ext cx="268705" cy="1205419"/>
          </a:xfrm>
          <a:prstGeom prst="downArrow">
            <a:avLst>
              <a:gd name="adj1" fmla="val 50000"/>
              <a:gd name="adj2" fmla="val 93750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629104" y="3609548"/>
            <a:ext cx="594289" cy="336555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0719" y="3531456"/>
            <a:ext cx="1178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Organic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666246" y="4787141"/>
            <a:ext cx="12791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Alkohol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Bleach 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340849" y="5129571"/>
            <a:ext cx="1325396" cy="269244"/>
          </a:xfrm>
          <a:prstGeom prst="leftArrow">
            <a:avLst>
              <a:gd name="adj1" fmla="val 50000"/>
              <a:gd name="adj2" fmla="val 87500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95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16" y="365126"/>
            <a:ext cx="7299987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Cara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Penyimpanan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Kimia (2)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8428" b="33929"/>
          <a:stretch/>
        </p:blipFill>
        <p:spPr>
          <a:xfrm>
            <a:off x="425116" y="1638849"/>
            <a:ext cx="4621267" cy="2368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0" t="8765" r="28571" b="57672"/>
          <a:stretch/>
        </p:blipFill>
        <p:spPr>
          <a:xfrm>
            <a:off x="3640333" y="4129823"/>
            <a:ext cx="5268687" cy="23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8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62" y="365126"/>
            <a:ext cx="7169833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Mengapa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Perlu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dilakukan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Training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Menangani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Bahan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Kimia?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5800" y="202541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Menghindari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resiko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kecelakaan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655277"/>
            <a:ext cx="46482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374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178919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Cara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Penyimpanan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Kimia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Lemari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74" y="2289225"/>
            <a:ext cx="4924425" cy="1571625"/>
          </a:xfrm>
          <a:prstGeom prst="rect">
            <a:avLst/>
          </a:prstGeom>
        </p:spPr>
      </p:pic>
      <p:pic>
        <p:nvPicPr>
          <p:cNvPr id="2050" name="Picture 2" descr="http://www.justritemfg.com/ProductFiles/EXGroup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924" y="3860850"/>
            <a:ext cx="6122988" cy="26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01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357" y="84495"/>
            <a:ext cx="6131523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Pelabelan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57" y="1410058"/>
            <a:ext cx="6006623" cy="3080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Label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reagen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anda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:</a:t>
            </a:r>
          </a:p>
          <a:p>
            <a:pPr marL="739775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Nama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reagen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konsentrasi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reagen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739775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Nama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pemilik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reagen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739775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Tanggal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pembuatan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739775">
              <a:buFont typeface="Wingdings" panose="05000000000000000000" pitchFamily="2" charset="2"/>
              <a:buChar char="§"/>
            </a:pPr>
            <a:r>
              <a:rPr lang="en-US" sz="2400" u="sng" dirty="0" err="1">
                <a:solidFill>
                  <a:schemeClr val="accent5">
                    <a:lumMod val="75000"/>
                  </a:schemeClr>
                </a:solidFill>
              </a:rPr>
              <a:t>Ditempeli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accent5">
                    <a:lumMod val="75000"/>
                  </a:schemeClr>
                </a:solidFill>
              </a:rPr>
              <a:t>botol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accent5">
                    <a:lumMod val="75000"/>
                  </a:schemeClr>
                </a:solidFill>
              </a:rPr>
              <a:t>stiker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 logo </a:t>
            </a:r>
            <a:r>
              <a:rPr lang="en-US" sz="2400" u="sng" dirty="0" err="1">
                <a:solidFill>
                  <a:schemeClr val="accent5">
                    <a:lumMod val="75000"/>
                  </a:schemeClr>
                </a:solidFill>
              </a:rPr>
              <a:t>tanda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accent5">
                    <a:lumMod val="75000"/>
                  </a:schemeClr>
                </a:solidFill>
              </a:rPr>
              <a:t>bahaya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739775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Botol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tidak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berlabel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sebaiknya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dibuang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697580" y="2205788"/>
            <a:ext cx="2390775" cy="4343400"/>
            <a:chOff x="4037" y="1684"/>
            <a:chExt cx="749" cy="1588"/>
          </a:xfrm>
        </p:grpSpPr>
        <p:pic>
          <p:nvPicPr>
            <p:cNvPr id="5" name="Picture 7" descr="716222_ap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9" t="6229" r="11591" b="6229"/>
            <a:stretch>
              <a:fillRect/>
            </a:stretch>
          </p:blipFill>
          <p:spPr bwMode="auto">
            <a:xfrm>
              <a:off x="4037" y="1684"/>
              <a:ext cx="749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4218" y="2273"/>
              <a:ext cx="394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000" dirty="0">
                  <a:cs typeface="Arial" panose="020B0604020202020204" pitchFamily="34" charset="0"/>
                </a:rPr>
                <a:t>PBS 10x</a:t>
              </a:r>
            </a:p>
            <a:p>
              <a:r>
                <a:rPr lang="en-US" sz="1000" dirty="0">
                  <a:cs typeface="Arial" panose="020B0604020202020204" pitchFamily="34" charset="0"/>
                </a:rPr>
                <a:t>24-7-10</a:t>
              </a:r>
            </a:p>
            <a:p>
              <a:r>
                <a:rPr lang="en-US" sz="1000" dirty="0" err="1">
                  <a:cs typeface="Arial" panose="020B0604020202020204" pitchFamily="34" charset="0"/>
                </a:rPr>
                <a:t>Silvi</a:t>
              </a:r>
              <a:r>
                <a:rPr lang="en-US" sz="1000" dirty="0">
                  <a:cs typeface="Arial" panose="020B0604020202020204" pitchFamily="34" charset="0"/>
                </a:rPr>
                <a:t> </a:t>
              </a:r>
            </a:p>
            <a:p>
              <a:endParaRPr lang="en-US" sz="1000" dirty="0">
                <a:cs typeface="Arial" panose="020B0604020202020204" pitchFamily="34" charset="0"/>
              </a:endParaRPr>
            </a:p>
            <a:p>
              <a:endParaRPr lang="en-US" sz="1000" dirty="0">
                <a:cs typeface="Arial" panose="020B0604020202020204" pitchFamily="34" charset="0"/>
              </a:endParaRPr>
            </a:p>
            <a:p>
              <a:endParaRPr lang="en-US" sz="1000" dirty="0">
                <a:cs typeface="Arial" panose="020B0604020202020204" pitchFamily="34" charset="0"/>
              </a:endParaRPr>
            </a:p>
          </p:txBody>
        </p:sp>
      </p:grpSp>
      <p:pic>
        <p:nvPicPr>
          <p:cNvPr id="4098" name="Picture 2" descr="http://www.ilo.org/legacy/english/protection/safework/cis/products/safetytm/pics/picture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7" y="4449495"/>
            <a:ext cx="3922696" cy="23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8" descr="ghst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5324" y="4980973"/>
            <a:ext cx="9048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0205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32" y="365126"/>
            <a:ext cx="7322218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Penggunaan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&amp;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Perawatan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Alat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991" y="1690688"/>
            <a:ext cx="8347910" cy="4240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Penggunaan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dan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perawatan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alat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971550">
              <a:tabLst>
                <a:tab pos="800100" algn="l"/>
              </a:tabLs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Glassware 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letakkan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botol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kotor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di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ruang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cuci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dan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rendam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dengan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air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sabun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marL="971550">
              <a:tabLst>
                <a:tab pos="800100" algn="l"/>
              </a:tabLst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Meja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kerja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Jaga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kebersihan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meja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kerja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jangan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meninggalkan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tissue,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sarung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tangan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stok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bahan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kimia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, air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dll</a:t>
            </a:r>
            <a:endParaRPr lang="en-US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971550">
              <a:tabLst>
                <a:tab pos="800100" algn="l"/>
              </a:tabLst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Lantai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Lakukan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dekontaminasi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secepatnya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jika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ada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tumpahan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bahan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kimia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marL="971550">
              <a:tabLst>
                <a:tab pos="800100" algn="l"/>
              </a:tabLst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Wastafel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Jangan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membuang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cairan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berbahaya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ke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dalam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wastafel</a:t>
            </a:r>
            <a:endParaRPr lang="en-US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50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Transport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Kimia di Lab</a:t>
            </a:r>
            <a:endParaRPr lang="en-US" dirty="0"/>
          </a:p>
        </p:txBody>
      </p:sp>
      <p:pic>
        <p:nvPicPr>
          <p:cNvPr id="3074" name="Picture 2" descr="https://www.terrauniversal.com/gallery/carts/images/chemical_safety_carts_chemical_transpo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913548"/>
            <a:ext cx="2230113" cy="30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673" y="1853279"/>
            <a:ext cx="2495671" cy="2802831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6169673" y="3891832"/>
            <a:ext cx="1564105" cy="152855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://img2.accuform.com/files/damObject/Image/huge/PST53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721" y="2715622"/>
            <a:ext cx="2996557" cy="38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49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365126"/>
            <a:ext cx="7258929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Resiko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Bekerja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Laboratorium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Kimia 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"/>
          <a:stretch/>
        </p:blipFill>
        <p:spPr bwMode="auto">
          <a:xfrm>
            <a:off x="-14980" y="2205003"/>
            <a:ext cx="4644130" cy="311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6530" y="5511263"/>
            <a:ext cx="440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http://www.ehs.berkeley.edu/lessonslearned/labslessons17.html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161083" y="3202984"/>
            <a:ext cx="37764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Terkena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larutan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kimia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organic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sangat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korosif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68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65126"/>
            <a:ext cx="7417484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Resiko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Bekerja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Laboratorium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Kimia (2)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" y="2451269"/>
            <a:ext cx="3780952" cy="27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51678" y="5288647"/>
            <a:ext cx="3790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http://www.kellogg.umich.edu/theeyeshaveit/trauma/chemical-burn.html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12490" y="3198135"/>
            <a:ext cx="34318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Kornea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terbakar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terkena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larutan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alkali </a:t>
            </a:r>
          </a:p>
        </p:txBody>
      </p:sp>
    </p:spTree>
    <p:extLst>
      <p:ext uri="{BB962C8B-B14F-4D97-AF65-F5344CB8AC3E}">
        <p14:creationId xmlns:p14="http://schemas.microsoft.com/office/powerpoint/2010/main" val="36328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7440637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Resiko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Bekerja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Laboratorium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Kimia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4" y="1960942"/>
            <a:ext cx="8718692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31" y="3095228"/>
            <a:ext cx="3377823" cy="205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8" y="3077037"/>
            <a:ext cx="3245611" cy="205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0607" y="2306678"/>
            <a:ext cx="3676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The danger of sodium hydroxide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19519" y="5425195"/>
            <a:ext cx="77976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http://www.chm.bris.ac.uk/webprojects2006/Macgee/Web%20Project/chemical_burn.htm</a:t>
            </a:r>
          </a:p>
        </p:txBody>
      </p:sp>
      <p:pic>
        <p:nvPicPr>
          <p:cNvPr id="2050" name="Picture 2" descr="https://upload.wikimedia.org/wikipedia/commons/thumb/a/a1/GHS-pictogram-acid.svg/2000px-GHS-pictogram-acid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5" y="3320595"/>
            <a:ext cx="1335600" cy="13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24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65126"/>
            <a:ext cx="942975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Efek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Paparan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Bahan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Kimia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Toksik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4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1177925" y="1600200"/>
          <a:ext cx="67881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hoto Editor Photo" r:id="rId4" imgW="7314286" imgH="4877481" progId="MSPhotoEd.3">
                  <p:embed/>
                </p:oleObj>
              </mc:Choice>
              <mc:Fallback>
                <p:oleObj name="Photo Editor Photo" r:id="rId4" imgW="7314286" imgH="48774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61" t="31" r="1961" b="1469"/>
                      <a:stretch>
                        <a:fillRect/>
                      </a:stretch>
                    </p:blipFill>
                    <p:spPr bwMode="auto">
                      <a:xfrm>
                        <a:off x="1177925" y="1600200"/>
                        <a:ext cx="678815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03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95250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Rute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Paparan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Bahan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Kimia </a:t>
            </a:r>
          </a:p>
        </p:txBody>
      </p:sp>
      <p:pic>
        <p:nvPicPr>
          <p:cNvPr id="5" name="Picture 3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8438" y="1690689"/>
            <a:ext cx="25304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89875" y="2770188"/>
            <a:ext cx="150971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dirty="0">
                <a:solidFill>
                  <a:schemeClr val="bg1"/>
                </a:solidFill>
                <a:latin typeface="Garamond" pitchFamily="18" charset="0"/>
              </a:rPr>
              <a:t>2. </a:t>
            </a:r>
            <a:r>
              <a:rPr lang="en-US" dirty="0" err="1">
                <a:solidFill>
                  <a:schemeClr val="bg1"/>
                </a:solidFill>
                <a:latin typeface="Garamond" pitchFamily="18" charset="0"/>
              </a:rPr>
              <a:t>Inhalasi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0263" y="2316164"/>
            <a:ext cx="104137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Gas, </a:t>
            </a:r>
            <a:r>
              <a:rPr lang="id-ID" dirty="0">
                <a:solidFill>
                  <a:schemeClr val="bg1"/>
                </a:solidFill>
                <a:latin typeface="Garamond" pitchFamily="18" charset="0"/>
              </a:rPr>
              <a:t>Uap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  <a:p>
            <a:pPr algn="ctr" eaLnBrk="0" hangingPunct="0"/>
            <a:r>
              <a:rPr lang="en-US" dirty="0" err="1">
                <a:solidFill>
                  <a:schemeClr val="bg1"/>
                </a:solidFill>
                <a:latin typeface="Garamond" pitchFamily="18" charset="0"/>
              </a:rPr>
              <a:t>Parti</a:t>
            </a:r>
            <a:r>
              <a:rPr lang="id-ID" dirty="0">
                <a:solidFill>
                  <a:schemeClr val="bg1"/>
                </a:solidFill>
                <a:latin typeface="Garamond" pitchFamily="18" charset="0"/>
              </a:rPr>
              <a:t>k</a:t>
            </a:r>
            <a:r>
              <a:rPr lang="en-US" dirty="0" err="1">
                <a:solidFill>
                  <a:schemeClr val="bg1"/>
                </a:solidFill>
                <a:latin typeface="Garamond" pitchFamily="18" charset="0"/>
              </a:rPr>
              <a:t>ulat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4012" y="4062414"/>
            <a:ext cx="152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bg1"/>
                </a:solidFill>
                <a:latin typeface="Garamond" pitchFamily="18" charset="0"/>
              </a:rPr>
              <a:t>Cairan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/</a:t>
            </a:r>
          </a:p>
          <a:p>
            <a:pPr algn="ctr" eaLnBrk="0" hangingPunct="0"/>
            <a:r>
              <a:rPr lang="en-US" dirty="0" err="1">
                <a:solidFill>
                  <a:schemeClr val="bg1"/>
                </a:solidFill>
                <a:latin typeface="Garamond" pitchFamily="18" charset="0"/>
              </a:rPr>
              <a:t>Padatan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40625" y="4583113"/>
            <a:ext cx="205740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d-ID" dirty="0">
                <a:solidFill>
                  <a:schemeClr val="bg1"/>
                </a:solidFill>
                <a:latin typeface="Garamond" pitchFamily="18" charset="0"/>
              </a:rPr>
              <a:t>4. Kulit 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id-ID" dirty="0">
                <a:solidFill>
                  <a:schemeClr val="bg1"/>
                </a:solidFill>
                <a:latin typeface="Garamond" pitchFamily="18" charset="0"/>
              </a:rPr>
              <a:t>Absorpsi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id-ID" dirty="0">
                <a:solidFill>
                  <a:schemeClr val="bg1"/>
                </a:solidFill>
                <a:latin typeface="Garamond" pitchFamily="18" charset="0"/>
              </a:rPr>
              <a:t>Kulit terluka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416096" y="3833813"/>
            <a:ext cx="113813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d-ID" dirty="0">
                <a:solidFill>
                  <a:schemeClr val="bg1"/>
                </a:solidFill>
                <a:latin typeface="Garamond" pitchFamily="18" charset="0"/>
              </a:rPr>
              <a:t>3. </a:t>
            </a:r>
            <a:r>
              <a:rPr lang="en-US" dirty="0" err="1">
                <a:solidFill>
                  <a:schemeClr val="bg1"/>
                </a:solidFill>
                <a:latin typeface="Garamond" pitchFamily="18" charset="0"/>
              </a:rPr>
              <a:t>Tertelan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692937" y="2986088"/>
            <a:ext cx="914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534313" y="2081213"/>
            <a:ext cx="3057525" cy="40005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id-ID" sz="2000" dirty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1. Mata &amp; Membran Mukosa</a:t>
            </a:r>
            <a:endParaRPr lang="en-GB" sz="2000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1737388" y="2338388"/>
            <a:ext cx="7969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5588662" y="2233614"/>
            <a:ext cx="1708150" cy="1047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4172612" y="2386014"/>
            <a:ext cx="3200400" cy="5492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3639212" y="2462214"/>
            <a:ext cx="3733800" cy="15351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4325012" y="3681414"/>
            <a:ext cx="2590800" cy="9366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472694" y="5805488"/>
            <a:ext cx="1528174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d-ID" dirty="0">
                <a:solidFill>
                  <a:schemeClr val="bg1"/>
                </a:solidFill>
                <a:latin typeface="Garamond" pitchFamily="18" charset="0"/>
              </a:rPr>
              <a:t>5. Needle Stick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cxnSp>
        <p:nvCxnSpPr>
          <p:cNvPr id="19" name="Straight Arrow Connector 18"/>
          <p:cNvCxnSpPr>
            <a:stCxn id="8" idx="0"/>
          </p:cNvCxnSpPr>
          <p:nvPr/>
        </p:nvCxnSpPr>
        <p:spPr>
          <a:xfrm flipV="1">
            <a:off x="896012" y="3146427"/>
            <a:ext cx="0" cy="915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72612" y="4214813"/>
            <a:ext cx="2590800" cy="1581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 flipV="1">
            <a:off x="1953288" y="4018479"/>
            <a:ext cx="462809" cy="45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1"/>
          </p:cNvCxnSpPr>
          <p:nvPr/>
        </p:nvCxnSpPr>
        <p:spPr>
          <a:xfrm flipV="1">
            <a:off x="1953287" y="5044779"/>
            <a:ext cx="287338" cy="46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1"/>
          </p:cNvCxnSpPr>
          <p:nvPr/>
        </p:nvCxnSpPr>
        <p:spPr>
          <a:xfrm flipV="1">
            <a:off x="1953288" y="5990154"/>
            <a:ext cx="519407" cy="45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8" idx="3"/>
          </p:cNvCxnSpPr>
          <p:nvPr/>
        </p:nvCxnSpPr>
        <p:spPr>
          <a:xfrm>
            <a:off x="1658013" y="4385580"/>
            <a:ext cx="295275" cy="16500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53287" y="4064002"/>
            <a:ext cx="0" cy="44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45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7440637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Pemicu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Kecelakaan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35" y="699700"/>
            <a:ext cx="8718692" cy="491282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kurang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bahaya</a:t>
            </a:r>
            <a:r>
              <a:rPr lang="en-US" sz="2800" dirty="0"/>
              <a:t> (</a:t>
            </a:r>
            <a:r>
              <a:rPr lang="en-US" sz="2800" i="1" dirty="0"/>
              <a:t>hazard)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Kepedulian</a:t>
            </a:r>
            <a:r>
              <a:rPr lang="en-US" sz="2800" dirty="0"/>
              <a:t> “</a:t>
            </a:r>
            <a:r>
              <a:rPr lang="en-US" sz="2800" i="1" dirty="0"/>
              <a:t>Safety” </a:t>
            </a:r>
            <a:r>
              <a:rPr lang="en-US" sz="2800" dirty="0" err="1"/>
              <a:t>rendah</a:t>
            </a:r>
            <a:r>
              <a:rPr lang="en-US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Kesalahan</a:t>
            </a:r>
            <a:r>
              <a:rPr lang="en-US" sz="2800" dirty="0"/>
              <a:t> </a:t>
            </a:r>
            <a:r>
              <a:rPr lang="en-US" sz="2800" dirty="0" err="1"/>
              <a:t>kelengkapan</a:t>
            </a:r>
            <a:r>
              <a:rPr lang="en-US" sz="2800" dirty="0"/>
              <a:t> </a:t>
            </a:r>
            <a:r>
              <a:rPr lang="en-US" sz="2800" dirty="0" err="1"/>
              <a:t>bangunan</a:t>
            </a:r>
            <a:r>
              <a:rPr lang="en-US" sz="2800" dirty="0"/>
              <a:t> dan/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laboratorium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Kesalahan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deteksi</a:t>
            </a:r>
            <a:r>
              <a:rPr lang="en-US" sz="2800" dirty="0"/>
              <a:t> </a:t>
            </a:r>
            <a:r>
              <a:rPr lang="en-US" sz="2800" dirty="0" err="1"/>
              <a:t>daerah</a:t>
            </a:r>
            <a:r>
              <a:rPr lang="en-US" sz="2800" dirty="0"/>
              <a:t> </a:t>
            </a:r>
            <a:r>
              <a:rPr lang="en-US" sz="2800" dirty="0" err="1"/>
              <a:t>potensial</a:t>
            </a:r>
            <a:r>
              <a:rPr lang="en-US" sz="2800" dirty="0"/>
              <a:t> </a:t>
            </a:r>
            <a:r>
              <a:rPr lang="en-US" sz="2800" dirty="0" err="1"/>
              <a:t>risiko</a:t>
            </a:r>
            <a:r>
              <a:rPr lang="en-US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Kesalahan</a:t>
            </a:r>
            <a:r>
              <a:rPr lang="en-US" sz="2800" dirty="0"/>
              <a:t> </a:t>
            </a:r>
            <a:r>
              <a:rPr lang="en-US" sz="2800" dirty="0" err="1"/>
              <a:t>penanganan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kimia</a:t>
            </a:r>
            <a:r>
              <a:rPr lang="en-US" sz="2800" dirty="0"/>
              <a:t> </a:t>
            </a:r>
            <a:r>
              <a:rPr lang="en-US" sz="2800" dirty="0" err="1"/>
              <a:t>berbahaya</a:t>
            </a:r>
            <a:r>
              <a:rPr lang="en-US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Kesalahan</a:t>
            </a:r>
            <a:r>
              <a:rPr lang="en-US" sz="2800" dirty="0"/>
              <a:t> </a:t>
            </a:r>
            <a:r>
              <a:rPr lang="en-US" sz="2800" dirty="0" err="1"/>
              <a:t>penyimpanan</a:t>
            </a:r>
            <a:r>
              <a:rPr lang="en-US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Dan lain-lain…(</a:t>
            </a:r>
            <a:r>
              <a:rPr lang="en-US" sz="2800" dirty="0" err="1"/>
              <a:t>seperti</a:t>
            </a:r>
            <a:r>
              <a:rPr lang="en-US" sz="2800" dirty="0"/>
              <a:t> : stress, </a:t>
            </a:r>
            <a:r>
              <a:rPr lang="en-US" sz="2800" dirty="0" err="1"/>
              <a:t>kelelahan</a:t>
            </a:r>
            <a:r>
              <a:rPr lang="en-US" sz="2800" dirty="0"/>
              <a:t>/</a:t>
            </a:r>
            <a:r>
              <a:rPr lang="en-US" sz="2800" dirty="0" err="1"/>
              <a:t>kantuk</a:t>
            </a:r>
            <a:r>
              <a:rPr lang="en-US" sz="28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042" y="5378570"/>
            <a:ext cx="687570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: </a:t>
            </a:r>
            <a:r>
              <a:rPr lang="en-US" sz="2400" b="1" dirty="0" err="1">
                <a:solidFill>
                  <a:srgbClr val="FFFF00"/>
                </a:solidFill>
              </a:rPr>
              <a:t>Pelanggaran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Aturan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Kerja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03153"/>
      </p:ext>
    </p:extLst>
  </p:cSld>
  <p:clrMapOvr>
    <a:masterClrMapping/>
  </p:clrMapOvr>
</p:sld>
</file>

<file path=ppt/theme/theme1.xml><?xml version="1.0" encoding="utf-8"?>
<a:theme xmlns:a="http://schemas.openxmlformats.org/drawingml/2006/main" name="EU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 MASTER" id="{129F8554-84CD-432B-8663-DCDAFAFF79BB}" vid="{DC743C09-F345-4108-93DD-36AD4F8C2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 MASTER</Template>
  <TotalTime>1561</TotalTime>
  <Words>1121</Words>
  <Application>Microsoft Office PowerPoint</Application>
  <PresentationFormat>On-screen Show (4:3)</PresentationFormat>
  <Paragraphs>216</Paragraphs>
  <Slides>33</Slides>
  <Notes>3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Garamond</vt:lpstr>
      <vt:lpstr>Times New Roman</vt:lpstr>
      <vt:lpstr>Wingdings</vt:lpstr>
      <vt:lpstr>EU MASTER</vt:lpstr>
      <vt:lpstr>Photo Editor Photo</vt:lpstr>
      <vt:lpstr>PowerPoint Presentation</vt:lpstr>
      <vt:lpstr>Chemicals, Bad or Good?</vt:lpstr>
      <vt:lpstr>Mengapa Perlu dilakukan Training Untuk Menangani Bahan Kimia?</vt:lpstr>
      <vt:lpstr>Resiko Bekerja di Laboratorium Kimia </vt:lpstr>
      <vt:lpstr>Resiko Bekerja di Laboratorium Kimia (2)</vt:lpstr>
      <vt:lpstr>Resiko Bekerja di Laboratorium Kimia (3)</vt:lpstr>
      <vt:lpstr>Efek Paparan Bahan Kimia Toksik </vt:lpstr>
      <vt:lpstr>Rute Paparan Bahan Kimia </vt:lpstr>
      <vt:lpstr>Pemicu Kecelakaan Lab</vt:lpstr>
      <vt:lpstr>UU KESEHATAN No 36/2009  BAB XI  KESEHATAN LINGKUNGAN </vt:lpstr>
      <vt:lpstr>Ruang Kimia </vt:lpstr>
      <vt:lpstr>Globally Harmonized Symbol (GHS)</vt:lpstr>
      <vt:lpstr>Chemical GHS Pictogram</vt:lpstr>
      <vt:lpstr>Prinsip Keamanan di Lab (Hubungan Bahaya &gt;&lt; Risiko)</vt:lpstr>
      <vt:lpstr>Material Safety Data Sheet (MSDS)</vt:lpstr>
      <vt:lpstr>Personal Protection Equipment (PPE)</vt:lpstr>
      <vt:lpstr>Personal Protection Equipment (PPE)</vt:lpstr>
      <vt:lpstr>Pedoman Dasar di Laboratorium</vt:lpstr>
      <vt:lpstr>Bekerja Secara Aman (Good Housekeeping)</vt:lpstr>
      <vt:lpstr>Label pada Wadah Sekunder </vt:lpstr>
      <vt:lpstr>Fume Hood </vt:lpstr>
      <vt:lpstr>Fume Hood (2)</vt:lpstr>
      <vt:lpstr>Fume Hood (3)</vt:lpstr>
      <vt:lpstr>Timbangan </vt:lpstr>
      <vt:lpstr>Penyimpanan Bahan Kimia (Cegah Interaksi Bahan Kimia)</vt:lpstr>
      <vt:lpstr>Penyimpanan Bahan Kimia (Cegah Interaksi Bahan Kimia)</vt:lpstr>
      <vt:lpstr>Contoh Interaksi Bahan Kimia </vt:lpstr>
      <vt:lpstr>Cara Penyimpanan Bahan Kimia</vt:lpstr>
      <vt:lpstr>Cara Penyimpanan Bahan Kimia (2)</vt:lpstr>
      <vt:lpstr>Cara Penyimpanan Bahan Kimia (3)</vt:lpstr>
      <vt:lpstr>Pelabelan </vt:lpstr>
      <vt:lpstr>Penggunaan &amp; Perawatan Alat</vt:lpstr>
      <vt:lpstr>Transport Bahan Kimia di 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Qonitha</dc:creator>
  <cp:lastModifiedBy>Aroem Naroeni</cp:lastModifiedBy>
  <cp:revision>102</cp:revision>
  <dcterms:created xsi:type="dcterms:W3CDTF">2016-08-09T08:37:58Z</dcterms:created>
  <dcterms:modified xsi:type="dcterms:W3CDTF">2018-03-28T02:16:13Z</dcterms:modified>
</cp:coreProperties>
</file>