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6" r:id="rId6"/>
    <p:sldId id="260" r:id="rId7"/>
    <p:sldId id="261" r:id="rId8"/>
    <p:sldId id="262" r:id="rId9"/>
    <p:sldId id="264" r:id="rId10"/>
    <p:sldId id="263" r:id="rId11"/>
    <p:sldId id="265" r:id="rId12"/>
    <p:sldId id="267" r:id="rId13"/>
    <p:sldId id="268" r:id="rId14"/>
    <p:sldId id="269" r:id="rId15"/>
    <p:sldId id="270" r:id="rId16"/>
    <p:sldId id="273" r:id="rId17"/>
    <p:sldId id="271" r:id="rId18"/>
    <p:sldId id="272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402" y="-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B7987A-AF61-4CC1-8F9E-C51F7484AC43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8306E-1663-482B-BA1E-ED6B4794993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4285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B7987A-AF61-4CC1-8F9E-C51F7484AC43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8306E-1663-482B-BA1E-ED6B4794993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7510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B7987A-AF61-4CC1-8F9E-C51F7484AC43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8306E-1663-482B-BA1E-ED6B4794993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1823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B7987A-AF61-4CC1-8F9E-C51F7484AC43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8306E-1663-482B-BA1E-ED6B4794993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23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B7987A-AF61-4CC1-8F9E-C51F7484AC43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8306E-1663-482B-BA1E-ED6B4794993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5203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B7987A-AF61-4CC1-8F9E-C51F7484AC43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8306E-1663-482B-BA1E-ED6B4794993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834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B7987A-AF61-4CC1-8F9E-C51F7484AC43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8306E-1663-482B-BA1E-ED6B47949930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2065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B7987A-AF61-4CC1-8F9E-C51F7484AC43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8306E-1663-482B-BA1E-ED6B47949930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4069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B7987A-AF61-4CC1-8F9E-C51F7484AC43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8306E-1663-482B-BA1E-ED6B47949930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4376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B7987A-AF61-4CC1-8F9E-C51F7484AC43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8306E-1663-482B-BA1E-ED6B4794993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6422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B7987A-AF61-4CC1-8F9E-C51F7484AC43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8306E-1663-482B-BA1E-ED6B4794993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8931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1B7987A-AF61-4CC1-8F9E-C51F7484AC43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5408306E-1663-482B-BA1E-ED6B4794993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4976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583918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6896" y="4004184"/>
            <a:ext cx="7772400" cy="1470025"/>
          </a:xfrm>
        </p:spPr>
        <p:txBody>
          <a:bodyPr/>
          <a:lstStyle/>
          <a:p>
            <a:r>
              <a:rPr lang="en-US" sz="3600" dirty="0" err="1"/>
              <a:t>Kuliah</a:t>
            </a:r>
            <a:r>
              <a:rPr lang="en-US" sz="3600"/>
              <a:t> 4 </a:t>
            </a:r>
            <a:r>
              <a:rPr lang="en-US" sz="3600" dirty="0"/>
              <a:t>K3 </a:t>
            </a:r>
            <a:r>
              <a:rPr lang="en-US" sz="3600" dirty="0" err="1"/>
              <a:t>Bioteknologi</a:t>
            </a:r>
            <a:br>
              <a:rPr lang="en-US" sz="3600" dirty="0"/>
            </a:br>
            <a:r>
              <a:rPr lang="en-US" sz="3600" dirty="0"/>
              <a:t>BAHAYA-BAHAYA BIOTEKNOLOGI LAINNYA</a:t>
            </a:r>
          </a:p>
        </p:txBody>
      </p:sp>
    </p:spTree>
    <p:extLst>
      <p:ext uri="{BB962C8B-B14F-4D97-AF65-F5344CB8AC3E}">
        <p14:creationId xmlns:p14="http://schemas.microsoft.com/office/powerpoint/2010/main" val="3534850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Bahaya</a:t>
            </a:r>
            <a:r>
              <a:rPr lang="en-US" dirty="0"/>
              <a:t> </a:t>
            </a:r>
            <a:r>
              <a:rPr lang="en-US" dirty="0" err="1"/>
              <a:t>Radioaktif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hangingPunct="0">
              <a:spcBef>
                <a:spcPct val="0"/>
              </a:spcBef>
              <a:buNone/>
            </a:pP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Apabila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ada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makhluk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hidup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terkena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radiasi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atom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nuklir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berbahaya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biasanya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akan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terjadi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mutasi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gen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karena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terjadi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perubahan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struktur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zat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serta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pola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reaksi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kimia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merusak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sel-sel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tubuh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makhluk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hidup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baik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tumbuh-tumbuhan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maupun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hewan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atau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binatang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706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Bahaya</a:t>
            </a:r>
            <a:r>
              <a:rPr lang="en-US" dirty="0"/>
              <a:t> </a:t>
            </a:r>
            <a:r>
              <a:rPr lang="en-US" dirty="0" err="1"/>
              <a:t>Radioaktif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yang </a:t>
            </a:r>
            <a:r>
              <a:rPr lang="en-US" dirty="0" err="1"/>
              <a:t>ditimbulkan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radiasi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radioaktif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umat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:</a:t>
            </a:r>
          </a:p>
          <a:p>
            <a:pPr marL="0" lvl="0" indent="0">
              <a:buNone/>
            </a:pPr>
            <a:r>
              <a:rPr lang="en-US" dirty="0"/>
              <a:t>	 </a:t>
            </a:r>
            <a:r>
              <a:rPr lang="en-US" dirty="0" err="1"/>
              <a:t>Pusing-pusing</a:t>
            </a:r>
            <a:r>
              <a:rPr lang="en-US" dirty="0"/>
              <a:t>, </a:t>
            </a:r>
            <a:r>
              <a:rPr lang="en-US" dirty="0" err="1"/>
              <a:t>Nafsu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/>
              <a:t> </a:t>
            </a:r>
            <a:r>
              <a:rPr lang="en-US" dirty="0" err="1"/>
              <a:t>berkurang</a:t>
            </a:r>
            <a:endParaRPr lang="en-US" dirty="0"/>
          </a:p>
          <a:p>
            <a:pPr marL="0" lvl="0" indent="0">
              <a:buNone/>
            </a:pPr>
            <a:r>
              <a:rPr lang="en-US" dirty="0"/>
              <a:t>	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hilang</a:t>
            </a:r>
            <a:r>
              <a:rPr lang="en-US" dirty="0"/>
              <a:t>,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diare</a:t>
            </a:r>
            <a:r>
              <a:rPr lang="en-US" dirty="0"/>
              <a:t>,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panas</a:t>
            </a:r>
            <a:endParaRPr lang="en-US" dirty="0"/>
          </a:p>
          <a:p>
            <a:pPr marL="0" lvl="0" indent="0">
              <a:buNone/>
            </a:pPr>
            <a:r>
              <a:rPr lang="en-US" dirty="0"/>
              <a:t>	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demam</a:t>
            </a:r>
            <a:r>
              <a:rPr lang="en-US" dirty="0"/>
              <a:t>,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turun</a:t>
            </a:r>
            <a:r>
              <a:rPr lang="en-US" dirty="0"/>
              <a:t>, </a:t>
            </a:r>
            <a:r>
              <a:rPr lang="en-US" dirty="0" err="1"/>
              <a:t>Kanker</a:t>
            </a:r>
            <a:endParaRPr lang="en-US" dirty="0"/>
          </a:p>
          <a:p>
            <a:pPr marL="0" lvl="0" indent="0">
              <a:buNone/>
            </a:pPr>
            <a:r>
              <a:rPr lang="en-US" dirty="0"/>
              <a:t>	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leukimia</a:t>
            </a:r>
            <a:r>
              <a:rPr lang="en-US" dirty="0"/>
              <a:t>, </a:t>
            </a:r>
            <a:r>
              <a:rPr lang="en-US" dirty="0" err="1"/>
              <a:t>Meningkatnya</a:t>
            </a:r>
            <a:endParaRPr lang="en-US" dirty="0"/>
          </a:p>
          <a:p>
            <a:pPr marL="0" lvl="0" indent="0">
              <a:buNone/>
            </a:pPr>
            <a:r>
              <a:rPr lang="en-US" dirty="0"/>
              <a:t>	 </a:t>
            </a:r>
            <a:r>
              <a:rPr lang="en-US" dirty="0" err="1"/>
              <a:t>denyut</a:t>
            </a:r>
            <a:r>
              <a:rPr lang="en-US" dirty="0"/>
              <a:t> </a:t>
            </a:r>
            <a:r>
              <a:rPr lang="en-US" dirty="0" err="1"/>
              <a:t>jantung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nadi</a:t>
            </a:r>
            <a:r>
              <a:rPr lang="en-US" dirty="0"/>
              <a:t>.</a:t>
            </a:r>
            <a:endParaRPr lang="en-US" altLang="en-US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918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6236"/>
            <a:ext cx="8229600" cy="1143000"/>
          </a:xfrm>
        </p:spPr>
        <p:txBody>
          <a:bodyPr/>
          <a:lstStyle/>
          <a:p>
            <a:r>
              <a:rPr lang="en-US" dirty="0" err="1"/>
              <a:t>Radioaktif</a:t>
            </a:r>
            <a:r>
              <a:rPr lang="en-US" dirty="0"/>
              <a:t> di </a:t>
            </a:r>
            <a:r>
              <a:rPr lang="en-US" dirty="0" err="1"/>
              <a:t>laboratorium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2" y="1645104"/>
            <a:ext cx="3147784" cy="23608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455" y="1645103"/>
            <a:ext cx="3151842" cy="236083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85" y="4131809"/>
            <a:ext cx="5256390" cy="21626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052" y="4131808"/>
            <a:ext cx="3426188" cy="216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404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Bahaya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Mekanik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Sedarmayanti</a:t>
            </a:r>
            <a:r>
              <a:rPr lang="en-US" dirty="0"/>
              <a:t> (2007)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</a:t>
            </a:r>
          </a:p>
          <a:p>
            <a:r>
              <a:rPr lang="en-US" dirty="0" err="1"/>
              <a:t>disekitar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705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Bahaya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mekanik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Sarwono</a:t>
            </a:r>
            <a:r>
              <a:rPr lang="en-US" dirty="0"/>
              <a:t> (2005)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aktivitasnya</a:t>
            </a:r>
            <a:r>
              <a:rPr lang="en-US" dirty="0"/>
              <a:t>.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emosi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para </a:t>
            </a:r>
            <a:r>
              <a:rPr lang="en-US" dirty="0" err="1"/>
              <a:t>karyawan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826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Bahaya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Mekanik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Faktor-faktor</a:t>
            </a:r>
            <a:r>
              <a:rPr lang="en-US" sz="2800" dirty="0"/>
              <a:t> </a:t>
            </a:r>
            <a:r>
              <a:rPr lang="en-US" sz="2800" dirty="0" err="1"/>
              <a:t>fisik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mencakup</a:t>
            </a:r>
            <a:r>
              <a:rPr lang="en-US" sz="2800" dirty="0"/>
              <a:t> </a:t>
            </a:r>
            <a:r>
              <a:rPr lang="en-US" sz="2800" dirty="0" err="1"/>
              <a:t>suhu</a:t>
            </a:r>
            <a:r>
              <a:rPr lang="en-US" sz="2800" dirty="0"/>
              <a:t> </a:t>
            </a:r>
            <a:r>
              <a:rPr lang="en-US" sz="2800" dirty="0" err="1"/>
              <a:t>udara</a:t>
            </a:r>
            <a:r>
              <a:rPr lang="en-US" sz="2800" dirty="0"/>
              <a:t> di </a:t>
            </a:r>
            <a:r>
              <a:rPr lang="en-US" sz="2800" dirty="0" err="1"/>
              <a:t>tempat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, </a:t>
            </a:r>
            <a:r>
              <a:rPr lang="en-US" sz="2800" dirty="0" err="1"/>
              <a:t>luas</a:t>
            </a:r>
            <a:r>
              <a:rPr lang="en-US" sz="2800" dirty="0"/>
              <a:t> </a:t>
            </a:r>
            <a:r>
              <a:rPr lang="en-US" sz="2800" dirty="0" err="1"/>
              <a:t>ruang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, </a:t>
            </a:r>
            <a:r>
              <a:rPr lang="en-US" sz="2800" dirty="0" err="1"/>
              <a:t>kebisingan</a:t>
            </a:r>
            <a:r>
              <a:rPr lang="en-US" sz="2800" dirty="0"/>
              <a:t>, </a:t>
            </a:r>
            <a:r>
              <a:rPr lang="en-US" sz="2800" dirty="0" err="1"/>
              <a:t>kepadatan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kesesakan</a:t>
            </a:r>
            <a:r>
              <a:rPr lang="en-US" sz="2800" dirty="0"/>
              <a:t>. </a:t>
            </a:r>
            <a:r>
              <a:rPr lang="en-US" sz="2800" dirty="0" err="1"/>
              <a:t>Faktor-faktor</a:t>
            </a:r>
            <a:r>
              <a:rPr lang="en-US" sz="2800" dirty="0"/>
              <a:t> </a:t>
            </a:r>
            <a:r>
              <a:rPr lang="en-US" sz="2800" dirty="0" err="1"/>
              <a:t>fisik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sangat</a:t>
            </a:r>
            <a:r>
              <a:rPr lang="en-US" sz="2800" dirty="0"/>
              <a:t> </a:t>
            </a:r>
            <a:r>
              <a:rPr lang="en-US" sz="2800" dirty="0" err="1"/>
              <a:t>mempengaruhi</a:t>
            </a:r>
            <a:r>
              <a:rPr lang="en-US" sz="2800" dirty="0"/>
              <a:t> </a:t>
            </a:r>
            <a:r>
              <a:rPr lang="en-US" sz="2800" dirty="0" err="1"/>
              <a:t>tingkah</a:t>
            </a:r>
            <a:r>
              <a:rPr lang="en-US" sz="2800" dirty="0"/>
              <a:t> </a:t>
            </a:r>
            <a:r>
              <a:rPr lang="en-US" sz="2800" dirty="0" err="1"/>
              <a:t>laku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Menurut</a:t>
            </a:r>
            <a:r>
              <a:rPr lang="en-US" sz="2800" dirty="0"/>
              <a:t> Robbins (2002) </a:t>
            </a:r>
            <a:r>
              <a:rPr lang="en-US" sz="2800" dirty="0" err="1"/>
              <a:t>Lingkungan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fisik</a:t>
            </a:r>
            <a:r>
              <a:rPr lang="en-US" sz="2800" dirty="0"/>
              <a:t> juga </a:t>
            </a:r>
            <a:r>
              <a:rPr lang="en-US" sz="2800" dirty="0" err="1"/>
              <a:t>merupakan</a:t>
            </a:r>
            <a:r>
              <a:rPr lang="en-US" sz="2800" dirty="0"/>
              <a:t> factor </a:t>
            </a:r>
            <a:r>
              <a:rPr lang="en-US" sz="2800" dirty="0" err="1"/>
              <a:t>penyebab</a:t>
            </a:r>
            <a:r>
              <a:rPr lang="en-US" sz="2800" dirty="0"/>
              <a:t> stress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pegawai</a:t>
            </a:r>
            <a:r>
              <a:rPr lang="en-US" sz="2800" dirty="0"/>
              <a:t> yang </a:t>
            </a:r>
            <a:r>
              <a:rPr lang="en-US" sz="2800" dirty="0" err="1"/>
              <a:t>berpengaruh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prestasi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. </a:t>
            </a:r>
            <a:r>
              <a:rPr lang="en-US" sz="2800" dirty="0" err="1"/>
              <a:t>Faktor-faktor</a:t>
            </a:r>
            <a:r>
              <a:rPr lang="en-US" sz="2800" dirty="0"/>
              <a:t> yang </a:t>
            </a:r>
            <a:r>
              <a:rPr lang="en-US" sz="2800" dirty="0" err="1"/>
              <a:t>mempengaruhi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fisik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: </a:t>
            </a:r>
            <a:r>
              <a:rPr lang="en-US" sz="2800" dirty="0" err="1"/>
              <a:t>suhu</a:t>
            </a:r>
            <a:r>
              <a:rPr lang="en-US" sz="2800" dirty="0"/>
              <a:t> </a:t>
            </a:r>
            <a:r>
              <a:rPr lang="en-US" sz="2800" dirty="0" err="1"/>
              <a:t>kebisingan</a:t>
            </a:r>
            <a:r>
              <a:rPr lang="en-US" sz="2800" dirty="0"/>
              <a:t>, </a:t>
            </a:r>
            <a:r>
              <a:rPr lang="en-US" sz="2800" dirty="0" err="1"/>
              <a:t>penerangan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mutu</a:t>
            </a:r>
            <a:r>
              <a:rPr lang="en-US" sz="2800" dirty="0"/>
              <a:t> </a:t>
            </a:r>
            <a:r>
              <a:rPr lang="en-US" sz="2800" dirty="0" err="1"/>
              <a:t>udara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174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Bahaya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Mekanik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00152"/>
            <a:ext cx="8043863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Suhu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10°C,  24°C (optimum), </a:t>
            </a:r>
            <a:r>
              <a:rPr lang="en-US" dirty="0" err="1"/>
              <a:t>dibawah</a:t>
            </a:r>
            <a:r>
              <a:rPr lang="en-US" dirty="0"/>
              <a:t> 30°C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Kelembaban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Sirkulasi</a:t>
            </a:r>
            <a:r>
              <a:rPr lang="en-US" dirty="0"/>
              <a:t> </a:t>
            </a:r>
            <a:r>
              <a:rPr lang="en-US" dirty="0" err="1"/>
              <a:t>Udara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Pencahayaan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Kebisingan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Getaran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Bau-bauan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Warna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14900" y="2828925"/>
            <a:ext cx="3586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Termasuk</a:t>
            </a:r>
            <a:r>
              <a:rPr lang="en-US" dirty="0"/>
              <a:t> di </a:t>
            </a:r>
            <a:r>
              <a:rPr lang="en-US" dirty="0" err="1"/>
              <a:t>dalamnya</a:t>
            </a:r>
            <a:r>
              <a:rPr lang="en-US" dirty="0"/>
              <a:t> : </a:t>
            </a:r>
            <a:r>
              <a:rPr lang="en-US" dirty="0" err="1"/>
              <a:t>Listrik</a:t>
            </a:r>
            <a:r>
              <a:rPr lang="en-US" dirty="0"/>
              <a:t>, </a:t>
            </a:r>
            <a:r>
              <a:rPr lang="en-US" dirty="0" err="1"/>
              <a:t>Panas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bekerja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743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Bahaya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Mekanik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005" y="1546565"/>
            <a:ext cx="6809989" cy="3289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6635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Bahaya</a:t>
            </a:r>
            <a:r>
              <a:rPr lang="en-US" dirty="0"/>
              <a:t> </a:t>
            </a:r>
            <a:r>
              <a:rPr lang="en-US" dirty="0" err="1"/>
              <a:t>Ergonomik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Ergonomi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Yunani</a:t>
            </a:r>
            <a:r>
              <a:rPr lang="en-US" dirty="0"/>
              <a:t>, Ergon yang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Nomos yang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/</a:t>
            </a:r>
            <a:r>
              <a:rPr lang="en-US" dirty="0" err="1"/>
              <a:t>hukum</a:t>
            </a:r>
            <a:r>
              <a:rPr lang="en-US" dirty="0"/>
              <a:t>.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ergonomi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singkat</a:t>
            </a:r>
            <a:r>
              <a:rPr lang="en-US" dirty="0"/>
              <a:t> juga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/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9892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Bahaya</a:t>
            </a:r>
            <a:r>
              <a:rPr lang="en-US" dirty="0"/>
              <a:t> </a:t>
            </a:r>
            <a:r>
              <a:rPr lang="en-US" dirty="0" err="1"/>
              <a:t>ergonomik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ergonomi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cabang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yang </a:t>
            </a:r>
            <a:r>
              <a:rPr lang="en-US" dirty="0" err="1"/>
              <a:t>statis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/>
              <a:t>informasi-informasi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,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keterbatasan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merancang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orang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, </a:t>
            </a:r>
            <a:r>
              <a:rPr lang="en-US" dirty="0" err="1"/>
              <a:t>nyaman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efisien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37083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z="2400" dirty="0" err="1"/>
              <a:t>Bahaya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</a:t>
            </a:r>
            <a:r>
              <a:rPr lang="en-US" sz="2400" dirty="0" err="1"/>
              <a:t>lagi</a:t>
            </a:r>
            <a:r>
              <a:rPr lang="en-US" sz="2400" dirty="0"/>
              <a:t> yang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temukan</a:t>
            </a:r>
            <a:r>
              <a:rPr lang="en-US" sz="2400" dirty="0"/>
              <a:t> di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Bioteknologi</a:t>
            </a:r>
            <a:r>
              <a:rPr lang="en-US" sz="24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9446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Bahaya</a:t>
            </a:r>
            <a:r>
              <a:rPr lang="en-US" dirty="0"/>
              <a:t> </a:t>
            </a:r>
            <a:r>
              <a:rPr lang="en-US" dirty="0" err="1"/>
              <a:t>Ergonomik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hubungannya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, </a:t>
            </a:r>
            <a:r>
              <a:rPr lang="en-US" dirty="0" err="1"/>
              <a:t>ergonomi</a:t>
            </a:r>
            <a:r>
              <a:rPr lang="en-US" dirty="0"/>
              <a:t> juga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pengkajian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unsur-unsur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lain,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, </a:t>
            </a:r>
            <a:r>
              <a:rPr lang="en-US" dirty="0" err="1"/>
              <a:t>bahkan</a:t>
            </a:r>
            <a:r>
              <a:rPr lang="en-US" dirty="0"/>
              <a:t> juga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   (</a:t>
            </a:r>
            <a:r>
              <a:rPr lang="en-US" dirty="0" err="1"/>
              <a:t>Sutalaksana</a:t>
            </a:r>
            <a:r>
              <a:rPr lang="en-US" dirty="0"/>
              <a:t>, 2006)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1092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Bahaya</a:t>
            </a:r>
            <a:r>
              <a:rPr lang="en-US" dirty="0"/>
              <a:t> </a:t>
            </a:r>
            <a:r>
              <a:rPr lang="en-US" dirty="0" err="1"/>
              <a:t>Ergonomi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037" y="1662907"/>
            <a:ext cx="4733926" cy="4366752"/>
          </a:xfrm>
        </p:spPr>
      </p:pic>
    </p:spTree>
    <p:extLst>
      <p:ext uri="{BB962C8B-B14F-4D97-AF65-F5344CB8AC3E}">
        <p14:creationId xmlns:p14="http://schemas.microsoft.com/office/powerpoint/2010/main" val="2786493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Bahaya</a:t>
            </a:r>
            <a:r>
              <a:rPr lang="en-US" dirty="0"/>
              <a:t> </a:t>
            </a:r>
            <a:r>
              <a:rPr lang="en-US" dirty="0" err="1"/>
              <a:t>Ergonomi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806" y="1562893"/>
            <a:ext cx="5386388" cy="4039791"/>
          </a:xfrm>
        </p:spPr>
      </p:pic>
    </p:spTree>
    <p:extLst>
      <p:ext uri="{BB962C8B-B14F-4D97-AF65-F5344CB8AC3E}">
        <p14:creationId xmlns:p14="http://schemas.microsoft.com/office/powerpoint/2010/main" val="7509928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762" y="3132138"/>
            <a:ext cx="8229600" cy="1143000"/>
          </a:xfrm>
        </p:spPr>
        <p:txBody>
          <a:bodyPr/>
          <a:lstStyle/>
          <a:p>
            <a:r>
              <a:rPr lang="en-US" dirty="0" err="1"/>
              <a:t>Terima</a:t>
            </a:r>
            <a:r>
              <a:rPr lang="en-US" dirty="0"/>
              <a:t> </a:t>
            </a:r>
            <a:r>
              <a:rPr lang="en-US" dirty="0" err="1"/>
              <a:t>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049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BAHAYA  &amp; RISIKO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30942" y="1120879"/>
            <a:ext cx="2610464" cy="2374490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/>
              <a:t>BAHAYA</a:t>
            </a:r>
          </a:p>
          <a:p>
            <a:pPr marL="342900" indent="-342900">
              <a:buAutoNum type="arabicPeriod"/>
            </a:pPr>
            <a:r>
              <a:rPr lang="en-US" sz="1400" dirty="0" err="1"/>
              <a:t>Biologi</a:t>
            </a:r>
            <a:r>
              <a:rPr lang="en-US" sz="1400" dirty="0"/>
              <a:t>    </a:t>
            </a:r>
          </a:p>
          <a:p>
            <a:pPr marL="342900" indent="-342900">
              <a:buAutoNum type="arabicPeriod"/>
            </a:pPr>
            <a:r>
              <a:rPr lang="en-US" sz="1400" dirty="0"/>
              <a:t>Kimia</a:t>
            </a:r>
          </a:p>
          <a:p>
            <a:pPr marL="342900" indent="-342900">
              <a:buAutoNum type="arabicPeriod"/>
            </a:pPr>
            <a:r>
              <a:rPr lang="en-US" sz="1400" dirty="0" err="1"/>
              <a:t>Radioaktif</a:t>
            </a:r>
            <a:endParaRPr lang="en-US" sz="1400" dirty="0"/>
          </a:p>
          <a:p>
            <a:pPr marL="342900" indent="-342900">
              <a:buAutoNum type="arabicPeriod"/>
            </a:pPr>
            <a:r>
              <a:rPr lang="en-US" sz="1400" dirty="0" err="1"/>
              <a:t>Fisik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Mekanik</a:t>
            </a:r>
            <a:endParaRPr lang="en-US" sz="1400" dirty="0"/>
          </a:p>
          <a:p>
            <a:pPr marL="342900" indent="-342900">
              <a:buAutoNum type="arabicPeriod"/>
            </a:pPr>
            <a:r>
              <a:rPr lang="en-US" sz="1400" dirty="0" err="1"/>
              <a:t>Ergonomik</a:t>
            </a:r>
            <a:endParaRPr lang="en-US" sz="1400" dirty="0"/>
          </a:p>
        </p:txBody>
      </p:sp>
      <p:sp>
        <p:nvSpPr>
          <p:cNvPr id="5" name="Right Arrow 4"/>
          <p:cNvSpPr/>
          <p:nvPr/>
        </p:nvSpPr>
        <p:spPr>
          <a:xfrm>
            <a:off x="3323301" y="1155295"/>
            <a:ext cx="2610464" cy="237449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/>
              <a:t>PAPARAN</a:t>
            </a:r>
          </a:p>
          <a:p>
            <a:pPr marL="342900" indent="-342900">
              <a:buAutoNum type="arabicPeriod"/>
            </a:pPr>
            <a:r>
              <a:rPr lang="en-US" sz="1400" dirty="0"/>
              <a:t>KEKERAPAN</a:t>
            </a:r>
          </a:p>
          <a:p>
            <a:pPr marL="342900" indent="-342900">
              <a:buAutoNum type="arabicPeriod"/>
            </a:pPr>
            <a:r>
              <a:rPr lang="en-US" sz="1400" dirty="0"/>
              <a:t>LAMA WAKTU</a:t>
            </a:r>
          </a:p>
          <a:p>
            <a:pPr marL="342900" indent="-342900">
              <a:buAutoNum type="arabicPeriod"/>
            </a:pPr>
            <a:r>
              <a:rPr lang="en-US" sz="1400" dirty="0"/>
              <a:t>DOSIS</a:t>
            </a:r>
          </a:p>
        </p:txBody>
      </p:sp>
      <p:sp>
        <p:nvSpPr>
          <p:cNvPr id="6" name="Rectangle 5"/>
          <p:cNvSpPr/>
          <p:nvPr/>
        </p:nvSpPr>
        <p:spPr>
          <a:xfrm>
            <a:off x="6489290" y="1253614"/>
            <a:ext cx="2197510" cy="210901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SASARAN</a:t>
            </a:r>
          </a:p>
          <a:p>
            <a:pPr marL="342900" indent="-342900">
              <a:buAutoNum type="arabicPeriod"/>
            </a:pPr>
            <a:r>
              <a:rPr lang="en-US" dirty="0" err="1"/>
              <a:t>Manusia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err="1"/>
              <a:t>Hewan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err="1"/>
              <a:t>Tumbuhan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err="1"/>
              <a:t>Organisme</a:t>
            </a:r>
            <a:r>
              <a:rPr lang="en-US" dirty="0"/>
              <a:t> </a:t>
            </a:r>
            <a:r>
              <a:rPr lang="en-US" dirty="0" err="1"/>
              <a:t>mikro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err="1"/>
              <a:t>Lingkungan</a:t>
            </a: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7" y="3996814"/>
            <a:ext cx="5383161" cy="215326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RISIKO POTENSIAL</a:t>
            </a:r>
          </a:p>
          <a:p>
            <a:pPr marL="342900" indent="-342900">
              <a:buAutoNum type="arabicPeriod"/>
            </a:pPr>
            <a:r>
              <a:rPr lang="en-US" dirty="0" err="1"/>
              <a:t>Insiden</a:t>
            </a:r>
            <a:r>
              <a:rPr lang="en-US" dirty="0"/>
              <a:t>                           </a:t>
            </a:r>
            <a:r>
              <a:rPr lang="en-US" dirty="0" err="1"/>
              <a:t>Keselamatan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</a:p>
          <a:p>
            <a:pPr marL="342900" indent="-342900">
              <a:buAutoNum type="arabicPeriod"/>
            </a:pPr>
            <a:r>
              <a:rPr lang="en-US" dirty="0" err="1"/>
              <a:t>Penyakit</a:t>
            </a:r>
            <a:r>
              <a:rPr lang="en-US" dirty="0"/>
              <a:t>                        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err="1"/>
              <a:t>Kerusakan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                       </a:t>
            </a:r>
            <a:r>
              <a:rPr lang="en-US" dirty="0" err="1"/>
              <a:t>Lindungan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212265" y="4940711"/>
            <a:ext cx="1017639" cy="1474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217185" y="4694905"/>
            <a:ext cx="1017639" cy="1474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529786" y="5491311"/>
            <a:ext cx="1017639" cy="1474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783328" y="4552787"/>
            <a:ext cx="10695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K3</a:t>
            </a:r>
          </a:p>
        </p:txBody>
      </p:sp>
      <p:sp>
        <p:nvSpPr>
          <p:cNvPr id="15" name="Left Arrow 14"/>
          <p:cNvSpPr/>
          <p:nvPr/>
        </p:nvSpPr>
        <p:spPr>
          <a:xfrm>
            <a:off x="6651523" y="4630994"/>
            <a:ext cx="988143" cy="693174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4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Bahaya</a:t>
            </a:r>
            <a:r>
              <a:rPr lang="en-US" dirty="0"/>
              <a:t> </a:t>
            </a:r>
            <a:r>
              <a:rPr lang="en-US" dirty="0" err="1"/>
              <a:t>Radioaktif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27200"/>
            <a:ext cx="1524000" cy="1524000"/>
          </a:xfrm>
        </p:spPr>
      </p:pic>
      <p:sp>
        <p:nvSpPr>
          <p:cNvPr id="10" name="TextBox 9"/>
          <p:cNvSpPr txBox="1"/>
          <p:nvPr/>
        </p:nvSpPr>
        <p:spPr>
          <a:xfrm>
            <a:off x="2843214" y="2028825"/>
            <a:ext cx="61975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RADIOAKTIF :  </a:t>
            </a:r>
            <a:r>
              <a:rPr lang="en-US" sz="3200" dirty="0" err="1"/>
              <a:t>berhubungan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pemancaran</a:t>
            </a:r>
            <a:r>
              <a:rPr lang="en-US" sz="3200" dirty="0"/>
              <a:t> </a:t>
            </a:r>
            <a:r>
              <a:rPr lang="en-US" sz="3200" dirty="0" err="1"/>
              <a:t>partikel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sebuah</a:t>
            </a:r>
            <a:r>
              <a:rPr lang="en-US" sz="3200" dirty="0"/>
              <a:t> inti. </a:t>
            </a:r>
            <a:r>
              <a:rPr lang="en-US" sz="3200" dirty="0" err="1"/>
              <a:t>Unsur</a:t>
            </a:r>
            <a:r>
              <a:rPr lang="en-US" sz="3200" dirty="0"/>
              <a:t> </a:t>
            </a:r>
            <a:r>
              <a:rPr lang="en-US" sz="3200" dirty="0" err="1"/>
              <a:t>radioaktif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unsur</a:t>
            </a:r>
            <a:r>
              <a:rPr lang="en-US" sz="3200" dirty="0"/>
              <a:t> yang </a:t>
            </a:r>
            <a:r>
              <a:rPr lang="en-US" sz="3200" dirty="0" err="1"/>
              <a:t>mempunyai</a:t>
            </a:r>
            <a:r>
              <a:rPr lang="en-US" sz="3200" dirty="0"/>
              <a:t> </a:t>
            </a:r>
            <a:r>
              <a:rPr lang="en-US" sz="3200" dirty="0" err="1"/>
              <a:t>nomor</a:t>
            </a:r>
            <a:r>
              <a:rPr lang="en-US" sz="3200" dirty="0"/>
              <a:t> atom di </a:t>
            </a:r>
            <a:r>
              <a:rPr lang="en-US" sz="3200" dirty="0" err="1"/>
              <a:t>atas</a:t>
            </a:r>
            <a:r>
              <a:rPr lang="en-US" sz="3200" dirty="0"/>
              <a:t> 83.</a:t>
            </a:r>
          </a:p>
        </p:txBody>
      </p:sp>
    </p:spTree>
    <p:extLst>
      <p:ext uri="{BB962C8B-B14F-4D97-AF65-F5344CB8AC3E}">
        <p14:creationId xmlns:p14="http://schemas.microsoft.com/office/powerpoint/2010/main" val="1447624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Bahaya</a:t>
            </a:r>
            <a:r>
              <a:rPr lang="en-US" dirty="0"/>
              <a:t> </a:t>
            </a:r>
            <a:r>
              <a:rPr lang="en-US" dirty="0" err="1"/>
              <a:t>Radioaktif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38" y="846489"/>
            <a:ext cx="7815261" cy="557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747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Bahaya</a:t>
            </a:r>
            <a:r>
              <a:rPr lang="en-US" dirty="0"/>
              <a:t> </a:t>
            </a:r>
            <a:r>
              <a:rPr lang="en-US" dirty="0" err="1"/>
              <a:t>radioaktif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75"/>
            <a:ext cx="7843838" cy="4268788"/>
          </a:xfrm>
        </p:spPr>
        <p:txBody>
          <a:bodyPr/>
          <a:lstStyle/>
          <a:p>
            <a:r>
              <a:rPr lang="en-US" b="1" dirty="0" err="1"/>
              <a:t>Kontaminasi</a:t>
            </a:r>
            <a:r>
              <a:rPr lang="en-US" b="1" dirty="0"/>
              <a:t> </a:t>
            </a:r>
            <a:r>
              <a:rPr lang="en-US" b="1" dirty="0" err="1"/>
              <a:t>radioaktif</a:t>
            </a:r>
            <a:r>
              <a:rPr lang="en-US" dirty="0"/>
              <a:t>, juga  </a:t>
            </a:r>
            <a:r>
              <a:rPr lang="en-US" dirty="0" err="1"/>
              <a:t>disebut</a:t>
            </a:r>
            <a:r>
              <a:rPr lang="en-US" dirty="0"/>
              <a:t> </a:t>
            </a:r>
            <a:r>
              <a:rPr lang="en-US" b="1" dirty="0" err="1"/>
              <a:t>kontaminasi</a:t>
            </a:r>
            <a:r>
              <a:rPr lang="en-US" b="1" dirty="0"/>
              <a:t> </a:t>
            </a:r>
            <a:r>
              <a:rPr lang="en-US" b="1" dirty="0" err="1"/>
              <a:t>radiologis</a:t>
            </a:r>
            <a:r>
              <a:rPr lang="en-US" dirty="0"/>
              <a:t>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radioaktif</a:t>
            </a:r>
            <a:r>
              <a:rPr lang="en-US" dirty="0"/>
              <a:t> di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padat</a:t>
            </a:r>
            <a:r>
              <a:rPr lang="en-US" dirty="0"/>
              <a:t>, </a:t>
            </a:r>
            <a:r>
              <a:rPr lang="en-US" dirty="0" err="1"/>
              <a:t>cair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gas (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),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keberadaan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proses yang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keberadaan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di </a:t>
            </a:r>
            <a:r>
              <a:rPr lang="en-US" dirty="0" err="1"/>
              <a:t>tempat-tempat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086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Radioaktif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Kedokteran</a:t>
            </a:r>
            <a:r>
              <a:rPr lang="en-US" dirty="0"/>
              <a:t> : </a:t>
            </a:r>
            <a:r>
              <a:rPr lang="en-US" dirty="0" err="1"/>
              <a:t>Xray</a:t>
            </a:r>
            <a:r>
              <a:rPr lang="en-US" dirty="0"/>
              <a:t>, </a:t>
            </a:r>
            <a:r>
              <a:rPr lang="en-US" dirty="0" err="1"/>
              <a:t>sterilisasi</a:t>
            </a:r>
            <a:r>
              <a:rPr lang="en-US" dirty="0"/>
              <a:t> Gamma, </a:t>
            </a:r>
            <a:r>
              <a:rPr lang="en-US" dirty="0" err="1"/>
              <a:t>Terapi</a:t>
            </a:r>
            <a:r>
              <a:rPr lang="en-US" dirty="0"/>
              <a:t> tumor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kanker</a:t>
            </a:r>
            <a:r>
              <a:rPr lang="en-US" dirty="0"/>
              <a:t>,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perunut</a:t>
            </a:r>
            <a:endParaRPr lang="en-US" dirty="0"/>
          </a:p>
          <a:p>
            <a:r>
              <a:rPr lang="en-US" dirty="0" err="1"/>
              <a:t>Biologi</a:t>
            </a:r>
            <a:r>
              <a:rPr lang="en-US" dirty="0"/>
              <a:t> :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karbon</a:t>
            </a:r>
            <a:endParaRPr lang="en-US" dirty="0"/>
          </a:p>
          <a:p>
            <a:r>
              <a:rPr lang="en-US" dirty="0" err="1"/>
              <a:t>Pertanian</a:t>
            </a:r>
            <a:r>
              <a:rPr lang="en-US" dirty="0"/>
              <a:t> : </a:t>
            </a:r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hama</a:t>
            </a:r>
            <a:r>
              <a:rPr lang="en-US" dirty="0"/>
              <a:t>, </a:t>
            </a:r>
            <a:r>
              <a:rPr lang="en-US" dirty="0" err="1"/>
              <a:t>Pemuliaan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, </a:t>
            </a:r>
            <a:r>
              <a:rPr lang="en-US" dirty="0" err="1"/>
              <a:t>Penyimpanan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, </a:t>
            </a:r>
            <a:r>
              <a:rPr lang="en-US" dirty="0" err="1"/>
              <a:t>Pemupukan</a:t>
            </a:r>
            <a:endParaRPr lang="en-US" dirty="0"/>
          </a:p>
          <a:p>
            <a:r>
              <a:rPr lang="en-US" dirty="0" err="1"/>
              <a:t>Industri</a:t>
            </a:r>
            <a:r>
              <a:rPr lang="en-US" dirty="0"/>
              <a:t> :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, </a:t>
            </a:r>
            <a:r>
              <a:rPr lang="en-US" dirty="0" err="1"/>
              <a:t>mengontrol</a:t>
            </a:r>
            <a:r>
              <a:rPr lang="en-US" dirty="0"/>
              <a:t> </a:t>
            </a:r>
            <a:r>
              <a:rPr lang="en-US" dirty="0" err="1"/>
              <a:t>kekebalan</a:t>
            </a:r>
            <a:r>
              <a:rPr lang="en-US" dirty="0"/>
              <a:t>, </a:t>
            </a:r>
            <a:r>
              <a:rPr lang="en-US" dirty="0" err="1"/>
              <a:t>pengawetan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.</a:t>
            </a:r>
          </a:p>
          <a:p>
            <a:r>
              <a:rPr lang="en-US" dirty="0"/>
              <a:t>Lain-lain : energy </a:t>
            </a:r>
            <a:r>
              <a:rPr lang="en-US" dirty="0" err="1"/>
              <a:t>listrik</a:t>
            </a:r>
            <a:r>
              <a:rPr lang="en-US" dirty="0"/>
              <a:t>, </a:t>
            </a:r>
            <a:r>
              <a:rPr lang="en-US" dirty="0" err="1"/>
              <a:t>perunut</a:t>
            </a:r>
            <a:r>
              <a:rPr lang="en-US" dirty="0"/>
              <a:t>, </a:t>
            </a:r>
            <a:r>
              <a:rPr lang="en-US" dirty="0" err="1"/>
              <a:t>umur</a:t>
            </a:r>
            <a:r>
              <a:rPr lang="en-US" dirty="0"/>
              <a:t> </a:t>
            </a:r>
            <a:r>
              <a:rPr lang="en-US" dirty="0" err="1"/>
              <a:t>fosil</a:t>
            </a:r>
            <a:r>
              <a:rPr lang="en-US" dirty="0"/>
              <a:t>,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keaslian</a:t>
            </a:r>
            <a:r>
              <a:rPr lang="en-US" dirty="0"/>
              <a:t> </a:t>
            </a:r>
            <a:r>
              <a:rPr lang="en-US" dirty="0" err="1"/>
              <a:t>lukisan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072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Bahaya</a:t>
            </a:r>
            <a:r>
              <a:rPr lang="en-US" dirty="0"/>
              <a:t> </a:t>
            </a:r>
            <a:r>
              <a:rPr lang="en-US" dirty="0" err="1"/>
              <a:t>Radioaktif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42887" y="1271857"/>
            <a:ext cx="8901113" cy="541686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</a:pP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encemaran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zat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radioaktif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adalah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suatu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pencemaran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lingkungan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disebabkan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oleh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debu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radioaktif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akibat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terjadinya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ledakan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reaktor-reaktor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atom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serta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bom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atom. </a:t>
            </a:r>
          </a:p>
          <a:p>
            <a:pPr eaLnBrk="0" hangingPunct="0">
              <a:spcBef>
                <a:spcPct val="0"/>
              </a:spcBef>
            </a:pPr>
            <a:endParaRPr lang="en-US" altLang="en-US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Limbah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radioaktif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adalah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zat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radioaktif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bahan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serta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peralatan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telah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terkena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zat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radioaktif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atau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menjadi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radioaktif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karena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pengoperasian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instalasi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nuklir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tidak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dapat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digunakan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lagi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</a:br>
            <a:endParaRPr kumimoji="0" lang="en-US" altLang="en-US" b="0" i="0" u="none" strike="noStrike" cap="none" normalizeH="0" baseline="0" dirty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13238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Bahaya</a:t>
            </a:r>
            <a:r>
              <a:rPr lang="en-US" dirty="0"/>
              <a:t> </a:t>
            </a:r>
            <a:r>
              <a:rPr lang="en-US" dirty="0" err="1"/>
              <a:t>Radioaktif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Yang paling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berbahaya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dari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pencemaran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radioaktif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seperti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nuklir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adalah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radiasi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sinar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alpha, beta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gamma yang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sangat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membahayakan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makhluk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hidup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di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sekitarnya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Selain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itu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partikel-partikel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neutron yang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dihasilkan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juga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berbahaya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lvl="0"/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Zat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radioaktif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pencemar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lingkungan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biasa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ditemukan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adalah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90SR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penyebab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kanker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tulang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131J.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928844"/>
      </p:ext>
    </p:extLst>
  </p:cSld>
  <p:clrMapOvr>
    <a:masterClrMapping/>
  </p:clrMapOvr>
</p:sld>
</file>

<file path=ppt/theme/theme1.xml><?xml version="1.0" encoding="utf-8"?>
<a:theme xmlns:a="http://schemas.openxmlformats.org/drawingml/2006/main" name="EU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 MASTER" id="{129F8554-84CD-432B-8663-DCDAFAFF79BB}" vid="{DC743C09-F345-4108-93DD-36AD4F8C220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EU MASTER</Template>
  <TotalTime>260</TotalTime>
  <Words>588</Words>
  <Application>Microsoft Office PowerPoint</Application>
  <PresentationFormat>On-screen Show (4:3)</PresentationFormat>
  <Paragraphs>82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Tahoma</vt:lpstr>
      <vt:lpstr>EU MASTER</vt:lpstr>
      <vt:lpstr>Kuliah 4 K3 Bioteknologi BAHAYA-BAHAYA BIOTEKNOLOGI LAINNYA</vt:lpstr>
      <vt:lpstr>Bahaya apa lagi yang bisa kita temukan di lingkungan Bioteknologi?</vt:lpstr>
      <vt:lpstr>BAHAYA  &amp; RISIKO</vt:lpstr>
      <vt:lpstr>Bahaya Radioaktif</vt:lpstr>
      <vt:lpstr>Bahaya Radioaktif</vt:lpstr>
      <vt:lpstr>Bahaya radioaktif</vt:lpstr>
      <vt:lpstr>Fungsi Radioaktif</vt:lpstr>
      <vt:lpstr>Bahaya Radioaktif</vt:lpstr>
      <vt:lpstr>Bahaya Radioaktif</vt:lpstr>
      <vt:lpstr>Bahaya Radioaktif</vt:lpstr>
      <vt:lpstr>Bahaya Radioaktif</vt:lpstr>
      <vt:lpstr>Radioaktif di laboratorium</vt:lpstr>
      <vt:lpstr>Bahaya Fisik dan Mekanik</vt:lpstr>
      <vt:lpstr>Bahaya fisik dan mekanik</vt:lpstr>
      <vt:lpstr>Bahaya Fisik dan Mekanik</vt:lpstr>
      <vt:lpstr>Bahaya Fisik dan Mekanik</vt:lpstr>
      <vt:lpstr>Bahaya Fisik dan Mekanik</vt:lpstr>
      <vt:lpstr>Bahaya Ergonomik</vt:lpstr>
      <vt:lpstr>Bahaya ergonomik</vt:lpstr>
      <vt:lpstr>Bahaya Ergonomik</vt:lpstr>
      <vt:lpstr>Bahaya Ergonomi</vt:lpstr>
      <vt:lpstr>Bahaya Ergonomi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Kuliah 3 K3 Bioteknologi BAHAYA-BAHAYA BIOTEKNOLOGI LAINNYA</dc:title>
  <dc:creator>Aroem Naroeni</dc:creator>
  <cp:lastModifiedBy>Aroem Naroeni</cp:lastModifiedBy>
  <cp:revision>19</cp:revision>
  <dcterms:created xsi:type="dcterms:W3CDTF">2018-03-17T07:27:25Z</dcterms:created>
  <dcterms:modified xsi:type="dcterms:W3CDTF">2018-04-01T08:21:52Z</dcterms:modified>
</cp:coreProperties>
</file>