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8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8" r:id="rId33"/>
    <p:sldId id="286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FF66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3" autoAdjust="0"/>
    <p:restoredTop sz="94660"/>
  </p:normalViewPr>
  <p:slideViewPr>
    <p:cSldViewPr snapToGrid="0">
      <p:cViewPr varScale="1">
        <p:scale>
          <a:sx n="68" d="100"/>
          <a:sy n="68" d="100"/>
        </p:scale>
        <p:origin x="1422" y="-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C29377-D459-4DAA-AFE5-0DEDBCE1764C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4C558-E4FE-40C7-B8F7-80D69B5F72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679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CBCA0A-8810-4AE9-B84D-DA9D0ED6B4BF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137F9-6403-4AC8-A845-BF3EDF0A39A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169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CBCA0A-8810-4AE9-B84D-DA9D0ED6B4BF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137F9-6403-4AC8-A845-BF3EDF0A39A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968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CBCA0A-8810-4AE9-B84D-DA9D0ED6B4BF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137F9-6403-4AC8-A845-BF3EDF0A39A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199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CBCA0A-8810-4AE9-B84D-DA9D0ED6B4BF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137F9-6403-4AC8-A845-BF3EDF0A39A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111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CBCA0A-8810-4AE9-B84D-DA9D0ED6B4BF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137F9-6403-4AC8-A845-BF3EDF0A39A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672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CBCA0A-8810-4AE9-B84D-DA9D0ED6B4BF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137F9-6403-4AC8-A845-BF3EDF0A39A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690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CBCA0A-8810-4AE9-B84D-DA9D0ED6B4BF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137F9-6403-4AC8-A845-BF3EDF0A39A4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955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CBCA0A-8810-4AE9-B84D-DA9D0ED6B4BF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137F9-6403-4AC8-A845-BF3EDF0A39A4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2265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CBCA0A-8810-4AE9-B84D-DA9D0ED6B4BF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137F9-6403-4AC8-A845-BF3EDF0A39A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209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CBCA0A-8810-4AE9-B84D-DA9D0ED6B4BF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137F9-6403-4AC8-A845-BF3EDF0A39A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023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7CBCA0A-8810-4AE9-B84D-DA9D0ED6B4BF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fld id="{028137F9-6403-4AC8-A845-BF3EDF0A39A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357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Risk%20Assessment.mp4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2387600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Penilaian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Risiko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8697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5444" y="3807239"/>
            <a:ext cx="6348556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Kuliah</a:t>
            </a:r>
            <a:r>
              <a:rPr lang="en-US" sz="2800" dirty="0">
                <a:solidFill>
                  <a:schemeClr val="bg1"/>
                </a:solidFill>
              </a:rPr>
              <a:t> 5 K3 </a:t>
            </a:r>
            <a:r>
              <a:rPr lang="en-US" sz="2800" dirty="0" err="1">
                <a:solidFill>
                  <a:schemeClr val="bg1"/>
                </a:solidFill>
              </a:rPr>
              <a:t>Bioteknologi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 err="1">
                <a:solidFill>
                  <a:schemeClr val="bg1"/>
                </a:solidFill>
              </a:rPr>
              <a:t>Penilaian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Risiko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196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1847"/>
            <a:ext cx="6347713" cy="1320800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Hazard and Risk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744391"/>
            <a:ext cx="7928697" cy="45957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8079" y="5516210"/>
            <a:ext cx="8611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Risiko</a:t>
            </a:r>
            <a:r>
              <a:rPr lang="en-US" sz="2400" dirty="0"/>
              <a:t>,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kemungkinan</a:t>
            </a:r>
            <a:r>
              <a:rPr lang="en-US" sz="2400" dirty="0"/>
              <a:t> </a:t>
            </a:r>
            <a:r>
              <a:rPr lang="en-US" sz="2400" dirty="0" err="1"/>
              <a:t>kejadian</a:t>
            </a:r>
            <a:r>
              <a:rPr lang="en-US" sz="2400" dirty="0"/>
              <a:t>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bahaya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ancaman</a:t>
            </a:r>
            <a:r>
              <a:rPr lang="en-US" sz="2400" dirty="0"/>
              <a:t> yang </a:t>
            </a:r>
            <a:r>
              <a:rPr lang="en-US" sz="2400" dirty="0" err="1"/>
              <a:t>ditimbulkannya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menimbulkan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konsekuensi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153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296" y="223234"/>
            <a:ext cx="6347713" cy="1320800"/>
          </a:xfrm>
        </p:spPr>
        <p:txBody>
          <a:bodyPr/>
          <a:lstStyle/>
          <a:p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Pajanan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(Exposure)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29301" y="6550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4311" y="2088108"/>
            <a:ext cx="83598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Suatu</a:t>
            </a:r>
            <a:r>
              <a:rPr lang="en-US" sz="3600" dirty="0"/>
              <a:t> </a:t>
            </a:r>
            <a:r>
              <a:rPr lang="en-US" sz="3600" dirty="0" err="1"/>
              <a:t>kejadian</a:t>
            </a:r>
            <a:r>
              <a:rPr lang="en-US" sz="3600" dirty="0"/>
              <a:t> yang </a:t>
            </a:r>
            <a:r>
              <a:rPr lang="en-US" sz="3600" dirty="0" err="1"/>
              <a:t>menimbulkan</a:t>
            </a:r>
            <a:r>
              <a:rPr lang="en-US" sz="3600" dirty="0"/>
              <a:t> </a:t>
            </a:r>
            <a:r>
              <a:rPr lang="en-US" sz="3600" dirty="0" err="1"/>
              <a:t>risiko</a:t>
            </a:r>
            <a:r>
              <a:rPr lang="en-US" sz="3600" dirty="0"/>
              <a:t> </a:t>
            </a:r>
            <a:r>
              <a:rPr lang="en-US" sz="3600" dirty="0" err="1"/>
              <a:t>penularan</a:t>
            </a:r>
            <a:r>
              <a:rPr lang="en-US" sz="3600" dirty="0"/>
              <a:t>.</a:t>
            </a:r>
          </a:p>
          <a:p>
            <a:endParaRPr lang="en-US" sz="3600" dirty="0"/>
          </a:p>
          <a:p>
            <a:r>
              <a:rPr lang="en-US" sz="3600" dirty="0" err="1"/>
              <a:t>Penularan</a:t>
            </a:r>
            <a:r>
              <a:rPr lang="en-US" sz="3600" dirty="0"/>
              <a:t> </a:t>
            </a:r>
            <a:r>
              <a:rPr lang="en-US" sz="3600" dirty="0" err="1"/>
              <a:t>terjadi</a:t>
            </a:r>
            <a:r>
              <a:rPr lang="en-US" sz="3600" dirty="0"/>
              <a:t>/</a:t>
            </a:r>
            <a:r>
              <a:rPr lang="en-US" sz="3600" dirty="0" err="1"/>
              <a:t>bahaya</a:t>
            </a:r>
            <a:r>
              <a:rPr lang="en-US" sz="3600" dirty="0"/>
              <a:t> </a:t>
            </a:r>
            <a:r>
              <a:rPr lang="en-US" sz="3600" dirty="0" err="1"/>
              <a:t>terjadi</a:t>
            </a:r>
            <a:r>
              <a:rPr lang="en-US" sz="3600" dirty="0"/>
              <a:t> </a:t>
            </a:r>
            <a:r>
              <a:rPr lang="en-US" sz="3600" dirty="0" err="1"/>
              <a:t>karena</a:t>
            </a:r>
            <a:r>
              <a:rPr lang="en-US" sz="3600" dirty="0"/>
              <a:t> </a:t>
            </a:r>
            <a:r>
              <a:rPr lang="en-US" sz="3600" dirty="0" err="1"/>
              <a:t>keadaan</a:t>
            </a:r>
            <a:r>
              <a:rPr lang="en-US" sz="3600" dirty="0"/>
              <a:t> </a:t>
            </a:r>
            <a:r>
              <a:rPr lang="en-US" sz="3600" dirty="0" err="1"/>
              <a:t>tertentu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71832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409" y="189985"/>
            <a:ext cx="6347713" cy="1320800"/>
          </a:xfrm>
        </p:spPr>
        <p:txBody>
          <a:bodyPr/>
          <a:lstStyle/>
          <a:p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Bahaya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dan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Risiko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90" y="1510785"/>
            <a:ext cx="7769405" cy="458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25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671" y="1133341"/>
            <a:ext cx="6603350" cy="5022761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67409" y="189985"/>
            <a:ext cx="6347713" cy="1320800"/>
          </a:xfrm>
        </p:spPr>
        <p:txBody>
          <a:bodyPr/>
          <a:lstStyle/>
          <a:p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Bahaya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dan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Risiko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750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Apakah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Risiko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?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Apakah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bahaya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442"/>
          <a:stretch/>
        </p:blipFill>
        <p:spPr>
          <a:xfrm>
            <a:off x="5897217" y="1682717"/>
            <a:ext cx="3060213" cy="43762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1062" y="2059139"/>
            <a:ext cx="55261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Anak</a:t>
            </a:r>
            <a:r>
              <a:rPr lang="en-US" sz="2800" dirty="0"/>
              <a:t> </a:t>
            </a:r>
            <a:r>
              <a:rPr lang="en-US" sz="2800" dirty="0" err="1"/>
              <a:t>umur</a:t>
            </a:r>
            <a:r>
              <a:rPr lang="en-US" sz="2800" dirty="0"/>
              <a:t> 5 </a:t>
            </a:r>
            <a:r>
              <a:rPr lang="en-US" sz="2800" dirty="0" err="1"/>
              <a:t>tahun</a:t>
            </a:r>
            <a:r>
              <a:rPr lang="en-US" sz="2800" dirty="0"/>
              <a:t> </a:t>
            </a:r>
            <a:r>
              <a:rPr lang="en-US" sz="2800" dirty="0" err="1"/>
              <a:t>ditinggal</a:t>
            </a:r>
            <a:r>
              <a:rPr lang="en-US" sz="2800" dirty="0"/>
              <a:t> </a:t>
            </a:r>
            <a:r>
              <a:rPr lang="en-US" sz="2800" dirty="0" err="1"/>
              <a:t>sendirian</a:t>
            </a:r>
            <a:r>
              <a:rPr lang="en-US" sz="2800" dirty="0"/>
              <a:t> di </a:t>
            </a:r>
            <a:r>
              <a:rPr lang="en-US" sz="2800" dirty="0" err="1"/>
              <a:t>rumah</a:t>
            </a:r>
            <a:r>
              <a:rPr lang="en-US" sz="2800" dirty="0"/>
              <a:t> </a:t>
            </a:r>
            <a:r>
              <a:rPr lang="en-US" sz="2800" dirty="0" err="1"/>
              <a:t>saat</a:t>
            </a:r>
            <a:r>
              <a:rPr lang="en-US" sz="2800" dirty="0"/>
              <a:t> </a:t>
            </a:r>
            <a:r>
              <a:rPr lang="en-US" sz="2800" dirty="0" err="1"/>
              <a:t>ibunya</a:t>
            </a:r>
            <a:r>
              <a:rPr lang="en-US" sz="2800" dirty="0"/>
              <a:t> </a:t>
            </a:r>
            <a:r>
              <a:rPr lang="en-US" sz="2800" dirty="0" err="1"/>
              <a:t>lupa</a:t>
            </a:r>
            <a:r>
              <a:rPr lang="en-US" sz="2800" dirty="0"/>
              <a:t> </a:t>
            </a:r>
            <a:r>
              <a:rPr lang="en-US" sz="2800" dirty="0" err="1"/>
              <a:t>sedang</a:t>
            </a:r>
            <a:r>
              <a:rPr lang="en-US" sz="2800" dirty="0"/>
              <a:t> </a:t>
            </a:r>
            <a:r>
              <a:rPr lang="en-US" sz="2800" dirty="0" err="1"/>
              <a:t>memasak</a:t>
            </a:r>
            <a:r>
              <a:rPr lang="en-US" sz="2800" dirty="0"/>
              <a:t> air di </a:t>
            </a:r>
            <a:r>
              <a:rPr lang="en-US" sz="2800" dirty="0" err="1"/>
              <a:t>kompor</a:t>
            </a:r>
            <a:endParaRPr lang="en-US" sz="2800" dirty="0"/>
          </a:p>
          <a:p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 err="1"/>
              <a:t>Kemungkinan</a:t>
            </a:r>
            <a:r>
              <a:rPr lang="en-US" sz="2800" dirty="0"/>
              <a:t> </a:t>
            </a:r>
            <a:r>
              <a:rPr lang="en-US" sz="2800" dirty="0" err="1"/>
              <a:t>apa</a:t>
            </a:r>
            <a:r>
              <a:rPr lang="en-US" sz="2800" dirty="0"/>
              <a:t> yang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terjadi</a:t>
            </a:r>
            <a:r>
              <a:rPr lang="en-US" sz="2800" dirty="0"/>
              <a:t>?</a:t>
            </a:r>
          </a:p>
          <a:p>
            <a:pPr marL="342900" indent="-342900">
              <a:buAutoNum type="arabicPeriod"/>
            </a:pPr>
            <a:r>
              <a:rPr lang="en-US" sz="2800" dirty="0" err="1"/>
              <a:t>Bahaya</a:t>
            </a:r>
            <a:r>
              <a:rPr lang="en-US" sz="2800" dirty="0"/>
              <a:t> </a:t>
            </a:r>
            <a:r>
              <a:rPr lang="en-US" sz="2800" dirty="0" err="1"/>
              <a:t>apa</a:t>
            </a:r>
            <a:r>
              <a:rPr lang="en-US" sz="2800" dirty="0"/>
              <a:t> </a:t>
            </a:r>
            <a:r>
              <a:rPr lang="en-US" sz="2800" dirty="0" err="1"/>
              <a:t>saja</a:t>
            </a:r>
            <a:r>
              <a:rPr lang="en-US" sz="2800" dirty="0"/>
              <a:t> yang </a:t>
            </a:r>
            <a:r>
              <a:rPr lang="en-US" sz="2800" dirty="0" err="1"/>
              <a:t>muncul</a:t>
            </a:r>
            <a:r>
              <a:rPr lang="en-US" sz="2800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890054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Bahaya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dan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Risiko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595" y="2668568"/>
            <a:ext cx="5605178" cy="34585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4887" y="1347768"/>
            <a:ext cx="7169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memperbaiki</a:t>
            </a:r>
            <a:r>
              <a:rPr lang="en-US" sz="2400" dirty="0"/>
              <a:t> </a:t>
            </a:r>
            <a:r>
              <a:rPr lang="en-US" sz="2400" dirty="0" err="1"/>
              <a:t>atap</a:t>
            </a:r>
            <a:r>
              <a:rPr lang="en-US" sz="2400" dirty="0"/>
              <a:t> </a:t>
            </a:r>
            <a:r>
              <a:rPr lang="en-US" sz="2400" dirty="0" err="1"/>
              <a:t>rumah</a:t>
            </a:r>
            <a:r>
              <a:rPr lang="en-US" sz="2400" dirty="0"/>
              <a:t> </a:t>
            </a:r>
            <a:r>
              <a:rPr lang="en-US" sz="2400" dirty="0" err="1"/>
              <a:t>apakah</a:t>
            </a:r>
            <a:r>
              <a:rPr lang="en-US" sz="2400" dirty="0"/>
              <a:t> </a:t>
            </a:r>
            <a:r>
              <a:rPr lang="en-US" sz="2400" dirty="0" err="1"/>
              <a:t>bahayanya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apakah</a:t>
            </a:r>
            <a:r>
              <a:rPr lang="en-US" sz="2400" dirty="0"/>
              <a:t> </a:t>
            </a:r>
            <a:r>
              <a:rPr lang="en-US" sz="2400" dirty="0" err="1"/>
              <a:t>risikonya</a:t>
            </a: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38973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264" y="-182004"/>
            <a:ext cx="6347713" cy="1320800"/>
          </a:xfrm>
        </p:spPr>
        <p:txBody>
          <a:bodyPr/>
          <a:lstStyle/>
          <a:p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Bahaya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dan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Risiko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921" y="1814654"/>
            <a:ext cx="5741064" cy="43095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8272" y="960132"/>
            <a:ext cx="4118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Apakah</a:t>
            </a:r>
            <a:r>
              <a:rPr lang="en-US" sz="2800" dirty="0"/>
              <a:t> </a:t>
            </a:r>
            <a:r>
              <a:rPr lang="en-US" sz="2800" dirty="0" err="1"/>
              <a:t>risiko</a:t>
            </a:r>
            <a:r>
              <a:rPr lang="en-US" sz="2800" dirty="0"/>
              <a:t> </a:t>
            </a:r>
            <a:r>
              <a:rPr lang="en-US" sz="2800" dirty="0" err="1"/>
              <a:t>relatif</a:t>
            </a:r>
            <a:r>
              <a:rPr lang="en-US" sz="2800" dirty="0"/>
              <a:t> </a:t>
            </a:r>
            <a:r>
              <a:rPr lang="en-US" sz="2800" dirty="0" err="1"/>
              <a:t>itu</a:t>
            </a:r>
            <a:r>
              <a:rPr lang="en-US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11298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05264" y="255318"/>
            <a:ext cx="6347713" cy="1320800"/>
          </a:xfrm>
        </p:spPr>
        <p:txBody>
          <a:bodyPr/>
          <a:lstStyle/>
          <a:p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Penilaian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Risiko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4070" y="1696278"/>
            <a:ext cx="845488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Tahapan</a:t>
            </a:r>
            <a:r>
              <a:rPr lang="en-US" sz="2800" dirty="0"/>
              <a:t> </a:t>
            </a:r>
            <a:r>
              <a:rPr lang="en-US" sz="2800" dirty="0" err="1"/>
              <a:t>penilaian</a:t>
            </a:r>
            <a:r>
              <a:rPr lang="en-US" sz="2800" dirty="0"/>
              <a:t> </a:t>
            </a:r>
            <a:r>
              <a:rPr lang="en-US" sz="2800" dirty="0" err="1"/>
              <a:t>risiko</a:t>
            </a:r>
            <a:endParaRPr lang="en-US" sz="2800" dirty="0"/>
          </a:p>
          <a:p>
            <a:pPr marL="342900" indent="-342900">
              <a:buAutoNum type="arabicPeriod"/>
            </a:pPr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 err="1"/>
              <a:t>Identifikasi</a:t>
            </a:r>
            <a:r>
              <a:rPr lang="en-US" sz="2800" dirty="0"/>
              <a:t> </a:t>
            </a:r>
            <a:r>
              <a:rPr lang="en-US" sz="2800" dirty="0" err="1"/>
              <a:t>Bahaya</a:t>
            </a:r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 err="1"/>
              <a:t>Memutuskan</a:t>
            </a:r>
            <a:r>
              <a:rPr lang="en-US" sz="2800" dirty="0"/>
              <a:t> </a:t>
            </a:r>
            <a:r>
              <a:rPr lang="en-US" sz="2800" dirty="0" err="1"/>
              <a:t>apa</a:t>
            </a:r>
            <a:r>
              <a:rPr lang="en-US" sz="2800" dirty="0"/>
              <a:t> yang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membahayakan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bagaimana</a:t>
            </a:r>
            <a:r>
              <a:rPr lang="en-US" sz="2800" dirty="0"/>
              <a:t> </a:t>
            </a:r>
            <a:r>
              <a:rPr lang="en-US" sz="2800" dirty="0" err="1"/>
              <a:t>bisa</a:t>
            </a:r>
            <a:r>
              <a:rPr lang="en-US" sz="2800" dirty="0"/>
              <a:t> </a:t>
            </a:r>
            <a:r>
              <a:rPr lang="en-US" sz="2800" dirty="0" err="1"/>
              <a:t>membahayakan</a:t>
            </a:r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 err="1"/>
              <a:t>Mengevaluasi</a:t>
            </a:r>
            <a:r>
              <a:rPr lang="en-US" sz="2800" dirty="0"/>
              <a:t> </a:t>
            </a:r>
            <a:r>
              <a:rPr lang="en-US" sz="2800" dirty="0" err="1"/>
              <a:t>Risiko</a:t>
            </a:r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 err="1"/>
              <a:t>Catat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tindak</a:t>
            </a:r>
            <a:r>
              <a:rPr lang="en-US" sz="2800" dirty="0"/>
              <a:t> </a:t>
            </a:r>
            <a:r>
              <a:rPr lang="en-US" sz="2800" dirty="0" err="1"/>
              <a:t>lanjuti</a:t>
            </a:r>
            <a:r>
              <a:rPr lang="en-US" sz="2800" dirty="0"/>
              <a:t> </a:t>
            </a:r>
            <a:r>
              <a:rPr lang="en-US" sz="2800" dirty="0" err="1"/>
              <a:t>penemuan</a:t>
            </a:r>
            <a:r>
              <a:rPr lang="en-US" sz="2800" dirty="0"/>
              <a:t> </a:t>
            </a:r>
            <a:r>
              <a:rPr lang="en-US" sz="2800" dirty="0" err="1"/>
              <a:t>penemuan</a:t>
            </a:r>
            <a:r>
              <a:rPr lang="en-US" sz="2800" dirty="0"/>
              <a:t> yang </a:t>
            </a:r>
            <a:r>
              <a:rPr lang="en-US" sz="2800" dirty="0" err="1"/>
              <a:t>ada</a:t>
            </a:r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 err="1"/>
              <a:t>Selalu</a:t>
            </a:r>
            <a:r>
              <a:rPr lang="en-US" sz="2800" dirty="0"/>
              <a:t> </a:t>
            </a:r>
            <a:r>
              <a:rPr lang="en-US" sz="2800" dirty="0" err="1"/>
              <a:t>kaji</a:t>
            </a:r>
            <a:r>
              <a:rPr lang="en-US" sz="2800" dirty="0"/>
              <a:t> </a:t>
            </a:r>
            <a:r>
              <a:rPr lang="en-US" sz="2800" dirty="0" err="1"/>
              <a:t>ulang</a:t>
            </a:r>
            <a:r>
              <a:rPr lang="en-US" sz="2800" dirty="0"/>
              <a:t> </a:t>
            </a:r>
            <a:r>
              <a:rPr lang="en-US" sz="2800" dirty="0" err="1"/>
              <a:t>penilaian</a:t>
            </a:r>
            <a:r>
              <a:rPr lang="en-US" sz="2800" dirty="0"/>
              <a:t> </a:t>
            </a:r>
            <a:r>
              <a:rPr lang="en-US" sz="2800" dirty="0" err="1"/>
              <a:t>penilaian</a:t>
            </a:r>
            <a:r>
              <a:rPr lang="en-US" sz="2800" dirty="0"/>
              <a:t> yang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lakukan</a:t>
            </a:r>
            <a:r>
              <a:rPr lang="en-US" sz="2800" dirty="0"/>
              <a:t> </a:t>
            </a:r>
            <a:r>
              <a:rPr lang="en-US" sz="2800" dirty="0" err="1"/>
              <a:t>modifikasi</a:t>
            </a:r>
            <a:r>
              <a:rPr lang="en-US" sz="2800" dirty="0"/>
              <a:t> </a:t>
            </a:r>
            <a:r>
              <a:rPr lang="en-US" sz="2800" dirty="0" err="1"/>
              <a:t>apabila</a:t>
            </a:r>
            <a:r>
              <a:rPr lang="en-US" sz="2800" dirty="0"/>
              <a:t> </a:t>
            </a:r>
            <a:r>
              <a:rPr lang="en-US" sz="2800" dirty="0" err="1"/>
              <a:t>diperlukan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77453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Tahap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 1 :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Identifikasi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bahaya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4643" y="1649648"/>
            <a:ext cx="7620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err="1"/>
              <a:t>Cari</a:t>
            </a:r>
            <a:r>
              <a:rPr lang="en-US" sz="2800" dirty="0"/>
              <a:t> </a:t>
            </a:r>
            <a:r>
              <a:rPr lang="en-US" sz="2800" dirty="0" err="1"/>
              <a:t>kegiatan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situasi</a:t>
            </a:r>
            <a:r>
              <a:rPr lang="en-US" sz="2800" dirty="0"/>
              <a:t> yang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menimbulkan</a:t>
            </a:r>
            <a:r>
              <a:rPr lang="en-US" sz="2800" dirty="0"/>
              <a:t> </a:t>
            </a:r>
            <a:r>
              <a:rPr lang="en-US" sz="2800" dirty="0" err="1"/>
              <a:t>bahaya</a:t>
            </a:r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 err="1"/>
              <a:t>Lihat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global (big picture)</a:t>
            </a:r>
          </a:p>
          <a:p>
            <a:pPr marL="342900" indent="-342900">
              <a:buAutoNum type="arabicPeriod"/>
            </a:pPr>
            <a:r>
              <a:rPr lang="en-US" sz="2800" dirty="0" err="1"/>
              <a:t>Perhatikan</a:t>
            </a:r>
            <a:r>
              <a:rPr lang="en-US" sz="2800" dirty="0"/>
              <a:t> :</a:t>
            </a:r>
          </a:p>
          <a:p>
            <a:r>
              <a:rPr lang="en-US" sz="2800" dirty="0"/>
              <a:t>	- </a:t>
            </a:r>
            <a:r>
              <a:rPr lang="en-US" sz="2800" dirty="0" err="1"/>
              <a:t>Statistik</a:t>
            </a:r>
            <a:r>
              <a:rPr lang="en-US" sz="2800" dirty="0"/>
              <a:t> </a:t>
            </a:r>
            <a:r>
              <a:rPr lang="en-US" sz="2800" dirty="0" err="1"/>
              <a:t>kecelakaan</a:t>
            </a:r>
            <a:endParaRPr lang="en-US" sz="2800" dirty="0"/>
          </a:p>
          <a:p>
            <a:r>
              <a:rPr lang="en-US" sz="2800" dirty="0"/>
              <a:t>	- </a:t>
            </a:r>
            <a:r>
              <a:rPr lang="en-US" sz="2800" dirty="0" err="1"/>
              <a:t>Informasi</a:t>
            </a:r>
            <a:r>
              <a:rPr lang="en-US" sz="2800" dirty="0"/>
              <a:t> </a:t>
            </a:r>
            <a:r>
              <a:rPr lang="en-US" sz="2800" dirty="0" err="1"/>
              <a:t>produk</a:t>
            </a:r>
            <a:r>
              <a:rPr lang="en-US" sz="2800" dirty="0"/>
              <a:t> (MSDS, manual)</a:t>
            </a:r>
          </a:p>
          <a:p>
            <a:r>
              <a:rPr lang="en-US" sz="2800" dirty="0"/>
              <a:t>	- </a:t>
            </a:r>
            <a:r>
              <a:rPr lang="en-US" sz="2800" dirty="0" err="1"/>
              <a:t>Pengalaman</a:t>
            </a:r>
            <a:r>
              <a:rPr lang="en-US" sz="2800" dirty="0"/>
              <a:t> </a:t>
            </a:r>
            <a:r>
              <a:rPr lang="en-US" sz="2800" dirty="0" err="1"/>
              <a:t>personil</a:t>
            </a:r>
            <a:endParaRPr lang="en-US" sz="2800" dirty="0"/>
          </a:p>
          <a:p>
            <a:r>
              <a:rPr lang="en-US" sz="2800" dirty="0"/>
              <a:t>	- </a:t>
            </a:r>
            <a:r>
              <a:rPr lang="en-US" sz="2800" dirty="0" err="1"/>
              <a:t>Observasi</a:t>
            </a:r>
            <a:endParaRPr lang="en-US" sz="2800" dirty="0"/>
          </a:p>
          <a:p>
            <a:r>
              <a:rPr lang="en-US" sz="2800" dirty="0"/>
              <a:t>	- Common sense</a:t>
            </a:r>
          </a:p>
        </p:txBody>
      </p:sp>
    </p:spTree>
    <p:extLst>
      <p:ext uri="{BB962C8B-B14F-4D97-AF65-F5344CB8AC3E}">
        <p14:creationId xmlns:p14="http://schemas.microsoft.com/office/powerpoint/2010/main" val="1209554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341704" cy="1320800"/>
          </a:xfrm>
        </p:spPr>
        <p:txBody>
          <a:bodyPr/>
          <a:lstStyle/>
          <a:p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Tahap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2 :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Siapa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dalam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risiko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5617" y="1930400"/>
            <a:ext cx="8024954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Identikasi</a:t>
            </a:r>
            <a:r>
              <a:rPr lang="en-US" sz="3200" dirty="0"/>
              <a:t> </a:t>
            </a:r>
            <a:r>
              <a:rPr lang="en-US" sz="3200" dirty="0" err="1"/>
              <a:t>grup</a:t>
            </a:r>
            <a:r>
              <a:rPr lang="en-US" sz="3200" dirty="0"/>
              <a:t> yang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risiko</a:t>
            </a:r>
            <a:endParaRPr lang="en-US" sz="3200" dirty="0"/>
          </a:p>
          <a:p>
            <a:pPr marL="342900" indent="-342900">
              <a:buAutoNum type="arabicPeriod"/>
            </a:pPr>
            <a:endParaRPr lang="en-US" sz="3200" dirty="0"/>
          </a:p>
          <a:p>
            <a:pPr marL="285750" indent="-285750">
              <a:buFontTx/>
              <a:buChar char="-"/>
            </a:pPr>
            <a:r>
              <a:rPr lang="en-US" sz="3200" dirty="0" err="1"/>
              <a:t>peneliti</a:t>
            </a:r>
            <a:r>
              <a:rPr lang="en-US" sz="3200" dirty="0"/>
              <a:t>, admin, </a:t>
            </a:r>
            <a:r>
              <a:rPr lang="en-US" sz="3200" dirty="0" err="1"/>
              <a:t>teknisi</a:t>
            </a:r>
            <a:r>
              <a:rPr lang="en-US" sz="3200" dirty="0"/>
              <a:t>, cleaning service</a:t>
            </a:r>
          </a:p>
          <a:p>
            <a:pPr marL="285750" indent="-285750">
              <a:buFontTx/>
              <a:buChar char="-"/>
            </a:pPr>
            <a:r>
              <a:rPr lang="en-US" sz="3200" dirty="0"/>
              <a:t>Orang </a:t>
            </a:r>
            <a:r>
              <a:rPr lang="en-US" sz="3200" dirty="0" err="1"/>
              <a:t>lanjut</a:t>
            </a:r>
            <a:r>
              <a:rPr lang="en-US" sz="3200" dirty="0"/>
              <a:t> </a:t>
            </a:r>
            <a:r>
              <a:rPr lang="en-US" sz="3200" dirty="0" err="1"/>
              <a:t>usia</a:t>
            </a:r>
            <a:endParaRPr lang="en-US" sz="3200" dirty="0"/>
          </a:p>
          <a:p>
            <a:pPr marL="285750" indent="-285750">
              <a:buFontTx/>
              <a:buChar char="-"/>
            </a:pPr>
            <a:r>
              <a:rPr lang="en-US" sz="3200" dirty="0" err="1"/>
              <a:t>Wanita</a:t>
            </a:r>
            <a:r>
              <a:rPr lang="en-US" sz="3200" dirty="0"/>
              <a:t> </a:t>
            </a:r>
            <a:r>
              <a:rPr lang="en-US" sz="3200" dirty="0" err="1"/>
              <a:t>hamil</a:t>
            </a:r>
            <a:endParaRPr lang="en-US" sz="3200" dirty="0"/>
          </a:p>
          <a:p>
            <a:pPr marL="285750" indent="-285750">
              <a:buFontTx/>
              <a:buChar char="-"/>
            </a:pPr>
            <a:r>
              <a:rPr lang="en-US" sz="3200" dirty="0"/>
              <a:t>Orang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disabilitas</a:t>
            </a:r>
            <a:endParaRPr lang="en-US" sz="3200" dirty="0"/>
          </a:p>
          <a:p>
            <a:pPr marL="285750" indent="-285750">
              <a:buFontTx/>
              <a:buChar char="-"/>
            </a:pPr>
            <a:r>
              <a:rPr lang="en-US" sz="3200" dirty="0" err="1"/>
              <a:t>Pekerja</a:t>
            </a:r>
            <a:r>
              <a:rPr lang="en-US" sz="3200" dirty="0"/>
              <a:t> </a:t>
            </a:r>
            <a:r>
              <a:rPr lang="en-US" sz="3200" dirty="0" err="1"/>
              <a:t>asing</a:t>
            </a:r>
            <a:endParaRPr lang="en-US" sz="3200" dirty="0"/>
          </a:p>
          <a:p>
            <a:pPr marL="285750" indent="-285750">
              <a:buFontTx/>
              <a:buChar char="-"/>
            </a:pPr>
            <a:r>
              <a:rPr lang="en-US" sz="3200" dirty="0"/>
              <a:t>Orang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kekebalan</a:t>
            </a:r>
            <a:r>
              <a:rPr lang="en-US" sz="3200" dirty="0"/>
              <a:t> </a:t>
            </a:r>
            <a:r>
              <a:rPr lang="en-US" sz="3200" dirty="0" err="1"/>
              <a:t>tubuh</a:t>
            </a:r>
            <a:r>
              <a:rPr lang="en-US" sz="3200" dirty="0"/>
              <a:t> </a:t>
            </a:r>
            <a:r>
              <a:rPr lang="en-US" sz="3200" dirty="0" err="1"/>
              <a:t>turun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10116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938" y="846213"/>
            <a:ext cx="6362163" cy="501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29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295" y="291547"/>
            <a:ext cx="7684394" cy="13208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Tahap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 3 :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Evaluasi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Risiko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dan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putuskan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tindakan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harus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diambil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463" y="2279374"/>
            <a:ext cx="865653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Cobalah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mengukur</a:t>
            </a:r>
            <a:r>
              <a:rPr lang="en-US" sz="2400" dirty="0"/>
              <a:t> </a:t>
            </a:r>
            <a:r>
              <a:rPr lang="en-US" sz="2400" dirty="0" err="1"/>
              <a:t>risiko</a:t>
            </a:r>
            <a:endParaRPr lang="en-US" sz="2400" dirty="0"/>
          </a:p>
          <a:p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 err="1"/>
              <a:t>Kemungkinan</a:t>
            </a:r>
            <a:r>
              <a:rPr lang="en-US" sz="2400" dirty="0"/>
              <a:t> </a:t>
            </a:r>
            <a:r>
              <a:rPr lang="en-US" sz="2400" dirty="0" err="1"/>
              <a:t>apa</a:t>
            </a:r>
            <a:r>
              <a:rPr lang="en-US" sz="2400" dirty="0"/>
              <a:t> yang </a:t>
            </a:r>
            <a:r>
              <a:rPr lang="en-US" sz="2400" dirty="0" err="1"/>
              <a:t>menyebabkan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risiko</a:t>
            </a:r>
            <a:r>
              <a:rPr lang="en-US" sz="2400" dirty="0"/>
              <a:t> </a:t>
            </a:r>
            <a:r>
              <a:rPr lang="en-US" sz="2400" dirty="0" err="1"/>
              <a:t>terjadi</a:t>
            </a: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 err="1"/>
              <a:t>Seberapa</a:t>
            </a:r>
            <a:r>
              <a:rPr lang="en-US" sz="2400" dirty="0"/>
              <a:t> </a:t>
            </a:r>
            <a:r>
              <a:rPr lang="en-US" sz="2400" dirty="0" err="1"/>
              <a:t>parah</a:t>
            </a:r>
            <a:r>
              <a:rPr lang="en-US" sz="2400" dirty="0"/>
              <a:t> </a:t>
            </a:r>
            <a:r>
              <a:rPr lang="en-US" sz="2400" dirty="0" err="1"/>
              <a:t>konsekuensinya</a:t>
            </a:r>
            <a:r>
              <a:rPr lang="en-US" sz="2400" dirty="0"/>
              <a:t>?</a:t>
            </a:r>
          </a:p>
          <a:p>
            <a:pPr marL="342900" indent="-342900">
              <a:buFontTx/>
              <a:buChar char="-"/>
            </a:pPr>
            <a:r>
              <a:rPr lang="en-US" sz="2400" dirty="0" err="1"/>
              <a:t>Seberapa</a:t>
            </a:r>
            <a:r>
              <a:rPr lang="en-US" sz="2400" dirty="0"/>
              <a:t> </a:t>
            </a:r>
            <a:r>
              <a:rPr lang="en-US" sz="2400" dirty="0" err="1"/>
              <a:t>sering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terjadi</a:t>
            </a: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 err="1"/>
              <a:t>Apakah</a:t>
            </a:r>
            <a:r>
              <a:rPr lang="en-US" sz="2400" dirty="0"/>
              <a:t> </a:t>
            </a:r>
            <a:r>
              <a:rPr lang="en-US" sz="2400" dirty="0" err="1"/>
              <a:t>tindakan</a:t>
            </a:r>
            <a:r>
              <a:rPr lang="en-US" sz="2400" dirty="0"/>
              <a:t> yang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mengurangi</a:t>
            </a:r>
            <a:r>
              <a:rPr lang="en-US" sz="2400" dirty="0"/>
              <a:t> </a:t>
            </a:r>
            <a:r>
              <a:rPr lang="en-US" sz="2400" dirty="0" err="1"/>
              <a:t>risiko</a:t>
            </a: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kah</a:t>
            </a:r>
            <a:r>
              <a:rPr lang="en-US" sz="2400" dirty="0"/>
              <a:t> </a:t>
            </a:r>
            <a:r>
              <a:rPr lang="en-US" sz="2400" dirty="0" err="1"/>
              <a:t>ditingkatkan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7027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Mengukur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Risiko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2366" y="1270000"/>
            <a:ext cx="755373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Tingkatan</a:t>
            </a:r>
            <a:r>
              <a:rPr lang="en-US" sz="2400" dirty="0"/>
              <a:t> </a:t>
            </a:r>
            <a:r>
              <a:rPr lang="en-US" sz="2400" dirty="0" err="1"/>
              <a:t>risiko</a:t>
            </a:r>
            <a:r>
              <a:rPr lang="en-US" sz="2400" dirty="0"/>
              <a:t> </a:t>
            </a:r>
            <a:r>
              <a:rPr lang="en-US" sz="2400" dirty="0" err="1"/>
              <a:t>biasanya</a:t>
            </a:r>
            <a:r>
              <a:rPr lang="en-US" sz="2400" dirty="0"/>
              <a:t> </a:t>
            </a:r>
            <a:r>
              <a:rPr lang="en-US" sz="2400" dirty="0" err="1"/>
              <a:t>dibedakan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: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High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Medium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Low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endParaRPr lang="en-US" sz="2400" dirty="0"/>
          </a:p>
          <a:p>
            <a:r>
              <a:rPr lang="en-US" sz="2400" dirty="0" err="1"/>
              <a:t>Penanganannya</a:t>
            </a:r>
            <a:r>
              <a:rPr lang="en-US" sz="2400" dirty="0"/>
              <a:t> </a:t>
            </a:r>
            <a:r>
              <a:rPr lang="en-US" sz="2400" dirty="0" err="1"/>
              <a:t>didasarkan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tingkatan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Berkonsentrasi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menghilangkan</a:t>
            </a:r>
            <a:r>
              <a:rPr lang="en-US" sz="2400" dirty="0"/>
              <a:t> </a:t>
            </a:r>
            <a:r>
              <a:rPr lang="en-US" sz="2400" dirty="0" err="1"/>
              <a:t>risiko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sumbernya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</a:t>
            </a:r>
            <a:r>
              <a:rPr lang="en-US" sz="2400" dirty="0" err="1"/>
              <a:t>risiko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membantu</a:t>
            </a:r>
            <a:r>
              <a:rPr lang="en-US" sz="2400" dirty="0"/>
              <a:t> </a:t>
            </a:r>
            <a:r>
              <a:rPr lang="en-US" sz="2400" dirty="0" err="1"/>
              <a:t>menentukan</a:t>
            </a:r>
            <a:r>
              <a:rPr lang="en-US" sz="2400" dirty="0"/>
              <a:t> </a:t>
            </a:r>
            <a:r>
              <a:rPr lang="en-US" sz="2400" dirty="0" err="1"/>
              <a:t>prioritas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2762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738" y="953036"/>
            <a:ext cx="7034779" cy="530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347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18" y="-278296"/>
            <a:ext cx="6347713" cy="1320800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Matrix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r="1336" b="9695"/>
          <a:stretch/>
        </p:blipFill>
        <p:spPr>
          <a:xfrm>
            <a:off x="0" y="662609"/>
            <a:ext cx="7835181" cy="600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94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Likelihood classification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97" r="3615"/>
          <a:stretch/>
        </p:blipFill>
        <p:spPr>
          <a:xfrm>
            <a:off x="384314" y="1452149"/>
            <a:ext cx="8161122" cy="517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8129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Consequence classification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67" y="1564907"/>
            <a:ext cx="7891883" cy="470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714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3951"/>
          <a:stretch/>
        </p:blipFill>
        <p:spPr>
          <a:xfrm>
            <a:off x="5698435" y="1060173"/>
            <a:ext cx="3215110" cy="53160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4070" y="374554"/>
            <a:ext cx="5033750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Hirarki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Kontrol</a:t>
            </a:r>
            <a:endParaRPr lang="en-US" sz="3200" dirty="0"/>
          </a:p>
          <a:p>
            <a:endParaRPr lang="en-US" sz="3200" dirty="0"/>
          </a:p>
          <a:p>
            <a:pPr marL="342900" indent="-342900">
              <a:buAutoNum type="arabicPeriod"/>
            </a:pPr>
            <a:r>
              <a:rPr lang="en-US" sz="3200" dirty="0" err="1"/>
              <a:t>Eliminasi</a:t>
            </a:r>
            <a:r>
              <a:rPr lang="en-US" sz="3200" dirty="0"/>
              <a:t> (</a:t>
            </a:r>
            <a:r>
              <a:rPr lang="en-US" sz="3200" dirty="0" err="1"/>
              <a:t>Penghilangan</a:t>
            </a:r>
            <a:r>
              <a:rPr lang="en-US" sz="3200" dirty="0"/>
              <a:t>)</a:t>
            </a:r>
          </a:p>
          <a:p>
            <a:pPr marL="342900" indent="-342900">
              <a:buAutoNum type="arabicPeriod"/>
            </a:pPr>
            <a:r>
              <a:rPr lang="en-US" sz="3200" dirty="0" err="1"/>
              <a:t>Subtitusi</a:t>
            </a:r>
            <a:r>
              <a:rPr lang="en-US" sz="3200" dirty="0"/>
              <a:t> (</a:t>
            </a:r>
            <a:r>
              <a:rPr lang="en-US" sz="3200" dirty="0" err="1"/>
              <a:t>Penggantian</a:t>
            </a:r>
            <a:r>
              <a:rPr lang="en-US" sz="3200" dirty="0"/>
              <a:t>)</a:t>
            </a:r>
          </a:p>
          <a:p>
            <a:pPr marL="342900" indent="-342900">
              <a:buAutoNum type="arabicPeriod"/>
            </a:pPr>
            <a:r>
              <a:rPr lang="en-US" sz="3200" dirty="0" err="1"/>
              <a:t>Isolasi</a:t>
            </a:r>
            <a:endParaRPr lang="en-US" sz="3200" dirty="0"/>
          </a:p>
          <a:p>
            <a:r>
              <a:rPr lang="en-US" sz="3200" dirty="0"/>
              <a:t> 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menggunakan</a:t>
            </a:r>
            <a:r>
              <a:rPr lang="en-US" sz="3200" dirty="0"/>
              <a:t> </a:t>
            </a:r>
          </a:p>
          <a:p>
            <a:r>
              <a:rPr lang="en-US" sz="3200" dirty="0"/>
              <a:t>  </a:t>
            </a:r>
            <a:r>
              <a:rPr lang="en-US" sz="3200" dirty="0" err="1"/>
              <a:t>fasilitas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peralatan</a:t>
            </a:r>
            <a:endParaRPr lang="en-US" sz="3200" dirty="0"/>
          </a:p>
          <a:p>
            <a:r>
              <a:rPr lang="en-US" sz="3200" dirty="0"/>
              <a:t>4. </a:t>
            </a:r>
            <a:r>
              <a:rPr lang="en-US" sz="3200" dirty="0" err="1"/>
              <a:t>Reduksi</a:t>
            </a:r>
            <a:r>
              <a:rPr lang="en-US" sz="3200" dirty="0"/>
              <a:t> (</a:t>
            </a:r>
            <a:r>
              <a:rPr lang="en-US" sz="3200" dirty="0" err="1"/>
              <a:t>Pengurangan</a:t>
            </a:r>
            <a:r>
              <a:rPr lang="en-US" sz="3200" dirty="0"/>
              <a:t>)</a:t>
            </a:r>
          </a:p>
          <a:p>
            <a:r>
              <a:rPr lang="en-US" sz="3200" dirty="0"/>
              <a:t>    Engineering</a:t>
            </a:r>
          </a:p>
          <a:p>
            <a:r>
              <a:rPr lang="en-US" sz="3200" dirty="0"/>
              <a:t>   </a:t>
            </a:r>
            <a:r>
              <a:rPr lang="en-US" sz="3200" dirty="0" err="1"/>
              <a:t>Praktek</a:t>
            </a:r>
            <a:r>
              <a:rPr lang="en-US" sz="3200" dirty="0"/>
              <a:t> </a:t>
            </a:r>
            <a:r>
              <a:rPr lang="en-US" sz="3200" dirty="0" err="1"/>
              <a:t>kerja</a:t>
            </a:r>
            <a:endParaRPr lang="en-US" sz="3200" dirty="0"/>
          </a:p>
          <a:p>
            <a:r>
              <a:rPr lang="en-US" sz="3200" dirty="0"/>
              <a:t>   SOP</a:t>
            </a:r>
          </a:p>
          <a:p>
            <a:r>
              <a:rPr lang="en-US" sz="3200" dirty="0"/>
              <a:t>   PPE</a:t>
            </a:r>
          </a:p>
        </p:txBody>
      </p:sp>
    </p:spTree>
    <p:extLst>
      <p:ext uri="{BB962C8B-B14F-4D97-AF65-F5344CB8AC3E}">
        <p14:creationId xmlns:p14="http://schemas.microsoft.com/office/powerpoint/2010/main" val="14296059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88" y="882069"/>
            <a:ext cx="7184970" cy="535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326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4669"/>
          <a:stretch/>
        </p:blipFill>
        <p:spPr>
          <a:xfrm>
            <a:off x="1004554" y="2835965"/>
            <a:ext cx="7153526" cy="34360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7305" y="1454249"/>
            <a:ext cx="75280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Keamanan</a:t>
            </a:r>
            <a:r>
              <a:rPr lang="en-US" sz="2400" dirty="0"/>
              <a:t> Mobil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tergantung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mesin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Keamanan</a:t>
            </a:r>
            <a:r>
              <a:rPr lang="en-US" sz="2400" dirty="0"/>
              <a:t> motor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tergantung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PPE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04554" y="371060"/>
            <a:ext cx="6347713" cy="1320800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Mobil vs Motor</a:t>
            </a:r>
          </a:p>
        </p:txBody>
      </p:sp>
    </p:spTree>
    <p:extLst>
      <p:ext uri="{BB962C8B-B14F-4D97-AF65-F5344CB8AC3E}">
        <p14:creationId xmlns:p14="http://schemas.microsoft.com/office/powerpoint/2010/main" val="108870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0538"/>
            <a:ext cx="6347713" cy="1320800"/>
          </a:xfrm>
        </p:spPr>
        <p:txBody>
          <a:bodyPr/>
          <a:lstStyle/>
          <a:p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Seberapa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jauh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kita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dapat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mengembangkannya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091" y="1481338"/>
            <a:ext cx="7601286" cy="489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35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893" y="2379457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Sudahkah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penilaian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sehari-hari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0518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Tahap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4 :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Catat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dan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tindak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lanjuti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semua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penemuan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penemuan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8626" y="2160104"/>
            <a:ext cx="665598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cukup</a:t>
            </a:r>
            <a:endParaRPr lang="en-US" dirty="0"/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Pengecekan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mencukupi</a:t>
            </a:r>
            <a:r>
              <a:rPr lang="en-US" dirty="0"/>
              <a:t>?</a:t>
            </a:r>
          </a:p>
          <a:p>
            <a:pPr marL="342900" indent="-342900">
              <a:buAutoNum type="arabicPeriod"/>
            </a:pP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menghadapi</a:t>
            </a:r>
            <a:r>
              <a:rPr lang="en-US" dirty="0"/>
              <a:t> </a:t>
            </a:r>
            <a:r>
              <a:rPr lang="en-US" dirty="0" err="1"/>
              <a:t>bahaya</a:t>
            </a:r>
            <a:r>
              <a:rPr lang="en-US" dirty="0"/>
              <a:t> yang </a:t>
            </a:r>
            <a:r>
              <a:rPr lang="en-US" dirty="0" err="1"/>
              <a:t>signifikan</a:t>
            </a:r>
            <a:r>
              <a:rPr lang="en-US" dirty="0"/>
              <a:t>?</a:t>
            </a:r>
          </a:p>
          <a:p>
            <a:pPr marL="342900" indent="-342900">
              <a:buAutoNum type="arabicPeriod"/>
            </a:pP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menghadapi</a:t>
            </a:r>
            <a:r>
              <a:rPr lang="en-US" dirty="0"/>
              <a:t> </a:t>
            </a:r>
            <a:r>
              <a:rPr lang="en-US" dirty="0" err="1"/>
              <a:t>hilangnya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 </a:t>
            </a:r>
            <a:r>
              <a:rPr lang="en-US" dirty="0" err="1"/>
              <a:t>kontrol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“reasonable”?</a:t>
            </a:r>
          </a:p>
          <a:p>
            <a:pPr marL="342900" indent="-342900">
              <a:buAutoNum type="arabicPeriod"/>
            </a:pPr>
            <a:r>
              <a:rPr lang="en-US" dirty="0" err="1"/>
              <a:t>Bahaya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?</a:t>
            </a:r>
          </a:p>
          <a:p>
            <a:pPr marL="342900" indent="-342900">
              <a:buAutoNum type="arabicPeriod"/>
            </a:pP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penilaian</a:t>
            </a:r>
            <a:r>
              <a:rPr lang="en-US" dirty="0"/>
              <a:t> </a:t>
            </a:r>
            <a:r>
              <a:rPr lang="en-US" dirty="0" err="1"/>
              <a:t>didiskusikan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pekerja</a:t>
            </a:r>
            <a:r>
              <a:rPr lang="en-US" dirty="0"/>
              <a:t>?</a:t>
            </a:r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1560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73" y="213815"/>
            <a:ext cx="7272270" cy="1320800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Step 5 : Monitoring and Review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0970" t="21864" r="8171"/>
          <a:stretch/>
        </p:blipFill>
        <p:spPr>
          <a:xfrm>
            <a:off x="5841242" y="2263500"/>
            <a:ext cx="3126969" cy="39469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773" y="1270000"/>
            <a:ext cx="672491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Apakah</a:t>
            </a:r>
            <a:r>
              <a:rPr lang="en-US" sz="2400" dirty="0"/>
              <a:t> </a:t>
            </a:r>
            <a:r>
              <a:rPr lang="en-US" sz="2400" dirty="0" err="1"/>
              <a:t>penerapan</a:t>
            </a:r>
            <a:r>
              <a:rPr lang="en-US" sz="2400" dirty="0"/>
              <a:t> </a:t>
            </a:r>
            <a:r>
              <a:rPr lang="en-US" sz="2400" dirty="0" err="1"/>
              <a:t>kontrol</a:t>
            </a:r>
            <a:r>
              <a:rPr lang="en-US" sz="2400" dirty="0"/>
              <a:t> </a:t>
            </a:r>
            <a:r>
              <a:rPr lang="en-US" sz="2400" dirty="0" err="1"/>
              <a:t>bekerja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baik</a:t>
            </a:r>
            <a:endParaRPr lang="en-US" sz="2400" dirty="0"/>
          </a:p>
          <a:p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err="1"/>
              <a:t>Masukan</a:t>
            </a:r>
            <a:r>
              <a:rPr lang="en-US" sz="2400" dirty="0"/>
              <a:t> para </a:t>
            </a:r>
            <a:r>
              <a:rPr lang="en-US" sz="2400" dirty="0" err="1"/>
              <a:t>pekerja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err="1"/>
              <a:t>Statistik</a:t>
            </a:r>
            <a:r>
              <a:rPr lang="en-US" sz="2400" dirty="0"/>
              <a:t> </a:t>
            </a:r>
            <a:r>
              <a:rPr lang="en-US" sz="2400" dirty="0" err="1"/>
              <a:t>kecelakaan</a:t>
            </a:r>
            <a:endParaRPr lang="en-US" sz="2400" dirty="0"/>
          </a:p>
          <a:p>
            <a:pPr marL="285750" indent="-285750">
              <a:buFontTx/>
              <a:buChar char="-"/>
            </a:pPr>
            <a:endParaRPr lang="en-US" sz="2400" dirty="0"/>
          </a:p>
          <a:p>
            <a:r>
              <a:rPr lang="en-US" sz="2400" dirty="0" err="1"/>
              <a:t>Apakah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bahaya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/>
              <a:t> yang </a:t>
            </a:r>
            <a:r>
              <a:rPr lang="en-US" sz="2400" dirty="0" err="1"/>
              <a:t>masuk</a:t>
            </a:r>
            <a:r>
              <a:rPr lang="en-US" sz="2400" dirty="0"/>
              <a:t>?</a:t>
            </a:r>
          </a:p>
          <a:p>
            <a:r>
              <a:rPr lang="en-US" sz="2400" dirty="0" err="1"/>
              <a:t>Apakah</a:t>
            </a:r>
            <a:r>
              <a:rPr lang="en-US" sz="2400" dirty="0"/>
              <a:t> </a:t>
            </a:r>
            <a:r>
              <a:rPr lang="en-US" sz="2400" dirty="0" err="1"/>
              <a:t>perbaikan</a:t>
            </a:r>
            <a:r>
              <a:rPr lang="en-US" sz="2400" dirty="0"/>
              <a:t> </a:t>
            </a:r>
            <a:r>
              <a:rPr lang="en-US" sz="2400" dirty="0" err="1"/>
              <a:t>masih</a:t>
            </a:r>
            <a:r>
              <a:rPr lang="en-US" sz="2400" dirty="0"/>
              <a:t> </a:t>
            </a:r>
            <a:r>
              <a:rPr lang="en-US" sz="2400" dirty="0" err="1"/>
              <a:t>terus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?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Membuat “action plan”</a:t>
            </a:r>
          </a:p>
          <a:p>
            <a:pPr marL="285750" indent="-285750">
              <a:buFontTx/>
              <a:buChar char="-"/>
            </a:pPr>
            <a:r>
              <a:rPr lang="en-US" sz="2400" dirty="0" err="1"/>
              <a:t>Siapa</a:t>
            </a:r>
            <a:r>
              <a:rPr lang="en-US" sz="2400" dirty="0"/>
              <a:t> yang Membuat </a:t>
            </a:r>
            <a:r>
              <a:rPr lang="en-US" sz="2400" dirty="0" err="1"/>
              <a:t>apa</a:t>
            </a:r>
            <a:r>
              <a:rPr lang="en-US" sz="2400" dirty="0"/>
              <a:t>, </a:t>
            </a:r>
            <a:r>
              <a:rPr lang="en-US" sz="2400" dirty="0" err="1"/>
              <a:t>kapan</a:t>
            </a:r>
            <a:r>
              <a:rPr lang="en-US" sz="2400" dirty="0"/>
              <a:t>?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  <a:p>
            <a:r>
              <a:rPr lang="en-US" sz="2400" dirty="0" err="1"/>
              <a:t>Rencanakan</a:t>
            </a:r>
            <a:r>
              <a:rPr lang="en-US" sz="2400" dirty="0"/>
              <a:t> </a:t>
            </a:r>
            <a:r>
              <a:rPr lang="en-US" sz="2400" dirty="0" err="1"/>
              <a:t>frekuensi</a:t>
            </a:r>
            <a:r>
              <a:rPr lang="en-US" sz="2400" dirty="0"/>
              <a:t> “review”</a:t>
            </a:r>
          </a:p>
          <a:p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err="1"/>
              <a:t>Setahun</a:t>
            </a:r>
            <a:r>
              <a:rPr lang="en-US" sz="2400" dirty="0"/>
              <a:t> </a:t>
            </a:r>
            <a:r>
              <a:rPr lang="en-US" sz="2400" dirty="0" err="1"/>
              <a:t>sekali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Kapan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perubahan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338436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155" y="1796361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Penilaian</a:t>
            </a:r>
            <a:r>
              <a:rPr lang="en-US" dirty="0"/>
              <a:t> </a:t>
            </a:r>
            <a:r>
              <a:rPr lang="en-US" dirty="0" err="1"/>
              <a:t>Risiko</a:t>
            </a:r>
            <a:br>
              <a:rPr lang="en-US" dirty="0"/>
            </a:br>
            <a:br>
              <a:rPr lang="en-US" dirty="0"/>
            </a:br>
            <a:r>
              <a:rPr lang="en-US" dirty="0">
                <a:hlinkClick r:id="rId2" action="ppaction://hlinkfile"/>
              </a:rPr>
              <a:t>Risk Assessment.mp4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6230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844" y="159026"/>
            <a:ext cx="6347713" cy="1320800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Summary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9844" y="1309757"/>
            <a:ext cx="842838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err="1"/>
              <a:t>Identifikasi</a:t>
            </a:r>
            <a:r>
              <a:rPr lang="en-US" sz="2800" dirty="0"/>
              <a:t> </a:t>
            </a:r>
            <a:r>
              <a:rPr lang="en-US" sz="2800" dirty="0" err="1"/>
              <a:t>bahaya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Risiko</a:t>
            </a:r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 err="1"/>
              <a:t>Empat</a:t>
            </a:r>
            <a:r>
              <a:rPr lang="en-US" sz="2800" dirty="0"/>
              <a:t> </a:t>
            </a:r>
            <a:r>
              <a:rPr lang="en-US" sz="2800" dirty="0" err="1"/>
              <a:t>kategori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mitigasi</a:t>
            </a:r>
            <a:endParaRPr lang="en-US" sz="2800" dirty="0"/>
          </a:p>
          <a:p>
            <a:r>
              <a:rPr lang="en-US" sz="2800" dirty="0"/>
              <a:t>    - Engineering Control</a:t>
            </a:r>
          </a:p>
          <a:p>
            <a:r>
              <a:rPr lang="en-US" sz="2800" dirty="0"/>
              <a:t>   - Administrative Control</a:t>
            </a:r>
          </a:p>
          <a:p>
            <a:r>
              <a:rPr lang="en-US" sz="2800" dirty="0"/>
              <a:t>   - </a:t>
            </a:r>
            <a:r>
              <a:rPr lang="en-US" sz="2800" dirty="0" err="1"/>
              <a:t>Praktek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Prosedur</a:t>
            </a:r>
            <a:endParaRPr lang="en-US" sz="2800" dirty="0"/>
          </a:p>
          <a:p>
            <a:r>
              <a:rPr lang="en-US" sz="2800" dirty="0"/>
              <a:t>   - PPE</a:t>
            </a:r>
          </a:p>
          <a:p>
            <a:endParaRPr lang="en-US" sz="2800" dirty="0"/>
          </a:p>
          <a:p>
            <a:r>
              <a:rPr lang="en-US" sz="2800" dirty="0" err="1"/>
              <a:t>Implementasi</a:t>
            </a:r>
            <a:endParaRPr lang="en-US" sz="2800" dirty="0"/>
          </a:p>
          <a:p>
            <a:pPr marL="285750" indent="-285750">
              <a:buFontTx/>
              <a:buChar char="-"/>
            </a:pPr>
            <a:r>
              <a:rPr lang="en-US" sz="2800" dirty="0" err="1"/>
              <a:t>Memperhatikan</a:t>
            </a:r>
            <a:r>
              <a:rPr lang="en-US" sz="2800" dirty="0"/>
              <a:t> </a:t>
            </a:r>
            <a:r>
              <a:rPr lang="en-US" sz="2800" dirty="0" err="1"/>
              <a:t>Eliminasi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Substitusi</a:t>
            </a:r>
            <a:endParaRPr lang="en-US" sz="2800" dirty="0"/>
          </a:p>
          <a:p>
            <a:pPr marL="285750" indent="-285750">
              <a:buFontTx/>
              <a:buChar char="-"/>
            </a:pPr>
            <a:r>
              <a:rPr lang="en-US" sz="2800" dirty="0" err="1"/>
              <a:t>Kombinasi</a:t>
            </a:r>
            <a:r>
              <a:rPr lang="en-US" sz="2800" dirty="0"/>
              <a:t> </a:t>
            </a:r>
            <a:r>
              <a:rPr lang="en-US" sz="2800" dirty="0" err="1"/>
              <a:t>tindakan</a:t>
            </a:r>
            <a:r>
              <a:rPr lang="en-US" sz="2800" dirty="0"/>
              <a:t> </a:t>
            </a:r>
            <a:r>
              <a:rPr lang="en-US" sz="2800" dirty="0" err="1"/>
              <a:t>tindakan</a:t>
            </a:r>
            <a:r>
              <a:rPr lang="en-US" sz="2800" dirty="0"/>
              <a:t> </a:t>
            </a:r>
            <a:r>
              <a:rPr lang="en-US" sz="2800" dirty="0" err="1"/>
              <a:t>tsb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dilakukan</a:t>
            </a:r>
            <a:r>
              <a:rPr lang="en-US" sz="2800" dirty="0"/>
              <a:t> </a:t>
            </a:r>
            <a:r>
              <a:rPr lang="en-US" sz="2800" dirty="0" err="1"/>
              <a:t>berdasarkan</a:t>
            </a:r>
            <a:r>
              <a:rPr lang="en-US" sz="2800" dirty="0"/>
              <a:t> </a:t>
            </a:r>
            <a:r>
              <a:rPr lang="en-US" sz="2800" dirty="0" err="1"/>
              <a:t>keefektifan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kemampuan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melakukannya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73960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046920" y="800049"/>
            <a:ext cx="6195393" cy="5614002"/>
            <a:chOff x="1782416" y="760294"/>
            <a:chExt cx="5274366" cy="4625009"/>
          </a:xfrm>
        </p:grpSpPr>
        <p:grpSp>
          <p:nvGrpSpPr>
            <p:cNvPr id="9" name="Group 8"/>
            <p:cNvGrpSpPr/>
            <p:nvPr/>
          </p:nvGrpSpPr>
          <p:grpSpPr>
            <a:xfrm>
              <a:off x="1782416" y="760294"/>
              <a:ext cx="5274366" cy="4625009"/>
              <a:chOff x="-2259497" y="521755"/>
              <a:chExt cx="5274366" cy="4625009"/>
            </a:xfrm>
            <a:solidFill>
              <a:schemeClr val="accent4">
                <a:lumMod val="40000"/>
                <a:lumOff val="60000"/>
              </a:schemeClr>
            </a:solidFill>
          </p:grpSpPr>
          <p:sp>
            <p:nvSpPr>
              <p:cNvPr id="2" name="Isosceles Triangle 1"/>
              <p:cNvSpPr/>
              <p:nvPr/>
            </p:nvSpPr>
            <p:spPr>
              <a:xfrm>
                <a:off x="-2259497" y="521755"/>
                <a:ext cx="5274366" cy="4625009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-341150" y="1283380"/>
                <a:ext cx="1411169" cy="329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err="1"/>
                  <a:t>Kematian</a:t>
                </a:r>
                <a:endParaRPr lang="en-US" sz="2000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-377688" y="2019040"/>
                <a:ext cx="1484244" cy="38033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Luka </a:t>
                </a:r>
                <a:r>
                  <a:rPr lang="en-US" sz="2400" dirty="0" err="1"/>
                  <a:t>parah</a:t>
                </a:r>
                <a:endParaRPr lang="en-US" sz="2400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-562129" y="2834260"/>
                <a:ext cx="1890331" cy="38033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Luka </a:t>
                </a:r>
                <a:r>
                  <a:rPr lang="en-US" sz="2400" dirty="0" err="1"/>
                  <a:t>sedang</a:t>
                </a:r>
                <a:r>
                  <a:rPr lang="en-US" sz="2400" dirty="0"/>
                  <a:t> 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-666002" y="3582982"/>
                <a:ext cx="1977606" cy="38033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Luka </a:t>
                </a:r>
                <a:r>
                  <a:rPr lang="en-US" sz="2400" dirty="0" err="1"/>
                  <a:t>ringan</a:t>
                </a:r>
                <a:endParaRPr lang="en-US" sz="240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-857797" y="4464701"/>
                <a:ext cx="2617116" cy="38033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/>
                  <a:t>Hampir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celaka</a:t>
                </a:r>
                <a:endParaRPr lang="en-US" sz="2400" dirty="0"/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>
              <a:off x="3700763" y="2014330"/>
              <a:ext cx="1460958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3296577" y="2769704"/>
              <a:ext cx="2229580" cy="6627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2839382" y="3595183"/>
              <a:ext cx="3216861" cy="940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2329181" y="4450309"/>
              <a:ext cx="4137880" cy="9047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90949" y="18999"/>
            <a:ext cx="3834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Segitiga</a:t>
            </a:r>
            <a:r>
              <a:rPr lang="en-US" sz="3200" dirty="0"/>
              <a:t> </a:t>
            </a:r>
            <a:r>
              <a:rPr lang="en-US" sz="3200" dirty="0" err="1"/>
              <a:t>Kecelakaan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4984223" y="1233519"/>
            <a:ext cx="3844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Apa</a:t>
            </a:r>
            <a:r>
              <a:rPr lang="en-US" sz="2800" dirty="0"/>
              <a:t> </a:t>
            </a:r>
            <a:r>
              <a:rPr lang="en-US" sz="2800" dirty="0" err="1"/>
              <a:t>pengalaman</a:t>
            </a:r>
            <a:r>
              <a:rPr lang="en-US" sz="2800" dirty="0"/>
              <a:t> </a:t>
            </a:r>
            <a:r>
              <a:rPr lang="en-US" sz="2800" dirty="0" err="1"/>
              <a:t>anda</a:t>
            </a:r>
            <a:r>
              <a:rPr lang="en-US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62249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6518"/>
            <a:ext cx="6347713" cy="1320800"/>
          </a:xfrm>
        </p:spPr>
        <p:txBody>
          <a:bodyPr/>
          <a:lstStyle/>
          <a:p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Penilaian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Risiko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apakah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itu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0739"/>
          <a:stretch/>
        </p:blipFill>
        <p:spPr>
          <a:xfrm>
            <a:off x="401461" y="1500344"/>
            <a:ext cx="3714544" cy="46579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19680" y="1318022"/>
            <a:ext cx="4612943" cy="5539978"/>
          </a:xfrm>
          <a:prstGeom prst="rect">
            <a:avLst/>
          </a:prstGeom>
          <a:solidFill>
            <a:srgbClr val="FF6699"/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/>
              <a:t>Penilaian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seksama</a:t>
            </a:r>
            <a:r>
              <a:rPr lang="en-US" sz="2400" dirty="0"/>
              <a:t> </a:t>
            </a:r>
            <a:r>
              <a:rPr lang="en-US" sz="2400" dirty="0" err="1"/>
              <a:t>thd</a:t>
            </a:r>
            <a:r>
              <a:rPr lang="en-US" sz="2400" dirty="0"/>
              <a:t> </a:t>
            </a:r>
            <a:r>
              <a:rPr lang="en-US" sz="2400" dirty="0" err="1"/>
              <a:t>sesuatu</a:t>
            </a:r>
            <a:r>
              <a:rPr lang="en-US" sz="2400" dirty="0"/>
              <a:t> yang </a:t>
            </a:r>
            <a:r>
              <a:rPr lang="en-US" sz="2400" dirty="0" err="1"/>
              <a:t>membahayakan</a:t>
            </a:r>
            <a:r>
              <a:rPr lang="en-US" sz="2400" dirty="0"/>
              <a:t> </a:t>
            </a:r>
            <a:r>
              <a:rPr lang="en-US" sz="2400" dirty="0" err="1"/>
              <a:t>manusia</a:t>
            </a:r>
            <a:endParaRPr lang="en-US" sz="2400" dirty="0"/>
          </a:p>
          <a:p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err="1"/>
              <a:t>Pengendalian</a:t>
            </a:r>
            <a:r>
              <a:rPr lang="en-US" sz="2400" dirty="0"/>
              <a:t> </a:t>
            </a:r>
            <a:r>
              <a:rPr lang="en-US" sz="2400" dirty="0" err="1"/>
              <a:t>thd</a:t>
            </a:r>
            <a:r>
              <a:rPr lang="en-US" sz="2400" dirty="0"/>
              <a:t> </a:t>
            </a:r>
            <a:r>
              <a:rPr lang="en-US" sz="2400" dirty="0" err="1"/>
              <a:t>risiko</a:t>
            </a:r>
            <a:r>
              <a:rPr lang="en-US" sz="2400" dirty="0"/>
              <a:t> yang </a:t>
            </a:r>
            <a:r>
              <a:rPr lang="en-US" sz="2400" dirty="0" err="1"/>
              <a:t>signifikan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terstruktur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sistematis</a:t>
            </a:r>
            <a:endParaRPr lang="en-US" sz="2400" dirty="0"/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err="1"/>
              <a:t>Kajian</a:t>
            </a:r>
            <a:r>
              <a:rPr lang="en-US" sz="2400" dirty="0"/>
              <a:t>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kesiagaan</a:t>
            </a:r>
            <a:r>
              <a:rPr lang="en-US" sz="2400" dirty="0"/>
              <a:t> di lab- </a:t>
            </a:r>
            <a:r>
              <a:rPr lang="en-US" sz="2400" dirty="0" err="1"/>
              <a:t>apa</a:t>
            </a:r>
            <a:r>
              <a:rPr lang="en-US" sz="2400" dirty="0"/>
              <a:t> yang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apabila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gagal</a:t>
            </a:r>
            <a:r>
              <a:rPr lang="en-US" sz="2400" dirty="0"/>
              <a:t>/</a:t>
            </a:r>
            <a:r>
              <a:rPr lang="en-US" sz="2400" dirty="0" err="1"/>
              <a:t>terganggu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err="1"/>
              <a:t>Apakah</a:t>
            </a:r>
            <a:r>
              <a:rPr lang="en-US" sz="2400" dirty="0"/>
              <a:t> </a:t>
            </a:r>
            <a:r>
              <a:rPr lang="en-US" sz="2400" dirty="0" err="1"/>
              <a:t>kesiap</a:t>
            </a:r>
            <a:r>
              <a:rPr lang="en-US" sz="2400" dirty="0"/>
              <a:t> </a:t>
            </a:r>
            <a:r>
              <a:rPr lang="en-US" sz="2400" dirty="0" err="1"/>
              <a:t>siagaan</a:t>
            </a:r>
            <a:r>
              <a:rPr lang="en-US" sz="2400" dirty="0"/>
              <a:t>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cukup</a:t>
            </a:r>
            <a:r>
              <a:rPr lang="en-US" sz="2400" dirty="0"/>
              <a:t> </a:t>
            </a:r>
            <a:r>
              <a:rPr lang="en-US" sz="2400" dirty="0" err="1"/>
              <a:t>apa</a:t>
            </a:r>
            <a:r>
              <a:rPr lang="en-US" sz="2400" dirty="0"/>
              <a:t>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501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061" y="92765"/>
            <a:ext cx="6347713" cy="1320800"/>
          </a:xfrm>
        </p:spPr>
        <p:txBody>
          <a:bodyPr/>
          <a:lstStyle/>
          <a:p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Siapa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saja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berperan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5043" y="951948"/>
            <a:ext cx="8613913" cy="5632311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1. </a:t>
            </a:r>
            <a:r>
              <a:rPr lang="en-US" sz="2400" dirty="0" err="1"/>
              <a:t>Manajer</a:t>
            </a:r>
            <a:r>
              <a:rPr lang="en-US" sz="2400" dirty="0"/>
              <a:t>/Supervisor,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siapa</a:t>
            </a:r>
            <a:r>
              <a:rPr lang="en-US" sz="2400" dirty="0"/>
              <a:t> </a:t>
            </a:r>
            <a:r>
              <a:rPr lang="en-US" sz="2400" dirty="0" err="1"/>
              <a:t>saja</a:t>
            </a:r>
            <a:r>
              <a:rPr lang="en-US" sz="2400" dirty="0"/>
              <a:t> yang </a:t>
            </a:r>
            <a:r>
              <a:rPr lang="en-US" sz="2400" dirty="0" err="1"/>
              <a:t>mendapatkan</a:t>
            </a:r>
            <a:r>
              <a:rPr lang="en-US" sz="2400" dirty="0"/>
              <a:t> </a:t>
            </a:r>
            <a:r>
              <a:rPr lang="en-US" sz="2400" dirty="0" err="1"/>
              <a:t>tugas</a:t>
            </a:r>
            <a:r>
              <a:rPr lang="en-US" sz="2400" dirty="0"/>
              <a:t>  di area lab,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memastikan</a:t>
            </a:r>
            <a:r>
              <a:rPr lang="en-US" sz="2400" dirty="0"/>
              <a:t> </a:t>
            </a:r>
            <a:r>
              <a:rPr lang="en-US" sz="2400" dirty="0" err="1"/>
              <a:t>semua</a:t>
            </a:r>
            <a:r>
              <a:rPr lang="en-US" sz="2400" dirty="0"/>
              <a:t>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benar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langsung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didelegasikan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2. Principal Investigators (PIs)</a:t>
            </a:r>
          </a:p>
          <a:p>
            <a:endParaRPr lang="en-US" sz="2400" dirty="0"/>
          </a:p>
          <a:p>
            <a:r>
              <a:rPr lang="en-US" sz="2400" dirty="0"/>
              <a:t>3. </a:t>
            </a:r>
            <a:r>
              <a:rPr lang="en-US" sz="2400" dirty="0" err="1"/>
              <a:t>Melibatkan</a:t>
            </a:r>
            <a:r>
              <a:rPr lang="en-US" sz="2400" dirty="0"/>
              <a:t> para </a:t>
            </a:r>
            <a:r>
              <a:rPr lang="en-US" sz="2400" dirty="0" err="1"/>
              <a:t>pekerja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langsung</a:t>
            </a:r>
            <a:r>
              <a:rPr lang="en-US" sz="2400" dirty="0"/>
              <a:t>,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berguna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masukan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4. Safety Officer (K3L)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terlibat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masukan</a:t>
            </a:r>
            <a:r>
              <a:rPr lang="en-US" sz="2400" dirty="0"/>
              <a:t> (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memimpin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pelaksanaannya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5. Biosafety Officer/Manager,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memastikan</a:t>
            </a:r>
            <a:r>
              <a:rPr lang="en-US" sz="2400" dirty="0"/>
              <a:t> </a:t>
            </a:r>
            <a:r>
              <a:rPr lang="en-US" sz="2400" dirty="0" err="1"/>
              <a:t>semua</a:t>
            </a:r>
            <a:r>
              <a:rPr lang="en-US" sz="2400" dirty="0"/>
              <a:t>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diimplementasikan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7845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037" y="0"/>
            <a:ext cx="8825949" cy="1320800"/>
          </a:xfrm>
        </p:spPr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Penilaian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Risiko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apakah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itu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sebenarnya</a:t>
            </a:r>
            <a:r>
              <a:rPr lang="en-US" dirty="0">
                <a:solidFill>
                  <a:srgbClr val="C00000"/>
                </a:solidFill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0324" r="9167" b="13289"/>
          <a:stretch/>
        </p:blipFill>
        <p:spPr>
          <a:xfrm>
            <a:off x="5910470" y="1283253"/>
            <a:ext cx="3196222" cy="52629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037" y="1283252"/>
            <a:ext cx="478403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Fundamental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manajemen</a:t>
            </a:r>
            <a:r>
              <a:rPr lang="en-US" sz="2400" dirty="0"/>
              <a:t> “good safety”</a:t>
            </a:r>
          </a:p>
          <a:p>
            <a:pPr marL="342900" indent="-342900">
              <a:buAutoNum type="arabicPeriod"/>
            </a:pP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alat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merencanakan</a:t>
            </a:r>
            <a:r>
              <a:rPr lang="en-US" sz="2400" dirty="0"/>
              <a:t> </a:t>
            </a:r>
            <a:r>
              <a:rPr lang="en-US" sz="2400" dirty="0" err="1"/>
              <a:t>proyek</a:t>
            </a: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kajian</a:t>
            </a:r>
            <a:r>
              <a:rPr lang="en-US" sz="2400" dirty="0"/>
              <a:t> yang </a:t>
            </a:r>
            <a:r>
              <a:rPr lang="en-US" sz="2400" dirty="0" err="1"/>
              <a:t>seksama</a:t>
            </a:r>
            <a:r>
              <a:rPr lang="en-US" sz="2400" dirty="0"/>
              <a:t> di area </a:t>
            </a:r>
            <a:r>
              <a:rPr lang="en-US" sz="2400" dirty="0" err="1"/>
              <a:t>kerja</a:t>
            </a:r>
            <a:r>
              <a:rPr lang="en-US" sz="2400" dirty="0"/>
              <a:t> </a:t>
            </a:r>
            <a:r>
              <a:rPr lang="en-US" sz="2400" dirty="0" err="1"/>
              <a:t>mengenai</a:t>
            </a:r>
            <a:r>
              <a:rPr lang="en-US" sz="2400" dirty="0"/>
              <a:t> </a:t>
            </a:r>
            <a:r>
              <a:rPr lang="en-US" sz="2400" dirty="0" err="1"/>
              <a:t>apa</a:t>
            </a:r>
            <a:r>
              <a:rPr lang="en-US" sz="2400" dirty="0"/>
              <a:t>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membahayakan</a:t>
            </a:r>
            <a:r>
              <a:rPr lang="en-US" sz="2400" dirty="0"/>
              <a:t> </a:t>
            </a:r>
            <a:r>
              <a:rPr lang="en-US" sz="2400" dirty="0" err="1"/>
              <a:t>manusia</a:t>
            </a: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penerapan</a:t>
            </a:r>
            <a:r>
              <a:rPr lang="en-US" sz="2400" dirty="0"/>
              <a:t> </a:t>
            </a:r>
            <a:r>
              <a:rPr lang="en-US" sz="2400" dirty="0" err="1"/>
              <a:t>kontrol</a:t>
            </a:r>
            <a:r>
              <a:rPr lang="en-US" sz="2400" dirty="0"/>
              <a:t> yang </a:t>
            </a:r>
            <a:r>
              <a:rPr lang="en-US" sz="2400" dirty="0" err="1"/>
              <a:t>sistematis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terstruktur</a:t>
            </a:r>
            <a:r>
              <a:rPr lang="en-US" sz="2400" dirty="0"/>
              <a:t>  yang </a:t>
            </a:r>
            <a:r>
              <a:rPr lang="en-US" sz="2400" dirty="0" err="1"/>
              <a:t>ditujukan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risiko</a:t>
            </a:r>
            <a:r>
              <a:rPr lang="en-US" sz="2400" dirty="0"/>
              <a:t> yang </a:t>
            </a:r>
            <a:r>
              <a:rPr lang="en-US" sz="2400" dirty="0" err="1"/>
              <a:t>signifikan</a:t>
            </a: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kajian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kesiap</a:t>
            </a:r>
            <a:r>
              <a:rPr lang="en-US" sz="2400" dirty="0"/>
              <a:t> </a:t>
            </a:r>
            <a:r>
              <a:rPr lang="en-US" sz="2400" dirty="0" err="1"/>
              <a:t>siagaan</a:t>
            </a:r>
            <a:r>
              <a:rPr lang="en-US" sz="2400" dirty="0"/>
              <a:t>, </a:t>
            </a:r>
            <a:r>
              <a:rPr lang="en-US" sz="2400" dirty="0" err="1"/>
              <a:t>apakah</a:t>
            </a:r>
            <a:r>
              <a:rPr lang="en-US" sz="2400" dirty="0"/>
              <a:t> </a:t>
            </a:r>
            <a:r>
              <a:rPr lang="en-US" sz="2400" dirty="0" err="1"/>
              <a:t>cukup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ditingkatkan</a:t>
            </a: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96329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2605"/>
          <a:stretch/>
        </p:blipFill>
        <p:spPr>
          <a:xfrm>
            <a:off x="1242214" y="1510747"/>
            <a:ext cx="6796224" cy="44234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3832" y="715618"/>
            <a:ext cx="7792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</a:rPr>
              <a:t>Suatu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cara</a:t>
            </a:r>
            <a:r>
              <a:rPr lang="en-US" sz="2400" dirty="0">
                <a:solidFill>
                  <a:srgbClr val="C00000"/>
                </a:solidFill>
              </a:rPr>
              <a:t> yang </a:t>
            </a:r>
            <a:r>
              <a:rPr lang="en-US" sz="2400" dirty="0" err="1">
                <a:solidFill>
                  <a:srgbClr val="C00000"/>
                </a:solidFill>
              </a:rPr>
              <a:t>membentuk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sistem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bekerja</a:t>
            </a:r>
            <a:r>
              <a:rPr lang="en-US" sz="2400" dirty="0">
                <a:solidFill>
                  <a:srgbClr val="C00000"/>
                </a:solidFill>
              </a:rPr>
              <a:t> yang </a:t>
            </a:r>
            <a:r>
              <a:rPr lang="en-US" sz="2400" dirty="0" err="1">
                <a:solidFill>
                  <a:srgbClr val="C00000"/>
                </a:solidFill>
              </a:rPr>
              <a:t>aman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485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2521"/>
            <a:ext cx="6347713" cy="1320800"/>
          </a:xfrm>
        </p:spPr>
        <p:txBody>
          <a:bodyPr/>
          <a:lstStyle/>
          <a:p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Bahaya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dan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Risiko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24926"/>
            <a:ext cx="7322465" cy="45226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6117465"/>
            <a:ext cx="7681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Bahaya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obyek</a:t>
            </a:r>
            <a:r>
              <a:rPr lang="en-US" sz="2400" dirty="0"/>
              <a:t>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melukai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1503016"/>
      </p:ext>
    </p:extLst>
  </p:cSld>
  <p:clrMapOvr>
    <a:masterClrMapping/>
  </p:clrMapOvr>
</p:sld>
</file>

<file path=ppt/theme/theme1.xml><?xml version="1.0" encoding="utf-8"?>
<a:theme xmlns:a="http://schemas.openxmlformats.org/drawingml/2006/main" name="EU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 MASTER" id="{129F8554-84CD-432B-8663-DCDAFAFF79BB}" vid="{DC743C09-F345-4108-93DD-36AD4F8C220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 MASTER</Template>
  <TotalTime>392</TotalTime>
  <Words>707</Words>
  <Application>Microsoft Office PowerPoint</Application>
  <PresentationFormat>On-screen Show (4:3)</PresentationFormat>
  <Paragraphs>155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EU MASTER</vt:lpstr>
      <vt:lpstr> Penilaian Risiko</vt:lpstr>
      <vt:lpstr>PowerPoint Presentation</vt:lpstr>
      <vt:lpstr>Sudahkah anda melakukan penilaian risiko dalam kehidupan sehari-hari  </vt:lpstr>
      <vt:lpstr>PowerPoint Presentation</vt:lpstr>
      <vt:lpstr>Penilaian Risiko, apakah itu?</vt:lpstr>
      <vt:lpstr>Siapa saja yang berperan?</vt:lpstr>
      <vt:lpstr>Penilaian Risiko, apakah itu sebenarnya?</vt:lpstr>
      <vt:lpstr>PowerPoint Presentation</vt:lpstr>
      <vt:lpstr>Bahaya dan Risiko</vt:lpstr>
      <vt:lpstr>Hazard and Risk</vt:lpstr>
      <vt:lpstr>Pajanan (Exposure)</vt:lpstr>
      <vt:lpstr>Bahaya dan Risiko</vt:lpstr>
      <vt:lpstr>Bahaya dan Risiko</vt:lpstr>
      <vt:lpstr>Apakah Risiko? Apakah bahaya?</vt:lpstr>
      <vt:lpstr>Bahaya dan Risiko</vt:lpstr>
      <vt:lpstr>Bahaya dan Risiko</vt:lpstr>
      <vt:lpstr>Penilaian Risiko</vt:lpstr>
      <vt:lpstr>Tahap  1 : Identifikasi bahaya</vt:lpstr>
      <vt:lpstr>Tahap 2 : Siapa yang dalam risiko</vt:lpstr>
      <vt:lpstr>Tahap  3 : Evaluasi Risiko dan putuskan tindakan yang harus diambil</vt:lpstr>
      <vt:lpstr>Mengukur Risiko</vt:lpstr>
      <vt:lpstr>PowerPoint Presentation</vt:lpstr>
      <vt:lpstr>Matrix</vt:lpstr>
      <vt:lpstr>Likelihood classification</vt:lpstr>
      <vt:lpstr>Consequence classification</vt:lpstr>
      <vt:lpstr>PowerPoint Presentation</vt:lpstr>
      <vt:lpstr>PowerPoint Presentation</vt:lpstr>
      <vt:lpstr>Mobil vs Motor</vt:lpstr>
      <vt:lpstr>Seberapa jauh kita dapat mengembangkannya?</vt:lpstr>
      <vt:lpstr>Tahap 4 :Catat dan tindak lanjuti semua penemuan penemuan</vt:lpstr>
      <vt:lpstr>Step 5 : Monitoring and Review</vt:lpstr>
      <vt:lpstr>Penilaian Risiko  Risk Assessment.mp4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Assessment</dc:title>
  <dc:creator>anaroeni</dc:creator>
  <cp:lastModifiedBy>Aroem Naroeni</cp:lastModifiedBy>
  <cp:revision>43</cp:revision>
  <dcterms:created xsi:type="dcterms:W3CDTF">2016-03-10T16:38:21Z</dcterms:created>
  <dcterms:modified xsi:type="dcterms:W3CDTF">2018-04-01T08:21:36Z</dcterms:modified>
</cp:coreProperties>
</file>