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317" r:id="rId10"/>
    <p:sldId id="273" r:id="rId11"/>
    <p:sldId id="318" r:id="rId12"/>
    <p:sldId id="274" r:id="rId13"/>
    <p:sldId id="275" r:id="rId14"/>
    <p:sldId id="31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20" r:id="rId28"/>
    <p:sldId id="288" r:id="rId29"/>
    <p:sldId id="289" r:id="rId30"/>
    <p:sldId id="290" r:id="rId31"/>
    <p:sldId id="291" r:id="rId32"/>
    <p:sldId id="292" r:id="rId33"/>
    <p:sldId id="297" r:id="rId34"/>
    <p:sldId id="293" r:id="rId35"/>
    <p:sldId id="294" r:id="rId36"/>
    <p:sldId id="295" r:id="rId37"/>
    <p:sldId id="296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21" r:id="rId46"/>
    <p:sldId id="316" r:id="rId4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9942D-0AE6-4439-87AE-53F859641C27}" type="doc">
      <dgm:prSet loTypeId="urn:microsoft.com/office/officeart/2005/8/layout/pyramid1" loCatId="pyramid" qsTypeId="urn:microsoft.com/office/officeart/2005/8/quickstyle/3d3" qsCatId="3D" csTypeId="urn:microsoft.com/office/officeart/2005/8/colors/colorful1#3" csCatId="colorful" phldr="1"/>
      <dgm:spPr/>
    </dgm:pt>
    <dgm:pt modelId="{E2F38CA9-3827-45A0-8FA2-C9EA457063DD}">
      <dgm:prSet phldrT="[Text]" custT="1"/>
      <dgm:spPr/>
      <dgm:t>
        <a:bodyPr/>
        <a:lstStyle/>
        <a:p>
          <a:endParaRPr lang="en-US" sz="2000" u="sng" dirty="0">
            <a:solidFill>
              <a:schemeClr val="bg1"/>
            </a:solidFill>
          </a:endParaRPr>
        </a:p>
        <a:p>
          <a:r>
            <a:rPr lang="en-US" sz="2000" u="sng" dirty="0" err="1">
              <a:solidFill>
                <a:schemeClr val="bg1"/>
              </a:solidFill>
            </a:rPr>
            <a:t>Eliminasi</a:t>
          </a:r>
          <a:endParaRPr lang="en-US" sz="2000" u="sng" dirty="0">
            <a:solidFill>
              <a:schemeClr val="bg1"/>
            </a:solidFill>
          </a:endParaRPr>
        </a:p>
        <a:p>
          <a:r>
            <a:rPr lang="en-US" sz="2000" dirty="0" err="1">
              <a:solidFill>
                <a:schemeClr val="bg1"/>
              </a:solidFill>
            </a:rPr>
            <a:t>substitusi</a:t>
          </a:r>
          <a:endParaRPr lang="en-US" sz="2000" dirty="0">
            <a:solidFill>
              <a:schemeClr val="bg1"/>
            </a:solidFill>
          </a:endParaRPr>
        </a:p>
      </dgm:t>
    </dgm:pt>
    <dgm:pt modelId="{2C3ED781-8A04-41CF-82C3-1611F68C7CC1}" type="parTrans" cxnId="{B5B05B57-8FB9-4FB0-B9A4-92466DEC2BA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76418836-6398-4D80-9B96-541BFCFD8A40}" type="sibTrans" cxnId="{B5B05B57-8FB9-4FB0-B9A4-92466DEC2BA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86F8BAC-E76A-478C-8D49-2BF6DBCD8EC6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Engineering controls</a:t>
          </a:r>
        </a:p>
        <a:p>
          <a:r>
            <a:rPr lang="en-US" sz="1400" dirty="0">
              <a:solidFill>
                <a:schemeClr val="bg1"/>
              </a:solidFill>
            </a:rPr>
            <a:t>(physical change to the workplace and or facility)</a:t>
          </a:r>
        </a:p>
      </dgm:t>
    </dgm:pt>
    <dgm:pt modelId="{8C456653-6010-4F83-9637-F1117BCB2FB3}" type="parTrans" cxnId="{E0C31A52-753A-40CA-AFBC-11E1B8F205A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F073055-CFC0-4B0E-8489-B80E5F1C517F}" type="sibTrans" cxnId="{E0C31A52-753A-40CA-AFBC-11E1B8F205A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3663CF0-DB51-4EE0-A983-D418A3E1938D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Administrative controls including work practices</a:t>
          </a:r>
        </a:p>
        <a:p>
          <a:r>
            <a:rPr lang="en-US" sz="1400" dirty="0">
              <a:solidFill>
                <a:schemeClr val="bg1"/>
              </a:solidFill>
            </a:rPr>
            <a:t>(lab technique &amp; practice, worker/employer)</a:t>
          </a:r>
        </a:p>
      </dgm:t>
    </dgm:pt>
    <dgm:pt modelId="{1C0EB001-FB04-4941-A8AC-C6609204760F}" type="parTrans" cxnId="{5920669E-2EF8-43AB-8684-643B272D330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D85991AA-B767-40FA-B027-BEDA8E83CBE4}" type="sibTrans" cxnId="{5920669E-2EF8-43AB-8684-643B272D330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AFAE361-C980-4CD3-A703-32387E4851AE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Personal protective equipment</a:t>
          </a:r>
        </a:p>
      </dgm:t>
    </dgm:pt>
    <dgm:pt modelId="{25584783-89CF-430C-A761-E42FC7EE65AE}" type="parTrans" cxnId="{79F00154-95E1-49A0-B6DF-ABC27CB5242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74519B-9AE4-44B1-8954-48107CE24131}" type="sibTrans" cxnId="{79F00154-95E1-49A0-B6DF-ABC27CB5242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E96EC6-0254-4730-842E-66D70CC4CC96}" type="pres">
      <dgm:prSet presAssocID="{4309942D-0AE6-4439-87AE-53F859641C27}" presName="Name0" presStyleCnt="0">
        <dgm:presLayoutVars>
          <dgm:dir/>
          <dgm:animLvl val="lvl"/>
          <dgm:resizeHandles val="exact"/>
        </dgm:presLayoutVars>
      </dgm:prSet>
      <dgm:spPr/>
    </dgm:pt>
    <dgm:pt modelId="{F5562DB2-C942-40C3-A69E-9AA766734E0F}" type="pres">
      <dgm:prSet presAssocID="{E2F38CA9-3827-45A0-8FA2-C9EA457063DD}" presName="Name8" presStyleCnt="0"/>
      <dgm:spPr/>
    </dgm:pt>
    <dgm:pt modelId="{745F73F9-180B-420E-BE94-9C0CB679A9FC}" type="pres">
      <dgm:prSet presAssocID="{E2F38CA9-3827-45A0-8FA2-C9EA457063DD}" presName="level" presStyleLbl="node1" presStyleIdx="0" presStyleCnt="4" custLinFactNeighborY="-2753">
        <dgm:presLayoutVars>
          <dgm:chMax val="1"/>
          <dgm:bulletEnabled val="1"/>
        </dgm:presLayoutVars>
      </dgm:prSet>
      <dgm:spPr/>
    </dgm:pt>
    <dgm:pt modelId="{EF1AE164-B9B1-49EA-96B8-3A5F8868592C}" type="pres">
      <dgm:prSet presAssocID="{E2F38CA9-3827-45A0-8FA2-C9EA457063D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AD6C24-9912-4582-BC4D-963DF63D069E}" type="pres">
      <dgm:prSet presAssocID="{086F8BAC-E76A-478C-8D49-2BF6DBCD8EC6}" presName="Name8" presStyleCnt="0"/>
      <dgm:spPr/>
    </dgm:pt>
    <dgm:pt modelId="{82E9DB99-0D61-42B4-B117-91BEE74C7E9C}" type="pres">
      <dgm:prSet presAssocID="{086F8BAC-E76A-478C-8D49-2BF6DBCD8EC6}" presName="level" presStyleLbl="node1" presStyleIdx="1" presStyleCnt="4">
        <dgm:presLayoutVars>
          <dgm:chMax val="1"/>
          <dgm:bulletEnabled val="1"/>
        </dgm:presLayoutVars>
      </dgm:prSet>
      <dgm:spPr/>
    </dgm:pt>
    <dgm:pt modelId="{49B39158-E945-4E54-A129-920B53671FDD}" type="pres">
      <dgm:prSet presAssocID="{086F8BAC-E76A-478C-8D49-2BF6DBCD8E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A6D655C-B9E8-4742-94F5-B37F16BF3E25}" type="pres">
      <dgm:prSet presAssocID="{13663CF0-DB51-4EE0-A983-D418A3E1938D}" presName="Name8" presStyleCnt="0"/>
      <dgm:spPr/>
    </dgm:pt>
    <dgm:pt modelId="{E4957DF0-DBA0-48C2-BF28-AE9FEF014A04}" type="pres">
      <dgm:prSet presAssocID="{13663CF0-DB51-4EE0-A983-D418A3E1938D}" presName="level" presStyleLbl="node1" presStyleIdx="2" presStyleCnt="4">
        <dgm:presLayoutVars>
          <dgm:chMax val="1"/>
          <dgm:bulletEnabled val="1"/>
        </dgm:presLayoutVars>
      </dgm:prSet>
      <dgm:spPr/>
    </dgm:pt>
    <dgm:pt modelId="{B3C6CDCE-A9D7-43F1-89BE-76AAD6FB0D18}" type="pres">
      <dgm:prSet presAssocID="{13663CF0-DB51-4EE0-A983-D418A3E193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909813-3A0F-4F90-9BA8-311025316BA3}" type="pres">
      <dgm:prSet presAssocID="{BAFAE361-C980-4CD3-A703-32387E4851AE}" presName="Name8" presStyleCnt="0"/>
      <dgm:spPr/>
    </dgm:pt>
    <dgm:pt modelId="{97AF208B-B958-41CA-B728-6531EA11E4B9}" type="pres">
      <dgm:prSet presAssocID="{BAFAE361-C980-4CD3-A703-32387E4851AE}" presName="level" presStyleLbl="node1" presStyleIdx="3" presStyleCnt="4">
        <dgm:presLayoutVars>
          <dgm:chMax val="1"/>
          <dgm:bulletEnabled val="1"/>
        </dgm:presLayoutVars>
      </dgm:prSet>
      <dgm:spPr/>
    </dgm:pt>
    <dgm:pt modelId="{2C0D06A0-6379-4DB8-8B73-EAAC70A74D70}" type="pres">
      <dgm:prSet presAssocID="{BAFAE361-C980-4CD3-A703-32387E4851A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0C31A52-753A-40CA-AFBC-11E1B8F205A1}" srcId="{4309942D-0AE6-4439-87AE-53F859641C27}" destId="{086F8BAC-E76A-478C-8D49-2BF6DBCD8EC6}" srcOrd="1" destOrd="0" parTransId="{8C456653-6010-4F83-9637-F1117BCB2FB3}" sibTransId="{0F073055-CFC0-4B0E-8489-B80E5F1C517F}"/>
    <dgm:cxn modelId="{5920669E-2EF8-43AB-8684-643B272D330E}" srcId="{4309942D-0AE6-4439-87AE-53F859641C27}" destId="{13663CF0-DB51-4EE0-A983-D418A3E1938D}" srcOrd="2" destOrd="0" parTransId="{1C0EB001-FB04-4941-A8AC-C6609204760F}" sibTransId="{D85991AA-B767-40FA-B027-BEDA8E83CBE4}"/>
    <dgm:cxn modelId="{6BAB23AC-98E8-46AA-9EC0-4420718FFE79}" type="presOf" srcId="{E2F38CA9-3827-45A0-8FA2-C9EA457063DD}" destId="{EF1AE164-B9B1-49EA-96B8-3A5F8868592C}" srcOrd="1" destOrd="0" presId="urn:microsoft.com/office/officeart/2005/8/layout/pyramid1"/>
    <dgm:cxn modelId="{DC949412-BBD5-42EA-875B-72FDA7133A7E}" type="presOf" srcId="{086F8BAC-E76A-478C-8D49-2BF6DBCD8EC6}" destId="{49B39158-E945-4E54-A129-920B53671FDD}" srcOrd="1" destOrd="0" presId="urn:microsoft.com/office/officeart/2005/8/layout/pyramid1"/>
    <dgm:cxn modelId="{C082356C-5B9E-43A7-BDCF-A36743B8A6ED}" type="presOf" srcId="{BAFAE361-C980-4CD3-A703-32387E4851AE}" destId="{2C0D06A0-6379-4DB8-8B73-EAAC70A74D70}" srcOrd="1" destOrd="0" presId="urn:microsoft.com/office/officeart/2005/8/layout/pyramid1"/>
    <dgm:cxn modelId="{1C746441-548D-4FC2-9C1C-2039484C41BE}" type="presOf" srcId="{086F8BAC-E76A-478C-8D49-2BF6DBCD8EC6}" destId="{82E9DB99-0D61-42B4-B117-91BEE74C7E9C}" srcOrd="0" destOrd="0" presId="urn:microsoft.com/office/officeart/2005/8/layout/pyramid1"/>
    <dgm:cxn modelId="{B5B05B57-8FB9-4FB0-B9A4-92466DEC2BAD}" srcId="{4309942D-0AE6-4439-87AE-53F859641C27}" destId="{E2F38CA9-3827-45A0-8FA2-C9EA457063DD}" srcOrd="0" destOrd="0" parTransId="{2C3ED781-8A04-41CF-82C3-1611F68C7CC1}" sibTransId="{76418836-6398-4D80-9B96-541BFCFD8A40}"/>
    <dgm:cxn modelId="{E07D9D7C-EC3D-4C0F-93F8-E1610BD0FE92}" type="presOf" srcId="{13663CF0-DB51-4EE0-A983-D418A3E1938D}" destId="{B3C6CDCE-A9D7-43F1-89BE-76AAD6FB0D18}" srcOrd="1" destOrd="0" presId="urn:microsoft.com/office/officeart/2005/8/layout/pyramid1"/>
    <dgm:cxn modelId="{DD7D94D7-2023-4313-8786-4F6068460057}" type="presOf" srcId="{E2F38CA9-3827-45A0-8FA2-C9EA457063DD}" destId="{745F73F9-180B-420E-BE94-9C0CB679A9FC}" srcOrd="0" destOrd="0" presId="urn:microsoft.com/office/officeart/2005/8/layout/pyramid1"/>
    <dgm:cxn modelId="{79F00154-95E1-49A0-B6DF-ABC27CB52420}" srcId="{4309942D-0AE6-4439-87AE-53F859641C27}" destId="{BAFAE361-C980-4CD3-A703-32387E4851AE}" srcOrd="3" destOrd="0" parTransId="{25584783-89CF-430C-A761-E42FC7EE65AE}" sibTransId="{1274519B-9AE4-44B1-8954-48107CE24131}"/>
    <dgm:cxn modelId="{76A42A3F-0ED3-4028-8603-843D06ACFAD3}" type="presOf" srcId="{4309942D-0AE6-4439-87AE-53F859641C27}" destId="{69E96EC6-0254-4730-842E-66D70CC4CC96}" srcOrd="0" destOrd="0" presId="urn:microsoft.com/office/officeart/2005/8/layout/pyramid1"/>
    <dgm:cxn modelId="{AD374E98-00A4-48FA-9180-38F8257CA3E3}" type="presOf" srcId="{BAFAE361-C980-4CD3-A703-32387E4851AE}" destId="{97AF208B-B958-41CA-B728-6531EA11E4B9}" srcOrd="0" destOrd="0" presId="urn:microsoft.com/office/officeart/2005/8/layout/pyramid1"/>
    <dgm:cxn modelId="{2201015E-4909-4E9E-A2EE-E49813D37607}" type="presOf" srcId="{13663CF0-DB51-4EE0-A983-D418A3E1938D}" destId="{E4957DF0-DBA0-48C2-BF28-AE9FEF014A04}" srcOrd="0" destOrd="0" presId="urn:microsoft.com/office/officeart/2005/8/layout/pyramid1"/>
    <dgm:cxn modelId="{A2F509C4-719A-45D6-8C5B-885E7D142B86}" type="presParOf" srcId="{69E96EC6-0254-4730-842E-66D70CC4CC96}" destId="{F5562DB2-C942-40C3-A69E-9AA766734E0F}" srcOrd="0" destOrd="0" presId="urn:microsoft.com/office/officeart/2005/8/layout/pyramid1"/>
    <dgm:cxn modelId="{5F65B1B5-4140-4B51-AD7C-DDC35DF3F2C9}" type="presParOf" srcId="{F5562DB2-C942-40C3-A69E-9AA766734E0F}" destId="{745F73F9-180B-420E-BE94-9C0CB679A9FC}" srcOrd="0" destOrd="0" presId="urn:microsoft.com/office/officeart/2005/8/layout/pyramid1"/>
    <dgm:cxn modelId="{611A87C7-9AB1-4A37-A778-439C7735C87E}" type="presParOf" srcId="{F5562DB2-C942-40C3-A69E-9AA766734E0F}" destId="{EF1AE164-B9B1-49EA-96B8-3A5F8868592C}" srcOrd="1" destOrd="0" presId="urn:microsoft.com/office/officeart/2005/8/layout/pyramid1"/>
    <dgm:cxn modelId="{6038AE8F-D886-4033-B9A9-8C240E7489E2}" type="presParOf" srcId="{69E96EC6-0254-4730-842E-66D70CC4CC96}" destId="{0AAD6C24-9912-4582-BC4D-963DF63D069E}" srcOrd="1" destOrd="0" presId="urn:microsoft.com/office/officeart/2005/8/layout/pyramid1"/>
    <dgm:cxn modelId="{A9F00D98-117D-4F9F-A433-DFC2A30E639E}" type="presParOf" srcId="{0AAD6C24-9912-4582-BC4D-963DF63D069E}" destId="{82E9DB99-0D61-42B4-B117-91BEE74C7E9C}" srcOrd="0" destOrd="0" presId="urn:microsoft.com/office/officeart/2005/8/layout/pyramid1"/>
    <dgm:cxn modelId="{7A2C7A0C-7613-442C-B6A4-AB07515F20AA}" type="presParOf" srcId="{0AAD6C24-9912-4582-BC4D-963DF63D069E}" destId="{49B39158-E945-4E54-A129-920B53671FDD}" srcOrd="1" destOrd="0" presId="urn:microsoft.com/office/officeart/2005/8/layout/pyramid1"/>
    <dgm:cxn modelId="{16A0F5BF-4CDB-4142-91FE-99E14C23A24D}" type="presParOf" srcId="{69E96EC6-0254-4730-842E-66D70CC4CC96}" destId="{7A6D655C-B9E8-4742-94F5-B37F16BF3E25}" srcOrd="2" destOrd="0" presId="urn:microsoft.com/office/officeart/2005/8/layout/pyramid1"/>
    <dgm:cxn modelId="{9113CF47-DDC2-481C-B474-456568701A00}" type="presParOf" srcId="{7A6D655C-B9E8-4742-94F5-B37F16BF3E25}" destId="{E4957DF0-DBA0-48C2-BF28-AE9FEF014A04}" srcOrd="0" destOrd="0" presId="urn:microsoft.com/office/officeart/2005/8/layout/pyramid1"/>
    <dgm:cxn modelId="{BF52FC49-BC39-4354-A877-AED057269DFA}" type="presParOf" srcId="{7A6D655C-B9E8-4742-94F5-B37F16BF3E25}" destId="{B3C6CDCE-A9D7-43F1-89BE-76AAD6FB0D18}" srcOrd="1" destOrd="0" presId="urn:microsoft.com/office/officeart/2005/8/layout/pyramid1"/>
    <dgm:cxn modelId="{C564E33C-29F5-40A6-BC1D-43DC27A2D712}" type="presParOf" srcId="{69E96EC6-0254-4730-842E-66D70CC4CC96}" destId="{F1909813-3A0F-4F90-9BA8-311025316BA3}" srcOrd="3" destOrd="0" presId="urn:microsoft.com/office/officeart/2005/8/layout/pyramid1"/>
    <dgm:cxn modelId="{3E80F3E5-A61D-4192-9C27-47A0A51B56FF}" type="presParOf" srcId="{F1909813-3A0F-4F90-9BA8-311025316BA3}" destId="{97AF208B-B958-41CA-B728-6531EA11E4B9}" srcOrd="0" destOrd="0" presId="urn:microsoft.com/office/officeart/2005/8/layout/pyramid1"/>
    <dgm:cxn modelId="{BC270610-12A3-4F32-9B5F-4A4D93B77A1B}" type="presParOf" srcId="{F1909813-3A0F-4F90-9BA8-311025316BA3}" destId="{2C0D06A0-6379-4DB8-8B73-EAAC70A74D7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AD7D8-3AA8-448D-A008-1BF975E6E37A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7382FC1-95BE-42DB-9E38-976B3EA401DF}">
      <dgm:prSet phldrT="[Text]"/>
      <dgm:spPr/>
      <dgm:t>
        <a:bodyPr/>
        <a:lstStyle/>
        <a:p>
          <a:r>
            <a:rPr lang="en-US" dirty="0" err="1"/>
            <a:t>Persiapan</a:t>
          </a:r>
          <a:endParaRPr lang="en-US" dirty="0"/>
        </a:p>
      </dgm:t>
    </dgm:pt>
    <dgm:pt modelId="{A612375E-4C05-49A1-A7DB-637CF34EDB1C}" type="parTrans" cxnId="{E8FDFDB0-8BE4-489F-ADB3-1876C2378C1A}">
      <dgm:prSet/>
      <dgm:spPr/>
      <dgm:t>
        <a:bodyPr/>
        <a:lstStyle/>
        <a:p>
          <a:endParaRPr lang="en-US"/>
        </a:p>
      </dgm:t>
    </dgm:pt>
    <dgm:pt modelId="{588F23A3-B639-4C81-9E56-C4D438823710}" type="sibTrans" cxnId="{E8FDFDB0-8BE4-489F-ADB3-1876C2378C1A}">
      <dgm:prSet/>
      <dgm:spPr/>
      <dgm:t>
        <a:bodyPr/>
        <a:lstStyle/>
        <a:p>
          <a:endParaRPr lang="en-US"/>
        </a:p>
      </dgm:t>
    </dgm:pt>
    <dgm:pt modelId="{ED62F5BA-89B8-4287-9E7A-3A7A2AFF8C40}">
      <dgm:prSet phldrT="[Text]"/>
      <dgm:spPr/>
      <dgm:t>
        <a:bodyPr/>
        <a:lstStyle/>
        <a:p>
          <a:r>
            <a:rPr lang="en-US" dirty="0" err="1"/>
            <a:t>Respon</a:t>
          </a:r>
          <a:endParaRPr lang="en-US" dirty="0"/>
        </a:p>
      </dgm:t>
    </dgm:pt>
    <dgm:pt modelId="{6D5ED3EA-9557-4E91-8013-FC01525A3CAB}" type="parTrans" cxnId="{069769E0-1EE9-42A1-B01F-73338619F46D}">
      <dgm:prSet/>
      <dgm:spPr/>
      <dgm:t>
        <a:bodyPr/>
        <a:lstStyle/>
        <a:p>
          <a:endParaRPr lang="en-US"/>
        </a:p>
      </dgm:t>
    </dgm:pt>
    <dgm:pt modelId="{FBD3A01F-ED97-4CB0-A526-4297D27F88C5}" type="sibTrans" cxnId="{069769E0-1EE9-42A1-B01F-73338619F46D}">
      <dgm:prSet/>
      <dgm:spPr/>
      <dgm:t>
        <a:bodyPr/>
        <a:lstStyle/>
        <a:p>
          <a:endParaRPr lang="en-US"/>
        </a:p>
      </dgm:t>
    </dgm:pt>
    <dgm:pt modelId="{4C0E48E6-3E36-40C3-8140-73689EDF83FE}">
      <dgm:prSet phldrT="[Text]"/>
      <dgm:spPr/>
      <dgm:t>
        <a:bodyPr/>
        <a:lstStyle/>
        <a:p>
          <a:r>
            <a:rPr lang="en-US" dirty="0" err="1"/>
            <a:t>Pemulihan</a:t>
          </a:r>
          <a:r>
            <a:rPr lang="en-US" dirty="0"/>
            <a:t> </a:t>
          </a:r>
        </a:p>
      </dgm:t>
    </dgm:pt>
    <dgm:pt modelId="{06C78CFC-6798-42F6-ADBC-0333E8C0F71D}" type="parTrans" cxnId="{233DE753-0FF1-4BF1-8D8B-25306AD6E74B}">
      <dgm:prSet/>
      <dgm:spPr/>
      <dgm:t>
        <a:bodyPr/>
        <a:lstStyle/>
        <a:p>
          <a:endParaRPr lang="en-US"/>
        </a:p>
      </dgm:t>
    </dgm:pt>
    <dgm:pt modelId="{A8179678-9C33-4B95-88FC-63C46F27B403}" type="sibTrans" cxnId="{233DE753-0FF1-4BF1-8D8B-25306AD6E74B}">
      <dgm:prSet/>
      <dgm:spPr/>
      <dgm:t>
        <a:bodyPr/>
        <a:lstStyle/>
        <a:p>
          <a:endParaRPr lang="en-US"/>
        </a:p>
      </dgm:t>
    </dgm:pt>
    <dgm:pt modelId="{B2234B6C-315F-47EA-8997-311D48212085}">
      <dgm:prSet phldrT="[Text]"/>
      <dgm:spPr/>
      <dgm:t>
        <a:bodyPr/>
        <a:lstStyle/>
        <a:p>
          <a:r>
            <a:rPr lang="en-US" dirty="0" err="1"/>
            <a:t>Mitigasi</a:t>
          </a:r>
          <a:r>
            <a:rPr lang="en-US" dirty="0"/>
            <a:t>/ </a:t>
          </a:r>
          <a:r>
            <a:rPr lang="en-US" dirty="0" err="1"/>
            <a:t>identifikasi</a:t>
          </a:r>
          <a:r>
            <a:rPr lang="en-US" dirty="0"/>
            <a:t>  </a:t>
          </a:r>
          <a:r>
            <a:rPr lang="en-US" dirty="0" err="1"/>
            <a:t>potensi</a:t>
          </a:r>
          <a:r>
            <a:rPr lang="en-US" dirty="0"/>
            <a:t> </a:t>
          </a:r>
          <a:r>
            <a:rPr lang="en-US" dirty="0" err="1"/>
            <a:t>bahaya</a:t>
          </a:r>
          <a:r>
            <a:rPr lang="en-US" dirty="0"/>
            <a:t>  </a:t>
          </a:r>
        </a:p>
      </dgm:t>
    </dgm:pt>
    <dgm:pt modelId="{62596AF2-915D-44B7-8138-29A30E47E847}" type="parTrans" cxnId="{909EA4DE-51AC-4DCE-92D6-BD70CB30ECDC}">
      <dgm:prSet/>
      <dgm:spPr/>
      <dgm:t>
        <a:bodyPr/>
        <a:lstStyle/>
        <a:p>
          <a:endParaRPr lang="en-US"/>
        </a:p>
      </dgm:t>
    </dgm:pt>
    <dgm:pt modelId="{617B3B09-79C1-41BB-AA76-53D46C72C04A}" type="sibTrans" cxnId="{909EA4DE-51AC-4DCE-92D6-BD70CB30ECDC}">
      <dgm:prSet/>
      <dgm:spPr/>
      <dgm:t>
        <a:bodyPr/>
        <a:lstStyle/>
        <a:p>
          <a:endParaRPr lang="en-US"/>
        </a:p>
      </dgm:t>
    </dgm:pt>
    <dgm:pt modelId="{55084D5B-43AF-4A0F-9EF9-D74DFFCB10B5}" type="pres">
      <dgm:prSet presAssocID="{F61AD7D8-3AA8-448D-A008-1BF975E6E37A}" presName="cycle" presStyleCnt="0">
        <dgm:presLayoutVars>
          <dgm:dir/>
          <dgm:resizeHandles val="exact"/>
        </dgm:presLayoutVars>
      </dgm:prSet>
      <dgm:spPr/>
    </dgm:pt>
    <dgm:pt modelId="{6320B4A7-AC38-40CE-8974-41CBA334D963}" type="pres">
      <dgm:prSet presAssocID="{07382FC1-95BE-42DB-9E38-976B3EA401DF}" presName="dummy" presStyleCnt="0"/>
      <dgm:spPr/>
    </dgm:pt>
    <dgm:pt modelId="{4727ADA2-BCDB-427D-B3BD-E1D4EC31A98E}" type="pres">
      <dgm:prSet presAssocID="{07382FC1-95BE-42DB-9E38-976B3EA401DF}" presName="node" presStyleLbl="revTx" presStyleIdx="0" presStyleCnt="4">
        <dgm:presLayoutVars>
          <dgm:bulletEnabled val="1"/>
        </dgm:presLayoutVars>
      </dgm:prSet>
      <dgm:spPr/>
    </dgm:pt>
    <dgm:pt modelId="{FABABA6B-4445-44F8-B0FE-845E189A2ADB}" type="pres">
      <dgm:prSet presAssocID="{588F23A3-B639-4C81-9E56-C4D438823710}" presName="sibTrans" presStyleLbl="node1" presStyleIdx="0" presStyleCnt="4"/>
      <dgm:spPr/>
    </dgm:pt>
    <dgm:pt modelId="{2C1CBE09-2867-4424-B419-37616E95E2A9}" type="pres">
      <dgm:prSet presAssocID="{ED62F5BA-89B8-4287-9E7A-3A7A2AFF8C40}" presName="dummy" presStyleCnt="0"/>
      <dgm:spPr/>
    </dgm:pt>
    <dgm:pt modelId="{87AA035A-DEDE-4AE4-B00A-3AFB493FEB1C}" type="pres">
      <dgm:prSet presAssocID="{ED62F5BA-89B8-4287-9E7A-3A7A2AFF8C40}" presName="node" presStyleLbl="revTx" presStyleIdx="1" presStyleCnt="4">
        <dgm:presLayoutVars>
          <dgm:bulletEnabled val="1"/>
        </dgm:presLayoutVars>
      </dgm:prSet>
      <dgm:spPr/>
    </dgm:pt>
    <dgm:pt modelId="{AFBEB700-4C25-4336-AB73-6E9E5DD6951D}" type="pres">
      <dgm:prSet presAssocID="{FBD3A01F-ED97-4CB0-A526-4297D27F88C5}" presName="sibTrans" presStyleLbl="node1" presStyleIdx="1" presStyleCnt="4"/>
      <dgm:spPr/>
    </dgm:pt>
    <dgm:pt modelId="{C8B91104-FB7F-4879-ADCC-EDE26A5465D7}" type="pres">
      <dgm:prSet presAssocID="{4C0E48E6-3E36-40C3-8140-73689EDF83FE}" presName="dummy" presStyleCnt="0"/>
      <dgm:spPr/>
    </dgm:pt>
    <dgm:pt modelId="{E6D4A980-8531-4AB3-BAA7-7B6FAB58EABD}" type="pres">
      <dgm:prSet presAssocID="{4C0E48E6-3E36-40C3-8140-73689EDF83FE}" presName="node" presStyleLbl="revTx" presStyleIdx="2" presStyleCnt="4">
        <dgm:presLayoutVars>
          <dgm:bulletEnabled val="1"/>
        </dgm:presLayoutVars>
      </dgm:prSet>
      <dgm:spPr/>
    </dgm:pt>
    <dgm:pt modelId="{198CF975-C814-4338-A971-020CA08B52CC}" type="pres">
      <dgm:prSet presAssocID="{A8179678-9C33-4B95-88FC-63C46F27B403}" presName="sibTrans" presStyleLbl="node1" presStyleIdx="2" presStyleCnt="4"/>
      <dgm:spPr/>
    </dgm:pt>
    <dgm:pt modelId="{8A2085F4-ED47-415E-B460-AB54C67612A2}" type="pres">
      <dgm:prSet presAssocID="{B2234B6C-315F-47EA-8997-311D48212085}" presName="dummy" presStyleCnt="0"/>
      <dgm:spPr/>
    </dgm:pt>
    <dgm:pt modelId="{DA5EAF91-8E27-4B07-AB60-C7C7BE9F14C4}" type="pres">
      <dgm:prSet presAssocID="{B2234B6C-315F-47EA-8997-311D48212085}" presName="node" presStyleLbl="revTx" presStyleIdx="3" presStyleCnt="4" custScaleX="149730">
        <dgm:presLayoutVars>
          <dgm:bulletEnabled val="1"/>
        </dgm:presLayoutVars>
      </dgm:prSet>
      <dgm:spPr/>
    </dgm:pt>
    <dgm:pt modelId="{C88376EF-794F-4E74-AD5B-1CED09F60890}" type="pres">
      <dgm:prSet presAssocID="{617B3B09-79C1-41BB-AA76-53D46C72C04A}" presName="sibTrans" presStyleLbl="node1" presStyleIdx="3" presStyleCnt="4"/>
      <dgm:spPr/>
    </dgm:pt>
  </dgm:ptLst>
  <dgm:cxnLst>
    <dgm:cxn modelId="{F6B40791-B13A-4B1D-AE7A-CAD08F861A0B}" type="presOf" srcId="{F61AD7D8-3AA8-448D-A008-1BF975E6E37A}" destId="{55084D5B-43AF-4A0F-9EF9-D74DFFCB10B5}" srcOrd="0" destOrd="0" presId="urn:microsoft.com/office/officeart/2005/8/layout/cycle1"/>
    <dgm:cxn modelId="{069769E0-1EE9-42A1-B01F-73338619F46D}" srcId="{F61AD7D8-3AA8-448D-A008-1BF975E6E37A}" destId="{ED62F5BA-89B8-4287-9E7A-3A7A2AFF8C40}" srcOrd="1" destOrd="0" parTransId="{6D5ED3EA-9557-4E91-8013-FC01525A3CAB}" sibTransId="{FBD3A01F-ED97-4CB0-A526-4297D27F88C5}"/>
    <dgm:cxn modelId="{CC3E7A5D-112D-4DDE-A2F7-411CA241668B}" type="presOf" srcId="{A8179678-9C33-4B95-88FC-63C46F27B403}" destId="{198CF975-C814-4338-A971-020CA08B52CC}" srcOrd="0" destOrd="0" presId="urn:microsoft.com/office/officeart/2005/8/layout/cycle1"/>
    <dgm:cxn modelId="{2F77E9FA-3F37-437F-A901-7362568D64F3}" type="presOf" srcId="{FBD3A01F-ED97-4CB0-A526-4297D27F88C5}" destId="{AFBEB700-4C25-4336-AB73-6E9E5DD6951D}" srcOrd="0" destOrd="0" presId="urn:microsoft.com/office/officeart/2005/8/layout/cycle1"/>
    <dgm:cxn modelId="{233DE753-0FF1-4BF1-8D8B-25306AD6E74B}" srcId="{F61AD7D8-3AA8-448D-A008-1BF975E6E37A}" destId="{4C0E48E6-3E36-40C3-8140-73689EDF83FE}" srcOrd="2" destOrd="0" parTransId="{06C78CFC-6798-42F6-ADBC-0333E8C0F71D}" sibTransId="{A8179678-9C33-4B95-88FC-63C46F27B403}"/>
    <dgm:cxn modelId="{A18AC197-8151-45E0-B4AE-DC01EE74D4EF}" type="presOf" srcId="{ED62F5BA-89B8-4287-9E7A-3A7A2AFF8C40}" destId="{87AA035A-DEDE-4AE4-B00A-3AFB493FEB1C}" srcOrd="0" destOrd="0" presId="urn:microsoft.com/office/officeart/2005/8/layout/cycle1"/>
    <dgm:cxn modelId="{909EA4DE-51AC-4DCE-92D6-BD70CB30ECDC}" srcId="{F61AD7D8-3AA8-448D-A008-1BF975E6E37A}" destId="{B2234B6C-315F-47EA-8997-311D48212085}" srcOrd="3" destOrd="0" parTransId="{62596AF2-915D-44B7-8138-29A30E47E847}" sibTransId="{617B3B09-79C1-41BB-AA76-53D46C72C04A}"/>
    <dgm:cxn modelId="{C0F14F69-B89A-400A-870E-881CF6813F4E}" type="presOf" srcId="{07382FC1-95BE-42DB-9E38-976B3EA401DF}" destId="{4727ADA2-BCDB-427D-B3BD-E1D4EC31A98E}" srcOrd="0" destOrd="0" presId="urn:microsoft.com/office/officeart/2005/8/layout/cycle1"/>
    <dgm:cxn modelId="{CC805441-CFA7-4D49-A537-08DF69B032BA}" type="presOf" srcId="{588F23A3-B639-4C81-9E56-C4D438823710}" destId="{FABABA6B-4445-44F8-B0FE-845E189A2ADB}" srcOrd="0" destOrd="0" presId="urn:microsoft.com/office/officeart/2005/8/layout/cycle1"/>
    <dgm:cxn modelId="{11BD44E6-5D92-4968-8833-9E12940575B2}" type="presOf" srcId="{B2234B6C-315F-47EA-8997-311D48212085}" destId="{DA5EAF91-8E27-4B07-AB60-C7C7BE9F14C4}" srcOrd="0" destOrd="0" presId="urn:microsoft.com/office/officeart/2005/8/layout/cycle1"/>
    <dgm:cxn modelId="{E8FDFDB0-8BE4-489F-ADB3-1876C2378C1A}" srcId="{F61AD7D8-3AA8-448D-A008-1BF975E6E37A}" destId="{07382FC1-95BE-42DB-9E38-976B3EA401DF}" srcOrd="0" destOrd="0" parTransId="{A612375E-4C05-49A1-A7DB-637CF34EDB1C}" sibTransId="{588F23A3-B639-4C81-9E56-C4D438823710}"/>
    <dgm:cxn modelId="{0EAED633-115E-4B0A-919C-6899BEA14EF9}" type="presOf" srcId="{4C0E48E6-3E36-40C3-8140-73689EDF83FE}" destId="{E6D4A980-8531-4AB3-BAA7-7B6FAB58EABD}" srcOrd="0" destOrd="0" presId="urn:microsoft.com/office/officeart/2005/8/layout/cycle1"/>
    <dgm:cxn modelId="{28B0050B-C0AD-46F9-9DB6-B9DF61C03304}" type="presOf" srcId="{617B3B09-79C1-41BB-AA76-53D46C72C04A}" destId="{C88376EF-794F-4E74-AD5B-1CED09F60890}" srcOrd="0" destOrd="0" presId="urn:microsoft.com/office/officeart/2005/8/layout/cycle1"/>
    <dgm:cxn modelId="{F6A43FA9-C59F-4D73-95BB-CAD22491CDCF}" type="presParOf" srcId="{55084D5B-43AF-4A0F-9EF9-D74DFFCB10B5}" destId="{6320B4A7-AC38-40CE-8974-41CBA334D963}" srcOrd="0" destOrd="0" presId="urn:microsoft.com/office/officeart/2005/8/layout/cycle1"/>
    <dgm:cxn modelId="{6D325A93-5769-4588-9BB0-70CADEE65804}" type="presParOf" srcId="{55084D5B-43AF-4A0F-9EF9-D74DFFCB10B5}" destId="{4727ADA2-BCDB-427D-B3BD-E1D4EC31A98E}" srcOrd="1" destOrd="0" presId="urn:microsoft.com/office/officeart/2005/8/layout/cycle1"/>
    <dgm:cxn modelId="{94D0FF5A-89ED-419D-A8B5-5C37438C11B6}" type="presParOf" srcId="{55084D5B-43AF-4A0F-9EF9-D74DFFCB10B5}" destId="{FABABA6B-4445-44F8-B0FE-845E189A2ADB}" srcOrd="2" destOrd="0" presId="urn:microsoft.com/office/officeart/2005/8/layout/cycle1"/>
    <dgm:cxn modelId="{67819BD5-53C0-49A6-9A89-C65DACC6A459}" type="presParOf" srcId="{55084D5B-43AF-4A0F-9EF9-D74DFFCB10B5}" destId="{2C1CBE09-2867-4424-B419-37616E95E2A9}" srcOrd="3" destOrd="0" presId="urn:microsoft.com/office/officeart/2005/8/layout/cycle1"/>
    <dgm:cxn modelId="{FB636862-73C8-4994-AD11-1FCDFC80FF08}" type="presParOf" srcId="{55084D5B-43AF-4A0F-9EF9-D74DFFCB10B5}" destId="{87AA035A-DEDE-4AE4-B00A-3AFB493FEB1C}" srcOrd="4" destOrd="0" presId="urn:microsoft.com/office/officeart/2005/8/layout/cycle1"/>
    <dgm:cxn modelId="{BA29B4A3-E494-40C4-A5C3-D6642F6B0FC9}" type="presParOf" srcId="{55084D5B-43AF-4A0F-9EF9-D74DFFCB10B5}" destId="{AFBEB700-4C25-4336-AB73-6E9E5DD6951D}" srcOrd="5" destOrd="0" presId="urn:microsoft.com/office/officeart/2005/8/layout/cycle1"/>
    <dgm:cxn modelId="{0306E2E3-D8F1-4BF5-8C8D-7C187D114C21}" type="presParOf" srcId="{55084D5B-43AF-4A0F-9EF9-D74DFFCB10B5}" destId="{C8B91104-FB7F-4879-ADCC-EDE26A5465D7}" srcOrd="6" destOrd="0" presId="urn:microsoft.com/office/officeart/2005/8/layout/cycle1"/>
    <dgm:cxn modelId="{3B8A3CA3-9957-46C4-A5C2-9EB72975E308}" type="presParOf" srcId="{55084D5B-43AF-4A0F-9EF9-D74DFFCB10B5}" destId="{E6D4A980-8531-4AB3-BAA7-7B6FAB58EABD}" srcOrd="7" destOrd="0" presId="urn:microsoft.com/office/officeart/2005/8/layout/cycle1"/>
    <dgm:cxn modelId="{5A6B1DEA-ED34-4B66-800E-3596E7421E7E}" type="presParOf" srcId="{55084D5B-43AF-4A0F-9EF9-D74DFFCB10B5}" destId="{198CF975-C814-4338-A971-020CA08B52CC}" srcOrd="8" destOrd="0" presId="urn:microsoft.com/office/officeart/2005/8/layout/cycle1"/>
    <dgm:cxn modelId="{D14394EA-C350-4C73-959A-542FED99AD32}" type="presParOf" srcId="{55084D5B-43AF-4A0F-9EF9-D74DFFCB10B5}" destId="{8A2085F4-ED47-415E-B460-AB54C67612A2}" srcOrd="9" destOrd="0" presId="urn:microsoft.com/office/officeart/2005/8/layout/cycle1"/>
    <dgm:cxn modelId="{05752CD5-BBE8-4C9E-830A-279278EF2474}" type="presParOf" srcId="{55084D5B-43AF-4A0F-9EF9-D74DFFCB10B5}" destId="{DA5EAF91-8E27-4B07-AB60-C7C7BE9F14C4}" srcOrd="10" destOrd="0" presId="urn:microsoft.com/office/officeart/2005/8/layout/cycle1"/>
    <dgm:cxn modelId="{D4C259E2-6971-4929-B5DE-FC074601CB1E}" type="presParOf" srcId="{55084D5B-43AF-4A0F-9EF9-D74DFFCB10B5}" destId="{C88376EF-794F-4E74-AD5B-1CED09F6089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F73F9-180B-420E-BE94-9C0CB679A9FC}">
      <dsp:nvSpPr>
        <dsp:cNvPr id="0" name=""/>
        <dsp:cNvSpPr/>
      </dsp:nvSpPr>
      <dsp:spPr>
        <a:xfrm>
          <a:off x="2314574" y="0"/>
          <a:ext cx="1543049" cy="810815"/>
        </a:xfrm>
        <a:prstGeom prst="trapezoid">
          <a:avLst>
            <a:gd name="adj" fmla="val 951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u="sng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 err="1">
              <a:solidFill>
                <a:schemeClr val="bg1"/>
              </a:solidFill>
            </a:rPr>
            <a:t>Eliminasi</a:t>
          </a:r>
          <a:endParaRPr lang="en-US" sz="2000" u="sng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substitusi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14574" y="0"/>
        <a:ext cx="1543049" cy="810815"/>
      </dsp:txXfrm>
    </dsp:sp>
    <dsp:sp modelId="{82E9DB99-0D61-42B4-B117-91BEE74C7E9C}">
      <dsp:nvSpPr>
        <dsp:cNvPr id="0" name=""/>
        <dsp:cNvSpPr/>
      </dsp:nvSpPr>
      <dsp:spPr>
        <a:xfrm>
          <a:off x="1543049" y="810815"/>
          <a:ext cx="3086099" cy="810815"/>
        </a:xfrm>
        <a:prstGeom prst="trapezoid">
          <a:avLst>
            <a:gd name="adj" fmla="val 951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Engineering controls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(physical change to the workplace and or facility)</a:t>
          </a:r>
        </a:p>
      </dsp:txBody>
      <dsp:txXfrm>
        <a:off x="2083117" y="810815"/>
        <a:ext cx="2005965" cy="810815"/>
      </dsp:txXfrm>
    </dsp:sp>
    <dsp:sp modelId="{E4957DF0-DBA0-48C2-BF28-AE9FEF014A04}">
      <dsp:nvSpPr>
        <dsp:cNvPr id="0" name=""/>
        <dsp:cNvSpPr/>
      </dsp:nvSpPr>
      <dsp:spPr>
        <a:xfrm>
          <a:off x="771524" y="1621631"/>
          <a:ext cx="4629150" cy="810815"/>
        </a:xfrm>
        <a:prstGeom prst="trapezoid">
          <a:avLst>
            <a:gd name="adj" fmla="val 951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Administrative controls including work practices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(lab technique &amp; practice, worker/employer)</a:t>
          </a:r>
        </a:p>
      </dsp:txBody>
      <dsp:txXfrm>
        <a:off x="1581626" y="1621631"/>
        <a:ext cx="3008947" cy="810815"/>
      </dsp:txXfrm>
    </dsp:sp>
    <dsp:sp modelId="{97AF208B-B958-41CA-B728-6531EA11E4B9}">
      <dsp:nvSpPr>
        <dsp:cNvPr id="0" name=""/>
        <dsp:cNvSpPr/>
      </dsp:nvSpPr>
      <dsp:spPr>
        <a:xfrm>
          <a:off x="0" y="2432447"/>
          <a:ext cx="6172199" cy="810815"/>
        </a:xfrm>
        <a:prstGeom prst="trapezoid">
          <a:avLst>
            <a:gd name="adj" fmla="val 951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Personal protective equipment</a:t>
          </a:r>
        </a:p>
      </dsp:txBody>
      <dsp:txXfrm>
        <a:off x="1080134" y="2432447"/>
        <a:ext cx="4011930" cy="810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7ADA2-BCDB-427D-B3BD-E1D4EC31A98E}">
      <dsp:nvSpPr>
        <dsp:cNvPr id="0" name=""/>
        <dsp:cNvSpPr/>
      </dsp:nvSpPr>
      <dsp:spPr>
        <a:xfrm>
          <a:off x="2798103" y="75371"/>
          <a:ext cx="1199385" cy="119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Persiapan</a:t>
          </a:r>
          <a:endParaRPr lang="en-US" sz="2000" kern="1200" dirty="0"/>
        </a:p>
      </dsp:txBody>
      <dsp:txXfrm>
        <a:off x="2798103" y="75371"/>
        <a:ext cx="1199385" cy="1199385"/>
      </dsp:txXfrm>
    </dsp:sp>
    <dsp:sp modelId="{FABABA6B-4445-44F8-B0FE-845E189A2ADB}">
      <dsp:nvSpPr>
        <dsp:cNvPr id="0" name=""/>
        <dsp:cNvSpPr/>
      </dsp:nvSpPr>
      <dsp:spPr>
        <a:xfrm>
          <a:off x="681857" y="-816"/>
          <a:ext cx="3391818" cy="3391818"/>
        </a:xfrm>
        <a:prstGeom prst="circularArrow">
          <a:avLst>
            <a:gd name="adj1" fmla="val 6895"/>
            <a:gd name="adj2" fmla="val 464825"/>
            <a:gd name="adj3" fmla="val 551634"/>
            <a:gd name="adj4" fmla="val 20583541"/>
            <a:gd name="adj5" fmla="val 804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A035A-DEDE-4AE4-B00A-3AFB493FEB1C}">
      <dsp:nvSpPr>
        <dsp:cNvPr id="0" name=""/>
        <dsp:cNvSpPr/>
      </dsp:nvSpPr>
      <dsp:spPr>
        <a:xfrm>
          <a:off x="2798103" y="2115429"/>
          <a:ext cx="1199385" cy="119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Respon</a:t>
          </a:r>
          <a:endParaRPr lang="en-US" sz="2000" kern="1200" dirty="0"/>
        </a:p>
      </dsp:txBody>
      <dsp:txXfrm>
        <a:off x="2798103" y="2115429"/>
        <a:ext cx="1199385" cy="1199385"/>
      </dsp:txXfrm>
    </dsp:sp>
    <dsp:sp modelId="{AFBEB700-4C25-4336-AB73-6E9E5DD6951D}">
      <dsp:nvSpPr>
        <dsp:cNvPr id="0" name=""/>
        <dsp:cNvSpPr/>
      </dsp:nvSpPr>
      <dsp:spPr>
        <a:xfrm>
          <a:off x="681857" y="-816"/>
          <a:ext cx="3391818" cy="3391818"/>
        </a:xfrm>
        <a:prstGeom prst="circularArrow">
          <a:avLst>
            <a:gd name="adj1" fmla="val 6895"/>
            <a:gd name="adj2" fmla="val 464825"/>
            <a:gd name="adj3" fmla="val 5951634"/>
            <a:gd name="adj4" fmla="val 4383541"/>
            <a:gd name="adj5" fmla="val 804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4A980-8531-4AB3-BAA7-7B6FAB58EABD}">
      <dsp:nvSpPr>
        <dsp:cNvPr id="0" name=""/>
        <dsp:cNvSpPr/>
      </dsp:nvSpPr>
      <dsp:spPr>
        <a:xfrm>
          <a:off x="758045" y="2115429"/>
          <a:ext cx="1199385" cy="119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Pemulihan</a:t>
          </a:r>
          <a:r>
            <a:rPr lang="en-US" sz="2000" kern="1200" dirty="0"/>
            <a:t> </a:t>
          </a:r>
        </a:p>
      </dsp:txBody>
      <dsp:txXfrm>
        <a:off x="758045" y="2115429"/>
        <a:ext cx="1199385" cy="1199385"/>
      </dsp:txXfrm>
    </dsp:sp>
    <dsp:sp modelId="{198CF975-C814-4338-A971-020CA08B52CC}">
      <dsp:nvSpPr>
        <dsp:cNvPr id="0" name=""/>
        <dsp:cNvSpPr/>
      </dsp:nvSpPr>
      <dsp:spPr>
        <a:xfrm>
          <a:off x="681857" y="-816"/>
          <a:ext cx="3391818" cy="3391818"/>
        </a:xfrm>
        <a:prstGeom prst="circularArrow">
          <a:avLst>
            <a:gd name="adj1" fmla="val 6895"/>
            <a:gd name="adj2" fmla="val 464825"/>
            <a:gd name="adj3" fmla="val 11351634"/>
            <a:gd name="adj4" fmla="val 9783541"/>
            <a:gd name="adj5" fmla="val 804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EAF91-8E27-4B07-AB60-C7C7BE9F14C4}">
      <dsp:nvSpPr>
        <dsp:cNvPr id="0" name=""/>
        <dsp:cNvSpPr/>
      </dsp:nvSpPr>
      <dsp:spPr>
        <a:xfrm>
          <a:off x="459817" y="75371"/>
          <a:ext cx="1795839" cy="119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Mitigasi</a:t>
          </a:r>
          <a:r>
            <a:rPr lang="en-US" sz="2000" kern="1200" dirty="0"/>
            <a:t>/ </a:t>
          </a:r>
          <a:r>
            <a:rPr lang="en-US" sz="2000" kern="1200" dirty="0" err="1"/>
            <a:t>identifikasi</a:t>
          </a:r>
          <a:r>
            <a:rPr lang="en-US" sz="2000" kern="1200" dirty="0"/>
            <a:t>  </a:t>
          </a:r>
          <a:r>
            <a:rPr lang="en-US" sz="2000" kern="1200" dirty="0" err="1"/>
            <a:t>potensi</a:t>
          </a:r>
          <a:r>
            <a:rPr lang="en-US" sz="2000" kern="1200" dirty="0"/>
            <a:t> </a:t>
          </a:r>
          <a:r>
            <a:rPr lang="en-US" sz="2000" kern="1200" dirty="0" err="1"/>
            <a:t>bahaya</a:t>
          </a:r>
          <a:r>
            <a:rPr lang="en-US" sz="2000" kern="1200" dirty="0"/>
            <a:t>  </a:t>
          </a:r>
        </a:p>
      </dsp:txBody>
      <dsp:txXfrm>
        <a:off x="459817" y="75371"/>
        <a:ext cx="1795839" cy="1199385"/>
      </dsp:txXfrm>
    </dsp:sp>
    <dsp:sp modelId="{C88376EF-794F-4E74-AD5B-1CED09F60890}">
      <dsp:nvSpPr>
        <dsp:cNvPr id="0" name=""/>
        <dsp:cNvSpPr/>
      </dsp:nvSpPr>
      <dsp:spPr>
        <a:xfrm>
          <a:off x="681857" y="-816"/>
          <a:ext cx="3391818" cy="3391818"/>
        </a:xfrm>
        <a:prstGeom prst="circularArrow">
          <a:avLst>
            <a:gd name="adj1" fmla="val 6895"/>
            <a:gd name="adj2" fmla="val 464825"/>
            <a:gd name="adj3" fmla="val 16751634"/>
            <a:gd name="adj4" fmla="val 15908650"/>
            <a:gd name="adj5" fmla="val 80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71D2D-E3B0-4D16-AF7C-C07929F1C5F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72C9-0940-4387-85ED-BD121AB20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D3111-BCBF-42F7-B42C-75B37ED076A1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F25E9-3FC8-49EB-8A87-FD74CC832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Assalamualaikum warahmatullahi wabarakatuh</a:t>
            </a:r>
          </a:p>
          <a:p>
            <a:endParaRPr lang="id-ID" dirty="0"/>
          </a:p>
          <a:p>
            <a:r>
              <a:rPr lang="id-ID" dirty="0"/>
              <a:t>Selamat siang </a:t>
            </a:r>
          </a:p>
          <a:p>
            <a:endParaRPr lang="id-ID" dirty="0"/>
          </a:p>
          <a:p>
            <a:r>
              <a:rPr lang="id-ID" dirty="0"/>
              <a:t>Pada</a:t>
            </a:r>
            <a:r>
              <a:rPr lang="id-ID" baseline="0" dirty="0"/>
              <a:t> kesempatan kali ini akan ada 2 materi yang dibahas yaitu: General Safety in Laboratory dan Emergency Response</a:t>
            </a:r>
          </a:p>
          <a:p>
            <a:endParaRPr lang="id-ID" baseline="0" dirty="0"/>
          </a:p>
          <a:p>
            <a:r>
              <a:rPr lang="id-ID" dirty="0"/>
              <a:t>Materi yang akan kita bahas pertama kali adalah materi General Safety in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303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920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47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APD sekali pakai atau tidak sekali pakai; dekontaminasi/daurulang APD; prosedur melepas dan memakai APD; mengkaji resiko APD yang sesuai; desinfeksi PPE utuk mencegah kontaminasi/sterilisasi panas</a:t>
            </a:r>
          </a:p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71203-E2A5-45DB-AA30-E8CEB8F0B55D}" type="slidenum">
              <a:rPr 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8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383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47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008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3736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721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8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220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d-ID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terkait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keamanan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diketahui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menghindarkan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menimbulkan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laboratorium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d-ID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404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Bekerja di laboratorium membutuhkan</a:t>
            </a:r>
            <a:r>
              <a:rPr lang="id-ID" baseline="0" dirty="0"/>
              <a:t> konsentrasi 100% karena kita harus selalu waspada dan memperhatikan sekeliling area bekerja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666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310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7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043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043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262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22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E1808-9B0E-4FD0-B0F2-2C10C3B017CF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3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68DE4-FDB0-4AC1-9F75-89C68BCC83F7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0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A008A-BD13-4E0C-B990-F2527545958C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9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83D62-0DE7-43C3-B127-B5C78BD5D228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E5622-D232-4CD5-BD2B-C5890022B767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7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5549C-25DB-4563-8692-793A3334324B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2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BB269-73DB-4AFE-8F9A-25352D56719B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6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15867-BDFA-49BE-BA42-57657D907986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2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DD8AA-1361-41B9-9366-E52AC058DF01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5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3DA8E-A07C-4A0D-9B0F-32F81C52B766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9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F115A-3D10-4909-86BC-17CEE622B40B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DC5D-2B88-4757-8D84-0DFEB322A1A0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Calibri" panose="020F0502020204030204" pitchFamily="34" charset="0"/>
              </a:defRPr>
            </a:lvl1pPr>
          </a:lstStyle>
          <a:p>
            <a:fld id="{C279F19A-DD13-4B25-85E5-F67B872962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8697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2517" y="3981157"/>
            <a:ext cx="5036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KULIAH 7 K3 </a:t>
            </a:r>
            <a:r>
              <a:rPr lang="en-US" sz="3200" dirty="0" err="1"/>
              <a:t>Bioteknologi</a:t>
            </a:r>
            <a:endParaRPr lang="en-US" sz="3200" dirty="0"/>
          </a:p>
          <a:p>
            <a:r>
              <a:rPr lang="en-US" sz="3200" dirty="0"/>
              <a:t>GENERAL SAFETY</a:t>
            </a:r>
          </a:p>
        </p:txBody>
      </p:sp>
    </p:spTree>
    <p:extLst>
      <p:ext uri="{BB962C8B-B14F-4D97-AF65-F5344CB8AC3E}">
        <p14:creationId xmlns:p14="http://schemas.microsoft.com/office/powerpoint/2010/main" val="27306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086600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Aturan</a:t>
            </a:r>
            <a:r>
              <a:rPr lang="en-US" sz="2400" b="1" dirty="0"/>
              <a:t> </a:t>
            </a:r>
            <a:r>
              <a:rPr lang="en-US" sz="2400" b="1" dirty="0" err="1"/>
              <a:t>umum</a:t>
            </a:r>
            <a:r>
              <a:rPr lang="en-US" sz="2400" b="1" dirty="0"/>
              <a:t> </a:t>
            </a:r>
            <a:r>
              <a:rPr lang="en-US" sz="2400" b="1" dirty="0" err="1"/>
              <a:t>praktik</a:t>
            </a:r>
            <a:r>
              <a:rPr lang="en-US" sz="2400" b="1" dirty="0"/>
              <a:t> lab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4580" y="1728787"/>
            <a:ext cx="8156864" cy="4271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500" dirty="0" err="1"/>
              <a:t>Larangan</a:t>
            </a:r>
            <a:r>
              <a:rPr lang="en-US" sz="1500" dirty="0"/>
              <a:t> </a:t>
            </a:r>
            <a:r>
              <a:rPr lang="en-US" sz="1500" dirty="0" err="1"/>
              <a:t>makan</a:t>
            </a:r>
            <a:r>
              <a:rPr lang="en-US" sz="1500" dirty="0"/>
              <a:t>, </a:t>
            </a:r>
            <a:r>
              <a:rPr lang="en-US" sz="1500" dirty="0" err="1"/>
              <a:t>minum</a:t>
            </a:r>
            <a:r>
              <a:rPr lang="en-US" sz="1500" dirty="0"/>
              <a:t>, </a:t>
            </a:r>
            <a:r>
              <a:rPr lang="en-US" sz="1500" dirty="0" err="1"/>
              <a:t>menyimpan</a:t>
            </a:r>
            <a:r>
              <a:rPr lang="en-US" sz="1500" dirty="0"/>
              <a:t> </a:t>
            </a:r>
            <a:r>
              <a:rPr lang="en-US" sz="1500" dirty="0" err="1"/>
              <a:t>makanan</a:t>
            </a:r>
            <a:r>
              <a:rPr lang="en-US" sz="1500" dirty="0"/>
              <a:t>, </a:t>
            </a:r>
            <a:r>
              <a:rPr lang="en-US" sz="1500" dirty="0" err="1"/>
              <a:t>merokok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lab</a:t>
            </a:r>
          </a:p>
          <a:p>
            <a:pPr eaLnBrk="1" hangingPunct="1"/>
            <a:r>
              <a:rPr lang="en-US" sz="1500" dirty="0" err="1"/>
              <a:t>Cuci</a:t>
            </a:r>
            <a:r>
              <a:rPr lang="en-US" sz="1500" dirty="0"/>
              <a:t> </a:t>
            </a:r>
            <a:r>
              <a:rPr lang="en-US" sz="1500" dirty="0" err="1"/>
              <a:t>tangan</a:t>
            </a:r>
            <a:r>
              <a:rPr lang="en-US" sz="1500" dirty="0"/>
              <a:t> </a:t>
            </a:r>
            <a:r>
              <a:rPr lang="en-US" sz="1500" dirty="0" err="1"/>
              <a:t>segera</a:t>
            </a:r>
            <a:r>
              <a:rPr lang="en-US" sz="1500" dirty="0"/>
              <a:t> </a:t>
            </a:r>
            <a:r>
              <a:rPr lang="en-US" sz="1500" dirty="0" err="1"/>
              <a:t>setelah</a:t>
            </a:r>
            <a:r>
              <a:rPr lang="en-US" sz="1500" dirty="0"/>
              <a:t> </a:t>
            </a:r>
            <a:r>
              <a:rPr lang="en-US" sz="1500" dirty="0" err="1"/>
              <a:t>melakukan</a:t>
            </a:r>
            <a:r>
              <a:rPr lang="en-US" sz="1500" dirty="0"/>
              <a:t> </a:t>
            </a:r>
            <a:r>
              <a:rPr lang="en-US" sz="1500" dirty="0" err="1"/>
              <a:t>segala</a:t>
            </a:r>
            <a:r>
              <a:rPr lang="en-US" sz="1500" dirty="0"/>
              <a:t> </a:t>
            </a:r>
            <a:r>
              <a:rPr lang="en-US" sz="1500" dirty="0" err="1"/>
              <a:t>aktivitas</a:t>
            </a:r>
            <a:r>
              <a:rPr lang="en-US" sz="1500" dirty="0"/>
              <a:t> lab</a:t>
            </a:r>
          </a:p>
          <a:p>
            <a:pPr eaLnBrk="1" hangingPunct="1"/>
            <a:r>
              <a:rPr lang="en-US" sz="1500" dirty="0" err="1"/>
              <a:t>Mengenakan</a:t>
            </a:r>
            <a:r>
              <a:rPr lang="en-US" sz="1500" dirty="0"/>
              <a:t> </a:t>
            </a:r>
            <a:r>
              <a:rPr lang="en-US" sz="1500" dirty="0" err="1"/>
              <a:t>Alat</a:t>
            </a:r>
            <a:r>
              <a:rPr lang="en-US" sz="1500" dirty="0"/>
              <a:t> </a:t>
            </a:r>
            <a:r>
              <a:rPr lang="en-US" sz="1500" dirty="0" err="1"/>
              <a:t>Pelindung</a:t>
            </a:r>
            <a:r>
              <a:rPr lang="en-US" sz="1500" dirty="0"/>
              <a:t> </a:t>
            </a:r>
            <a:r>
              <a:rPr lang="en-US" sz="1500" dirty="0" err="1"/>
              <a:t>Diri</a:t>
            </a:r>
            <a:r>
              <a:rPr lang="en-US" sz="1500" dirty="0"/>
              <a:t> (APD)/PPE (</a:t>
            </a:r>
            <a:r>
              <a:rPr lang="en-US" sz="1500" dirty="0" err="1"/>
              <a:t>sarung</a:t>
            </a:r>
            <a:r>
              <a:rPr lang="en-US" sz="1500" dirty="0"/>
              <a:t> </a:t>
            </a:r>
            <a:r>
              <a:rPr lang="en-US" sz="1500" dirty="0" err="1"/>
              <a:t>tangan</a:t>
            </a:r>
            <a:r>
              <a:rPr lang="en-US" sz="1500" dirty="0"/>
              <a:t>, </a:t>
            </a:r>
            <a:r>
              <a:rPr lang="id-ID" sz="1500" dirty="0"/>
              <a:t>masker, </a:t>
            </a:r>
            <a:r>
              <a:rPr lang="en-US" sz="1500" dirty="0" err="1"/>
              <a:t>google</a:t>
            </a:r>
            <a:r>
              <a:rPr lang="en-US" sz="1500" dirty="0"/>
              <a:t>, </a:t>
            </a:r>
            <a:r>
              <a:rPr lang="en-US" sz="1500" dirty="0" err="1"/>
              <a:t>jas</a:t>
            </a:r>
            <a:r>
              <a:rPr lang="en-US" sz="1500" dirty="0"/>
              <a:t> lab </a:t>
            </a:r>
            <a:r>
              <a:rPr lang="id-ID" sz="1500" dirty="0"/>
              <a:t>dll)</a:t>
            </a:r>
            <a:endParaRPr lang="en-US" sz="1500" dirty="0"/>
          </a:p>
          <a:p>
            <a:pPr eaLnBrk="1" hangingPunct="1"/>
            <a:r>
              <a:rPr lang="en-US" sz="1500" dirty="0" err="1"/>
              <a:t>Pakaian</a:t>
            </a:r>
            <a:r>
              <a:rPr lang="en-US" sz="1500" dirty="0"/>
              <a:t> lab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pakaian</a:t>
            </a:r>
            <a:r>
              <a:rPr lang="en-US" sz="1500" dirty="0"/>
              <a:t> </a:t>
            </a:r>
            <a:r>
              <a:rPr lang="en-US" sz="1500" dirty="0" err="1"/>
              <a:t>pelindung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kontaminasi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boleh</a:t>
            </a:r>
            <a:r>
              <a:rPr lang="en-US" sz="1500" dirty="0"/>
              <a:t> </a:t>
            </a:r>
            <a:r>
              <a:rPr lang="en-US" sz="1500" dirty="0" err="1"/>
              <a:t>dipakai</a:t>
            </a:r>
            <a:r>
              <a:rPr lang="en-US" sz="1500" dirty="0"/>
              <a:t> </a:t>
            </a:r>
            <a:r>
              <a:rPr lang="en-US" sz="1500" dirty="0" err="1"/>
              <a:t>diluar</a:t>
            </a:r>
            <a:r>
              <a:rPr lang="en-US" sz="1500" dirty="0"/>
              <a:t> lab</a:t>
            </a:r>
          </a:p>
          <a:p>
            <a:pPr eaLnBrk="1" hangingPunct="1"/>
            <a:r>
              <a:rPr lang="en-US" sz="1500" dirty="0" err="1"/>
              <a:t>Meja</a:t>
            </a:r>
            <a:r>
              <a:rPr lang="en-US" sz="1500" dirty="0"/>
              <a:t> </a:t>
            </a:r>
            <a:r>
              <a:rPr lang="en-US" sz="1500" dirty="0" err="1"/>
              <a:t>kerja</a:t>
            </a:r>
            <a:r>
              <a:rPr lang="en-US" sz="1500" dirty="0"/>
              <a:t> lab </a:t>
            </a:r>
            <a:r>
              <a:rPr lang="en-US" sz="1500" dirty="0" err="1"/>
              <a:t>terjaga</a:t>
            </a:r>
            <a:r>
              <a:rPr lang="en-US" sz="1500" dirty="0"/>
              <a:t> </a:t>
            </a:r>
            <a:r>
              <a:rPr lang="en-US" sz="1500" dirty="0" err="1"/>
              <a:t>bersih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tertata</a:t>
            </a:r>
            <a:endParaRPr lang="en-US" sz="1500" dirty="0"/>
          </a:p>
          <a:p>
            <a:pPr eaLnBrk="1" hangingPunct="1"/>
            <a:r>
              <a:rPr lang="en-US" sz="1500" dirty="0" err="1"/>
              <a:t>Melakukan</a:t>
            </a:r>
            <a:r>
              <a:rPr lang="en-US" sz="1500" dirty="0"/>
              <a:t> </a:t>
            </a:r>
            <a:r>
              <a:rPr lang="en-US" sz="1500" dirty="0" err="1"/>
              <a:t>dekontaminasi</a:t>
            </a:r>
            <a:r>
              <a:rPr lang="en-US" sz="1500" dirty="0"/>
              <a:t> </a:t>
            </a:r>
            <a:r>
              <a:rPr lang="en-US" sz="1500" dirty="0" err="1"/>
              <a:t>permukaan</a:t>
            </a:r>
            <a:r>
              <a:rPr lang="en-US" sz="1500" dirty="0"/>
              <a:t> </a:t>
            </a:r>
            <a:r>
              <a:rPr lang="en-US" sz="1500" dirty="0" err="1"/>
              <a:t>tempat</a:t>
            </a:r>
            <a:r>
              <a:rPr lang="en-US" sz="1500" dirty="0"/>
              <a:t> </a:t>
            </a:r>
            <a:r>
              <a:rPr lang="en-US" sz="1500" dirty="0" err="1"/>
              <a:t>bekerja</a:t>
            </a:r>
            <a:r>
              <a:rPr lang="en-US" sz="1500" dirty="0"/>
              <a:t> </a:t>
            </a:r>
            <a:r>
              <a:rPr lang="en-US" sz="1500" dirty="0" err="1"/>
              <a:t>sebelum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setelah</a:t>
            </a:r>
            <a:r>
              <a:rPr lang="en-US" sz="1500" dirty="0"/>
              <a:t> </a:t>
            </a:r>
            <a:r>
              <a:rPr lang="en-US" sz="1500" dirty="0" err="1"/>
              <a:t>digunakan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segera</a:t>
            </a:r>
            <a:r>
              <a:rPr lang="en-US" sz="1500" dirty="0"/>
              <a:t> </a:t>
            </a:r>
            <a:r>
              <a:rPr lang="en-US" sz="1500" dirty="0" err="1"/>
              <a:t>jika</a:t>
            </a:r>
            <a:r>
              <a:rPr lang="en-US" sz="1500" dirty="0"/>
              <a:t> </a:t>
            </a:r>
            <a:r>
              <a:rPr lang="en-US" sz="1500" dirty="0" err="1"/>
              <a:t>terjadi</a:t>
            </a:r>
            <a:r>
              <a:rPr lang="en-US" sz="1500" dirty="0"/>
              <a:t> </a:t>
            </a:r>
            <a:r>
              <a:rPr lang="en-US" sz="1500" dirty="0" err="1"/>
              <a:t>tumpahan</a:t>
            </a:r>
            <a:r>
              <a:rPr lang="en-US" sz="1500" dirty="0"/>
              <a:t> (</a:t>
            </a:r>
            <a:r>
              <a:rPr lang="en-US" sz="1500" dirty="0" err="1"/>
              <a:t>sesuai</a:t>
            </a:r>
            <a:r>
              <a:rPr lang="en-US" sz="1500" dirty="0"/>
              <a:t> </a:t>
            </a:r>
            <a:r>
              <a:rPr lang="en-US" sz="1500" dirty="0" err="1"/>
              <a:t>prosedur</a:t>
            </a:r>
            <a:r>
              <a:rPr lang="en-US" sz="1500" dirty="0"/>
              <a:t>)</a:t>
            </a:r>
          </a:p>
          <a:p>
            <a:pPr eaLnBrk="1" hangingPunct="1"/>
            <a:r>
              <a:rPr lang="en-US" sz="1500" dirty="0" err="1"/>
              <a:t>Pemberian</a:t>
            </a:r>
            <a:r>
              <a:rPr lang="en-US" sz="1500" dirty="0"/>
              <a:t> label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semua</a:t>
            </a:r>
            <a:r>
              <a:rPr lang="en-US" sz="1500" dirty="0"/>
              <a:t> </a:t>
            </a:r>
            <a:r>
              <a:rPr lang="en-US" sz="1500" dirty="0" err="1"/>
              <a:t>bahan</a:t>
            </a:r>
            <a:r>
              <a:rPr lang="en-US" sz="1500" dirty="0"/>
              <a:t> </a:t>
            </a:r>
            <a:r>
              <a:rPr lang="en-US" sz="1500" dirty="0" err="1"/>
              <a:t>kimia</a:t>
            </a:r>
            <a:r>
              <a:rPr lang="en-US" sz="1500" dirty="0"/>
              <a:t>, </a:t>
            </a:r>
            <a:r>
              <a:rPr lang="en-US" sz="1500" dirty="0" err="1"/>
              <a:t>spesimen</a:t>
            </a:r>
            <a:r>
              <a:rPr lang="en-US" sz="1500" dirty="0"/>
              <a:t> </a:t>
            </a:r>
            <a:r>
              <a:rPr lang="en-US" sz="1500" dirty="0" err="1"/>
              <a:t>biologi</a:t>
            </a:r>
            <a:r>
              <a:rPr lang="en-US" sz="1500" dirty="0"/>
              <a:t> </a:t>
            </a:r>
            <a:r>
              <a:rPr lang="en-US" sz="1500" dirty="0" err="1"/>
              <a:t>dll</a:t>
            </a:r>
            <a:endParaRPr lang="en-US" sz="1500" dirty="0"/>
          </a:p>
          <a:p>
            <a:pPr eaLnBrk="1" hangingPunct="1"/>
            <a:r>
              <a:rPr lang="en-US" sz="1500" dirty="0" err="1"/>
              <a:t>Menggunakan</a:t>
            </a:r>
            <a:r>
              <a:rPr lang="en-US" sz="1500" dirty="0"/>
              <a:t> </a:t>
            </a:r>
            <a:r>
              <a:rPr lang="en-US" sz="1500" dirty="0" err="1"/>
              <a:t>prosedur</a:t>
            </a:r>
            <a:r>
              <a:rPr lang="en-US" sz="1500" dirty="0"/>
              <a:t> yang </a:t>
            </a:r>
            <a:r>
              <a:rPr lang="en-US" sz="1500" dirty="0" err="1"/>
              <a:t>aman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peralatan</a:t>
            </a:r>
            <a:r>
              <a:rPr lang="en-US" sz="1500" dirty="0"/>
              <a:t> yang </a:t>
            </a:r>
            <a:r>
              <a:rPr lang="en-US" sz="1500" dirty="0" err="1"/>
              <a:t>tepat</a:t>
            </a:r>
            <a:r>
              <a:rPr lang="en-US" sz="1500" dirty="0"/>
              <a:t> (</a:t>
            </a:r>
            <a:r>
              <a:rPr lang="en-US" sz="1500" dirty="0" err="1"/>
              <a:t>fumehood</a:t>
            </a:r>
            <a:r>
              <a:rPr lang="en-US" sz="1500" dirty="0"/>
              <a:t> </a:t>
            </a:r>
            <a:r>
              <a:rPr lang="en-US" sz="1500" dirty="0" err="1"/>
              <a:t>utk</a:t>
            </a:r>
            <a:r>
              <a:rPr lang="en-US" sz="1500" dirty="0"/>
              <a:t> </a:t>
            </a:r>
            <a:r>
              <a:rPr lang="en-US" sz="1500" dirty="0" err="1"/>
              <a:t>bahan</a:t>
            </a:r>
            <a:r>
              <a:rPr lang="en-US" sz="1500" dirty="0"/>
              <a:t> </a:t>
            </a:r>
            <a:r>
              <a:rPr lang="en-US" sz="1500" dirty="0" err="1"/>
              <a:t>kimia</a:t>
            </a:r>
            <a:r>
              <a:rPr lang="en-US" sz="1500" dirty="0"/>
              <a:t>, BSC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pekerjaan</a:t>
            </a:r>
            <a:r>
              <a:rPr lang="en-US" sz="1500" dirty="0"/>
              <a:t> </a:t>
            </a:r>
            <a:r>
              <a:rPr lang="en-US" sz="1500" dirty="0" err="1"/>
              <a:t>biologi</a:t>
            </a:r>
            <a:r>
              <a:rPr lang="en-US" sz="1500" dirty="0"/>
              <a:t>)</a:t>
            </a:r>
          </a:p>
          <a:p>
            <a:pPr eaLnBrk="1" hangingPunct="1"/>
            <a:r>
              <a:rPr lang="en-US" sz="1500" dirty="0" err="1"/>
              <a:t>Mencari</a:t>
            </a:r>
            <a:r>
              <a:rPr lang="en-US" sz="1500" dirty="0"/>
              <a:t> </a:t>
            </a:r>
            <a:r>
              <a:rPr lang="en-US" sz="1500" dirty="0" err="1"/>
              <a:t>informasi</a:t>
            </a:r>
            <a:r>
              <a:rPr lang="en-US" sz="1500" dirty="0"/>
              <a:t> </a:t>
            </a:r>
            <a:r>
              <a:rPr lang="en-US" sz="1500" dirty="0" err="1"/>
              <a:t>tentang</a:t>
            </a:r>
            <a:r>
              <a:rPr lang="en-US" sz="1500" dirty="0"/>
              <a:t> </a:t>
            </a:r>
            <a:r>
              <a:rPr lang="en-US" sz="1500" dirty="0" err="1"/>
              <a:t>keselamatan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sumber</a:t>
            </a:r>
            <a:r>
              <a:rPr lang="en-US" sz="1500" dirty="0"/>
              <a:t> yang </a:t>
            </a:r>
            <a:r>
              <a:rPr lang="en-US" sz="1500" dirty="0" err="1"/>
              <a:t>sesuai</a:t>
            </a:r>
            <a:r>
              <a:rPr lang="en-US" sz="1500" dirty="0"/>
              <a:t> (MSDS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pabrikan</a:t>
            </a:r>
            <a:r>
              <a:rPr lang="en-US" sz="1500" dirty="0"/>
              <a:t>, </a:t>
            </a:r>
            <a:r>
              <a:rPr lang="en-US" sz="1500" dirty="0" err="1"/>
              <a:t>pedoman</a:t>
            </a:r>
            <a:r>
              <a:rPr lang="en-US" sz="1500" dirty="0"/>
              <a:t> WHO </a:t>
            </a:r>
            <a:r>
              <a:rPr lang="en-US" sz="1500" dirty="0" err="1"/>
              <a:t>dll</a:t>
            </a:r>
            <a:r>
              <a:rPr lang="en-US" sz="1500" dirty="0"/>
              <a:t>)</a:t>
            </a:r>
          </a:p>
          <a:p>
            <a:pPr eaLnBrk="1" hangingPunct="1"/>
            <a:r>
              <a:rPr lang="en-US" sz="1500" dirty="0" err="1"/>
              <a:t>Merencanakan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melaksanakan</a:t>
            </a:r>
            <a:r>
              <a:rPr lang="en-US" sz="1500" dirty="0"/>
              <a:t> </a:t>
            </a:r>
            <a:r>
              <a:rPr lang="en-US" sz="1500" dirty="0" err="1"/>
              <a:t>pekerjaan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mengeliminasi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meminimalkan</a:t>
            </a:r>
            <a:r>
              <a:rPr lang="en-US" sz="1500" dirty="0"/>
              <a:t> </a:t>
            </a:r>
            <a:r>
              <a:rPr lang="en-US" sz="1500" dirty="0" err="1"/>
              <a:t>bau</a:t>
            </a:r>
            <a:r>
              <a:rPr lang="en-US" sz="1500" dirty="0"/>
              <a:t>, aerosol </a:t>
            </a:r>
            <a:r>
              <a:rPr lang="en-US" sz="1500" dirty="0" err="1"/>
              <a:t>ditempat</a:t>
            </a:r>
            <a:r>
              <a:rPr lang="en-US" sz="1500" dirty="0"/>
              <a:t> </a:t>
            </a:r>
            <a:r>
              <a:rPr lang="en-US" sz="1500" dirty="0" err="1"/>
              <a:t>kerja</a:t>
            </a:r>
            <a:endParaRPr lang="en-US" sz="1500" dirty="0"/>
          </a:p>
          <a:p>
            <a:pPr eaLnBrk="1" hangingPunct="1"/>
            <a:r>
              <a:rPr lang="en-US" sz="1500" dirty="0"/>
              <a:t>Good Microbiology Practice</a:t>
            </a:r>
          </a:p>
          <a:p>
            <a:pPr eaLnBrk="1" hangingPunct="1"/>
            <a:endParaRPr lang="en-US" sz="1500" dirty="0"/>
          </a:p>
          <a:p>
            <a:pPr eaLnBrk="1" hangingPunct="1"/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04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4362" y="1028700"/>
            <a:ext cx="7158038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Praktek</a:t>
            </a:r>
            <a:r>
              <a:rPr lang="en-US" sz="2400" b="1" dirty="0"/>
              <a:t> </a:t>
            </a:r>
            <a:r>
              <a:rPr lang="en-US" sz="2400" b="1" dirty="0" err="1"/>
              <a:t>Mikrobiologi</a:t>
            </a:r>
            <a:r>
              <a:rPr lang="en-US" sz="2400" b="1" dirty="0"/>
              <a:t> </a:t>
            </a:r>
            <a:r>
              <a:rPr lang="en-US" sz="2400" b="1" dirty="0" err="1"/>
              <a:t>Standar</a:t>
            </a:r>
            <a:endParaRPr lang="en-US" sz="24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85900" y="1844387"/>
            <a:ext cx="7439891" cy="399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Lakukan manipulasi </a:t>
            </a:r>
            <a:r>
              <a:rPr lang="en-US" dirty="0" err="1"/>
              <a:t>infeksius</a:t>
            </a:r>
            <a:r>
              <a:rPr lang="en-US" dirty="0"/>
              <a:t> secara hati-hati</a:t>
            </a:r>
          </a:p>
          <a:p>
            <a:pPr eaLnBrk="1" hangingPunct="1"/>
            <a:r>
              <a:rPr lang="en-US" dirty="0"/>
              <a:t>Mengikuti training spesifik dalam menangani agen patogen</a:t>
            </a:r>
          </a:p>
          <a:p>
            <a:pPr eaLnBrk="1" hangingPunct="1"/>
            <a:r>
              <a:rPr lang="en-US" dirty="0"/>
              <a:t>Berhati-hati menggunakan benda tajam yang terkontaminasi </a:t>
            </a:r>
          </a:p>
          <a:p>
            <a:pPr eaLnBrk="1" hangingPunct="1"/>
            <a:r>
              <a:rPr lang="en-US" dirty="0"/>
              <a:t>Prosedur yang menghasilkan aerosol atau cipratan bahan </a:t>
            </a:r>
            <a:r>
              <a:rPr lang="en-US" dirty="0" err="1"/>
              <a:t>infeksius</a:t>
            </a:r>
            <a:r>
              <a:rPr lang="en-US" dirty="0"/>
              <a:t> dilakukan </a:t>
            </a:r>
            <a:r>
              <a:rPr lang="en-US" dirty="0" err="1"/>
              <a:t>didalam</a:t>
            </a:r>
            <a:r>
              <a:rPr lang="en-US" dirty="0"/>
              <a:t> BSC atau containment fisik lainnya</a:t>
            </a:r>
          </a:p>
          <a:p>
            <a:pPr eaLnBrk="1" hangingPunct="1"/>
            <a:r>
              <a:rPr lang="en-US" dirty="0"/>
              <a:t>Dekontaminasi yang sesuai</a:t>
            </a:r>
          </a:p>
          <a:p>
            <a:pPr eaLnBrk="1" hangingPunct="1"/>
            <a:r>
              <a:rPr lang="en-US" dirty="0" err="1"/>
              <a:t>Personil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terinfeksi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lab (</a:t>
            </a:r>
            <a:r>
              <a:rPr lang="en-US" dirty="0" err="1"/>
              <a:t>immunocompromise</a:t>
            </a:r>
            <a:r>
              <a:rPr lang="en-US" dirty="0"/>
              <a:t>)</a:t>
            </a:r>
          </a:p>
          <a:p>
            <a:pPr eaLnBrk="1" hangingPunct="1"/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4362" y="1028700"/>
            <a:ext cx="7158038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Praktek</a:t>
            </a:r>
            <a:r>
              <a:rPr lang="en-US" sz="2400" b="1" dirty="0"/>
              <a:t> </a:t>
            </a:r>
            <a:r>
              <a:rPr lang="en-US" sz="2400" b="1" dirty="0" err="1"/>
              <a:t>Mikrobiologi</a:t>
            </a:r>
            <a:r>
              <a:rPr lang="en-US" sz="2400" b="1" dirty="0"/>
              <a:t> </a:t>
            </a:r>
            <a:r>
              <a:rPr lang="en-US" sz="2400" b="1" dirty="0" err="1"/>
              <a:t>Standar</a:t>
            </a:r>
            <a:endParaRPr lang="en-US" sz="24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14362" y="1728788"/>
            <a:ext cx="8311429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500" dirty="0" err="1"/>
              <a:t>Lakukan</a:t>
            </a:r>
            <a:r>
              <a:rPr lang="en-US" sz="1500" dirty="0"/>
              <a:t> </a:t>
            </a:r>
            <a:r>
              <a:rPr lang="en-US" sz="1500" dirty="0" err="1"/>
              <a:t>manipulasi</a:t>
            </a:r>
            <a:r>
              <a:rPr lang="en-US" sz="1500" dirty="0"/>
              <a:t> </a:t>
            </a:r>
            <a:r>
              <a:rPr lang="en-US" sz="1500" dirty="0" err="1"/>
              <a:t>infeksius</a:t>
            </a:r>
            <a:r>
              <a:rPr lang="en-US" sz="1500" dirty="0"/>
              <a:t> </a:t>
            </a:r>
            <a:r>
              <a:rPr lang="en-US" sz="1500" dirty="0" err="1"/>
              <a:t>secara</a:t>
            </a:r>
            <a:r>
              <a:rPr lang="en-US" sz="1500" dirty="0"/>
              <a:t> </a:t>
            </a:r>
            <a:r>
              <a:rPr lang="en-US" sz="1500" dirty="0" err="1"/>
              <a:t>hati-hati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menghindari</a:t>
            </a:r>
            <a:r>
              <a:rPr lang="en-US" sz="1500" dirty="0"/>
              <a:t> </a:t>
            </a:r>
            <a:r>
              <a:rPr lang="en-US" sz="1500" dirty="0" err="1"/>
              <a:t>terjadinya</a:t>
            </a:r>
            <a:r>
              <a:rPr lang="en-US" sz="1500" dirty="0"/>
              <a:t> </a:t>
            </a:r>
            <a:r>
              <a:rPr lang="en-US" sz="1500" dirty="0" err="1"/>
              <a:t>tumpahan</a:t>
            </a:r>
            <a:r>
              <a:rPr lang="en-US" sz="1500" dirty="0"/>
              <a:t>,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terjadinya</a:t>
            </a:r>
            <a:r>
              <a:rPr lang="en-US" sz="1500" dirty="0"/>
              <a:t> aerosol </a:t>
            </a:r>
            <a:r>
              <a:rPr lang="en-US" sz="1500" dirty="0" err="1"/>
              <a:t>ataupun</a:t>
            </a:r>
            <a:r>
              <a:rPr lang="en-US" sz="1500" dirty="0"/>
              <a:t> </a:t>
            </a:r>
            <a:r>
              <a:rPr lang="en-US" sz="1500" dirty="0" err="1"/>
              <a:t>tetesan</a:t>
            </a:r>
            <a:r>
              <a:rPr lang="en-US" sz="1500" dirty="0"/>
              <a:t> (</a:t>
            </a:r>
            <a:r>
              <a:rPr lang="en-US" sz="1500" dirty="0" err="1"/>
              <a:t>gunakan</a:t>
            </a:r>
            <a:r>
              <a:rPr lang="en-US" sz="1500" dirty="0"/>
              <a:t> BSC </a:t>
            </a:r>
            <a:r>
              <a:rPr lang="en-US" sz="1500" dirty="0" err="1"/>
              <a:t>atau</a:t>
            </a:r>
            <a:r>
              <a:rPr lang="en-US" sz="1500" dirty="0"/>
              <a:t> primer containment,  bucket </a:t>
            </a:r>
            <a:r>
              <a:rPr lang="en-US" sz="1500" dirty="0" err="1"/>
              <a:t>setrifugasi</a:t>
            </a:r>
            <a:r>
              <a:rPr lang="en-US" sz="1500" dirty="0"/>
              <a:t> </a:t>
            </a:r>
            <a:r>
              <a:rPr lang="en-US" sz="1500" dirty="0" err="1"/>
              <a:t>ber</a:t>
            </a:r>
            <a:r>
              <a:rPr lang="en-US" sz="1500" dirty="0"/>
              <a:t>-seal, </a:t>
            </a:r>
            <a:r>
              <a:rPr lang="en-US" sz="1500" dirty="0" err="1"/>
              <a:t>berhati-hati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memvorteks</a:t>
            </a:r>
            <a:r>
              <a:rPr lang="en-US" sz="1500" dirty="0"/>
              <a:t>)</a:t>
            </a:r>
          </a:p>
          <a:p>
            <a:pPr eaLnBrk="1" hangingPunct="1"/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melakukan</a:t>
            </a:r>
            <a:r>
              <a:rPr lang="en-US" sz="1500" dirty="0"/>
              <a:t> mouth </a:t>
            </a:r>
            <a:r>
              <a:rPr lang="en-US" sz="1500" dirty="0" err="1"/>
              <a:t>pipeting</a:t>
            </a:r>
            <a:endParaRPr lang="en-US" sz="1500" dirty="0"/>
          </a:p>
          <a:p>
            <a:pPr eaLnBrk="1" hangingPunct="1"/>
            <a:r>
              <a:rPr lang="en-US" sz="1500" dirty="0" err="1"/>
              <a:t>Mengikuti</a:t>
            </a:r>
            <a:r>
              <a:rPr lang="en-US" sz="1500" dirty="0"/>
              <a:t> training </a:t>
            </a:r>
            <a:r>
              <a:rPr lang="en-US" sz="1500" dirty="0" err="1"/>
              <a:t>spesifik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menangani</a:t>
            </a:r>
            <a:r>
              <a:rPr lang="en-US" sz="1500" dirty="0"/>
              <a:t> </a:t>
            </a:r>
            <a:r>
              <a:rPr lang="en-US" sz="1500" dirty="0" err="1"/>
              <a:t>agen</a:t>
            </a:r>
            <a:r>
              <a:rPr lang="en-US" sz="1500" dirty="0"/>
              <a:t> </a:t>
            </a:r>
            <a:r>
              <a:rPr lang="en-US" sz="1500" dirty="0" err="1"/>
              <a:t>patogen</a:t>
            </a:r>
            <a:endParaRPr lang="en-US" sz="1500" dirty="0"/>
          </a:p>
          <a:p>
            <a:pPr eaLnBrk="1" hangingPunct="1"/>
            <a:r>
              <a:rPr lang="en-US" sz="1500" dirty="0" err="1"/>
              <a:t>Berhati-hati</a:t>
            </a:r>
            <a:r>
              <a:rPr lang="en-US" sz="1500" dirty="0"/>
              <a:t> </a:t>
            </a:r>
            <a:r>
              <a:rPr lang="en-US" sz="1500" dirty="0" err="1"/>
              <a:t>menggunakan</a:t>
            </a:r>
            <a:r>
              <a:rPr lang="en-US" sz="1500" dirty="0"/>
              <a:t> </a:t>
            </a:r>
            <a:r>
              <a:rPr lang="en-US" sz="1500" dirty="0" err="1"/>
              <a:t>benda</a:t>
            </a:r>
            <a:r>
              <a:rPr lang="en-US" sz="1500" dirty="0"/>
              <a:t> </a:t>
            </a:r>
            <a:r>
              <a:rPr lang="en-US" sz="1500" dirty="0" err="1"/>
              <a:t>tajam</a:t>
            </a:r>
            <a:r>
              <a:rPr lang="en-US" sz="1500" dirty="0"/>
              <a:t> yang </a:t>
            </a:r>
            <a:r>
              <a:rPr lang="en-US" sz="1500" dirty="0" err="1"/>
              <a:t>terkontaminasi</a:t>
            </a:r>
            <a:r>
              <a:rPr lang="en-US" sz="1500" dirty="0"/>
              <a:t> (</a:t>
            </a:r>
            <a:r>
              <a:rPr lang="en-US" sz="1500" dirty="0" err="1"/>
              <a:t>jarum</a:t>
            </a:r>
            <a:r>
              <a:rPr lang="en-US" sz="1500" dirty="0"/>
              <a:t>, </a:t>
            </a:r>
            <a:r>
              <a:rPr lang="en-US" sz="1500" dirty="0" err="1"/>
              <a:t>jarum</a:t>
            </a:r>
            <a:r>
              <a:rPr lang="en-US" sz="1500" dirty="0"/>
              <a:t> </a:t>
            </a:r>
            <a:r>
              <a:rPr lang="en-US" sz="1500" dirty="0" err="1"/>
              <a:t>suntik</a:t>
            </a:r>
            <a:r>
              <a:rPr lang="en-US" sz="1500" dirty="0"/>
              <a:t>, </a:t>
            </a:r>
            <a:r>
              <a:rPr lang="en-US" sz="1500" dirty="0" err="1"/>
              <a:t>skalpel</a:t>
            </a:r>
            <a:r>
              <a:rPr lang="en-US" sz="1500" dirty="0"/>
              <a:t> </a:t>
            </a:r>
            <a:r>
              <a:rPr lang="en-US" sz="1500" dirty="0" err="1"/>
              <a:t>dll</a:t>
            </a:r>
            <a:endParaRPr lang="en-US" sz="1500" dirty="0"/>
          </a:p>
          <a:p>
            <a:pPr lvl="1" eaLnBrk="1" hangingPunct="1"/>
            <a:r>
              <a:rPr lang="en-US" sz="1500" dirty="0" err="1"/>
              <a:t>Pecahan</a:t>
            </a:r>
            <a:r>
              <a:rPr lang="en-US" sz="1500" dirty="0"/>
              <a:t> </a:t>
            </a:r>
            <a:r>
              <a:rPr lang="en-US" sz="1500" dirty="0" err="1"/>
              <a:t>kaca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boleh</a:t>
            </a:r>
            <a:r>
              <a:rPr lang="en-US" sz="1500" dirty="0"/>
              <a:t> </a:t>
            </a:r>
            <a:r>
              <a:rPr lang="en-US" sz="1500" dirty="0" err="1"/>
              <a:t>dipegang</a:t>
            </a:r>
            <a:r>
              <a:rPr lang="en-US" sz="1500" dirty="0"/>
              <a:t> </a:t>
            </a:r>
            <a:r>
              <a:rPr lang="en-US" sz="1500" dirty="0" err="1"/>
              <a:t>langsung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tangan</a:t>
            </a:r>
            <a:r>
              <a:rPr lang="en-US" sz="1500" dirty="0"/>
              <a:t>, </a:t>
            </a:r>
            <a:r>
              <a:rPr lang="en-US" sz="1500" dirty="0" err="1"/>
              <a:t>jarum</a:t>
            </a:r>
            <a:r>
              <a:rPr lang="en-US" sz="1500" dirty="0"/>
              <a:t> </a:t>
            </a:r>
            <a:r>
              <a:rPr lang="en-US" sz="1500" dirty="0" err="1"/>
              <a:t>sekali</a:t>
            </a:r>
            <a:r>
              <a:rPr lang="en-US" sz="1500" dirty="0"/>
              <a:t> </a:t>
            </a:r>
            <a:r>
              <a:rPr lang="en-US" sz="1500" dirty="0" err="1"/>
              <a:t>pakai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boleh</a:t>
            </a:r>
            <a:r>
              <a:rPr lang="en-US" sz="1500" dirty="0"/>
              <a:t> </a:t>
            </a:r>
            <a:r>
              <a:rPr lang="en-US" sz="1500" dirty="0" err="1"/>
              <a:t>dibengkokan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ditutup</a:t>
            </a:r>
            <a:r>
              <a:rPr lang="en-US" sz="1500" dirty="0"/>
              <a:t> </a:t>
            </a:r>
            <a:r>
              <a:rPr lang="en-US" sz="1500" dirty="0" err="1"/>
              <a:t>lagi</a:t>
            </a:r>
            <a:r>
              <a:rPr lang="en-US" sz="1500" dirty="0"/>
              <a:t> </a:t>
            </a:r>
            <a:r>
              <a:rPr lang="en-US" sz="1500" dirty="0" err="1"/>
              <a:t>tetapi</a:t>
            </a:r>
            <a:r>
              <a:rPr lang="en-US" sz="1500" dirty="0"/>
              <a:t> </a:t>
            </a:r>
            <a:r>
              <a:rPr lang="en-US" sz="1500" dirty="0" err="1"/>
              <a:t>dibuang</a:t>
            </a:r>
            <a:r>
              <a:rPr lang="en-US" sz="1500" dirty="0"/>
              <a:t>  </a:t>
            </a:r>
            <a:r>
              <a:rPr lang="en-US" sz="1500" dirty="0" err="1"/>
              <a:t>ke</a:t>
            </a:r>
            <a:r>
              <a:rPr lang="en-US" sz="1500" dirty="0"/>
              <a:t> sharp container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didekontaminasi</a:t>
            </a:r>
            <a:endParaRPr lang="en-US" sz="1500" dirty="0"/>
          </a:p>
          <a:p>
            <a:pPr eaLnBrk="1" hangingPunct="1"/>
            <a:r>
              <a:rPr lang="en-US" sz="1500" dirty="0" err="1"/>
              <a:t>Prosedur</a:t>
            </a:r>
            <a:r>
              <a:rPr lang="en-US" sz="1500" dirty="0"/>
              <a:t> yang </a:t>
            </a:r>
            <a:r>
              <a:rPr lang="en-US" sz="1500" dirty="0" err="1"/>
              <a:t>menghasilkan</a:t>
            </a:r>
            <a:r>
              <a:rPr lang="en-US" sz="1500" dirty="0"/>
              <a:t> aerosol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cipratan</a:t>
            </a:r>
            <a:r>
              <a:rPr lang="en-US" sz="1500" dirty="0"/>
              <a:t> </a:t>
            </a:r>
            <a:r>
              <a:rPr lang="en-US" sz="1500" dirty="0" err="1"/>
              <a:t>bahan</a:t>
            </a:r>
            <a:r>
              <a:rPr lang="en-US" sz="1500" dirty="0"/>
              <a:t> </a:t>
            </a:r>
            <a:r>
              <a:rPr lang="en-US" sz="1500" dirty="0" err="1"/>
              <a:t>infeksius</a:t>
            </a:r>
            <a:r>
              <a:rPr lang="en-US" sz="1500" dirty="0"/>
              <a:t> </a:t>
            </a:r>
            <a:r>
              <a:rPr lang="en-US" sz="1500" dirty="0" err="1"/>
              <a:t>dilakukan</a:t>
            </a:r>
            <a:r>
              <a:rPr lang="en-US" sz="1500" dirty="0"/>
              <a:t> </a:t>
            </a:r>
            <a:r>
              <a:rPr lang="en-US" sz="1500" dirty="0" err="1"/>
              <a:t>didalam</a:t>
            </a:r>
            <a:r>
              <a:rPr lang="en-US" sz="1500" dirty="0"/>
              <a:t> BSC </a:t>
            </a:r>
            <a:r>
              <a:rPr lang="en-US" sz="1500" dirty="0" err="1"/>
              <a:t>atau</a:t>
            </a:r>
            <a:r>
              <a:rPr lang="en-US" sz="1500" dirty="0"/>
              <a:t> containment </a:t>
            </a:r>
            <a:r>
              <a:rPr lang="en-US" sz="1500" dirty="0" err="1"/>
              <a:t>fisik</a:t>
            </a:r>
            <a:r>
              <a:rPr lang="en-US" sz="1500" dirty="0"/>
              <a:t> </a:t>
            </a:r>
            <a:r>
              <a:rPr lang="en-US" sz="1500" dirty="0" err="1"/>
              <a:t>lainnya</a:t>
            </a:r>
            <a:endParaRPr lang="en-US" sz="1500" dirty="0"/>
          </a:p>
          <a:p>
            <a:pPr eaLnBrk="1" hangingPunct="1"/>
            <a:r>
              <a:rPr lang="en-US" sz="1500" dirty="0" err="1"/>
              <a:t>Dekontaminasi</a:t>
            </a:r>
            <a:r>
              <a:rPr lang="en-US" sz="1500" dirty="0"/>
              <a:t> yang </a:t>
            </a:r>
            <a:r>
              <a:rPr lang="en-US" sz="1500" dirty="0" err="1"/>
              <a:t>sesuai</a:t>
            </a:r>
            <a:r>
              <a:rPr lang="en-US" sz="1500" dirty="0"/>
              <a:t> (ex: </a:t>
            </a:r>
            <a:r>
              <a:rPr lang="en-US" sz="1500" dirty="0" err="1"/>
              <a:t>autoklaf</a:t>
            </a:r>
            <a:r>
              <a:rPr lang="en-US" sz="1500" dirty="0"/>
              <a:t>)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limbah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kantung</a:t>
            </a:r>
            <a:r>
              <a:rPr lang="en-US" sz="1500" dirty="0"/>
              <a:t> </a:t>
            </a:r>
            <a:r>
              <a:rPr lang="en-US" sz="1500" dirty="0" err="1"/>
              <a:t>antibocor</a:t>
            </a:r>
            <a:r>
              <a:rPr lang="en-US" sz="1500" dirty="0"/>
              <a:t> yang </a:t>
            </a:r>
            <a:r>
              <a:rPr lang="en-US" sz="1500" dirty="0" err="1"/>
              <a:t>awet</a:t>
            </a:r>
            <a:r>
              <a:rPr lang="en-US" sz="1500" dirty="0"/>
              <a:t> </a:t>
            </a:r>
            <a:r>
              <a:rPr lang="en-US" sz="1500" dirty="0" err="1"/>
              <a:t>selama</a:t>
            </a:r>
            <a:r>
              <a:rPr lang="en-US" sz="1500" dirty="0"/>
              <a:t> </a:t>
            </a:r>
            <a:r>
              <a:rPr lang="en-US" sz="1500" dirty="0" err="1"/>
              <a:t>pengumpulan</a:t>
            </a:r>
            <a:r>
              <a:rPr lang="en-US" sz="1500" dirty="0"/>
              <a:t>, </a:t>
            </a:r>
            <a:r>
              <a:rPr lang="en-US" sz="1500" dirty="0" err="1"/>
              <a:t>penanganan</a:t>
            </a:r>
            <a:r>
              <a:rPr lang="en-US" sz="1500" dirty="0"/>
              <a:t> </a:t>
            </a:r>
            <a:r>
              <a:rPr lang="en-US" sz="1500" dirty="0" err="1"/>
              <a:t>dll</a:t>
            </a:r>
            <a:endParaRPr lang="en-US" sz="1500" dirty="0"/>
          </a:p>
          <a:p>
            <a:pPr eaLnBrk="1" hangingPunct="1"/>
            <a:r>
              <a:rPr lang="en-US" sz="1500" dirty="0" err="1"/>
              <a:t>Personil</a:t>
            </a:r>
            <a:r>
              <a:rPr lang="en-US" sz="1500" dirty="0"/>
              <a:t> yang </a:t>
            </a:r>
            <a:r>
              <a:rPr lang="en-US" sz="1500" dirty="0" err="1"/>
              <a:t>mengalami</a:t>
            </a:r>
            <a:r>
              <a:rPr lang="en-US" sz="1500" dirty="0"/>
              <a:t> </a:t>
            </a:r>
            <a:r>
              <a:rPr lang="en-US" sz="1500" dirty="0" err="1"/>
              <a:t>peningkatan</a:t>
            </a:r>
            <a:r>
              <a:rPr lang="en-US" sz="1500" dirty="0"/>
              <a:t> </a:t>
            </a:r>
            <a:r>
              <a:rPr lang="en-US" sz="1500" dirty="0" err="1"/>
              <a:t>resiko</a:t>
            </a:r>
            <a:r>
              <a:rPr lang="en-US" sz="1500" dirty="0"/>
              <a:t> </a:t>
            </a:r>
            <a:r>
              <a:rPr lang="en-US" sz="1500" dirty="0" err="1"/>
              <a:t>terinfeksi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boleh</a:t>
            </a:r>
            <a:r>
              <a:rPr lang="en-US" sz="1500" dirty="0"/>
              <a:t> </a:t>
            </a:r>
            <a:r>
              <a:rPr lang="en-US" sz="1500" dirty="0" err="1"/>
              <a:t>masuk</a:t>
            </a:r>
            <a:r>
              <a:rPr lang="en-US" sz="1500" dirty="0"/>
              <a:t> lab (</a:t>
            </a:r>
            <a:r>
              <a:rPr lang="en-US" sz="1500" dirty="0" err="1"/>
              <a:t>immunocompromise</a:t>
            </a:r>
            <a:r>
              <a:rPr lang="en-US" sz="1500" dirty="0"/>
              <a:t>)</a:t>
            </a:r>
          </a:p>
          <a:p>
            <a:pPr eaLnBrk="1" hangingPunct="1"/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58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7343775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Praktek</a:t>
            </a:r>
            <a:r>
              <a:rPr lang="en-US" sz="2400" b="1" dirty="0"/>
              <a:t> </a:t>
            </a:r>
            <a:r>
              <a:rPr lang="en-US" sz="2400" b="1" dirty="0" err="1"/>
              <a:t>Mikrobiologi</a:t>
            </a:r>
            <a:r>
              <a:rPr lang="en-US" sz="2400" b="1" dirty="0"/>
              <a:t> </a:t>
            </a:r>
            <a:r>
              <a:rPr lang="en-US" sz="2400" b="1" dirty="0" err="1"/>
              <a:t>Standar</a:t>
            </a:r>
            <a:endParaRPr lang="en-US" sz="24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62545" y="1595005"/>
            <a:ext cx="7242464" cy="440574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50" dirty="0"/>
              <a:t>Tanda bahaya terpasang </a:t>
            </a:r>
            <a:r>
              <a:rPr lang="en-US" sz="1650" dirty="0" err="1"/>
              <a:t>dipintu</a:t>
            </a:r>
            <a:r>
              <a:rPr lang="en-US" sz="1650" dirty="0"/>
              <a:t> masuk lab</a:t>
            </a:r>
          </a:p>
          <a:p>
            <a:pPr eaLnBrk="1" hangingPunct="1"/>
            <a:r>
              <a:rPr lang="en-US" sz="1650" dirty="0"/>
              <a:t>Prosedur biosafety </a:t>
            </a:r>
            <a:r>
              <a:rPr lang="en-US" sz="1650" dirty="0" err="1"/>
              <a:t>diinkoorporasikan</a:t>
            </a:r>
            <a:r>
              <a:rPr lang="en-US" sz="1650" dirty="0"/>
              <a:t> ke dalam SOP standar atau dalam manual</a:t>
            </a:r>
          </a:p>
          <a:p>
            <a:pPr eaLnBrk="1" hangingPunct="1"/>
            <a:r>
              <a:rPr lang="en-US" sz="1650" dirty="0" err="1"/>
              <a:t>Direktur</a:t>
            </a:r>
            <a:r>
              <a:rPr lang="en-US" sz="1650" dirty="0"/>
              <a:t>, supervisor, principal investigator </a:t>
            </a:r>
            <a:r>
              <a:rPr lang="en-US" sz="1650" dirty="0" err="1"/>
              <a:t>berperan</a:t>
            </a:r>
            <a:r>
              <a:rPr lang="en-US" sz="1650" dirty="0"/>
              <a:t> </a:t>
            </a:r>
            <a:r>
              <a:rPr lang="en-US" sz="1650" dirty="0" err="1"/>
              <a:t>memberitahu</a:t>
            </a:r>
            <a:r>
              <a:rPr lang="en-US" sz="1650" dirty="0"/>
              <a:t> </a:t>
            </a:r>
            <a:r>
              <a:rPr lang="en-US" sz="1650" dirty="0" err="1"/>
              <a:t>personil</a:t>
            </a:r>
            <a:r>
              <a:rPr lang="en-US" sz="1650" dirty="0"/>
              <a:t> lab </a:t>
            </a:r>
            <a:r>
              <a:rPr lang="en-US" sz="1650" dirty="0" err="1"/>
              <a:t>tentang</a:t>
            </a:r>
            <a:r>
              <a:rPr lang="en-US" sz="1650" dirty="0"/>
              <a:t> </a:t>
            </a:r>
            <a:r>
              <a:rPr lang="en-US" sz="1650" dirty="0" err="1"/>
              <a:t>bahaya</a:t>
            </a:r>
            <a:r>
              <a:rPr lang="en-US" sz="1650" dirty="0"/>
              <a:t> </a:t>
            </a:r>
            <a:r>
              <a:rPr lang="en-US" sz="1650" dirty="0" err="1"/>
              <a:t>khusus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mewajibkan</a:t>
            </a:r>
            <a:r>
              <a:rPr lang="en-US" sz="1650" dirty="0"/>
              <a:t> </a:t>
            </a:r>
            <a:r>
              <a:rPr lang="en-US" sz="1650" dirty="0" err="1"/>
              <a:t>membaca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mengikuti</a:t>
            </a:r>
            <a:r>
              <a:rPr lang="en-US" sz="1650" dirty="0"/>
              <a:t> </a:t>
            </a:r>
            <a:r>
              <a:rPr lang="en-US" sz="1650" dirty="0" err="1"/>
              <a:t>petunjuk</a:t>
            </a:r>
            <a:r>
              <a:rPr lang="en-US" sz="1650" dirty="0"/>
              <a:t> </a:t>
            </a:r>
            <a:r>
              <a:rPr lang="en-US" sz="1650" dirty="0" err="1"/>
              <a:t>prosedur</a:t>
            </a:r>
            <a:r>
              <a:rPr lang="en-US" sz="1650" dirty="0"/>
              <a:t> </a:t>
            </a:r>
            <a:r>
              <a:rPr lang="en-US" sz="1650" dirty="0" err="1"/>
              <a:t>praktik</a:t>
            </a:r>
            <a:r>
              <a:rPr lang="en-US" sz="1650" dirty="0"/>
              <a:t> lab, </a:t>
            </a:r>
            <a:r>
              <a:rPr lang="en-US" sz="1650" dirty="0" err="1"/>
              <a:t>memberikan</a:t>
            </a:r>
            <a:r>
              <a:rPr lang="en-US" sz="1650" dirty="0"/>
              <a:t> </a:t>
            </a:r>
            <a:r>
              <a:rPr lang="en-US" sz="1650" dirty="0" err="1"/>
              <a:t>pelatihan</a:t>
            </a:r>
            <a:r>
              <a:rPr lang="en-US" sz="1650" dirty="0"/>
              <a:t> yang </a:t>
            </a:r>
            <a:r>
              <a:rPr lang="en-US" sz="1650" dirty="0" err="1"/>
              <a:t>sesuai</a:t>
            </a:r>
            <a:r>
              <a:rPr lang="en-US" sz="1650" dirty="0"/>
              <a:t> </a:t>
            </a:r>
            <a:r>
              <a:rPr lang="en-US" sz="1650" dirty="0" err="1"/>
              <a:t>tentang</a:t>
            </a:r>
            <a:r>
              <a:rPr lang="en-US" sz="1650" dirty="0"/>
              <a:t> </a:t>
            </a:r>
            <a:r>
              <a:rPr lang="en-US" sz="1650" dirty="0" err="1"/>
              <a:t>potensi</a:t>
            </a:r>
            <a:r>
              <a:rPr lang="en-US" sz="1650" dirty="0"/>
              <a:t> </a:t>
            </a:r>
            <a:r>
              <a:rPr lang="en-US" sz="1650" dirty="0" err="1"/>
              <a:t>bahaya</a:t>
            </a:r>
            <a:r>
              <a:rPr lang="en-US" sz="1650" dirty="0"/>
              <a:t> yang </a:t>
            </a:r>
            <a:r>
              <a:rPr lang="en-US" sz="1650" dirty="0" err="1"/>
              <a:t>terkait</a:t>
            </a:r>
            <a:r>
              <a:rPr lang="en-US" sz="1650" dirty="0"/>
              <a:t> </a:t>
            </a:r>
            <a:r>
              <a:rPr lang="en-US" sz="1650" dirty="0" err="1"/>
              <a:t>pekerjaan</a:t>
            </a:r>
            <a:r>
              <a:rPr lang="en-US" sz="1650" dirty="0"/>
              <a:t> yang </a:t>
            </a:r>
            <a:r>
              <a:rPr lang="en-US" sz="1650" dirty="0" err="1"/>
              <a:t>dilakukan</a:t>
            </a:r>
            <a:endParaRPr lang="en-US" sz="1650" dirty="0"/>
          </a:p>
          <a:p>
            <a:pPr eaLnBrk="1" hangingPunct="1"/>
            <a:r>
              <a:rPr lang="en-US" sz="1650" dirty="0"/>
              <a:t>Peralatan dan permukaan kerja harus bersih</a:t>
            </a:r>
          </a:p>
          <a:p>
            <a:pPr eaLnBrk="1" hangingPunct="1"/>
            <a:r>
              <a:rPr lang="en-US" sz="1650" dirty="0" err="1"/>
              <a:t>Peralatan</a:t>
            </a:r>
            <a:r>
              <a:rPr lang="en-US" sz="1650" dirty="0"/>
              <a:t> yang </a:t>
            </a:r>
            <a:r>
              <a:rPr lang="en-US" sz="1650" dirty="0" err="1"/>
              <a:t>terkontaminasi</a:t>
            </a:r>
            <a:r>
              <a:rPr lang="en-US" sz="1650" dirty="0"/>
              <a:t> </a:t>
            </a:r>
            <a:r>
              <a:rPr lang="en-US" sz="1650" dirty="0" err="1"/>
              <a:t>harus</a:t>
            </a:r>
            <a:r>
              <a:rPr lang="en-US" sz="1650" dirty="0"/>
              <a:t> </a:t>
            </a:r>
            <a:r>
              <a:rPr lang="en-US" sz="1650" dirty="0" err="1"/>
              <a:t>didekontaminasi</a:t>
            </a:r>
            <a:r>
              <a:rPr lang="en-US" sz="1650" dirty="0"/>
              <a:t> </a:t>
            </a:r>
            <a:r>
              <a:rPr lang="en-US" sz="1650" dirty="0" err="1"/>
              <a:t>terlebih</a:t>
            </a:r>
            <a:r>
              <a:rPr lang="en-US" sz="1650" dirty="0"/>
              <a:t> </a:t>
            </a:r>
            <a:r>
              <a:rPr lang="en-US" sz="1650" dirty="0" err="1"/>
              <a:t>dahulu</a:t>
            </a:r>
            <a:r>
              <a:rPr lang="en-US" sz="1650" dirty="0"/>
              <a:t> </a:t>
            </a:r>
            <a:r>
              <a:rPr lang="en-US" sz="1650" dirty="0" err="1"/>
              <a:t>sebelum</a:t>
            </a:r>
            <a:r>
              <a:rPr lang="en-US" sz="1650" dirty="0"/>
              <a:t> </a:t>
            </a:r>
            <a:r>
              <a:rPr lang="en-US" sz="1650" dirty="0" err="1"/>
              <a:t>dikirim</a:t>
            </a:r>
            <a:r>
              <a:rPr lang="en-US" sz="1650" dirty="0"/>
              <a:t> </a:t>
            </a:r>
            <a:r>
              <a:rPr lang="en-US" sz="1650" dirty="0" err="1"/>
              <a:t>untuk</a:t>
            </a:r>
            <a:r>
              <a:rPr lang="en-US" sz="1650" dirty="0"/>
              <a:t> </a:t>
            </a:r>
            <a:r>
              <a:rPr lang="en-US" sz="1650" dirty="0" err="1"/>
              <a:t>diperbaiki</a:t>
            </a:r>
            <a:endParaRPr lang="en-US" sz="1650" dirty="0"/>
          </a:p>
          <a:p>
            <a:pPr eaLnBrk="1" hangingPunct="1"/>
            <a:r>
              <a:rPr lang="en-US" sz="1650" dirty="0" err="1"/>
              <a:t>Tumpahan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kecelakaan</a:t>
            </a:r>
            <a:r>
              <a:rPr lang="en-US" sz="1650" dirty="0"/>
              <a:t> yang </a:t>
            </a:r>
            <a:r>
              <a:rPr lang="en-US" sz="1650" dirty="0" err="1"/>
              <a:t>mengakibatkan</a:t>
            </a:r>
            <a:r>
              <a:rPr lang="en-US" sz="1650" dirty="0"/>
              <a:t> </a:t>
            </a:r>
            <a:r>
              <a:rPr lang="en-US" sz="1650" dirty="0" err="1"/>
              <a:t>paparan</a:t>
            </a:r>
            <a:r>
              <a:rPr lang="en-US" sz="1650" dirty="0"/>
              <a:t> </a:t>
            </a:r>
            <a:r>
              <a:rPr lang="en-US" sz="1650" dirty="0" err="1"/>
              <a:t>terbuka</a:t>
            </a:r>
            <a:r>
              <a:rPr lang="en-US" sz="1650" dirty="0"/>
              <a:t> </a:t>
            </a:r>
            <a:r>
              <a:rPr lang="en-US" sz="1650" dirty="0" err="1"/>
              <a:t>terhadap</a:t>
            </a:r>
            <a:r>
              <a:rPr lang="en-US" sz="1650" dirty="0"/>
              <a:t> </a:t>
            </a:r>
            <a:r>
              <a:rPr lang="en-US" sz="1650" dirty="0" err="1"/>
              <a:t>bahan</a:t>
            </a:r>
            <a:r>
              <a:rPr lang="en-US" sz="1650" dirty="0"/>
              <a:t> </a:t>
            </a:r>
            <a:r>
              <a:rPr lang="en-US" sz="1650" dirty="0" err="1"/>
              <a:t>infeksius</a:t>
            </a:r>
            <a:r>
              <a:rPr lang="en-US" sz="1650" dirty="0"/>
              <a:t> </a:t>
            </a:r>
            <a:r>
              <a:rPr lang="en-US" sz="1650" dirty="0" err="1"/>
              <a:t>harus</a:t>
            </a:r>
            <a:r>
              <a:rPr lang="en-US" sz="1650" dirty="0"/>
              <a:t> </a:t>
            </a:r>
            <a:r>
              <a:rPr lang="en-US" sz="1650" dirty="0" err="1"/>
              <a:t>segera</a:t>
            </a:r>
            <a:r>
              <a:rPr lang="en-US" sz="1650" dirty="0"/>
              <a:t> </a:t>
            </a:r>
            <a:r>
              <a:rPr lang="en-US" sz="1650" dirty="0" err="1"/>
              <a:t>dilaporkan</a:t>
            </a:r>
            <a:endParaRPr lang="en-US" sz="1650" dirty="0"/>
          </a:p>
          <a:p>
            <a:pPr eaLnBrk="1" hangingPunct="1"/>
            <a:endParaRPr lang="en-US" sz="1500" dirty="0"/>
          </a:p>
          <a:p>
            <a:pPr eaLnBrk="1" hangingPunct="1"/>
            <a:endParaRPr lang="en-US" sz="1500" dirty="0"/>
          </a:p>
          <a:p>
            <a:pPr eaLnBrk="1" hangingPunct="1"/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2" name="Picture 3" descr="animal haz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3995881"/>
            <a:ext cx="1364347" cy="18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0000" r="53906" b="19333"/>
          <a:stretch>
            <a:fillRect/>
          </a:stretch>
        </p:blipFill>
        <p:spPr bwMode="auto">
          <a:xfrm>
            <a:off x="295602" y="2239313"/>
            <a:ext cx="1190298" cy="167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87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7343775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Praktek</a:t>
            </a:r>
            <a:r>
              <a:rPr lang="en-US" sz="2400" b="1" dirty="0"/>
              <a:t> </a:t>
            </a:r>
            <a:r>
              <a:rPr lang="en-US" sz="2400" b="1" dirty="0" err="1"/>
              <a:t>Mikrobiologi</a:t>
            </a:r>
            <a:r>
              <a:rPr lang="en-US" sz="2400" b="1" dirty="0"/>
              <a:t> </a:t>
            </a:r>
            <a:r>
              <a:rPr lang="en-US" sz="2400" b="1" dirty="0" err="1"/>
              <a:t>Standar</a:t>
            </a:r>
            <a:endParaRPr lang="en-US" sz="24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62545" y="1595005"/>
            <a:ext cx="7242464" cy="440574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50" dirty="0" err="1"/>
              <a:t>Tanda</a:t>
            </a:r>
            <a:r>
              <a:rPr lang="en-US" sz="1650" dirty="0"/>
              <a:t> </a:t>
            </a:r>
            <a:r>
              <a:rPr lang="en-US" sz="1650" dirty="0" err="1"/>
              <a:t>bahaya</a:t>
            </a:r>
            <a:r>
              <a:rPr lang="en-US" sz="1650" dirty="0"/>
              <a:t> </a:t>
            </a:r>
            <a:r>
              <a:rPr lang="en-US" sz="1650" dirty="0" err="1"/>
              <a:t>terpasang</a:t>
            </a:r>
            <a:r>
              <a:rPr lang="en-US" sz="1650" dirty="0"/>
              <a:t> </a:t>
            </a:r>
            <a:r>
              <a:rPr lang="en-US" sz="1650" dirty="0" err="1"/>
              <a:t>dipintu</a:t>
            </a:r>
            <a:r>
              <a:rPr lang="en-US" sz="1650" dirty="0"/>
              <a:t> </a:t>
            </a:r>
            <a:r>
              <a:rPr lang="en-US" sz="1650" dirty="0" err="1"/>
              <a:t>masuk</a:t>
            </a:r>
            <a:r>
              <a:rPr lang="en-US" sz="1650" dirty="0"/>
              <a:t> lab, </a:t>
            </a:r>
            <a:r>
              <a:rPr lang="en-US" sz="1650" dirty="0" err="1"/>
              <a:t>agen</a:t>
            </a:r>
            <a:r>
              <a:rPr lang="en-US" sz="1650" dirty="0"/>
              <a:t> </a:t>
            </a:r>
            <a:r>
              <a:rPr lang="en-US" sz="1650" dirty="0" err="1"/>
              <a:t>etiologi</a:t>
            </a:r>
            <a:r>
              <a:rPr lang="en-US" sz="1650" dirty="0"/>
              <a:t> yang </a:t>
            </a:r>
            <a:r>
              <a:rPr lang="en-US" sz="1650" dirty="0" err="1"/>
              <a:t>dikerjakan</a:t>
            </a:r>
            <a:r>
              <a:rPr lang="en-US" sz="1650" dirty="0"/>
              <a:t>, </a:t>
            </a:r>
            <a:r>
              <a:rPr lang="en-US" sz="1650" dirty="0" err="1"/>
              <a:t>imunisasi</a:t>
            </a:r>
            <a:r>
              <a:rPr lang="en-US" sz="1650" dirty="0"/>
              <a:t> yang </a:t>
            </a:r>
            <a:r>
              <a:rPr lang="en-US" sz="1650" dirty="0" err="1"/>
              <a:t>disyaratkan</a:t>
            </a:r>
            <a:r>
              <a:rPr lang="en-US" sz="1650" dirty="0"/>
              <a:t>, </a:t>
            </a:r>
            <a:r>
              <a:rPr lang="en-US" sz="1650" dirty="0" err="1"/>
              <a:t>nama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kontak</a:t>
            </a:r>
            <a:r>
              <a:rPr lang="en-US" sz="1650" dirty="0"/>
              <a:t> investigator</a:t>
            </a:r>
          </a:p>
          <a:p>
            <a:pPr eaLnBrk="1" hangingPunct="1"/>
            <a:r>
              <a:rPr lang="en-US" sz="1650" dirty="0" err="1"/>
              <a:t>Prosedur</a:t>
            </a:r>
            <a:r>
              <a:rPr lang="en-US" sz="1650" dirty="0"/>
              <a:t> biosafety </a:t>
            </a:r>
            <a:r>
              <a:rPr lang="en-US" sz="1650" dirty="0" err="1"/>
              <a:t>diinkoorporasikan</a:t>
            </a:r>
            <a:r>
              <a:rPr lang="en-US" sz="1650" dirty="0"/>
              <a:t> </a:t>
            </a:r>
            <a:r>
              <a:rPr lang="en-US" sz="1650" dirty="0" err="1"/>
              <a:t>ke</a:t>
            </a:r>
            <a:r>
              <a:rPr lang="en-US" sz="1650" dirty="0"/>
              <a:t> </a:t>
            </a:r>
            <a:r>
              <a:rPr lang="en-US" sz="1650" dirty="0" err="1"/>
              <a:t>dalam</a:t>
            </a:r>
            <a:r>
              <a:rPr lang="en-US" sz="1650" dirty="0"/>
              <a:t> SOP </a:t>
            </a:r>
            <a:r>
              <a:rPr lang="en-US" sz="1650" dirty="0" err="1"/>
              <a:t>standar</a:t>
            </a:r>
            <a:r>
              <a:rPr lang="en-US" sz="1650" dirty="0"/>
              <a:t> </a:t>
            </a:r>
            <a:r>
              <a:rPr lang="en-US" sz="1650" dirty="0" err="1"/>
              <a:t>atau</a:t>
            </a:r>
            <a:r>
              <a:rPr lang="en-US" sz="1650" dirty="0"/>
              <a:t> </a:t>
            </a:r>
            <a:r>
              <a:rPr lang="en-US" sz="1650" dirty="0" err="1"/>
              <a:t>dalam</a:t>
            </a:r>
            <a:r>
              <a:rPr lang="en-US" sz="1650" dirty="0"/>
              <a:t> manual yang </a:t>
            </a:r>
            <a:r>
              <a:rPr lang="en-US" sz="1650" dirty="0" err="1"/>
              <a:t>digunakan</a:t>
            </a:r>
            <a:r>
              <a:rPr lang="en-US" sz="1650" dirty="0"/>
              <a:t> </a:t>
            </a:r>
            <a:r>
              <a:rPr lang="en-US" sz="1650" dirty="0" err="1"/>
              <a:t>secara</a:t>
            </a:r>
            <a:r>
              <a:rPr lang="en-US" sz="1650" dirty="0"/>
              <a:t> </a:t>
            </a:r>
            <a:r>
              <a:rPr lang="en-US" sz="1650" dirty="0" err="1"/>
              <a:t>spesifik</a:t>
            </a:r>
            <a:r>
              <a:rPr lang="en-US" sz="1650" dirty="0"/>
              <a:t> </a:t>
            </a:r>
            <a:r>
              <a:rPr lang="en-US" sz="1650" dirty="0" err="1"/>
              <a:t>untuk</a:t>
            </a:r>
            <a:r>
              <a:rPr lang="en-US" sz="1650" dirty="0"/>
              <a:t> lab </a:t>
            </a:r>
            <a:r>
              <a:rPr lang="en-US" sz="1650" dirty="0" err="1"/>
              <a:t>tertentu</a:t>
            </a:r>
            <a:endParaRPr lang="en-US" sz="1650" dirty="0"/>
          </a:p>
          <a:p>
            <a:pPr eaLnBrk="1" hangingPunct="1"/>
            <a:r>
              <a:rPr lang="en-US" sz="1650" dirty="0" err="1"/>
              <a:t>Direktur</a:t>
            </a:r>
            <a:r>
              <a:rPr lang="en-US" sz="1650" dirty="0"/>
              <a:t>, supervisor, principal investigator </a:t>
            </a:r>
            <a:r>
              <a:rPr lang="en-US" sz="1650" dirty="0" err="1"/>
              <a:t>berperan</a:t>
            </a:r>
            <a:r>
              <a:rPr lang="en-US" sz="1650" dirty="0"/>
              <a:t> </a:t>
            </a:r>
            <a:r>
              <a:rPr lang="en-US" sz="1650" dirty="0" err="1"/>
              <a:t>memberitahu</a:t>
            </a:r>
            <a:r>
              <a:rPr lang="en-US" sz="1650" dirty="0"/>
              <a:t> </a:t>
            </a:r>
            <a:r>
              <a:rPr lang="en-US" sz="1650" dirty="0" err="1"/>
              <a:t>personil</a:t>
            </a:r>
            <a:r>
              <a:rPr lang="en-US" sz="1650" dirty="0"/>
              <a:t> lab </a:t>
            </a:r>
            <a:r>
              <a:rPr lang="en-US" sz="1650" dirty="0" err="1"/>
              <a:t>tentang</a:t>
            </a:r>
            <a:r>
              <a:rPr lang="en-US" sz="1650" dirty="0"/>
              <a:t> </a:t>
            </a:r>
            <a:r>
              <a:rPr lang="en-US" sz="1650" dirty="0" err="1"/>
              <a:t>bahaya</a:t>
            </a:r>
            <a:r>
              <a:rPr lang="en-US" sz="1650" dirty="0"/>
              <a:t> </a:t>
            </a:r>
            <a:r>
              <a:rPr lang="en-US" sz="1650" dirty="0" err="1"/>
              <a:t>khusus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mewajibkan</a:t>
            </a:r>
            <a:r>
              <a:rPr lang="en-US" sz="1650" dirty="0"/>
              <a:t> </a:t>
            </a:r>
            <a:r>
              <a:rPr lang="en-US" sz="1650" dirty="0" err="1"/>
              <a:t>membaca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mengikuti</a:t>
            </a:r>
            <a:r>
              <a:rPr lang="en-US" sz="1650" dirty="0"/>
              <a:t> </a:t>
            </a:r>
            <a:r>
              <a:rPr lang="en-US" sz="1650" dirty="0" err="1"/>
              <a:t>petunjuk</a:t>
            </a:r>
            <a:r>
              <a:rPr lang="en-US" sz="1650" dirty="0"/>
              <a:t> </a:t>
            </a:r>
            <a:r>
              <a:rPr lang="en-US" sz="1650" dirty="0" err="1"/>
              <a:t>prosedur</a:t>
            </a:r>
            <a:r>
              <a:rPr lang="en-US" sz="1650" dirty="0"/>
              <a:t> </a:t>
            </a:r>
            <a:r>
              <a:rPr lang="en-US" sz="1650" dirty="0" err="1"/>
              <a:t>praktik</a:t>
            </a:r>
            <a:r>
              <a:rPr lang="en-US" sz="1650" dirty="0"/>
              <a:t> lab, </a:t>
            </a:r>
            <a:r>
              <a:rPr lang="en-US" sz="1650" dirty="0" err="1"/>
              <a:t>memberikan</a:t>
            </a:r>
            <a:r>
              <a:rPr lang="en-US" sz="1650" dirty="0"/>
              <a:t> </a:t>
            </a:r>
            <a:r>
              <a:rPr lang="en-US" sz="1650" dirty="0" err="1"/>
              <a:t>pelatihan</a:t>
            </a:r>
            <a:r>
              <a:rPr lang="en-US" sz="1650" dirty="0"/>
              <a:t> yang </a:t>
            </a:r>
            <a:r>
              <a:rPr lang="en-US" sz="1650" dirty="0" err="1"/>
              <a:t>sesuai</a:t>
            </a:r>
            <a:r>
              <a:rPr lang="en-US" sz="1650" dirty="0"/>
              <a:t> </a:t>
            </a:r>
            <a:r>
              <a:rPr lang="en-US" sz="1650" dirty="0" err="1"/>
              <a:t>tentang</a:t>
            </a:r>
            <a:r>
              <a:rPr lang="en-US" sz="1650" dirty="0"/>
              <a:t> </a:t>
            </a:r>
            <a:r>
              <a:rPr lang="en-US" sz="1650" dirty="0" err="1"/>
              <a:t>potensi</a:t>
            </a:r>
            <a:r>
              <a:rPr lang="en-US" sz="1650" dirty="0"/>
              <a:t> </a:t>
            </a:r>
            <a:r>
              <a:rPr lang="en-US" sz="1650" dirty="0" err="1"/>
              <a:t>bahaya</a:t>
            </a:r>
            <a:r>
              <a:rPr lang="en-US" sz="1650" dirty="0"/>
              <a:t> yang </a:t>
            </a:r>
            <a:r>
              <a:rPr lang="en-US" sz="1650" dirty="0" err="1"/>
              <a:t>terkait</a:t>
            </a:r>
            <a:r>
              <a:rPr lang="en-US" sz="1650" dirty="0"/>
              <a:t> </a:t>
            </a:r>
            <a:r>
              <a:rPr lang="en-US" sz="1650" dirty="0" err="1"/>
              <a:t>pekerjaan</a:t>
            </a:r>
            <a:r>
              <a:rPr lang="en-US" sz="1650" dirty="0"/>
              <a:t> yang </a:t>
            </a:r>
            <a:r>
              <a:rPr lang="en-US" sz="1650" dirty="0" err="1"/>
              <a:t>dilakukan</a:t>
            </a:r>
            <a:endParaRPr lang="en-US" sz="1650" dirty="0"/>
          </a:p>
          <a:p>
            <a:pPr eaLnBrk="1" hangingPunct="1"/>
            <a:r>
              <a:rPr lang="en-US" sz="1650" dirty="0" err="1"/>
              <a:t>Peralatan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permukaan</a:t>
            </a:r>
            <a:r>
              <a:rPr lang="en-US" sz="1650" dirty="0"/>
              <a:t> </a:t>
            </a:r>
            <a:r>
              <a:rPr lang="en-US" sz="1650" dirty="0" err="1"/>
              <a:t>kerja</a:t>
            </a:r>
            <a:r>
              <a:rPr lang="en-US" sz="1650" dirty="0"/>
              <a:t> </a:t>
            </a:r>
            <a:r>
              <a:rPr lang="en-US" sz="1650" dirty="0" err="1"/>
              <a:t>harus</a:t>
            </a:r>
            <a:r>
              <a:rPr lang="en-US" sz="1650" dirty="0"/>
              <a:t> </a:t>
            </a:r>
            <a:r>
              <a:rPr lang="en-US" sz="1650" dirty="0" err="1"/>
              <a:t>bersih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dilakukan</a:t>
            </a:r>
            <a:r>
              <a:rPr lang="en-US" sz="1650" dirty="0"/>
              <a:t> </a:t>
            </a:r>
            <a:r>
              <a:rPr lang="en-US" sz="1650" dirty="0" err="1"/>
              <a:t>desinfeksi</a:t>
            </a:r>
            <a:r>
              <a:rPr lang="en-US" sz="1650" dirty="0"/>
              <a:t> </a:t>
            </a:r>
            <a:r>
              <a:rPr lang="en-US" sz="1650" dirty="0" err="1"/>
              <a:t>dengan</a:t>
            </a:r>
            <a:r>
              <a:rPr lang="en-US" sz="1650" dirty="0"/>
              <a:t> </a:t>
            </a:r>
            <a:r>
              <a:rPr lang="en-US" sz="1650" dirty="0" err="1"/>
              <a:t>desifektan</a:t>
            </a:r>
            <a:r>
              <a:rPr lang="en-US" sz="1650" dirty="0"/>
              <a:t> yang </a:t>
            </a:r>
            <a:r>
              <a:rPr lang="en-US" sz="1650" dirty="0" err="1"/>
              <a:t>efektif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rutin</a:t>
            </a:r>
            <a:endParaRPr lang="en-US" sz="1650" dirty="0"/>
          </a:p>
          <a:p>
            <a:pPr eaLnBrk="1" hangingPunct="1"/>
            <a:r>
              <a:rPr lang="en-US" sz="1650" dirty="0" err="1"/>
              <a:t>Peralatan</a:t>
            </a:r>
            <a:r>
              <a:rPr lang="en-US" sz="1650" dirty="0"/>
              <a:t> yang </a:t>
            </a:r>
            <a:r>
              <a:rPr lang="en-US" sz="1650" dirty="0" err="1"/>
              <a:t>terkontaminasi</a:t>
            </a:r>
            <a:r>
              <a:rPr lang="en-US" sz="1650" dirty="0"/>
              <a:t> </a:t>
            </a:r>
            <a:r>
              <a:rPr lang="en-US" sz="1650" dirty="0" err="1"/>
              <a:t>harus</a:t>
            </a:r>
            <a:r>
              <a:rPr lang="en-US" sz="1650" dirty="0"/>
              <a:t> </a:t>
            </a:r>
            <a:r>
              <a:rPr lang="en-US" sz="1650" dirty="0" err="1"/>
              <a:t>didekontaminasi</a:t>
            </a:r>
            <a:r>
              <a:rPr lang="en-US" sz="1650" dirty="0"/>
              <a:t> </a:t>
            </a:r>
            <a:r>
              <a:rPr lang="en-US" sz="1650" dirty="0" err="1"/>
              <a:t>terlebih</a:t>
            </a:r>
            <a:r>
              <a:rPr lang="en-US" sz="1650" dirty="0"/>
              <a:t> </a:t>
            </a:r>
            <a:r>
              <a:rPr lang="en-US" sz="1650" dirty="0" err="1"/>
              <a:t>dahulu</a:t>
            </a:r>
            <a:r>
              <a:rPr lang="en-US" sz="1650" dirty="0"/>
              <a:t> </a:t>
            </a:r>
            <a:r>
              <a:rPr lang="en-US" sz="1650" dirty="0" err="1"/>
              <a:t>sebelum</a:t>
            </a:r>
            <a:r>
              <a:rPr lang="en-US" sz="1650" dirty="0"/>
              <a:t> </a:t>
            </a:r>
            <a:r>
              <a:rPr lang="en-US" sz="1650" dirty="0" err="1"/>
              <a:t>dikirim</a:t>
            </a:r>
            <a:r>
              <a:rPr lang="en-US" sz="1650" dirty="0"/>
              <a:t> </a:t>
            </a:r>
            <a:r>
              <a:rPr lang="en-US" sz="1650" dirty="0" err="1"/>
              <a:t>untuk</a:t>
            </a:r>
            <a:r>
              <a:rPr lang="en-US" sz="1650" dirty="0"/>
              <a:t> </a:t>
            </a:r>
            <a:r>
              <a:rPr lang="en-US" sz="1650" dirty="0" err="1"/>
              <a:t>diperbaiki</a:t>
            </a:r>
            <a:endParaRPr lang="en-US" sz="1650" dirty="0"/>
          </a:p>
          <a:p>
            <a:pPr eaLnBrk="1" hangingPunct="1"/>
            <a:r>
              <a:rPr lang="en-US" sz="1650" dirty="0" err="1"/>
              <a:t>Tumpahan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kecelakaan</a:t>
            </a:r>
            <a:r>
              <a:rPr lang="en-US" sz="1650" dirty="0"/>
              <a:t> yang </a:t>
            </a:r>
            <a:r>
              <a:rPr lang="en-US" sz="1650" dirty="0" err="1"/>
              <a:t>mengakibatkan</a:t>
            </a:r>
            <a:r>
              <a:rPr lang="en-US" sz="1650" dirty="0"/>
              <a:t> </a:t>
            </a:r>
            <a:r>
              <a:rPr lang="en-US" sz="1650" dirty="0" err="1"/>
              <a:t>paparan</a:t>
            </a:r>
            <a:r>
              <a:rPr lang="en-US" sz="1650" dirty="0"/>
              <a:t> </a:t>
            </a:r>
            <a:r>
              <a:rPr lang="en-US" sz="1650" dirty="0" err="1"/>
              <a:t>terbuka</a:t>
            </a:r>
            <a:r>
              <a:rPr lang="en-US" sz="1650" dirty="0"/>
              <a:t> </a:t>
            </a:r>
            <a:r>
              <a:rPr lang="en-US" sz="1650" dirty="0" err="1"/>
              <a:t>terhadap</a:t>
            </a:r>
            <a:r>
              <a:rPr lang="en-US" sz="1650" dirty="0"/>
              <a:t> </a:t>
            </a:r>
            <a:r>
              <a:rPr lang="en-US" sz="1650" dirty="0" err="1"/>
              <a:t>bahan</a:t>
            </a:r>
            <a:r>
              <a:rPr lang="en-US" sz="1650" dirty="0"/>
              <a:t> </a:t>
            </a:r>
            <a:r>
              <a:rPr lang="en-US" sz="1650" dirty="0" err="1"/>
              <a:t>infeksius</a:t>
            </a:r>
            <a:r>
              <a:rPr lang="en-US" sz="1650" dirty="0"/>
              <a:t> </a:t>
            </a:r>
            <a:r>
              <a:rPr lang="en-US" sz="1650" dirty="0" err="1"/>
              <a:t>harus</a:t>
            </a:r>
            <a:r>
              <a:rPr lang="en-US" sz="1650" dirty="0"/>
              <a:t> </a:t>
            </a:r>
            <a:r>
              <a:rPr lang="en-US" sz="1650" dirty="0" err="1"/>
              <a:t>segera</a:t>
            </a:r>
            <a:r>
              <a:rPr lang="en-US" sz="1650" dirty="0"/>
              <a:t> </a:t>
            </a:r>
            <a:r>
              <a:rPr lang="en-US" sz="1650" dirty="0" err="1"/>
              <a:t>dilaporkan</a:t>
            </a:r>
            <a:endParaRPr lang="en-US" sz="1650" dirty="0"/>
          </a:p>
          <a:p>
            <a:pPr eaLnBrk="1" hangingPunct="1"/>
            <a:endParaRPr lang="en-US" sz="1500" dirty="0"/>
          </a:p>
          <a:p>
            <a:pPr eaLnBrk="1" hangingPunct="1"/>
            <a:endParaRPr lang="en-US" sz="1500" dirty="0"/>
          </a:p>
          <a:p>
            <a:pPr eaLnBrk="1" hangingPunct="1"/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2" name="Picture 3" descr="animal haz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3995881"/>
            <a:ext cx="1364347" cy="18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0000" r="53906" b="19333"/>
          <a:stretch>
            <a:fillRect/>
          </a:stretch>
        </p:blipFill>
        <p:spPr bwMode="auto">
          <a:xfrm>
            <a:off x="295602" y="2239313"/>
            <a:ext cx="1190298" cy="167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8700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42912" y="1371600"/>
            <a:ext cx="8503661" cy="800100"/>
          </a:xfrm>
        </p:spPr>
        <p:txBody>
          <a:bodyPr/>
          <a:lstStyle/>
          <a:p>
            <a:pPr algn="r" eaLnBrk="1" hangingPunct="1"/>
            <a:r>
              <a:rPr lang="en-US" sz="2400" b="1" dirty="0"/>
              <a:t>Hierarchy of controls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3506" y="2201466"/>
          <a:ext cx="6172200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575540" y="2514600"/>
            <a:ext cx="157163" cy="2237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150489" y="2228850"/>
            <a:ext cx="1603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Georgia" panose="02040502050405020303" pitchFamily="18" charset="0"/>
              </a:rPr>
              <a:t>most effective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058213" y="475178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Georgia" panose="02040502050405020303" pitchFamily="18" charset="0"/>
              </a:rPr>
              <a:t>least effective</a:t>
            </a:r>
          </a:p>
        </p:txBody>
      </p:sp>
    </p:spTree>
    <p:extLst>
      <p:ext uri="{BB962C8B-B14F-4D97-AF65-F5344CB8AC3E}">
        <p14:creationId xmlns:p14="http://schemas.microsoft.com/office/powerpoint/2010/main" val="171419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0075" y="1371600"/>
            <a:ext cx="7058025" cy="800100"/>
          </a:xfrm>
        </p:spPr>
        <p:txBody>
          <a:bodyPr/>
          <a:lstStyle/>
          <a:p>
            <a:pPr algn="r" eaLnBrk="1" hangingPunct="1"/>
            <a:r>
              <a:rPr lang="en-US" sz="2400" b="1" dirty="0"/>
              <a:t>Containment</a:t>
            </a:r>
            <a:r>
              <a:rPr lang="id-ID" sz="2400" b="1" dirty="0"/>
              <a:t>: Primary dan Secondary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467841"/>
            <a:ext cx="7058025" cy="3190009"/>
          </a:xfrm>
        </p:spPr>
        <p:txBody>
          <a:bodyPr>
            <a:normAutofit fontScale="92500" lnSpcReduction="20000"/>
          </a:bodyPr>
          <a:lstStyle/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b="1" dirty="0"/>
              <a:t>Primary containment</a:t>
            </a:r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lab yang </a:t>
            </a:r>
            <a:r>
              <a:rPr lang="en-US" dirty="0" err="1"/>
              <a:t>dekat</a:t>
            </a:r>
            <a:endParaRPr lang="en-US" dirty="0"/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lab</a:t>
            </a:r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/>
              <a:t>Primary containment </a:t>
            </a:r>
            <a:r>
              <a:rPr lang="en-US" dirty="0" err="1"/>
              <a:t>menangkal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sumbernya</a:t>
            </a:r>
            <a:endParaRPr lang="en-US" dirty="0"/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/>
              <a:t>BSC, </a:t>
            </a:r>
            <a:r>
              <a:rPr lang="en-US" dirty="0" err="1"/>
              <a:t>fumehood</a:t>
            </a:r>
            <a:r>
              <a:rPr lang="en-US" dirty="0"/>
              <a:t>, </a:t>
            </a:r>
            <a:r>
              <a:rPr lang="en-US" dirty="0" err="1"/>
              <a:t>kandang</a:t>
            </a:r>
            <a:r>
              <a:rPr lang="en-US" dirty="0"/>
              <a:t>, </a:t>
            </a:r>
            <a:r>
              <a:rPr lang="en-US" dirty="0" err="1"/>
              <a:t>sentrifus</a:t>
            </a:r>
            <a:r>
              <a:rPr lang="en-US" dirty="0"/>
              <a:t>;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kandang</a:t>
            </a:r>
            <a:endParaRPr lang="en-US" dirty="0"/>
          </a:p>
          <a:p>
            <a:pPr marL="274320" indent="-192024"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800" b="1" dirty="0"/>
              <a:t>Secondary containment</a:t>
            </a:r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 err="1"/>
              <a:t>Melindungi</a:t>
            </a:r>
            <a:r>
              <a:rPr lang="en-US" dirty="0"/>
              <a:t> 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yang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lab</a:t>
            </a:r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mengelilingi</a:t>
            </a:r>
            <a:r>
              <a:rPr lang="en-US" dirty="0"/>
              <a:t> primary containment (</a:t>
            </a:r>
            <a:r>
              <a:rPr lang="en-US" dirty="0" err="1"/>
              <a:t>ruang-ruang</a:t>
            </a:r>
            <a:r>
              <a:rPr lang="en-US" dirty="0"/>
              <a:t>, </a:t>
            </a:r>
            <a:r>
              <a:rPr lang="en-US" dirty="0" err="1"/>
              <a:t>fasilitas</a:t>
            </a:r>
            <a:r>
              <a:rPr lang="en-US" dirty="0"/>
              <a:t>, lab </a:t>
            </a:r>
            <a:r>
              <a:rPr lang="en-US" dirty="0" err="1"/>
              <a:t>dasar</a:t>
            </a:r>
            <a:r>
              <a:rPr lang="en-US" dirty="0"/>
              <a:t>)</a:t>
            </a:r>
          </a:p>
          <a:p>
            <a:pPr marL="493776" lvl="1" indent="-185166">
              <a:buFont typeface="Georgia"/>
              <a:buChar char="▫"/>
              <a:defRPr/>
            </a:pPr>
            <a:r>
              <a:rPr lang="en-US" dirty="0"/>
              <a:t>Containment lab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075" y="1328738"/>
            <a:ext cx="7733434" cy="800100"/>
          </a:xfrm>
        </p:spPr>
        <p:txBody>
          <a:bodyPr/>
          <a:lstStyle/>
          <a:p>
            <a:pPr algn="r" eaLnBrk="1" hangingPunct="1"/>
            <a:r>
              <a:rPr lang="en-US" sz="2400" b="1" dirty="0"/>
              <a:t>Containment</a:t>
            </a:r>
            <a:r>
              <a:rPr lang="id-ID" sz="2400" b="1" dirty="0"/>
              <a:t>: Tertiary dan PPE</a:t>
            </a:r>
            <a:endParaRPr lang="en-US" sz="2400" b="1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0075" y="2315766"/>
            <a:ext cx="7058025" cy="32432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/>
              <a:t>Tertiary containment</a:t>
            </a:r>
          </a:p>
          <a:p>
            <a:pPr lvl="1" eaLnBrk="1" hangingPunct="1"/>
            <a:r>
              <a:rPr lang="en-US" dirty="0"/>
              <a:t>Area </a:t>
            </a:r>
            <a:r>
              <a:rPr lang="en-US" dirty="0" err="1"/>
              <a:t>diluar</a:t>
            </a:r>
            <a:r>
              <a:rPr lang="en-US" dirty="0"/>
              <a:t> containment lab</a:t>
            </a:r>
          </a:p>
          <a:p>
            <a:pPr lvl="1" eaLnBrk="1" hangingPunct="1"/>
            <a:r>
              <a:rPr lang="en-US" dirty="0" err="1"/>
              <a:t>Pagar</a:t>
            </a:r>
            <a:r>
              <a:rPr lang="en-US" dirty="0"/>
              <a:t>, </a:t>
            </a:r>
            <a:r>
              <a:rPr lang="en-US" dirty="0" err="1"/>
              <a:t>koridor</a:t>
            </a:r>
            <a:r>
              <a:rPr lang="en-US" dirty="0"/>
              <a:t>,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dst</a:t>
            </a:r>
            <a:endParaRPr lang="en-US" dirty="0"/>
          </a:p>
          <a:p>
            <a:r>
              <a:rPr lang="en-US" sz="1800" dirty="0"/>
              <a:t> </a:t>
            </a:r>
            <a:r>
              <a:rPr lang="en-US" sz="1800" b="1" dirty="0"/>
              <a:t>Personal Protective Equipment (PPE) / </a:t>
            </a:r>
            <a:r>
              <a:rPr lang="id-ID" sz="1800" b="1" dirty="0"/>
              <a:t>Alat Pelindung Diri (</a:t>
            </a:r>
            <a:r>
              <a:rPr lang="en-US" sz="1800" b="1" dirty="0"/>
              <a:t>APD</a:t>
            </a:r>
            <a:r>
              <a:rPr lang="id-ID" sz="1800" b="1" dirty="0"/>
              <a:t>)</a:t>
            </a:r>
            <a:endParaRPr lang="en-US" sz="1800" b="1" dirty="0"/>
          </a:p>
          <a:p>
            <a:pPr lvl="1" eaLnBrk="1" hangingPunct="1"/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pakaian</a:t>
            </a:r>
            <a:r>
              <a:rPr lang="en-US" dirty="0"/>
              <a:t> lab, respirator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  <a:p>
            <a:pPr lvl="1" eaLnBrk="1" hangingPunct="1"/>
            <a:r>
              <a:rPr lang="en-US" dirty="0"/>
              <a:t>PPE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2888" y="1028700"/>
            <a:ext cx="7943850" cy="1143000"/>
          </a:xfrm>
        </p:spPr>
        <p:txBody>
          <a:bodyPr/>
          <a:lstStyle/>
          <a:p>
            <a:pPr algn="r"/>
            <a:r>
              <a:rPr lang="en-US" sz="2400" b="1" dirty="0"/>
              <a:t>Personal Protective Equipment (PPE) / </a:t>
            </a:r>
            <a:br>
              <a:rPr lang="id-ID" sz="2400" b="1" dirty="0"/>
            </a:br>
            <a:r>
              <a:rPr lang="id-ID" sz="2400" b="1" dirty="0"/>
              <a:t>Alat Pelindung Diri (</a:t>
            </a:r>
            <a:r>
              <a:rPr lang="en-US" sz="2400" b="1" dirty="0"/>
              <a:t>APD</a:t>
            </a:r>
            <a:r>
              <a:rPr lang="id-ID" sz="2400" b="1" dirty="0"/>
              <a:t>)</a:t>
            </a:r>
            <a:endParaRPr lang="en-US" sz="24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4350" y="2201466"/>
            <a:ext cx="4743450" cy="3243263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sz="1800" dirty="0" err="1"/>
              <a:t>Perlindungan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endParaRPr lang="en-US" sz="1800" dirty="0"/>
          </a:p>
          <a:p>
            <a:pPr lvl="1" eaLnBrk="1" hangingPunct="1"/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/</a:t>
            </a:r>
            <a:r>
              <a:rPr lang="en-US" dirty="0" err="1"/>
              <a:t>tepat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(coverall) </a:t>
            </a:r>
          </a:p>
          <a:p>
            <a:pPr lvl="1" eaLnBrk="1" hangingPunct="1"/>
            <a:r>
              <a:rPr lang="en-US" dirty="0"/>
              <a:t>Sepatu </a:t>
            </a:r>
            <a:r>
              <a:rPr lang="id-ID" dirty="0"/>
              <a:t>tertutup </a:t>
            </a:r>
            <a:r>
              <a:rPr lang="en-US" dirty="0" err="1"/>
              <a:t>atau</a:t>
            </a:r>
            <a:r>
              <a:rPr lang="en-US" dirty="0"/>
              <a:t> shoe cover</a:t>
            </a:r>
          </a:p>
          <a:p>
            <a:pPr lvl="1" eaLnBrk="1" hangingPunct="1"/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pPr lvl="1" eaLnBrk="1" hangingPunct="1"/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 masker, respirator </a:t>
            </a:r>
            <a:r>
              <a:rPr lang="en-US" dirty="0" err="1"/>
              <a:t>bertekanan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(power air pressure respirator -PAPR)</a:t>
            </a:r>
          </a:p>
          <a:p>
            <a:pPr lvl="1" eaLnBrk="1" hangingPunct="1"/>
            <a:endParaRPr lang="en-US" sz="16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46001" r="59206" b="19978"/>
          <a:stretch>
            <a:fillRect/>
          </a:stretch>
        </p:blipFill>
        <p:spPr bwMode="auto">
          <a:xfrm>
            <a:off x="5657850" y="2057400"/>
            <a:ext cx="1943100" cy="34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3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37855" y="1131094"/>
            <a:ext cx="6977495" cy="994172"/>
          </a:xfrm>
        </p:spPr>
        <p:txBody>
          <a:bodyPr/>
          <a:lstStyle/>
          <a:p>
            <a:pPr eaLnBrk="1" hangingPunct="1"/>
            <a:r>
              <a:rPr lang="en-US" b="1" dirty="0"/>
              <a:t>APD – 1</a:t>
            </a:r>
            <a:r>
              <a:rPr lang="en-US" b="1" baseline="30000" dirty="0"/>
              <a:t>st</a:t>
            </a:r>
            <a:r>
              <a:rPr lang="en-US" b="1" dirty="0"/>
              <a:t> line of barrier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2447059"/>
            <a:ext cx="5566264" cy="3042914"/>
          </a:xfrm>
        </p:spPr>
        <p:txBody>
          <a:bodyPr/>
          <a:lstStyle/>
          <a:p>
            <a:pPr eaLnBrk="1" hangingPunct="1"/>
            <a:r>
              <a:rPr lang="en-US" dirty="0" err="1"/>
              <a:t>Fungsi</a:t>
            </a:r>
            <a:r>
              <a:rPr lang="en-US" dirty="0"/>
              <a:t> APD</a:t>
            </a:r>
          </a:p>
          <a:p>
            <a:pPr lvl="1" eaLnBrk="1" hangingPunct="1"/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mem</a:t>
            </a:r>
            <a:r>
              <a:rPr lang="id-ID" dirty="0"/>
              <a:t>b</a:t>
            </a:r>
            <a:r>
              <a:rPr lang="en-US" dirty="0"/>
              <a:t>ran </a:t>
            </a:r>
            <a:r>
              <a:rPr lang="en-US" dirty="0" err="1"/>
              <a:t>mukosa</a:t>
            </a:r>
            <a:r>
              <a:rPr lang="en-US" dirty="0"/>
              <a:t>/</a:t>
            </a:r>
            <a:r>
              <a:rPr lang="en-US" dirty="0" err="1"/>
              <a:t>pernafasan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infeksius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bekerja</a:t>
            </a:r>
            <a:endParaRPr lang="en-US" dirty="0"/>
          </a:p>
          <a:p>
            <a:pPr lvl="1" eaLnBrk="1" hangingPunct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kontaminasi</a:t>
            </a:r>
            <a:endParaRPr lang="en-US" dirty="0"/>
          </a:p>
          <a:p>
            <a:pPr eaLnBrk="1" hangingPunct="1"/>
            <a:r>
              <a:rPr lang="en-US" dirty="0" err="1"/>
              <a:t>Keterbatasan</a:t>
            </a:r>
            <a:r>
              <a:rPr lang="en-US" dirty="0"/>
              <a:t> APD</a:t>
            </a:r>
          </a:p>
          <a:p>
            <a:pPr lvl="1" eaLnBrk="1" hangingPunct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mengeliminasi</a:t>
            </a:r>
            <a:r>
              <a:rPr lang="en-US" dirty="0"/>
              <a:t> </a:t>
            </a:r>
            <a:r>
              <a:rPr lang="id-ID" dirty="0"/>
              <a:t>agen patogen</a:t>
            </a:r>
            <a:endParaRPr lang="en-US" dirty="0"/>
          </a:p>
          <a:p>
            <a:pPr lvl="1" eaLnBrk="1" hangingPunct="1"/>
            <a:r>
              <a:rPr lang="id-ID" dirty="0"/>
              <a:t>Membatasi gerak</a:t>
            </a:r>
          </a:p>
          <a:p>
            <a:pPr lvl="1" eaLnBrk="1" hangingPunct="1"/>
            <a:r>
              <a:rPr lang="id-ID" dirty="0"/>
              <a:t>Perlu dilakukan pemilihan bahan yang cocok agar tidak terjadi alergi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348" y="1122103"/>
            <a:ext cx="1040523" cy="129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2801" y="4688087"/>
            <a:ext cx="1459907" cy="994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3214" y="2766005"/>
            <a:ext cx="1448117" cy="175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7597" y="2791320"/>
            <a:ext cx="1405157" cy="1626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6725" y="1113411"/>
            <a:ext cx="1216489" cy="12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09" y="2213436"/>
            <a:ext cx="1870365" cy="1870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072" y="1231324"/>
            <a:ext cx="3179620" cy="10598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b="1" dirty="0"/>
              <a:t>General Safety in Laboratory</a:t>
            </a:r>
          </a:p>
        </p:txBody>
      </p:sp>
      <p:sp>
        <p:nvSpPr>
          <p:cNvPr id="7" name="AutoShape 6" descr="data:image/jpeg;base64,/9j/4AAQSkZJRgABAQAAAQABAAD/2wCEAAkGBxQSEBUUEBIVFhAUFBgZEhYVFBUXGBgXFRcYGBgWFRcYHSggGB4xHBMVIjEjJTUrLi4uGR8zODMsNygtLisBCgoKDg0OGxAQGywkICQuLCwyLCwsLCwsLTQsLCwsLiwsLCwsLCwsLC4sLCwsLywsLCwsLDIsLy0sLCwsLSwsLP/AABEIAM0A9gMBEQACEQEDEQH/xAAcAAEAAAcBAAAAAAAAAAAAAAAAAQIDBQYHCAT/xABHEAABAgMCCAsFBwIEBwAAAAABAAIDBBEFIQYSMUFRYXGRBxMWIjJSgZKhwdEUI1NikxVCVJSx4fCCwggzcqIkNUNjc6Px/8QAGwEBAAIDAQEAAAAAAAAAAAAAAAEEAwUGAgf/xAA2EQACAQIEAwMMAwACAwAAAAAAAQIDEQQSEzEhQVEFgZEUFTJSU2FxocHR4fAiQrFD8QYjRP/aAAwDAQACEQMRAD8A3igCAIAgCAIAgCAIAgCAIAgCAxvCvDSWkKNikujEVEJgBdTS6po0bewFYqlaMNy/g+zq2K4w4Lq9jEZbhlhl9Iko9rNLYrXu7pa0eKwLFrmjZy/8eml/Gab96t8+P+GwrEtqDNwhFlnh7CaHMWkZWuabwf2OQq1Cakro0eIw9ShPJUVmXBejCEAQBAEAQBAEAQBAEAQBAEAQBAEAQBAEAQBAEAQBAEAQFrwltpknKxI8TIwc1vWebmtG07hU5l4nNQjdljC4eWIqqnHn8vec5l0Wdmi57qxYry57sw0nUALgNQC1Tbk7s7yMYUKSjHZF7ncF2cWeKLuMAuqQcbVkuSxhjiXf+Wx5cB8InSM0HYxEJ9GxhqzOpqPhXSstGpkl7jF2ng1iaNl6S4r7d/2OiJKZERgcO2i2ZwxXQBAEAQBAEAQBAEAQBAEAQBAEAQBAEAQBAEAQBAEAQBAaI4V8KPapriYTv+HlyRdkfEyOdrA6I7TnWuxFTNKy2R2XY2C0aWpL0pfJcvv/ANE+BNhk4t3vIt5PVZl/fcFjhC7sZcZiFFN8l82bItKyGvgYjAA5g93tGYnX+6uTppxsjQ0cTKNTNJ77/vuNL4WWbxcTjGijXnnDQ/PvvO2qoNHT4epdWNgcEmE+Mz2eKedDAxa54eQd0mmwjQr+GqXWV8jm+2sHp1NaO0t/j+fubUVk0YQBAEAQBAEAQBAEAQBAEAQBAEAQBAEAQBAEAQBAEBhvCfhP7FKYsN1JmPVsOmVrfvxNVAaDWRoKwV6mSPDdm07JwXlFa8vRjxf0RpbByzeOi1cPdsvdoJzN/mYLXJHYV6mWNlubqwas/i4eO4c943NzDz3aFdowyq7OXxlbPPKtkXV7llKqRheGdkNeHGnMiXPpmdmd57RrVWtHjc2+BrO2XmjVkrMRJOZDm3RITuwjONhadxWGMnF3Rt61KGIpOEtn+/I6KwWthk1Lsew3FoI00yEHWDUHYtpGSkro4SvRlRqOnLdF5XoxBAEAQBAEAQBAEAQBAEAQBAEAQBAEAQBAEAQBAUpuZbChuiRHBsNjS57jkAaKkqG7K7PUIOclGO7ObsKbbfaE46LQ84hsFnVYDzW7byTrJWrqTc5XO9weGjhaKh3t+8z3AqwQMVpFWM50Q9ZxzeG4L3ShmZrcdiWlw3exnr3K4aRIoPeoMiR5Ztge0tdkIofVeJK6sZoNxaaNVYZ2QRVwHPh3O1szHz2E6FTkrOxvsPVTXxPRwWYSmXj8Q93u4h93XIImSn9Qu2gKxh6lnlZru2cHqQ1orjHf4fg3vCiBwBGQq8csToAgCAIAgCAIAgCAIAgCAIAgCAIAgCAIAgCAIDU3DNhRkkYR0OmCN7If6OP9OtU8VU/ojpOw8F/9Evgvq/p4mIYG2UXHjSKknFhDSTcT5b1Uirm6xVVJW8TcNnSggwgwZcrjpccp8uxX4RyqxzFWo6s3JlR71JCRQe9eTIkUHuUGVIs1vSuO3GA5zRfrbn/m1YaivxLeHnldjUlsyJgRebUNPOhnRqrpB8lgNvGWZcTd3BphOJqXAefet5sQfNmdscBXaCFsqNTPH3nGdoYTyeq0vRfFfbuM3WUohAEAQBAEAQBAEAQBAEAQBAEAQBAEAQBAEBZsLbfZIyj476FwuhNP3oh6LfAk6gV4qTUI3LWDwssTVVNd/uRztLQ4k3MEvcXPiOLorzlvNXO8fELVNtu7O6eWjTSiuC4I2/gnZga0RKUa0YsIbLifLerNGH9jn8bWv/Bd5kD3qwUUig9y8mRIoPeoMqRRe5eTIkUHuXkypGF4U2QHtLR/qhnQc7fLcsElZl+jMxbBG3HSU015rxZOLGbf0a5aaQbxspnXulPJK55x+FWJpOPNcV++86Rs6bEWGHAg1AvGQ1FQRqIvWyOLaadmepCAgCAIAgCAIAgCAIAgCAIAgCAIAgCAIAgOf+E/Cj22bxIbqy0CrYdDc533omu8UGoVzla2vUzystkdp2TgvJ6WaS/lLf3dEXDAqwjQAij4nOeeqwZvHeV4hHM7E4vEJJvpsbLADWhrRRoFANQV3Y0PFu7KT3KDIkemy5TjHEu6DfE6F6hG5hxNbTVluy8RZCG5tCxo2AAjYQsrgmUI16kXe7MQn4JhvLHZsh0jMVVkrOxvqM1UgpI8T3rwWEjxTsPHaRnzbV4lxM0ODNcYU2fiu4xoucaPGh2nt/XasZbg+RnfBBhTd7NFN7BWHXPDreNrSajUdSu4epdZWc72xhMstaOz3+P5/dzbwVk0gQBAEAQBAEAQBAEAQBAEAQBAEAQBAEBgvCxhR7LK8TCdSYmARcb2Q8jn6ieiNpOZV8RUyxst2bfsjB69XPL0Y/N8l9f+zUGDFm8bEx3D3cO/a7MPM/utejqq88qsuZuOxJLiodXdN951DMFcpxyo53EVNSVlsj2PcvZjSKbWlzg1uUmgUb8D02orMzJGmHAhc97Wsblc4hornJJVlKysaWpUc5OTPJKYSycV2LCnJZ7+qyPCcdwdVSeCTCSQ4yHjtHPZftbnHnv0rFVhdXL+Ar6c8r2f+mFPeqZ0SRRe5QZEiz2xKh7TUc1wo7yK8MyowCHEiSkwHNNIkJwLTmP7EZtZCmLad0TUpxqwcJbM6MwOtxk3LMezOMmcUuc07DdsotlGSkro4qvRlRqOEuRfl6MIQBAEAQBAEAQBAEAQBAEAQBAEAQHntGdZAhPixXYsOG0ucdQ0aToChtJXZ7p05VJqEd2c2W9asS0Jx0Vw50R1Iba1DWi5rRsGU6anOtXObnK53eGoRw1FQXL5s2HghYwaGj7kO9x6zzf++4L3Sjd3NdjK7t72Zc96smtSKD3KDIkXayIIhw3RomQNJGpoFSfD+VWWnHma/G1rvTXLc5Ww0wrj2lMujR3HEqeJh15sNmZrRkrSlTnKylAsCA29wHYexmTTJGYiOiS8UYsDGNTCe0EgNJvxCBTFzGlKX1A2RhPZ/ExatHu33t1HO3+ZjqVKtDKzp+z8RrU7Pdb/AHLE9ywmzSPPFNRQryzIkYphNZ2M3HaOezxb+2XeoRGx6eC/CUysyIT3UhRXClcjYmQHYRzT/ToVmhUyuz5mp7VwurT1I7x/w6BgxQ5ocMh/lFdOYJ0AQBAEAQBAEAQBAEAQBAEAQBAEBp3hmwox3iShO5rCHTBGd+VrNgrU6yM7VSxNT+qOm7Ewdlry57fV/v1McwMskn3hFXP5sIashd5bK6VWSubXE1UuHJG1JWAIbAwZsp0nOVbisqsaKcnOWZh71JKRUs+WMWIG/dF7jqSMczPNeqqUL8+RkVpwqy8VoFxhPAH9JCtGjbvxZxOhAQGUcGDK2xJf+dp3X+SA6utizxHguYbjlYdDhkPlsJXicM0bFjC4h0Kqmu/4GrZhpa4tcKOaSCNBGVa58ODO1g1JKUdmeZ714MyR5Y96gShdXMHtuR4qJd0HXt1aR/NS9owG6+CzCn2mBiRD75lGxK5z91/aBQ6wVsKU80Tku0MLoVeHovivsZ+spQCAIAgCAIAgCAIAgCAIAgCAICwYb4RNkJN8W4xTzYLTniEXVGgXk6hrWOrPJG5cwOFeJrKHLd/A57s6VfNTHPJJc4viuOW81cSdJJ8VrN3c7aTVOFl8EbcwdkQxuPSgpiwxoaLqj9FYpR5mkxVS7yrvLs96yFdIoOcoMiRlVkSXFQ7+m693kOz1VmEcqNLiq2rPhstj2vbUEHOKL2Vjh57SCQcoND2ICCAzLgfZW25MfO892E8+SA6xQGE4fWTSkwwaGxf0a/8AQHsVPE0/7I6LsXF3/wDRL4r6r6+Jgz3qmdKkUHuXkypFvtOUEWGW58rToOb0XqLKtanlZYcGbZdJTTYlDQHFitzlpPOG0UBGsBZ6c8rua7F4dV6Thz5fE6XsifbGhNe1wcCAQRkIIqHDaFsU7nHyi4uz3PahAQBAEAQBAEAQBAEAQBAEBAnSgOd+EfCf26cOIay8KrIOu/nRP6iB2Bq1tapnl7jtezMJ5NR4+k+L+3cXvA+w8VoaRz3c6KdAzN8d5K8Qjd2IxNa3HwM8JAFBcBcFaNWlcovcoMiRcsH5PHfxjuiw3a3ft6LJSjd3KeOrZI5Fu/8APyZMrBpwgOLcIoWJOTDerHijc9w8kBbkBnXAjDrbsr8ojE/QiD9SEB1SgKceC17XMeKtcCHA5wbiFDSasz1CcoSUouzRpzCCznS0d0J14F7D1mHIf1B1grVVYOErH0DBYiOJoqou/wBz5/vQtL3LEXkiiX3qLkzp5o2LFhJJX8a3Ibn7cx8tyzRZqpxaZm/A7hTin2WK7JUwa525XMGy9w/qV2hP+rOd7VwtnrR7/v8AQ3QDXJkVk0pFAEAQBAEAQBAEAQBAEAQGvOF/Cj2eX9mhH30w049MrYWQ969uwO1KtiKmVZVzNz2Pg9Wpqy2j83+N/A1ZgnZvGROMcOZDN2t+bdl3KidNWnZWNsWbLcWy/puvd5D+a1ZhHKjS1Z55e4rPcvRCRJBhl7w1uUn+FQld2JnJU4uUuRmknBDGBrcgH/0q4lZWOdqVHUk5PmV1J4CA45w7h4tqTo0TcemwxXEeCAsSA2RwAQ62y09WBFPgG/3IDptAEBjGHVi+0QMZgrGhVcymVzfvM8KjWBpVfEUs8brdG37Gx3k1bLJ/xlwfu6P7+41EX1WqO+SsSoSHNDmlrrwRQr3FlTE07/yMUcXy0cFhIfDcHMdsvB/mtWIy5o1VWmpJwlszozAXCFs5LMe2gJF7a9Fw6TOw3jUQthCWZXOPxFB0ajgzJV6MIQBAEAQBAEAQBAEAQHjti0octAiRoxpDhtqdeYNGskgDWQolJRV2ZKNKVWahHdnNdqT0WfnHRHXxYz7hmaMzRqDR4LVyk5O7O5o0oYekoR2RndjmBLcWyI6jR0TTK7rO0XmqhTjFrMV506tVNwVzLONBFQQQchBqDsKtXua7K07MovevJkSL9g/KYreMd0ndHU39/RWKUbK5qO0K+aWmtl/v4L6wrMa4qIAgOSuFmFi21OD/ALte8xrv7kBiKA2n/h0ZW1omqTiH/wBsEeaA6QQAoCi8oDUuHlicRMcYwe5jEkfK/K5uw9IduhavE0skrrZnd9h4/wAooacn/KHzXJ/R93UxlVjdlONGDRVx9UPM5RS4ngtiWEaEHs6TRUaxnG1Zos1NWPQ9PBphKZSaDHupBjEAkm5r/uv2X0Oo6lbozyuzNL2jhtWnmjujoyXjB7Q4Z/A5wrhzZUQBAEAQBAEAQBAEAQGlOGTCnjowk4TvdQTWMQelF6uxo8SdCpYmpd5UdR2Ng8kNaW72+H5/dyyYJ2eIcMxn3Fw5tczM57abtqq7GzqycnlRTnZkxHl2bMNAVCcszubKlTVOOUnkLTiwT7t5AztN7TtHmL16p1ZQ2Z5q0KdX0l38zNsErQM5ELXQyMQB0RwNW0rcL7wTfdfkK2WGnrPitjQ9pxWEp5k+L4Lr8e77GwoZWyOSPQwoCsCgIoDlfhvgltuTJzOEFw+jDB8WlAYIgNwf4bINZ2af1ZcN70QH+xAdBoCVxQFB5QFqtyzmzMB8J/3hzT1XC9rh2+FQvFSCnFxZaweKlha0aseXLquaNFWnGiQoj4Tm4j2OLXVvNRo1Zwc4otNKLi7M+gRxSqwU6ezLW5xJqTUqDw3c9lmTFDinIcm1eos8NFrtqS4t9QOY68ajnCzxd0U6kcrNzcEeFftEDiYrvewqNdU3ubkY/XkxTrAOdX6U8yOW7Qw2lUzLZmyVlKAQBAEAQBAEAQBAYzwgYTCQk3PaRx7+ZAHzHK6mgC/bQZ1iq1Mkbl7s/CPE1lF7Li/33mgrFkTMx+cSW1xoriTU35zpJ8ytadlOShGyMqtqZoBDbkuxqaMzf5qVevP+qPeEpf3fcWYqsXg1pJAAq4kAAZSTcAO1ekm3ZENpK72NxYKWOJWXay7jHc6KRnecwOgZBsrnW/w9FUoZT592ljXi67nyXBfD87l/YVnKBXYUBWaUBUQHNn+IiXxbWY6l0SVhmusPiN/tCA1egN3f4Z4XPnnaGwBvMU/2hAb0JQFN5QFB5QHneUBrjhTsDGaJuGOcwBscAZW5Gv7Mh1EaFSxdK6zo6DsTGZXoS2fFfHmu/wDdzWJWvOmJaqSC5kCPBLT0v0cMh/mtZIuxjnHMrFrsC1nyU02KBew0iN6zDc5vprAKswlld0arE0FVg4P9Z03YVptmILXsdjBzQQdIIqD/ADOCryd+JysouLcXui4qTyEAQBAEAQBASveGglxAaBUk3AAZSShKV+COccPsJDaE4XtrxLOZLtv6NelTS436cgzLW1Z55Hadn4VYajZ7vi/33F3s2VEpL87/ADDe7W45G7B6lYJyUVczRi607ItER5JJOU3lUW7u7NqkkrIkQkzDg+sfHf7Q8c1hpC1vzu7Mm06lssBQu9R9xzfb+OyQ8nhu+L+HTv8A8+JsdhW1OSK7CgK7CgKzXICq1yA19ww4ButOAyJLke1y4diNJAEVrqEsqei6rQQTdeQaVqANCyfB/aUWLxbZCYDq0q+E6GwbYjwG+KA6Q4NMDxZckITnB0d7seO9uQvIADW1vxQABrvNBWgAypzkBScUBQeUBQeUB5Zhgc0tcAWuBDgchBFCD2KGr8GTGTi01ujRmFNjGUmXQ7+LPOhOOdhydoyHZrWprU8krHcYHFrE0VPns/j+dyzlYy2VZSYxHVzG47FKAt+Ur7xux3kfLcssHyK2Ih/ZGacDmFJhxPZYh5pq6D+r4fb0hrB0q7Rn/VnO9p4f/lj3m8muBFRkORWDTEUAQBAEAQBAaz4ZcKeKgiThO97GFYxH3YXV2uI3A6Qq2IqWWVG77GwmeetLZbfH8GuMELMx38a8c1h5mt2ns/WmhUjoas+RcLWm8d9B0W3DWc5VKrPM7F3DUskbvdngKxFg9NlyDo8ZsJmVxvPVaOk47B5DOs1Gk6klFFfFYmOHpSqy5fN8kbekpZsKG2HDFGMADezTpOddBGKilFHzqtVlVm6k93xPYwr0YyuwoCswoCs1yAqByAhHmWw2F8RzWMaKuc4hrWgZS4m4BAYq/hPsoROLM9DxtIbFLPqBuJ4oDJ5WcZFYIkJ7Xw3CrXscHNI1OFxQE7nICk5yApPKAoPKAoPKAxrDawfa5Y4o9/Dq6FpPWZ2gbwFhr088febDs3GeT1uPovg/v3GmCtWdmSlAXGz4wc0sdfdvGhSN+DLLHY6BGBaSHMcHQ3DLcatO2o8FYjK/E1tanZuL2OjODzCVs7KtdcH5Ht6rx0hs+8NRV+EsyucriKLo1HEyxejAEAQBAEBb7ftdkpLRI8XoQ21pnccjWjWSQF5lJRV2ZqFGVaoqcd2c1zMeLPTbnvNY0Z9XHMBq0NDRQDQAtZKTk7s7anTjQpqEdkZdOObAgthw7rqDTTO46z5rBWnlVj1h6epPM9kWNUzZkpKkg2RgLY3EweNePexQCK5WsygbTlPZoW7wdDJDM92cX25jterpQf8AGPzfPw2Xf1MnVw0ZMwoCuwoCs0oCq1yAqByA5y4a8L4kzOvlWPIlZZ2Jig3Pit6bn6SHVaBmoTnKA1sgM/4HMLIknPw4JcfZZl4hxGHIHv5rIjdBxsUE5xXQKAdLOcgKbnICi4oCi8oCi4oCCA1RwlWDxMbj4Y91GPO0NiZTvoTtxlr8TSs8y5nVdj4zVp6Ut4/NfjbwMLKrG4DHlpBGUILnutCCI0IOb0hePNq9QdmeK1PPG63RX4O8JTJTYxnUgRSGxNDTXmxOwk11Eq5TnlZocbQ1YXW6/bHSsrHD2hw7dqtnPFZAEAQBAaL4YMKfaJj2aEfcS7udTI6NShP9IJbtxtSo4ipd5VyOp7IwmnT1Zby/z87+B4MFrPEKEY0S5zxUamZfHLuVZuyubGbc5ZUeabmC95cc+QaBmCoTlmdzaU4KEVFFAqD0XrBCyBMzHPFYUOjog0381vaRuBVvCUdSfHZGr7XxrwtD+PpS4L3dX3f60bUW8ODCABAVWFAVmuQFVrkBOHIDmHhbsJ8rakYkHiph7o0J2Y8YcZ4rpDy4U2aUBhiAybg2sl81aksxgNGRWxYhzNZCcHOJ0ZABrcEB1U5yApucgKTnICi8oCRAEB47Xs5kxAfBidF4pXODlDhrBoV5lFSVmZaFaVGoqkd0aGtCUdBivhROnDcWupkuOUas61UouLszuaVWNSCnHZ8TzFQez1WdMYrsU5HeBRo9QfE8dsyuI/GHRd4HOPPestOV1Yo4mlkldbM3DwOYWcbC9niu97CAF5vdDyNd2VDTqxVepSurHM46hpzzLZ/6bUWUoBAEBiXCVhR7DJnEP/Exqsg6RdzonYCO0tWKtUyR95sOzsJ5RV4+iuL+3eaKwes3j43O/wAtvOfr0N7f0qtcdbUllXAya25r/ptyC93kP5qVavP+qM+EpW/m+4tCrl0lJUkF8wQttsrGcYgPFRAA4gVLS0ktdTOLzUa1bwldUpcdmantbAyxdJZPSjxXvvuv8M9GE0p+IZ2kjwIW18opesco+y8Yv+NkeU0p+Jh708opesh5sxfs2Q5TSn4mHvTXp+sR5sxfs2RbhRKfiYe9Tr0+o82Yv2bKgwrk/wATD3pr0+o82Yv2bKgwtkvxULf+ya9PqPNmL9myYYXSX4qFv/ZNan1Hm3F+zZbMIp+yp6DxM1GhPZWrTjEOY7rMcBUHwOeqa1PqPNuL9mzXx4PLHxv+aPxNFYde9i08E1qfUjzbi/ZszrBeNZFnwyyVjQm41OMe52NEeRkL3U23CgFTQXprU+o824r2bLycL5L8VC3n0U61PqPN2K9mymcL5L8VC3n0TWh1Hm7FezZTdhbJfioW8+ia0Oo83Yr2bKZwsk/xUPefRNaHUjzfivZshyrkvxUPefRNaHUeb8V7NjlZJfioe8+iasOo834n1GUJ3DWShsLuPDzmbDBc4nQLqDaaBQ68Etz3T7MxM5Wy297NO2vPmYjxIzhQxHl1NAOQVz0FAtdOWaTZ1tCkqNONNckeMqDISlCC5MIjQi12XPtzOUei7mRxVSDiy3WPaUSTmWxWdOG7nNrc5uRzTqI8ircJW4o0eIo506cjp/Bq12TUuyJDdVrmgtOeh06wag6wrid1c5qcHCTi90XZSeSnMRmsY573BrGNLnONwDWipJOigRuxMYuTSW7Oa8NMIH2hOuiCuJXEgM0MBo27SSanWaZgtbUnnlc7TBYZYaio8938TIJOAJSWAuxzl1vPkPJYJzyq5mhB1Z2LK51TU5TlVHc2qVuCJSUBKVJBAqSCUlASlSQQKkglKkggVJBKUBAlSQSlSQQKEEpUglUkECVJBKUIJSpBAqSCUqSCBKkglKEEpUggVJBUlo2I6ubPsRq5MZWdypbMvUCI3ML9YzFeqcuTMWMpXWou8zHgdwqMCN7NEPMiGsGpyP8AvM2OAu1jWrlKXI5rH0LrUXeb8hvBAIyHIrBqTA+GmefDs0NYaCNGax/+nFe+m9g7KrBiHaBtex6cZYi75K/0+pqfAuTa6K57ssMDFGt1b9wO9UDpqr4WL9acpEiOupijo37ysFSnKTM1CtTpx47njNkxPl3/ALLHoSM3lVP3kpsmJ8u9NGQ8qpkpsmJ8u9ToyHlMCU2VE+XemjIeUQJTZUT5d6nSkR5RAlNlRPl3ppMa8CBsqJ8u9Tpsa0SU2XE+XemmxrRJTZcT5d6abGrElNlxPl3qcjI1YkpsyJ8u9MjGoiBsyJq3qcjGdEpsx+remVjOiU2Y/VvU5SMyJTZr9W9MozEps1+relhcgbNfq3qbEEps5+relgSmzn6t6kWJTZz9W9BZkps9+repGVkDZ79W9LojIyU2e/VvU3QyMlNnv1b0zIaciHsD9W9TmRGlI9crDcG4r6EZthzLw30M0Iu1pFijgw4pxCQWuq0g0IIvBB0hWou6TNHXpqM3DkdQ4J2kYkCG593GQmRKaC9oJG936q8ndHLTjlk10J8NcHhPyb4FQH3OhOORsRuQnUalp1OK81IZ42LGDxLw9VT5c/gc7zMvMyEctiNfBii4ggUI0jK14uyioWulFxdmdfTq060c0XdE/KaY647jPRQesiIcpZjrjuM9EsRkRDlLMdcdxnolhlRA4STHXHcZ6JYWRA4RzHXHcb6KbEWIcopjrjuN9EsgQ5RTHXHcb6JZEEOUMfrjuN9EshdkOUEfrjut9EyoZmQOEEfrjut9EyojMyBt+P1x3W+inKhnZD7ej9cd1vomVDPIh9ux+uO630TKiNSXUh9uxuuO630TKhqy6kv25G647rfRMiI1ZdSBtuN1x3W+iZENafUfbUbrjut9FOREa0+pL9tRusO630TIhrz6kDbMbrDut9EyRHlE+pD7Yi9Yd1vomSJHlFTqQ+2IvWHdb6JpxHlNTr/hA2vF6w7rfRTpxI8pqdf8Ifa0XrDut9E04jyqr1+SIfasXrDut9E04jyur1+SIfasXrf7W+iacSPK6vX5Ih9qROt/tb6JpxHllXr8kQNpxOt4D0TTj0IeMrdfki7YI4KRZ6KLnNlw73sU5KZw0npO/TOs8IXNbicSqafG7OirIlQbgKMa2gpmyUA7ArRoS+oDzz0jDjNxYrGvbocAaaxVGrkxk48U7FndgjL5oUKmuDDPkvOWPQya9X1n4shyRgfCg/QYmWPQa9X1n4sckZf4UH6DEyx6DWqes/FjkjL/AAoP0GJlXQa1T1n4sckJf4UH6DFOVdCNap6z8WOSEv8ACg/QhplXQa1T1n4sckJf4UH6ENMq6DWqes/FjkhL/Cg/QhplXQa1T1n4shyQl/hQfoQ0yroNap6z8WOSEv8ACg/QhplXQa1T1n4sckJf4UH6ENMq6DWqes/FjkhL/Cg/QhplXQatT1n4sckJf4UH6ENMq6DVqes/FjkhL/Cg/QhplXQatT1n4scj5f4UH6ENMq6DVn6z8RyPl/hQfoQ0yroNWfrPxHI+X+FB+hDTKuhGrP1n4jkfL/Cg/QhplXQas/WfiOR8v8KD9CGmVdBqz9Z+I5Hy/wAKD+XhpZDUn1fiOR8v8KD+XhpZDUn1fiOR8v8ACgfl4aWQ1J9X4jkfL/Cgfl4aWQ1J9X4jkdL/AAoH5eGlkNSfV+I5HS/woH5eGlkNSfV+JDkdL/Cgfl4aWQ1J9X4kRgfL5oUH6ENLIakurPdCscCgLrhkAACk8FxhQw0UaKB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Bent Arrow 8"/>
          <p:cNvSpPr/>
          <p:nvPr/>
        </p:nvSpPr>
        <p:spPr>
          <a:xfrm rot="10800000" flipH="1">
            <a:off x="1592190" y="2509700"/>
            <a:ext cx="1213355" cy="966060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4812" y="2566093"/>
            <a:ext cx="4171952" cy="12525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b="1" dirty="0"/>
              <a:t>Keselamatan seluruh personil lab, masyarakat sekitar, dan lingkungan</a:t>
            </a:r>
          </a:p>
        </p:txBody>
      </p:sp>
      <p:sp>
        <p:nvSpPr>
          <p:cNvPr id="13" name="AutoShape 12" descr="http://www.ilsnow.com/videoblog/wp-content/uploads/2014/12/Grim-Reaper-iron-on-transfers-1.jpg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&quot;No&quot; Symbol 11"/>
          <p:cNvSpPr/>
          <p:nvPr/>
        </p:nvSpPr>
        <p:spPr>
          <a:xfrm>
            <a:off x="7849499" y="2616961"/>
            <a:ext cx="872838" cy="914402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81" y="4242022"/>
            <a:ext cx="4634952" cy="1475658"/>
          </a:xfrm>
          <a:prstGeom prst="rect">
            <a:avLst/>
          </a:prstGeom>
        </p:spPr>
      </p:pic>
      <p:pic>
        <p:nvPicPr>
          <p:cNvPr id="1040" name="Picture 16" descr="http://www.bluespringsgov.com/ImageRepository/Document?documentID=71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2" y="4242022"/>
            <a:ext cx="2061609" cy="14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7200" y="4242022"/>
            <a:ext cx="1584198" cy="1454876"/>
          </a:xfrm>
          <a:prstGeom prst="rect">
            <a:avLst/>
          </a:prstGeom>
        </p:spPr>
      </p:pic>
      <p:pic>
        <p:nvPicPr>
          <p:cNvPr id="1042" name="Picture 18" descr="Image result for dangerous chemica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33" y="1231324"/>
            <a:ext cx="1426367" cy="10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cienceclarified.com/photos/we-are-surrounded-31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88" y="1257192"/>
            <a:ext cx="1378671" cy="10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9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77276" y="2761060"/>
            <a:ext cx="1591031" cy="400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1350" dirty="0"/>
              <a:t>General Lab / BSL-1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49779" r="83725" b="29665"/>
          <a:stretch>
            <a:fillRect/>
          </a:stretch>
        </p:blipFill>
        <p:spPr>
          <a:xfrm>
            <a:off x="7103663" y="1205263"/>
            <a:ext cx="1119351" cy="165735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42000" r="57031" b="36667"/>
          <a:stretch>
            <a:fillRect/>
          </a:stretch>
        </p:blipFill>
        <p:spPr bwMode="auto">
          <a:xfrm>
            <a:off x="5148739" y="1046560"/>
            <a:ext cx="10858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2000" r="80469" b="25999"/>
          <a:stretch>
            <a:fillRect/>
          </a:stretch>
        </p:blipFill>
        <p:spPr bwMode="auto">
          <a:xfrm>
            <a:off x="1655292" y="3464222"/>
            <a:ext cx="10525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42000" r="53906" b="25999"/>
          <a:stretch>
            <a:fillRect/>
          </a:stretch>
        </p:blipFill>
        <p:spPr bwMode="auto">
          <a:xfrm>
            <a:off x="6800227" y="3458557"/>
            <a:ext cx="1104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42000" r="67969" b="25999"/>
          <a:stretch>
            <a:fillRect/>
          </a:stretch>
        </p:blipFill>
        <p:spPr bwMode="auto">
          <a:xfrm>
            <a:off x="496861" y="3464222"/>
            <a:ext cx="9286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158200" y="2761060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BSL-</a:t>
            </a:r>
            <a:r>
              <a:rPr lang="id-ID" dirty="0">
                <a:latin typeface="+mj-lt"/>
                <a:ea typeface="+mj-ea"/>
                <a:cs typeface="+mj-cs"/>
              </a:rPr>
              <a:t>2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666877" y="514824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+mj-lt"/>
                <a:ea typeface="+mj-ea"/>
                <a:cs typeface="+mj-cs"/>
              </a:rPr>
              <a:t>cryoprotection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96898" y="4990276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BSL 2/ 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R. DNA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99194" y="5115907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BSL-4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494" y="1316367"/>
            <a:ext cx="3413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pakaian</a:t>
            </a:r>
            <a:r>
              <a:rPr lang="en-US" b="1" dirty="0"/>
              <a:t> lab </a:t>
            </a:r>
            <a:r>
              <a:rPr lang="en-US" b="1" dirty="0" err="1"/>
              <a:t>disesuaikan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(</a:t>
            </a:r>
            <a:r>
              <a:rPr lang="en-US" b="1" dirty="0" err="1"/>
              <a:t>tahan</a:t>
            </a:r>
            <a:r>
              <a:rPr lang="en-US" b="1" dirty="0"/>
              <a:t> </a:t>
            </a:r>
            <a:r>
              <a:rPr lang="en-US" b="1" dirty="0" err="1"/>
              <a:t>api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kimia</a:t>
            </a:r>
            <a:r>
              <a:rPr lang="en-US" b="1" dirty="0"/>
              <a:t>, anti air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ditambah</a:t>
            </a:r>
            <a:r>
              <a:rPr lang="en-US" b="1" dirty="0"/>
              <a:t> </a:t>
            </a:r>
            <a:r>
              <a:rPr lang="en-US" b="1" dirty="0" err="1"/>
              <a:t>celemek</a:t>
            </a:r>
            <a:r>
              <a:rPr lang="en-US" b="1" dirty="0"/>
              <a:t> </a:t>
            </a:r>
            <a:r>
              <a:rPr lang="en-US" b="1" dirty="0" err="1"/>
              <a:t>plastik</a:t>
            </a:r>
            <a:r>
              <a:rPr lang="en-US" b="1" dirty="0"/>
              <a:t>)</a:t>
            </a:r>
            <a:r>
              <a:rPr lang="id-ID" b="1" dirty="0"/>
              <a:t> dan pekerjaan</a:t>
            </a:r>
            <a:endParaRPr lang="en-US" b="1" dirty="0"/>
          </a:p>
        </p:txBody>
      </p:sp>
      <p:pic>
        <p:nvPicPr>
          <p:cNvPr id="184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63333" r="58308" b="15697"/>
          <a:stretch>
            <a:fillRect/>
          </a:stretch>
        </p:blipFill>
        <p:spPr bwMode="auto">
          <a:xfrm>
            <a:off x="3413403" y="3367579"/>
            <a:ext cx="685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074468" y="5148245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BSL-3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87" y="3310979"/>
            <a:ext cx="1197674" cy="17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57400" y="1200150"/>
            <a:ext cx="5372100" cy="800100"/>
          </a:xfrm>
        </p:spPr>
        <p:txBody>
          <a:bodyPr/>
          <a:lstStyle/>
          <a:p>
            <a:pPr eaLnBrk="1" hangingPunct="1"/>
            <a:r>
              <a:rPr lang="en-US" sz="2400" b="1" dirty="0"/>
              <a:t>APD – Alas kaki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19645" y="2114550"/>
            <a:ext cx="6281305" cy="3243263"/>
          </a:xfrm>
        </p:spPr>
        <p:txBody>
          <a:bodyPr/>
          <a:lstStyle/>
          <a:p>
            <a:pPr eaLnBrk="1" hangingPunct="1"/>
            <a:r>
              <a:rPr lang="en-US" sz="1800" dirty="0" err="1"/>
              <a:t>sepatu</a:t>
            </a:r>
            <a:r>
              <a:rPr lang="en-US" sz="1800" dirty="0"/>
              <a:t> </a:t>
            </a:r>
            <a:r>
              <a:rPr lang="en-US" sz="1800" dirty="0" err="1"/>
              <a:t>sendal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</a:t>
            </a:r>
            <a:r>
              <a:rPr lang="id-ID" sz="1800" dirty="0"/>
              <a:t>endal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,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berpenutup</a:t>
            </a:r>
            <a:endParaRPr lang="en-US" sz="1800" dirty="0"/>
          </a:p>
          <a:p>
            <a:pPr eaLnBrk="1" hangingPunct="1"/>
            <a:r>
              <a:rPr lang="en-US" sz="1800" dirty="0"/>
              <a:t>Sol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licin</a:t>
            </a:r>
            <a:endParaRPr lang="en-US" sz="1800" dirty="0"/>
          </a:p>
          <a:p>
            <a:pPr eaLnBrk="1" hangingPunct="1"/>
            <a:r>
              <a:rPr lang="en-US" sz="1800" dirty="0" err="1"/>
              <a:t>Berbahan</a:t>
            </a:r>
            <a:r>
              <a:rPr lang="en-US" sz="1800" dirty="0"/>
              <a:t> </a:t>
            </a:r>
            <a:r>
              <a:rPr lang="en-US" sz="1800" dirty="0" err="1"/>
              <a:t>karet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682" name="Picture 2" descr="http://www.terrauniversal.com/gallery/cleanroom_gowning/garments-gloves-supplies/garments-reusable/Images/gowning_vidaro_smock_shoe_t_071116_02_f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9" y="1058020"/>
            <a:ext cx="1865481" cy="28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ttp://blog.universalmedicalinc.com/wp-content/uploads/sites/136/gallery/postimages/cpe-all-film-shoe-cov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9" y="4084737"/>
            <a:ext cx="1961055" cy="12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https://www.cmu.edu/ehs/newsletters/lab-safety/footwear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506797"/>
            <a:ext cx="1669528" cy="15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http://www.chess.cornell.edu/onlnequiz/pages/images/NoS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27" y="3506797"/>
            <a:ext cx="1671678" cy="16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http://www.copybook.com/media/pharmaceutical/profiles/abeba-speczialschuhausstatter-gmbh/migrated/images/laboratory-safety-shoes-1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03" y="3811205"/>
            <a:ext cx="2655349" cy="12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81991" y="1131094"/>
            <a:ext cx="7133359" cy="994172"/>
          </a:xfrm>
        </p:spPr>
        <p:txBody>
          <a:bodyPr/>
          <a:lstStyle/>
          <a:p>
            <a:pPr eaLnBrk="1" hangingPunct="1"/>
            <a:r>
              <a:rPr lang="en-US" b="1" dirty="0"/>
              <a:t>APD – </a:t>
            </a:r>
            <a:r>
              <a:rPr lang="en-US" b="1" dirty="0" err="1"/>
              <a:t>sarung</a:t>
            </a:r>
            <a:r>
              <a:rPr lang="en-US" b="1" dirty="0"/>
              <a:t> </a:t>
            </a:r>
            <a:r>
              <a:rPr lang="en-US" b="1" dirty="0" err="1"/>
              <a:t>tangan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6681" y="3262901"/>
            <a:ext cx="2575340" cy="706038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en-US" sz="3825" b="1" dirty="0" err="1"/>
              <a:t>Lateks</a:t>
            </a:r>
            <a:endParaRPr lang="id-ID" sz="3825" b="1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id-ID" dirty="0"/>
              <a:t>Dengan serbuk atau bebas serbuk – memberikan sentuhan sensitif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14258" y="3111743"/>
            <a:ext cx="305332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sz="2100" b="1" dirty="0" err="1"/>
              <a:t>Nitril</a:t>
            </a:r>
            <a:endParaRPr lang="id-ID" sz="2100" b="1" dirty="0"/>
          </a:p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Dibuat dari lateks sintetis. Untuk pengguna yang alergi terhadap lateks</a:t>
            </a:r>
          </a:p>
          <a:p>
            <a:pPr marL="273844" indent="-191691">
              <a:spcBef>
                <a:spcPts val="225"/>
              </a:spcBef>
              <a:buClr>
                <a:srgbClr val="A04DA3"/>
              </a:buClr>
              <a:defRPr/>
            </a:pPr>
            <a:endParaRPr lang="en-US" sz="21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31873" y="3030139"/>
            <a:ext cx="30882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sz="2100" b="1" dirty="0"/>
              <a:t>V</a:t>
            </a:r>
            <a:r>
              <a:rPr lang="en-US" sz="2100" b="1" dirty="0"/>
              <a:t>in</a:t>
            </a:r>
            <a:r>
              <a:rPr lang="id-ID" sz="2100" b="1" dirty="0"/>
              <a:t>y</a:t>
            </a:r>
            <a:r>
              <a:rPr lang="en-US" sz="2100" b="1" dirty="0"/>
              <a:t>l</a:t>
            </a:r>
            <a:endParaRPr lang="id-ID" sz="2100" b="1" dirty="0"/>
          </a:p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Sentuhannya sensitif – sarung tangan yang baik untuk menangani bahan kimia dan spesimen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00400" y="4514850"/>
            <a:ext cx="47176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 indent="-13097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sz="1650" b="1" dirty="0" err="1"/>
              <a:t>Pilih</a:t>
            </a:r>
            <a:r>
              <a:rPr lang="en-US" sz="1650" b="1" dirty="0"/>
              <a:t> </a:t>
            </a:r>
            <a:r>
              <a:rPr lang="en-US" sz="1650" b="1" dirty="0" err="1"/>
              <a:t>ukuran</a:t>
            </a:r>
            <a:r>
              <a:rPr lang="en-US" sz="1650" b="1" dirty="0"/>
              <a:t> </a:t>
            </a:r>
            <a:r>
              <a:rPr lang="en-US" sz="1650" b="1" dirty="0" err="1"/>
              <a:t>sarung</a:t>
            </a:r>
            <a:r>
              <a:rPr lang="en-US" sz="1650" b="1" dirty="0"/>
              <a:t> </a:t>
            </a:r>
            <a:r>
              <a:rPr lang="en-US" sz="1650" b="1" dirty="0" err="1"/>
              <a:t>tangan</a:t>
            </a:r>
            <a:r>
              <a:rPr lang="en-US" sz="1650" b="1" dirty="0"/>
              <a:t> yang </a:t>
            </a:r>
            <a:r>
              <a:rPr lang="en-US" sz="1650" b="1" dirty="0" err="1"/>
              <a:t>tepat</a:t>
            </a:r>
            <a:r>
              <a:rPr lang="en-US" sz="1650" b="1" dirty="0"/>
              <a:t> agar </a:t>
            </a:r>
            <a:r>
              <a:rPr lang="en-US" sz="1650" b="1" dirty="0" err="1"/>
              <a:t>nyaman</a:t>
            </a:r>
            <a:endParaRPr lang="en-US" sz="165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00400" y="5257800"/>
            <a:ext cx="4400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 indent="-13097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sz="1650" dirty="0"/>
              <a:t>NOTE: BAD HABIT!!! When using glove</a:t>
            </a:r>
          </a:p>
        </p:txBody>
      </p:sp>
      <p:pic>
        <p:nvPicPr>
          <p:cNvPr id="70658" name="Picture 2" descr="http://ecx.images-amazon.com/images/I/81zanRdCez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8" y="4272969"/>
            <a:ext cx="1355402" cy="13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BUUEBQVFBQUFBQUFBQUFRQUFBUUFBQXFhQUFBQYHCggGBolHBQVITEhJSkrLi4uFx8zODMsNygtLisBCgoKDg0OGBAQGiwkHSYsLCwsLCwsLCwvLCwsLC0sLy0sLCwtLCwsLCwsLCwsLCwsLCwsLCwsLCwsLCwsLCwsLP/AABEIALABHwMBIgACEQEDEQH/xAAbAAABBQEBAAAAAAAAAAAAAAACAQMEBQYAB//EAEQQAAIBAgMEBwUFBwIFBQEAAAECAAMREiExBAVBURMiYXGRodEGMlJTgRVCkrHBFCNygqKy8GLhFsLS4vEkM0NUcwf/xAAZAQEBAQEBAQAAAAAAAAAAAAAAAQIEAwX/xAAnEQEBAAIBBAEEAgMBAAAAAAAAAQIRAwQSEyExFCJBUTJhcbHwI//aAAwDAQACEQMRAD8AsAsMLCCwgJhoIWGFigQwIAgQgsILCAgCBCCwgIQEAQIQEICKBAECLaFaLaANooEK0W0AbQrQgItoAWnWjgWLgMm4GrTrR4UjF6Ltk7oujFolpICCdYcBM3ki9tRrRSkkO2WQjAUzHl38L2m7TsMf6OKFtL5KmkfojBKyUIjCPJTSIVgkSaR9IDMBrbyl8hpEKGARE2nblBsD3kZ+EYO0BmFm0B4ayTl96XtPEQCI5BInswbIgER0iCRAICEBFAhASjgIQE4CEBIDFPK5No309P5ifiX1kX2i2jBsz82sg/m18rzCidPFwd825ebqPHdaejCvT+Yn4l9YaVaZNg6k8gy+s84Bk7dmRd/gpsR/E3UXzbynpelkny8p1lt1puhWp/MT8S+sIVafzF/EvrPOlhCX6Sftn62/p6KKtP5i/iX1iirT+Yn4l9Z52I4iFiAouToALk/SPpJ+z62/p6MiAi4NxzGYihBwN+7s1jO7KZSjTUixCAHv4+cfFhkLDs78zPn55yXUfRx3ZuuwRxVEAOOMcnlba0WITEJt6RQvOYrRLRcMW8SNGyWiFYjuBrG+nzsoJ7TkIPZ3BE6OAS3E+GU4078T4x7NuI4Dxg1F5G0Toj8TeJi4DzPjJ7ER6Tk+/l4RtqJ4sZKqKRo3jY/nAz4j6i3mDM9v7a2hHZT8ZjFbYv8AUx8JYsRxNu/L84JpX43ETCHdVcdmW1ufGRBsbA9U56/SXuDsjFbZgSDpbXkRNdkTupKXuiKRDtygkTrjyNkQSI4YBEocAhATgIQEBQIaDOCBHUEIzHtptH/t0+9z+Q/5pmJY+0m0Y9pfkpCD+XXzvJOzbmRqOPHiYqGyamqglgChxG9wLk6T6XHrDCbfK5N8nJdKcGTkOHZ2PzKgX+WmpY+br4SPt1JFqMtJsaA5Nzy8++P7dlTopyQue+oxP9oWe196eE9bRgYYjYknYKYdhe5F10BsQdc+EmfJhh/KmHFnn/GJO7t3PWayaD3mOg9T2TY7t3elFbKLn7zn3j6Dsg7IoCWUBQCRYZDLWPh8s8p8jn6nLl9T1H1uDpseP3fdPB+U4PGsWUTFObTpP4geycGI0zEi44301zYaDUyWyEixoVQTHC/OQqTW0zkpD8XHhALpB3zix7uyCKmdrQ2gCRxnAwjGNp2pUGZueA4y60bPs3E6Svr7YWypfi4fSR61bGes+XwgW/8AMcWooGRbuA/2nncrfUakkRX2Srr0hv8AxNGH2er8w/iaWPSNwU/zEfkIgBPHwmfDK15EOiXOV2VxxzKsO/hJSdONSp7x6Q8HbOFuM3OLX5ZuaLte21VyFPHzIVgPpnnILb6K+/RdO0aeBAlzkYjEAZAn/OM12f2ndFZR9oKR1JHepB8riG28lZgAcu3K8Z23dtOpnTHRuNCB1L8mX0tIO416SmWqFMasVKpeykcDfO81hjdlsaQaRDB2drr3QzOhg2RBMcMAiA6IQEQQhCFi1qoRGY6KpY/QXicR/mkrfauvg2VhxchB9Tc+QM1hj3ZSMcmXbjaw6XdwOLtx5sc/zmv2iuUyVFsjK622imtMFVsAFsGw5kkak8Zn9i2miKDU6uPE1QMSiqeqoyW5I45w96bTs9RmdFqqxACramEFgAMhnPpZY91k16fLxymGNu/dQHcu5OV3YmwFhdjwH1kre7fv3A0UhB3IAv6QdzJeul9FOM9yAuf7ZHZrkk6kknvOZntr7nPb9v8Am/8Af7S9l3TUdr2JU+4RpbLzmm2LcpX3ja/3RnlYan6Sg3Xvh6OQ6yfCf0PCX9L2jpsLWKk64vUT5fP0/LMrfl9Xg6niuMnwm9IQpI7D6/lCp17/AOecaSsrDqsDwyIOsZZCjX1A5cVPpOL3L7dfz8JrGEt/ugnukSqWIya3dr4mS9k3mGGG4xLqMtOYHKSqRtidveYKOQzPjDbZaai2Z+vpFqbTGukUyeOL3UtCjrgyYcLmxHZykqlUuMteN9RILAqQwOmXff8AwSWjBs9Dz598THRaeBzEexSNtNkXEzAKPvE2AmT3r7UEtg2cG2mO2bdijgPOW2Y/JJcvhqqm03NlNubfoOZiU6Cg3Gp1Y5k/WY/Zt/MPetllZlZfAjKWFH2kpsQvWBPh4zMyxq3GxompxiohHu+EYSpiFwbg6EG/5Q1cib0yEZwc10MNwDmMjEVyMjAQODDy4QWjL1gNWA7yJUP4p2LPKV9XedNfvX/hF5D+2i4/doQOba+A9ZLlGu2rqrnpxlO2x9HXV0+91WHMa59ojO6tmrttPSM11wlTftsRZRlwmjNEa8efpPXD4Zs9mNkbMiSDGMNmBkgzSAIgGOGAYU4IQiCFCCpjOZf232jrU6fIFz9ch+RmqojLvzmC3/tGPanOoVgtuYTIjxvOrpcd57/Tk6zLXHr9pnsxszEO1lKuRROJXfNteqpFhnmSco3vnZgtNSEpoWdwAEdKlkJAbrOeqcjJ2zOi0VekKNJmvjxtXQAfdt1ut33lZvyvTd1NPCbIA7KCAz8SC2ZHfOrHeXJtyZyY8eh7HsFVMZ6NmxU3VSpVs2sCcjpbFpK0LNQ6ilSW+NWRMmNIMy3S4CVChUDEfiFh2zNAT14srd14c2MxkkIBDAigQgJ7OcgE0vsjs3SdKal3AwBcRJt717cuEztps/Yqn+5c86n5KvrObqteOurot+WJx3YlrAEDsZuPLPKU1H2NoIbjpC3xNUJPjNZaIUnyrhjfmPtzKxnqfs+AerUqDkCxIHcI99jNwqX/AIkH6ES6FOLgk7Mf0d1UbboqfMv9CBbuvGqu7KzG3SBF4BL4j3sf0mhtEwx48U7qyW1eyzPa9ViQc8bFsuzLWStl9n1pjqgYviJufymjtOtM+HFrvyUp3ZlmAe83z8JE2ncIZSAiA8DoQeYsNZpCsQrL48U7qx2wezFSlcirmeRcD8IOvab90fqbnr8NpI/kxf8ANNQVglJZx4z8FyrJncW0f/cqX/8AzS0X7Drn3tqY9wwf2mak04BSPHid1Zj/AIec+9Vv3s5/WGvs9/qH4Sf1mi6OdgmfFivfVEm4QNX8FA/WSKe6aY1xN3n0lrhiFZqYYz8HdTKUwosBYdkRhHbRCJplEqCEpyh1FgJIpDBIhmCZA4JzaeXjOiqLsPH/ADxlB16oRGY6IpbwF55nmTc6k5ntM3XtXXw7Kw4uVTzufIGZjc+wMWWoVXo1cXNRlRWIzwgnWd/TaxxuVfO6veWcxjQ7LVFKmOsygDVHr7QuQ5YcAHlM+R0+0HrjrMLM4CXGQGSggG0uNr3gKFcsx2gvmRTZ16LrDL3Sbr9OEqt10/3i1HIVcTWY2C4wpYKMwAe82m+OalyeXLd2Y/2nbbVQUXClGJwgYTQv72ZtTAJyHEDWUYl77QVSVCl1brserhuRYWZghwnNjmQDkdZSgT24f47eHUX7tEEMCcBCtPVzuAm69kUtsq9rOfO36TDT0H2cS2y0v4SfxMT+s5erv2T/AC7egn/pb/Syi2nRZ859Z1p1p06AloloU6AJEG0ctEtAbIiGOWg2lDZiGOEQSIARDCIgwBIiERY1tO0LTQu5CqouSdAJFHadaRdm3ilRsK4g2HHZ0dCVvbEMQFxeScUBCIBEO8QyBh1jJkplkeosATBMWIZFGIezjMn6eH/mNkyRQWyjxPec5UZj22r9amnIFz9ch+RldS3qvRJTeirhLkEswzJuTYTY7VuqjVbFUTE1gL3bQdxjY3Bs/wAoeLes68ObCYzGyuLk4OS53KWe2V27ey1rlqKByLY8T3FshYaRmhvKolMIhCgEtoDcm3vXuOE2Y3Ds/wAoeLesL7C2f5S+Les3Oo45Naed6Xlt33TbDV9oLkYgtx8KKl+/CBeAJvvsPZ/lL4t6xRuPZ/lL4t6zU6vCfhi9DyX8xgohab8bj2f5S/1esX7C2f5S+frNfWYfqsXoOT9x58XnouyALslMElf3dMXGtzhA05k2+sb+wdm+Snn6yx6MYQthYWsOGWnhYTw6jnx5JJI6el6bLituVRNow4s6oW1rrfLqurC+eWdx2hrcI3tYpgYjVKg5YlubFFbFYjQ6n+Xsk0bMnwL+Ec7xwUltawtcm1hqdTOZ2q9ejxH96QwYC17AXUWXCeBsD33zzIhV8D9YVCtytPEL9V1Y2vyvcDPs5yadnQm5Vb88IvlpCWio0Ua30GvPvgQaYR1t0xONkcA2VvexgAai4Fu4Gc9MFT+/ZVuy3OmTsCoY8rYdb9XtzmpsyA3CqDloANBYachFbZ0Oqqc75ga6374EJEByG0XucgCt/eBtkbnQj6xKlRLn96VLO5vbTCAGUk5BQbHw1Gs1NmRbWVQRoQBfx+p8Yh2RDqin+UcgPyAH0ECvKi1v2m98I1Uk2JuLX43z7BFDKhUNWLBw2EEXUjIHMcsQ8zzk59kQkEqMr92etxx0E5tnQ2uq9UWGQyFwbDlmB4CBXFEAyrkKtmtiBNgcWZ1Istu6+sSwtY7Qb3tmQPdLYha/aPoJYfsqfAvL3Rpa1vAkQTsqfAvH7o46wIY2G5DpVb3FQEWIOG/W7zfyifZ7cKr355ak3Y2POT1pgaADjkLZ84sCPRpFb3YtfnwyAsPM/WRd8oDQqBkNQYTdAbFuwHnLAxt1BFjoYGOAJx0ld62zmg4vWpkPSa3VVWZQXzAyz8oGzEGhUWsgx1KA6NxTOWFABRItdGVs+295rzQHb+JvWCaI7fxN6wMrRW5x0hZjQpY6RUolTJhVpm4ADjqkHnCejT6LZnKC5ZBVGE3saXRtiFsgLA+c0xojt/E3rANEdv4m9ZBQVQlOsSoJoIUNQfC+EgOvFlAtitxz4GXwQW6uhzGdxny7ILbOp1v+JvWJsuzrTUIgso0FybdgudIUBiQ6wgTKmN6MwoVShswpuQeRCkiUWxe0tR6asLZgc9RkRrzmkdMQIOhBB7iLTzPcLlWqUW1RiR42bzHnLEbAb9qdnn6wxvyp2efrMfv2vUp4WpsQDcHIHPUajvlT9sV/jP4V9J648dym3llyzG6r0gb7qdnnCG+6nZ5zzYb6r/H/AEr6Rftyv8f9K+k14az58XpY33U7POEN+VOyeaDftf4/6V9IQ37X+P8ApX0l8OSefF6WN91OyEN9VOyeaDf1f4/6V9IQ9oK/xj8K+kvgyPqMXpY3zU5whvepznnGy7/rF1DOLFlB6q6Ei/Ca3bajCk5TJgjFeOYBIymM8Lj8t4ckz+F2N8VOY8IY3xU5jwlNs1XEit8SqfEXlXs+21KlR1x4FcuaLBQSBSfA4N9b6zD0a4b4qdnhCG+qn+nwmT2F6x6QtVv0b1Ew9GgvhHVNx3gwN2bUzrTZtqUlgjGnhpXuQCU59kg2I33U5L4Qhv5/hXwmP2jeFRGal71Rz+4a2RVtS1vgzvzFucmbyrtT2eoym7JTYgkDNgupGko0w9oH+BPA+s7/AIgb4E8/WZHZKrFh/wCpSpxKKtO5y0BBvH6W9KbWsTmrMcvdVDZsfw55WgaVt/t8CecbO/X5CZxd6Kb3DrZDUGJbYkXUr4jI2Oca+2F0CVSSuNQEzZOLLc6DttqOcDSnfb9kQ77fkJm33mg6+I4OiWpYLwdrK19b6i0UbzTr3DqUAJDKQSGJClQNbkEW1gaA77fs/wA+kE78fs/z6TNbVvW1OoQjh0A6jAffuEJsdLg8eEL9vALFsWWBQmHrY2GKwzzJBHdaBoTvyp2f59IJ35U7JnjvNbXIcHGKZQr1wxFwLA55Z3Ec2XahUDWDKVbCysACDYHgSNCJBdnflTsgHflTkPOZp6zVCxFToqasUBAW7MuTElgQBe4t2GANqcCmHZdahdhbCaaA9bsvdb/WBpTvypyXz9YB37U5L4H1mefeagEsjrZS4uB1lFrkC+RzGRtDr7YFbDYk2BsBfM+6vebH6A3gXZ39U5L5+sE7/qcl85Q/twzurBgwXAcNySMQsb2tbPWOUnxC5UqbkEG3Du1EKtK2/wCqbKoXE7Ki5XzY2v8ATM/SaMzIbko9JtYP3aKlj/G/VXyuZrpmhwTzX2gp/s+8S2i1Dc9z5H+rP6T0mY//APoew4qa1APdNj3N/v8AnIIG9aGOiw4jrDvGf5Xmd2XZg4YlrYQDoNCbE3LAC2XjNJuqv0lFWOtrN3jI/wCdsz20UujqlSLgNpzU5/lOjiv4eHLPe3Hd54MpHWsQTmF946Tjut+Q5ajiwUeJI+k4VEsQOkFwbgHq34ZcorVEz61S3AXGgvh8Or5z13XjqF+y2ysVOTXzyBVsJF/qI1W2MoAWsLkgC4JyJByHdJD7QMyHqkgHDc87f59BrG2wnWox1Oak5nXjNS1myfg7V3UQQAQxOg0+7ivcnlAG7KhAIFwbWsQb3NgddLzgRcHpTcaHC1xYWHlDR7Cwq2A0FnyzvlllnLuprExX2VqZGIW4jMHQ8xN77y/xL+YmJq2b3qoPer/9M2G7XvRQ3v1QL552FuPdPLm9yPbg9WmNj6ZKSoaYuqBcXSDVVsDa3MRunucolMozGpTKmzOxQ3yqAA5C4LS1EIGc7pRtk2cqat9HqFl7iijP6gyLu6hUppTU0EuiqpfGl8hYt7t5aXi3gVlfd7uzVCQtRT+4zuFVeDfx537COUlbwotU2d1Asz0yLE5AkaX/AFkq868CFs4YEfuEX/UHW+n8I/wyLS2CqnSMpUPWQliLDBVzwhTbNbG1+YvxlvedApKm7nOOy4cVCpTGKqXbE1s2J4ZcJPbZz0hYWsKOBe+5PhpJZiGBTDdjYQMvd2ZNeFJ8Tx3bNkcu7L97olsGwsUQsXAb7pOKWRiGBTfZ72qWUDE1EgYy11QglSxF75Hxjj7G4fpAAx6Vnw3tdTTCCxtkQB+cszBMCup7E3SB2tcu1RgDex6PAijLOwvnzj+y0SuMm12qM2XLIL/SBJBiGBWU9mqKpphabLiYq7G9sTFs0tmRfnGfsxsAW69WkqjWxbHje+WhIEtzAMCvr7K1QMXwglGRQCSBi1Jawvew4cI1V2AkKeqzAlnDXAZmFri17W0HZLMwSIVWtsJtYCmQbllKZYuBFs8hlHqdMU0AvkozJ7MzJJkXa0xlaY/+RrH+EZt5ZfWSi69kqBFIuw61VsZ7j7o8JexrZqWFQByjkzFOCRN7bIKtF0PFT48DJQiyo809nmKVHpNkfeA7VNmH5eE72j2ezK/MYT3jMfr4Sw9qdj/Z9qSuo6rG579GH1H5SRvXZukosBmQMS94z8xcfWb47qsZzeLG2nWh4YuGdbjBaEBCtFAlZCBFAh2hASoACa32de9AD4Sw87/rMsFmj9lm6rryIbxFv0nnyz7Xrw37l0BCi5aXEXLmJyuwlotoWXZOy5iAMW0O0TLmIA2nQ8ucS45jxgBaJaOZRCIDZEEiOZcxENuYgNkQSI6YloDVoJEOuwVSx0A7T+UqF25xfGblVLHCFam2uFQdQdMs4FkRBIkNt4NgJsAwKrgN7km2d/hz1iNtr3thBBOFGF7XBscQvkNSD2QJZEG0jnaWxsLoAoBxYWNyScgL52A8TO2Kuz4g2FWXIqAeOjDPS35GA8Vjm4dnx13qHRP3a9+rnxsPpG9qfAhbWw8TwHjLzc2x9FRVT71rsebHM+ZmaqbOnRDCnBCgiEIRG3hsKVkwVBcXB+ozlWm7HUALYgZAkkGw0vlL4xoywVH2fU5L+I+k77Of4V8f9pbhoQMrKnG7X+BfH/aL9mP8CeP/AGy5DQg0opfsxvgTx/7Yv2Y3y08f+2XYMUGE0pfstvlp4j/phpu5xpTUdxA/SXQaEDApf2F+KDx/2i/sD/LHiPSXYMIGFUQ2B/ljxHpFOxP8seIl7eLeBQjYG+WPEThsLfLHisvrzrwKI7E/Gn5iJ+wN8sf0y+vOvAoTsLfL/tifsTjSn5rL+8QmBnm2Fvlf2zv2Nvl/2zQRDAz/AOxN8v8AtgjYWGlO31WaAxDAoG2RzqnmsA7E3y/7ZoDBMDPHY2+X/b6wDsjfL/t9ZooJhWdOyt8s/wBPrA/ZWBuKWfPq3mjMEyCipbuNQrjGFVYMRkcWHMDuvY/SXcICIZlQmJFMEwr/2Q=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0662" name="Picture 6" descr="http://bioland-sci.com/images/Latex%20glove%20image%20for%20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5" y="2125266"/>
            <a:ext cx="1756474" cy="10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SEhUUExQVFRUWFBQUFRQYFBYXGBQVGBUXFhQXFxcYHCggGBolHBcUITEhJSkuLi4uFx8zODMsNygtLi0BCgoKDg0OGxAQGiwkHyYsLCwsLCwsLSwsLCwsLCwsLCwvLCwsLCwsLCwsLCwsLCwsLCwsLCwsLCwsLCwsLCwsLP/AABEIALMBGQMBIgACEQEDEQH/xAAcAAEAAgMBAQEAAAAAAAAAAAAABAUDBgcCAQj/xABBEAACAQIDBAcFBQcEAgMBAAABAgADEQQSIQUxQVEGImFxgZGhEzKxwdEHQlJichQjM5Ky4fBDgqLCJCVTY9IV/8QAGgEBAAMBAQEAAAAAAAAAAAAAAAECAwQFBv/EACwRAQACAgEEAAMHBQAAAAAAAAABAgMRBBIhMUETImEFFEJRcYGRMjOhseH/2gAMAwEAAhEDEQA/AO4xEQEREBERAREQEREBERAREQEREBETFicQtNS7sFVRcsdABAyyHtDalGgAatRUvuud9t9hNE6WfaACpp4S9+NbdpxCA637T/cc/wAVtFqp61RmbmzE6crmduHhWv3t2hx5eZWnavd2o9MMHe3tge0K5HmBLbB42nVXNTdXHNSDY8jbceyfnX9orDVF0GmhDf03lz0f6RVKDirTurDSpTa4DDkRy5GbZOBER8ssqc2Zn5o7O8RNbwvTfCtSWoz5Cd9OxLKeI0HrK7af2l4WiAclVtQNFUacTq04Yw5J7dMu341PO4brEqNh9JcNi1zUaqtuupNmXvU6y0q1VUXYhRzJAHmZnMTE6leJiY3D3E+K1xcag6g859kJIiICIiAiIgIiICIiAiIgIiICIiAiIgIiICInmpUCgliABvJNgPGB6kTae06WHTPXqLTS4XMxsMx3Dv0PlOedLelWJpYkfstenUSxNrAIh3ZWsCX53vObbcbG4h81eo1bUm3tBlHPKhIC+AnZi4c31MzqP8uXJyq1mYjy6r0w+0VaYFLAkVazb3sStIeO9u/QceU5tj9pYurpVxJfrZiGJIvzA3emk8bHUKp4MSSQdG8RvmXFpmFioNvMeM9LFgpj7RH7uDLmtknvP7K6oz8cptxBI+N5Dq1gNCwHYNTM1XBOO7tOkwDZ7Eggqba7zqeG8To6pjwxise3vCYrIxFzqL+Uk7MxZdn1vqoHYNb/ABEqMYjISSCNP875bbEw2WmDxYAk9p1Hpl8pnadyvNYiNpz45VNmJHh/nIyn2viM7jiANPn8pl2lU1YW90Zh/tOsiYygRkAF2ZQxIubsRc6d5lfSYq8U3IN1uDzBm1YDpdVNhXvU0sKm9xy36GamoI4HyMzJV7/Iyl6UvGrNK2vWd1dS2H02aiwWztTPBkIHhvy+GnZOk7J2zSxC3RtbXKH3h9R2ifn/AGZi7i2W50todfGb1g82VSBkYWtlJFrbrTzeVipjmOl3cfJe++p1aJqOyelRWy4gXHCoBr/uA+I8ptdGsrqGUhlO4g3BnI6XuIiAiIgIiICIiAiIgIieXcAXJAHMm0D1EgVts0F31Af03b+m8r6/SmmPdVj32X6n0gX8TUa3SmofdVFHM3a3jp8Jzjb3TGvi7rncURcBR1TUHNsvDsmuLDbJOoZ5ckY43Lqm1+mmDw5ytVzv+Cn128baA9hM1rHfahbSjhXPbUYL/wAQD8ZzBcbl3BRfzPrrMtDGqT1rg894no14NYjc93BbmXme3Ztm0ftBxtTRclIckGvmbnytKDFbarVNapd++oxt/NMFXGpbq2MxHEC24AczNqYq18VYXy2t5lIpY1SbNdTyPHxmepSB3TWauMuSoFwToON+wyXhwy+81+74A7z6Dvm0QzmOy0rYEMLVMrL+YXt9JArYWkLZQdN1ncAa3/FrPlbEHw7yfjIlWvpImfzWr1enrFVyeMYfEjcZBqYiYVqXlJyr/D7NlVww110nqjVUKoG4AHdbhpKjB4i+hkiviAgAPKwHZLbjSnT309YlFNi3AMO8EWIMU6pY8h2abt0gCoXbWT6FybAX7BrK9S/S1/aOCc1nILam4AYjeB/eQq9OvT1Dv/tqN9bzfaewa9VgRTyi3vVDkH8vvekusH0MojWr1zxA6q+mp8xPLzxWLTqXo4uqaxuGv/ZptHE1mZaih6SA3rMLMr6ZUDD3+Oh1HPcD0UCeMLhlpqERQqjcoFgOcy2nK6Ih4ZLzLgcbUoNembDip1Vu8fMazzEgbjsfpDTr2U9Sp+EnQ/pPHu3y4nMnpAy42X0hqUbLUvUTgb9cDsJ97x85I3WJHwWMSquamwYeo7CN4MkQEREBIGL2vSpPkdrGwO4m1924SfOddMsRkxh7UTTnpA2PG9MKFPffXcWIUHu3k+UpcV9oS/cA8FZj5tlErnRKyWIuDv7D2cjNQ2jgmovlOoOqt+IfXmJjlvaneHo8Dj4c89N5nf8AttOJ6bVX3Fv5gvog+ciDaj1eIz8rXzfpLX17OM12grMbKCTv0HDiTyHbJj4V0XMwsAQN67zqLa6+EzjLaXo34GCnbtv6rD9qY72Pdc/CZadSRaVX2uh/icD/APJ2H83I8ZExe0VpMykPdRvy2B7i9rzSm7T2ceaKY+1uys6U9J2U+xp6XFmbiQbiw5bjKBtpDLlGgAGvd8pV7cxd6n+1R8ZBfEXGk9yk0xfLD5nJFss7lbXNc66AHT6zNUTLoCdNOcibKq6MCbHS3dJ4yneSfS83rfcbY2rqdK9sY1NufO/1no7UV9DcdmlpJxlWinvLc8ANT3nXSVdatRb/AE2Hj/eZ2vMe161ifS1wZFyRvtYeMzirzOvbKCgzbqRY9gFz5S1oYPGVN1A97gJ6MRK/eKxHdPwJmeyRWrgDfK6tjQ243luvQ7E1f4lSmg5Lmb00HrLPBfZ7SHvvUfusg9AT6znycqN9m1OP+bT2aS8Dh840BPcCfQTouB6K4en7tFO9ruf+ZMt0wYGltOUz+869L/A37cvo7PqZxam4A+8Ra57jraTcP0fq1WzOQuu4XOnDlOi/sQ5TLTwgHCVtybzGlq8esNX2b0YRd4Ld5+QtNkwmDVBZVC9wA+Elqk+2mFr2t5lrFIjxDyFn0T6SJjNYbvkZRZkmLE4gU1zNe1wNBe1za55DtOgmRTefYECptVApI61r3CsjWOuUHIxtmtpwNwN+kVccQbAIeIs5NxubULowJHVI1G6+omZsMgN21OXJdmLdS98vWJ0uBp2Ty+Mprx8oGEe0bU5rhgCuYKrqbaqydZTvNm7RyI90qDqWKkdZs1m10yqts3vX03m8xPtQcFkeptFzyEC7w9ZqZDo2RuYPob7x3zZtj9KEqOlGppUfMFK6qxVSx/SbAm3YZzZ67HeTJnRdv/ZYMfmxDeWHcf8AaSOvxEQE5n9o1P8A8pTzpr8WHynTJoH2iJ++pnnSt5M31ga1s3GZeNxuMtsbhVrJlO46q3FTwImu5bHcNxIlrs3F2sG3H0MiY3HdNLTWYmPLXStShUym4YciQGHeCOqZsbs5zEIyuqXYZQNG+6tQuUYcdQfOZ9r7NFdOAce43yPYf7zVEqsHAdc5U5fZvdhfdlt9Jyf2516fQUtHOpFu0Xr5+v8AxnrJlOlu4Orkd5XSajtDD4r21TNet7RiwYHXdotjyAAt9Z0j9mpKoJUKtwpBQAm46y2v7RD3Fu6VeLw3snGZVa9nUEuCBwBHVYeIG6a4r2xW6oY5a4+XXone48OYvsqu7E+zY+Xd8pNw/R6uf9O3iv1nTHwqMgyga6hrIvW3Wa2vhblrrIy08pIIsRoQeBnT95tE71Dzo4FJjzO4aVh+i1cneij9RJ9F+ctsN0QPGsR3Jr4Etp5TaKYkqkJMcm/5srcOsNbw3QSgNW9pUPEs9v6QJa4Tovh03UafeVznze5l5SEkKkibzPtjNIhATBACwFhyGk9jBDlLBUn3LK7ShLhhMi0plNRQbX+f+b55LNwXzNvhABJ9yzyUY7yB3D5mfRSA3knjqd2/dy3mQPLVVG8j49s+CvfcrHwt8Z8avTTiB3f2keptNRuBMCUpbkB43nw0Sd7t6D5StqbVbgAPWRqmMc72PhpAunVANbeJv8d8wvtBBxv3SjqVLXJOg1JJ3DiSZ8gWdTav4R5yLUxznjbu0kHE4laYuxAGZV1NtWIHzv4TC2NC2uC34io0QZiuZrm4FwRpfceAgTWYneZExOOSmbMbaXNlY5Re2ZiB1VvfU2Gk80cUzPYqAl6ig5utmptlOlrZTZuPDtmJybVyArHOQwdiFyiimhsDpY7vzGShLOIUZsxChWCksQBcqrDU/qEVMQq6k7iQewqpY+ikyAKiB71MoS7HrWtm9hhyBrxympbxmNMM5XJY3NANckj96aS0ct+BspJP5oEt8cbWCZHLZQtRgo93ODdb7xw7+UuuiLE7UwelupiiRy/dKPnKD9mZlNqagMdUrH2hIy2DMbtcg3sL7uIl70Ip22rhV35cNie/QU1gdkiIhJNF+0sEGiw/OD3XT6zepqH2kUM1Gmfzkea3/wCsDQ3AI+HjpMNGplNiLDv3d3ZFJrdU7p9enfQ9ljzHKELzZ2L+6fD6SPt/ZXtBnQfvFG78ajh+ocPLlKzDVuZ1vpr6X56GbBs/FZxY7x69spesWjUtsOa2G8Xr5hqmy8eaZtc5DvHDvsQfhrNgxVAMAgS2YBgRTbKt9xYoMvm57pA6SbMyn2qDQnrjkTubuPHt754G1aItanplymkRSCFram+Qu3nOaszXdbPdyxHIiubDHf39Jh6wTlHNMWa7Zcy635ZdD8OPGS8ZhwRcX0091hm1N9SABprp5CQaeHqPb2dApY3DdcH+eo2vhJ1PY9ViWdlBOpOrNft3D1l671pnn6ItFptET79z/EbRqZkukZMo7JUbyzeQHkNfWSRRROCjvI+c0isuHLyMc+EehJaCYKm0KY+9fuF/7SLU2sOC+Zl3Fa21i4PA28BPQogjrG/fwlHU2k54gdw+sjPULbyT3mSo2B8VTTiO4a/CRau1l4An0lBWxSKLs2lgdLtoTlBAW5OpAkb/APpgqzJTcgWALDIGY1BTsC2uhOunAwL2rtRzusP87ZEqV2beSZVVsbUUPnVVIptVXK5e4QjODdRrqvn2SZhn61QHXLVy+GRGH9UD01VQQpYBjuW4ubC5sN+6R8TjcrZFp1HawaygWAJIF2YgDVW8pD2OEUKq0SDYq9X2aqLrcE5iczXI4A75nr06hrH2bql6SZiUznR6tsouAN5334SRMFQWF9CSBa97Mfu6cZGO0VsSAxtkt1bZw75FKE7xf/NRMFUZcQh1IsoqG4A9owZKLkc/fU/qTlMGFDMAbOSUp5iVyqjJVpuaaqbWAGbUA3tvNoQz1MXUscyKotVS18xzrTaoCDYAoQtrEXnrrZ8xdrCrlC/dyGlmNxxOY3v2DtmZ8KWvc2/eO3PRqLU7ebE+EyphwO3rBvEKF+AgU9KyZuqqC2EcgG7W9uevUNtWIOp9TJLI1nXKx9orU76WX97WDFr7hlcEc9ZOw+FRBZFCgch/nIeUzRsRqVAixPCpVbwd3I9GE+VsCrMSS1jbOgPVe2gzDjpYdoABvJUQljWio4DgfEAAHvsB5TJPk+wEm9CR/wC4o9mExB83QSDJ3QMX2yvZgqnrVX6RA7DERATXOnqXwt/w1FPoV+c2OU3TBL4Or2BT5OpgcsrJcXHKYvbXbJxsGUzNSMwYzD3sRvG76SJTTW+76Uvrax4jt5j1mfB1rbtLHd2cphw9TNY/eG8cwf8APSeKilfd3d/oez+8ImJidNlGLpsMrMnWBGRmUFh97qk6jWe6bUqY6uRP0qB/SJqBe2LXtw7eYqJ/eS8Vi0QXdgo4Xvr3Ab5E68r16p+WP4X1TaqDcCfSRqm1m4AD1M1it0gpj3QzeAUeZ19JBrdInPuqq992PyHpKTlrHt004Oe34dfq2ypjHO9j4afCRK9ZV1dgv6mA+M0+vtKq++o3cDlHktpEtM55EeodVPsufxW/httbbdFfvFv0qfibD1kCt0k/BT8Wb5D6yhtPoWZzntPh10+zsNfMb/Vsew9pvVqMHt7mYACw0YA9vEbzJFaqyYjNc+zyUlYcFLPUAccrEID2NfhKjo3pW70YfBv+s2CrSzVNVujUnRuXvJYHvBqTfDaZr3eZ9oY60y6rGo0jYLR6Y5LiqfjTrqF9AZ8xJy0MRberVn52N/bD1YTJgsGyBczZsr1Tfiyte1+3UEyR+zLZwdRUJLA7jdFQjuso9Zq4VfjMMylw1Q1PaUK6ahRYgAgIFAsCC1xr7o5TOKzLUe1J2zsjZrqFH7tFNyxvpl3AGT4gQcPRrA2zUwgdzYKzMyl2YAkkBTY8jMuJwKVCC9zYWtmZQRe+oUjN4yTEDHSoqgsqhQABYC2gFgPACe4iB8iIgIifLyR9gzFWqhFLMbAC5PZMJxoFwyupF9CupsoY2sSPvAb9+kCVF5X1tpZSbrZVbK7EjqDKhzWG9R7RL66a8pj9uxtmcgGkHIQAG5yjS9z+LjyhCzJlh9nhvthuzBkedRTNf2Y9wQ1vaKbPx1sMpH5StiO88by9+zTXbFbswn/anA7HERCSYcXh1qIyN7rAqe4zNEDje2MA+HrNTfeNQfxKfdYd/wAQRwkWod06h0u2H+00rqP3qXKH8XND3/EDtnLWPMd43EHjccDCEXFIUIqLw94cxzk1WDrfgfQ/WfEN9P8ADI6HI3Z8gPiPUd0r4lrvqrr3CNiDbGURzo1R6g/KeOkyXpqeVQeqt/aNoG2Mwx5rUHpeSNupei3YVP8AyA+crkj5ZX4s6zVn6w1PLPuWW+EVFpZmVSc7LqtyeoMoBv1NeNjMoNFCNFbXQjMTlAVgXzaZiwtpwJnJGP6vftydTMRWZVOGwjVGyqL9uth3nhM1LZrkXICrlzZmI0FgdQLkGzA2IlmuLJsVpEgFWGpADda97aFbu2l5jqCs2mlgMha6gHqrcFmNt1t0t0VZTyMkz6j9ZRaWHpiiGI6xZ1ucx3BfdAIAPW3teSfYUFzXF8tQrYsSSFZQCLaEGzHdx3iYhhAPeqL3KC/0X1n0JTG5Wf8AU2UeS6+stEfRFp3Pa0/szYeqpxCFALWYXChb9V+A7CB4S9lLganXUBUUX4KL7j943b1l1Nsfh5fN/qiPoRETRxk+RED7PkT5eB9nyJ5Zrb4HqfCZiNcd/dPOdjwt2mBnvPN5hUG9y1/CSMJhqlU2pI9Th1FLW7yBYeMkRMeuZCuUODYFSbXFxm14G1yO20gUtmmwBZrBnZesWNMkoUCs2/LkG/fmM3fBdCcXU95UpD87AnwCX9SJfYH7PaY1rVXc8lApr4+83kRCHNf2cDMWN82bNfd1gqtpusQq+UsMDsqrWt7KjUccCFOX+c2X1nWsB0dwtGxSilxuZhnb+d7n1lpCXMsB0CxDauadIHfrnYeC6H+abd0a6KUcGz1Fu9aoAHqkAHKtrKo4Lpe2usv4gIiICIiAnPun+wsjftNMdViBVA+63B+47j22PEzoM8VqSupVgCrAqwO4gixBgcSpGfKy3+v0ln0h2OcJWKG5Q3amx+8nI82XcfA8ZWMQZAqNq9Wvgr2vmZTbd7olrtRL02HYPQgyr6RDr4Vvw1h6i0ucWvVYdhkT4XpbVon6tfwqqL5hfdbS53i9uWl5mWso91ALgg9oJv36W5x7OfRTmERMPWvetp3Ly2Ic8ba30/ztmPJffqZIFOehSk6lT4ta+EYUp7FOSRTnsU5MVUtyGLCU7OO+WsiUk1EklppWNOLNfqnb1EwtXA7e7WfBVJ3Lz1MsxZjPha0wMrH71vCEoBiBqzHcupJ7lG+B7NYWvv0vprPBqsdy+JPyl3gei2KqWy0Sg5vamB3qet6S+wX2fMda1YDmtNb+Tt/+YGjWY72t2D6+cyYfClzlRWqNyClzra+gF7aCdTwXQ/CU99P2h51CWv3r7vpLyjSVBlVQoG4AAAeAkjlmB6HYqp/pimObsBp3LdvMS/wf2fL/AKtZj2U1C/8AJr38hN3iBTYLothKW6irHm93N+YzXA8LS4UW0Gg5T7EBERAREQEREBERAREQERECr6R7HXFUShsHHWpt+F+Hgdx7DOSV6bIxVlyspKsDwI3idvmmdP8AYOdf2imOsotVA+8g3P3rx7O6ByrpRpSptyrU/wCofSXtbce4yj6TD/xz+U5vIG3raXIe4HaB8JUQPZz6Kcz5Z9yyum85ZYRTnoU5ltBYDU6DnJ0pN5eRTnoJJuD2RiK38OjUYc8uVT3O1lPnL/B9Aq7fxHp0x2XqN4gWH/IydK7aoBPNQKbXtyF+fZOlYPoJh1/iGpVPa2QeASxt2EmX+B2ZRo/wqSJzKqAT3nefGTpVyrA9H8TV9yg4HNl9mO/r2uO68vsF0Aqn+LVROxAXPmcoB8DOhRJGt4LoThU94PUPN2Nv5UsD4gy9wuDp0hamiIOSqFHpM8QEREBERAREQEREBERAREQEREBERAREQEREBPhE+xA479pWwP2cNl/hVGX2f5TnXNT8rkdncZUYSpelTP8A9aH/AIidzxeFSqhSoodWFipFwRKzZvRbCUABToJpuL3qMOVmckjwkaHLMHgqtb+FTep2qpK+Le6PEy+wPQfFPq+SkPzNmYf7U0P806dEaGn4LoBRX+LUeoeIFqanyuw/ml/gNh4ejY06KKR9613/AJ2u3rLGJI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0666" name="Picture 10" descr="http://www.esafetysupplies.com/images/P/5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50" y="2027735"/>
            <a:ext cx="1884631" cy="12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8292" y="1868818"/>
            <a:ext cx="1172658" cy="11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0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6682" y="1314450"/>
            <a:ext cx="5979968" cy="8001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Pelindung</a:t>
            </a:r>
            <a:r>
              <a:rPr lang="en-US" sz="2400" b="1" dirty="0"/>
              <a:t> </a:t>
            </a:r>
            <a:r>
              <a:rPr lang="en-US" sz="2400" b="1" dirty="0" err="1"/>
              <a:t>mata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wajah</a:t>
            </a:r>
            <a:endParaRPr lang="en-US" sz="24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81991" y="2114550"/>
            <a:ext cx="7471064" cy="125047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/>
              <a:t>P</a:t>
            </a:r>
            <a:r>
              <a:rPr lang="id-ID" sz="1800" dirty="0"/>
              <a:t>erlindungan mata dan wajah sesuai dengan pekerjaan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 Kacamata pelindung (google) harus memiliki pelindung samping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Pelindung wajah (faceshield) digunakan bila ada risiko percikan atau ciprakan</a:t>
            </a:r>
            <a:endParaRPr lang="en-US" dirty="0"/>
          </a:p>
          <a:p>
            <a:pPr eaLnBrk="1" hangingPunct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64071" y="4671197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dirty="0" err="1"/>
              <a:t>faceshield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62" y="3375643"/>
            <a:ext cx="2189334" cy="1443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54" y="3251905"/>
            <a:ext cx="1432232" cy="1468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391"/>
            <a:ext cx="1667204" cy="11114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85846" y="4722278"/>
            <a:ext cx="222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dirty="0" err="1"/>
              <a:t>googles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79" y="3375644"/>
            <a:ext cx="2042021" cy="1361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4363" y="3832912"/>
            <a:ext cx="1207294" cy="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48246" y="1131094"/>
            <a:ext cx="6967104" cy="994172"/>
          </a:xfrm>
        </p:spPr>
        <p:txBody>
          <a:bodyPr/>
          <a:lstStyle/>
          <a:p>
            <a:pPr eaLnBrk="1" hangingPunct="1"/>
            <a:r>
              <a:rPr lang="en-US" sz="2400" b="1" dirty="0"/>
              <a:t>Respirator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76135" y="3902961"/>
            <a:ext cx="5124815" cy="1454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1800" dirty="0"/>
              <a:t>Pasokan Udara</a:t>
            </a:r>
          </a:p>
          <a:p>
            <a:r>
              <a:rPr lang="id-ID" sz="1800" dirty="0"/>
              <a:t>Udara dipasok dari area yang aman</a:t>
            </a:r>
          </a:p>
          <a:p>
            <a:r>
              <a:rPr lang="id-ID" sz="1800" dirty="0"/>
              <a:t>Air flow dari ruang bertekanan positif ke negatif</a:t>
            </a:r>
          </a:p>
          <a:p>
            <a:r>
              <a:rPr lang="id-ID" sz="1800" dirty="0"/>
              <a:t>Alat pernafasan pribadi (self-contained breathing apparatus – SCBA)</a:t>
            </a: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10106" y="3286456"/>
            <a:ext cx="1257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en-US" dirty="0"/>
              <a:t>N95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63237" y="3260003"/>
            <a:ext cx="353400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Power Air Pressure Respirator (</a:t>
            </a:r>
            <a:r>
              <a:rPr lang="en-US" dirty="0"/>
              <a:t>PAPR</a:t>
            </a:r>
            <a:r>
              <a:rPr lang="id-ID" dirty="0"/>
              <a:t>)</a:t>
            </a:r>
            <a:endParaRPr lang="en-US" dirty="0"/>
          </a:p>
        </p:txBody>
      </p:sp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46022" r="85893" b="43924"/>
          <a:stretch>
            <a:fillRect/>
          </a:stretch>
        </p:blipFill>
        <p:spPr bwMode="auto">
          <a:xfrm>
            <a:off x="811110" y="2050328"/>
            <a:ext cx="1148954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25188" y="3286456"/>
            <a:ext cx="270132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algn="ctr">
              <a:spcBef>
                <a:spcPts val="225"/>
              </a:spcBef>
              <a:buClr>
                <a:srgbClr val="A04DA3"/>
              </a:buClr>
              <a:defRPr/>
            </a:pPr>
            <a:r>
              <a:rPr lang="id-ID" dirty="0"/>
              <a:t>M</a:t>
            </a:r>
            <a:r>
              <a:rPr lang="en-US" dirty="0"/>
              <a:t>asker</a:t>
            </a:r>
            <a:r>
              <a:rPr lang="id-ID" dirty="0"/>
              <a:t> </a:t>
            </a:r>
          </a:p>
        </p:txBody>
      </p:sp>
      <p:pic>
        <p:nvPicPr>
          <p:cNvPr id="68610" name="Picture 2" descr="http://justinproductsusa.com/images/producto-respi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7" y="2050328"/>
            <a:ext cx="1788641" cy="12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3M Versaflo PAPR Respir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26" y="1670661"/>
            <a:ext cx="1589342" cy="15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http://www.conney.com/wcsstore/Conney/images/fullsize/Z5299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38" y="1744439"/>
            <a:ext cx="1444105" cy="14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7" y="3884409"/>
            <a:ext cx="1428750" cy="14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72936" y="1428750"/>
            <a:ext cx="5756564" cy="8001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Bahaya-bahaya</a:t>
            </a:r>
            <a:r>
              <a:rPr lang="en-US" sz="2400" b="1" dirty="0"/>
              <a:t> di Lab </a:t>
            </a:r>
            <a:r>
              <a:rPr lang="en-US" sz="2400" b="1" dirty="0" err="1"/>
              <a:t>Biologi</a:t>
            </a:r>
            <a:endParaRPr lang="en-US" sz="2400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14350" y="2499013"/>
            <a:ext cx="6457950" cy="2987387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err="1"/>
              <a:t>Materi-materi</a:t>
            </a:r>
            <a:r>
              <a:rPr lang="en-US" dirty="0"/>
              <a:t> </a:t>
            </a:r>
            <a:r>
              <a:rPr lang="en-US" dirty="0" err="1"/>
              <a:t>biologis</a:t>
            </a:r>
            <a:endParaRPr lang="en-US" dirty="0"/>
          </a:p>
          <a:p>
            <a:pPr eaLnBrk="1" hangingPunct="1"/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infeksius</a:t>
            </a:r>
            <a:endParaRPr lang="en-US" dirty="0"/>
          </a:p>
          <a:p>
            <a:pPr eaLnBrk="1" hangingPunct="1"/>
            <a:r>
              <a:rPr lang="en-US" dirty="0" err="1"/>
              <a:t>Reagen</a:t>
            </a:r>
            <a:r>
              <a:rPr lang="en-US" dirty="0"/>
              <a:t> </a:t>
            </a:r>
            <a:r>
              <a:rPr lang="en-US" dirty="0" err="1"/>
              <a:t>kimia</a:t>
            </a:r>
            <a:endParaRPr lang="en-US" dirty="0"/>
          </a:p>
          <a:p>
            <a:pPr eaLnBrk="1" hangingPunct="1"/>
            <a:r>
              <a:rPr lang="en-US" dirty="0" err="1"/>
              <a:t>Radioaktif</a:t>
            </a:r>
            <a:endParaRPr lang="en-US" dirty="0"/>
          </a:p>
          <a:p>
            <a:pPr eaLnBrk="1" hangingPunct="1"/>
            <a:r>
              <a:rPr lang="en-US" dirty="0" err="1"/>
              <a:t>Materi</a:t>
            </a:r>
            <a:r>
              <a:rPr lang="en-US" dirty="0"/>
              <a:t> non-ionizing</a:t>
            </a:r>
          </a:p>
          <a:p>
            <a:pPr eaLnBrk="1" hangingPunct="1"/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terbakar</a:t>
            </a:r>
            <a:endParaRPr lang="en-US" dirty="0"/>
          </a:p>
          <a:p>
            <a:pPr eaLnBrk="1" hangingPunct="1"/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listrik</a:t>
            </a:r>
            <a:endParaRPr lang="en-US" dirty="0"/>
          </a:p>
          <a:p>
            <a:pPr eaLnBrk="1" hangingPunct="1"/>
            <a:r>
              <a:rPr lang="en-US" dirty="0" err="1"/>
              <a:t>dll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44667" r="54688" b="15334"/>
          <a:stretch>
            <a:fillRect/>
          </a:stretch>
        </p:blipFill>
        <p:spPr bwMode="auto">
          <a:xfrm>
            <a:off x="4808936" y="1345981"/>
            <a:ext cx="2826544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63333" r="67188" b="22000"/>
          <a:stretch>
            <a:fillRect/>
          </a:stretch>
        </p:blipFill>
        <p:spPr bwMode="auto">
          <a:xfrm>
            <a:off x="6276081" y="4743450"/>
            <a:ext cx="123706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53999" r="57031" b="22000"/>
          <a:stretch>
            <a:fillRect/>
          </a:stretch>
        </p:blipFill>
        <p:spPr bwMode="auto">
          <a:xfrm>
            <a:off x="5090518" y="4543425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46001" r="56252" b="35333"/>
          <a:stretch>
            <a:fillRect/>
          </a:stretch>
        </p:blipFill>
        <p:spPr bwMode="auto">
          <a:xfrm>
            <a:off x="4000501" y="4572000"/>
            <a:ext cx="80843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1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54727" y="971550"/>
            <a:ext cx="5974773" cy="8001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kimia</a:t>
            </a:r>
            <a:endParaRPr lang="en-US" sz="2400" b="1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130" y="1781420"/>
            <a:ext cx="5470890" cy="41569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terbakar</a:t>
            </a:r>
            <a:r>
              <a:rPr lang="en-US" sz="1800" dirty="0"/>
              <a:t> (</a:t>
            </a:r>
            <a:r>
              <a:rPr lang="en-US" sz="1800" dirty="0" err="1"/>
              <a:t>aseton</a:t>
            </a:r>
            <a:r>
              <a:rPr lang="en-US" sz="1800" dirty="0"/>
              <a:t>, </a:t>
            </a:r>
            <a:r>
              <a:rPr lang="en-US" sz="1800" dirty="0" err="1"/>
              <a:t>etanol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Oksidator</a:t>
            </a:r>
            <a:r>
              <a:rPr lang="en-US" sz="1800" dirty="0"/>
              <a:t> (</a:t>
            </a:r>
            <a:r>
              <a:rPr lang="en-US" sz="1800" dirty="0" err="1"/>
              <a:t>oksigen</a:t>
            </a:r>
            <a:r>
              <a:rPr lang="en-US" sz="1800" dirty="0"/>
              <a:t>,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peroksida</a:t>
            </a:r>
            <a:r>
              <a:rPr lang="en-US" sz="1800" dirty="0"/>
              <a:t>, </a:t>
            </a:r>
            <a:r>
              <a:rPr lang="en-US" sz="1800" dirty="0" err="1"/>
              <a:t>klorin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Korosif</a:t>
            </a:r>
            <a:r>
              <a:rPr lang="en-US" sz="1800" dirty="0"/>
              <a:t> (KOH, H2SO4)</a:t>
            </a:r>
          </a:p>
          <a:p>
            <a:pPr eaLnBrk="1" hangingPunct="1"/>
            <a:r>
              <a:rPr lang="en-US" sz="1800" dirty="0" err="1"/>
              <a:t>Eksplosif</a:t>
            </a:r>
            <a:r>
              <a:rPr lang="en-US" sz="1800" dirty="0"/>
              <a:t> (</a:t>
            </a:r>
            <a:r>
              <a:rPr lang="en-US" sz="1800" dirty="0" err="1"/>
              <a:t>aseton</a:t>
            </a:r>
            <a:r>
              <a:rPr lang="en-US" sz="1800" dirty="0"/>
              <a:t> </a:t>
            </a:r>
            <a:r>
              <a:rPr lang="en-US" sz="1800" dirty="0" err="1"/>
              <a:t>peroksida</a:t>
            </a:r>
            <a:r>
              <a:rPr lang="en-US" sz="1800" dirty="0"/>
              <a:t>, </a:t>
            </a:r>
            <a:r>
              <a:rPr lang="en-US" sz="1800" dirty="0" err="1"/>
              <a:t>natrium</a:t>
            </a:r>
            <a:r>
              <a:rPr lang="en-US" sz="1800" dirty="0"/>
              <a:t> </a:t>
            </a:r>
            <a:r>
              <a:rPr lang="en-US" sz="1800" dirty="0" err="1"/>
              <a:t>azida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Reaktif</a:t>
            </a:r>
            <a:r>
              <a:rPr lang="en-US" sz="1800" dirty="0"/>
              <a:t> (</a:t>
            </a:r>
            <a:r>
              <a:rPr lang="en-US" sz="1800" dirty="0" err="1"/>
              <a:t>NaOH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/>
              <a:t>Mutagen (</a:t>
            </a:r>
            <a:r>
              <a:rPr lang="en-US" sz="1800" dirty="0" err="1"/>
              <a:t>Etbr</a:t>
            </a:r>
            <a:r>
              <a:rPr lang="en-US" sz="1800" dirty="0"/>
              <a:t>, </a:t>
            </a:r>
            <a:r>
              <a:rPr lang="en-US" sz="1800" dirty="0" err="1"/>
              <a:t>radiasi</a:t>
            </a:r>
            <a:r>
              <a:rPr lang="en-US" sz="1800" dirty="0"/>
              <a:t>)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z="1800" b="1" dirty="0" err="1"/>
              <a:t>Efek</a:t>
            </a:r>
            <a:r>
              <a:rPr lang="en-US" sz="1800" b="1" dirty="0"/>
              <a:t> </a:t>
            </a:r>
            <a:r>
              <a:rPr lang="en-US" sz="1800" b="1" dirty="0" err="1"/>
              <a:t>terhadap</a:t>
            </a:r>
            <a:r>
              <a:rPr lang="en-US" sz="1800" b="1" dirty="0"/>
              <a:t> </a:t>
            </a:r>
            <a:r>
              <a:rPr lang="en-US" sz="1800" b="1" dirty="0" err="1"/>
              <a:t>kesehatan</a:t>
            </a:r>
            <a:endParaRPr lang="en-US" sz="1800" b="1" dirty="0"/>
          </a:p>
          <a:p>
            <a:pPr eaLnBrk="1" hangingPunct="1"/>
            <a:r>
              <a:rPr lang="en-US" sz="1800" dirty="0" err="1"/>
              <a:t>Karsinogen</a:t>
            </a:r>
            <a:r>
              <a:rPr lang="en-US" sz="1800" dirty="0"/>
              <a:t> (</a:t>
            </a:r>
            <a:r>
              <a:rPr lang="en-US" sz="1800" dirty="0" err="1"/>
              <a:t>benzen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Iritan</a:t>
            </a:r>
            <a:r>
              <a:rPr lang="en-US" sz="1800" dirty="0"/>
              <a:t> (</a:t>
            </a:r>
            <a:r>
              <a:rPr lang="en-US" sz="1800" dirty="0" err="1"/>
              <a:t>klorin</a:t>
            </a:r>
            <a:r>
              <a:rPr lang="en-US" sz="1800" dirty="0"/>
              <a:t>, </a:t>
            </a:r>
            <a:r>
              <a:rPr lang="en-US" sz="1800" dirty="0" err="1"/>
              <a:t>as.nitrat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Sensitif</a:t>
            </a:r>
            <a:r>
              <a:rPr lang="en-US" sz="1800" dirty="0"/>
              <a:t> (</a:t>
            </a:r>
            <a:r>
              <a:rPr lang="en-US" sz="1800" dirty="0" err="1"/>
              <a:t>alergi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Kematian</a:t>
            </a:r>
            <a:r>
              <a:rPr lang="en-US" sz="1800" dirty="0"/>
              <a:t> (</a:t>
            </a:r>
            <a:r>
              <a:rPr lang="en-US" sz="1800" dirty="0" err="1"/>
              <a:t>neurotoksin-cyanida</a:t>
            </a:r>
            <a:r>
              <a:rPr lang="en-US" sz="1800" dirty="0"/>
              <a:t> </a:t>
            </a:r>
            <a:r>
              <a:rPr lang="en-US" sz="1800" dirty="0" err="1"/>
              <a:t>barbiturat</a:t>
            </a:r>
            <a:endParaRPr lang="en-US" sz="1800" dirty="0"/>
          </a:p>
          <a:p>
            <a:pPr eaLnBrk="1" hangingPunct="1"/>
            <a:r>
              <a:rPr lang="en-US" sz="1800" dirty="0" err="1"/>
              <a:t>Terbakar</a:t>
            </a:r>
            <a:r>
              <a:rPr lang="en-US" sz="1800" dirty="0"/>
              <a:t>  (</a:t>
            </a:r>
            <a:r>
              <a:rPr lang="en-US" sz="1800" dirty="0" err="1"/>
              <a:t>asam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fenol</a:t>
            </a:r>
            <a:r>
              <a:rPr lang="en-US" sz="1800" dirty="0"/>
              <a:t>)</a:t>
            </a:r>
          </a:p>
          <a:p>
            <a:pPr eaLnBrk="1" hangingPunct="1"/>
            <a:endParaRPr lang="en-US" sz="16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4" descr="http://image.slidesharecdn.com/labsafety-120706045405-phpapp02/95/lab-safety-19-728.jpg?cb=1341550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50" y="2230547"/>
            <a:ext cx="4037473" cy="30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0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36" y="1131094"/>
            <a:ext cx="7071014" cy="994172"/>
          </a:xfrm>
        </p:spPr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2" y="2582141"/>
            <a:ext cx="5311550" cy="2723569"/>
          </a:xfrm>
        </p:spPr>
        <p:txBody>
          <a:bodyPr/>
          <a:lstStyle/>
          <a:p>
            <a:r>
              <a:rPr lang="en-US" dirty="0"/>
              <a:t>Patuhi peraturan laboratorium</a:t>
            </a:r>
          </a:p>
          <a:p>
            <a:r>
              <a:rPr lang="en-US" dirty="0"/>
              <a:t>Ketahui tingkat bahaya prosedur yang sedang dikerjakan</a:t>
            </a:r>
          </a:p>
          <a:p>
            <a:r>
              <a:rPr lang="en-US" dirty="0"/>
              <a:t>Diskusikan dengan supervisor atau orang yang lebih ahli bila ada hal-hal yang kurang jelas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50" name="AutoShape 2" descr="https://s-media-cache-ak0.pinimg.com/236x/90/e4/4a/90e44a9c595cb559ab6037c02d175964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s-media-cache-ak0.pinimg.com/236x/90/e4/4a/90e44a9c595cb559ab6037c02d175964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s-media-cache-ak0.pinimg.com/236x/90/e4/4a/90e44a9c595cb559ab6037c02d175964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364" y="1463003"/>
            <a:ext cx="2328863" cy="299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Emergency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Tanggap Darurat dan Keamanan di Laboratorium</a:t>
            </a:r>
          </a:p>
          <a:p>
            <a:endParaRPr lang="id-ID" dirty="0"/>
          </a:p>
          <a:p>
            <a:r>
              <a:rPr lang="id-ID" dirty="0"/>
              <a:t>Gema Puspa Sari, M. Biomed.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2724"/>
            <a:ext cx="8026977" cy="1122543"/>
          </a:xfrm>
        </p:spPr>
        <p:txBody>
          <a:bodyPr/>
          <a:lstStyle/>
          <a:p>
            <a:pPr algn="r"/>
            <a:r>
              <a:rPr lang="id-ID" b="1" dirty="0"/>
              <a:t>Tujuan</a:t>
            </a:r>
            <a:r>
              <a:rPr lang="id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2499013"/>
            <a:ext cx="5934508" cy="3501737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Mengidentifikasi bagaimana kecelakaan kerja dapat terjadi dan mempengaruhi kehidupan sehari-hari </a:t>
            </a:r>
            <a:endParaRPr lang="en-US" dirty="0"/>
          </a:p>
          <a:p>
            <a:r>
              <a:rPr lang="id-ID" dirty="0"/>
              <a:t>Identifikasi umum </a:t>
            </a:r>
            <a:r>
              <a:rPr lang="en-US" dirty="0"/>
              <a:t>: </a:t>
            </a:r>
            <a:r>
              <a:rPr lang="id-ID" dirty="0"/>
              <a:t>gejala, nyeri </a:t>
            </a:r>
            <a:r>
              <a:rPr lang="en-US" dirty="0"/>
              <a:t>/</a:t>
            </a:r>
            <a:r>
              <a:rPr lang="id-ID" dirty="0"/>
              <a:t>sakit, penyakit dan cedera yang berhubungan dengan pekerjaan </a:t>
            </a:r>
            <a:endParaRPr lang="en-US" dirty="0"/>
          </a:p>
          <a:p>
            <a:r>
              <a:rPr lang="id-ID" dirty="0"/>
              <a:t>Mengidentifikasi dan mengenali paparan dan bahaya terkait dengan penyakit yang terkait dengan pekerjaan dan cedera. </a:t>
            </a:r>
            <a:endParaRPr lang="en-US" dirty="0"/>
          </a:p>
          <a:p>
            <a:r>
              <a:rPr lang="id-ID" dirty="0"/>
              <a:t>Mengembangkan solusi dan strategi untuk mengatasi bahaya diidentifikasi.</a:t>
            </a:r>
            <a:endParaRPr lang="en-US" dirty="0"/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62000" r="59375" b="20667"/>
          <a:stretch>
            <a:fillRect/>
          </a:stretch>
        </p:blipFill>
        <p:spPr bwMode="auto">
          <a:xfrm>
            <a:off x="6398094" y="2217485"/>
            <a:ext cx="1819925" cy="16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www.firstaidandsafetyonline.com/media/catalog/product/cache/1/image/9df78eab33525d08d6e5fb8d27136e95/M/G/MGNF909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74" y="4008292"/>
            <a:ext cx="1888349" cy="13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5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369" y="3711401"/>
            <a:ext cx="7651262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id-ID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WASPADAI </a:t>
            </a:r>
            <a:r>
              <a:rPr lang="id-I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id-ID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d-ID" sz="4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PERHATIKAN</a:t>
            </a:r>
            <a:endParaRPr lang="en-US" sz="4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2" descr="http://www.osd.ie/wp-content/uploads/2012/06/redimportantsig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73" y="1837752"/>
            <a:ext cx="2030340" cy="16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://www.clker.com/cliparts/U/X/6/t/R/u/attentio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09" y="1837752"/>
            <a:ext cx="1876469" cy="16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9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36" y="1131094"/>
            <a:ext cx="7071014" cy="994172"/>
          </a:xfrm>
        </p:spPr>
        <p:txBody>
          <a:bodyPr/>
          <a:lstStyle/>
          <a:p>
            <a:r>
              <a:rPr lang="id-ID" b="1" dirty="0"/>
              <a:t>Keadaan Gawat Darurat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1" y="2457450"/>
            <a:ext cx="7886700" cy="2848260"/>
          </a:xfrm>
        </p:spPr>
        <p:txBody>
          <a:bodyPr/>
          <a:lstStyle/>
          <a:p>
            <a:pPr marL="385763" indent="-385763">
              <a:buAutoNum type="arabicPeriod"/>
            </a:pPr>
            <a:r>
              <a:rPr lang="id-ID" dirty="0"/>
              <a:t>Tumpahan bahan biologis berbahaya</a:t>
            </a:r>
          </a:p>
          <a:p>
            <a:pPr marL="385763" indent="-385763">
              <a:buAutoNum type="arabicPeriod"/>
            </a:pPr>
            <a:r>
              <a:rPr lang="id-ID" dirty="0"/>
              <a:t>Tumpahan bahan kimia berbahaya</a:t>
            </a:r>
          </a:p>
          <a:p>
            <a:pPr marL="385763" indent="-385763">
              <a:buAutoNum type="arabicPeriod"/>
            </a:pPr>
            <a:r>
              <a:rPr lang="id-ID" dirty="0"/>
              <a:t>Bencana </a:t>
            </a:r>
            <a:r>
              <a:rPr lang="id-ID" dirty="0">
                <a:sym typeface="Wingdings" panose="05000000000000000000" pitchFamily="2" charset="2"/>
              </a:rPr>
              <a:t> kebakaran, banjir, gempa bumi, listrik padam, terorisme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4" descr="https://encrypted-tbn0.gstatic.com/images?q=tbn:ANd9GcQtpEzDs0IVegTw-4mYCENaSAK0cTtX9WYDYtKCgCWVsUGWGnUu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63" y="3854291"/>
            <a:ext cx="1852232" cy="123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encrypted-tbn1.gstatic.com/images?q=tbn:ANd9GcRgNzLk_0LtaipX661RGpDYkgMNmP84p-iFyJRauTErkCzpS5fN"/>
          <p:cNvPicPr>
            <a:picLocks noChangeAspect="1" noChangeArrowheads="1"/>
          </p:cNvPicPr>
          <p:nvPr/>
        </p:nvPicPr>
        <p:blipFill>
          <a:blip r:embed="rId3" cstate="print"/>
          <a:srcRect l="10001" b="8783"/>
          <a:stretch>
            <a:fillRect/>
          </a:stretch>
        </p:blipFill>
        <p:spPr bwMode="auto">
          <a:xfrm>
            <a:off x="2191943" y="3854291"/>
            <a:ext cx="1643061" cy="123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beritaekonomi.kiosgeek.com/wp-content/plugins/wp-o-matic/cache/84541_197363_kebakaran-gedung-sekretariat-neg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292" y="3847146"/>
            <a:ext cx="1654021" cy="12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www.jagmobilesolutions.com/images/products/emergency-shower-trailers-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7300" y="3847145"/>
            <a:ext cx="928688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1" descr="https://ie.vwr.com/en_IE/content/promotions/images/spill_kit.jpg"/>
          <p:cNvPicPr>
            <a:picLocks noChangeAspect="1" noChangeArrowheads="1"/>
          </p:cNvPicPr>
          <p:nvPr/>
        </p:nvPicPr>
        <p:blipFill>
          <a:blip r:embed="rId6" cstate="print"/>
          <a:srcRect l="7143"/>
          <a:stretch>
            <a:fillRect/>
          </a:stretch>
        </p:blipFill>
        <p:spPr bwMode="auto">
          <a:xfrm>
            <a:off x="6657975" y="3854290"/>
            <a:ext cx="1201590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00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214563" y="1865649"/>
          <a:ext cx="4531995" cy="33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457575" y="3068955"/>
            <a:ext cx="2343150" cy="1066562"/>
          </a:xfrm>
          <a:prstGeom prst="rect">
            <a:avLst/>
          </a:prstGeom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Perpetua" pitchFamily="18" charset="0"/>
                <a:ea typeface="+mj-ea"/>
                <a:cs typeface="+mj-cs"/>
              </a:rPr>
              <a:t>Tata </a:t>
            </a:r>
            <a:r>
              <a:rPr lang="en-US" sz="2100" b="1" dirty="0" err="1">
                <a:latin typeface="Perpetua" pitchFamily="18" charset="0"/>
                <a:ea typeface="+mj-ea"/>
                <a:cs typeface="+mj-cs"/>
              </a:rPr>
              <a:t>laksana</a:t>
            </a:r>
            <a:r>
              <a:rPr lang="en-US" sz="2100" b="1" dirty="0">
                <a:latin typeface="Perpetua" pitchFamily="18" charset="0"/>
                <a:ea typeface="+mj-ea"/>
                <a:cs typeface="+mj-cs"/>
              </a:rPr>
              <a:t>  </a:t>
            </a:r>
          </a:p>
          <a:p>
            <a:pPr marL="0" indent="0" algn="ctr"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100" b="1" dirty="0" err="1">
                <a:latin typeface="Perpetua" pitchFamily="18" charset="0"/>
                <a:ea typeface="+mj-ea"/>
                <a:cs typeface="+mj-cs"/>
              </a:rPr>
              <a:t>Tanggap</a:t>
            </a:r>
            <a:r>
              <a:rPr lang="en-US" sz="2100" b="1" dirty="0"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sz="2100" b="1" dirty="0" err="1">
                <a:latin typeface="Perpetua" pitchFamily="18" charset="0"/>
                <a:ea typeface="+mj-ea"/>
                <a:cs typeface="+mj-cs"/>
              </a:rPr>
              <a:t>Bencana</a:t>
            </a:r>
            <a:endParaRPr lang="en-US" sz="2100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194935" y="1011555"/>
            <a:ext cx="3103245" cy="1268730"/>
          </a:xfrm>
          <a:prstGeom prst="wedgeEllipseCallou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Aktivitas menunjang kesiapan menghadapi bencana</a:t>
            </a:r>
          </a:p>
        </p:txBody>
      </p:sp>
      <p:sp>
        <p:nvSpPr>
          <p:cNvPr id="8" name="Oval Callout 7"/>
          <p:cNvSpPr/>
          <p:nvPr/>
        </p:nvSpPr>
        <p:spPr>
          <a:xfrm flipH="1">
            <a:off x="240030" y="857250"/>
            <a:ext cx="3217545" cy="1457325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Persiapan-persiapan yang dilakukan untuk mencegah bencana terjadi atau untuk mengurangi efek bencana</a:t>
            </a:r>
          </a:p>
        </p:txBody>
      </p:sp>
      <p:sp>
        <p:nvSpPr>
          <p:cNvPr id="9" name="Oval Callout 8"/>
          <p:cNvSpPr/>
          <p:nvPr/>
        </p:nvSpPr>
        <p:spPr>
          <a:xfrm flipV="1">
            <a:off x="5612130" y="4785240"/>
            <a:ext cx="3120390" cy="1215510"/>
          </a:xfrm>
          <a:prstGeom prst="wedgeEllipseCallou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Oval Callout 9"/>
          <p:cNvSpPr/>
          <p:nvPr/>
        </p:nvSpPr>
        <p:spPr>
          <a:xfrm rot="10800000">
            <a:off x="642652" y="4785240"/>
            <a:ext cx="3123248" cy="1194163"/>
          </a:xfrm>
          <a:prstGeom prst="wedgeEllipseCallou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978980" y="5185653"/>
            <a:ext cx="24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Pemulihan keadaan ke kondisi normal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1344" y="5081778"/>
            <a:ext cx="211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Aktivitas untuk mengurangi dampak bencana/ gawat darurat</a:t>
            </a:r>
          </a:p>
        </p:txBody>
      </p:sp>
    </p:spTree>
    <p:extLst>
      <p:ext uri="{BB962C8B-B14F-4D97-AF65-F5344CB8AC3E}">
        <p14:creationId xmlns:p14="http://schemas.microsoft.com/office/powerpoint/2010/main" val="3770435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71500" y="1200150"/>
            <a:ext cx="8011391" cy="800100"/>
          </a:xfrm>
        </p:spPr>
        <p:txBody>
          <a:bodyPr/>
          <a:lstStyle/>
          <a:p>
            <a:pPr algn="r" eaLnBrk="1" hangingPunct="1"/>
            <a:r>
              <a:rPr lang="en-US" sz="2400" b="1" dirty="0"/>
              <a:t>Emergency </a:t>
            </a:r>
            <a:r>
              <a:rPr lang="en-US" sz="2400" b="1" dirty="0" err="1"/>
              <a:t>Respons</a:t>
            </a:r>
            <a:r>
              <a:rPr lang="en-US" sz="2400" b="1" dirty="0"/>
              <a:t> Plan (ERP)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7427" y="1958686"/>
            <a:ext cx="8562110" cy="38706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1650" dirty="0" err="1"/>
              <a:t>Komponen</a:t>
            </a:r>
            <a:r>
              <a:rPr lang="en-US" sz="1650" dirty="0"/>
              <a:t> </a:t>
            </a:r>
            <a:r>
              <a:rPr lang="en-US" sz="1650" dirty="0" err="1"/>
              <a:t>penting</a:t>
            </a:r>
            <a:r>
              <a:rPr lang="en-US" sz="1650" dirty="0"/>
              <a:t> </a:t>
            </a:r>
            <a:r>
              <a:rPr lang="en-US" sz="1650" dirty="0" err="1"/>
              <a:t>untuk</a:t>
            </a:r>
            <a:r>
              <a:rPr lang="en-US" sz="1650" dirty="0"/>
              <a:t> </a:t>
            </a:r>
            <a:r>
              <a:rPr lang="en-US" sz="1650" dirty="0" err="1"/>
              <a:t>memastikan</a:t>
            </a:r>
            <a:r>
              <a:rPr lang="en-US" sz="1650" dirty="0"/>
              <a:t> </a:t>
            </a:r>
            <a:r>
              <a:rPr lang="en-US" sz="1650" dirty="0" err="1"/>
              <a:t>pengoperasian</a:t>
            </a:r>
            <a:r>
              <a:rPr lang="en-US" sz="1650" dirty="0"/>
              <a:t> </a:t>
            </a:r>
            <a:r>
              <a:rPr lang="en-US" sz="1650" dirty="0" err="1"/>
              <a:t>fasilitas</a:t>
            </a:r>
            <a:r>
              <a:rPr lang="en-US" sz="1650" dirty="0"/>
              <a:t> yang </a:t>
            </a:r>
            <a:r>
              <a:rPr lang="en-US" sz="1650" dirty="0" err="1"/>
              <a:t>aman</a:t>
            </a:r>
            <a:r>
              <a:rPr lang="en-US" sz="1650" dirty="0"/>
              <a:t> </a:t>
            </a:r>
            <a:r>
              <a:rPr lang="en-US" sz="1650" dirty="0" err="1"/>
              <a:t>terhadap</a:t>
            </a:r>
            <a:r>
              <a:rPr lang="en-US" sz="1650" dirty="0"/>
              <a:t> </a:t>
            </a:r>
            <a:r>
              <a:rPr lang="en-US" sz="1650" dirty="0" err="1"/>
              <a:t>sekuritas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safety </a:t>
            </a:r>
            <a:r>
              <a:rPr lang="en-US" sz="1650" dirty="0" err="1"/>
              <a:t>personil</a:t>
            </a:r>
            <a:r>
              <a:rPr lang="en-US" sz="1650" dirty="0"/>
              <a:t> lab</a:t>
            </a:r>
          </a:p>
          <a:p>
            <a:pPr eaLnBrk="1" hangingPunct="1"/>
            <a:r>
              <a:rPr lang="en-US" sz="1650" dirty="0" err="1"/>
              <a:t>Masalah</a:t>
            </a:r>
            <a:r>
              <a:rPr lang="en-US" sz="1650" dirty="0"/>
              <a:t> </a:t>
            </a:r>
            <a:r>
              <a:rPr lang="en-US" sz="1650" dirty="0" err="1"/>
              <a:t>dapat</a:t>
            </a:r>
            <a:r>
              <a:rPr lang="en-US" sz="1650" dirty="0"/>
              <a:t> </a:t>
            </a:r>
            <a:r>
              <a:rPr lang="en-US" sz="1650" dirty="0" err="1"/>
              <a:t>diatasi</a:t>
            </a:r>
            <a:r>
              <a:rPr lang="en-US" sz="1650" dirty="0"/>
              <a:t> </a:t>
            </a:r>
            <a:r>
              <a:rPr lang="en-US" sz="1650" dirty="0" err="1"/>
              <a:t>lebih</a:t>
            </a:r>
            <a:r>
              <a:rPr lang="en-US" sz="1650" dirty="0"/>
              <a:t> </a:t>
            </a:r>
            <a:r>
              <a:rPr lang="en-US" sz="1650" dirty="0" err="1"/>
              <a:t>awal</a:t>
            </a:r>
            <a:r>
              <a:rPr lang="en-US" sz="1650" dirty="0"/>
              <a:t> </a:t>
            </a:r>
            <a:r>
              <a:rPr lang="en-US" sz="1650" dirty="0" err="1"/>
              <a:t>dalam</a:t>
            </a:r>
            <a:r>
              <a:rPr lang="en-US" sz="1650" dirty="0"/>
              <a:t> </a:t>
            </a:r>
            <a:r>
              <a:rPr lang="en-US" sz="1650" dirty="0" err="1"/>
              <a:t>perencanaan</a:t>
            </a:r>
            <a:r>
              <a:rPr lang="en-US" sz="1650" dirty="0"/>
              <a:t> </a:t>
            </a:r>
            <a:r>
              <a:rPr lang="en-US" sz="1650" dirty="0" err="1"/>
              <a:t>kerja</a:t>
            </a:r>
            <a:r>
              <a:rPr lang="en-US" sz="1650" dirty="0"/>
              <a:t> lab</a:t>
            </a:r>
          </a:p>
          <a:p>
            <a:pPr eaLnBrk="1" hangingPunct="1"/>
            <a:r>
              <a:rPr lang="en-US" sz="1650" dirty="0" err="1"/>
              <a:t>Tergantung</a:t>
            </a:r>
            <a:r>
              <a:rPr lang="en-US" sz="1650" dirty="0"/>
              <a:t> </a:t>
            </a:r>
            <a:r>
              <a:rPr lang="en-US" sz="1650" dirty="0" err="1"/>
              <a:t>jenis</a:t>
            </a:r>
            <a:r>
              <a:rPr lang="en-US" sz="1650" dirty="0"/>
              <a:t>/</a:t>
            </a:r>
            <a:r>
              <a:rPr lang="en-US" sz="1650" dirty="0" err="1"/>
              <a:t>tipe</a:t>
            </a:r>
            <a:r>
              <a:rPr lang="en-US" sz="1650" dirty="0"/>
              <a:t> </a:t>
            </a:r>
            <a:r>
              <a:rPr lang="en-US" sz="1650" dirty="0" err="1"/>
              <a:t>pekerjaan</a:t>
            </a:r>
            <a:r>
              <a:rPr lang="en-US" sz="1650" dirty="0"/>
              <a:t> lab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agen</a:t>
            </a:r>
            <a:r>
              <a:rPr lang="en-US" sz="1650" dirty="0"/>
              <a:t>/</a:t>
            </a:r>
            <a:r>
              <a:rPr lang="en-US" sz="1650" dirty="0" err="1"/>
              <a:t>bahan</a:t>
            </a:r>
            <a:r>
              <a:rPr lang="en-US" sz="1650" dirty="0"/>
              <a:t> </a:t>
            </a:r>
            <a:r>
              <a:rPr lang="en-US" sz="1650" dirty="0" err="1"/>
              <a:t>kimia</a:t>
            </a:r>
            <a:r>
              <a:rPr lang="en-US" sz="1650" dirty="0"/>
              <a:t> yang </a:t>
            </a:r>
            <a:r>
              <a:rPr lang="en-US" sz="1650" dirty="0" err="1"/>
              <a:t>digunakan</a:t>
            </a:r>
            <a:endParaRPr lang="en-US" sz="1650" dirty="0"/>
          </a:p>
          <a:p>
            <a:pPr eaLnBrk="1" hangingPunct="1"/>
            <a:r>
              <a:rPr lang="en-US" sz="1650" dirty="0"/>
              <a:t>ERP </a:t>
            </a:r>
            <a:r>
              <a:rPr lang="en-US" sz="1650" dirty="0" err="1"/>
              <a:t>meliputi</a:t>
            </a:r>
            <a:r>
              <a:rPr lang="en-US" sz="1650" dirty="0"/>
              <a:t>:</a:t>
            </a:r>
          </a:p>
          <a:p>
            <a:pPr lvl="1" eaLnBrk="1" hangingPunct="1"/>
            <a:r>
              <a:rPr lang="en-US" sz="1650" dirty="0" err="1"/>
              <a:t>Rencana</a:t>
            </a:r>
            <a:r>
              <a:rPr lang="en-US" sz="1650" dirty="0"/>
              <a:t> </a:t>
            </a:r>
            <a:r>
              <a:rPr lang="en-US" sz="1650" dirty="0" err="1"/>
              <a:t>terhadap</a:t>
            </a:r>
            <a:r>
              <a:rPr lang="en-US" sz="1650" dirty="0"/>
              <a:t> </a:t>
            </a:r>
            <a:r>
              <a:rPr lang="en-US" sz="1650" dirty="0" err="1"/>
              <a:t>kemungkinan</a:t>
            </a:r>
            <a:r>
              <a:rPr lang="en-US" sz="1650" dirty="0"/>
              <a:t> yang </a:t>
            </a:r>
            <a:r>
              <a:rPr lang="en-US" sz="1650" dirty="0" err="1"/>
              <a:t>terjadi</a:t>
            </a:r>
            <a:r>
              <a:rPr lang="en-US" sz="1650" dirty="0"/>
              <a:t> (</a:t>
            </a:r>
            <a:r>
              <a:rPr lang="en-US" sz="1650" dirty="0" err="1"/>
              <a:t>penyediaan</a:t>
            </a:r>
            <a:r>
              <a:rPr lang="en-US" sz="1650" dirty="0"/>
              <a:t> </a:t>
            </a:r>
            <a:r>
              <a:rPr lang="en-US" sz="1650" dirty="0" err="1"/>
              <a:t>alat</a:t>
            </a:r>
            <a:r>
              <a:rPr lang="en-US" sz="1650" dirty="0"/>
              <a:t>)</a:t>
            </a:r>
          </a:p>
          <a:p>
            <a:pPr lvl="1" eaLnBrk="1" hangingPunct="1"/>
            <a:r>
              <a:rPr lang="en-US" sz="1650" dirty="0" err="1"/>
              <a:t>Praktik</a:t>
            </a:r>
            <a:r>
              <a:rPr lang="en-US" sz="1650" dirty="0"/>
              <a:t> &amp; </a:t>
            </a:r>
            <a:r>
              <a:rPr lang="en-US" sz="1650" dirty="0" err="1"/>
              <a:t>latihan</a:t>
            </a:r>
            <a:r>
              <a:rPr lang="en-US" sz="1650" dirty="0"/>
              <a:t> </a:t>
            </a:r>
            <a:r>
              <a:rPr lang="en-US" sz="1650" dirty="0" err="1"/>
              <a:t>emergensi</a:t>
            </a:r>
            <a:endParaRPr lang="en-US" sz="1650" dirty="0"/>
          </a:p>
          <a:p>
            <a:pPr eaLnBrk="1" hangingPunct="1"/>
            <a:r>
              <a:rPr lang="en-US" sz="1650" dirty="0" err="1"/>
              <a:t>Personil</a:t>
            </a:r>
            <a:r>
              <a:rPr lang="en-US" sz="1650" dirty="0"/>
              <a:t> </a:t>
            </a:r>
            <a:r>
              <a:rPr lang="en-US" sz="1650" dirty="0" err="1"/>
              <a:t>memahami</a:t>
            </a:r>
            <a:r>
              <a:rPr lang="en-US" sz="1650" dirty="0"/>
              <a:t> </a:t>
            </a:r>
            <a:r>
              <a:rPr lang="en-US" sz="1650" dirty="0" err="1"/>
              <a:t>bahaya</a:t>
            </a:r>
            <a:r>
              <a:rPr lang="en-US" sz="1650" dirty="0"/>
              <a:t> </a:t>
            </a:r>
            <a:r>
              <a:rPr lang="en-US" sz="1650" dirty="0" err="1"/>
              <a:t>biologis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lainnya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terlatih</a:t>
            </a:r>
            <a:r>
              <a:rPr lang="en-US" sz="1650" dirty="0"/>
              <a:t> </a:t>
            </a:r>
            <a:r>
              <a:rPr lang="en-US" sz="1650" dirty="0" err="1"/>
              <a:t>dalam</a:t>
            </a:r>
            <a:r>
              <a:rPr lang="en-US" sz="1650" dirty="0"/>
              <a:t> </a:t>
            </a:r>
            <a:r>
              <a:rPr lang="en-US" sz="1650" dirty="0" err="1"/>
              <a:t>tindakan</a:t>
            </a:r>
            <a:r>
              <a:rPr lang="en-US" sz="1650" dirty="0"/>
              <a:t> </a:t>
            </a:r>
            <a:r>
              <a:rPr lang="en-US" sz="1650" dirty="0" err="1"/>
              <a:t>pencegahan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prosedur</a:t>
            </a:r>
            <a:r>
              <a:rPr lang="en-US" sz="1650" dirty="0"/>
              <a:t> safety yang </a:t>
            </a:r>
            <a:r>
              <a:rPr lang="en-US" sz="1650" dirty="0" err="1"/>
              <a:t>sesuai</a:t>
            </a:r>
            <a:endParaRPr lang="en-US" sz="1650" dirty="0"/>
          </a:p>
          <a:p>
            <a:pPr eaLnBrk="1" hangingPunct="1"/>
            <a:r>
              <a:rPr lang="en-US" sz="1650" dirty="0" err="1"/>
              <a:t>Personil</a:t>
            </a:r>
            <a:r>
              <a:rPr lang="en-US" sz="1650" dirty="0"/>
              <a:t> </a:t>
            </a:r>
            <a:r>
              <a:rPr lang="en-US" sz="1650" dirty="0" err="1"/>
              <a:t>tanggap</a:t>
            </a:r>
            <a:r>
              <a:rPr lang="en-US" sz="1650" dirty="0"/>
              <a:t> </a:t>
            </a:r>
            <a:r>
              <a:rPr lang="en-US" sz="1650" dirty="0" err="1"/>
              <a:t>terhadap</a:t>
            </a:r>
            <a:r>
              <a:rPr lang="en-US" sz="1650" dirty="0"/>
              <a:t> </a:t>
            </a:r>
            <a:r>
              <a:rPr lang="en-US" sz="1650" dirty="0" err="1"/>
              <a:t>adanya</a:t>
            </a:r>
            <a:r>
              <a:rPr lang="en-US" sz="1650" dirty="0"/>
              <a:t> </a:t>
            </a:r>
            <a:r>
              <a:rPr lang="en-US" sz="1650" dirty="0" err="1"/>
              <a:t>kecelakaan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cedera</a:t>
            </a:r>
            <a:r>
              <a:rPr lang="en-US" sz="1650" dirty="0"/>
              <a:t> </a:t>
            </a:r>
            <a:r>
              <a:rPr lang="en-US" sz="1650" dirty="0" err="1"/>
              <a:t>pribadi</a:t>
            </a:r>
            <a:r>
              <a:rPr lang="en-US" sz="1650" dirty="0"/>
              <a:t>, </a:t>
            </a:r>
            <a:r>
              <a:rPr lang="en-US" sz="1650" dirty="0" err="1"/>
              <a:t>serta</a:t>
            </a:r>
            <a:r>
              <a:rPr lang="en-US" sz="1650" dirty="0"/>
              <a:t> </a:t>
            </a:r>
            <a:r>
              <a:rPr lang="en-US" sz="1650" dirty="0" err="1"/>
              <a:t>tumpahan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paparan</a:t>
            </a:r>
            <a:r>
              <a:rPr lang="en-US" sz="1650" dirty="0"/>
              <a:t> </a:t>
            </a:r>
            <a:r>
              <a:rPr lang="en-US" sz="1650" dirty="0" err="1"/>
              <a:t>bahan</a:t>
            </a:r>
            <a:r>
              <a:rPr lang="en-US" sz="1650" dirty="0"/>
              <a:t> </a:t>
            </a:r>
            <a:r>
              <a:rPr lang="en-US" sz="1650" dirty="0" err="1"/>
              <a:t>infeksius</a:t>
            </a:r>
            <a:r>
              <a:rPr lang="en-US" sz="1650" dirty="0"/>
              <a:t>, </a:t>
            </a:r>
            <a:r>
              <a:rPr lang="en-US" sz="1650" dirty="0" err="1"/>
              <a:t>kimiawi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melakukan</a:t>
            </a:r>
            <a:r>
              <a:rPr lang="en-US" sz="1650" dirty="0"/>
              <a:t> </a:t>
            </a:r>
            <a:r>
              <a:rPr lang="en-US" sz="1650" dirty="0" err="1"/>
              <a:t>prosedur</a:t>
            </a:r>
            <a:r>
              <a:rPr lang="en-US" sz="1650" dirty="0"/>
              <a:t> </a:t>
            </a:r>
            <a:r>
              <a:rPr lang="en-US" sz="1650" dirty="0" err="1"/>
              <a:t>dekontaminasi</a:t>
            </a:r>
            <a:r>
              <a:rPr lang="en-US" sz="1650" dirty="0"/>
              <a:t> yang </a:t>
            </a:r>
            <a:r>
              <a:rPr lang="en-US" sz="1650" dirty="0" err="1"/>
              <a:t>tepat</a:t>
            </a:r>
            <a:endParaRPr lang="en-US" sz="1650" dirty="0"/>
          </a:p>
          <a:p>
            <a:pPr eaLnBrk="1" hangingPunct="1"/>
            <a:r>
              <a:rPr lang="en-US" sz="1650" dirty="0" err="1"/>
              <a:t>Penanganan</a:t>
            </a:r>
            <a:r>
              <a:rPr lang="en-US" sz="1650" dirty="0"/>
              <a:t> </a:t>
            </a:r>
            <a:r>
              <a:rPr lang="en-US" sz="1650" dirty="0" err="1"/>
              <a:t>darurat</a:t>
            </a:r>
            <a:r>
              <a:rPr lang="en-US" sz="1650" dirty="0"/>
              <a:t> </a:t>
            </a:r>
            <a:r>
              <a:rPr lang="en-US" sz="1650" dirty="0" err="1"/>
              <a:t>harus</a:t>
            </a:r>
            <a:r>
              <a:rPr lang="en-US" sz="1650" dirty="0"/>
              <a:t> </a:t>
            </a:r>
            <a:r>
              <a:rPr lang="en-US" sz="1650" dirty="0" err="1"/>
              <a:t>tersedia</a:t>
            </a:r>
            <a:r>
              <a:rPr lang="en-US" sz="1650" dirty="0"/>
              <a:t> </a:t>
            </a:r>
            <a:r>
              <a:rPr lang="en-US" sz="1650" dirty="0" err="1"/>
              <a:t>dan</a:t>
            </a:r>
            <a:r>
              <a:rPr lang="en-US" sz="1650" dirty="0"/>
              <a:t> </a:t>
            </a:r>
            <a:r>
              <a:rPr lang="en-US" sz="1650" dirty="0" err="1"/>
              <a:t>personil</a:t>
            </a:r>
            <a:r>
              <a:rPr lang="en-US" sz="1650" dirty="0"/>
              <a:t> </a:t>
            </a:r>
            <a:r>
              <a:rPr lang="en-US" sz="1650" dirty="0" err="1"/>
              <a:t>dapat</a:t>
            </a:r>
            <a:r>
              <a:rPr lang="en-US" sz="1650" dirty="0"/>
              <a:t> </a:t>
            </a:r>
            <a:r>
              <a:rPr lang="en-US" sz="1650" dirty="0" err="1"/>
              <a:t>menanganinya</a:t>
            </a:r>
            <a:endParaRPr lang="en-US" sz="1650" dirty="0"/>
          </a:p>
          <a:p>
            <a:pPr lvl="1" eaLnBrk="1" hangingPunct="1"/>
            <a:endParaRPr lang="en-US" sz="1650" dirty="0"/>
          </a:p>
          <a:p>
            <a:pPr eaLnBrk="1" hangingPunct="1"/>
            <a:endParaRPr lang="en-US" sz="16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7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14375" y="1171575"/>
            <a:ext cx="6829425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Prosedur</a:t>
            </a:r>
            <a:r>
              <a:rPr lang="en-US" sz="2400" b="1" dirty="0"/>
              <a:t> </a:t>
            </a:r>
            <a:r>
              <a:rPr lang="en-US" sz="2400" b="1" dirty="0" err="1"/>
              <a:t>pertolongan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endParaRPr lang="en-US" sz="24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14375" y="2467842"/>
            <a:ext cx="7733434" cy="33458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dirty="0" err="1"/>
              <a:t>Pertolongan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kecelakaan</a:t>
            </a:r>
            <a:r>
              <a:rPr lang="en-US" sz="1800" dirty="0"/>
              <a:t> yang </a:t>
            </a:r>
            <a:r>
              <a:rPr lang="en-US" sz="1800" dirty="0" err="1"/>
              <a:t>mengancam</a:t>
            </a:r>
            <a:r>
              <a:rPr lang="en-US" sz="1800" dirty="0"/>
              <a:t> </a:t>
            </a:r>
            <a:r>
              <a:rPr lang="en-US" sz="1800" dirty="0" err="1"/>
              <a:t>jiwa</a:t>
            </a:r>
            <a:r>
              <a:rPr lang="en-US" sz="1800" dirty="0"/>
              <a:t> (</a:t>
            </a:r>
            <a:r>
              <a:rPr lang="en-US" sz="1800" dirty="0" err="1"/>
              <a:t>sesak</a:t>
            </a:r>
            <a:r>
              <a:rPr lang="en-US" sz="1800" dirty="0"/>
              <a:t> </a:t>
            </a:r>
            <a:r>
              <a:rPr lang="en-US" sz="1800" dirty="0" err="1"/>
              <a:t>nafas</a:t>
            </a:r>
            <a:r>
              <a:rPr lang="en-US" sz="1800" dirty="0"/>
              <a:t>, excessive bleeding)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</a:t>
            </a:r>
            <a:r>
              <a:rPr lang="en-US" sz="1800" dirty="0" err="1"/>
              <a:t>personil</a:t>
            </a:r>
            <a:r>
              <a:rPr lang="en-US" sz="1800" dirty="0"/>
              <a:t> </a:t>
            </a:r>
            <a:r>
              <a:rPr lang="en-US" sz="1800" dirty="0" err="1"/>
              <a:t>medis</a:t>
            </a:r>
            <a:endParaRPr lang="en-US" sz="1800" dirty="0"/>
          </a:p>
          <a:p>
            <a:pPr eaLnBrk="1" hangingPunct="1"/>
            <a:r>
              <a:rPr lang="en-US" sz="1800" dirty="0" err="1"/>
              <a:t>Pertolongan</a:t>
            </a:r>
            <a:r>
              <a:rPr lang="en-US" sz="1800" dirty="0"/>
              <a:t> </a:t>
            </a:r>
            <a:r>
              <a:rPr lang="en-US" sz="1800" dirty="0" err="1"/>
              <a:t>pertama</a:t>
            </a:r>
            <a:r>
              <a:rPr lang="en-US" sz="1800" dirty="0"/>
              <a:t> </a:t>
            </a:r>
            <a:r>
              <a:rPr lang="id-ID" sz="1800" dirty="0"/>
              <a:t>akan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menilai</a:t>
            </a:r>
            <a:r>
              <a:rPr lang="en-US" sz="1800" dirty="0"/>
              <a:t> </a:t>
            </a:r>
            <a:r>
              <a:rPr lang="en-US" sz="1800" dirty="0" err="1"/>
              <a:t>apakah</a:t>
            </a:r>
            <a:r>
              <a:rPr lang="en-US" sz="1800" dirty="0"/>
              <a:t> </a:t>
            </a:r>
            <a:r>
              <a:rPr lang="en-US" sz="1800" dirty="0" err="1"/>
              <a:t>cedera</a:t>
            </a:r>
            <a:r>
              <a:rPr lang="en-US" sz="1800" dirty="0"/>
              <a:t>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lanjut</a:t>
            </a:r>
            <a:r>
              <a:rPr lang="en-US" sz="1800" dirty="0"/>
              <a:t> </a:t>
            </a:r>
            <a:r>
              <a:rPr lang="en-US" sz="1800" dirty="0" err="1"/>
              <a:t>darurat</a:t>
            </a:r>
            <a:r>
              <a:rPr lang="en-US" sz="1800" dirty="0"/>
              <a:t> di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endParaRPr lang="en-US" sz="1800" dirty="0"/>
          </a:p>
          <a:p>
            <a:pPr eaLnBrk="1" hangingPunct="1"/>
            <a:r>
              <a:rPr lang="en-US" sz="1800" dirty="0"/>
              <a:t>P3K :</a:t>
            </a:r>
          </a:p>
          <a:p>
            <a:pPr lvl="1" eaLnBrk="1" hangingPunct="1"/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/lab (</a:t>
            </a:r>
            <a:r>
              <a:rPr lang="en-US" dirty="0" err="1"/>
              <a:t>dispossable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Resusitator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endParaRPr lang="en-US" dirty="0"/>
          </a:p>
          <a:p>
            <a:pPr lvl="1" eaLnBrk="1" hangingPunct="1"/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tumpahan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desinfektan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pembersih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tumpahan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lain.</a:t>
            </a:r>
          </a:p>
          <a:p>
            <a:pPr eaLnBrk="1" hangingPunct="1"/>
            <a:endParaRPr lang="en-US" sz="1650" dirty="0"/>
          </a:p>
          <a:p>
            <a:pPr eaLnBrk="1" hangingPunct="1"/>
            <a:endParaRPr lang="en-US" sz="1650" dirty="0"/>
          </a:p>
          <a:p>
            <a:pPr eaLnBrk="1" hangingPunct="1"/>
            <a:endParaRPr lang="en-US" sz="16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6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43000" y="1143000"/>
            <a:ext cx="457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700" b="1" kern="0" dirty="0" err="1">
                <a:ea typeface="+mj-ea"/>
              </a:rPr>
              <a:t>Peralatan</a:t>
            </a:r>
            <a:r>
              <a:rPr lang="en-US" sz="2700" b="1" kern="0" dirty="0">
                <a:ea typeface="+mj-ea"/>
              </a:rPr>
              <a:t> </a:t>
            </a:r>
            <a:r>
              <a:rPr lang="en-US" sz="2700" b="1" kern="0" dirty="0" err="1">
                <a:ea typeface="+mj-ea"/>
              </a:rPr>
              <a:t>Tanggap</a:t>
            </a:r>
            <a:r>
              <a:rPr lang="en-US" sz="2700" b="1" kern="0" dirty="0">
                <a:ea typeface="+mj-ea"/>
              </a:rPr>
              <a:t> </a:t>
            </a:r>
            <a:r>
              <a:rPr lang="en-US" sz="2700" b="1" kern="0" dirty="0" err="1">
                <a:ea typeface="+mj-ea"/>
              </a:rPr>
              <a:t>Darurat</a:t>
            </a:r>
            <a:endParaRPr lang="en-US" sz="2700" b="1" kern="0" dirty="0">
              <a:ea typeface="+mj-ea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1943100"/>
            <a:ext cx="1371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1885951"/>
            <a:ext cx="1428750" cy="100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3590925"/>
            <a:ext cx="1885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4700" y="3486151"/>
            <a:ext cx="1714500" cy="166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9340" y="1943101"/>
            <a:ext cx="1309784" cy="77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0701" y="3705225"/>
            <a:ext cx="1850231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14500" y="2857500"/>
            <a:ext cx="68580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P3K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4700" y="2800350"/>
            <a:ext cx="68580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Tandu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2191" y="2571750"/>
            <a:ext cx="1200150" cy="685800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>
              <a:defRPr/>
            </a:pPr>
            <a:endParaRPr lang="en-US" b="1" dirty="0">
              <a:latin typeface="Perpetu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Emergency </a:t>
            </a: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eye wash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dan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shower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" y="502920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Spill kit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kimia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700" y="497205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Spill kit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biologis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700" y="497205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Pengamanan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alat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9" name="Picture 4" descr="DSCF1895"/>
          <p:cNvPicPr>
            <a:picLocks noChangeAspect="1" noChangeArrowheads="1"/>
          </p:cNvPicPr>
          <p:nvPr/>
        </p:nvPicPr>
        <p:blipFill>
          <a:blip r:embed="rId8" cstate="print"/>
          <a:srcRect l="38542" r="13542" b="23913"/>
          <a:stretch>
            <a:fillRect/>
          </a:stretch>
        </p:blipFill>
        <p:spPr bwMode="auto">
          <a:xfrm>
            <a:off x="6656517" y="1657350"/>
            <a:ext cx="960279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599367" y="2686050"/>
            <a:ext cx="12001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ctr">
              <a:defRPr/>
            </a:pPr>
            <a:endParaRPr lang="en-US" b="1" dirty="0">
              <a:latin typeface="Perpetu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APAR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dan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Telepon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9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27463" y="1143000"/>
            <a:ext cx="5673437" cy="78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700" b="1" kern="0" dirty="0" err="1">
                <a:ea typeface="+mj-ea"/>
              </a:rPr>
              <a:t>Pelatihan</a:t>
            </a:r>
            <a:r>
              <a:rPr lang="en-US" sz="2700" b="1" kern="0" dirty="0">
                <a:ea typeface="+mj-ea"/>
              </a:rPr>
              <a:t>/Training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87062" y="2530187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/>
              <a:t>P3K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/>
              <a:t>Cardiopulmonary resuscitation (CPR)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err="1"/>
              <a:t>Alat</a:t>
            </a:r>
            <a:r>
              <a:rPr lang="en-US" sz="2100" kern="0" dirty="0"/>
              <a:t> </a:t>
            </a:r>
            <a:r>
              <a:rPr lang="en-US" sz="2100" kern="0" dirty="0" err="1"/>
              <a:t>pemadam</a:t>
            </a:r>
            <a:r>
              <a:rPr lang="en-US" sz="2100" kern="0" dirty="0"/>
              <a:t> </a:t>
            </a:r>
            <a:r>
              <a:rPr lang="en-US" sz="2100" kern="0" dirty="0" err="1"/>
              <a:t>kebakaran</a:t>
            </a:r>
            <a:endParaRPr lang="en-US" sz="2100" kern="0" dirty="0"/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/>
              <a:t>Respirator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/>
              <a:t>Cara </a:t>
            </a:r>
            <a:r>
              <a:rPr lang="en-US" sz="2100" kern="0" dirty="0" err="1"/>
              <a:t>membersihan</a:t>
            </a:r>
            <a:r>
              <a:rPr lang="en-US" sz="2100" kern="0" dirty="0"/>
              <a:t> </a:t>
            </a:r>
            <a:r>
              <a:rPr lang="en-US" sz="2100" kern="0" dirty="0" err="1"/>
              <a:t>bahan</a:t>
            </a:r>
            <a:r>
              <a:rPr lang="en-US" sz="2100" kern="0" dirty="0"/>
              <a:t> </a:t>
            </a:r>
            <a:endParaRPr lang="id-ID" sz="2100" kern="0" dirty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d-ID" sz="2100" kern="0" dirty="0"/>
              <a:t>	bi</a:t>
            </a:r>
            <a:r>
              <a:rPr lang="en-US" sz="2100" kern="0" dirty="0" err="1"/>
              <a:t>ologi</a:t>
            </a:r>
            <a:r>
              <a:rPr lang="id-ID" sz="2100" kern="0" dirty="0"/>
              <a:t>s</a:t>
            </a:r>
            <a:r>
              <a:rPr lang="en-US" sz="2100" kern="0" dirty="0"/>
              <a:t>/ </a:t>
            </a:r>
            <a:r>
              <a:rPr lang="en-US" sz="2100" kern="0" dirty="0" err="1"/>
              <a:t>radioisotop</a:t>
            </a:r>
            <a:endParaRPr lang="en-US" sz="2100" kern="0" dirty="0"/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/>
              <a:t>Eva</a:t>
            </a:r>
            <a:r>
              <a:rPr lang="id-ID" sz="2100" kern="0" dirty="0"/>
              <a:t>l</a:t>
            </a:r>
            <a:r>
              <a:rPr lang="en-US" sz="2100" kern="0" dirty="0" err="1"/>
              <a:t>uasi</a:t>
            </a:r>
            <a:r>
              <a:rPr lang="en-US" sz="2100" kern="0" dirty="0"/>
              <a:t> </a:t>
            </a:r>
            <a:r>
              <a:rPr lang="en-US" sz="2100" kern="0" dirty="0" err="1"/>
              <a:t>tanggap</a:t>
            </a:r>
            <a:r>
              <a:rPr lang="en-US" sz="2100" kern="0" dirty="0"/>
              <a:t> </a:t>
            </a:r>
            <a:r>
              <a:rPr lang="en-US" sz="2100" kern="0" dirty="0" err="1"/>
              <a:t>darurat</a:t>
            </a:r>
            <a:r>
              <a:rPr lang="en-US" sz="2100" kern="0" dirty="0"/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067" y="1000126"/>
            <a:ext cx="2457449" cy="24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3031" y="3600449"/>
            <a:ext cx="2570969" cy="178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6905" y="3622538"/>
            <a:ext cx="2322522" cy="178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27464" y="1543050"/>
            <a:ext cx="598061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700" b="1" kern="0" dirty="0" err="1">
                <a:ea typeface="+mj-ea"/>
              </a:rPr>
              <a:t>Keamanan</a:t>
            </a:r>
            <a:endParaRPr lang="en-US" sz="2700" b="1" kern="0" dirty="0">
              <a:ea typeface="+mj-ea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75408" y="2228850"/>
            <a:ext cx="572539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7694" indent="-338138"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err="1"/>
              <a:t>Desain</a:t>
            </a:r>
            <a:r>
              <a:rPr lang="en-US" sz="2100" kern="0" dirty="0"/>
              <a:t> lab  </a:t>
            </a:r>
          </a:p>
          <a:p>
            <a:pPr marL="597694" indent="-338138"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/>
              <a:t>Program </a:t>
            </a:r>
            <a:r>
              <a:rPr lang="en-US" sz="2100" kern="0" dirty="0" err="1"/>
              <a:t>keamanan</a:t>
            </a:r>
            <a:endParaRPr lang="en-US" sz="2100" kern="0" dirty="0"/>
          </a:p>
          <a:p>
            <a:pPr marL="597694" indent="-338138"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err="1"/>
              <a:t>Keamanan</a:t>
            </a:r>
            <a:r>
              <a:rPr lang="en-US" sz="2100" kern="0" dirty="0"/>
              <a:t> </a:t>
            </a:r>
            <a:r>
              <a:rPr lang="en-US" sz="2100" kern="0" dirty="0" err="1"/>
              <a:t>penyimpanan</a:t>
            </a:r>
            <a:r>
              <a:rPr lang="en-US" sz="2100" kern="0" dirty="0"/>
              <a:t> </a:t>
            </a:r>
            <a:r>
              <a:rPr lang="en-US" sz="2100" kern="0" dirty="0" err="1"/>
              <a:t>sampel</a:t>
            </a:r>
            <a:endParaRPr lang="en-US" sz="2100" kern="0" dirty="0"/>
          </a:p>
          <a:p>
            <a:pPr marL="597694" indent="-338138"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err="1"/>
              <a:t>Keamanan</a:t>
            </a:r>
            <a:r>
              <a:rPr lang="en-US" sz="2100" kern="0" dirty="0"/>
              <a:t> </a:t>
            </a:r>
            <a:r>
              <a:rPr lang="en-US" sz="2100" kern="0" dirty="0" err="1"/>
              <a:t>penempatan</a:t>
            </a:r>
            <a:r>
              <a:rPr lang="en-US" sz="2100" kern="0" dirty="0"/>
              <a:t> </a:t>
            </a:r>
            <a:r>
              <a:rPr lang="en-US" sz="2100" kern="0" dirty="0" err="1"/>
              <a:t>barang</a:t>
            </a:r>
            <a:endParaRPr lang="en-US" sz="2100" kern="0" dirty="0"/>
          </a:p>
          <a:p>
            <a:pPr marL="597694" indent="-338138"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 err="1"/>
              <a:t>Keamanan</a:t>
            </a:r>
            <a:r>
              <a:rPr lang="en-US" sz="2100" kern="0" dirty="0"/>
              <a:t> </a:t>
            </a:r>
            <a:r>
              <a:rPr lang="en-US" sz="2100" kern="0" dirty="0" err="1"/>
              <a:t>penempatan</a:t>
            </a:r>
            <a:r>
              <a:rPr lang="en-US" sz="2100" kern="0" dirty="0"/>
              <a:t> </a:t>
            </a:r>
            <a:r>
              <a:rPr lang="en-US" sz="2100" kern="0" dirty="0" err="1"/>
              <a:t>reagen</a:t>
            </a:r>
            <a:r>
              <a:rPr lang="en-US" sz="2100" kern="0" dirty="0"/>
              <a:t> </a:t>
            </a:r>
          </a:p>
          <a:p>
            <a:pPr marL="597694" indent="-338138">
              <a:spcBef>
                <a:spcPct val="20000"/>
              </a:spcBef>
              <a:buFontTx/>
              <a:buChar char="•"/>
              <a:defRPr/>
            </a:pPr>
            <a:endParaRPr lang="en-US" sz="2100" kern="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925" y="4408022"/>
            <a:ext cx="1228725" cy="13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4386262"/>
            <a:ext cx="1850231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98" y="4386262"/>
            <a:ext cx="1850231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050" y="4407819"/>
            <a:ext cx="1782962" cy="1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7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829050" y="2057400"/>
            <a:ext cx="2571750" cy="1085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05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Action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43001" y="3943350"/>
            <a:ext cx="65971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If you do not know what to do </a:t>
            </a:r>
            <a:r>
              <a:rPr lang="en-US" sz="2400">
                <a:sym typeface="Wingdings" pitchFamily="2" charset="2"/>
              </a:rPr>
              <a:t>DON’T PANIC </a:t>
            </a:r>
          </a:p>
          <a:p>
            <a:r>
              <a:rPr lang="en-US" sz="2400">
                <a:sym typeface="Wingdings" pitchFamily="2" charset="2"/>
              </a:rPr>
              <a:t>      </a:t>
            </a:r>
            <a:r>
              <a:rPr lang="en-US" sz="2400"/>
              <a:t>Report to senior/ Biosafety officer 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642937" y="1200150"/>
            <a:ext cx="7015163" cy="857250"/>
          </a:xfrm>
        </p:spPr>
        <p:txBody>
          <a:bodyPr/>
          <a:lstStyle/>
          <a:p>
            <a:pPr algn="ctr" eaLnBrk="1" hangingPunct="1"/>
            <a:r>
              <a:rPr lang="id-ID" b="1" dirty="0">
                <a:solidFill>
                  <a:schemeClr val="tx1"/>
                </a:solidFill>
              </a:rPr>
              <a:t>Respon Tanggap Darurat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1" y="2514601"/>
            <a:ext cx="1451372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1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942AB-1915-4D57-8F96-ACFD45E554A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1485900"/>
            <a:ext cx="367188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268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340563" y="1900028"/>
            <a:ext cx="6936335" cy="35548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id-ID" sz="1875" dirty="0"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75" dirty="0">
                <a:latin typeface="+mj-lt"/>
                <a:ea typeface="Times New Roman" pitchFamily="18" charset="0"/>
                <a:cs typeface="Arial" pitchFamily="34" charset="0"/>
              </a:rPr>
              <a:t>Berlindung dengan posisi merunduk di tempat yang aman. Jika anda berada dekat meja, berlindung di bawahnya. Jauhi peralatan dan bahan yang mungkin dapat jatuh atau patah.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75" dirty="0">
                <a:latin typeface="+mj-lt"/>
              </a:rPr>
              <a:t>Lindungi kepala dengan meletakkan tangan anda di atasnya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75" dirty="0">
                <a:latin typeface="+mj-lt"/>
              </a:rPr>
              <a:t>Tetap tinggal di tempat sampai getaran gempa berhenti. Saat gempa berhenti, pertama kali periksa diri sendiri dan sekeliling. </a:t>
            </a:r>
          </a:p>
          <a:p>
            <a:pPr marL="1949054" indent="-342900">
              <a:buFont typeface="+mj-lt"/>
              <a:buAutoNum type="arabicPeriod"/>
              <a:defRPr/>
            </a:pPr>
            <a:r>
              <a:rPr lang="id-ID" sz="1875" dirty="0">
                <a:latin typeface="+mj-lt"/>
              </a:rPr>
              <a:t>Pastikan bahwa keadaan telah aman untuk anda keluar dari area/gedung.</a:t>
            </a:r>
          </a:p>
          <a:p>
            <a:pPr marL="1949054" indent="-342900">
              <a:buFont typeface="+mj-lt"/>
              <a:buAutoNum type="arabicPeriod"/>
              <a:defRPr/>
            </a:pPr>
            <a:r>
              <a:rPr lang="id-ID" sz="1875" dirty="0">
                <a:latin typeface="+mj-lt"/>
              </a:rPr>
              <a:t>Gunakan tangga darurat (jangan elevator)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d-ID" sz="1875" dirty="0"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id-ID" sz="1875" dirty="0">
              <a:latin typeface="+mj-lt"/>
              <a:cs typeface="Arial" pitchFamily="34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42938" y="1314450"/>
            <a:ext cx="7122320" cy="857250"/>
          </a:xfrm>
        </p:spPr>
        <p:txBody>
          <a:bodyPr/>
          <a:lstStyle/>
          <a:p>
            <a:pPr algn="r"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Gempa Bumi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8915" name="Picture 2" descr="I_LOVE_JA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49" y="4037821"/>
            <a:ext cx="2461661" cy="17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0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2382" y="1131094"/>
            <a:ext cx="712296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700" b="1" dirty="0"/>
              <a:t>WASPADAI</a:t>
            </a:r>
            <a:r>
              <a:rPr lang="id-ID" sz="3300" b="1" dirty="0"/>
              <a:t> APA YANG ADA DISEKITARMU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2778485"/>
            <a:ext cx="4457701" cy="2265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Tanda-tanda lainnya, seperti:</a:t>
            </a:r>
          </a:p>
          <a:p>
            <a:r>
              <a:rPr lang="id-ID" b="1" dirty="0"/>
              <a:t>Dilarang merokok</a:t>
            </a:r>
          </a:p>
          <a:p>
            <a:r>
              <a:rPr lang="id-ID" b="1" dirty="0"/>
              <a:t>Dilarang membawa handphone</a:t>
            </a:r>
          </a:p>
          <a:p>
            <a:r>
              <a:rPr lang="id-ID" b="1" dirty="0"/>
              <a:t>Dilarang menyimpan makanan dan minuman di kulkas</a:t>
            </a:r>
          </a:p>
          <a:p>
            <a:endParaRPr lang="id-ID" b="1" dirty="0"/>
          </a:p>
          <a:p>
            <a:pPr algn="ctr"/>
            <a:endParaRPr lang="id-ID" b="1" dirty="0"/>
          </a:p>
          <a:p>
            <a:pPr lvl="5" algn="ctr"/>
            <a:endParaRPr lang="id-ID" b="1" dirty="0"/>
          </a:p>
          <a:p>
            <a:pPr marL="0" indent="0" algn="ctr">
              <a:buNone/>
            </a:pPr>
            <a:endParaRPr lang="id-ID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170" name="Picture 2" descr="photo of refrigerator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7" y="4261030"/>
            <a:ext cx="1690941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6/6b/No_Smoking.svg/2000px-No_Smoki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54" y="2660611"/>
            <a:ext cx="1271588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ooverwebdesign.com/free-printables/signs/no-cell-phone-zone-printable-sig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70" y="2542739"/>
            <a:ext cx="1193006" cy="15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15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600075" y="1485900"/>
            <a:ext cx="6829425" cy="857250"/>
          </a:xfrm>
        </p:spPr>
        <p:txBody>
          <a:bodyPr/>
          <a:lstStyle/>
          <a:p>
            <a:pPr algn="r"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Kebakaran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00075" y="2478232"/>
            <a:ext cx="7218760" cy="235689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id-ID" sz="1875" dirty="0"/>
              <a:t>Evakuasi orang yang terluka dan pindahkan ke tempat yang aman</a:t>
            </a:r>
            <a:endParaRPr lang="en-US" sz="1875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1875" dirty="0"/>
              <a:t>Beritahu orang-orang untuk menjauh dari lokasi kebakaran</a:t>
            </a:r>
            <a:endParaRPr lang="en-US" sz="1875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1875" dirty="0"/>
              <a:t>Aktifkan alarm api atau telepon no. kegawatdaruratan </a:t>
            </a:r>
            <a:endParaRPr lang="en-US" sz="1875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1875" dirty="0"/>
              <a:t>Tutup pintu untuk mengisolasi bahaya</a:t>
            </a:r>
            <a:endParaRPr lang="en-US" sz="1875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1875" dirty="0"/>
              <a:t>Selamatkan diri ke tempatyang aman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359661"/>
            <a:ext cx="2153841" cy="25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899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33096" y="1485900"/>
            <a:ext cx="6696404" cy="857250"/>
          </a:xfrm>
        </p:spPr>
        <p:txBody>
          <a:bodyPr/>
          <a:lstStyle/>
          <a:p>
            <a:pPr algn="r"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Kebakaran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61683" y="5745601"/>
            <a:ext cx="3536424" cy="1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950" kern="0"/>
              <a:t>	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268016" y="4789885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>
                <a:latin typeface="Segoe UI" pitchFamily="34" charset="0"/>
              </a:rPr>
              <a:t>INGAT........TINGGALKAN RUANGAN SEBELUM  ANDA </a:t>
            </a:r>
          </a:p>
          <a:p>
            <a:pPr algn="ctr"/>
            <a:r>
              <a:rPr lang="id-ID" b="1">
                <a:solidFill>
                  <a:srgbClr val="FF0000"/>
                </a:solidFill>
                <a:latin typeface="Segoe UI" pitchFamily="34" charset="0"/>
              </a:rPr>
              <a:t>UPDATE STATUS </a:t>
            </a:r>
            <a:r>
              <a:rPr lang="id-ID" b="1">
                <a:latin typeface="Segoe UI" pitchFamily="34" charset="0"/>
              </a:rPr>
              <a:t> </a:t>
            </a:r>
            <a:r>
              <a:rPr lang="id-ID">
                <a:latin typeface="Segoe UI" pitchFamily="34" charset="0"/>
              </a:rPr>
              <a:t>DI MEDIA SOSIAL </a:t>
            </a:r>
          </a:p>
        </p:txBody>
      </p:sp>
      <p:pic>
        <p:nvPicPr>
          <p:cNvPr id="83970" name="Picture 2" descr="http://www.soveryfunny.com/wp-content/uploads/2014/08/IMG_771607656150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65" y="2177455"/>
            <a:ext cx="1958509" cy="2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84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-xxY-4fT4Ar0/UNDPKDI-KYI/AAAAAAAAANI/xNk_-FQIef8/s1600/prosedur2bap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9" y="2425303"/>
            <a:ext cx="5518547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757237" y="1485900"/>
            <a:ext cx="6615113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Kebakaran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8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548246" y="1314450"/>
            <a:ext cx="5881255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Listrik Padam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28638" y="2114551"/>
            <a:ext cx="5404571" cy="355520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id-ID" sz="1875" dirty="0"/>
              <a:t>Matikan semua peralatan elektronik (komputer, printer, mesin fotokopi)</a:t>
            </a:r>
          </a:p>
          <a:p>
            <a:pPr eaLnBrk="1" hangingPunct="1"/>
            <a:r>
              <a:rPr lang="id-ID" sz="1875" dirty="0"/>
              <a:t>Buka jendela dan pintu</a:t>
            </a:r>
          </a:p>
          <a:p>
            <a:pPr eaLnBrk="1" hangingPunct="1"/>
            <a:r>
              <a:rPr lang="id-ID" sz="1875" dirty="0"/>
              <a:t>Hubungi pihak kampus/PLN</a:t>
            </a:r>
          </a:p>
          <a:p>
            <a:pPr eaLnBrk="1" hangingPunct="1"/>
            <a:r>
              <a:rPr lang="id-ID" sz="1875" dirty="0"/>
              <a:t>Hentikan aktivitas kerja di lab, simpan atau amankan pekerjaan anda</a:t>
            </a:r>
          </a:p>
          <a:p>
            <a:pPr eaLnBrk="1" hangingPunct="1"/>
            <a:r>
              <a:rPr lang="id-ID" sz="1875" dirty="0"/>
              <a:t>Hentikan pekerjaan di lemari asam dan BSC, tutup sash</a:t>
            </a:r>
          </a:p>
          <a:p>
            <a:pPr eaLnBrk="1" hangingPunct="1"/>
            <a:r>
              <a:rPr lang="id-ID" sz="1875" dirty="0"/>
              <a:t>Jangan membuka freezer atau lemari pendingin </a:t>
            </a:r>
          </a:p>
          <a:p>
            <a:pPr eaLnBrk="1" hangingPunct="1"/>
            <a:r>
              <a:rPr lang="id-ID" sz="1875" dirty="0"/>
              <a:t>Generator hanya digunakan untuk peralatan tertentu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350" y="1919288"/>
            <a:ext cx="2600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268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714500" y="1314450"/>
            <a:ext cx="5715000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Teror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17072" y="2114551"/>
            <a:ext cx="6089073" cy="3555206"/>
          </a:xfrm>
        </p:spPr>
        <p:txBody>
          <a:bodyPr>
            <a:normAutofit/>
          </a:bodyPr>
          <a:lstStyle/>
          <a:p>
            <a:pPr eaLnBrk="1" hangingPunct="1"/>
            <a:r>
              <a:rPr lang="id-ID" sz="1800" dirty="0"/>
              <a:t>Penyusup/ Pencuri</a:t>
            </a:r>
          </a:p>
          <a:p>
            <a:pPr eaLnBrk="1" hangingPunct="1"/>
            <a:r>
              <a:rPr lang="id-ID" sz="1800" dirty="0"/>
              <a:t>Paket Mencurigakan</a:t>
            </a:r>
          </a:p>
          <a:p>
            <a:pPr eaLnBrk="1" hangingPunct="1"/>
            <a:r>
              <a:rPr lang="id-ID" sz="1800" dirty="0"/>
              <a:t>Demonstrator</a:t>
            </a:r>
          </a:p>
          <a:p>
            <a:pPr lvl="2"/>
            <a:r>
              <a:rPr lang="id-ID" dirty="0"/>
              <a:t>Kontak polisi dan pihak berwenang</a:t>
            </a:r>
          </a:p>
          <a:p>
            <a:pPr lvl="2"/>
            <a:r>
              <a:rPr lang="id-ID" dirty="0"/>
              <a:t>Evakuasi area</a:t>
            </a:r>
          </a:p>
          <a:p>
            <a:pPr lvl="2"/>
            <a:endParaRPr lang="id-ID" sz="1275" dirty="0"/>
          </a:p>
          <a:p>
            <a:pPr lvl="2"/>
            <a:endParaRPr lang="id-ID" sz="127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4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36" y="1131094"/>
            <a:ext cx="7071014" cy="994172"/>
          </a:xfrm>
        </p:spPr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245" y="2042206"/>
            <a:ext cx="7095196" cy="3263504"/>
          </a:xfrm>
        </p:spPr>
        <p:txBody>
          <a:bodyPr/>
          <a:lstStyle/>
          <a:p>
            <a:r>
              <a:rPr lang="en-US" dirty="0"/>
              <a:t>Jangan panik</a:t>
            </a:r>
          </a:p>
          <a:p>
            <a:r>
              <a:rPr lang="en-US" dirty="0" err="1"/>
              <a:t>Amankan</a:t>
            </a:r>
            <a:r>
              <a:rPr lang="en-US" dirty="0"/>
              <a:t> yang cedera</a:t>
            </a:r>
          </a:p>
          <a:p>
            <a:r>
              <a:rPr lang="en-US" dirty="0"/>
              <a:t>Pergi ke tempat aman</a:t>
            </a:r>
          </a:p>
          <a:p>
            <a:r>
              <a:rPr lang="en-US" dirty="0"/>
              <a:t>Panggil petugas keamanan dan keselamatan</a:t>
            </a:r>
          </a:p>
          <a:p>
            <a:r>
              <a:rPr lang="en-US" dirty="0"/>
              <a:t>Safety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18047" y="2946797"/>
            <a:ext cx="6172200" cy="857250"/>
          </a:xfrm>
        </p:spPr>
        <p:txBody>
          <a:bodyPr/>
          <a:lstStyle/>
          <a:p>
            <a:pPr eaLnBrk="1" hangingPunct="1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73" y="1131094"/>
            <a:ext cx="7112577" cy="994172"/>
          </a:xfrm>
        </p:spPr>
        <p:txBody>
          <a:bodyPr>
            <a:normAutofit/>
          </a:bodyPr>
          <a:lstStyle/>
          <a:p>
            <a:r>
              <a:rPr lang="id-ID" sz="2700" b="1" dirty="0"/>
              <a:t>PERHATIKAN APA YANG ADA DISEKITARMU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3226377"/>
            <a:ext cx="2083377" cy="1153392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/>
              <a:t>Lokasi alat dan alarm kebakaran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http://weltuk.com/images/shutterstock_337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45" y="3024649"/>
            <a:ext cx="1682137" cy="12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rinefiresafety.co.uk/images/boat-fire_suppression/boat-fire_extinguish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2735082"/>
            <a:ext cx="2871788" cy="2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8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7" y="1131094"/>
            <a:ext cx="7060623" cy="994172"/>
          </a:xfrm>
        </p:spPr>
        <p:txBody>
          <a:bodyPr>
            <a:normAutofit/>
          </a:bodyPr>
          <a:lstStyle/>
          <a:p>
            <a:r>
              <a:rPr lang="id-ID" sz="2700" b="1" dirty="0"/>
              <a:t>PERHATIKAN APA YANG ADA DISEKITARMU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3226377"/>
            <a:ext cx="2083377" cy="748146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/>
              <a:t>Interkom dan telepon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150" y="2470764"/>
            <a:ext cx="1600200" cy="3007519"/>
          </a:xfrm>
          <a:prstGeom prst="rect">
            <a:avLst/>
          </a:prstGeom>
        </p:spPr>
      </p:pic>
      <p:pic>
        <p:nvPicPr>
          <p:cNvPr id="3074" name="Picture 2" descr="http://www.cleverhome.com.au/images/products/Aiphone-JB-DVF-video-intercom-door-s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92" y="2342501"/>
            <a:ext cx="2448034" cy="32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2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991" y="1131094"/>
            <a:ext cx="7133359" cy="994172"/>
          </a:xfrm>
        </p:spPr>
        <p:txBody>
          <a:bodyPr>
            <a:normAutofit/>
          </a:bodyPr>
          <a:lstStyle/>
          <a:p>
            <a:r>
              <a:rPr lang="id-ID" sz="2700" b="1" dirty="0"/>
              <a:t>PERHATIKAN APA YANG ADA DISEKITARMU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2778485"/>
            <a:ext cx="2083377" cy="74814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d-ID" b="1" dirty="0"/>
              <a:t>P3K, spill kit, shower, eye washer, jalur evakuasi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http://www.gonzostoolbox.com/StoriesFolder/first_aid_kit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22" y="2514240"/>
            <a:ext cx="1931194" cy="14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imimg.com/data3/BP/FT/MY-2271920/eye-washer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77" y="4514929"/>
            <a:ext cx="1785261" cy="13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10" y="2649748"/>
            <a:ext cx="1955331" cy="125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http://www.eyewashdirect.com/v/vspfiles/photos/S19-120A-2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9" y="4286987"/>
            <a:ext cx="1541859" cy="15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re Evacuatipn Plan And Procedu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514929"/>
            <a:ext cx="3455119" cy="13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" y="967487"/>
            <a:ext cx="7143750" cy="994172"/>
          </a:xfrm>
        </p:spPr>
        <p:txBody>
          <a:bodyPr>
            <a:normAutofit/>
          </a:bodyPr>
          <a:lstStyle/>
          <a:p>
            <a:r>
              <a:rPr lang="id-ID" sz="2700" b="1" dirty="0"/>
              <a:t>Peraturan Umum: </a:t>
            </a:r>
            <a:r>
              <a:rPr lang="id-ID" sz="3600" b="1" dirty="0">
                <a:solidFill>
                  <a:srgbClr val="FF0000"/>
                </a:solidFill>
              </a:rPr>
              <a:t>AKSES TERBATAS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6372225" cy="3263504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AutoNum type="arabicPeriod"/>
            </a:pPr>
            <a:r>
              <a:rPr lang="id-ID" dirty="0"/>
              <a:t>Hanya orang yang memiliki otoritas yang diperbolehkan masuk ke area kerja laboratorium</a:t>
            </a:r>
            <a:r>
              <a:rPr lang="en-US" i="1" dirty="0"/>
              <a:t>. </a:t>
            </a:r>
            <a:endParaRPr lang="id-ID" dirty="0"/>
          </a:p>
          <a:p>
            <a:pPr marL="385763" indent="-385763">
              <a:buAutoNum type="arabicPeriod"/>
            </a:pPr>
            <a:r>
              <a:rPr lang="id-ID" dirty="0"/>
              <a:t>Pintu laboratorium harus tertutup sepanjang waktu</a:t>
            </a:r>
          </a:p>
          <a:p>
            <a:pPr marL="385763" indent="-385763">
              <a:buAutoNum type="arabicPeriod"/>
            </a:pPr>
            <a:r>
              <a:rPr lang="id-ID" dirty="0"/>
              <a:t>Anak-anak di bawah 16 tahun tidak diperkenankan masuk ke dalam area kerja  laboratorium</a:t>
            </a:r>
            <a:r>
              <a:rPr lang="id-ID" i="1" dirty="0"/>
              <a:t> 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id-ID" dirty="0"/>
              <a:t>Hewan yang tidak terlibat dalam eksperimen tidak diperkenankan berada di dalam laboratorium</a:t>
            </a:r>
            <a:r>
              <a:rPr lang="id-ID" i="1" dirty="0"/>
              <a:t> 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id-ID" dirty="0"/>
              <a:t>Pintu dan jalur </a:t>
            </a:r>
            <a:r>
              <a:rPr lang="en-US" dirty="0" err="1"/>
              <a:t>evakuasi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terhalang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/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385763" indent="-385763">
              <a:buFont typeface="+mj-lt"/>
              <a:buAutoNum type="arabicPeriod"/>
            </a:pP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6441" y="3928969"/>
            <a:ext cx="1554659" cy="1561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41" y="1343025"/>
            <a:ext cx="1554659" cy="20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41673" y="750886"/>
            <a:ext cx="3974123" cy="800100"/>
          </a:xfrm>
        </p:spPr>
        <p:txBody>
          <a:bodyPr/>
          <a:lstStyle/>
          <a:p>
            <a:pPr algn="r" eaLnBrk="1" hangingPunct="1"/>
            <a:r>
              <a:rPr lang="en-US" sz="2400" b="1" dirty="0" err="1"/>
              <a:t>Aturan</a:t>
            </a:r>
            <a:r>
              <a:rPr lang="en-US" sz="2400" b="1" dirty="0"/>
              <a:t> </a:t>
            </a:r>
            <a:r>
              <a:rPr lang="en-US" sz="2400" b="1" dirty="0" err="1"/>
              <a:t>umum</a:t>
            </a:r>
            <a:r>
              <a:rPr lang="en-US" sz="2400" b="1" dirty="0"/>
              <a:t> </a:t>
            </a:r>
            <a:r>
              <a:rPr lang="en-US" sz="2400" b="1" dirty="0" err="1"/>
              <a:t>praktik</a:t>
            </a:r>
            <a:r>
              <a:rPr lang="en-US" sz="2400" b="1" dirty="0"/>
              <a:t> lab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06709" y="1728787"/>
            <a:ext cx="7232057" cy="4271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dirty="0" err="1"/>
              <a:t>Larangan</a:t>
            </a:r>
            <a:r>
              <a:rPr lang="en-US" sz="1800" dirty="0"/>
              <a:t> </a:t>
            </a:r>
            <a:r>
              <a:rPr lang="en-US" sz="1800" dirty="0" err="1"/>
              <a:t>makan</a:t>
            </a:r>
            <a:r>
              <a:rPr lang="en-US" sz="1800" dirty="0"/>
              <a:t>, </a:t>
            </a:r>
            <a:r>
              <a:rPr lang="en-US" sz="1800" dirty="0" err="1"/>
              <a:t>minum</a:t>
            </a:r>
            <a:r>
              <a:rPr lang="en-US" sz="1800" dirty="0"/>
              <a:t>, </a:t>
            </a:r>
            <a:r>
              <a:rPr lang="en-US" sz="1800" dirty="0" err="1"/>
              <a:t>menyimpan</a:t>
            </a:r>
            <a:r>
              <a:rPr lang="en-US" sz="1800" dirty="0"/>
              <a:t> </a:t>
            </a:r>
            <a:r>
              <a:rPr lang="en-US" sz="1800" dirty="0" err="1"/>
              <a:t>makanan</a:t>
            </a:r>
            <a:r>
              <a:rPr lang="en-US" sz="1800" dirty="0"/>
              <a:t>, </a:t>
            </a:r>
            <a:r>
              <a:rPr lang="en-US" sz="1800" dirty="0" err="1"/>
              <a:t>merokok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lab</a:t>
            </a:r>
          </a:p>
          <a:p>
            <a:pPr eaLnBrk="1" hangingPunct="1"/>
            <a:r>
              <a:rPr lang="en-US" sz="1800" dirty="0" err="1"/>
              <a:t>Cuci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 </a:t>
            </a:r>
            <a:r>
              <a:rPr lang="en-US" sz="1800" dirty="0" err="1"/>
              <a:t>segera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segala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lab</a:t>
            </a:r>
          </a:p>
          <a:p>
            <a:pPr eaLnBrk="1" hangingPunct="1"/>
            <a:r>
              <a:rPr lang="en-US" sz="1800" dirty="0" err="1"/>
              <a:t>Mengenakan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Pelindung</a:t>
            </a:r>
            <a:r>
              <a:rPr lang="en-US" sz="1800" dirty="0"/>
              <a:t> </a:t>
            </a:r>
            <a:r>
              <a:rPr lang="en-US" sz="1800" dirty="0" err="1"/>
              <a:t>Diri</a:t>
            </a:r>
            <a:r>
              <a:rPr lang="en-US" sz="1800" dirty="0"/>
              <a:t> (APD)/PPE (</a:t>
            </a:r>
            <a:r>
              <a:rPr lang="en-US" sz="1800" dirty="0" err="1"/>
              <a:t>sarung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, </a:t>
            </a:r>
            <a:r>
              <a:rPr lang="id-ID" sz="1800" dirty="0"/>
              <a:t>masker, </a:t>
            </a:r>
            <a:r>
              <a:rPr lang="en-US" sz="1800" dirty="0" err="1"/>
              <a:t>google</a:t>
            </a:r>
            <a:r>
              <a:rPr lang="en-US" sz="1800" dirty="0"/>
              <a:t>, </a:t>
            </a:r>
            <a:r>
              <a:rPr lang="en-US" sz="1800" dirty="0" err="1"/>
              <a:t>jas</a:t>
            </a:r>
            <a:r>
              <a:rPr lang="en-US" sz="1800" dirty="0"/>
              <a:t> lab </a:t>
            </a:r>
            <a:r>
              <a:rPr lang="id-ID" sz="1800" dirty="0"/>
              <a:t>dll)</a:t>
            </a:r>
            <a:endParaRPr lang="en-US" sz="1800" dirty="0"/>
          </a:p>
          <a:p>
            <a:pPr eaLnBrk="1" hangingPunct="1"/>
            <a:r>
              <a:rPr lang="en-US" sz="1800" dirty="0" err="1"/>
              <a:t>Pakaian</a:t>
            </a:r>
            <a:r>
              <a:rPr lang="en-US" sz="1800" dirty="0"/>
              <a:t> lab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pakaian</a:t>
            </a:r>
            <a:r>
              <a:rPr lang="en-US" sz="1800" dirty="0"/>
              <a:t> </a:t>
            </a:r>
            <a:r>
              <a:rPr lang="en-US" sz="1800" dirty="0" err="1"/>
              <a:t>pelindung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kontaminasi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diluar</a:t>
            </a:r>
            <a:r>
              <a:rPr lang="en-US" sz="1800" dirty="0"/>
              <a:t> lab</a:t>
            </a:r>
          </a:p>
          <a:p>
            <a:pPr eaLnBrk="1" hangingPunct="1"/>
            <a:r>
              <a:rPr lang="en-US" sz="1800" dirty="0" err="1"/>
              <a:t>Meja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lab </a:t>
            </a:r>
            <a:r>
              <a:rPr lang="en-US" sz="1800" dirty="0" err="1"/>
              <a:t>terjaga</a:t>
            </a:r>
            <a:r>
              <a:rPr lang="en-US" sz="1800" dirty="0"/>
              <a:t> </a:t>
            </a:r>
            <a:r>
              <a:rPr lang="en-US" sz="1800" dirty="0" err="1"/>
              <a:t>bersih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tertata</a:t>
            </a:r>
            <a:endParaRPr lang="en-US" sz="1800" dirty="0"/>
          </a:p>
          <a:p>
            <a:pPr eaLnBrk="1" hangingPunct="1"/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dekontaminasi</a:t>
            </a:r>
            <a:r>
              <a:rPr lang="en-US" sz="1800" dirty="0"/>
              <a:t> </a:t>
            </a:r>
            <a:r>
              <a:rPr lang="en-US" sz="1800" dirty="0" err="1"/>
              <a:t>permukaan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segera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tumpahan</a:t>
            </a:r>
            <a:r>
              <a:rPr lang="en-US" sz="1800" dirty="0"/>
              <a:t> (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)</a:t>
            </a:r>
          </a:p>
          <a:p>
            <a:pPr eaLnBrk="1" hangingPunct="1"/>
            <a:r>
              <a:rPr lang="en-US" sz="1800" dirty="0" err="1"/>
              <a:t>Pemberian</a:t>
            </a:r>
            <a:r>
              <a:rPr lang="en-US" sz="1800" dirty="0"/>
              <a:t> label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kimia</a:t>
            </a:r>
            <a:r>
              <a:rPr lang="en-US" sz="1800" dirty="0"/>
              <a:t>, </a:t>
            </a:r>
            <a:r>
              <a:rPr lang="en-US" sz="1800" dirty="0" err="1"/>
              <a:t>spesimen</a:t>
            </a:r>
            <a:r>
              <a:rPr lang="en-US" sz="1800" dirty="0"/>
              <a:t> </a:t>
            </a:r>
            <a:r>
              <a:rPr lang="en-US" sz="1800" dirty="0" err="1"/>
              <a:t>biologi</a:t>
            </a:r>
            <a:r>
              <a:rPr lang="en-US" sz="1800" dirty="0"/>
              <a:t> </a:t>
            </a:r>
            <a:r>
              <a:rPr lang="en-US" sz="1800" dirty="0" err="1"/>
              <a:t>dll</a:t>
            </a:r>
            <a:endParaRPr lang="en-US" sz="1800" dirty="0"/>
          </a:p>
          <a:p>
            <a:pPr eaLnBrk="1" hangingPunct="1"/>
            <a:r>
              <a:rPr lang="en-US" sz="1800" dirty="0"/>
              <a:t>Menggunakan prosedur yang aman pada peralatan yang tepat</a:t>
            </a:r>
          </a:p>
          <a:p>
            <a:pPr eaLnBrk="1" hangingPunct="1"/>
            <a:r>
              <a:rPr lang="en-US" sz="1800" dirty="0"/>
              <a:t>Mencari informasi tentang keselamatan dari sumber yang sesuai</a:t>
            </a:r>
          </a:p>
          <a:p>
            <a:pPr eaLnBrk="1" hangingPunct="1"/>
            <a:r>
              <a:rPr lang="en-US" sz="1800" dirty="0"/>
              <a:t>Merencanakan dan melaksanakan pekerjaan</a:t>
            </a:r>
          </a:p>
          <a:p>
            <a:pPr eaLnBrk="1" hangingPunct="1"/>
            <a:r>
              <a:rPr lang="en-US" sz="1800" dirty="0"/>
              <a:t>Good Microbiology Practice</a:t>
            </a:r>
          </a:p>
          <a:p>
            <a:pPr eaLnBrk="1" hangingPunct="1"/>
            <a:endParaRPr lang="en-US" sz="1500" dirty="0"/>
          </a:p>
          <a:p>
            <a:pPr eaLnBrk="1" hangingPunct="1"/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F19A-DD13-4B25-85E5-F67B87296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0404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123</TotalTime>
  <Words>2075</Words>
  <Application>Microsoft Office PowerPoint</Application>
  <PresentationFormat>On-screen Show (4:3)</PresentationFormat>
  <Paragraphs>367</Paragraphs>
  <Slides>46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Calibri</vt:lpstr>
      <vt:lpstr>Georgia</vt:lpstr>
      <vt:lpstr>Perpetua</vt:lpstr>
      <vt:lpstr>Segoe UI</vt:lpstr>
      <vt:lpstr>Times New Roman</vt:lpstr>
      <vt:lpstr>Wingdings</vt:lpstr>
      <vt:lpstr>EU MASTER</vt:lpstr>
      <vt:lpstr>PowerPoint Presentation</vt:lpstr>
      <vt:lpstr>PowerPoint Presentation</vt:lpstr>
      <vt:lpstr>PowerPoint Presentation</vt:lpstr>
      <vt:lpstr>PowerPoint Presentation</vt:lpstr>
      <vt:lpstr>PERHATIKAN APA YANG ADA DISEKITARMU</vt:lpstr>
      <vt:lpstr>PERHATIKAN APA YANG ADA DISEKITARMU</vt:lpstr>
      <vt:lpstr>PERHATIKAN APA YANG ADA DISEKITARMU</vt:lpstr>
      <vt:lpstr>Peraturan Umum: AKSES TERBATAS</vt:lpstr>
      <vt:lpstr>Aturan umum praktik lab</vt:lpstr>
      <vt:lpstr>Aturan umum praktik lab</vt:lpstr>
      <vt:lpstr>Praktek Mikrobiologi Standar</vt:lpstr>
      <vt:lpstr>Praktek Mikrobiologi Standar</vt:lpstr>
      <vt:lpstr>Praktek Mikrobiologi Standar</vt:lpstr>
      <vt:lpstr>Praktek Mikrobiologi Standar</vt:lpstr>
      <vt:lpstr>Hierarchy of controls</vt:lpstr>
      <vt:lpstr>Containment: Primary dan Secondary</vt:lpstr>
      <vt:lpstr>Containment: Tertiary dan PPE</vt:lpstr>
      <vt:lpstr>Personal Protective Equipment (PPE) /  Alat Pelindung Diri (APD)</vt:lpstr>
      <vt:lpstr>APD – 1st line of barrier</vt:lpstr>
      <vt:lpstr>General Lab / BSL-1</vt:lpstr>
      <vt:lpstr>APD – Alas kaki</vt:lpstr>
      <vt:lpstr>APD – sarung tangan</vt:lpstr>
      <vt:lpstr>Pelindung mata dan wajah</vt:lpstr>
      <vt:lpstr>Respirator</vt:lpstr>
      <vt:lpstr>Bahaya-bahaya di Lab Biologi</vt:lpstr>
      <vt:lpstr>Bahan kimia</vt:lpstr>
      <vt:lpstr>Kesimpulan</vt:lpstr>
      <vt:lpstr>Emergency Response</vt:lpstr>
      <vt:lpstr>Tujuan </vt:lpstr>
      <vt:lpstr>Keadaan Gawat Darurat</vt:lpstr>
      <vt:lpstr>PowerPoint Presentation</vt:lpstr>
      <vt:lpstr>Emergency Respons Plan (ERP)</vt:lpstr>
      <vt:lpstr>Prosedur pertolongan pertama</vt:lpstr>
      <vt:lpstr>PowerPoint Presentation</vt:lpstr>
      <vt:lpstr>PowerPoint Presentation</vt:lpstr>
      <vt:lpstr>PowerPoint Presentation</vt:lpstr>
      <vt:lpstr>Respon Tanggap Darurat </vt:lpstr>
      <vt:lpstr>PowerPoint Presentation</vt:lpstr>
      <vt:lpstr>Tanggap darurat terhadap bencana :  Gempa Bumi </vt:lpstr>
      <vt:lpstr>Tanggap darurat terhadap bencana :  Kebakaran</vt:lpstr>
      <vt:lpstr>Tanggap darurat terhadap bencana :  Kebakaran</vt:lpstr>
      <vt:lpstr>Tanggap darurat terhadap bencana :  Kebakaran</vt:lpstr>
      <vt:lpstr>Tanggap darurat terhadap bencana :  Listrik Padam </vt:lpstr>
      <vt:lpstr>Tanggap darurat terhadap bencana :  Teror</vt:lpstr>
      <vt:lpstr>Kesimpulan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Qonitha</dc:creator>
  <cp:lastModifiedBy>Aroem Naroeni</cp:lastModifiedBy>
  <cp:revision>16</cp:revision>
  <cp:lastPrinted>2016-08-19T18:05:06Z</cp:lastPrinted>
  <dcterms:created xsi:type="dcterms:W3CDTF">2016-08-09T08:37:58Z</dcterms:created>
  <dcterms:modified xsi:type="dcterms:W3CDTF">2018-04-06T08:32:48Z</dcterms:modified>
</cp:coreProperties>
</file>