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9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A4021-75FD-4E58-BE43-63DDEC4E77A1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B287-30A4-4456-8100-EEFDF03A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Module X Slides,  Emergency Response &amp; Security</a:t>
            </a:r>
          </a:p>
        </p:txBody>
      </p:sp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AC3827-0745-43B0-9137-D1489BD4F946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53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Module X Slides,  Emergency Response &amp; Security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DD6D450-997B-4532-B0DA-A529D432F8CB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6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66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E0F5-3BA6-484E-9820-FBFD43235283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8234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Module X Slides,  Emergency Response &amp; Security</a:t>
            </a:r>
          </a:p>
        </p:txBody>
      </p:sp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D6848D9-2F12-4775-8FC3-11370DCA6557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2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Module X Slides,  Emergency Response &amp; Security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889630-B612-4C83-9530-ECA482D2D391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6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3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Module X Slides,  Emergency Response &amp; Security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FDDDB3-F82F-45B5-BC34-2A5AE4059B16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9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Module X Slides,  Emergency Response &amp; Security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593B983-58A8-4256-B5E3-A800443183A1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8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Module X Slides,  Emergency Response &amp; Security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3E71D0F-1FAD-4038-9A1D-15378C50200A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4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Module X Slides,  Emergency Response &amp; Security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2E2DDF1-CD83-46D1-A398-E2D201EC116E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3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Module X Slides,  Emergency Response &amp; Security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7D47ADC-AA72-42B4-AD27-C6233879D7DA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7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Module X Slides,  Emergency Response &amp; Security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89F659-843D-4F2F-B56E-39BC4B50510C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9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Module X Slides,  Emergency Response &amp; Security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83A3C86-188E-4E40-AC18-9611C6E658EC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7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3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86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5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70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93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54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04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46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8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93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95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051BF08-FBB8-4E20-B491-94FB4AC198A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C149268E-1E5F-4954-84AD-32FA428694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818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1422" y="3238438"/>
            <a:ext cx="6400800" cy="1752600"/>
          </a:xfrm>
        </p:spPr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9 </a:t>
            </a:r>
          </a:p>
          <a:p>
            <a:r>
              <a:rPr lang="en-US" dirty="0"/>
              <a:t>Emergency Response</a:t>
            </a:r>
          </a:p>
        </p:txBody>
      </p:sp>
    </p:spTree>
    <p:extLst>
      <p:ext uri="{BB962C8B-B14F-4D97-AF65-F5344CB8AC3E}">
        <p14:creationId xmlns:p14="http://schemas.microsoft.com/office/powerpoint/2010/main" val="325291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Keamanan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97694" indent="-338138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Pertimbangan desain dan tingkatan laboratorium hayati</a:t>
            </a:r>
          </a:p>
          <a:p>
            <a:pPr marL="597694" indent="-338138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Alasan untuk keamanan</a:t>
            </a:r>
          </a:p>
          <a:p>
            <a:pPr marL="597694" indent="-338138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Siapa yang berisiko dan dimana ancaman</a:t>
            </a:r>
          </a:p>
          <a:p>
            <a:pPr marL="597694" indent="-338138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Analisis keamanan fisik</a:t>
            </a:r>
          </a:p>
          <a:p>
            <a:pPr marL="597694" indent="-338138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Program keamanan </a:t>
            </a:r>
          </a:p>
        </p:txBody>
      </p:sp>
    </p:spTree>
    <p:extLst>
      <p:ext uri="{BB962C8B-B14F-4D97-AF65-F5344CB8AC3E}">
        <p14:creationId xmlns:p14="http://schemas.microsoft.com/office/powerpoint/2010/main" val="300464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>
          <a:xfrm>
            <a:off x="1485900" y="934641"/>
            <a:ext cx="6172200" cy="857250"/>
          </a:xfrm>
        </p:spPr>
        <p:txBody>
          <a:bodyPr/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Hayati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Tingkat 2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515541" indent="-338138">
              <a:spcBef>
                <a:spcPts val="431"/>
              </a:spcBef>
            </a:pPr>
            <a:r>
              <a:rPr lang="en-US" altLang="en-US" dirty="0" err="1">
                <a:latin typeface="Arial" panose="020B0604020202020204" pitchFamily="34" charset="0"/>
              </a:rPr>
              <a:t>Lokasi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laboratorium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harus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jauh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dari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akses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umum</a:t>
            </a:r>
            <a:endParaRPr lang="en-US" altLang="en-US" dirty="0">
              <a:latin typeface="Arial" panose="020B0604020202020204" pitchFamily="34" charset="0"/>
            </a:endParaRPr>
          </a:p>
          <a:p>
            <a:pPr marL="515541" indent="-338138">
              <a:spcBef>
                <a:spcPts val="431"/>
              </a:spcBef>
            </a:pPr>
            <a:r>
              <a:rPr lang="en-US" altLang="en-US" dirty="0" err="1">
                <a:latin typeface="Arial" panose="020B0604020202020204" pitchFamily="34" charset="0"/>
              </a:rPr>
              <a:t>Pintu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harus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tertutup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terkunci</a:t>
            </a:r>
            <a:endParaRPr lang="en-US" altLang="en-US" dirty="0">
              <a:latin typeface="Arial" panose="020B0604020202020204" pitchFamily="34" charset="0"/>
            </a:endParaRPr>
          </a:p>
          <a:p>
            <a:pPr marL="515541" indent="-338138">
              <a:spcBef>
                <a:spcPts val="431"/>
              </a:spcBef>
            </a:pPr>
            <a:r>
              <a:rPr lang="en-US" altLang="en-US" dirty="0" err="1">
                <a:latin typeface="Arial" panose="020B0604020202020204" pitchFamily="34" charset="0"/>
              </a:rPr>
              <a:t>Tanda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bahaya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biologik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harus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terpasang</a:t>
            </a:r>
            <a:endParaRPr lang="en-US" altLang="en-US" sz="2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1485900" y="885825"/>
            <a:ext cx="6172200" cy="857250"/>
          </a:xfrm>
        </p:spPr>
        <p:txBody>
          <a:bodyPr/>
          <a:lstStyle/>
          <a:p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  <a:t>Desain Laboratorium </a:t>
            </a:r>
            <a:b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</a:rPr>
              <a:t>Keselamatan Hayati Tingkat 3</a:t>
            </a:r>
            <a:endParaRPr lang="en-US" altLang="en-US" sz="2700"/>
          </a:p>
        </p:txBody>
      </p:sp>
      <p:sp>
        <p:nvSpPr>
          <p:cNvPr id="2765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022231"/>
            <a:ext cx="8229600" cy="4525963"/>
          </a:xfrm>
        </p:spPr>
        <p:txBody>
          <a:bodyPr/>
          <a:lstStyle/>
          <a:p>
            <a:pPr marL="541735" indent="-339329"/>
            <a:r>
              <a:rPr lang="en-US" altLang="en-US" dirty="0" err="1">
                <a:latin typeface="Arial" panose="020B0604020202020204" pitchFamily="34" charset="0"/>
              </a:rPr>
              <a:t>Lokasi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laboratorium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jauh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dari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akses</a:t>
            </a:r>
            <a:r>
              <a:rPr lang="en-US" altLang="en-US" dirty="0">
                <a:latin typeface="Arial" panose="020B0604020202020204" pitchFamily="34" charset="0"/>
              </a:rPr>
              <a:t>  </a:t>
            </a:r>
            <a:r>
              <a:rPr lang="en-US" altLang="en-US" dirty="0" err="1">
                <a:latin typeface="Arial" panose="020B0604020202020204" pitchFamily="34" charset="0"/>
              </a:rPr>
              <a:t>umum</a:t>
            </a:r>
            <a:endParaRPr lang="en-US" altLang="en-US" dirty="0">
              <a:latin typeface="Arial" panose="020B0604020202020204" pitchFamily="34" charset="0"/>
            </a:endParaRPr>
          </a:p>
          <a:p>
            <a:pPr marL="541735" indent="-339329"/>
            <a:r>
              <a:rPr lang="en-US" altLang="en-US" dirty="0" err="1">
                <a:latin typeface="Arial" panose="020B0604020202020204" pitchFamily="34" charset="0"/>
              </a:rPr>
              <a:t>Pintu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harus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dapat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menutup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sendiri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dilengkapi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kunci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khusus</a:t>
            </a:r>
            <a:endParaRPr lang="en-US" altLang="en-US" dirty="0">
              <a:latin typeface="Arial" panose="020B0604020202020204" pitchFamily="34" charset="0"/>
            </a:endParaRPr>
          </a:p>
          <a:p>
            <a:pPr marL="541735" indent="-339329"/>
            <a:r>
              <a:rPr lang="en-US" altLang="en-US" dirty="0" err="1">
                <a:latin typeface="Arial" panose="020B0604020202020204" pitchFamily="34" charset="0"/>
              </a:rPr>
              <a:t>Sistem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mekanik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pendukungnya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berada</a:t>
            </a:r>
            <a:r>
              <a:rPr lang="en-US" altLang="en-US" dirty="0">
                <a:latin typeface="Arial" panose="020B0604020202020204" pitchFamily="34" charset="0"/>
              </a:rPr>
              <a:t> di area </a:t>
            </a:r>
            <a:r>
              <a:rPr lang="en-US" altLang="en-US" dirty="0" err="1">
                <a:latin typeface="Arial" panose="020B0604020202020204" pitchFamily="34" charset="0"/>
              </a:rPr>
              <a:t>terbatas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terkunci</a:t>
            </a:r>
            <a:endParaRPr lang="en-US" altLang="en-US" dirty="0">
              <a:latin typeface="Arial" panose="020B0604020202020204" pitchFamily="34" charset="0"/>
            </a:endParaRPr>
          </a:p>
          <a:p>
            <a:pPr marL="541735" indent="-339329"/>
            <a:r>
              <a:rPr lang="en-US" altLang="en-US" dirty="0" err="1">
                <a:latin typeface="Arial" panose="020B0604020202020204" pitchFamily="34" charset="0"/>
              </a:rPr>
              <a:t>Jendela</a:t>
            </a:r>
            <a:r>
              <a:rPr lang="en-US" altLang="en-US" dirty="0">
                <a:latin typeface="Arial" panose="020B0604020202020204" pitchFamily="34" charset="0"/>
              </a:rPr>
              <a:t> anti </a:t>
            </a:r>
            <a:r>
              <a:rPr lang="en-US" altLang="en-US" dirty="0" err="1">
                <a:latin typeface="Arial" panose="020B0604020202020204" pitchFamily="34" charset="0"/>
              </a:rPr>
              <a:t>pecah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1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>
          <a:xfrm>
            <a:off x="1485900" y="742950"/>
            <a:ext cx="6172200" cy="857250"/>
          </a:xfrm>
        </p:spPr>
        <p:txBody>
          <a:bodyPr/>
          <a:lstStyle/>
          <a:p>
            <a:r>
              <a:rPr lang="en-US" alt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Hayati</a:t>
            </a:r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Tingkat 4</a:t>
            </a:r>
            <a:endParaRPr lang="en-US" altLang="en-US" sz="2700" dirty="0"/>
          </a:p>
        </p:txBody>
      </p:sp>
      <p:sp>
        <p:nvSpPr>
          <p:cNvPr id="2969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9354">
              <a:spcBef>
                <a:spcPts val="431"/>
              </a:spcBef>
            </a:pPr>
            <a:r>
              <a:rPr lang="en-US" altLang="en-US">
                <a:latin typeface="Arial" panose="020B0604020202020204" pitchFamily="34" charset="0"/>
              </a:rPr>
              <a:t>Lokasi laboratorium di area terbatas</a:t>
            </a:r>
          </a:p>
          <a:p>
            <a:pPr marL="539354">
              <a:spcBef>
                <a:spcPts val="431"/>
              </a:spcBef>
            </a:pPr>
            <a:r>
              <a:rPr lang="en-US" altLang="en-US">
                <a:latin typeface="Arial" panose="020B0604020202020204" pitchFamily="34" charset="0"/>
              </a:rPr>
              <a:t>Pintu dilengkapi sistem pengunci yang khusus dengan identifikasi personal</a:t>
            </a:r>
          </a:p>
          <a:p>
            <a:pPr marL="539354">
              <a:spcBef>
                <a:spcPts val="431"/>
              </a:spcBef>
            </a:pPr>
            <a:r>
              <a:rPr lang="en-US" altLang="en-US">
                <a:latin typeface="Arial" panose="020B0604020202020204" pitchFamily="34" charset="0"/>
              </a:rPr>
              <a:t>Akses masuk dan keluar laboratorium dapat diprogram dan dicatat</a:t>
            </a:r>
          </a:p>
          <a:p>
            <a:pPr marL="539354">
              <a:spcBef>
                <a:spcPts val="431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Semua sistem mekanik dan sistem pendukung kehidupan harus dilindungi</a:t>
            </a:r>
          </a:p>
          <a:p>
            <a:pPr marL="539354">
              <a:spcBef>
                <a:spcPts val="431"/>
              </a:spcBef>
            </a:pPr>
            <a:r>
              <a:rPr lang="en-US" altLang="en-US">
                <a:latin typeface="Arial" panose="020B0604020202020204" pitchFamily="34" charset="0"/>
              </a:rPr>
              <a:t>CCTV dan alat perekam lainnya harus ada </a:t>
            </a:r>
          </a:p>
        </p:txBody>
      </p:sp>
    </p:spTree>
    <p:extLst>
      <p:ext uri="{BB962C8B-B14F-4D97-AF65-F5344CB8AC3E}">
        <p14:creationId xmlns:p14="http://schemas.microsoft.com/office/powerpoint/2010/main" val="271245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942AB-1915-4D57-8F96-ACFD45E554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1485900"/>
            <a:ext cx="367188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8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1186582"/>
            <a:ext cx="9186203" cy="43627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endParaRPr lang="id-ID" sz="1875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id-ID" sz="2400" dirty="0">
                <a:latin typeface="+mj-lt"/>
                <a:ea typeface="Times New Roman" pitchFamily="18" charset="0"/>
                <a:cs typeface="Arial" pitchFamily="34" charset="0"/>
              </a:rPr>
              <a:t>Berlindung dengan posisi merunduk di tempat yang aman. Jika anda berada dekat meja, berlindung di bawahnya. Jauhi peralatan dan bahan yang mungkin dapat jatuh atau patah.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2400" dirty="0">
                <a:latin typeface="+mj-lt"/>
              </a:rPr>
              <a:t>Lindungi kepala dengan meletakkan tangan anda di atasnya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2400" dirty="0">
                <a:latin typeface="+mj-lt"/>
              </a:rPr>
              <a:t>Tetap tinggal di tempat sampai getaran gempa berhenti. Saat gempa berhenti, pertama kali periksa diri sendiri dan sekeliling. </a:t>
            </a:r>
            <a:endParaRPr lang="en-US" sz="2400" dirty="0"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2400" dirty="0">
                <a:latin typeface="+mj-lt"/>
              </a:rPr>
              <a:t>Pastikan bahwa keadaan telah aman untuk anda keluar dari area/gedung</a:t>
            </a:r>
            <a:endParaRPr lang="en-US" sz="2400" dirty="0"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2400" dirty="0">
                <a:latin typeface="+mj-lt"/>
              </a:rPr>
              <a:t>Gunakan tangga darurat (jangan elevator)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endParaRPr lang="id-ID" sz="2400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endParaRPr lang="id-ID" sz="1875" dirty="0">
              <a:latin typeface="+mj-lt"/>
              <a:cs typeface="Arial" pitchFamily="34" charset="0"/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68021" y="638821"/>
            <a:ext cx="7122320" cy="857250"/>
          </a:xfrm>
        </p:spPr>
        <p:txBody>
          <a:bodyPr/>
          <a:lstStyle/>
          <a:p>
            <a:pPr eaLnBrk="1" hangingPunct="1"/>
            <a:r>
              <a:rPr lang="id-ID" sz="2400" dirty="0"/>
              <a:t>Tanggap darurat terhadap bencana : </a:t>
            </a:r>
            <a:br>
              <a:rPr lang="id-ID" sz="2400" dirty="0"/>
            </a:br>
            <a:r>
              <a:rPr lang="id-ID" sz="2400" b="1" dirty="0"/>
              <a:t>Gempa Bumi </a:t>
            </a:r>
          </a:p>
        </p:txBody>
      </p:sp>
      <p:pic>
        <p:nvPicPr>
          <p:cNvPr id="38915" name="Picture 2" descr="I_LOVE_JA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694" y="4136294"/>
            <a:ext cx="2461661" cy="175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05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891183" y="836723"/>
            <a:ext cx="6829425" cy="857250"/>
          </a:xfrm>
        </p:spPr>
        <p:txBody>
          <a:bodyPr/>
          <a:lstStyle/>
          <a:p>
            <a:pPr eaLnBrk="1" hangingPunct="1"/>
            <a:r>
              <a:rPr lang="id-ID" sz="2800" dirty="0"/>
              <a:t>Tanggap darurat terhadap bencana : </a:t>
            </a:r>
            <a:br>
              <a:rPr lang="id-ID" sz="2800" dirty="0"/>
            </a:br>
            <a:r>
              <a:rPr lang="id-ID" sz="2800" b="1" dirty="0"/>
              <a:t>Kebakaran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01848" y="1985726"/>
            <a:ext cx="7218760" cy="2483644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id-ID" sz="2400" dirty="0"/>
              <a:t>Evakuasi orang yang terluka dan pindahkan ke tempat yang aman</a:t>
            </a:r>
            <a:endParaRPr lang="en-US" sz="2400" dirty="0"/>
          </a:p>
          <a:p>
            <a:pPr eaLnBrk="1" hangingPunct="1">
              <a:buFont typeface="Wingdings" pitchFamily="2" charset="2"/>
              <a:buChar char="q"/>
            </a:pPr>
            <a:r>
              <a:rPr lang="id-ID" sz="2400" dirty="0"/>
              <a:t>Beritahu orang-orang untuk menjauh dari lokasi kebakaran</a:t>
            </a:r>
            <a:endParaRPr lang="en-US" sz="2400" dirty="0"/>
          </a:p>
          <a:p>
            <a:pPr eaLnBrk="1" hangingPunct="1">
              <a:buFont typeface="Wingdings" pitchFamily="2" charset="2"/>
              <a:buChar char="q"/>
            </a:pPr>
            <a:r>
              <a:rPr lang="id-ID" sz="2400" dirty="0"/>
              <a:t>Aktifkan alarm api atau telepon no. kegawatdaruratan </a:t>
            </a:r>
            <a:endParaRPr lang="en-US" sz="2400" dirty="0"/>
          </a:p>
          <a:p>
            <a:pPr eaLnBrk="1" hangingPunct="1">
              <a:buFont typeface="Wingdings" pitchFamily="2" charset="2"/>
              <a:buChar char="q"/>
            </a:pPr>
            <a:r>
              <a:rPr lang="id-ID" sz="2400" dirty="0"/>
              <a:t>Tutup pintu untuk mengisolasi bahaya</a:t>
            </a:r>
            <a:endParaRPr lang="en-US" sz="2400" dirty="0"/>
          </a:p>
          <a:p>
            <a:pPr eaLnBrk="1" hangingPunct="1">
              <a:buFont typeface="Wingdings" pitchFamily="2" charset="2"/>
              <a:buChar char="q"/>
            </a:pPr>
            <a:r>
              <a:rPr lang="id-ID" sz="2400" dirty="0"/>
              <a:t>Selamatkan diri ke tempatyang aman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7" y="4296393"/>
            <a:ext cx="2153841" cy="256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111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44111" y="828665"/>
            <a:ext cx="6696404" cy="857250"/>
          </a:xfrm>
        </p:spPr>
        <p:txBody>
          <a:bodyPr/>
          <a:lstStyle/>
          <a:p>
            <a:pPr eaLnBrk="1" hangingPunct="1"/>
            <a:r>
              <a:rPr lang="id-ID" sz="2400" dirty="0"/>
              <a:t>Tanggap darurat terhadap bencana : </a:t>
            </a:r>
            <a:br>
              <a:rPr lang="id-ID" sz="2400" dirty="0"/>
            </a:br>
            <a:r>
              <a:rPr lang="id-ID" sz="2400" b="1" dirty="0"/>
              <a:t>Kebakaran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61683" y="5745601"/>
            <a:ext cx="3536424" cy="1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950" kern="0"/>
              <a:t>	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1268016" y="4789885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>
                <a:latin typeface="Segoe UI" pitchFamily="34" charset="0"/>
              </a:rPr>
              <a:t>INGAT........TINGGALKAN RUANGAN SEBELUM  ANDA </a:t>
            </a:r>
          </a:p>
          <a:p>
            <a:pPr algn="ctr"/>
            <a:r>
              <a:rPr lang="id-ID" b="1">
                <a:solidFill>
                  <a:srgbClr val="FF0000"/>
                </a:solidFill>
                <a:latin typeface="Segoe UI" pitchFamily="34" charset="0"/>
              </a:rPr>
              <a:t>UPDATE STATUS </a:t>
            </a:r>
            <a:r>
              <a:rPr lang="id-ID" b="1">
                <a:latin typeface="Segoe UI" pitchFamily="34" charset="0"/>
              </a:rPr>
              <a:t> </a:t>
            </a:r>
            <a:r>
              <a:rPr lang="id-ID">
                <a:latin typeface="Segoe UI" pitchFamily="34" charset="0"/>
              </a:rPr>
              <a:t>DI MEDIA SOSIAL </a:t>
            </a:r>
          </a:p>
        </p:txBody>
      </p:sp>
      <p:pic>
        <p:nvPicPr>
          <p:cNvPr id="83970" name="Picture 2" descr="http://www.soveryfunny.com/wp-content/uploads/2014/08/IMG_7716076561509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65" y="2177455"/>
            <a:ext cx="1958509" cy="24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3.bp.blogspot.com/-xxY-4fT4Ar0/UNDPKDI-KYI/AAAAAAAAANI/xNk_-FQIef8/s1600/prosedur2bap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9" y="2425303"/>
            <a:ext cx="5518547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1237655" y="923192"/>
            <a:ext cx="6615113" cy="857250"/>
          </a:xfrm>
        </p:spPr>
        <p:txBody>
          <a:bodyPr/>
          <a:lstStyle/>
          <a:p>
            <a:pPr eaLnBrk="1" hangingPunct="1"/>
            <a:r>
              <a:rPr lang="id-ID" sz="2400" dirty="0"/>
              <a:t>Tanggap darurat terhadap bencana : </a:t>
            </a:r>
            <a:br>
              <a:rPr lang="id-ID" sz="2400" dirty="0"/>
            </a:br>
            <a:r>
              <a:rPr lang="id-ID" sz="2400" b="1" dirty="0"/>
              <a:t>Kebakaran</a:t>
            </a:r>
          </a:p>
        </p:txBody>
      </p:sp>
    </p:spTree>
    <p:extLst>
      <p:ext uri="{BB962C8B-B14F-4D97-AF65-F5344CB8AC3E}">
        <p14:creationId xmlns:p14="http://schemas.microsoft.com/office/powerpoint/2010/main" val="418136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528639" y="1314450"/>
            <a:ext cx="6900862" cy="857250"/>
          </a:xfrm>
        </p:spPr>
        <p:txBody>
          <a:bodyPr/>
          <a:lstStyle/>
          <a:p>
            <a:pPr eaLnBrk="1" hangingPunct="1"/>
            <a:r>
              <a:rPr lang="id-ID" sz="2400" dirty="0"/>
              <a:t>Tanggap darurat terhadap bencana : </a:t>
            </a:r>
            <a:br>
              <a:rPr lang="id-ID" sz="2400" dirty="0"/>
            </a:br>
            <a:r>
              <a:rPr lang="id-ID" sz="2400" b="1" dirty="0"/>
              <a:t>Listrik Padam 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28639" y="2114551"/>
            <a:ext cx="5129212" cy="355520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d-ID" sz="1875" dirty="0"/>
              <a:t>Matikan semua peralatan elektronik (komputer, printer, mesin fotokopi)</a:t>
            </a:r>
          </a:p>
          <a:p>
            <a:pPr eaLnBrk="1" hangingPunct="1"/>
            <a:r>
              <a:rPr lang="id-ID" sz="1875" dirty="0"/>
              <a:t>Buka jendela dan pintu</a:t>
            </a:r>
          </a:p>
          <a:p>
            <a:pPr eaLnBrk="1" hangingPunct="1"/>
            <a:r>
              <a:rPr lang="id-ID" sz="1875" dirty="0"/>
              <a:t>Hubungi pihak kampus/PLN</a:t>
            </a:r>
          </a:p>
          <a:p>
            <a:pPr eaLnBrk="1" hangingPunct="1"/>
            <a:r>
              <a:rPr lang="id-ID" sz="1875" dirty="0"/>
              <a:t>Hentikan aktivitas kerja di lab, simpan atau amankan pekerjaan anda</a:t>
            </a:r>
          </a:p>
          <a:p>
            <a:pPr eaLnBrk="1" hangingPunct="1"/>
            <a:r>
              <a:rPr lang="id-ID" sz="1875" dirty="0"/>
              <a:t>Hentikan pekerjaan di lemari asam dan BSC, tutup sash</a:t>
            </a:r>
          </a:p>
          <a:p>
            <a:pPr eaLnBrk="1" hangingPunct="1"/>
            <a:r>
              <a:rPr lang="id-ID" sz="1875" dirty="0"/>
              <a:t>Jangan membuka freezer atau lemari pendingin </a:t>
            </a:r>
          </a:p>
          <a:p>
            <a:pPr eaLnBrk="1" hangingPunct="1"/>
            <a:r>
              <a:rPr lang="id-ID" sz="1875" dirty="0"/>
              <a:t>Generator hanya digunakan untuk peralatan tertentu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1919288"/>
            <a:ext cx="26003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32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471832" y="757585"/>
            <a:ext cx="6172200" cy="85725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>
                <a:ea typeface="+mj-ea"/>
                <a:cs typeface="Arial" charset="0"/>
              </a:rPr>
              <a:t>Respon</a:t>
            </a:r>
            <a:r>
              <a:rPr lang="en-US" dirty="0">
                <a:ea typeface="+mj-ea"/>
                <a:cs typeface="Arial" charset="0"/>
              </a:rPr>
              <a:t> </a:t>
            </a:r>
            <a:r>
              <a:rPr lang="en-US" dirty="0" err="1">
                <a:ea typeface="+mj-ea"/>
                <a:cs typeface="Arial" charset="0"/>
              </a:rPr>
              <a:t>Tanggap</a:t>
            </a:r>
            <a:r>
              <a:rPr lang="en-US" dirty="0">
                <a:ea typeface="+mj-ea"/>
                <a:cs typeface="Arial" charset="0"/>
              </a:rPr>
              <a:t> </a:t>
            </a:r>
            <a:r>
              <a:rPr lang="en-US" dirty="0" err="1">
                <a:ea typeface="+mj-ea"/>
                <a:cs typeface="Arial" charset="0"/>
              </a:rPr>
              <a:t>Darurat</a:t>
            </a:r>
            <a:r>
              <a:rPr lang="en-US" dirty="0">
                <a:ea typeface="+mj-ea"/>
                <a:cs typeface="Arial" charset="0"/>
              </a:rPr>
              <a:t> </a:t>
            </a:r>
            <a:r>
              <a:rPr lang="en-US" dirty="0" err="1">
                <a:ea typeface="+mj-ea"/>
                <a:cs typeface="Arial" charset="0"/>
              </a:rPr>
              <a:t>dan</a:t>
            </a:r>
            <a:r>
              <a:rPr lang="en-US" dirty="0">
                <a:ea typeface="+mj-ea"/>
                <a:cs typeface="Arial" charset="0"/>
              </a:rPr>
              <a:t> </a:t>
            </a:r>
            <a:r>
              <a:rPr lang="en-US" dirty="0" err="1">
                <a:ea typeface="+mj-ea"/>
                <a:cs typeface="Arial" charset="0"/>
              </a:rPr>
              <a:t>Keamanan</a:t>
            </a:r>
            <a:endParaRPr lang="en-US" dirty="0">
              <a:ea typeface="+mj-ea"/>
              <a:cs typeface="Arial" charset="0"/>
            </a:endParaRPr>
          </a:p>
        </p:txBody>
      </p:sp>
      <p:sp>
        <p:nvSpPr>
          <p:cNvPr id="9218" name="Rectangle 5"/>
          <p:cNvSpPr>
            <a:spLocks noGrp="1" noChangeArrowheads="1"/>
          </p:cNvSpPr>
          <p:nvPr>
            <p:ph idx="1"/>
          </p:nvPr>
        </p:nvSpPr>
        <p:spPr>
          <a:xfrm>
            <a:off x="669974" y="1614836"/>
            <a:ext cx="8474026" cy="3394472"/>
          </a:xfrm>
        </p:spPr>
        <p:txBody>
          <a:bodyPr/>
          <a:lstStyle/>
          <a:p>
            <a:pPr marL="597694" indent="-338138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upaya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staf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97694" indent="-338138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keberhasilan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tanggap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darurat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97731" lvl="1" indent="-338138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antisipasi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731" lvl="1" indent="-338138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darurat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731" lvl="1" indent="-338138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731" lvl="1" indent="-338138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ancaman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731" lvl="1" indent="-338138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Keamanan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790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1096180" y="850216"/>
            <a:ext cx="6586538" cy="857250"/>
          </a:xfrm>
        </p:spPr>
        <p:txBody>
          <a:bodyPr/>
          <a:lstStyle/>
          <a:p>
            <a:pPr eaLnBrk="1" hangingPunct="1"/>
            <a:r>
              <a:rPr lang="id-ID" sz="2400" dirty="0">
                <a:solidFill>
                  <a:srgbClr val="C00000"/>
                </a:solidFill>
              </a:rPr>
              <a:t>Tanggap darurat terhadap bencana : </a:t>
            </a:r>
            <a:br>
              <a:rPr lang="id-ID" sz="2400" dirty="0">
                <a:solidFill>
                  <a:srgbClr val="C00000"/>
                </a:solidFill>
              </a:rPr>
            </a:br>
            <a:r>
              <a:rPr lang="id-ID" sz="2400" b="1" dirty="0">
                <a:solidFill>
                  <a:srgbClr val="C00000"/>
                </a:solidFill>
              </a:rPr>
              <a:t>Teror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842963" y="2114551"/>
            <a:ext cx="5104211" cy="3555206"/>
          </a:xfrm>
        </p:spPr>
        <p:txBody>
          <a:bodyPr>
            <a:normAutofit/>
          </a:bodyPr>
          <a:lstStyle/>
          <a:p>
            <a:pPr eaLnBrk="1" hangingPunct="1"/>
            <a:r>
              <a:rPr lang="id-ID" sz="2800" dirty="0"/>
              <a:t>Penyusup/ Pencuri</a:t>
            </a:r>
          </a:p>
          <a:p>
            <a:pPr eaLnBrk="1" hangingPunct="1"/>
            <a:r>
              <a:rPr lang="id-ID" sz="2800" dirty="0"/>
              <a:t>Paket Mencurigakan</a:t>
            </a:r>
          </a:p>
          <a:p>
            <a:pPr eaLnBrk="1" hangingPunct="1"/>
            <a:r>
              <a:rPr lang="id-ID" sz="2800" dirty="0"/>
              <a:t>Demonstrator</a:t>
            </a:r>
          </a:p>
          <a:p>
            <a:pPr lvl="2"/>
            <a:r>
              <a:rPr lang="id-ID" sz="2800" dirty="0"/>
              <a:t>Kontak polisi dan pihak berwenang</a:t>
            </a:r>
          </a:p>
          <a:p>
            <a:pPr lvl="2"/>
            <a:r>
              <a:rPr lang="id-ID" sz="2800" dirty="0"/>
              <a:t>Evakuasi area</a:t>
            </a:r>
          </a:p>
          <a:p>
            <a:pPr lvl="2"/>
            <a:endParaRPr lang="id-ID" sz="2800" dirty="0"/>
          </a:p>
          <a:p>
            <a:pPr lvl="2"/>
            <a:endParaRPr lang="id-ID" sz="1275" dirty="0"/>
          </a:p>
        </p:txBody>
      </p:sp>
    </p:spTree>
    <p:extLst>
      <p:ext uri="{BB962C8B-B14F-4D97-AF65-F5344CB8AC3E}">
        <p14:creationId xmlns:p14="http://schemas.microsoft.com/office/powerpoint/2010/main" val="238855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Kesimpulan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3369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Program tanggap darurat dan keamanan bergantung pada berbagai komponen</a:t>
            </a:r>
          </a:p>
          <a:p>
            <a:pPr marL="283369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identifikasi bahaya dan analisa resiko</a:t>
            </a:r>
          </a:p>
          <a:p>
            <a:pPr marL="283369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en-US">
                <a:latin typeface="Arial" panose="020B0604020202020204" pitchFamily="34" charset="0"/>
                <a:cs typeface="Arial" panose="020B0604020202020204" pitchFamily="34" charset="0"/>
              </a:rPr>
              <a:t>pernyataan kebijakan dan aplikasinya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369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mengembangkan protokol yang efektif  </a:t>
            </a:r>
          </a:p>
          <a:p>
            <a:pPr marL="283369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memaksimalkan keselamatan bagi staf dan laboratorium</a:t>
            </a:r>
          </a:p>
        </p:txBody>
      </p:sp>
    </p:spTree>
    <p:extLst>
      <p:ext uri="{BB962C8B-B14F-4D97-AF65-F5344CB8AC3E}">
        <p14:creationId xmlns:p14="http://schemas.microsoft.com/office/powerpoint/2010/main" val="3992656571"/>
      </p:ext>
    </p:extLst>
  </p:cSld>
  <p:clrMapOvr>
    <a:masterClrMapping/>
  </p:clrMapOvr>
  <p:transition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35" y="3228854"/>
            <a:ext cx="8229600" cy="1143000"/>
          </a:xfrm>
        </p:spPr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00294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26206" y="663178"/>
            <a:ext cx="6172200" cy="742951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Contoh kasus : 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0" y="1314450"/>
            <a:ext cx="4572000" cy="857250"/>
          </a:xfrm>
          <a:solidFill>
            <a:srgbClr val="92D050"/>
          </a:solidFill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en-US" sz="1800" dirty="0" err="1"/>
              <a:t>Udin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membeli</a:t>
            </a:r>
            <a:r>
              <a:rPr lang="en-US" sz="1800" dirty="0"/>
              <a:t> </a:t>
            </a:r>
            <a:r>
              <a:rPr lang="en-US" sz="1800" dirty="0" err="1"/>
              <a:t>sepeda</a:t>
            </a:r>
            <a:r>
              <a:rPr lang="en-US" sz="1800" dirty="0"/>
              <a:t> motor </a:t>
            </a:r>
            <a:r>
              <a:rPr lang="en-US" sz="1800" dirty="0" err="1"/>
              <a:t>baru</a:t>
            </a:r>
            <a:r>
              <a:rPr lang="en-US" sz="1800" dirty="0"/>
              <a:t> . Mari </a:t>
            </a:r>
            <a:r>
              <a:rPr lang="en-US" sz="1800" dirty="0" err="1"/>
              <a:t>kita</a:t>
            </a:r>
            <a:r>
              <a:rPr lang="en-US" sz="1800" dirty="0"/>
              <a:t> bantu </a:t>
            </a:r>
            <a:r>
              <a:rPr lang="en-US" sz="1800" dirty="0" err="1"/>
              <a:t>Udin</a:t>
            </a:r>
            <a:r>
              <a:rPr lang="en-US" sz="1800" dirty="0"/>
              <a:t> </a:t>
            </a:r>
            <a:r>
              <a:rPr lang="en-US" sz="1800" dirty="0" err="1"/>
              <a:t>menyusun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/>
              <a:t>gawat</a:t>
            </a:r>
            <a:r>
              <a:rPr lang="en-US" sz="1800" dirty="0"/>
              <a:t> </a:t>
            </a:r>
            <a:r>
              <a:rPr lang="en-US" sz="1800" dirty="0" err="1"/>
              <a:t>darurat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kecelakaan</a:t>
            </a:r>
            <a:r>
              <a:rPr lang="en-US" sz="1800" dirty="0"/>
              <a:t>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000" y="5486401"/>
            <a:ext cx="1600200" cy="27384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D5A376-DC79-4110-A502-7AA89F5172D1}" type="slidenum">
              <a:rPr lang="en-US" altLang="en-US" sz="900">
                <a:solidFill>
                  <a:srgbClr val="898989"/>
                </a:solidFill>
                <a:cs typeface="Arial" panose="020B0604020202020204" pitchFamily="34" charset="0"/>
              </a:rPr>
              <a:pPr/>
              <a:t>3</a:t>
            </a:fld>
            <a:endParaRPr lang="en-US" altLang="en-US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1268" name="Picture 6" descr="https://encrypted-tbn2.gstatic.com/images?q=tbn:ANd9GcTl8JvsLIdUUXkulswMGxORfvsrsarkfXdmWzBBCjMcbBwy2m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018111"/>
            <a:ext cx="1975247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600450" y="2246710"/>
            <a:ext cx="4400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b="1" dirty="0" err="1">
                <a:solidFill>
                  <a:srgbClr val="2E3A3C"/>
                </a:solidFill>
              </a:rPr>
              <a:t>Mitigasi</a:t>
            </a:r>
            <a:r>
              <a:rPr lang="en-US" sz="1500" b="1" dirty="0">
                <a:solidFill>
                  <a:srgbClr val="2E3A3C"/>
                </a:solidFill>
              </a:rPr>
              <a:t> :  </a:t>
            </a:r>
          </a:p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dirty="0">
                <a:solidFill>
                  <a:srgbClr val="2E3A3C"/>
                </a:solidFill>
              </a:rPr>
              <a:t>    </a:t>
            </a:r>
            <a:r>
              <a:rPr lang="en-US" sz="1500" dirty="0" err="1">
                <a:solidFill>
                  <a:srgbClr val="2E3A3C"/>
                </a:solidFill>
              </a:rPr>
              <a:t>Belajar</a:t>
            </a:r>
            <a:r>
              <a:rPr lang="en-US" sz="1500" dirty="0">
                <a:solidFill>
                  <a:srgbClr val="2E3A3C"/>
                </a:solidFill>
              </a:rPr>
              <a:t> </a:t>
            </a:r>
            <a:r>
              <a:rPr lang="en-US" sz="1500" dirty="0" err="1">
                <a:solidFill>
                  <a:srgbClr val="2E3A3C"/>
                </a:solidFill>
              </a:rPr>
              <a:t>naik</a:t>
            </a:r>
            <a:r>
              <a:rPr lang="en-US" sz="1500" dirty="0">
                <a:solidFill>
                  <a:srgbClr val="2E3A3C"/>
                </a:solidFill>
              </a:rPr>
              <a:t> motor , SIM, BPJS/</a:t>
            </a:r>
            <a:r>
              <a:rPr lang="en-US" sz="1500" dirty="0" err="1">
                <a:solidFill>
                  <a:srgbClr val="2E3A3C"/>
                </a:solidFill>
              </a:rPr>
              <a:t>Asuransi</a:t>
            </a:r>
            <a:r>
              <a:rPr lang="en-US" sz="1500" dirty="0">
                <a:solidFill>
                  <a:srgbClr val="2E3A3C"/>
                </a:solidFill>
              </a:rPr>
              <a:t> </a:t>
            </a:r>
            <a:r>
              <a:rPr lang="en-US" sz="1500" dirty="0" err="1">
                <a:solidFill>
                  <a:srgbClr val="2E3A3C"/>
                </a:solidFill>
              </a:rPr>
              <a:t>kesehatan</a:t>
            </a:r>
            <a:r>
              <a:rPr lang="en-US" sz="1500" dirty="0">
                <a:solidFill>
                  <a:srgbClr val="2E3A3C"/>
                </a:solidFill>
              </a:rPr>
              <a:t>, </a:t>
            </a:r>
            <a:r>
              <a:rPr lang="en-US" sz="1500" dirty="0" err="1">
                <a:solidFill>
                  <a:srgbClr val="2E3A3C"/>
                </a:solidFill>
              </a:rPr>
              <a:t>belajar</a:t>
            </a:r>
            <a:r>
              <a:rPr lang="en-US" sz="1500" dirty="0">
                <a:solidFill>
                  <a:srgbClr val="2E3A3C"/>
                </a:solidFill>
              </a:rPr>
              <a:t> </a:t>
            </a:r>
            <a:r>
              <a:rPr lang="en-US" sz="1500" dirty="0" err="1">
                <a:solidFill>
                  <a:srgbClr val="2E3A3C"/>
                </a:solidFill>
              </a:rPr>
              <a:t>rambu</a:t>
            </a:r>
            <a:r>
              <a:rPr lang="en-US" sz="1500" dirty="0">
                <a:solidFill>
                  <a:srgbClr val="2E3A3C"/>
                </a:solidFill>
              </a:rPr>
              <a:t>-</a:t>
            </a:r>
            <a:r>
              <a:rPr lang="en-US" sz="1500" dirty="0" err="1">
                <a:solidFill>
                  <a:srgbClr val="2E3A3C"/>
                </a:solidFill>
              </a:rPr>
              <a:t>rambu</a:t>
            </a:r>
            <a:r>
              <a:rPr lang="en-US" sz="1500" dirty="0">
                <a:solidFill>
                  <a:srgbClr val="2E3A3C"/>
                </a:solidFill>
              </a:rPr>
              <a:t> </a:t>
            </a:r>
            <a:r>
              <a:rPr lang="en-US" sz="1500" dirty="0" err="1">
                <a:solidFill>
                  <a:srgbClr val="2E3A3C"/>
                </a:solidFill>
              </a:rPr>
              <a:t>lalulintas</a:t>
            </a:r>
            <a:r>
              <a:rPr lang="en-US" sz="1500" dirty="0">
                <a:solidFill>
                  <a:srgbClr val="2E3A3C"/>
                </a:solidFill>
              </a:rPr>
              <a:t>,   </a:t>
            </a:r>
          </a:p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dirty="0">
                <a:solidFill>
                  <a:srgbClr val="2E3A3C"/>
                </a:solidFill>
              </a:rPr>
              <a:t>                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57600" y="3161110"/>
            <a:ext cx="4000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b="1" dirty="0">
                <a:solidFill>
                  <a:srgbClr val="2E3A3C"/>
                </a:solidFill>
              </a:rPr>
              <a:t>Preparation:  </a:t>
            </a:r>
          </a:p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dirty="0">
                <a:solidFill>
                  <a:srgbClr val="2E3A3C"/>
                </a:solidFill>
              </a:rPr>
              <a:t>     </a:t>
            </a:r>
            <a:r>
              <a:rPr lang="en-US" sz="1500" dirty="0" err="1">
                <a:solidFill>
                  <a:srgbClr val="2E3A3C"/>
                </a:solidFill>
              </a:rPr>
              <a:t>Mengenakan</a:t>
            </a:r>
            <a:r>
              <a:rPr lang="en-US" sz="1500" dirty="0">
                <a:solidFill>
                  <a:srgbClr val="2E3A3C"/>
                </a:solidFill>
              </a:rPr>
              <a:t> helm SNI,  </a:t>
            </a:r>
            <a:r>
              <a:rPr lang="en-US" sz="1500" dirty="0" err="1">
                <a:solidFill>
                  <a:srgbClr val="2E3A3C"/>
                </a:solidFill>
              </a:rPr>
              <a:t>Jaket</a:t>
            </a:r>
            <a:r>
              <a:rPr lang="en-US" sz="1500" dirty="0">
                <a:solidFill>
                  <a:srgbClr val="2E3A3C"/>
                </a:solidFill>
              </a:rPr>
              <a:t>, </a:t>
            </a:r>
            <a:r>
              <a:rPr lang="en-US" sz="1500" dirty="0" err="1">
                <a:solidFill>
                  <a:srgbClr val="2E3A3C"/>
                </a:solidFill>
              </a:rPr>
              <a:t>sepatu</a:t>
            </a:r>
            <a:r>
              <a:rPr lang="en-US" sz="1500" dirty="0">
                <a:solidFill>
                  <a:srgbClr val="2E3A3C"/>
                </a:solidFill>
              </a:rPr>
              <a:t> </a:t>
            </a:r>
          </a:p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dirty="0">
                <a:solidFill>
                  <a:srgbClr val="2E3A3C"/>
                </a:solidFill>
              </a:rPr>
              <a:t>                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600450" y="4280297"/>
            <a:ext cx="3086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b="1" dirty="0">
                <a:solidFill>
                  <a:srgbClr val="2E3A3C"/>
                </a:solidFill>
              </a:rPr>
              <a:t>Response </a:t>
            </a:r>
          </a:p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dirty="0">
                <a:solidFill>
                  <a:srgbClr val="2E3A3C"/>
                </a:solidFill>
              </a:rPr>
              <a:t>     </a:t>
            </a:r>
            <a:r>
              <a:rPr lang="en-US" sz="1500" dirty="0" err="1">
                <a:solidFill>
                  <a:srgbClr val="2E3A3C"/>
                </a:solidFill>
              </a:rPr>
              <a:t>Berobat</a:t>
            </a:r>
            <a:r>
              <a:rPr lang="en-US" sz="1500" dirty="0">
                <a:solidFill>
                  <a:srgbClr val="2E3A3C"/>
                </a:solidFill>
              </a:rPr>
              <a:t> </a:t>
            </a:r>
            <a:r>
              <a:rPr lang="en-US" sz="1500" dirty="0" err="1">
                <a:solidFill>
                  <a:srgbClr val="2E3A3C"/>
                </a:solidFill>
              </a:rPr>
              <a:t>kerumah</a:t>
            </a:r>
            <a:r>
              <a:rPr lang="en-US" sz="1500" dirty="0">
                <a:solidFill>
                  <a:srgbClr val="2E3A3C"/>
                </a:solidFill>
              </a:rPr>
              <a:t> </a:t>
            </a:r>
            <a:r>
              <a:rPr lang="en-US" sz="1500" dirty="0" err="1">
                <a:solidFill>
                  <a:srgbClr val="2E3A3C"/>
                </a:solidFill>
              </a:rPr>
              <a:t>sakit</a:t>
            </a:r>
            <a:r>
              <a:rPr lang="en-US" sz="1500" dirty="0">
                <a:solidFill>
                  <a:srgbClr val="2E3A3C"/>
                </a:solidFill>
              </a:rPr>
              <a:t> </a:t>
            </a:r>
          </a:p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dirty="0">
                <a:solidFill>
                  <a:srgbClr val="2E3A3C"/>
                </a:solidFill>
              </a:rPr>
              <a:t>     Motor </a:t>
            </a:r>
            <a:r>
              <a:rPr lang="en-US" sz="1500" dirty="0">
                <a:solidFill>
                  <a:srgbClr val="2E3A3C"/>
                </a:solidFill>
                <a:sym typeface="Wingdings" pitchFamily="2" charset="2"/>
              </a:rPr>
              <a:t> </a:t>
            </a:r>
            <a:r>
              <a:rPr lang="en-US" sz="1500" dirty="0" err="1">
                <a:solidFill>
                  <a:srgbClr val="2E3A3C"/>
                </a:solidFill>
                <a:sym typeface="Wingdings" pitchFamily="2" charset="2"/>
              </a:rPr>
              <a:t>bengkel</a:t>
            </a:r>
            <a:r>
              <a:rPr lang="en-US" sz="1500" dirty="0">
                <a:solidFill>
                  <a:srgbClr val="2E3A3C"/>
                </a:solidFill>
                <a:sym typeface="Wingdings" pitchFamily="2" charset="2"/>
              </a:rPr>
              <a:t> </a:t>
            </a:r>
            <a:endParaRPr lang="en-US" sz="1500" dirty="0">
              <a:solidFill>
                <a:srgbClr val="2E3A3C"/>
              </a:solidFill>
            </a:endParaRPr>
          </a:p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dirty="0">
                <a:solidFill>
                  <a:srgbClr val="2E3A3C"/>
                </a:solidFill>
              </a:rPr>
              <a:t>                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657600" y="5147072"/>
            <a:ext cx="2857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b="1" dirty="0">
                <a:solidFill>
                  <a:srgbClr val="2E3A3C"/>
                </a:solidFill>
              </a:rPr>
              <a:t>Recovery </a:t>
            </a:r>
          </a:p>
          <a:p>
            <a:pPr marL="257175" indent="-257175">
              <a:spcBef>
                <a:spcPct val="20000"/>
              </a:spcBef>
              <a:buClr>
                <a:srgbClr val="323231"/>
              </a:buClr>
              <a:buSzPct val="70000"/>
              <a:defRPr/>
            </a:pPr>
            <a:r>
              <a:rPr lang="en-US" sz="1500" dirty="0">
                <a:solidFill>
                  <a:srgbClr val="2E3A3C"/>
                </a:solidFill>
              </a:rPr>
              <a:t>     </a:t>
            </a:r>
            <a:r>
              <a:rPr lang="en-US" sz="1500" dirty="0" err="1">
                <a:solidFill>
                  <a:srgbClr val="2E3A3C"/>
                </a:solidFill>
              </a:rPr>
              <a:t>Udin</a:t>
            </a:r>
            <a:r>
              <a:rPr lang="en-US" sz="1500" dirty="0">
                <a:solidFill>
                  <a:srgbClr val="2E3A3C"/>
                </a:solidFill>
              </a:rPr>
              <a:t> </a:t>
            </a:r>
            <a:r>
              <a:rPr lang="en-US" sz="1500" dirty="0" err="1">
                <a:solidFill>
                  <a:srgbClr val="2E3A3C"/>
                </a:solidFill>
              </a:rPr>
              <a:t>sembuh</a:t>
            </a:r>
            <a:r>
              <a:rPr lang="en-US" sz="1500" dirty="0">
                <a:solidFill>
                  <a:srgbClr val="2E3A3C"/>
                </a:solidFill>
              </a:rPr>
              <a:t> </a:t>
            </a:r>
          </a:p>
        </p:txBody>
      </p:sp>
      <p:pic>
        <p:nvPicPr>
          <p:cNvPr id="11273" name="Picture 2" descr="https://encrypted-tbn0.gstatic.com/images?q=tbn:ANd9GcRmpCz1EOb4RmorLpM53siz4P_a94i7tYD9b0mdcpaJpK5F5L1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8410"/>
            <a:ext cx="1371600" cy="152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xplosion 2 14"/>
          <p:cNvSpPr/>
          <p:nvPr/>
        </p:nvSpPr>
        <p:spPr>
          <a:xfrm>
            <a:off x="1885950" y="3714750"/>
            <a:ext cx="2800350" cy="51435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350" dirty="0" err="1"/>
              <a:t>Kecelakaan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7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Perencanaan Antisipasi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rtlCol="0">
            <a:normAutofit fontScale="92500"/>
          </a:bodyPr>
          <a:lstStyle/>
          <a:p>
            <a:pPr marL="597694" indent="-338138">
              <a:buFont typeface="Arial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Kebutuhan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laboratorium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keselamatan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hayati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tingkat</a:t>
            </a:r>
            <a:r>
              <a:rPr lang="en-US" sz="2400" dirty="0">
                <a:latin typeface="Arial" charset="0"/>
                <a:cs typeface="Arial" charset="0"/>
              </a:rPr>
              <a:t> 2, 3, </a:t>
            </a:r>
            <a:r>
              <a:rPr lang="en-US" sz="2400" dirty="0" err="1">
                <a:latin typeface="Arial" charset="0"/>
                <a:cs typeface="Arial" charset="0"/>
              </a:rPr>
              <a:t>dan</a:t>
            </a:r>
            <a:r>
              <a:rPr lang="en-US" sz="2400" dirty="0">
                <a:latin typeface="Arial" charset="0"/>
                <a:cs typeface="Arial" charset="0"/>
              </a:rPr>
              <a:t> 4</a:t>
            </a:r>
          </a:p>
          <a:p>
            <a:pPr marL="597694" indent="-338138">
              <a:buFont typeface="Arial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Kecelakaan</a:t>
            </a:r>
            <a:r>
              <a:rPr lang="en-US" sz="2400" dirty="0">
                <a:latin typeface="Arial" charset="0"/>
                <a:cs typeface="Arial" charset="0"/>
              </a:rPr>
              <a:t>/ </a:t>
            </a:r>
            <a:r>
              <a:rPr lang="en-US" sz="2400" dirty="0" err="1">
                <a:latin typeface="Arial" charset="0"/>
                <a:cs typeface="Arial" charset="0"/>
              </a:rPr>
              <a:t>paparan</a:t>
            </a:r>
            <a:r>
              <a:rPr lang="en-US" sz="2400" dirty="0">
                <a:latin typeface="Arial" charset="0"/>
                <a:cs typeface="Arial" charset="0"/>
              </a:rPr>
              <a:t>/ </a:t>
            </a:r>
            <a:r>
              <a:rPr lang="en-US" sz="2400" dirty="0" err="1">
                <a:latin typeface="Arial" charset="0"/>
                <a:cs typeface="Arial" charset="0"/>
              </a:rPr>
              <a:t>dekontaminasi</a:t>
            </a:r>
            <a:r>
              <a:rPr lang="en-US" sz="2400" dirty="0">
                <a:latin typeface="Arial" charset="0"/>
                <a:cs typeface="Arial" charset="0"/>
              </a:rPr>
              <a:t>/ </a:t>
            </a:r>
            <a:r>
              <a:rPr lang="en-US" sz="2400" dirty="0" err="1">
                <a:latin typeface="Arial" charset="0"/>
                <a:cs typeface="Arial" charset="0"/>
              </a:rPr>
              <a:t>operasional</a:t>
            </a:r>
            <a:r>
              <a:rPr lang="en-US" sz="2400" dirty="0">
                <a:latin typeface="Arial" charset="0"/>
                <a:cs typeface="Arial" charset="0"/>
              </a:rPr>
              <a:t> yang </a:t>
            </a:r>
            <a:r>
              <a:rPr lang="en-US" sz="2400" dirty="0" err="1">
                <a:latin typeface="Arial" charset="0"/>
                <a:cs typeface="Arial" charset="0"/>
              </a:rPr>
              <a:t>berkelanjutan</a:t>
            </a:r>
            <a:endParaRPr lang="en-US" sz="2400" dirty="0">
              <a:latin typeface="Arial" charset="0"/>
              <a:cs typeface="Arial" charset="0"/>
            </a:endParaRPr>
          </a:p>
          <a:p>
            <a:pPr marL="597694" indent="-338138">
              <a:buFont typeface="Arial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Penanganan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tanggap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darurat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untuk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kecelakaan</a:t>
            </a:r>
            <a:r>
              <a:rPr lang="en-US" sz="2400" dirty="0">
                <a:latin typeface="Arial" charset="0"/>
                <a:cs typeface="Arial" charset="0"/>
              </a:rPr>
              <a:t>/ </a:t>
            </a:r>
            <a:r>
              <a:rPr lang="en-US" sz="2400" dirty="0" err="1">
                <a:latin typeface="Arial" charset="0"/>
                <a:cs typeface="Arial" charset="0"/>
              </a:rPr>
              <a:t>paparan</a:t>
            </a:r>
            <a:endParaRPr lang="en-US" sz="2400" dirty="0">
              <a:latin typeface="Arial" charset="0"/>
              <a:cs typeface="Arial" charset="0"/>
            </a:endParaRPr>
          </a:p>
          <a:p>
            <a:pPr marL="597694" indent="-338138">
              <a:buFont typeface="Arial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Surveilan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kesehatan</a:t>
            </a:r>
            <a:r>
              <a:rPr lang="en-US" sz="2400" dirty="0">
                <a:latin typeface="Arial" charset="0"/>
                <a:cs typeface="Arial" charset="0"/>
              </a:rPr>
              <a:t>/ </a:t>
            </a:r>
            <a:r>
              <a:rPr lang="en-US" sz="2400" dirty="0" err="1">
                <a:latin typeface="Arial" charset="0"/>
                <a:cs typeface="Arial" charset="0"/>
              </a:rPr>
              <a:t>manajemen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klinik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L="597694" indent="-338138">
              <a:buFont typeface="Arial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Kebakaran</a:t>
            </a:r>
            <a:r>
              <a:rPr lang="en-US" sz="2400" dirty="0">
                <a:latin typeface="Arial" charset="0"/>
                <a:cs typeface="Arial" charset="0"/>
              </a:rPr>
              <a:t>/ </a:t>
            </a:r>
            <a:r>
              <a:rPr lang="en-US" sz="2400" dirty="0" err="1">
                <a:latin typeface="Arial" charset="0"/>
                <a:cs typeface="Arial" charset="0"/>
              </a:rPr>
              <a:t>banjir</a:t>
            </a:r>
            <a:r>
              <a:rPr lang="en-US" sz="2400" dirty="0">
                <a:latin typeface="Arial" charset="0"/>
                <a:cs typeface="Arial" charset="0"/>
              </a:rPr>
              <a:t>/ </a:t>
            </a:r>
            <a:r>
              <a:rPr lang="en-US" sz="2400" dirty="0" err="1">
                <a:latin typeface="Arial" charset="0"/>
                <a:cs typeface="Arial" charset="0"/>
              </a:rPr>
              <a:t>gempa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bumi</a:t>
            </a:r>
            <a:r>
              <a:rPr lang="en-US" sz="2400" dirty="0">
                <a:latin typeface="Arial" charset="0"/>
                <a:cs typeface="Arial" charset="0"/>
              </a:rPr>
              <a:t>/ </a:t>
            </a:r>
            <a:r>
              <a:rPr lang="en-US" sz="2400" dirty="0" err="1">
                <a:latin typeface="Arial" charset="0"/>
                <a:cs typeface="Arial" charset="0"/>
              </a:rPr>
              <a:t>gunung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berapi</a:t>
            </a:r>
            <a:r>
              <a:rPr lang="en-US" sz="2400" dirty="0">
                <a:latin typeface="Arial" charset="0"/>
                <a:cs typeface="Arial" charset="0"/>
              </a:rPr>
              <a:t>/ </a:t>
            </a:r>
            <a:r>
              <a:rPr lang="en-US" sz="2400" dirty="0" err="1">
                <a:latin typeface="Arial" charset="0"/>
                <a:cs typeface="Arial" charset="0"/>
              </a:rPr>
              <a:t>ledakan</a:t>
            </a:r>
            <a:endParaRPr lang="en-US" sz="2400" dirty="0">
              <a:latin typeface="Arial" charset="0"/>
              <a:cs typeface="Arial" charset="0"/>
            </a:endParaRPr>
          </a:p>
          <a:p>
            <a:pPr marL="597694" indent="-338138">
              <a:buFont typeface="Arial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Terrorisme</a:t>
            </a:r>
            <a:r>
              <a:rPr lang="en-US" sz="2400" dirty="0">
                <a:latin typeface="Arial" charset="0"/>
                <a:cs typeface="Arial" charset="0"/>
              </a:rPr>
              <a:t>/ </a:t>
            </a:r>
            <a:r>
              <a:rPr lang="en-US" sz="2400" dirty="0" err="1">
                <a:latin typeface="Arial" charset="0"/>
                <a:cs typeface="Arial" charset="0"/>
              </a:rPr>
              <a:t>vandalisme</a:t>
            </a:r>
            <a:endParaRPr lang="en-US" sz="2400" dirty="0">
              <a:latin typeface="Arial" charset="0"/>
              <a:cs typeface="Arial" charset="0"/>
            </a:endParaRPr>
          </a:p>
          <a:p>
            <a:pPr marL="597694" indent="-338138">
              <a:buFont typeface="Arial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Tumpahan</a:t>
            </a:r>
            <a:r>
              <a:rPr lang="en-US" sz="2400" dirty="0">
                <a:latin typeface="Arial" charset="0"/>
                <a:cs typeface="Arial" charset="0"/>
              </a:rPr>
              <a:t> mayor </a:t>
            </a:r>
            <a:r>
              <a:rPr lang="en-US" sz="2400" dirty="0" err="1">
                <a:latin typeface="Arial" charset="0"/>
                <a:cs typeface="Arial" charset="0"/>
              </a:rPr>
              <a:t>dan</a:t>
            </a:r>
            <a:r>
              <a:rPr lang="en-US" sz="2400" dirty="0">
                <a:latin typeface="Arial" charset="0"/>
                <a:cs typeface="Arial" charset="0"/>
              </a:rPr>
              <a:t> minor</a:t>
            </a:r>
          </a:p>
          <a:p>
            <a:pPr marL="597694" indent="-338138">
              <a:buFont typeface="Arial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Lolosnya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hewan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coba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0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Perencanaan Tanggap Darurat</a:t>
            </a:r>
          </a:p>
        </p:txBody>
      </p:sp>
      <p:sp>
        <p:nvSpPr>
          <p:cNvPr id="1433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Tertusuk jarum, terpotong, tergores.</a:t>
            </a:r>
          </a:p>
          <a:p>
            <a:r>
              <a:rPr lang="en-US" altLang="en-US">
                <a:latin typeface="Arial" panose="020B0604020202020204" pitchFamily="34" charset="0"/>
              </a:rPr>
              <a:t>Paparan aerosol diluar containment primer (misalnya, Biosafety Cabinet)</a:t>
            </a:r>
          </a:p>
          <a:p>
            <a:r>
              <a:rPr lang="en-US" altLang="en-US">
                <a:latin typeface="Arial" panose="020B0604020202020204" pitchFamily="34" charset="0"/>
              </a:rPr>
              <a:t>Tumpahan kultur atau pecahnya tabung</a:t>
            </a:r>
          </a:p>
          <a:p>
            <a:r>
              <a:rPr lang="en-US" altLang="en-US">
                <a:latin typeface="Arial" panose="020B0604020202020204" pitchFamily="34" charset="0"/>
              </a:rPr>
              <a:t>Kecelakaan akibat pemakain sentrifus</a:t>
            </a:r>
          </a:p>
          <a:p>
            <a:r>
              <a:rPr lang="en-US" altLang="en-US">
                <a:latin typeface="Arial" panose="020B0604020202020204" pitchFamily="34" charset="0"/>
              </a:rPr>
              <a:t>Goresan, tusukan benda tajam</a:t>
            </a:r>
          </a:p>
          <a:p>
            <a:r>
              <a:rPr lang="en-US" altLang="en-US">
                <a:latin typeface="Arial" panose="020B0604020202020204" pitchFamily="34" charset="0"/>
              </a:rPr>
              <a:t>Kebakaran, banjir, atau bencana alam</a:t>
            </a:r>
          </a:p>
          <a:p>
            <a:r>
              <a:rPr lang="en-US" altLang="en-US">
                <a:latin typeface="Arial" panose="020B0604020202020204" pitchFamily="34" charset="0"/>
              </a:rPr>
              <a:t>Gigitan dan cakaran hewan coba</a:t>
            </a:r>
          </a:p>
        </p:txBody>
      </p:sp>
    </p:spTree>
    <p:extLst>
      <p:ext uri="{BB962C8B-B14F-4D97-AF65-F5344CB8AC3E}">
        <p14:creationId xmlns:p14="http://schemas.microsoft.com/office/powerpoint/2010/main" val="93034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1485900" y="615937"/>
            <a:ext cx="6172200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>
                <a:ea typeface="+mj-ea"/>
              </a:rPr>
              <a:t>Layanan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Tanggap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Darurat</a:t>
            </a:r>
            <a:r>
              <a:rPr lang="en-US" dirty="0">
                <a:ea typeface="+mj-ea"/>
              </a:rPr>
              <a:t> </a:t>
            </a:r>
            <a:br>
              <a:rPr lang="en-US" dirty="0">
                <a:ea typeface="+mj-ea"/>
              </a:rPr>
            </a:br>
            <a:r>
              <a:rPr lang="en-US" dirty="0" err="1">
                <a:ea typeface="+mj-ea"/>
              </a:rPr>
              <a:t>Dapat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menghubungi</a:t>
            </a:r>
            <a:r>
              <a:rPr lang="en-US" dirty="0">
                <a:ea typeface="+mj-ea"/>
              </a:rPr>
              <a:t>: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97694" indent="-338138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 err="1">
                <a:latin typeface="Arial" pitchFamily="34" charset="0"/>
                <a:ea typeface="+mn-ea"/>
              </a:rPr>
              <a:t>Rumah</a:t>
            </a:r>
            <a:r>
              <a:rPr lang="en-US" dirty="0">
                <a:latin typeface="Arial" pitchFamily="34" charset="0"/>
                <a:ea typeface="+mn-ea"/>
              </a:rPr>
              <a:t> </a:t>
            </a:r>
            <a:r>
              <a:rPr lang="en-US" dirty="0" err="1">
                <a:latin typeface="Arial" pitchFamily="34" charset="0"/>
                <a:ea typeface="+mn-ea"/>
              </a:rPr>
              <a:t>sakit</a:t>
            </a:r>
            <a:r>
              <a:rPr lang="en-US" dirty="0">
                <a:latin typeface="Arial" pitchFamily="34" charset="0"/>
                <a:ea typeface="+mn-ea"/>
              </a:rPr>
              <a:t>/ </a:t>
            </a:r>
            <a:r>
              <a:rPr lang="en-US" dirty="0" err="1">
                <a:latin typeface="Arial" pitchFamily="34" charset="0"/>
                <a:ea typeface="+mn-ea"/>
              </a:rPr>
              <a:t>Ambulan</a:t>
            </a:r>
            <a:r>
              <a:rPr lang="en-US" dirty="0">
                <a:latin typeface="Arial" pitchFamily="34" charset="0"/>
                <a:ea typeface="+mn-ea"/>
              </a:rPr>
              <a:t>/ </a:t>
            </a:r>
            <a:r>
              <a:rPr lang="en-US" dirty="0" err="1">
                <a:latin typeface="Arial" pitchFamily="34" charset="0"/>
                <a:ea typeface="+mn-ea"/>
              </a:rPr>
              <a:t>Petugas</a:t>
            </a:r>
            <a:r>
              <a:rPr lang="en-US" dirty="0">
                <a:latin typeface="Arial" pitchFamily="34" charset="0"/>
                <a:ea typeface="+mn-ea"/>
              </a:rPr>
              <a:t> </a:t>
            </a:r>
            <a:r>
              <a:rPr lang="en-US" dirty="0" err="1">
                <a:latin typeface="Arial" pitchFamily="34" charset="0"/>
                <a:ea typeface="+mn-ea"/>
              </a:rPr>
              <a:t>Kesehatan</a:t>
            </a:r>
            <a:endParaRPr lang="en-US" dirty="0">
              <a:latin typeface="Arial" pitchFamily="34" charset="0"/>
              <a:ea typeface="+mn-ea"/>
            </a:endParaRPr>
          </a:p>
          <a:p>
            <a:pPr marL="597694" indent="-338138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 err="1">
                <a:latin typeface="Arial" pitchFamily="34" charset="0"/>
                <a:ea typeface="+mn-ea"/>
              </a:rPr>
              <a:t>Petugas</a:t>
            </a:r>
            <a:r>
              <a:rPr lang="en-US" dirty="0">
                <a:latin typeface="Arial" pitchFamily="34" charset="0"/>
                <a:ea typeface="+mn-ea"/>
              </a:rPr>
              <a:t> </a:t>
            </a:r>
            <a:r>
              <a:rPr lang="en-US" dirty="0" err="1">
                <a:latin typeface="Arial" pitchFamily="34" charset="0"/>
                <a:ea typeface="+mn-ea"/>
              </a:rPr>
              <a:t>Keselamatan</a:t>
            </a:r>
            <a:r>
              <a:rPr lang="en-US" dirty="0">
                <a:latin typeface="Arial" pitchFamily="34" charset="0"/>
                <a:ea typeface="+mn-ea"/>
              </a:rPr>
              <a:t> </a:t>
            </a:r>
            <a:r>
              <a:rPr lang="en-US" dirty="0" err="1">
                <a:latin typeface="Arial" pitchFamily="34" charset="0"/>
                <a:ea typeface="+mn-ea"/>
              </a:rPr>
              <a:t>Hayati</a:t>
            </a:r>
            <a:endParaRPr lang="en-US" dirty="0">
              <a:latin typeface="Arial" pitchFamily="34" charset="0"/>
              <a:ea typeface="+mn-ea"/>
            </a:endParaRPr>
          </a:p>
          <a:p>
            <a:pPr marL="597694" indent="-338138">
              <a:lnSpc>
                <a:spcPct val="110000"/>
              </a:lnSpc>
              <a:buNone/>
              <a:defRPr/>
            </a:pPr>
            <a:r>
              <a:rPr lang="en-US" dirty="0">
                <a:latin typeface="Arial" pitchFamily="34" charset="0"/>
                <a:ea typeface="+mn-ea"/>
              </a:rPr>
              <a:t>	(</a:t>
            </a:r>
            <a:r>
              <a:rPr lang="en-US" i="1" dirty="0" err="1">
                <a:latin typeface="Arial" pitchFamily="34" charset="0"/>
                <a:ea typeface="+mn-ea"/>
              </a:rPr>
              <a:t>Biosafety</a:t>
            </a:r>
            <a:r>
              <a:rPr lang="en-US" i="1" dirty="0">
                <a:latin typeface="Arial" pitchFamily="34" charset="0"/>
                <a:ea typeface="+mn-ea"/>
              </a:rPr>
              <a:t> Officer</a:t>
            </a:r>
            <a:r>
              <a:rPr lang="en-US" dirty="0">
                <a:latin typeface="Arial" pitchFamily="34" charset="0"/>
                <a:ea typeface="+mn-ea"/>
              </a:rPr>
              <a:t>)</a:t>
            </a:r>
          </a:p>
          <a:p>
            <a:pPr marL="597694" indent="-338138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 err="1">
                <a:latin typeface="Arial" pitchFamily="34" charset="0"/>
                <a:ea typeface="+mn-ea"/>
              </a:rPr>
              <a:t>Direktur</a:t>
            </a:r>
            <a:r>
              <a:rPr lang="en-US" dirty="0">
                <a:latin typeface="Arial" pitchFamily="34" charset="0"/>
                <a:ea typeface="+mn-ea"/>
              </a:rPr>
              <a:t> </a:t>
            </a:r>
            <a:r>
              <a:rPr lang="en-US" dirty="0" err="1">
                <a:latin typeface="Arial" pitchFamily="34" charset="0"/>
                <a:ea typeface="+mn-ea"/>
              </a:rPr>
              <a:t>laboratorium</a:t>
            </a:r>
            <a:endParaRPr lang="en-US" dirty="0">
              <a:latin typeface="Arial" pitchFamily="34" charset="0"/>
              <a:ea typeface="+mn-ea"/>
            </a:endParaRPr>
          </a:p>
          <a:p>
            <a:pPr marL="597694" indent="-338138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 err="1">
                <a:latin typeface="Arial" pitchFamily="34" charset="0"/>
                <a:ea typeface="+mn-ea"/>
              </a:rPr>
              <a:t>Ahli</a:t>
            </a:r>
            <a:r>
              <a:rPr lang="en-US" dirty="0">
                <a:latin typeface="Arial" pitchFamily="34" charset="0"/>
                <a:ea typeface="+mn-ea"/>
              </a:rPr>
              <a:t> </a:t>
            </a:r>
            <a:r>
              <a:rPr lang="en-US" dirty="0" err="1">
                <a:latin typeface="Arial" pitchFamily="34" charset="0"/>
                <a:ea typeface="+mn-ea"/>
              </a:rPr>
              <a:t>teknik</a:t>
            </a:r>
            <a:r>
              <a:rPr lang="en-US" dirty="0">
                <a:latin typeface="Arial" pitchFamily="34" charset="0"/>
                <a:ea typeface="+mn-ea"/>
              </a:rPr>
              <a:t> / PAM/ Gas / PLN</a:t>
            </a:r>
          </a:p>
          <a:p>
            <a:pPr marL="597694" indent="-338138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 err="1">
                <a:latin typeface="Arial" pitchFamily="34" charset="0"/>
                <a:ea typeface="+mn-ea"/>
              </a:rPr>
              <a:t>Pemadam</a:t>
            </a:r>
            <a:r>
              <a:rPr lang="en-US" dirty="0">
                <a:latin typeface="Arial" pitchFamily="34" charset="0"/>
                <a:ea typeface="+mn-ea"/>
              </a:rPr>
              <a:t> </a:t>
            </a:r>
            <a:r>
              <a:rPr lang="en-US" dirty="0" err="1">
                <a:latin typeface="Arial" pitchFamily="34" charset="0"/>
                <a:ea typeface="+mn-ea"/>
              </a:rPr>
              <a:t>kebakaran</a:t>
            </a:r>
            <a:endParaRPr lang="en-US" dirty="0">
              <a:latin typeface="Arial" pitchFamily="34" charset="0"/>
              <a:ea typeface="+mn-ea"/>
            </a:endParaRPr>
          </a:p>
          <a:p>
            <a:pPr marL="597694" indent="-338138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 err="1">
                <a:latin typeface="Arial" pitchFamily="34" charset="0"/>
                <a:ea typeface="+mn-ea"/>
              </a:rPr>
              <a:t>Polisi</a:t>
            </a:r>
            <a:r>
              <a:rPr lang="en-US" dirty="0">
                <a:latin typeface="Arial" pitchFamily="34" charset="0"/>
                <a:ea typeface="+mn-ea"/>
              </a:rPr>
              <a:t>/</a:t>
            </a:r>
            <a:r>
              <a:rPr lang="en-US" dirty="0" err="1">
                <a:latin typeface="Arial" pitchFamily="34" charset="0"/>
                <a:ea typeface="+mn-ea"/>
              </a:rPr>
              <a:t>Sekuriti</a:t>
            </a:r>
            <a:endParaRPr lang="en-US" dirty="0">
              <a:latin typeface="Arial" pitchFamily="34" charset="0"/>
              <a:ea typeface="+mn-ea"/>
            </a:endParaRPr>
          </a:p>
          <a:p>
            <a:pPr marL="597694" indent="-338138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 err="1">
                <a:latin typeface="Arial" pitchFamily="34" charset="0"/>
                <a:ea typeface="+mn-ea"/>
              </a:rPr>
              <a:t>Militer</a:t>
            </a:r>
            <a:endParaRPr lang="en-US" dirty="0"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352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Peralatan Tanggap Darurat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2175">
                <a:latin typeface="Arial" charset="0"/>
                <a:cs typeface="Arial" charset="0"/>
              </a:rPr>
              <a:t>Kotak P3K</a:t>
            </a:r>
          </a:p>
          <a:p>
            <a:pPr>
              <a:buFont typeface="Arial"/>
              <a:buChar char="•"/>
              <a:defRPr/>
            </a:pPr>
            <a:r>
              <a:rPr lang="en-US" sz="2175">
                <a:latin typeface="Arial" charset="0"/>
                <a:cs typeface="Arial" charset="0"/>
              </a:rPr>
              <a:t>Tandu</a:t>
            </a:r>
          </a:p>
          <a:p>
            <a:pPr>
              <a:buFont typeface="Arial"/>
              <a:buChar char="•"/>
              <a:defRPr/>
            </a:pPr>
            <a:r>
              <a:rPr lang="en-US" sz="2175">
                <a:latin typeface="Arial" charset="0"/>
                <a:cs typeface="Arial" charset="0"/>
              </a:rPr>
              <a:t>Perangkat penanganan tumpahan</a:t>
            </a:r>
          </a:p>
          <a:p>
            <a:pPr>
              <a:buNone/>
              <a:defRPr/>
            </a:pPr>
            <a:r>
              <a:rPr lang="en-US" sz="2175">
                <a:latin typeface="Arial" charset="0"/>
                <a:cs typeface="Arial" charset="0"/>
              </a:rPr>
              <a:t>    (</a:t>
            </a:r>
            <a:r>
              <a:rPr lang="en-US" sz="2175" i="1">
                <a:latin typeface="Arial" charset="0"/>
                <a:cs typeface="Arial" charset="0"/>
              </a:rPr>
              <a:t>Spill kit</a:t>
            </a:r>
            <a:r>
              <a:rPr lang="en-US" sz="2175">
                <a:latin typeface="Arial" charset="0"/>
                <a:cs typeface="Arial" charset="0"/>
              </a:rPr>
              <a:t>)</a:t>
            </a:r>
          </a:p>
          <a:p>
            <a:pPr>
              <a:buFont typeface="Arial"/>
              <a:buChar char="•"/>
              <a:defRPr/>
            </a:pPr>
            <a:r>
              <a:rPr lang="en-US" sz="2175">
                <a:latin typeface="Arial" charset="0"/>
                <a:cs typeface="Arial" charset="0"/>
              </a:rPr>
              <a:t>Pakaian pelindung dan Respirator</a:t>
            </a:r>
          </a:p>
          <a:p>
            <a:pPr>
              <a:buFont typeface="Arial"/>
              <a:buChar char="•"/>
              <a:defRPr/>
            </a:pPr>
            <a:r>
              <a:rPr lang="en-US" sz="2175">
                <a:latin typeface="Arial" charset="0"/>
                <a:cs typeface="Arial" charset="0"/>
              </a:rPr>
              <a:t>Peralatan dekontaminasi</a:t>
            </a:r>
          </a:p>
          <a:p>
            <a:pPr>
              <a:buFont typeface="Arial"/>
              <a:buChar char="•"/>
              <a:defRPr/>
            </a:pPr>
            <a:r>
              <a:rPr lang="en-US" sz="2175">
                <a:latin typeface="Arial" charset="0"/>
                <a:cs typeface="Arial" charset="0"/>
              </a:rPr>
              <a:t>Disinfektan dan peralatan kebersihan </a:t>
            </a:r>
          </a:p>
          <a:p>
            <a:pPr>
              <a:buFont typeface="Arial"/>
              <a:buChar char="•"/>
              <a:defRPr/>
            </a:pPr>
            <a:r>
              <a:rPr lang="en-US" sz="2175">
                <a:latin typeface="Arial" charset="0"/>
                <a:cs typeface="Arial" charset="0"/>
              </a:rPr>
              <a:t>Palu, obeng, tali dsb.</a:t>
            </a:r>
          </a:p>
          <a:p>
            <a:pPr>
              <a:buFont typeface="Arial"/>
              <a:buChar char="•"/>
              <a:defRPr/>
            </a:pPr>
            <a:r>
              <a:rPr lang="en-US" sz="2175">
                <a:latin typeface="Arial" charset="0"/>
                <a:cs typeface="Arial" charset="0"/>
              </a:rPr>
              <a:t>Pita pembatas, Tanda peringatan</a:t>
            </a:r>
            <a:endParaRPr lang="en-US" sz="18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8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063354" y="1046560"/>
            <a:ext cx="457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700" b="1" kern="0" dirty="0" err="1">
                <a:ea typeface="+mj-ea"/>
              </a:rPr>
              <a:t>Peralatan</a:t>
            </a:r>
            <a:r>
              <a:rPr lang="en-US" sz="2700" b="1" kern="0" dirty="0">
                <a:ea typeface="+mj-ea"/>
              </a:rPr>
              <a:t> </a:t>
            </a:r>
            <a:r>
              <a:rPr lang="en-US" sz="2700" b="1" kern="0" dirty="0" err="1">
                <a:ea typeface="+mj-ea"/>
              </a:rPr>
              <a:t>Tanggap</a:t>
            </a:r>
            <a:r>
              <a:rPr lang="en-US" sz="2700" b="1" kern="0" dirty="0">
                <a:ea typeface="+mj-ea"/>
              </a:rPr>
              <a:t> </a:t>
            </a:r>
            <a:r>
              <a:rPr lang="en-US" sz="2700" b="1" kern="0" dirty="0" err="1">
                <a:ea typeface="+mj-ea"/>
              </a:rPr>
              <a:t>Darurat</a:t>
            </a:r>
            <a:endParaRPr lang="en-US" sz="2700" b="1" kern="0" dirty="0">
              <a:ea typeface="+mj-ea"/>
            </a:endParaRP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943100"/>
            <a:ext cx="1714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771650"/>
            <a:ext cx="1828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590925"/>
            <a:ext cx="1885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486151"/>
            <a:ext cx="1714500" cy="16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828801"/>
            <a:ext cx="2078831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3705225"/>
            <a:ext cx="1850231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14550" y="2857500"/>
            <a:ext cx="68580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P3K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7650" y="2857500"/>
            <a:ext cx="68580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Tandu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872979"/>
            <a:ext cx="1885950" cy="685800"/>
          </a:xfrm>
          <a:prstGeom prst="rect">
            <a:avLst/>
          </a:prstGeom>
        </p:spPr>
        <p:txBody>
          <a:bodyPr wrap="none" anchor="ctr">
            <a:normAutofit fontScale="85000" lnSpcReduction="20000"/>
          </a:bodyPr>
          <a:lstStyle/>
          <a:p>
            <a:pPr algn="ctr">
              <a:defRPr/>
            </a:pPr>
            <a:endParaRPr lang="en-US" b="1" dirty="0">
              <a:latin typeface="Perpetua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Emergency </a:t>
            </a:r>
          </a:p>
          <a:p>
            <a:pPr algn="ctr"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eye wash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dan</a:t>
            </a:r>
            <a:r>
              <a:rPr lang="en-US" b="1" dirty="0">
                <a:latin typeface="Perpetua" pitchFamily="18" charset="0"/>
                <a:ea typeface="+mj-ea"/>
                <a:cs typeface="+mj-cs"/>
              </a:rPr>
              <a:t> shower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5900" y="5029200"/>
            <a:ext cx="154305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Spill kit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kimia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4700" y="4972050"/>
            <a:ext cx="154305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Spill kit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biologis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0700" y="4972050"/>
            <a:ext cx="154305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Pengamanan</a:t>
            </a:r>
            <a:r>
              <a:rPr lang="en-US" b="1" dirty="0">
                <a:latin typeface="Perpetua" pitchFamily="18" charset="0"/>
                <a:ea typeface="+mj-ea"/>
                <a:cs typeface="+mj-cs"/>
              </a:rPr>
              <a:t>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alat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435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idx="1"/>
          </p:nvPr>
        </p:nvSpPr>
        <p:spPr>
          <a:xfrm>
            <a:off x="777644" y="1417638"/>
            <a:ext cx="7909156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P3K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Cardiopulmonary resuscitation (CPR)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Cardiac defibrillation</a:t>
            </a:r>
          </a:p>
          <a:p>
            <a:pPr>
              <a:lnSpc>
                <a:spcPct val="90000"/>
              </a:lnSpc>
            </a:pPr>
            <a:r>
              <a:rPr lang="en-US" altLang="en-US" dirty="0" err="1">
                <a:latin typeface="Arial" panose="020B0604020202020204" pitchFamily="34" charset="0"/>
              </a:rPr>
              <a:t>Alat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pemadam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kebakaran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Respirator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Cara </a:t>
            </a:r>
            <a:r>
              <a:rPr lang="en-US" altLang="en-US" dirty="0" err="1">
                <a:latin typeface="Arial" panose="020B0604020202020204" pitchFamily="34" charset="0"/>
              </a:rPr>
              <a:t>membersihan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bahan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Biologik</a:t>
            </a:r>
            <a:r>
              <a:rPr lang="en-US" altLang="en-US" dirty="0">
                <a:latin typeface="Arial" panose="020B0604020202020204" pitchFamily="34" charset="0"/>
              </a:rPr>
              <a:t>/ </a:t>
            </a:r>
            <a:r>
              <a:rPr lang="en-US" altLang="en-US" dirty="0" err="1">
                <a:latin typeface="Arial" panose="020B0604020202020204" pitchFamily="34" charset="0"/>
              </a:rPr>
              <a:t>radioisotop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err="1">
                <a:latin typeface="Arial" panose="020B0604020202020204" pitchFamily="34" charset="0"/>
              </a:rPr>
              <a:t>Evakuasi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tanggap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darurat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455124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34</TotalTime>
  <Words>753</Words>
  <Application>Microsoft Office PowerPoint</Application>
  <PresentationFormat>On-screen Show (4:3)</PresentationFormat>
  <Paragraphs>164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Calibri</vt:lpstr>
      <vt:lpstr>Perpetua</vt:lpstr>
      <vt:lpstr>Segoe UI</vt:lpstr>
      <vt:lpstr>Times New Roman</vt:lpstr>
      <vt:lpstr>Wingdings</vt:lpstr>
      <vt:lpstr>EU MASTER</vt:lpstr>
      <vt:lpstr>PowerPoint Presentation</vt:lpstr>
      <vt:lpstr>Respon Tanggap Darurat dan Keamanan</vt:lpstr>
      <vt:lpstr>Contoh kasus :  </vt:lpstr>
      <vt:lpstr>Perencanaan Antisipasi</vt:lpstr>
      <vt:lpstr>Perencanaan Tanggap Darurat</vt:lpstr>
      <vt:lpstr>Layanan Tanggap Darurat  Dapat menghubungi:</vt:lpstr>
      <vt:lpstr>Peralatan Tanggap Darurat</vt:lpstr>
      <vt:lpstr>PowerPoint Presentation</vt:lpstr>
      <vt:lpstr>Pelatihan</vt:lpstr>
      <vt:lpstr>Keamanan</vt:lpstr>
      <vt:lpstr>Desain Laboratorium  Keselamatan Hayati Tingkat 2</vt:lpstr>
      <vt:lpstr>Desain Laboratorium  Keselamatan Hayati Tingkat 3</vt:lpstr>
      <vt:lpstr>Desain Laboratorium  Keselamatan Hayati Tingkat 4</vt:lpstr>
      <vt:lpstr>PowerPoint Presentation</vt:lpstr>
      <vt:lpstr>Tanggap darurat terhadap bencana :  Gempa Bumi </vt:lpstr>
      <vt:lpstr>Tanggap darurat terhadap bencana :  Kebakaran</vt:lpstr>
      <vt:lpstr>Tanggap darurat terhadap bencana :  Kebakaran</vt:lpstr>
      <vt:lpstr>Tanggap darurat terhadap bencana :  Kebakaran</vt:lpstr>
      <vt:lpstr>Tanggap darurat terhadap bencana :  Listrik Padam </vt:lpstr>
      <vt:lpstr>Tanggap darurat terhadap bencana :  Teror</vt:lpstr>
      <vt:lpstr>Kesimpulan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3</cp:revision>
  <dcterms:created xsi:type="dcterms:W3CDTF">2018-05-29T11:55:28Z</dcterms:created>
  <dcterms:modified xsi:type="dcterms:W3CDTF">2018-05-29T12:30:12Z</dcterms:modified>
</cp:coreProperties>
</file>