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74" r:id="rId3"/>
    <p:sldId id="278" r:id="rId4"/>
    <p:sldId id="279" r:id="rId5"/>
    <p:sldId id="277" r:id="rId6"/>
    <p:sldId id="280" r:id="rId7"/>
    <p:sldId id="281" r:id="rId8"/>
    <p:sldId id="282" r:id="rId9"/>
    <p:sldId id="283" r:id="rId10"/>
    <p:sldId id="28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3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80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61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65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92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59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20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73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26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94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6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422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5599F5A-EA13-44AC-8ADE-CE6B12A9E5F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7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8376" y="3437731"/>
            <a:ext cx="7772400" cy="1470025"/>
          </a:xfrm>
        </p:spPr>
        <p:txBody>
          <a:bodyPr/>
          <a:lstStyle/>
          <a:p>
            <a:r>
              <a:rPr lang="en-US" dirty="0" err="1"/>
              <a:t>KKKkkkk</a:t>
            </a:r>
            <a:endParaRPr lang="en-US" dirty="0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420143"/>
            <a:ext cx="6400800" cy="1752600"/>
          </a:xfrm>
        </p:spPr>
        <p:txBody>
          <a:bodyPr/>
          <a:lstStyle/>
          <a:p>
            <a:r>
              <a:rPr lang="en-US" sz="4000" dirty="0" err="1">
                <a:solidFill>
                  <a:schemeClr val="bg1"/>
                </a:solidFill>
              </a:rPr>
              <a:t>Kultur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Jaringan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KULIAH 1</a:t>
            </a:r>
          </a:p>
          <a:p>
            <a:r>
              <a:rPr lang="en-US" sz="2400" dirty="0" err="1">
                <a:solidFill>
                  <a:schemeClr val="bg1"/>
                </a:solidFill>
              </a:rPr>
              <a:t>Definisi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Manfaat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Sejarah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Perkembangan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Riset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Kultur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Jaringan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302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Protein di alam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Keberadaan</a:t>
            </a:r>
            <a:r>
              <a:rPr lang="en-US" dirty="0"/>
              <a:t> protein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/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dideteksi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GFP ( Green Fluorescent Protein)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antibody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protein </a:t>
            </a:r>
            <a:r>
              <a:rPr lang="en-US" dirty="0" err="1"/>
              <a:t>tersebut</a:t>
            </a:r>
            <a:r>
              <a:rPr lang="en-US" dirty="0"/>
              <a:t> yang </a:t>
            </a:r>
            <a:r>
              <a:rPr lang="en-US" dirty="0" err="1"/>
              <a:t>dikonjugasi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fluorofor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5109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Protein:</a:t>
            </a:r>
          </a:p>
          <a:p>
            <a:pPr marL="514350" indent="-514350">
              <a:buAutoNum type="arabicPeriod"/>
            </a:pPr>
            <a:r>
              <a:rPr lang="en-US" dirty="0" err="1"/>
              <a:t>Pendahuluan</a:t>
            </a:r>
            <a:r>
              <a:rPr lang="en-US" dirty="0"/>
              <a:t>,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protein di alam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 (1)</a:t>
            </a:r>
          </a:p>
          <a:p>
            <a:pPr marL="514350" indent="-514350">
              <a:buAutoNum type="arabicPeriod"/>
            </a:pP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protein di alam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 (2)</a:t>
            </a:r>
          </a:p>
          <a:p>
            <a:pPr marL="514350" indent="-514350">
              <a:buAutoNum type="arabicPeriod"/>
            </a:pPr>
            <a:r>
              <a:rPr lang="en-US" dirty="0" err="1"/>
              <a:t>Asam</a:t>
            </a:r>
            <a:r>
              <a:rPr lang="en-US" dirty="0"/>
              <a:t> amino, unit </a:t>
            </a:r>
            <a:r>
              <a:rPr lang="en-US" dirty="0" err="1"/>
              <a:t>terkecil</a:t>
            </a:r>
            <a:r>
              <a:rPr lang="en-US" dirty="0"/>
              <a:t> protein </a:t>
            </a:r>
            <a:r>
              <a:rPr lang="en-US" dirty="0" err="1"/>
              <a:t>dan</a:t>
            </a:r>
            <a:r>
              <a:rPr lang="en-US" dirty="0"/>
              <a:t> proses </a:t>
            </a:r>
            <a:r>
              <a:rPr lang="en-US" dirty="0" err="1"/>
              <a:t>pembentukan</a:t>
            </a:r>
            <a:r>
              <a:rPr lang="en-US" dirty="0"/>
              <a:t> protein</a:t>
            </a:r>
          </a:p>
          <a:p>
            <a:pPr marL="514350" indent="-514350">
              <a:buAutoNum type="arabicPeriod"/>
            </a:pPr>
            <a:r>
              <a:rPr lang="en-US" dirty="0" err="1"/>
              <a:t>Struktur</a:t>
            </a:r>
            <a:r>
              <a:rPr lang="en-US" dirty="0"/>
              <a:t> protein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1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5. Protein di alam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dieksplorasi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Mendeteksi</a:t>
            </a:r>
            <a:r>
              <a:rPr lang="en-US" dirty="0"/>
              <a:t> Protein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jaringan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Rekap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1-6</a:t>
            </a:r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Isolasi</a:t>
            </a:r>
            <a:r>
              <a:rPr lang="en-US" dirty="0"/>
              <a:t> Protein di alam</a:t>
            </a:r>
          </a:p>
          <a:p>
            <a:pPr marL="0" indent="0">
              <a:buNone/>
            </a:pPr>
            <a:r>
              <a:rPr lang="en-US" dirty="0"/>
              <a:t>9. </a:t>
            </a:r>
            <a:r>
              <a:rPr lang="en-US" dirty="0" err="1"/>
              <a:t>Deteksi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Isolasi</a:t>
            </a:r>
            <a:r>
              <a:rPr lang="en-US" dirty="0"/>
              <a:t> Protein</a:t>
            </a:r>
          </a:p>
          <a:p>
            <a:pPr marL="0" indent="0">
              <a:buNone/>
            </a:pPr>
            <a:r>
              <a:rPr lang="en-US" dirty="0"/>
              <a:t>10.Protein </a:t>
            </a:r>
            <a:r>
              <a:rPr lang="en-US" dirty="0" err="1"/>
              <a:t>Rekombinan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11. </a:t>
            </a:r>
            <a:r>
              <a:rPr lang="en-US" dirty="0" err="1"/>
              <a:t>Pemurnian</a:t>
            </a:r>
            <a:r>
              <a:rPr lang="en-US" dirty="0"/>
              <a:t> Protein (1)</a:t>
            </a:r>
          </a:p>
          <a:p>
            <a:pPr marL="0" indent="0">
              <a:buNone/>
            </a:pPr>
            <a:r>
              <a:rPr lang="en-US" dirty="0"/>
              <a:t>12. </a:t>
            </a:r>
            <a:r>
              <a:rPr lang="en-US" dirty="0" err="1"/>
              <a:t>Pemurnian</a:t>
            </a:r>
            <a:r>
              <a:rPr lang="en-US" dirty="0"/>
              <a:t> Protein (2)</a:t>
            </a:r>
          </a:p>
        </p:txBody>
      </p:sp>
    </p:spTree>
    <p:extLst>
      <p:ext uri="{BB962C8B-B14F-4D97-AF65-F5344CB8AC3E}">
        <p14:creationId xmlns:p14="http://schemas.microsoft.com/office/powerpoint/2010/main" val="2439380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13. Protein </a:t>
            </a:r>
            <a:r>
              <a:rPr lang="en-US" dirty="0" err="1"/>
              <a:t>Sintetik</a:t>
            </a:r>
            <a:endParaRPr lang="en-US" dirty="0"/>
          </a:p>
          <a:p>
            <a:r>
              <a:rPr lang="en-US" dirty="0"/>
              <a:t>14. </a:t>
            </a:r>
            <a:r>
              <a:rPr lang="en-US" dirty="0" err="1"/>
              <a:t>Rekap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8-13</a:t>
            </a:r>
          </a:p>
        </p:txBody>
      </p:sp>
    </p:spTree>
    <p:extLst>
      <p:ext uri="{BB962C8B-B14F-4D97-AF65-F5344CB8AC3E}">
        <p14:creationId xmlns:p14="http://schemas.microsoft.com/office/powerpoint/2010/main" val="3333008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23942"/>
            <a:ext cx="8229600" cy="1143000"/>
          </a:xfrm>
        </p:spPr>
        <p:txBody>
          <a:bodyPr/>
          <a:lstStyle/>
          <a:p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99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Protein di alam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Protein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biomolekul</a:t>
            </a:r>
            <a:r>
              <a:rPr lang="en-US" dirty="0"/>
              <a:t> yang 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paling </a:t>
            </a:r>
            <a:r>
              <a:rPr lang="en-US" dirty="0" err="1"/>
              <a:t>bervariasi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</a:t>
            </a: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Escherichia coli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dari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15% Protein, 1% DNA, 6% RNA, 3% </a:t>
            </a:r>
            <a:r>
              <a:rPr lang="en-US" dirty="0" err="1"/>
              <a:t>Polisakarida</a:t>
            </a:r>
            <a:r>
              <a:rPr lang="en-US" dirty="0"/>
              <a:t>, 2% </a:t>
            </a:r>
            <a:r>
              <a:rPr lang="en-US" dirty="0" err="1"/>
              <a:t>Lipida</a:t>
            </a:r>
            <a:r>
              <a:rPr lang="en-US" dirty="0"/>
              <a:t>, 1% </a:t>
            </a:r>
            <a:r>
              <a:rPr lang="en-US" dirty="0" err="1"/>
              <a:t>asam</a:t>
            </a:r>
            <a:r>
              <a:rPr lang="en-US" dirty="0"/>
              <a:t> amino, 1% </a:t>
            </a:r>
            <a:r>
              <a:rPr lang="en-US" dirty="0" err="1"/>
              <a:t>garam</a:t>
            </a:r>
            <a:r>
              <a:rPr lang="en-US" dirty="0"/>
              <a:t> mineral, 1%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nukleat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70% air</a:t>
            </a:r>
          </a:p>
        </p:txBody>
      </p:sp>
    </p:spTree>
    <p:extLst>
      <p:ext uri="{BB962C8B-B14F-4D97-AF65-F5344CB8AC3E}">
        <p14:creationId xmlns:p14="http://schemas.microsoft.com/office/powerpoint/2010/main" val="2374081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Protein di alam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Protein </a:t>
            </a:r>
            <a:r>
              <a:rPr lang="en-US" dirty="0" err="1"/>
              <a:t>diturunkan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gen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gen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regulasi</a:t>
            </a:r>
            <a:r>
              <a:rPr lang="en-US" dirty="0"/>
              <a:t> </a:t>
            </a:r>
            <a:r>
              <a:rPr lang="en-US" dirty="0" err="1"/>
              <a:t>ekspresinya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.</a:t>
            </a:r>
          </a:p>
          <a:p>
            <a:r>
              <a:rPr lang="en-US" dirty="0" err="1"/>
              <a:t>Ekspresi</a:t>
            </a:r>
            <a:r>
              <a:rPr lang="en-US" dirty="0"/>
              <a:t> gen : Gen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diturunkan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RNA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diproses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mRNA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sekuen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amino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ribosom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sistesis</a:t>
            </a:r>
            <a:r>
              <a:rPr lang="en-US" dirty="0"/>
              <a:t> protein</a:t>
            </a:r>
          </a:p>
        </p:txBody>
      </p:sp>
    </p:spTree>
    <p:extLst>
      <p:ext uri="{BB962C8B-B14F-4D97-AF65-F5344CB8AC3E}">
        <p14:creationId xmlns:p14="http://schemas.microsoft.com/office/powerpoint/2010/main" val="4245093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Protein di alam</a:t>
            </a:r>
          </a:p>
        </p:txBody>
      </p:sp>
      <p:sp>
        <p:nvSpPr>
          <p:cNvPr id="6" name="Flowchart: Punched Tape 5"/>
          <p:cNvSpPr/>
          <p:nvPr/>
        </p:nvSpPr>
        <p:spPr>
          <a:xfrm>
            <a:off x="1200150" y="1770459"/>
            <a:ext cx="1285875" cy="671513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DNA</a:t>
            </a:r>
          </a:p>
        </p:txBody>
      </p:sp>
      <p:sp>
        <p:nvSpPr>
          <p:cNvPr id="7" name="Flowchart: Punched Tape 6"/>
          <p:cNvSpPr/>
          <p:nvPr/>
        </p:nvSpPr>
        <p:spPr>
          <a:xfrm>
            <a:off x="4786314" y="1668462"/>
            <a:ext cx="1285875" cy="671513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RNA</a:t>
            </a:r>
          </a:p>
        </p:txBody>
      </p:sp>
      <p:sp>
        <p:nvSpPr>
          <p:cNvPr id="8" name="Flowchart: Punched Tape 7"/>
          <p:cNvSpPr/>
          <p:nvPr/>
        </p:nvSpPr>
        <p:spPr>
          <a:xfrm>
            <a:off x="6743700" y="3100387"/>
            <a:ext cx="1285875" cy="671513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mRNA</a:t>
            </a:r>
          </a:p>
        </p:txBody>
      </p:sp>
      <p:sp>
        <p:nvSpPr>
          <p:cNvPr id="10" name="Flowchart: Alternate Process 9"/>
          <p:cNvSpPr/>
          <p:nvPr/>
        </p:nvSpPr>
        <p:spPr>
          <a:xfrm>
            <a:off x="3271838" y="4094499"/>
            <a:ext cx="1200151" cy="8358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Protein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43238" y="2106215"/>
            <a:ext cx="11858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429375" y="2106215"/>
            <a:ext cx="1100138" cy="865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786314" y="3771900"/>
            <a:ext cx="1743076" cy="549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995017" y="2195037"/>
            <a:ext cx="292896" cy="541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71838" y="1417638"/>
            <a:ext cx="1304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Transkripsi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452896" y="2561442"/>
            <a:ext cx="976479" cy="66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120106" y="1825705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Proses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61581" y="2266395"/>
            <a:ext cx="1304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Regulasi</a:t>
            </a:r>
            <a:r>
              <a:rPr lang="en-US" dirty="0"/>
              <a:t> </a:t>
            </a:r>
          </a:p>
          <a:p>
            <a:r>
              <a:rPr lang="en-US" dirty="0" err="1"/>
              <a:t>Transkripsi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85215" y="2732772"/>
            <a:ext cx="1479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Splicing</a:t>
            </a:r>
          </a:p>
          <a:p>
            <a:r>
              <a:rPr lang="en-US" dirty="0" err="1"/>
              <a:t>Poliadenilasi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828907" y="3627278"/>
            <a:ext cx="1112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Translasi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242888" y="2971800"/>
            <a:ext cx="1716385" cy="10248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Proteolisis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0" y="4249280"/>
            <a:ext cx="1671638" cy="1301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Paska</a:t>
            </a:r>
            <a:r>
              <a:rPr lang="en-US" dirty="0"/>
              <a:t> </a:t>
            </a:r>
            <a:r>
              <a:rPr lang="en-US" dirty="0" err="1"/>
              <a:t>Translasi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900113" y="5490260"/>
            <a:ext cx="1543050" cy="1024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Kompartemensasi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1959274" y="3521869"/>
            <a:ext cx="786486" cy="500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2023467" y="4611321"/>
            <a:ext cx="971550" cy="28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2486025" y="5229225"/>
            <a:ext cx="400050" cy="295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27333" y="4204741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Regulasi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923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Protein di alam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425"/>
            <a:ext cx="8529638" cy="4525963"/>
          </a:xfrm>
        </p:spPr>
        <p:txBody>
          <a:bodyPr/>
          <a:lstStyle/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Genom</a:t>
            </a:r>
            <a:r>
              <a:rPr lang="en-US" dirty="0"/>
              <a:t> : 30.000 – 60.000 </a:t>
            </a:r>
            <a:r>
              <a:rPr lang="en-US" dirty="0" err="1"/>
              <a:t>jenis</a:t>
            </a:r>
            <a:r>
              <a:rPr lang="en-US" dirty="0"/>
              <a:t> gen</a:t>
            </a:r>
          </a:p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Proteomik</a:t>
            </a:r>
            <a:r>
              <a:rPr lang="en-US" dirty="0"/>
              <a:t> : 300.000 – 1.200.000 protein</a:t>
            </a:r>
          </a:p>
          <a:p>
            <a:r>
              <a:rPr lang="en-US" dirty="0"/>
              <a:t>Protein ditemukan </a:t>
            </a:r>
            <a:r>
              <a:rPr lang="en-US" dirty="0" err="1"/>
              <a:t>dimana</a:t>
            </a:r>
            <a:r>
              <a:rPr lang="en-US" dirty="0"/>
              <a:t> mana </a:t>
            </a:r>
          </a:p>
          <a:p>
            <a:pPr marL="0" indent="0">
              <a:buNone/>
            </a:pPr>
            <a:r>
              <a:rPr lang="en-US" dirty="0"/>
              <a:t>	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Prokariot</a:t>
            </a:r>
            <a:r>
              <a:rPr lang="en-US" dirty="0"/>
              <a:t> : </a:t>
            </a:r>
            <a:r>
              <a:rPr lang="en-US" dirty="0" err="1"/>
              <a:t>sitoplasma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	membrane </a:t>
            </a:r>
            <a:r>
              <a:rPr lang="en-US" dirty="0" err="1"/>
              <a:t>sel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Eukariot</a:t>
            </a:r>
            <a:r>
              <a:rPr lang="en-US" dirty="0"/>
              <a:t> : </a:t>
            </a:r>
            <a:r>
              <a:rPr lang="en-US" dirty="0" err="1"/>
              <a:t>sitoplasma</a:t>
            </a:r>
            <a:r>
              <a:rPr lang="en-US" dirty="0"/>
              <a:t>, </a:t>
            </a:r>
            <a:r>
              <a:rPr lang="en-US" dirty="0" err="1"/>
              <a:t>membran</a:t>
            </a:r>
            <a:r>
              <a:rPr lang="en-US" dirty="0"/>
              <a:t>  	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organela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membrannya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( </a:t>
            </a:r>
            <a:r>
              <a:rPr lang="en-US" dirty="0" err="1"/>
              <a:t>mitokondria</a:t>
            </a:r>
            <a:r>
              <a:rPr lang="en-US" dirty="0"/>
              <a:t>, inti </a:t>
            </a:r>
            <a:r>
              <a:rPr lang="en-US" dirty="0" err="1"/>
              <a:t>sel,lisosom</a:t>
            </a:r>
            <a:r>
              <a:rPr lang="en-US" dirty="0"/>
              <a:t>,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golgi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kloroplas</a:t>
            </a:r>
            <a:r>
              <a:rPr lang="en-US" dirty="0"/>
              <a:t>, plastid </a:t>
            </a:r>
            <a:r>
              <a:rPr lang="en-US" dirty="0" err="1"/>
              <a:t>vakuola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10737312"/>
      </p:ext>
    </p:extLst>
  </p:cSld>
  <p:clrMapOvr>
    <a:masterClrMapping/>
  </p:clrMapOvr>
</p:sld>
</file>

<file path=ppt/theme/theme1.xml><?xml version="1.0" encoding="utf-8"?>
<a:theme xmlns:a="http://schemas.openxmlformats.org/drawingml/2006/main" name="EU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 MASTER" id="{129F8554-84CD-432B-8663-DCDAFAFF79BB}" vid="{DC743C09-F345-4108-93DD-36AD4F8C22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 MASTER</Template>
  <TotalTime>369</TotalTime>
  <Words>296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EU MASTER</vt:lpstr>
      <vt:lpstr>KKKkkkk</vt:lpstr>
      <vt:lpstr>Pendahuluan</vt:lpstr>
      <vt:lpstr>Pendahuluan</vt:lpstr>
      <vt:lpstr>Pendahuluan</vt:lpstr>
      <vt:lpstr>Kontrak Belajar</vt:lpstr>
      <vt:lpstr>Protein di alam</vt:lpstr>
      <vt:lpstr>Protein di alam</vt:lpstr>
      <vt:lpstr>Protein di alam</vt:lpstr>
      <vt:lpstr>Protein di alam</vt:lpstr>
      <vt:lpstr>Protein di alam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KKKkkkk</dc:title>
  <dc:creator>Aroem Naroeni</dc:creator>
  <cp:lastModifiedBy>Aroem Naroeni</cp:lastModifiedBy>
  <cp:revision>27</cp:revision>
  <dcterms:created xsi:type="dcterms:W3CDTF">2018-03-02T12:05:45Z</dcterms:created>
  <dcterms:modified xsi:type="dcterms:W3CDTF">2018-09-04T13:13:18Z</dcterms:modified>
</cp:coreProperties>
</file>