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53" r:id="rId3"/>
    <p:sldId id="324" r:id="rId4"/>
    <p:sldId id="325" r:id="rId5"/>
    <p:sldId id="340" r:id="rId6"/>
    <p:sldId id="341" r:id="rId7"/>
    <p:sldId id="342" r:id="rId8"/>
    <p:sldId id="343" r:id="rId9"/>
    <p:sldId id="344" r:id="rId10"/>
    <p:sldId id="327" r:id="rId11"/>
    <p:sldId id="328" r:id="rId12"/>
    <p:sldId id="329" r:id="rId13"/>
    <p:sldId id="330" r:id="rId14"/>
    <p:sldId id="332" r:id="rId15"/>
    <p:sldId id="333" r:id="rId16"/>
    <p:sldId id="334" r:id="rId17"/>
    <p:sldId id="335" r:id="rId18"/>
    <p:sldId id="348" r:id="rId19"/>
    <p:sldId id="345" r:id="rId20"/>
    <p:sldId id="346" r:id="rId21"/>
    <p:sldId id="34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DA819-459A-4A4C-867D-EF42ACFC1B3A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8013C-D21D-4A97-B454-63594E42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5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99A90-2663-4D9E-9988-B28E0BFA350A}" type="slidenum">
              <a:rPr lang="cs-CZ" altLang="en-US"/>
              <a:pPr/>
              <a:t>5</a:t>
            </a:fld>
            <a:endParaRPr lang="cs-CZ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46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6BDA9-7B33-459C-A7C4-180F96323D39}" type="slidenum">
              <a:rPr lang="cs-CZ" altLang="en-US"/>
              <a:pPr/>
              <a:t>6</a:t>
            </a:fld>
            <a:endParaRPr lang="cs-CZ" alt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GB" altLang="en-US" sz="1200"/>
              <a:t>6</a:t>
            </a:r>
          </a:p>
        </p:txBody>
      </p:sp>
      <p:sp>
        <p:nvSpPr>
          <p:cNvPr id="9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6988" y="800100"/>
            <a:ext cx="4264025" cy="319881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12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F358B-DC6E-471E-A7C0-2DEDAB40B73B}" type="slidenum">
              <a:rPr lang="cs-CZ" altLang="en-US"/>
              <a:pPr/>
              <a:t>7</a:t>
            </a:fld>
            <a:endParaRPr lang="cs-CZ" altLang="en-US"/>
          </a:p>
        </p:txBody>
      </p:sp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505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EDB35-FE72-4305-899B-BA926CBBF55A}" type="slidenum">
              <a:rPr lang="cs-CZ" altLang="en-US"/>
              <a:pPr/>
              <a:t>8</a:t>
            </a:fld>
            <a:endParaRPr lang="cs-CZ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6988" y="800100"/>
            <a:ext cx="4264025" cy="319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734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91AC5-CB93-44B1-A0F1-A5890229947F}" type="slidenum">
              <a:rPr lang="cs-CZ" altLang="en-US"/>
              <a:pPr/>
              <a:t>9</a:t>
            </a:fld>
            <a:endParaRPr lang="cs-CZ" altLang="en-US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GB" altLang="en-US" sz="1200"/>
              <a:t>1</a:t>
            </a: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6988" y="800100"/>
            <a:ext cx="4264025" cy="319881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30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D0D9B-3EFA-4CD2-B7E8-E2081F7906AA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A953D-DE76-4570-8ABC-1DA30BD72C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9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D0D9B-3EFA-4CD2-B7E8-E2081F7906AA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A953D-DE76-4570-8ABC-1DA30BD72C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37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D0D9B-3EFA-4CD2-B7E8-E2081F7906AA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A953D-DE76-4570-8ABC-1DA30BD72C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47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D0D9B-3EFA-4CD2-B7E8-E2081F7906AA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A953D-DE76-4570-8ABC-1DA30BD72C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D0D9B-3EFA-4CD2-B7E8-E2081F7906AA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A953D-DE76-4570-8ABC-1DA30BD72C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4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D0D9B-3EFA-4CD2-B7E8-E2081F7906AA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A953D-DE76-4570-8ABC-1DA30BD72C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48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D0D9B-3EFA-4CD2-B7E8-E2081F7906AA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A953D-DE76-4570-8ABC-1DA30BD72C8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28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D0D9B-3EFA-4CD2-B7E8-E2081F7906AA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A953D-DE76-4570-8ABC-1DA30BD72C8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95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D0D9B-3EFA-4CD2-B7E8-E2081F7906AA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A953D-DE76-4570-8ABC-1DA30BD72C8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41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D0D9B-3EFA-4CD2-B7E8-E2081F7906AA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A953D-DE76-4570-8ABC-1DA30BD72C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32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D0D9B-3EFA-4CD2-B7E8-E2081F7906AA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A953D-DE76-4570-8ABC-1DA30BD72C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65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86D0D9B-3EFA-4CD2-B7E8-E2081F7906AA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Calibri" panose="020F0502020204030204" pitchFamily="34" charset="0"/>
              </a:defRPr>
            </a:lvl1pPr>
          </a:lstStyle>
          <a:p>
            <a:fld id="{A47A953D-DE76-4570-8ABC-1DA30BD7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0959-6ABC-4D0A-A31A-F885AEA26E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arsil\Desktop\Smartcreative.jpg">
            <a:extLst>
              <a:ext uri="{FF2B5EF4-FFF2-40B4-BE49-F238E27FC236}">
                <a16:creationId xmlns:a16="http://schemas.microsoft.com/office/drawing/2014/main" id="{BAB28D52-759C-4449-9511-119A78E77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9525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42C385C-7A41-4ADF-B857-A66024322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2275" y="3352800"/>
            <a:ext cx="6400800" cy="1752600"/>
          </a:xfrm>
        </p:spPr>
        <p:txBody>
          <a:bodyPr/>
          <a:lstStyle/>
          <a:p>
            <a:r>
              <a:rPr lang="en-US" sz="3600" dirty="0" err="1">
                <a:solidFill>
                  <a:schemeClr val="bg1"/>
                </a:solidFill>
              </a:rPr>
              <a:t>Kuliah</a:t>
            </a:r>
            <a:r>
              <a:rPr lang="en-US" sz="3600" dirty="0">
                <a:solidFill>
                  <a:schemeClr val="bg1"/>
                </a:solidFill>
              </a:rPr>
              <a:t> 10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Deteksi</a:t>
            </a:r>
            <a:r>
              <a:rPr lang="en-US" sz="3600" dirty="0">
                <a:solidFill>
                  <a:schemeClr val="bg1"/>
                </a:solidFill>
              </a:rPr>
              <a:t> Protein </a:t>
            </a:r>
            <a:r>
              <a:rPr lang="en-US" sz="3600" dirty="0" err="1">
                <a:solidFill>
                  <a:schemeClr val="bg1"/>
                </a:solidFill>
              </a:rPr>
              <a:t>Bagian</a:t>
            </a:r>
            <a:r>
              <a:rPr lang="en-US" sz="3600" dirty="0">
                <a:solidFill>
                  <a:schemeClr val="bg1"/>
                </a:solidFill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263349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Limitations With Light Scattering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 Information Can Be Obtained</a:t>
            </a:r>
          </a:p>
          <a:p>
            <a:r>
              <a:rPr lang="en-US" altLang="en-US"/>
              <a:t>FSC Correlates With Cell Size</a:t>
            </a:r>
          </a:p>
          <a:p>
            <a:r>
              <a:rPr lang="en-US" altLang="en-US"/>
              <a:t>SSC Correlates With Internal Complexity</a:t>
            </a:r>
          </a:p>
          <a:p>
            <a:r>
              <a:rPr lang="en-US" altLang="en-US"/>
              <a:t>To Distinguish Between 2 Cell types</a:t>
            </a:r>
          </a:p>
          <a:p>
            <a:pPr lvl="1"/>
            <a:r>
              <a:rPr lang="en-US" altLang="en-US"/>
              <a:t>A. Size Has To Be Different OR</a:t>
            </a:r>
          </a:p>
          <a:p>
            <a:pPr lvl="1"/>
            <a:r>
              <a:rPr lang="en-US" altLang="en-US"/>
              <a:t>B. Internal Complexity i.e amount of granules</a:t>
            </a:r>
          </a:p>
          <a:p>
            <a:r>
              <a:rPr lang="en-US" altLang="en-US"/>
              <a:t>If These Two Parameters Are The Same, Then No Distinction Can Be Made</a:t>
            </a:r>
          </a:p>
          <a:p>
            <a:r>
              <a:rPr lang="en-US" altLang="en-US"/>
              <a:t>See The Following Figure</a:t>
            </a:r>
          </a:p>
          <a:p>
            <a:pPr>
              <a:buFontTx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66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FSC vs SSC Dot Plot</a:t>
            </a: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38" y="3043073"/>
            <a:ext cx="2612925" cy="14231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166305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1063228"/>
            <a:ext cx="5943600" cy="879872"/>
          </a:xfr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 dirty="0">
                <a:solidFill>
                  <a:srgbClr val="C00000"/>
                </a:solidFill>
              </a:rPr>
              <a:t>Fluorescence And Antibodies </a:t>
            </a:r>
            <a:br>
              <a:rPr lang="en-US" altLang="en-US" sz="2400" dirty="0">
                <a:solidFill>
                  <a:srgbClr val="C00000"/>
                </a:solidFill>
              </a:rPr>
            </a:br>
            <a:r>
              <a:rPr lang="en-US" altLang="en-US" sz="2400" dirty="0">
                <a:solidFill>
                  <a:srgbClr val="C00000"/>
                </a:solidFill>
              </a:rPr>
              <a:t>To The Rescue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268142"/>
            <a:ext cx="6115050" cy="264914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460944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3000" dirty="0">
                <a:solidFill>
                  <a:srgbClr val="C00000"/>
                </a:solidFill>
              </a:rPr>
              <a:t>Fluorescent Dyes And Antibodies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Fluorochromes Are Molecules That Emit Fluorescence Upon Excitation With Light </a:t>
            </a:r>
          </a:p>
          <a:p>
            <a:pPr lvl="1"/>
            <a:r>
              <a:rPr lang="en-US" altLang="en-US"/>
              <a:t>Ex. FITC (Fluorescein Isothiocyanate)</a:t>
            </a:r>
          </a:p>
          <a:p>
            <a:pPr lvl="1"/>
            <a:r>
              <a:rPr lang="en-US" altLang="en-US"/>
              <a:t>PE (Phycoerythrin)</a:t>
            </a:r>
          </a:p>
          <a:p>
            <a:pPr lvl="1"/>
            <a:r>
              <a:rPr lang="en-US" altLang="en-US"/>
              <a:t>PerCP (Peridinin Chlorophyll Protein) </a:t>
            </a:r>
          </a:p>
          <a:p>
            <a:pPr lvl="1"/>
            <a:r>
              <a:rPr lang="en-US" altLang="en-US"/>
              <a:t>APC (Allophycocyanin)</a:t>
            </a:r>
          </a:p>
          <a:p>
            <a:r>
              <a:rPr lang="en-US" altLang="en-US"/>
              <a:t>Some Fluorochromes Are Proteins, Some Are Small Organic Compounds</a:t>
            </a:r>
          </a:p>
          <a:p>
            <a:pPr lvl="1"/>
            <a:r>
              <a:rPr lang="en-US" altLang="en-US"/>
              <a:t>Ex. PE (Phycoerythrin)-Protein</a:t>
            </a:r>
          </a:p>
          <a:p>
            <a:pPr lvl="1"/>
            <a:r>
              <a:rPr lang="en-US" altLang="en-US"/>
              <a:t>Ex. FITC (Fluorescein Isothiocyanate)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184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28"/>
            <a:ext cx="6229350" cy="1108472"/>
          </a:xfrm>
          <a:noFill/>
          <a:ln w="38100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br>
              <a:rPr lang="en-US" altLang="en-US" sz="3000" dirty="0"/>
            </a:br>
            <a:r>
              <a:rPr lang="en-US" altLang="en-US" sz="3000" dirty="0">
                <a:solidFill>
                  <a:srgbClr val="C00000"/>
                </a:solidFill>
              </a:rPr>
              <a:t>Excitation Spectra Of </a:t>
            </a:r>
            <a:r>
              <a:rPr lang="en-US" altLang="en-US" sz="3000" dirty="0" err="1">
                <a:solidFill>
                  <a:srgbClr val="C00000"/>
                </a:solidFill>
              </a:rPr>
              <a:t>Fluorochromes</a:t>
            </a:r>
            <a:br>
              <a:rPr lang="en-US" altLang="en-US" sz="3000" dirty="0"/>
            </a:br>
            <a:endParaRPr lang="en-US" altLang="en-US" sz="3000" dirty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561035"/>
            <a:ext cx="7143750" cy="29241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89644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Emission Spectra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627710"/>
            <a:ext cx="3962400" cy="22526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17492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0011" y="971550"/>
            <a:ext cx="4520182" cy="987029"/>
          </a:xfrm>
          <a:noFill/>
          <a:ln w="38100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en-US" sz="3000" dirty="0">
                <a:solidFill>
                  <a:srgbClr val="C00000"/>
                </a:solidFill>
              </a:rPr>
              <a:t>Architecture of A </a:t>
            </a:r>
            <a:r>
              <a:rPr lang="en-US" altLang="en-US" sz="3000" dirty="0" err="1">
                <a:solidFill>
                  <a:srgbClr val="C00000"/>
                </a:solidFill>
              </a:rPr>
              <a:t>FacsCalibur</a:t>
            </a:r>
            <a:r>
              <a:rPr lang="en-US" altLang="en-US" sz="3000" dirty="0">
                <a:solidFill>
                  <a:srgbClr val="C00000"/>
                </a:solidFill>
              </a:rPr>
              <a:t> Instrument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0011" y="1958580"/>
            <a:ext cx="5335190" cy="3493294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61454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971550"/>
            <a:ext cx="6172200" cy="857250"/>
          </a:xfr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Analyzed Data</a:t>
            </a: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1836" y="2327673"/>
            <a:ext cx="6087665" cy="270152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674006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Cytometry</a:t>
            </a:r>
          </a:p>
        </p:txBody>
      </p:sp>
      <p:pic>
        <p:nvPicPr>
          <p:cNvPr id="39938" name="Picture 2" descr="Image result for flow cytometer instr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769" y="2689165"/>
            <a:ext cx="3093658" cy="227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Image result for flow cytometry 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92" y="2472928"/>
            <a:ext cx="978694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731" y="1920479"/>
            <a:ext cx="1071563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58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Marker</a:t>
            </a:r>
          </a:p>
        </p:txBody>
      </p:sp>
      <p:pic>
        <p:nvPicPr>
          <p:cNvPr id="5122" name="Picture 2" descr="Image result for flow cytometry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2171958"/>
            <a:ext cx="6244907" cy="32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5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BFA11-DECB-46B6-BD23-8EB38AAEE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Deteksi</a:t>
            </a:r>
            <a:r>
              <a:rPr lang="en-US" dirty="0"/>
              <a:t> Protein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7E282-5265-4BD1-9EAF-B426B46AB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BRADFORD</a:t>
            </a:r>
          </a:p>
          <a:p>
            <a:r>
              <a:rPr lang="en-US" dirty="0"/>
              <a:t>ELISA</a:t>
            </a:r>
          </a:p>
          <a:p>
            <a:r>
              <a:rPr lang="en-US" dirty="0"/>
              <a:t>Flow Cytometer</a:t>
            </a:r>
          </a:p>
        </p:txBody>
      </p:sp>
    </p:spTree>
    <p:extLst>
      <p:ext uri="{BB962C8B-B14F-4D97-AF65-F5344CB8AC3E}">
        <p14:creationId xmlns:p14="http://schemas.microsoft.com/office/powerpoint/2010/main" val="455020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Marker</a:t>
            </a:r>
            <a:br>
              <a:rPr lang="en-US" dirty="0"/>
            </a:br>
            <a:endParaRPr lang="en-US" dirty="0"/>
          </a:p>
        </p:txBody>
      </p:sp>
      <p:pic>
        <p:nvPicPr>
          <p:cNvPr id="33794" name="Picture 2" descr="Image result for flow cytometry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83" y="1831286"/>
            <a:ext cx="5508866" cy="397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0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Fluophore</a:t>
            </a:r>
            <a:endParaRPr lang="en-US" dirty="0"/>
          </a:p>
        </p:txBody>
      </p:sp>
      <p:pic>
        <p:nvPicPr>
          <p:cNvPr id="348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908" y="2478311"/>
            <a:ext cx="5000625" cy="21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0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2399385" y="1843969"/>
            <a:ext cx="4032803" cy="874384"/>
          </a:xfrm>
          <a:noFill/>
          <a:ln w="38100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en-US" sz="2400" dirty="0">
                <a:solidFill>
                  <a:srgbClr val="C00000"/>
                </a:solidFill>
              </a:rPr>
              <a:t>Flow Cytometry Is A Powerful Technique For Characterizing Immune Cells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3565406"/>
            <a:ext cx="6172200" cy="1525915"/>
          </a:xfrm>
        </p:spPr>
        <p:txBody>
          <a:bodyPr/>
          <a:lstStyle/>
          <a:p>
            <a:r>
              <a:rPr lang="en-US" altLang="en-US" dirty="0"/>
              <a:t>Allows For Detection Of Surface Markers Of Cells</a:t>
            </a:r>
          </a:p>
          <a:p>
            <a:r>
              <a:rPr lang="en-US" altLang="en-US" dirty="0"/>
              <a:t>Allows For Detection Of Intracellular Factors</a:t>
            </a:r>
          </a:p>
          <a:p>
            <a:r>
              <a:rPr lang="en-US" altLang="en-US" dirty="0"/>
              <a:t>Allows Detection Of Secreted Factors By Cells</a:t>
            </a:r>
          </a:p>
          <a:p>
            <a:r>
              <a:rPr lang="en-US" altLang="en-US" dirty="0"/>
              <a:t>Allows For Detection Of DNA Content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405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267240" y="1102985"/>
            <a:ext cx="6172200" cy="857250"/>
          </a:xfr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Principles Of Flow Cytometry </a:t>
            </a: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2262188"/>
            <a:ext cx="6572250" cy="2858691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9231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808231" y="5106591"/>
            <a:ext cx="139525" cy="30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>
            <a:lvl1pPr defTabSz="1316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58813" defTabSz="1316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16038" defTabSz="1316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74850" defTabSz="1316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33663" defTabSz="1316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90863" defTabSz="131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48063" defTabSz="131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05263" defTabSz="131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62463" defTabSz="131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endParaRPr lang="en-US" altLang="en-US" sz="1500" b="1">
              <a:latin typeface="Arial" panose="020B0604020202020204" pitchFamily="34" charset="0"/>
            </a:endParaRP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1395412" y="1804987"/>
            <a:ext cx="6474619" cy="3271838"/>
            <a:chOff x="212" y="756"/>
            <a:chExt cx="5438" cy="2748"/>
          </a:xfrm>
        </p:grpSpPr>
        <p:sp>
          <p:nvSpPr>
            <p:cNvPr id="6148" name="Freeform 4"/>
            <p:cNvSpPr>
              <a:spLocks/>
            </p:cNvSpPr>
            <p:nvPr/>
          </p:nvSpPr>
          <p:spPr bwMode="auto">
            <a:xfrm>
              <a:off x="2123" y="756"/>
              <a:ext cx="1031" cy="2036"/>
            </a:xfrm>
            <a:custGeom>
              <a:avLst/>
              <a:gdLst>
                <a:gd name="T0" fmla="*/ 0 w 1031"/>
                <a:gd name="T1" fmla="*/ 161 h 2036"/>
                <a:gd name="T2" fmla="*/ 0 w 1031"/>
                <a:gd name="T3" fmla="*/ 643 h 2036"/>
                <a:gd name="T4" fmla="*/ 0 w 1031"/>
                <a:gd name="T5" fmla="*/ 1553 h 2036"/>
                <a:gd name="T6" fmla="*/ 0 w 1031"/>
                <a:gd name="T7" fmla="*/ 2035 h 2036"/>
                <a:gd name="T8" fmla="*/ 343 w 1031"/>
                <a:gd name="T9" fmla="*/ 1874 h 2036"/>
                <a:gd name="T10" fmla="*/ 458 w 1031"/>
                <a:gd name="T11" fmla="*/ 2035 h 2036"/>
                <a:gd name="T12" fmla="*/ 744 w 1031"/>
                <a:gd name="T13" fmla="*/ 1874 h 2036"/>
                <a:gd name="T14" fmla="*/ 1030 w 1031"/>
                <a:gd name="T15" fmla="*/ 2035 h 2036"/>
                <a:gd name="T16" fmla="*/ 1030 w 1031"/>
                <a:gd name="T17" fmla="*/ 1553 h 2036"/>
                <a:gd name="T18" fmla="*/ 1030 w 1031"/>
                <a:gd name="T19" fmla="*/ 643 h 2036"/>
                <a:gd name="T20" fmla="*/ 1030 w 1031"/>
                <a:gd name="T21" fmla="*/ 54 h 2036"/>
                <a:gd name="T22" fmla="*/ 801 w 1031"/>
                <a:gd name="T23" fmla="*/ 321 h 2036"/>
                <a:gd name="T24" fmla="*/ 572 w 1031"/>
                <a:gd name="T25" fmla="*/ 161 h 2036"/>
                <a:gd name="T26" fmla="*/ 401 w 1031"/>
                <a:gd name="T27" fmla="*/ 321 h 2036"/>
                <a:gd name="T28" fmla="*/ 0 w 1031"/>
                <a:gd name="T29" fmla="*/ 0 h 2036"/>
                <a:gd name="T30" fmla="*/ 0 w 1031"/>
                <a:gd name="T31" fmla="*/ 161 h 2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1" h="2036">
                  <a:moveTo>
                    <a:pt x="0" y="161"/>
                  </a:moveTo>
                  <a:lnTo>
                    <a:pt x="0" y="643"/>
                  </a:lnTo>
                  <a:lnTo>
                    <a:pt x="0" y="1553"/>
                  </a:lnTo>
                  <a:lnTo>
                    <a:pt x="0" y="2035"/>
                  </a:lnTo>
                  <a:lnTo>
                    <a:pt x="343" y="1874"/>
                  </a:lnTo>
                  <a:lnTo>
                    <a:pt x="458" y="2035"/>
                  </a:lnTo>
                  <a:lnTo>
                    <a:pt x="744" y="1874"/>
                  </a:lnTo>
                  <a:lnTo>
                    <a:pt x="1030" y="2035"/>
                  </a:lnTo>
                  <a:lnTo>
                    <a:pt x="1030" y="1553"/>
                  </a:lnTo>
                  <a:lnTo>
                    <a:pt x="1030" y="643"/>
                  </a:lnTo>
                  <a:lnTo>
                    <a:pt x="1030" y="54"/>
                  </a:lnTo>
                  <a:lnTo>
                    <a:pt x="801" y="321"/>
                  </a:lnTo>
                  <a:lnTo>
                    <a:pt x="572" y="161"/>
                  </a:lnTo>
                  <a:lnTo>
                    <a:pt x="401" y="321"/>
                  </a:lnTo>
                  <a:lnTo>
                    <a:pt x="0" y="0"/>
                  </a:lnTo>
                  <a:lnTo>
                    <a:pt x="0" y="161"/>
                  </a:lnTo>
                </a:path>
              </a:pathLst>
            </a:custGeom>
            <a:pattFill prst="lgConfetti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auto">
            <a:xfrm>
              <a:off x="2408" y="2201"/>
              <a:ext cx="288" cy="268"/>
            </a:xfrm>
            <a:custGeom>
              <a:avLst/>
              <a:gdLst>
                <a:gd name="T0" fmla="*/ 287 w 288"/>
                <a:gd name="T1" fmla="*/ 151 h 268"/>
                <a:gd name="T2" fmla="*/ 272 w 288"/>
                <a:gd name="T3" fmla="*/ 53 h 268"/>
                <a:gd name="T4" fmla="*/ 198 w 288"/>
                <a:gd name="T5" fmla="*/ 0 h 268"/>
                <a:gd name="T6" fmla="*/ 117 w 288"/>
                <a:gd name="T7" fmla="*/ 0 h 268"/>
                <a:gd name="T8" fmla="*/ 44 w 288"/>
                <a:gd name="T9" fmla="*/ 27 h 268"/>
                <a:gd name="T10" fmla="*/ 0 w 288"/>
                <a:gd name="T11" fmla="*/ 89 h 268"/>
                <a:gd name="T12" fmla="*/ 0 w 288"/>
                <a:gd name="T13" fmla="*/ 169 h 268"/>
                <a:gd name="T14" fmla="*/ 37 w 288"/>
                <a:gd name="T15" fmla="*/ 240 h 268"/>
                <a:gd name="T16" fmla="*/ 117 w 288"/>
                <a:gd name="T17" fmla="*/ 267 h 268"/>
                <a:gd name="T18" fmla="*/ 257 w 288"/>
                <a:gd name="T19" fmla="*/ 231 h 268"/>
                <a:gd name="T20" fmla="*/ 287 w 288"/>
                <a:gd name="T21" fmla="*/ 160 h 268"/>
                <a:gd name="T22" fmla="*/ 287 w 288"/>
                <a:gd name="T23" fmla="*/ 15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68">
                  <a:moveTo>
                    <a:pt x="287" y="151"/>
                  </a:moveTo>
                  <a:lnTo>
                    <a:pt x="272" y="53"/>
                  </a:lnTo>
                  <a:lnTo>
                    <a:pt x="198" y="0"/>
                  </a:lnTo>
                  <a:lnTo>
                    <a:pt x="117" y="0"/>
                  </a:lnTo>
                  <a:lnTo>
                    <a:pt x="44" y="27"/>
                  </a:lnTo>
                  <a:lnTo>
                    <a:pt x="0" y="89"/>
                  </a:lnTo>
                  <a:lnTo>
                    <a:pt x="0" y="169"/>
                  </a:lnTo>
                  <a:lnTo>
                    <a:pt x="37" y="240"/>
                  </a:lnTo>
                  <a:lnTo>
                    <a:pt x="117" y="267"/>
                  </a:lnTo>
                  <a:lnTo>
                    <a:pt x="257" y="231"/>
                  </a:lnTo>
                  <a:lnTo>
                    <a:pt x="287" y="160"/>
                  </a:lnTo>
                  <a:lnTo>
                    <a:pt x="287" y="151"/>
                  </a:lnTo>
                </a:path>
              </a:pathLst>
            </a:custGeom>
            <a:pattFill prst="wdUpDiag">
              <a:fgClr>
                <a:srgbClr val="74FFFF"/>
              </a:fgClr>
              <a:bgClr>
                <a:srgbClr val="C1C1C1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auto">
            <a:xfrm>
              <a:off x="2519" y="2209"/>
              <a:ext cx="119" cy="247"/>
            </a:xfrm>
            <a:custGeom>
              <a:avLst/>
              <a:gdLst>
                <a:gd name="T0" fmla="*/ 59 w 119"/>
                <a:gd name="T1" fmla="*/ 0 h 247"/>
                <a:gd name="T2" fmla="*/ 118 w 119"/>
                <a:gd name="T3" fmla="*/ 62 h 247"/>
                <a:gd name="T4" fmla="*/ 118 w 119"/>
                <a:gd name="T5" fmla="*/ 123 h 247"/>
                <a:gd name="T6" fmla="*/ 118 w 119"/>
                <a:gd name="T7" fmla="*/ 185 h 247"/>
                <a:gd name="T8" fmla="*/ 118 w 119"/>
                <a:gd name="T9" fmla="*/ 185 h 247"/>
                <a:gd name="T10" fmla="*/ 59 w 119"/>
                <a:gd name="T11" fmla="*/ 246 h 247"/>
                <a:gd name="T12" fmla="*/ 0 w 119"/>
                <a:gd name="T13" fmla="*/ 246 h 247"/>
                <a:gd name="T14" fmla="*/ 0 w 119"/>
                <a:gd name="T15" fmla="*/ 185 h 247"/>
                <a:gd name="T16" fmla="*/ 0 w 119"/>
                <a:gd name="T17" fmla="*/ 185 h 247"/>
                <a:gd name="T18" fmla="*/ 59 w 119"/>
                <a:gd name="T19" fmla="*/ 123 h 247"/>
                <a:gd name="T20" fmla="*/ 0 w 119"/>
                <a:gd name="T21" fmla="*/ 123 h 247"/>
                <a:gd name="T22" fmla="*/ 0 w 119"/>
                <a:gd name="T23" fmla="*/ 0 h 247"/>
                <a:gd name="T24" fmla="*/ 0 w 119"/>
                <a:gd name="T25" fmla="*/ 0 h 247"/>
                <a:gd name="T26" fmla="*/ 59 w 119"/>
                <a:gd name="T27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247">
                  <a:moveTo>
                    <a:pt x="59" y="0"/>
                  </a:moveTo>
                  <a:lnTo>
                    <a:pt x="118" y="62"/>
                  </a:lnTo>
                  <a:lnTo>
                    <a:pt x="118" y="123"/>
                  </a:lnTo>
                  <a:lnTo>
                    <a:pt x="118" y="185"/>
                  </a:lnTo>
                  <a:lnTo>
                    <a:pt x="118" y="185"/>
                  </a:lnTo>
                  <a:lnTo>
                    <a:pt x="59" y="246"/>
                  </a:lnTo>
                  <a:lnTo>
                    <a:pt x="0" y="246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5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9" y="0"/>
                  </a:lnTo>
                </a:path>
              </a:pathLst>
            </a:custGeom>
            <a:solidFill>
              <a:srgbClr val="7144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2612" y="2084"/>
              <a:ext cx="282" cy="960"/>
            </a:xfrm>
            <a:prstGeom prst="line">
              <a:avLst/>
            </a:prstGeom>
            <a:noFill/>
            <a:ln w="2540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2690" y="2084"/>
              <a:ext cx="357" cy="93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2767" y="2022"/>
              <a:ext cx="478" cy="1022"/>
            </a:xfrm>
            <a:prstGeom prst="line">
              <a:avLst/>
            </a:prstGeom>
            <a:noFill/>
            <a:ln w="25400">
              <a:solidFill>
                <a:srgbClr val="FF393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2529" y="2052"/>
              <a:ext cx="262" cy="1019"/>
            </a:xfrm>
            <a:prstGeom prst="line">
              <a:avLst/>
            </a:prstGeom>
            <a:noFill/>
            <a:ln w="25400">
              <a:solidFill>
                <a:srgbClr val="CC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2380" y="1863"/>
              <a:ext cx="341" cy="1350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2854" y="1893"/>
              <a:ext cx="605" cy="1322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auto">
            <a:xfrm>
              <a:off x="2709" y="2959"/>
              <a:ext cx="817" cy="502"/>
            </a:xfrm>
            <a:prstGeom prst="ellipse">
              <a:avLst/>
            </a:prstGeom>
            <a:gradFill rotWithShape="0">
              <a:gsLst>
                <a:gs pos="0">
                  <a:srgbClr val="DADADA"/>
                </a:gs>
                <a:gs pos="100000">
                  <a:srgbClr val="DADADA">
                    <a:gamma/>
                    <a:shade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8" name="Group 14"/>
            <p:cNvGrpSpPr>
              <a:grpSpLocks/>
            </p:cNvGrpSpPr>
            <p:nvPr/>
          </p:nvGrpSpPr>
          <p:grpSpPr bwMode="auto">
            <a:xfrm>
              <a:off x="3662" y="2520"/>
              <a:ext cx="1962" cy="984"/>
              <a:chOff x="3662" y="2520"/>
              <a:chExt cx="1962" cy="984"/>
            </a:xfrm>
          </p:grpSpPr>
          <p:sp>
            <p:nvSpPr>
              <p:cNvPr id="6159" name="Rectangle 15"/>
              <p:cNvSpPr>
                <a:spLocks noChangeArrowheads="1"/>
              </p:cNvSpPr>
              <p:nvPr/>
            </p:nvSpPr>
            <p:spPr bwMode="auto">
              <a:xfrm>
                <a:off x="3707" y="2520"/>
                <a:ext cx="1917" cy="984"/>
              </a:xfrm>
              <a:prstGeom prst="rect">
                <a:avLst/>
              </a:prstGeom>
              <a:solidFill>
                <a:srgbClr val="3365FB"/>
              </a:solidFill>
              <a:ln>
                <a:noFill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" name="Line 16"/>
              <p:cNvSpPr>
                <a:spLocks noChangeShapeType="1"/>
              </p:cNvSpPr>
              <p:nvPr/>
            </p:nvSpPr>
            <p:spPr bwMode="auto">
              <a:xfrm>
                <a:off x="4107" y="2600"/>
                <a:ext cx="0" cy="60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Line 17"/>
              <p:cNvSpPr>
                <a:spLocks noChangeShapeType="1"/>
              </p:cNvSpPr>
              <p:nvPr/>
            </p:nvSpPr>
            <p:spPr bwMode="auto">
              <a:xfrm>
                <a:off x="4107" y="3204"/>
                <a:ext cx="13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Freeform 18"/>
              <p:cNvSpPr>
                <a:spLocks/>
              </p:cNvSpPr>
              <p:nvPr/>
            </p:nvSpPr>
            <p:spPr bwMode="auto">
              <a:xfrm>
                <a:off x="4366" y="2675"/>
                <a:ext cx="867" cy="508"/>
              </a:xfrm>
              <a:custGeom>
                <a:avLst/>
                <a:gdLst>
                  <a:gd name="T0" fmla="*/ 0 w 867"/>
                  <a:gd name="T1" fmla="*/ 507 h 508"/>
                  <a:gd name="T2" fmla="*/ 85 w 867"/>
                  <a:gd name="T3" fmla="*/ 485 h 508"/>
                  <a:gd name="T4" fmla="*/ 112 w 867"/>
                  <a:gd name="T5" fmla="*/ 448 h 508"/>
                  <a:gd name="T6" fmla="*/ 137 w 867"/>
                  <a:gd name="T7" fmla="*/ 388 h 508"/>
                  <a:gd name="T8" fmla="*/ 172 w 867"/>
                  <a:gd name="T9" fmla="*/ 268 h 508"/>
                  <a:gd name="T10" fmla="*/ 202 w 867"/>
                  <a:gd name="T11" fmla="*/ 127 h 508"/>
                  <a:gd name="T12" fmla="*/ 245 w 867"/>
                  <a:gd name="T13" fmla="*/ 7 h 508"/>
                  <a:gd name="T14" fmla="*/ 276 w 867"/>
                  <a:gd name="T15" fmla="*/ 0 h 508"/>
                  <a:gd name="T16" fmla="*/ 289 w 867"/>
                  <a:gd name="T17" fmla="*/ 37 h 508"/>
                  <a:gd name="T18" fmla="*/ 327 w 867"/>
                  <a:gd name="T19" fmla="*/ 134 h 508"/>
                  <a:gd name="T20" fmla="*/ 367 w 867"/>
                  <a:gd name="T21" fmla="*/ 253 h 508"/>
                  <a:gd name="T22" fmla="*/ 431 w 867"/>
                  <a:gd name="T23" fmla="*/ 336 h 508"/>
                  <a:gd name="T24" fmla="*/ 499 w 867"/>
                  <a:gd name="T25" fmla="*/ 373 h 508"/>
                  <a:gd name="T26" fmla="*/ 595 w 867"/>
                  <a:gd name="T27" fmla="*/ 448 h 508"/>
                  <a:gd name="T28" fmla="*/ 711 w 867"/>
                  <a:gd name="T29" fmla="*/ 492 h 508"/>
                  <a:gd name="T30" fmla="*/ 866 w 867"/>
                  <a:gd name="T31" fmla="*/ 507 h 508"/>
                  <a:gd name="T32" fmla="*/ 0 w 867"/>
                  <a:gd name="T33" fmla="*/ 507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7" h="508">
                    <a:moveTo>
                      <a:pt x="0" y="507"/>
                    </a:moveTo>
                    <a:lnTo>
                      <a:pt x="85" y="485"/>
                    </a:lnTo>
                    <a:lnTo>
                      <a:pt x="112" y="448"/>
                    </a:lnTo>
                    <a:lnTo>
                      <a:pt x="137" y="388"/>
                    </a:lnTo>
                    <a:lnTo>
                      <a:pt x="172" y="268"/>
                    </a:lnTo>
                    <a:lnTo>
                      <a:pt x="202" y="127"/>
                    </a:lnTo>
                    <a:lnTo>
                      <a:pt x="245" y="7"/>
                    </a:lnTo>
                    <a:lnTo>
                      <a:pt x="276" y="0"/>
                    </a:lnTo>
                    <a:lnTo>
                      <a:pt x="289" y="37"/>
                    </a:lnTo>
                    <a:lnTo>
                      <a:pt x="327" y="134"/>
                    </a:lnTo>
                    <a:lnTo>
                      <a:pt x="367" y="253"/>
                    </a:lnTo>
                    <a:lnTo>
                      <a:pt x="431" y="336"/>
                    </a:lnTo>
                    <a:lnTo>
                      <a:pt x="499" y="373"/>
                    </a:lnTo>
                    <a:lnTo>
                      <a:pt x="595" y="448"/>
                    </a:lnTo>
                    <a:lnTo>
                      <a:pt x="711" y="492"/>
                    </a:lnTo>
                    <a:lnTo>
                      <a:pt x="866" y="507"/>
                    </a:lnTo>
                    <a:lnTo>
                      <a:pt x="0" y="507"/>
                    </a:lnTo>
                  </a:path>
                </a:pathLst>
              </a:custGeom>
              <a:pattFill prst="openDmnd">
                <a:fgClr>
                  <a:srgbClr val="005038"/>
                </a:fgClr>
                <a:bgClr>
                  <a:srgbClr val="C1C1C1"/>
                </a:bgClr>
              </a:pattFill>
              <a:ln w="127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163" name="Picture 19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2" y="2662"/>
                <a:ext cx="426" cy="5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64" name="Rectangle 20"/>
              <p:cNvSpPr>
                <a:spLocks noChangeArrowheads="1"/>
              </p:cNvSpPr>
              <p:nvPr/>
            </p:nvSpPr>
            <p:spPr bwMode="auto">
              <a:xfrm>
                <a:off x="4322" y="3237"/>
                <a:ext cx="890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>
                <a:spAutoFit/>
              </a:bodyPr>
              <a:lstStyle>
                <a:lvl1pPr defTabSz="131603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658813" defTabSz="131603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316038" defTabSz="131603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974850" defTabSz="131603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633663" defTabSz="131603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3090863" defTabSz="13160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548063" defTabSz="13160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4005263" defTabSz="13160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462463" defTabSz="13160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hangingPunct="0"/>
                <a:r>
                  <a:rPr lang="en-US" altLang="en-US" sz="1200" i="1">
                    <a:solidFill>
                      <a:schemeClr val="bg2"/>
                    </a:solidFill>
                    <a:latin typeface="Arial" panose="020B0604020202020204" pitchFamily="34" charset="0"/>
                  </a:rPr>
                  <a:t>Fluorescence</a:t>
                </a:r>
              </a:p>
            </p:txBody>
          </p:sp>
        </p:grpSp>
        <p:sp>
          <p:nvSpPr>
            <p:cNvPr id="6165" name="Oval 21"/>
            <p:cNvSpPr>
              <a:spLocks noChangeArrowheads="1"/>
            </p:cNvSpPr>
            <p:nvPr/>
          </p:nvSpPr>
          <p:spPr bwMode="auto">
            <a:xfrm>
              <a:off x="412" y="1788"/>
              <a:ext cx="198" cy="183"/>
            </a:xfrm>
            <a:prstGeom prst="ellipse">
              <a:avLst/>
            </a:prstGeom>
            <a:gradFill rotWithShape="0">
              <a:gsLst>
                <a:gs pos="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>
              <a:off x="492" y="1597"/>
              <a:ext cx="0" cy="139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>
              <a:off x="516" y="2031"/>
              <a:ext cx="0" cy="140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 flipV="1">
              <a:off x="212" y="1936"/>
              <a:ext cx="130" cy="69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 flipV="1">
              <a:off x="672" y="1701"/>
              <a:ext cx="130" cy="70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>
              <a:off x="706" y="1857"/>
              <a:ext cx="149" cy="0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>
              <a:off x="666" y="1944"/>
              <a:ext cx="127" cy="70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>
              <a:off x="229" y="1736"/>
              <a:ext cx="127" cy="69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auto">
            <a:xfrm>
              <a:off x="1034" y="1890"/>
              <a:ext cx="1094" cy="0"/>
            </a:xfrm>
            <a:prstGeom prst="line">
              <a:avLst/>
            </a:prstGeom>
            <a:noFill/>
            <a:ln w="57150" cmpd="tri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>
              <a:off x="2130" y="758"/>
              <a:ext cx="0" cy="1534"/>
            </a:xfrm>
            <a:prstGeom prst="line">
              <a:avLst/>
            </a:prstGeom>
            <a:noFill/>
            <a:ln w="127000">
              <a:solidFill>
                <a:srgbClr val="DAC8F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31"/>
            <p:cNvSpPr>
              <a:spLocks noChangeShapeType="1"/>
            </p:cNvSpPr>
            <p:nvPr/>
          </p:nvSpPr>
          <p:spPr bwMode="auto">
            <a:xfrm>
              <a:off x="3158" y="821"/>
              <a:ext cx="0" cy="1447"/>
            </a:xfrm>
            <a:prstGeom prst="line">
              <a:avLst/>
            </a:prstGeom>
            <a:noFill/>
            <a:ln w="127000">
              <a:solidFill>
                <a:srgbClr val="DAC8F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auto">
            <a:xfrm>
              <a:off x="4258" y="1622"/>
              <a:ext cx="135" cy="505"/>
            </a:xfrm>
            <a:custGeom>
              <a:avLst/>
              <a:gdLst>
                <a:gd name="T0" fmla="*/ 0 w 135"/>
                <a:gd name="T1" fmla="*/ 0 h 505"/>
                <a:gd name="T2" fmla="*/ 134 w 135"/>
                <a:gd name="T3" fmla="*/ 0 h 505"/>
                <a:gd name="T4" fmla="*/ 134 w 135"/>
                <a:gd name="T5" fmla="*/ 504 h 505"/>
                <a:gd name="T6" fmla="*/ 0 w 135"/>
                <a:gd name="T7" fmla="*/ 504 h 505"/>
                <a:gd name="T8" fmla="*/ 0 w 135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505">
                  <a:moveTo>
                    <a:pt x="0" y="0"/>
                  </a:moveTo>
                  <a:lnTo>
                    <a:pt x="134" y="0"/>
                  </a:lnTo>
                  <a:lnTo>
                    <a:pt x="134" y="504"/>
                  </a:lnTo>
                  <a:lnTo>
                    <a:pt x="0" y="50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ADADA"/>
                </a:gs>
                <a:gs pos="100000">
                  <a:srgbClr val="DADADA">
                    <a:gamma/>
                    <a:shade val="2000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254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4647" y="1758"/>
              <a:ext cx="100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>
              <a:lvl1pPr defTabSz="13160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58813" defTabSz="13160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16038" defTabSz="13160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974850" defTabSz="13160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633663" defTabSz="13160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3090863" defTabSz="13160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548063" defTabSz="13160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4005263" defTabSz="13160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462463" defTabSz="13160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hangingPunct="0"/>
              <a:r>
                <a:rPr lang="en-US" altLang="en-US" sz="1500" b="1">
                  <a:latin typeface="Arial" panose="020B0604020202020204" pitchFamily="34" charset="0"/>
                </a:rPr>
                <a:t>Photodiode</a:t>
              </a: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2494" y="1423"/>
              <a:ext cx="210" cy="177"/>
            </a:xfrm>
            <a:custGeom>
              <a:avLst/>
              <a:gdLst>
                <a:gd name="T0" fmla="*/ 209 w 210"/>
                <a:gd name="T1" fmla="*/ 59 h 177"/>
                <a:gd name="T2" fmla="*/ 173 w 210"/>
                <a:gd name="T3" fmla="*/ 17 h 177"/>
                <a:gd name="T4" fmla="*/ 87 w 210"/>
                <a:gd name="T5" fmla="*/ 0 h 177"/>
                <a:gd name="T6" fmla="*/ 36 w 210"/>
                <a:gd name="T7" fmla="*/ 34 h 177"/>
                <a:gd name="T8" fmla="*/ 0 w 210"/>
                <a:gd name="T9" fmla="*/ 92 h 177"/>
                <a:gd name="T10" fmla="*/ 36 w 210"/>
                <a:gd name="T11" fmla="*/ 143 h 177"/>
                <a:gd name="T12" fmla="*/ 109 w 210"/>
                <a:gd name="T13" fmla="*/ 176 h 177"/>
                <a:gd name="T14" fmla="*/ 173 w 210"/>
                <a:gd name="T15" fmla="*/ 159 h 177"/>
                <a:gd name="T16" fmla="*/ 209 w 210"/>
                <a:gd name="T17" fmla="*/ 92 h 177"/>
                <a:gd name="T18" fmla="*/ 209 w 210"/>
                <a:gd name="T19" fmla="*/ 76 h 177"/>
                <a:gd name="T20" fmla="*/ 209 w 210"/>
                <a:gd name="T21" fmla="*/ 5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177">
                  <a:moveTo>
                    <a:pt x="209" y="59"/>
                  </a:moveTo>
                  <a:lnTo>
                    <a:pt x="173" y="17"/>
                  </a:lnTo>
                  <a:lnTo>
                    <a:pt x="87" y="0"/>
                  </a:lnTo>
                  <a:lnTo>
                    <a:pt x="36" y="34"/>
                  </a:lnTo>
                  <a:lnTo>
                    <a:pt x="0" y="92"/>
                  </a:lnTo>
                  <a:lnTo>
                    <a:pt x="36" y="143"/>
                  </a:lnTo>
                  <a:lnTo>
                    <a:pt x="109" y="176"/>
                  </a:lnTo>
                  <a:lnTo>
                    <a:pt x="173" y="159"/>
                  </a:lnTo>
                  <a:lnTo>
                    <a:pt x="209" y="92"/>
                  </a:lnTo>
                  <a:lnTo>
                    <a:pt x="209" y="76"/>
                  </a:lnTo>
                  <a:lnTo>
                    <a:pt x="209" y="59"/>
                  </a:lnTo>
                </a:path>
              </a:pathLst>
            </a:custGeom>
            <a:solidFill>
              <a:srgbClr val="5700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2459" y="1345"/>
              <a:ext cx="295" cy="301"/>
            </a:xfrm>
            <a:custGeom>
              <a:avLst/>
              <a:gdLst>
                <a:gd name="T0" fmla="*/ 294 w 295"/>
                <a:gd name="T1" fmla="*/ 169 h 301"/>
                <a:gd name="T2" fmla="*/ 279 w 295"/>
                <a:gd name="T3" fmla="*/ 60 h 301"/>
                <a:gd name="T4" fmla="*/ 203 w 295"/>
                <a:gd name="T5" fmla="*/ 0 h 301"/>
                <a:gd name="T6" fmla="*/ 120 w 295"/>
                <a:gd name="T7" fmla="*/ 0 h 301"/>
                <a:gd name="T8" fmla="*/ 45 w 295"/>
                <a:gd name="T9" fmla="*/ 29 h 301"/>
                <a:gd name="T10" fmla="*/ 0 w 295"/>
                <a:gd name="T11" fmla="*/ 100 h 301"/>
                <a:gd name="T12" fmla="*/ 0 w 295"/>
                <a:gd name="T13" fmla="*/ 190 h 301"/>
                <a:gd name="T14" fmla="*/ 38 w 295"/>
                <a:gd name="T15" fmla="*/ 269 h 301"/>
                <a:gd name="T16" fmla="*/ 120 w 295"/>
                <a:gd name="T17" fmla="*/ 300 h 301"/>
                <a:gd name="T18" fmla="*/ 264 w 295"/>
                <a:gd name="T19" fmla="*/ 259 h 301"/>
                <a:gd name="T20" fmla="*/ 294 w 295"/>
                <a:gd name="T21" fmla="*/ 179 h 301"/>
                <a:gd name="T22" fmla="*/ 294 w 295"/>
                <a:gd name="T23" fmla="*/ 16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5" h="301">
                  <a:moveTo>
                    <a:pt x="294" y="169"/>
                  </a:moveTo>
                  <a:lnTo>
                    <a:pt x="279" y="60"/>
                  </a:lnTo>
                  <a:lnTo>
                    <a:pt x="203" y="0"/>
                  </a:lnTo>
                  <a:lnTo>
                    <a:pt x="120" y="0"/>
                  </a:lnTo>
                  <a:lnTo>
                    <a:pt x="45" y="29"/>
                  </a:lnTo>
                  <a:lnTo>
                    <a:pt x="0" y="100"/>
                  </a:lnTo>
                  <a:lnTo>
                    <a:pt x="0" y="190"/>
                  </a:lnTo>
                  <a:lnTo>
                    <a:pt x="38" y="269"/>
                  </a:lnTo>
                  <a:lnTo>
                    <a:pt x="120" y="300"/>
                  </a:lnTo>
                  <a:lnTo>
                    <a:pt x="264" y="259"/>
                  </a:lnTo>
                  <a:lnTo>
                    <a:pt x="294" y="179"/>
                  </a:lnTo>
                  <a:lnTo>
                    <a:pt x="294" y="169"/>
                  </a:lnTo>
                </a:path>
              </a:pathLst>
            </a:custGeom>
            <a:pattFill prst="wdUpDiag">
              <a:fgClr>
                <a:srgbClr val="74FFFF"/>
              </a:fgClr>
              <a:bgClr>
                <a:srgbClr val="C1C1C1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2502" y="1452"/>
              <a:ext cx="194" cy="161"/>
            </a:xfrm>
            <a:custGeom>
              <a:avLst/>
              <a:gdLst>
                <a:gd name="T0" fmla="*/ 79 w 194"/>
                <a:gd name="T1" fmla="*/ 160 h 161"/>
                <a:gd name="T2" fmla="*/ 107 w 194"/>
                <a:gd name="T3" fmla="*/ 150 h 161"/>
                <a:gd name="T4" fmla="*/ 136 w 194"/>
                <a:gd name="T5" fmla="*/ 120 h 161"/>
                <a:gd name="T6" fmla="*/ 193 w 194"/>
                <a:gd name="T7" fmla="*/ 120 h 161"/>
                <a:gd name="T8" fmla="*/ 193 w 194"/>
                <a:gd name="T9" fmla="*/ 80 h 161"/>
                <a:gd name="T10" fmla="*/ 193 w 194"/>
                <a:gd name="T11" fmla="*/ 80 h 161"/>
                <a:gd name="T12" fmla="*/ 193 w 194"/>
                <a:gd name="T13" fmla="*/ 40 h 161"/>
                <a:gd name="T14" fmla="*/ 193 w 194"/>
                <a:gd name="T15" fmla="*/ 0 h 161"/>
                <a:gd name="T16" fmla="*/ 136 w 194"/>
                <a:gd name="T17" fmla="*/ 0 h 161"/>
                <a:gd name="T18" fmla="*/ 79 w 194"/>
                <a:gd name="T19" fmla="*/ 40 h 161"/>
                <a:gd name="T20" fmla="*/ 136 w 194"/>
                <a:gd name="T21" fmla="*/ 53 h 161"/>
                <a:gd name="T22" fmla="*/ 193 w 194"/>
                <a:gd name="T23" fmla="*/ 80 h 161"/>
                <a:gd name="T24" fmla="*/ 193 w 194"/>
                <a:gd name="T25" fmla="*/ 80 h 161"/>
                <a:gd name="T26" fmla="*/ 136 w 194"/>
                <a:gd name="T27" fmla="*/ 120 h 161"/>
                <a:gd name="T28" fmla="*/ 79 w 194"/>
                <a:gd name="T29" fmla="*/ 120 h 161"/>
                <a:gd name="T30" fmla="*/ 21 w 194"/>
                <a:gd name="T31" fmla="*/ 120 h 161"/>
                <a:gd name="T32" fmla="*/ 21 w 194"/>
                <a:gd name="T33" fmla="*/ 120 h 161"/>
                <a:gd name="T34" fmla="*/ 0 w 194"/>
                <a:gd name="T35" fmla="*/ 140 h 161"/>
                <a:gd name="T36" fmla="*/ 14 w 194"/>
                <a:gd name="T37" fmla="*/ 156 h 161"/>
                <a:gd name="T38" fmla="*/ 79 w 194"/>
                <a:gd name="T39" fmla="*/ 16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4" h="161">
                  <a:moveTo>
                    <a:pt x="79" y="160"/>
                  </a:moveTo>
                  <a:lnTo>
                    <a:pt x="107" y="150"/>
                  </a:lnTo>
                  <a:lnTo>
                    <a:pt x="136" y="120"/>
                  </a:lnTo>
                  <a:lnTo>
                    <a:pt x="193" y="120"/>
                  </a:lnTo>
                  <a:lnTo>
                    <a:pt x="193" y="80"/>
                  </a:lnTo>
                  <a:lnTo>
                    <a:pt x="193" y="80"/>
                  </a:lnTo>
                  <a:lnTo>
                    <a:pt x="193" y="40"/>
                  </a:lnTo>
                  <a:lnTo>
                    <a:pt x="193" y="0"/>
                  </a:lnTo>
                  <a:lnTo>
                    <a:pt x="136" y="0"/>
                  </a:lnTo>
                  <a:lnTo>
                    <a:pt x="79" y="40"/>
                  </a:lnTo>
                  <a:lnTo>
                    <a:pt x="136" y="53"/>
                  </a:lnTo>
                  <a:lnTo>
                    <a:pt x="193" y="80"/>
                  </a:lnTo>
                  <a:lnTo>
                    <a:pt x="193" y="80"/>
                  </a:lnTo>
                  <a:lnTo>
                    <a:pt x="136" y="120"/>
                  </a:lnTo>
                  <a:lnTo>
                    <a:pt x="79" y="120"/>
                  </a:lnTo>
                  <a:lnTo>
                    <a:pt x="21" y="120"/>
                  </a:lnTo>
                  <a:lnTo>
                    <a:pt x="21" y="120"/>
                  </a:lnTo>
                  <a:lnTo>
                    <a:pt x="0" y="140"/>
                  </a:lnTo>
                  <a:lnTo>
                    <a:pt x="14" y="156"/>
                  </a:lnTo>
                  <a:lnTo>
                    <a:pt x="79" y="160"/>
                  </a:lnTo>
                </a:path>
              </a:pathLst>
            </a:custGeom>
            <a:solidFill>
              <a:srgbClr val="7144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2789" y="3142"/>
              <a:ext cx="136" cy="129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auto">
            <a:xfrm>
              <a:off x="2940" y="3122"/>
              <a:ext cx="107" cy="97"/>
            </a:xfrm>
            <a:prstGeom prst="ellipse">
              <a:avLst/>
            </a:prstGeom>
            <a:solidFill>
              <a:srgbClr val="33CC33"/>
            </a:solidFill>
            <a:ln w="508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auto">
            <a:xfrm>
              <a:off x="3095" y="3083"/>
              <a:ext cx="145" cy="13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auto">
            <a:xfrm>
              <a:off x="3284" y="3113"/>
              <a:ext cx="131" cy="108"/>
            </a:xfrm>
            <a:prstGeom prst="ellipse">
              <a:avLst/>
            </a:prstGeom>
            <a:solidFill>
              <a:srgbClr val="FF3938"/>
            </a:solidFill>
            <a:ln w="12700">
              <a:solidFill>
                <a:srgbClr val="FF393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Line 41"/>
            <p:cNvSpPr>
              <a:spLocks noChangeShapeType="1"/>
            </p:cNvSpPr>
            <p:nvPr/>
          </p:nvSpPr>
          <p:spPr bwMode="auto">
            <a:xfrm flipV="1">
              <a:off x="3199" y="1874"/>
              <a:ext cx="1041" cy="3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Line 42"/>
            <p:cNvSpPr>
              <a:spLocks noChangeShapeType="1"/>
            </p:cNvSpPr>
            <p:nvPr/>
          </p:nvSpPr>
          <p:spPr bwMode="auto">
            <a:xfrm flipV="1">
              <a:off x="3214" y="1772"/>
              <a:ext cx="1033" cy="63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Line 43"/>
            <p:cNvSpPr>
              <a:spLocks noChangeShapeType="1"/>
            </p:cNvSpPr>
            <p:nvPr/>
          </p:nvSpPr>
          <p:spPr bwMode="auto">
            <a:xfrm>
              <a:off x="3213" y="1928"/>
              <a:ext cx="1034" cy="47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Line 44"/>
            <p:cNvSpPr>
              <a:spLocks noChangeShapeType="1"/>
            </p:cNvSpPr>
            <p:nvPr/>
          </p:nvSpPr>
          <p:spPr bwMode="auto">
            <a:xfrm flipV="1">
              <a:off x="3210" y="1679"/>
              <a:ext cx="1033" cy="75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45"/>
            <p:cNvSpPr>
              <a:spLocks noChangeShapeType="1"/>
            </p:cNvSpPr>
            <p:nvPr/>
          </p:nvSpPr>
          <p:spPr bwMode="auto">
            <a:xfrm>
              <a:off x="3217" y="2009"/>
              <a:ext cx="1028" cy="93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Freeform 46"/>
            <p:cNvSpPr>
              <a:spLocks/>
            </p:cNvSpPr>
            <p:nvPr/>
          </p:nvSpPr>
          <p:spPr bwMode="auto">
            <a:xfrm>
              <a:off x="2454" y="1773"/>
              <a:ext cx="242" cy="215"/>
            </a:xfrm>
            <a:custGeom>
              <a:avLst/>
              <a:gdLst>
                <a:gd name="T0" fmla="*/ 241 w 242"/>
                <a:gd name="T1" fmla="*/ 121 h 215"/>
                <a:gd name="T2" fmla="*/ 229 w 242"/>
                <a:gd name="T3" fmla="*/ 43 h 215"/>
                <a:gd name="T4" fmla="*/ 167 w 242"/>
                <a:gd name="T5" fmla="*/ 0 h 215"/>
                <a:gd name="T6" fmla="*/ 99 w 242"/>
                <a:gd name="T7" fmla="*/ 0 h 215"/>
                <a:gd name="T8" fmla="*/ 38 w 242"/>
                <a:gd name="T9" fmla="*/ 21 h 215"/>
                <a:gd name="T10" fmla="*/ 0 w 242"/>
                <a:gd name="T11" fmla="*/ 71 h 215"/>
                <a:gd name="T12" fmla="*/ 0 w 242"/>
                <a:gd name="T13" fmla="*/ 135 h 215"/>
                <a:gd name="T14" fmla="*/ 31 w 242"/>
                <a:gd name="T15" fmla="*/ 193 h 215"/>
                <a:gd name="T16" fmla="*/ 99 w 242"/>
                <a:gd name="T17" fmla="*/ 214 h 215"/>
                <a:gd name="T18" fmla="*/ 217 w 242"/>
                <a:gd name="T19" fmla="*/ 186 h 215"/>
                <a:gd name="T20" fmla="*/ 241 w 242"/>
                <a:gd name="T21" fmla="*/ 128 h 215"/>
                <a:gd name="T22" fmla="*/ 241 w 242"/>
                <a:gd name="T23" fmla="*/ 12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" h="215">
                  <a:moveTo>
                    <a:pt x="241" y="121"/>
                  </a:moveTo>
                  <a:lnTo>
                    <a:pt x="229" y="43"/>
                  </a:lnTo>
                  <a:lnTo>
                    <a:pt x="167" y="0"/>
                  </a:lnTo>
                  <a:lnTo>
                    <a:pt x="99" y="0"/>
                  </a:lnTo>
                  <a:lnTo>
                    <a:pt x="38" y="21"/>
                  </a:lnTo>
                  <a:lnTo>
                    <a:pt x="0" y="71"/>
                  </a:lnTo>
                  <a:lnTo>
                    <a:pt x="0" y="135"/>
                  </a:lnTo>
                  <a:lnTo>
                    <a:pt x="31" y="193"/>
                  </a:lnTo>
                  <a:lnTo>
                    <a:pt x="99" y="214"/>
                  </a:lnTo>
                  <a:lnTo>
                    <a:pt x="217" y="186"/>
                  </a:lnTo>
                  <a:lnTo>
                    <a:pt x="241" y="128"/>
                  </a:lnTo>
                  <a:lnTo>
                    <a:pt x="241" y="121"/>
                  </a:lnTo>
                </a:path>
              </a:pathLst>
            </a:custGeom>
            <a:pattFill prst="wdUpDiag">
              <a:fgClr>
                <a:srgbClr val="74FFFF"/>
              </a:fgClr>
              <a:bgClr>
                <a:srgbClr val="C1C1C1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auto">
            <a:xfrm>
              <a:off x="2514" y="1825"/>
              <a:ext cx="164" cy="152"/>
            </a:xfrm>
            <a:prstGeom prst="ellipse">
              <a:avLst/>
            </a:prstGeom>
            <a:solidFill>
              <a:srgbClr val="7144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2439592" y="1038225"/>
            <a:ext cx="398403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BE" altLang="en-US" sz="2100" dirty="0">
                <a:solidFill>
                  <a:srgbClr val="C00000"/>
                </a:solidFill>
                <a:latin typeface="Tahoma" panose="020B0604030504040204" pitchFamily="34" charset="0"/>
              </a:rPr>
              <a:t>Light </a:t>
            </a:r>
            <a:r>
              <a:rPr lang="fr-BE" altLang="en-US" sz="2100" dirty="0" err="1">
                <a:solidFill>
                  <a:srgbClr val="C00000"/>
                </a:solidFill>
                <a:latin typeface="Tahoma" panose="020B0604030504040204" pitchFamily="34" charset="0"/>
              </a:rPr>
              <a:t>can</a:t>
            </a:r>
            <a:r>
              <a:rPr lang="fr-BE" altLang="en-US" sz="2100" dirty="0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lang="fr-BE" altLang="en-US" sz="2100" dirty="0" err="1">
                <a:solidFill>
                  <a:srgbClr val="C00000"/>
                </a:solidFill>
                <a:latin typeface="Tahoma" panose="020B0604030504040204" pitchFamily="34" charset="0"/>
              </a:rPr>
              <a:t>be</a:t>
            </a:r>
            <a:r>
              <a:rPr lang="fr-BE" altLang="en-US" sz="2100" dirty="0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lang="fr-BE" altLang="en-US" sz="2100" dirty="0" err="1">
                <a:solidFill>
                  <a:srgbClr val="C00000"/>
                </a:solidFill>
                <a:latin typeface="Tahoma" panose="020B0604030504040204" pitchFamily="34" charset="0"/>
              </a:rPr>
              <a:t>measured</a:t>
            </a:r>
            <a:r>
              <a:rPr lang="fr-BE" altLang="en-US" sz="2100" dirty="0">
                <a:solidFill>
                  <a:srgbClr val="C00000"/>
                </a:solidFill>
                <a:latin typeface="Tahoma" panose="020B0604030504040204" pitchFamily="34" charset="0"/>
              </a:rPr>
              <a:t> at 90° : </a:t>
            </a:r>
          </a:p>
          <a:p>
            <a:r>
              <a:rPr lang="fr-BE" altLang="en-US" sz="2100" dirty="0" err="1">
                <a:solidFill>
                  <a:srgbClr val="C00000"/>
                </a:solidFill>
                <a:latin typeface="Tahoma" panose="020B0604030504040204" pitchFamily="34" charset="0"/>
              </a:rPr>
              <a:t>Side</a:t>
            </a:r>
            <a:r>
              <a:rPr lang="fr-BE" altLang="en-US" sz="2100" dirty="0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lang="fr-BE" altLang="en-US" sz="2100" dirty="0" err="1">
                <a:solidFill>
                  <a:srgbClr val="C00000"/>
                </a:solidFill>
                <a:latin typeface="Tahoma" panose="020B0604030504040204" pitchFamily="34" charset="0"/>
              </a:rPr>
              <a:t>scatter</a:t>
            </a:r>
            <a:r>
              <a:rPr lang="fr-BE" altLang="en-US" sz="2100" dirty="0">
                <a:solidFill>
                  <a:srgbClr val="C00000"/>
                </a:solidFill>
                <a:latin typeface="Tahoma" panose="020B0604030504040204" pitchFamily="34" charset="0"/>
              </a:rPr>
              <a:t> + Fluorescence</a:t>
            </a:r>
            <a:endParaRPr lang="en-US" altLang="en-US" sz="2100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1666876" y="5286375"/>
            <a:ext cx="3826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BE" altLang="en-US">
                <a:latin typeface="Arial" panose="020B0604020202020204" pitchFamily="34" charset="0"/>
              </a:rPr>
              <a:t>Side scatter reflects the cell content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1358505" y="2539604"/>
            <a:ext cx="755014" cy="34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>
            <a:lvl1pPr defTabSz="1316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58813" defTabSz="1316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16038" defTabSz="1316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74850" defTabSz="1316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33663" defTabSz="1316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90863" defTabSz="131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48063" defTabSz="131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05263" defTabSz="131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62463" defTabSz="131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18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</a:rPr>
              <a:t>Laser</a:t>
            </a:r>
          </a:p>
        </p:txBody>
      </p:sp>
    </p:spTree>
    <p:extLst>
      <p:ext uri="{BB962C8B-B14F-4D97-AF65-F5344CB8AC3E}">
        <p14:creationId xmlns:p14="http://schemas.microsoft.com/office/powerpoint/2010/main" val="2680002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987155" y="2057400"/>
            <a:ext cx="4920853" cy="3358754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356247" y="1143001"/>
            <a:ext cx="4185047" cy="43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en-US" sz="2400" b="1"/>
              <a:t>Fluorescence intensity</a:t>
            </a:r>
            <a:endParaRPr lang="en-GB" altLang="en-US" sz="2400" b="1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3076576" y="2794398"/>
            <a:ext cx="454819" cy="492919"/>
          </a:xfrm>
          <a:prstGeom prst="ellipse">
            <a:avLst/>
          </a:prstGeom>
          <a:gradFill rotWithShape="0">
            <a:gsLst>
              <a:gs pos="0">
                <a:srgbClr val="000000">
                  <a:gamma/>
                  <a:tint val="20000"/>
                  <a:invGamma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3259932" y="2556273"/>
            <a:ext cx="351235" cy="226219"/>
            <a:chOff x="2208" y="1417"/>
            <a:chExt cx="319" cy="190"/>
          </a:xfrm>
        </p:grpSpPr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2209" y="1529"/>
              <a:ext cx="62" cy="7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 flipV="1">
              <a:off x="2208" y="1441"/>
              <a:ext cx="0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 flipV="1">
              <a:off x="2272" y="1441"/>
              <a:ext cx="0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01" name="Group 9"/>
            <p:cNvGrpSpPr>
              <a:grpSpLocks/>
            </p:cNvGrpSpPr>
            <p:nvPr/>
          </p:nvGrpSpPr>
          <p:grpSpPr bwMode="auto">
            <a:xfrm>
              <a:off x="2209" y="1417"/>
              <a:ext cx="318" cy="144"/>
              <a:chOff x="2209" y="1417"/>
              <a:chExt cx="318" cy="144"/>
            </a:xfrm>
          </p:grpSpPr>
          <p:sp>
            <p:nvSpPr>
              <p:cNvPr id="8202" name="Rectangle 10"/>
              <p:cNvSpPr>
                <a:spLocks noChangeArrowheads="1"/>
              </p:cNvSpPr>
              <p:nvPr/>
            </p:nvSpPr>
            <p:spPr bwMode="auto">
              <a:xfrm>
                <a:off x="2273" y="1425"/>
                <a:ext cx="198" cy="126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3" name="Rectangle 11"/>
              <p:cNvSpPr>
                <a:spLocks noChangeArrowheads="1"/>
              </p:cNvSpPr>
              <p:nvPr/>
            </p:nvSpPr>
            <p:spPr bwMode="auto">
              <a:xfrm>
                <a:off x="2209" y="1417"/>
                <a:ext cx="31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7866" tIns="33338" rIns="67866" bIns="333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altLang="en-US" sz="675" b="1"/>
                  <a:t>FITC</a:t>
                </a:r>
              </a:p>
            </p:txBody>
          </p:sp>
        </p:grpSp>
      </p:grp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3532584" y="2995614"/>
            <a:ext cx="219747" cy="388144"/>
            <a:chOff x="2456" y="1786"/>
            <a:chExt cx="199" cy="326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2456" y="1792"/>
              <a:ext cx="78" cy="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2536" y="1791"/>
              <a:ext cx="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2536" y="1855"/>
              <a:ext cx="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08" name="Group 16"/>
            <p:cNvGrpSpPr>
              <a:grpSpLocks/>
            </p:cNvGrpSpPr>
            <p:nvPr/>
          </p:nvGrpSpPr>
          <p:grpSpPr bwMode="auto">
            <a:xfrm>
              <a:off x="2500" y="1786"/>
              <a:ext cx="155" cy="326"/>
              <a:chOff x="2500" y="1786"/>
              <a:chExt cx="155" cy="326"/>
            </a:xfrm>
          </p:grpSpPr>
          <p:sp>
            <p:nvSpPr>
              <p:cNvPr id="8209" name="Rectangle 17"/>
              <p:cNvSpPr>
                <a:spLocks noChangeArrowheads="1"/>
              </p:cNvSpPr>
              <p:nvPr/>
            </p:nvSpPr>
            <p:spPr bwMode="auto">
              <a:xfrm>
                <a:off x="2511" y="1855"/>
                <a:ext cx="126" cy="198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0" name="Rectangle 18"/>
              <p:cNvSpPr>
                <a:spLocks noChangeArrowheads="1"/>
              </p:cNvSpPr>
              <p:nvPr/>
            </p:nvSpPr>
            <p:spPr bwMode="auto">
              <a:xfrm rot="5400000">
                <a:off x="2415" y="1871"/>
                <a:ext cx="32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7866" tIns="33338" rIns="67866" bIns="333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altLang="en-US" sz="675" b="1"/>
                  <a:t>FITC</a:t>
                </a:r>
              </a:p>
            </p:txBody>
          </p:sp>
        </p:grpSp>
      </p:grp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2415779" y="2146697"/>
            <a:ext cx="0" cy="25800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2416969" y="4726781"/>
            <a:ext cx="438745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3269456" y="4727972"/>
            <a:ext cx="0" cy="845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4280297" y="4727972"/>
            <a:ext cx="0" cy="750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5362575" y="4727972"/>
            <a:ext cx="0" cy="750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6435329" y="4727972"/>
            <a:ext cx="0" cy="845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3076575" y="4870848"/>
            <a:ext cx="420291" cy="22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1050" b="1"/>
              <a:t>10</a:t>
            </a:r>
            <a:r>
              <a:rPr lang="en-GB" altLang="en-US" sz="1050" b="1" baseline="30000"/>
              <a:t>1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6207919" y="4870848"/>
            <a:ext cx="420291" cy="22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1050" b="1"/>
              <a:t>10</a:t>
            </a:r>
            <a:r>
              <a:rPr lang="en-GB" altLang="en-US" sz="1050" b="1" baseline="30000"/>
              <a:t>4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5161361" y="4870848"/>
            <a:ext cx="420290" cy="22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1050" b="1"/>
              <a:t>10</a:t>
            </a:r>
            <a:r>
              <a:rPr lang="en-GB" altLang="en-US" sz="1050" b="1" baseline="30000"/>
              <a:t>3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4052888" y="4870848"/>
            <a:ext cx="420291" cy="22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1050" b="1"/>
              <a:t>10</a:t>
            </a:r>
            <a:r>
              <a:rPr lang="en-GB" altLang="en-US" sz="1050" b="1" baseline="30000"/>
              <a:t>2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2759870" y="5118498"/>
            <a:ext cx="3850481" cy="25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en-US" sz="1200" b="1"/>
              <a:t>Relative fluorescence intensity</a:t>
            </a:r>
            <a:endParaRPr lang="en-GB" altLang="en-US" sz="1200" b="1"/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 rot="16200000">
            <a:off x="1289448" y="3237520"/>
            <a:ext cx="1835944" cy="25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en-US" sz="1200" b="1"/>
              <a:t>Number of Events</a:t>
            </a:r>
            <a:endParaRPr lang="en-GB" altLang="en-US" sz="1200" b="1"/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>
            <a:off x="5311380" y="2765823"/>
            <a:ext cx="454819" cy="492919"/>
          </a:xfrm>
          <a:prstGeom prst="ellipse">
            <a:avLst/>
          </a:prstGeom>
          <a:gradFill rotWithShape="0">
            <a:gsLst>
              <a:gs pos="0">
                <a:srgbClr val="000000">
                  <a:gamma/>
                  <a:tint val="20000"/>
                  <a:invGamma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24" name="Group 32"/>
          <p:cNvGrpSpPr>
            <a:grpSpLocks/>
          </p:cNvGrpSpPr>
          <p:nvPr/>
        </p:nvGrpSpPr>
        <p:grpSpPr bwMode="auto">
          <a:xfrm>
            <a:off x="5494736" y="2527698"/>
            <a:ext cx="350044" cy="226219"/>
            <a:chOff x="4240" y="1393"/>
            <a:chExt cx="319" cy="190"/>
          </a:xfrm>
        </p:grpSpPr>
        <p:sp>
          <p:nvSpPr>
            <p:cNvPr id="8225" name="Rectangle 33"/>
            <p:cNvSpPr>
              <a:spLocks noChangeArrowheads="1"/>
            </p:cNvSpPr>
            <p:nvPr/>
          </p:nvSpPr>
          <p:spPr bwMode="auto">
            <a:xfrm>
              <a:off x="4241" y="1505"/>
              <a:ext cx="62" cy="7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Line 34"/>
            <p:cNvSpPr>
              <a:spLocks noChangeShapeType="1"/>
            </p:cNvSpPr>
            <p:nvPr/>
          </p:nvSpPr>
          <p:spPr bwMode="auto">
            <a:xfrm flipV="1">
              <a:off x="4240" y="1417"/>
              <a:ext cx="0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Line 35"/>
            <p:cNvSpPr>
              <a:spLocks noChangeShapeType="1"/>
            </p:cNvSpPr>
            <p:nvPr/>
          </p:nvSpPr>
          <p:spPr bwMode="auto">
            <a:xfrm flipV="1">
              <a:off x="4304" y="1417"/>
              <a:ext cx="0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8" name="Group 36"/>
            <p:cNvGrpSpPr>
              <a:grpSpLocks/>
            </p:cNvGrpSpPr>
            <p:nvPr/>
          </p:nvGrpSpPr>
          <p:grpSpPr bwMode="auto">
            <a:xfrm>
              <a:off x="4241" y="1393"/>
              <a:ext cx="318" cy="144"/>
              <a:chOff x="4241" y="1393"/>
              <a:chExt cx="318" cy="144"/>
            </a:xfrm>
          </p:grpSpPr>
          <p:sp>
            <p:nvSpPr>
              <p:cNvPr id="8229" name="Rectangle 37"/>
              <p:cNvSpPr>
                <a:spLocks noChangeArrowheads="1"/>
              </p:cNvSpPr>
              <p:nvPr/>
            </p:nvSpPr>
            <p:spPr bwMode="auto">
              <a:xfrm>
                <a:off x="4305" y="1401"/>
                <a:ext cx="198" cy="126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0" name="Rectangle 38"/>
              <p:cNvSpPr>
                <a:spLocks noChangeArrowheads="1"/>
              </p:cNvSpPr>
              <p:nvPr/>
            </p:nvSpPr>
            <p:spPr bwMode="auto">
              <a:xfrm>
                <a:off x="4241" y="1393"/>
                <a:ext cx="31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7866" tIns="33338" rIns="67866" bIns="333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altLang="en-US" sz="675" b="1"/>
                  <a:t>FITC</a:t>
                </a:r>
              </a:p>
            </p:txBody>
          </p:sp>
        </p:grp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5767397" y="2967039"/>
            <a:ext cx="219618" cy="388144"/>
            <a:chOff x="4488" y="1762"/>
            <a:chExt cx="200" cy="326"/>
          </a:xfrm>
        </p:grpSpPr>
        <p:sp>
          <p:nvSpPr>
            <p:cNvPr id="8232" name="Rectangle 40"/>
            <p:cNvSpPr>
              <a:spLocks noChangeArrowheads="1"/>
            </p:cNvSpPr>
            <p:nvPr/>
          </p:nvSpPr>
          <p:spPr bwMode="auto">
            <a:xfrm>
              <a:off x="4488" y="1768"/>
              <a:ext cx="78" cy="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>
              <a:off x="4568" y="1767"/>
              <a:ext cx="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Line 42"/>
            <p:cNvSpPr>
              <a:spLocks noChangeShapeType="1"/>
            </p:cNvSpPr>
            <p:nvPr/>
          </p:nvSpPr>
          <p:spPr bwMode="auto">
            <a:xfrm>
              <a:off x="4568" y="1831"/>
              <a:ext cx="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35" name="Group 43"/>
            <p:cNvGrpSpPr>
              <a:grpSpLocks/>
            </p:cNvGrpSpPr>
            <p:nvPr/>
          </p:nvGrpSpPr>
          <p:grpSpPr bwMode="auto">
            <a:xfrm>
              <a:off x="4532" y="1762"/>
              <a:ext cx="156" cy="326"/>
              <a:chOff x="4532" y="1762"/>
              <a:chExt cx="156" cy="326"/>
            </a:xfrm>
          </p:grpSpPr>
          <p:sp>
            <p:nvSpPr>
              <p:cNvPr id="8236" name="Rectangle 44"/>
              <p:cNvSpPr>
                <a:spLocks noChangeArrowheads="1"/>
              </p:cNvSpPr>
              <p:nvPr/>
            </p:nvSpPr>
            <p:spPr bwMode="auto">
              <a:xfrm>
                <a:off x="4543" y="1831"/>
                <a:ext cx="126" cy="198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7" name="Rectangle 45"/>
              <p:cNvSpPr>
                <a:spLocks noChangeArrowheads="1"/>
              </p:cNvSpPr>
              <p:nvPr/>
            </p:nvSpPr>
            <p:spPr bwMode="auto">
              <a:xfrm rot="5400000">
                <a:off x="4447" y="1847"/>
                <a:ext cx="32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7866" tIns="33338" rIns="67866" bIns="333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altLang="en-US" sz="675" b="1"/>
                  <a:t>FITC</a:t>
                </a:r>
              </a:p>
            </p:txBody>
          </p:sp>
        </p:grpSp>
      </p:grpSp>
      <p:grpSp>
        <p:nvGrpSpPr>
          <p:cNvPr id="8238" name="Group 46"/>
          <p:cNvGrpSpPr>
            <a:grpSpLocks/>
          </p:cNvGrpSpPr>
          <p:nvPr/>
        </p:nvGrpSpPr>
        <p:grpSpPr bwMode="auto">
          <a:xfrm>
            <a:off x="5076271" y="2974182"/>
            <a:ext cx="295829" cy="388144"/>
            <a:chOff x="3860" y="1768"/>
            <a:chExt cx="269" cy="326"/>
          </a:xfrm>
        </p:grpSpPr>
        <p:sp>
          <p:nvSpPr>
            <p:cNvPr id="8239" name="Rectangle 47"/>
            <p:cNvSpPr>
              <a:spLocks noChangeArrowheads="1"/>
            </p:cNvSpPr>
            <p:nvPr/>
          </p:nvSpPr>
          <p:spPr bwMode="auto">
            <a:xfrm rot="13500000">
              <a:off x="4059" y="1923"/>
              <a:ext cx="62" cy="7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" name="Line 48"/>
            <p:cNvSpPr>
              <a:spLocks noChangeShapeType="1"/>
            </p:cNvSpPr>
            <p:nvPr/>
          </p:nvSpPr>
          <p:spPr bwMode="auto">
            <a:xfrm flipH="1">
              <a:off x="4023" y="2014"/>
              <a:ext cx="61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Line 49"/>
            <p:cNvSpPr>
              <a:spLocks noChangeShapeType="1"/>
            </p:cNvSpPr>
            <p:nvPr/>
          </p:nvSpPr>
          <p:spPr bwMode="auto">
            <a:xfrm flipH="1">
              <a:off x="3978" y="1969"/>
              <a:ext cx="61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2" name="Group 50"/>
            <p:cNvGrpSpPr>
              <a:grpSpLocks/>
            </p:cNvGrpSpPr>
            <p:nvPr/>
          </p:nvGrpSpPr>
          <p:grpSpPr bwMode="auto">
            <a:xfrm>
              <a:off x="3860" y="1768"/>
              <a:ext cx="156" cy="326"/>
              <a:chOff x="3860" y="1768"/>
              <a:chExt cx="156" cy="326"/>
            </a:xfrm>
          </p:grpSpPr>
          <p:sp>
            <p:nvSpPr>
              <p:cNvPr id="8243" name="Rectangle 51"/>
              <p:cNvSpPr>
                <a:spLocks noChangeArrowheads="1"/>
              </p:cNvSpPr>
              <p:nvPr/>
            </p:nvSpPr>
            <p:spPr bwMode="auto">
              <a:xfrm rot="13500000">
                <a:off x="3841" y="1862"/>
                <a:ext cx="198" cy="126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4" name="Rectangle 52"/>
              <p:cNvSpPr>
                <a:spLocks noChangeArrowheads="1"/>
              </p:cNvSpPr>
              <p:nvPr/>
            </p:nvSpPr>
            <p:spPr bwMode="auto">
              <a:xfrm rot="13500000">
                <a:off x="3775" y="1853"/>
                <a:ext cx="32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7866" tIns="33338" rIns="67866" bIns="333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altLang="en-US" sz="675" b="1"/>
                  <a:t>FITC</a:t>
                </a:r>
              </a:p>
            </p:txBody>
          </p:sp>
        </p:grpSp>
      </p:grpSp>
      <p:grpSp>
        <p:nvGrpSpPr>
          <p:cNvPr id="8245" name="Group 53"/>
          <p:cNvGrpSpPr>
            <a:grpSpLocks/>
          </p:cNvGrpSpPr>
          <p:nvPr/>
        </p:nvGrpSpPr>
        <p:grpSpPr bwMode="auto">
          <a:xfrm>
            <a:off x="5645407" y="3200401"/>
            <a:ext cx="216036" cy="408385"/>
            <a:chOff x="4377" y="1958"/>
            <a:chExt cx="197" cy="343"/>
          </a:xfrm>
        </p:grpSpPr>
        <p:sp>
          <p:nvSpPr>
            <p:cNvPr id="8246" name="Rectangle 54"/>
            <p:cNvSpPr>
              <a:spLocks noChangeArrowheads="1"/>
            </p:cNvSpPr>
            <p:nvPr/>
          </p:nvSpPr>
          <p:spPr bwMode="auto">
            <a:xfrm rot="7200000">
              <a:off x="4416" y="1950"/>
              <a:ext cx="62" cy="7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7" name="Line 55"/>
            <p:cNvSpPr>
              <a:spLocks noChangeShapeType="1"/>
            </p:cNvSpPr>
            <p:nvPr/>
          </p:nvSpPr>
          <p:spPr bwMode="auto">
            <a:xfrm>
              <a:off x="4499" y="1982"/>
              <a:ext cx="75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56"/>
            <p:cNvSpPr>
              <a:spLocks noChangeShapeType="1"/>
            </p:cNvSpPr>
            <p:nvPr/>
          </p:nvSpPr>
          <p:spPr bwMode="auto">
            <a:xfrm>
              <a:off x="4467" y="2037"/>
              <a:ext cx="75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9" name="Group 57"/>
            <p:cNvGrpSpPr>
              <a:grpSpLocks/>
            </p:cNvGrpSpPr>
            <p:nvPr/>
          </p:nvGrpSpPr>
          <p:grpSpPr bwMode="auto">
            <a:xfrm>
              <a:off x="4377" y="1975"/>
              <a:ext cx="156" cy="326"/>
              <a:chOff x="4377" y="1975"/>
              <a:chExt cx="156" cy="326"/>
            </a:xfrm>
          </p:grpSpPr>
          <p:sp>
            <p:nvSpPr>
              <p:cNvPr id="8250" name="Rectangle 58"/>
              <p:cNvSpPr>
                <a:spLocks noChangeArrowheads="1"/>
              </p:cNvSpPr>
              <p:nvPr/>
            </p:nvSpPr>
            <p:spPr bwMode="auto">
              <a:xfrm rot="7200000">
                <a:off x="4350" y="2079"/>
                <a:ext cx="198" cy="126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1" name="Rectangle 59"/>
              <p:cNvSpPr>
                <a:spLocks noChangeArrowheads="1"/>
              </p:cNvSpPr>
              <p:nvPr/>
            </p:nvSpPr>
            <p:spPr bwMode="auto">
              <a:xfrm rot="7200000">
                <a:off x="4292" y="2060"/>
                <a:ext cx="32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7866" tIns="33338" rIns="67866" bIns="333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altLang="en-US" sz="675" b="1"/>
                  <a:t>FITC</a:t>
                </a:r>
              </a:p>
            </p:txBody>
          </p:sp>
        </p:grpSp>
      </p:grpSp>
      <p:grpSp>
        <p:nvGrpSpPr>
          <p:cNvPr id="8252" name="Group 60"/>
          <p:cNvGrpSpPr>
            <a:grpSpLocks/>
          </p:cNvGrpSpPr>
          <p:nvPr/>
        </p:nvGrpSpPr>
        <p:grpSpPr bwMode="auto">
          <a:xfrm>
            <a:off x="5224464" y="3259933"/>
            <a:ext cx="359569" cy="230982"/>
            <a:chOff x="3995" y="2008"/>
            <a:chExt cx="326" cy="194"/>
          </a:xfrm>
        </p:grpSpPr>
        <p:sp>
          <p:nvSpPr>
            <p:cNvPr id="8253" name="Rectangle 61"/>
            <p:cNvSpPr>
              <a:spLocks noChangeArrowheads="1"/>
            </p:cNvSpPr>
            <p:nvPr/>
          </p:nvSpPr>
          <p:spPr bwMode="auto">
            <a:xfrm>
              <a:off x="4256" y="2008"/>
              <a:ext cx="62" cy="7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4" name="Line 62"/>
            <p:cNvSpPr>
              <a:spLocks noChangeShapeType="1"/>
            </p:cNvSpPr>
            <p:nvPr/>
          </p:nvSpPr>
          <p:spPr bwMode="auto">
            <a:xfrm>
              <a:off x="4319" y="2088"/>
              <a:ext cx="0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Line 63"/>
            <p:cNvSpPr>
              <a:spLocks noChangeShapeType="1"/>
            </p:cNvSpPr>
            <p:nvPr/>
          </p:nvSpPr>
          <p:spPr bwMode="auto">
            <a:xfrm>
              <a:off x="4255" y="2088"/>
              <a:ext cx="0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>
              <a:off x="3995" y="2058"/>
              <a:ext cx="326" cy="144"/>
              <a:chOff x="3995" y="2058"/>
              <a:chExt cx="326" cy="144"/>
            </a:xfrm>
          </p:grpSpPr>
          <p:sp>
            <p:nvSpPr>
              <p:cNvPr id="8257" name="Rectangle 65"/>
              <p:cNvSpPr>
                <a:spLocks noChangeArrowheads="1"/>
              </p:cNvSpPr>
              <p:nvPr/>
            </p:nvSpPr>
            <p:spPr bwMode="auto">
              <a:xfrm>
                <a:off x="4055" y="2063"/>
                <a:ext cx="198" cy="126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8" name="Rectangle 66"/>
              <p:cNvSpPr>
                <a:spLocks noChangeArrowheads="1"/>
              </p:cNvSpPr>
              <p:nvPr/>
            </p:nvSpPr>
            <p:spPr bwMode="auto">
              <a:xfrm rot="10800000">
                <a:off x="3995" y="2058"/>
                <a:ext cx="32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7866" tIns="33338" rIns="67866" bIns="333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altLang="en-US" sz="675" b="1"/>
                  <a:t>FITC</a:t>
                </a:r>
              </a:p>
            </p:txBody>
          </p:sp>
        </p:grpSp>
      </p:grpSp>
      <p:grpSp>
        <p:nvGrpSpPr>
          <p:cNvPr id="8259" name="Group 67"/>
          <p:cNvGrpSpPr>
            <a:grpSpLocks/>
          </p:cNvGrpSpPr>
          <p:nvPr/>
        </p:nvGrpSpPr>
        <p:grpSpPr bwMode="auto">
          <a:xfrm>
            <a:off x="5703085" y="2653905"/>
            <a:ext cx="293443" cy="388144"/>
            <a:chOff x="4430" y="1499"/>
            <a:chExt cx="267" cy="326"/>
          </a:xfrm>
        </p:grpSpPr>
        <p:sp>
          <p:nvSpPr>
            <p:cNvPr id="8260" name="Rectangle 68"/>
            <p:cNvSpPr>
              <a:spLocks noChangeArrowheads="1"/>
            </p:cNvSpPr>
            <p:nvPr/>
          </p:nvSpPr>
          <p:spPr bwMode="auto">
            <a:xfrm rot="2700000">
              <a:off x="4438" y="1590"/>
              <a:ext cx="62" cy="7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1" name="Line 69"/>
            <p:cNvSpPr>
              <a:spLocks noChangeShapeType="1"/>
            </p:cNvSpPr>
            <p:nvPr/>
          </p:nvSpPr>
          <p:spPr bwMode="auto">
            <a:xfrm flipV="1">
              <a:off x="4476" y="1517"/>
              <a:ext cx="61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Line 70"/>
            <p:cNvSpPr>
              <a:spLocks noChangeShapeType="1"/>
            </p:cNvSpPr>
            <p:nvPr/>
          </p:nvSpPr>
          <p:spPr bwMode="auto">
            <a:xfrm flipV="1">
              <a:off x="4521" y="1562"/>
              <a:ext cx="61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63" name="Group 71"/>
            <p:cNvGrpSpPr>
              <a:grpSpLocks/>
            </p:cNvGrpSpPr>
            <p:nvPr/>
          </p:nvGrpSpPr>
          <p:grpSpPr bwMode="auto">
            <a:xfrm>
              <a:off x="4541" y="1499"/>
              <a:ext cx="156" cy="326"/>
              <a:chOff x="4541" y="1499"/>
              <a:chExt cx="156" cy="326"/>
            </a:xfrm>
          </p:grpSpPr>
          <p:sp>
            <p:nvSpPr>
              <p:cNvPr id="8264" name="Rectangle 72"/>
              <p:cNvSpPr>
                <a:spLocks noChangeArrowheads="1"/>
              </p:cNvSpPr>
              <p:nvPr/>
            </p:nvSpPr>
            <p:spPr bwMode="auto">
              <a:xfrm rot="2700000">
                <a:off x="4519" y="1602"/>
                <a:ext cx="198" cy="126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5" name="Rectangle 73"/>
              <p:cNvSpPr>
                <a:spLocks noChangeArrowheads="1"/>
              </p:cNvSpPr>
              <p:nvPr/>
            </p:nvSpPr>
            <p:spPr bwMode="auto">
              <a:xfrm rot="2700000">
                <a:off x="4456" y="1584"/>
                <a:ext cx="32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7866" tIns="33338" rIns="67866" bIns="333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altLang="en-US" sz="675" b="1"/>
                  <a:t>FITC</a:t>
                </a:r>
              </a:p>
            </p:txBody>
          </p:sp>
        </p:grpSp>
      </p:grpSp>
      <p:grpSp>
        <p:nvGrpSpPr>
          <p:cNvPr id="8266" name="Group 74"/>
          <p:cNvGrpSpPr>
            <a:grpSpLocks/>
          </p:cNvGrpSpPr>
          <p:nvPr/>
        </p:nvGrpSpPr>
        <p:grpSpPr bwMode="auto">
          <a:xfrm>
            <a:off x="5076266" y="2662239"/>
            <a:ext cx="222005" cy="388144"/>
            <a:chOff x="3860" y="1506"/>
            <a:chExt cx="202" cy="326"/>
          </a:xfrm>
        </p:grpSpPr>
        <p:sp>
          <p:nvSpPr>
            <p:cNvPr id="8267" name="Rectangle 75"/>
            <p:cNvSpPr>
              <a:spLocks noChangeArrowheads="1"/>
            </p:cNvSpPr>
            <p:nvPr/>
          </p:nvSpPr>
          <p:spPr bwMode="auto">
            <a:xfrm>
              <a:off x="3984" y="1768"/>
              <a:ext cx="78" cy="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8" name="Line 76"/>
            <p:cNvSpPr>
              <a:spLocks noChangeShapeType="1"/>
            </p:cNvSpPr>
            <p:nvPr/>
          </p:nvSpPr>
          <p:spPr bwMode="auto">
            <a:xfrm flipH="1">
              <a:off x="3896" y="1831"/>
              <a:ext cx="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Line 77"/>
            <p:cNvSpPr>
              <a:spLocks noChangeShapeType="1"/>
            </p:cNvSpPr>
            <p:nvPr/>
          </p:nvSpPr>
          <p:spPr bwMode="auto">
            <a:xfrm flipH="1">
              <a:off x="3896" y="1767"/>
              <a:ext cx="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70" name="Group 78"/>
            <p:cNvGrpSpPr>
              <a:grpSpLocks/>
            </p:cNvGrpSpPr>
            <p:nvPr/>
          </p:nvGrpSpPr>
          <p:grpSpPr bwMode="auto">
            <a:xfrm>
              <a:off x="3860" y="1506"/>
              <a:ext cx="156" cy="326"/>
              <a:chOff x="3860" y="1506"/>
              <a:chExt cx="156" cy="326"/>
            </a:xfrm>
          </p:grpSpPr>
          <p:sp>
            <p:nvSpPr>
              <p:cNvPr id="8271" name="Rectangle 79"/>
              <p:cNvSpPr>
                <a:spLocks noChangeArrowheads="1"/>
              </p:cNvSpPr>
              <p:nvPr/>
            </p:nvSpPr>
            <p:spPr bwMode="auto">
              <a:xfrm>
                <a:off x="3879" y="1567"/>
                <a:ext cx="126" cy="198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2" name="Rectangle 80"/>
              <p:cNvSpPr>
                <a:spLocks noChangeArrowheads="1"/>
              </p:cNvSpPr>
              <p:nvPr/>
            </p:nvSpPr>
            <p:spPr bwMode="auto">
              <a:xfrm rot="16200000">
                <a:off x="3775" y="1591"/>
                <a:ext cx="32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7866" tIns="33338" rIns="67866" bIns="333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altLang="en-US" sz="675" b="1"/>
                  <a:t>FITC</a:t>
                </a:r>
              </a:p>
            </p:txBody>
          </p:sp>
        </p:grpSp>
      </p:grpSp>
      <p:grpSp>
        <p:nvGrpSpPr>
          <p:cNvPr id="8273" name="Group 81"/>
          <p:cNvGrpSpPr>
            <a:grpSpLocks/>
          </p:cNvGrpSpPr>
          <p:nvPr/>
        </p:nvGrpSpPr>
        <p:grpSpPr bwMode="auto">
          <a:xfrm>
            <a:off x="5195887" y="2540796"/>
            <a:ext cx="358379" cy="310754"/>
            <a:chOff x="3969" y="1404"/>
            <a:chExt cx="326" cy="261"/>
          </a:xfrm>
        </p:grpSpPr>
        <p:sp>
          <p:nvSpPr>
            <p:cNvPr id="8274" name="Rectangle 82"/>
            <p:cNvSpPr>
              <a:spLocks noChangeArrowheads="1"/>
            </p:cNvSpPr>
            <p:nvPr/>
          </p:nvSpPr>
          <p:spPr bwMode="auto">
            <a:xfrm rot="18900000">
              <a:off x="4070" y="1587"/>
              <a:ext cx="62" cy="7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5" name="Line 83"/>
            <p:cNvSpPr>
              <a:spLocks noChangeShapeType="1"/>
            </p:cNvSpPr>
            <p:nvPr/>
          </p:nvSpPr>
          <p:spPr bwMode="auto">
            <a:xfrm flipH="1" flipV="1">
              <a:off x="3989" y="1559"/>
              <a:ext cx="61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6" name="Line 84"/>
            <p:cNvSpPr>
              <a:spLocks noChangeShapeType="1"/>
            </p:cNvSpPr>
            <p:nvPr/>
          </p:nvSpPr>
          <p:spPr bwMode="auto">
            <a:xfrm flipH="1" flipV="1">
              <a:off x="4034" y="1514"/>
              <a:ext cx="61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77" name="Group 85"/>
            <p:cNvGrpSpPr>
              <a:grpSpLocks/>
            </p:cNvGrpSpPr>
            <p:nvPr/>
          </p:nvGrpSpPr>
          <p:grpSpPr bwMode="auto">
            <a:xfrm>
              <a:off x="3969" y="1404"/>
              <a:ext cx="326" cy="144"/>
              <a:chOff x="3969" y="1404"/>
              <a:chExt cx="326" cy="144"/>
            </a:xfrm>
          </p:grpSpPr>
          <p:sp>
            <p:nvSpPr>
              <p:cNvPr id="8278" name="Rectangle 86"/>
              <p:cNvSpPr>
                <a:spLocks noChangeArrowheads="1"/>
              </p:cNvSpPr>
              <p:nvPr/>
            </p:nvSpPr>
            <p:spPr bwMode="auto">
              <a:xfrm rot="18900000">
                <a:off x="4038" y="1413"/>
                <a:ext cx="198" cy="126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9" name="Rectangle 87"/>
              <p:cNvSpPr>
                <a:spLocks noChangeArrowheads="1"/>
              </p:cNvSpPr>
              <p:nvPr/>
            </p:nvSpPr>
            <p:spPr bwMode="auto">
              <a:xfrm rot="18900000">
                <a:off x="3969" y="1404"/>
                <a:ext cx="32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7866" tIns="33338" rIns="67866" bIns="333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altLang="en-US" sz="675" b="1"/>
                  <a:t>FITC</a:t>
                </a:r>
              </a:p>
            </p:txBody>
          </p:sp>
        </p:grpSp>
      </p:grpSp>
      <p:sp>
        <p:nvSpPr>
          <p:cNvPr id="8280" name="Line 88"/>
          <p:cNvSpPr>
            <a:spLocks noChangeShapeType="1"/>
          </p:cNvSpPr>
          <p:nvPr/>
        </p:nvSpPr>
        <p:spPr bwMode="auto">
          <a:xfrm>
            <a:off x="3295650" y="3384947"/>
            <a:ext cx="0" cy="12751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81" name="Line 89"/>
          <p:cNvSpPr>
            <a:spLocks noChangeShapeType="1"/>
          </p:cNvSpPr>
          <p:nvPr/>
        </p:nvSpPr>
        <p:spPr bwMode="auto">
          <a:xfrm>
            <a:off x="5555456" y="3423047"/>
            <a:ext cx="0" cy="12751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8371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6" tIns="33338" rIns="67866" bIns="33338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/>
              <a:t>Basics of Flow Cytometry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887392" y="2401492"/>
            <a:ext cx="4055269" cy="394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100">
                <a:solidFill>
                  <a:srgbClr val="000066"/>
                </a:solidFill>
              </a:rPr>
              <a:t>Cells in suspension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100">
                <a:solidFill>
                  <a:srgbClr val="000066"/>
                </a:solidFill>
              </a:rPr>
              <a:t>flow in single-file through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100">
                <a:solidFill>
                  <a:srgbClr val="000066"/>
                </a:solidFill>
              </a:rPr>
              <a:t>an illuminated volume where they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100">
                <a:solidFill>
                  <a:srgbClr val="000066"/>
                </a:solidFill>
              </a:rPr>
              <a:t>scatter light and emit fluorescence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100">
                <a:solidFill>
                  <a:srgbClr val="000066"/>
                </a:solidFill>
              </a:rPr>
              <a:t>that is collected, filtered and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100">
                <a:solidFill>
                  <a:srgbClr val="000066"/>
                </a:solidFill>
              </a:rPr>
              <a:t>converted to digital values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100">
                <a:solidFill>
                  <a:srgbClr val="000066"/>
                </a:solidFill>
              </a:rPr>
              <a:t>that are stored on a computer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9726" y="2630092"/>
            <a:ext cx="2046686" cy="43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866" tIns="33338" rIns="67866" bIns="33338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 dirty="0">
                <a:solidFill>
                  <a:srgbClr val="DC008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Fluidics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609726" y="3373042"/>
            <a:ext cx="2046686" cy="132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866" tIns="33338" rIns="67866" bIns="33338">
            <a:spAutoFit/>
          </a:bodyPr>
          <a:lstStyle/>
          <a:p>
            <a:pPr>
              <a:spcBef>
                <a:spcPct val="20000"/>
              </a:spcBef>
            </a:pPr>
            <a:endParaRPr lang="en-US" altLang="en-US" sz="2400" b="1" dirty="0">
              <a:solidFill>
                <a:srgbClr val="DC008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</a:pPr>
            <a:r>
              <a:rPr lang="en-US" altLang="en-US" sz="2400" b="1" dirty="0">
                <a:solidFill>
                  <a:srgbClr val="DC008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Optics</a:t>
            </a:r>
          </a:p>
          <a:p>
            <a:pPr latinLnBrk="1">
              <a:spcBef>
                <a:spcPct val="20000"/>
              </a:spcBef>
            </a:pPr>
            <a:endParaRPr lang="en-US" altLang="en-US" sz="2400" b="1" dirty="0">
              <a:solidFill>
                <a:srgbClr val="DC008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514476" y="4973242"/>
            <a:ext cx="2141936" cy="43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866" tIns="33338" rIns="67866" bIns="33338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 dirty="0">
                <a:solidFill>
                  <a:srgbClr val="DC008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Electronics</a:t>
            </a:r>
          </a:p>
        </p:txBody>
      </p:sp>
    </p:spTree>
    <p:extLst>
      <p:ext uri="{BB962C8B-B14F-4D97-AF65-F5344CB8AC3E}">
        <p14:creationId xmlns:p14="http://schemas.microsoft.com/office/powerpoint/2010/main" val="2057051928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The automated Microscope</a:t>
            </a:r>
            <a:endParaRPr lang="en-GB" altLang="en-US"/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 rot="4238528">
            <a:off x="3289697" y="2627710"/>
            <a:ext cx="1615679" cy="2532460"/>
          </a:xfrm>
          <a:custGeom>
            <a:avLst/>
            <a:gdLst>
              <a:gd name="T0" fmla="*/ 0 w 1357"/>
              <a:gd name="T1" fmla="*/ 2303 h 2303"/>
              <a:gd name="T2" fmla="*/ 335 w 1357"/>
              <a:gd name="T3" fmla="*/ 2105 h 2303"/>
              <a:gd name="T4" fmla="*/ 344 w 1357"/>
              <a:gd name="T5" fmla="*/ 1988 h 2303"/>
              <a:gd name="T6" fmla="*/ 411 w 1357"/>
              <a:gd name="T7" fmla="*/ 1959 h 2303"/>
              <a:gd name="T8" fmla="*/ 522 w 1357"/>
              <a:gd name="T9" fmla="*/ 1900 h 2303"/>
              <a:gd name="T10" fmla="*/ 659 w 1357"/>
              <a:gd name="T11" fmla="*/ 1813 h 2303"/>
              <a:gd name="T12" fmla="*/ 799 w 1357"/>
              <a:gd name="T13" fmla="*/ 1696 h 2303"/>
              <a:gd name="T14" fmla="*/ 922 w 1357"/>
              <a:gd name="T15" fmla="*/ 1550 h 2303"/>
              <a:gd name="T16" fmla="*/ 1004 w 1357"/>
              <a:gd name="T17" fmla="*/ 1375 h 2303"/>
              <a:gd name="T18" fmla="*/ 1024 w 1357"/>
              <a:gd name="T19" fmla="*/ 1173 h 2303"/>
              <a:gd name="T20" fmla="*/ 977 w 1357"/>
              <a:gd name="T21" fmla="*/ 1001 h 2303"/>
              <a:gd name="T22" fmla="*/ 899 w 1357"/>
              <a:gd name="T23" fmla="*/ 1001 h 2303"/>
              <a:gd name="T24" fmla="*/ 811 w 1357"/>
              <a:gd name="T25" fmla="*/ 1083 h 2303"/>
              <a:gd name="T26" fmla="*/ 753 w 1357"/>
              <a:gd name="T27" fmla="*/ 1165 h 2303"/>
              <a:gd name="T28" fmla="*/ 621 w 1357"/>
              <a:gd name="T29" fmla="*/ 1133 h 2303"/>
              <a:gd name="T30" fmla="*/ 496 w 1357"/>
              <a:gd name="T31" fmla="*/ 1208 h 2303"/>
              <a:gd name="T32" fmla="*/ 297 w 1357"/>
              <a:gd name="T33" fmla="*/ 1357 h 2303"/>
              <a:gd name="T34" fmla="*/ 271 w 1357"/>
              <a:gd name="T35" fmla="*/ 1171 h 2303"/>
              <a:gd name="T36" fmla="*/ 720 w 1357"/>
              <a:gd name="T37" fmla="*/ 123 h 2303"/>
              <a:gd name="T38" fmla="*/ 922 w 1357"/>
              <a:gd name="T39" fmla="*/ 55 h 2303"/>
              <a:gd name="T40" fmla="*/ 954 w 1357"/>
              <a:gd name="T41" fmla="*/ 210 h 2303"/>
              <a:gd name="T42" fmla="*/ 1033 w 1357"/>
              <a:gd name="T43" fmla="*/ 452 h 2303"/>
              <a:gd name="T44" fmla="*/ 986 w 1357"/>
              <a:gd name="T45" fmla="*/ 622 h 2303"/>
              <a:gd name="T46" fmla="*/ 1030 w 1357"/>
              <a:gd name="T47" fmla="*/ 631 h 2303"/>
              <a:gd name="T48" fmla="*/ 1100 w 1357"/>
              <a:gd name="T49" fmla="*/ 654 h 2303"/>
              <a:gd name="T50" fmla="*/ 1176 w 1357"/>
              <a:gd name="T51" fmla="*/ 703 h 2303"/>
              <a:gd name="T52" fmla="*/ 1246 w 1357"/>
              <a:gd name="T53" fmla="*/ 782 h 2303"/>
              <a:gd name="T54" fmla="*/ 1293 w 1357"/>
              <a:gd name="T55" fmla="*/ 899 h 2303"/>
              <a:gd name="T56" fmla="*/ 1293 w 1357"/>
              <a:gd name="T57" fmla="*/ 1060 h 2303"/>
              <a:gd name="T58" fmla="*/ 1237 w 1357"/>
              <a:gd name="T59" fmla="*/ 1276 h 2303"/>
              <a:gd name="T60" fmla="*/ 1129 w 1357"/>
              <a:gd name="T61" fmla="*/ 1509 h 2303"/>
              <a:gd name="T62" fmla="*/ 1042 w 1357"/>
              <a:gd name="T63" fmla="*/ 1696 h 2303"/>
              <a:gd name="T64" fmla="*/ 1001 w 1357"/>
              <a:gd name="T65" fmla="*/ 1848 h 2303"/>
              <a:gd name="T66" fmla="*/ 1039 w 1357"/>
              <a:gd name="T67" fmla="*/ 1950 h 2303"/>
              <a:gd name="T68" fmla="*/ 1094 w 1357"/>
              <a:gd name="T69" fmla="*/ 2052 h 2303"/>
              <a:gd name="T70" fmla="*/ 1357 w 1357"/>
              <a:gd name="T71" fmla="*/ 2303 h 2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57" h="2303">
                <a:moveTo>
                  <a:pt x="1357" y="2303"/>
                </a:moveTo>
                <a:lnTo>
                  <a:pt x="0" y="2303"/>
                </a:lnTo>
                <a:lnTo>
                  <a:pt x="0" y="2105"/>
                </a:lnTo>
                <a:lnTo>
                  <a:pt x="335" y="2105"/>
                </a:lnTo>
                <a:lnTo>
                  <a:pt x="335" y="1991"/>
                </a:lnTo>
                <a:lnTo>
                  <a:pt x="344" y="1988"/>
                </a:lnTo>
                <a:lnTo>
                  <a:pt x="370" y="1976"/>
                </a:lnTo>
                <a:lnTo>
                  <a:pt x="411" y="1959"/>
                </a:lnTo>
                <a:lnTo>
                  <a:pt x="464" y="1932"/>
                </a:lnTo>
                <a:lnTo>
                  <a:pt x="522" y="1900"/>
                </a:lnTo>
                <a:lnTo>
                  <a:pt x="589" y="1859"/>
                </a:lnTo>
                <a:lnTo>
                  <a:pt x="659" y="1813"/>
                </a:lnTo>
                <a:lnTo>
                  <a:pt x="732" y="1757"/>
                </a:lnTo>
                <a:lnTo>
                  <a:pt x="799" y="1696"/>
                </a:lnTo>
                <a:lnTo>
                  <a:pt x="864" y="1626"/>
                </a:lnTo>
                <a:lnTo>
                  <a:pt x="922" y="1550"/>
                </a:lnTo>
                <a:lnTo>
                  <a:pt x="969" y="1465"/>
                </a:lnTo>
                <a:lnTo>
                  <a:pt x="1004" y="1375"/>
                </a:lnTo>
                <a:lnTo>
                  <a:pt x="1024" y="1279"/>
                </a:lnTo>
                <a:lnTo>
                  <a:pt x="1024" y="1173"/>
                </a:lnTo>
                <a:lnTo>
                  <a:pt x="1007" y="1060"/>
                </a:lnTo>
                <a:lnTo>
                  <a:pt x="977" y="1001"/>
                </a:lnTo>
                <a:lnTo>
                  <a:pt x="942" y="984"/>
                </a:lnTo>
                <a:lnTo>
                  <a:pt x="899" y="1001"/>
                </a:lnTo>
                <a:lnTo>
                  <a:pt x="855" y="1036"/>
                </a:lnTo>
                <a:lnTo>
                  <a:pt x="811" y="1083"/>
                </a:lnTo>
                <a:lnTo>
                  <a:pt x="776" y="1130"/>
                </a:lnTo>
                <a:lnTo>
                  <a:pt x="753" y="1165"/>
                </a:lnTo>
                <a:lnTo>
                  <a:pt x="744" y="1179"/>
                </a:lnTo>
                <a:lnTo>
                  <a:pt x="621" y="1133"/>
                </a:lnTo>
                <a:lnTo>
                  <a:pt x="560" y="1235"/>
                </a:lnTo>
                <a:lnTo>
                  <a:pt x="496" y="1208"/>
                </a:lnTo>
                <a:lnTo>
                  <a:pt x="396" y="1407"/>
                </a:lnTo>
                <a:lnTo>
                  <a:pt x="297" y="1357"/>
                </a:lnTo>
                <a:lnTo>
                  <a:pt x="359" y="1208"/>
                </a:lnTo>
                <a:lnTo>
                  <a:pt x="271" y="1171"/>
                </a:lnTo>
                <a:lnTo>
                  <a:pt x="662" y="102"/>
                </a:lnTo>
                <a:lnTo>
                  <a:pt x="720" y="123"/>
                </a:lnTo>
                <a:lnTo>
                  <a:pt x="767" y="0"/>
                </a:lnTo>
                <a:lnTo>
                  <a:pt x="922" y="55"/>
                </a:lnTo>
                <a:lnTo>
                  <a:pt x="881" y="187"/>
                </a:lnTo>
                <a:lnTo>
                  <a:pt x="954" y="210"/>
                </a:lnTo>
                <a:lnTo>
                  <a:pt x="890" y="406"/>
                </a:lnTo>
                <a:lnTo>
                  <a:pt x="1033" y="452"/>
                </a:lnTo>
                <a:lnTo>
                  <a:pt x="980" y="622"/>
                </a:lnTo>
                <a:lnTo>
                  <a:pt x="986" y="622"/>
                </a:lnTo>
                <a:lnTo>
                  <a:pt x="1004" y="625"/>
                </a:lnTo>
                <a:lnTo>
                  <a:pt x="1030" y="631"/>
                </a:lnTo>
                <a:lnTo>
                  <a:pt x="1062" y="639"/>
                </a:lnTo>
                <a:lnTo>
                  <a:pt x="1100" y="654"/>
                </a:lnTo>
                <a:lnTo>
                  <a:pt x="1138" y="674"/>
                </a:lnTo>
                <a:lnTo>
                  <a:pt x="1176" y="703"/>
                </a:lnTo>
                <a:lnTo>
                  <a:pt x="1214" y="739"/>
                </a:lnTo>
                <a:lnTo>
                  <a:pt x="1246" y="782"/>
                </a:lnTo>
                <a:lnTo>
                  <a:pt x="1275" y="835"/>
                </a:lnTo>
                <a:lnTo>
                  <a:pt x="1293" y="899"/>
                </a:lnTo>
                <a:lnTo>
                  <a:pt x="1298" y="972"/>
                </a:lnTo>
                <a:lnTo>
                  <a:pt x="1293" y="1060"/>
                </a:lnTo>
                <a:lnTo>
                  <a:pt x="1272" y="1162"/>
                </a:lnTo>
                <a:lnTo>
                  <a:pt x="1237" y="1276"/>
                </a:lnTo>
                <a:lnTo>
                  <a:pt x="1179" y="1407"/>
                </a:lnTo>
                <a:lnTo>
                  <a:pt x="1129" y="1509"/>
                </a:lnTo>
                <a:lnTo>
                  <a:pt x="1082" y="1605"/>
                </a:lnTo>
                <a:lnTo>
                  <a:pt x="1042" y="1696"/>
                </a:lnTo>
                <a:lnTo>
                  <a:pt x="1015" y="1778"/>
                </a:lnTo>
                <a:lnTo>
                  <a:pt x="1001" y="1848"/>
                </a:lnTo>
                <a:lnTo>
                  <a:pt x="1009" y="1906"/>
                </a:lnTo>
                <a:lnTo>
                  <a:pt x="1039" y="1950"/>
                </a:lnTo>
                <a:lnTo>
                  <a:pt x="1094" y="1979"/>
                </a:lnTo>
                <a:lnTo>
                  <a:pt x="1094" y="2052"/>
                </a:lnTo>
                <a:lnTo>
                  <a:pt x="1357" y="2052"/>
                </a:lnTo>
                <a:lnTo>
                  <a:pt x="1357" y="23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 rot="4238528">
            <a:off x="4566047" y="3581400"/>
            <a:ext cx="336947" cy="310754"/>
          </a:xfrm>
          <a:custGeom>
            <a:avLst/>
            <a:gdLst>
              <a:gd name="T0" fmla="*/ 143 w 283"/>
              <a:gd name="T1" fmla="*/ 283 h 283"/>
              <a:gd name="T2" fmla="*/ 172 w 283"/>
              <a:gd name="T3" fmla="*/ 281 h 283"/>
              <a:gd name="T4" fmla="*/ 195 w 283"/>
              <a:gd name="T5" fmla="*/ 272 h 283"/>
              <a:gd name="T6" fmla="*/ 222 w 283"/>
              <a:gd name="T7" fmla="*/ 260 h 283"/>
              <a:gd name="T8" fmla="*/ 242 w 283"/>
              <a:gd name="T9" fmla="*/ 243 h 283"/>
              <a:gd name="T10" fmla="*/ 260 w 283"/>
              <a:gd name="T11" fmla="*/ 222 h 283"/>
              <a:gd name="T12" fmla="*/ 271 w 283"/>
              <a:gd name="T13" fmla="*/ 199 h 283"/>
              <a:gd name="T14" fmla="*/ 280 w 283"/>
              <a:gd name="T15" fmla="*/ 173 h 283"/>
              <a:gd name="T16" fmla="*/ 283 w 283"/>
              <a:gd name="T17" fmla="*/ 143 h 283"/>
              <a:gd name="T18" fmla="*/ 280 w 283"/>
              <a:gd name="T19" fmla="*/ 114 h 283"/>
              <a:gd name="T20" fmla="*/ 271 w 283"/>
              <a:gd name="T21" fmla="*/ 88 h 283"/>
              <a:gd name="T22" fmla="*/ 260 w 283"/>
              <a:gd name="T23" fmla="*/ 62 h 283"/>
              <a:gd name="T24" fmla="*/ 242 w 283"/>
              <a:gd name="T25" fmla="*/ 41 h 283"/>
              <a:gd name="T26" fmla="*/ 222 w 283"/>
              <a:gd name="T27" fmla="*/ 24 h 283"/>
              <a:gd name="T28" fmla="*/ 195 w 283"/>
              <a:gd name="T29" fmla="*/ 12 h 283"/>
              <a:gd name="T30" fmla="*/ 172 w 283"/>
              <a:gd name="T31" fmla="*/ 3 h 283"/>
              <a:gd name="T32" fmla="*/ 143 w 283"/>
              <a:gd name="T33" fmla="*/ 0 h 283"/>
              <a:gd name="T34" fmla="*/ 114 w 283"/>
              <a:gd name="T35" fmla="*/ 3 h 283"/>
              <a:gd name="T36" fmla="*/ 87 w 283"/>
              <a:gd name="T37" fmla="*/ 12 h 283"/>
              <a:gd name="T38" fmla="*/ 64 w 283"/>
              <a:gd name="T39" fmla="*/ 24 h 283"/>
              <a:gd name="T40" fmla="*/ 41 w 283"/>
              <a:gd name="T41" fmla="*/ 41 h 283"/>
              <a:gd name="T42" fmla="*/ 23 w 283"/>
              <a:gd name="T43" fmla="*/ 65 h 283"/>
              <a:gd name="T44" fmla="*/ 11 w 283"/>
              <a:gd name="T45" fmla="*/ 88 h 283"/>
              <a:gd name="T46" fmla="*/ 3 w 283"/>
              <a:gd name="T47" fmla="*/ 114 h 283"/>
              <a:gd name="T48" fmla="*/ 0 w 283"/>
              <a:gd name="T49" fmla="*/ 143 h 283"/>
              <a:gd name="T50" fmla="*/ 3 w 283"/>
              <a:gd name="T51" fmla="*/ 173 h 283"/>
              <a:gd name="T52" fmla="*/ 11 w 283"/>
              <a:gd name="T53" fmla="*/ 199 h 283"/>
              <a:gd name="T54" fmla="*/ 23 w 283"/>
              <a:gd name="T55" fmla="*/ 222 h 283"/>
              <a:gd name="T56" fmla="*/ 41 w 283"/>
              <a:gd name="T57" fmla="*/ 243 h 283"/>
              <a:gd name="T58" fmla="*/ 64 w 283"/>
              <a:gd name="T59" fmla="*/ 260 h 283"/>
              <a:gd name="T60" fmla="*/ 87 w 283"/>
              <a:gd name="T61" fmla="*/ 272 h 283"/>
              <a:gd name="T62" fmla="*/ 114 w 283"/>
              <a:gd name="T63" fmla="*/ 281 h 283"/>
              <a:gd name="T64" fmla="*/ 143 w 283"/>
              <a:gd name="T65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3" h="283">
                <a:moveTo>
                  <a:pt x="143" y="283"/>
                </a:moveTo>
                <a:lnTo>
                  <a:pt x="172" y="281"/>
                </a:lnTo>
                <a:lnTo>
                  <a:pt x="195" y="272"/>
                </a:lnTo>
                <a:lnTo>
                  <a:pt x="222" y="260"/>
                </a:lnTo>
                <a:lnTo>
                  <a:pt x="242" y="243"/>
                </a:lnTo>
                <a:lnTo>
                  <a:pt x="260" y="222"/>
                </a:lnTo>
                <a:lnTo>
                  <a:pt x="271" y="199"/>
                </a:lnTo>
                <a:lnTo>
                  <a:pt x="280" y="173"/>
                </a:lnTo>
                <a:lnTo>
                  <a:pt x="283" y="143"/>
                </a:lnTo>
                <a:lnTo>
                  <a:pt x="280" y="114"/>
                </a:lnTo>
                <a:lnTo>
                  <a:pt x="271" y="88"/>
                </a:lnTo>
                <a:lnTo>
                  <a:pt x="260" y="62"/>
                </a:lnTo>
                <a:lnTo>
                  <a:pt x="242" y="41"/>
                </a:lnTo>
                <a:lnTo>
                  <a:pt x="222" y="24"/>
                </a:lnTo>
                <a:lnTo>
                  <a:pt x="195" y="12"/>
                </a:lnTo>
                <a:lnTo>
                  <a:pt x="172" y="3"/>
                </a:lnTo>
                <a:lnTo>
                  <a:pt x="143" y="0"/>
                </a:lnTo>
                <a:lnTo>
                  <a:pt x="114" y="3"/>
                </a:lnTo>
                <a:lnTo>
                  <a:pt x="87" y="12"/>
                </a:lnTo>
                <a:lnTo>
                  <a:pt x="64" y="24"/>
                </a:lnTo>
                <a:lnTo>
                  <a:pt x="41" y="41"/>
                </a:lnTo>
                <a:lnTo>
                  <a:pt x="23" y="65"/>
                </a:lnTo>
                <a:lnTo>
                  <a:pt x="11" y="88"/>
                </a:lnTo>
                <a:lnTo>
                  <a:pt x="3" y="114"/>
                </a:lnTo>
                <a:lnTo>
                  <a:pt x="0" y="143"/>
                </a:lnTo>
                <a:lnTo>
                  <a:pt x="3" y="173"/>
                </a:lnTo>
                <a:lnTo>
                  <a:pt x="11" y="199"/>
                </a:lnTo>
                <a:lnTo>
                  <a:pt x="23" y="222"/>
                </a:lnTo>
                <a:lnTo>
                  <a:pt x="41" y="243"/>
                </a:lnTo>
                <a:lnTo>
                  <a:pt x="64" y="260"/>
                </a:lnTo>
                <a:lnTo>
                  <a:pt x="87" y="272"/>
                </a:lnTo>
                <a:lnTo>
                  <a:pt x="114" y="281"/>
                </a:lnTo>
                <a:lnTo>
                  <a:pt x="143" y="2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 rot="4238528">
            <a:off x="4164212" y="3568899"/>
            <a:ext cx="334565" cy="314325"/>
          </a:xfrm>
          <a:custGeom>
            <a:avLst/>
            <a:gdLst>
              <a:gd name="T0" fmla="*/ 140 w 281"/>
              <a:gd name="T1" fmla="*/ 286 h 286"/>
              <a:gd name="T2" fmla="*/ 170 w 281"/>
              <a:gd name="T3" fmla="*/ 283 h 286"/>
              <a:gd name="T4" fmla="*/ 196 w 281"/>
              <a:gd name="T5" fmla="*/ 274 h 286"/>
              <a:gd name="T6" fmla="*/ 219 w 281"/>
              <a:gd name="T7" fmla="*/ 263 h 286"/>
              <a:gd name="T8" fmla="*/ 240 w 281"/>
              <a:gd name="T9" fmla="*/ 245 h 286"/>
              <a:gd name="T10" fmla="*/ 257 w 281"/>
              <a:gd name="T11" fmla="*/ 222 h 286"/>
              <a:gd name="T12" fmla="*/ 269 w 281"/>
              <a:gd name="T13" fmla="*/ 198 h 286"/>
              <a:gd name="T14" fmla="*/ 278 w 281"/>
              <a:gd name="T15" fmla="*/ 172 h 286"/>
              <a:gd name="T16" fmla="*/ 281 w 281"/>
              <a:gd name="T17" fmla="*/ 143 h 286"/>
              <a:gd name="T18" fmla="*/ 278 w 281"/>
              <a:gd name="T19" fmla="*/ 114 h 286"/>
              <a:gd name="T20" fmla="*/ 269 w 281"/>
              <a:gd name="T21" fmla="*/ 87 h 286"/>
              <a:gd name="T22" fmla="*/ 257 w 281"/>
              <a:gd name="T23" fmla="*/ 64 h 286"/>
              <a:gd name="T24" fmla="*/ 240 w 281"/>
              <a:gd name="T25" fmla="*/ 41 h 286"/>
              <a:gd name="T26" fmla="*/ 219 w 281"/>
              <a:gd name="T27" fmla="*/ 23 h 286"/>
              <a:gd name="T28" fmla="*/ 196 w 281"/>
              <a:gd name="T29" fmla="*/ 12 h 286"/>
              <a:gd name="T30" fmla="*/ 170 w 281"/>
              <a:gd name="T31" fmla="*/ 3 h 286"/>
              <a:gd name="T32" fmla="*/ 140 w 281"/>
              <a:gd name="T33" fmla="*/ 0 h 286"/>
              <a:gd name="T34" fmla="*/ 111 w 281"/>
              <a:gd name="T35" fmla="*/ 3 h 286"/>
              <a:gd name="T36" fmla="*/ 85 w 281"/>
              <a:gd name="T37" fmla="*/ 12 h 286"/>
              <a:gd name="T38" fmla="*/ 62 w 281"/>
              <a:gd name="T39" fmla="*/ 23 h 286"/>
              <a:gd name="T40" fmla="*/ 41 w 281"/>
              <a:gd name="T41" fmla="*/ 41 h 286"/>
              <a:gd name="T42" fmla="*/ 24 w 281"/>
              <a:gd name="T43" fmla="*/ 64 h 286"/>
              <a:gd name="T44" fmla="*/ 9 w 281"/>
              <a:gd name="T45" fmla="*/ 87 h 286"/>
              <a:gd name="T46" fmla="*/ 3 w 281"/>
              <a:gd name="T47" fmla="*/ 114 h 286"/>
              <a:gd name="T48" fmla="*/ 0 w 281"/>
              <a:gd name="T49" fmla="*/ 143 h 286"/>
              <a:gd name="T50" fmla="*/ 3 w 281"/>
              <a:gd name="T51" fmla="*/ 172 h 286"/>
              <a:gd name="T52" fmla="*/ 12 w 281"/>
              <a:gd name="T53" fmla="*/ 198 h 286"/>
              <a:gd name="T54" fmla="*/ 24 w 281"/>
              <a:gd name="T55" fmla="*/ 222 h 286"/>
              <a:gd name="T56" fmla="*/ 41 w 281"/>
              <a:gd name="T57" fmla="*/ 245 h 286"/>
              <a:gd name="T58" fmla="*/ 62 w 281"/>
              <a:gd name="T59" fmla="*/ 263 h 286"/>
              <a:gd name="T60" fmla="*/ 85 w 281"/>
              <a:gd name="T61" fmla="*/ 274 h 286"/>
              <a:gd name="T62" fmla="*/ 111 w 281"/>
              <a:gd name="T63" fmla="*/ 283 h 286"/>
              <a:gd name="T64" fmla="*/ 140 w 281"/>
              <a:gd name="T65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1" h="286">
                <a:moveTo>
                  <a:pt x="140" y="286"/>
                </a:moveTo>
                <a:lnTo>
                  <a:pt x="170" y="283"/>
                </a:lnTo>
                <a:lnTo>
                  <a:pt x="196" y="274"/>
                </a:lnTo>
                <a:lnTo>
                  <a:pt x="219" y="263"/>
                </a:lnTo>
                <a:lnTo>
                  <a:pt x="240" y="245"/>
                </a:lnTo>
                <a:lnTo>
                  <a:pt x="257" y="222"/>
                </a:lnTo>
                <a:lnTo>
                  <a:pt x="269" y="198"/>
                </a:lnTo>
                <a:lnTo>
                  <a:pt x="278" y="172"/>
                </a:lnTo>
                <a:lnTo>
                  <a:pt x="281" y="143"/>
                </a:lnTo>
                <a:lnTo>
                  <a:pt x="278" y="114"/>
                </a:lnTo>
                <a:lnTo>
                  <a:pt x="269" y="87"/>
                </a:lnTo>
                <a:lnTo>
                  <a:pt x="257" y="64"/>
                </a:lnTo>
                <a:lnTo>
                  <a:pt x="240" y="41"/>
                </a:lnTo>
                <a:lnTo>
                  <a:pt x="219" y="23"/>
                </a:lnTo>
                <a:lnTo>
                  <a:pt x="196" y="12"/>
                </a:lnTo>
                <a:lnTo>
                  <a:pt x="170" y="3"/>
                </a:lnTo>
                <a:lnTo>
                  <a:pt x="140" y="0"/>
                </a:lnTo>
                <a:lnTo>
                  <a:pt x="111" y="3"/>
                </a:lnTo>
                <a:lnTo>
                  <a:pt x="85" y="12"/>
                </a:lnTo>
                <a:lnTo>
                  <a:pt x="62" y="23"/>
                </a:lnTo>
                <a:lnTo>
                  <a:pt x="41" y="41"/>
                </a:lnTo>
                <a:lnTo>
                  <a:pt x="24" y="64"/>
                </a:lnTo>
                <a:lnTo>
                  <a:pt x="9" y="87"/>
                </a:lnTo>
                <a:lnTo>
                  <a:pt x="3" y="114"/>
                </a:lnTo>
                <a:lnTo>
                  <a:pt x="0" y="143"/>
                </a:lnTo>
                <a:lnTo>
                  <a:pt x="3" y="172"/>
                </a:lnTo>
                <a:lnTo>
                  <a:pt x="12" y="198"/>
                </a:lnTo>
                <a:lnTo>
                  <a:pt x="24" y="222"/>
                </a:lnTo>
                <a:lnTo>
                  <a:pt x="41" y="245"/>
                </a:lnTo>
                <a:lnTo>
                  <a:pt x="62" y="263"/>
                </a:lnTo>
                <a:lnTo>
                  <a:pt x="85" y="274"/>
                </a:lnTo>
                <a:lnTo>
                  <a:pt x="111" y="283"/>
                </a:lnTo>
                <a:lnTo>
                  <a:pt x="140" y="2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 rot="4238528">
            <a:off x="2969420" y="3544492"/>
            <a:ext cx="1056085" cy="429815"/>
          </a:xfrm>
          <a:custGeom>
            <a:avLst/>
            <a:gdLst>
              <a:gd name="T0" fmla="*/ 887 w 887"/>
              <a:gd name="T1" fmla="*/ 295 h 391"/>
              <a:gd name="T2" fmla="*/ 76 w 887"/>
              <a:gd name="T3" fmla="*/ 0 h 391"/>
              <a:gd name="T4" fmla="*/ 0 w 887"/>
              <a:gd name="T5" fmla="*/ 123 h 391"/>
              <a:gd name="T6" fmla="*/ 773 w 887"/>
              <a:gd name="T7" fmla="*/ 391 h 391"/>
              <a:gd name="T8" fmla="*/ 887 w 887"/>
              <a:gd name="T9" fmla="*/ 295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7" h="391">
                <a:moveTo>
                  <a:pt x="887" y="295"/>
                </a:moveTo>
                <a:lnTo>
                  <a:pt x="76" y="0"/>
                </a:lnTo>
                <a:lnTo>
                  <a:pt x="0" y="123"/>
                </a:lnTo>
                <a:lnTo>
                  <a:pt x="773" y="391"/>
                </a:lnTo>
                <a:lnTo>
                  <a:pt x="887" y="2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570686" y="2857500"/>
            <a:ext cx="210740" cy="2343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464720" y="5200650"/>
            <a:ext cx="422672" cy="800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512095" y="5200650"/>
            <a:ext cx="1002506" cy="800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>
                <a:latin typeface="Arial" panose="020B0604020202020204" pitchFamily="34" charset="0"/>
              </a:rPr>
              <a:t>Waste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3623074" y="4800600"/>
            <a:ext cx="105965" cy="1143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3623074" y="4572000"/>
            <a:ext cx="105965" cy="114300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3623074" y="4229100"/>
            <a:ext cx="105965" cy="1143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3623074" y="3771900"/>
            <a:ext cx="105965" cy="114300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3623074" y="3543300"/>
            <a:ext cx="105965" cy="1143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3623074" y="3086100"/>
            <a:ext cx="105965" cy="1143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5311378" y="3200400"/>
            <a:ext cx="1003697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>
                <a:latin typeface="Arial" panose="020B0604020202020204" pitchFamily="34" charset="0"/>
              </a:rPr>
              <a:t>Detector</a:t>
            </a:r>
          </a:p>
          <a:p>
            <a:pPr algn="ctr"/>
            <a:r>
              <a:rPr lang="de-DE" altLang="en-US">
                <a:latin typeface="Arial" panose="020B0604020202020204" pitchFamily="34" charset="0"/>
              </a:rPr>
              <a:t>&amp; Counter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3517106" y="5886450"/>
            <a:ext cx="105966" cy="1143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3729038" y="5715000"/>
            <a:ext cx="104775" cy="1143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3570685" y="5657850"/>
            <a:ext cx="104775" cy="1143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3675461" y="5886450"/>
            <a:ext cx="105965" cy="1143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3675461" y="5543550"/>
            <a:ext cx="105965" cy="1143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12310" name="Oval 22"/>
          <p:cNvSpPr>
            <a:spLocks noChangeArrowheads="1"/>
          </p:cNvSpPr>
          <p:nvPr/>
        </p:nvSpPr>
        <p:spPr bwMode="auto">
          <a:xfrm>
            <a:off x="3570685" y="5486400"/>
            <a:ext cx="104775" cy="1143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3675461" y="5372100"/>
            <a:ext cx="105965" cy="1143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12312" name="Oval 24"/>
          <p:cNvSpPr>
            <a:spLocks noChangeArrowheads="1"/>
          </p:cNvSpPr>
          <p:nvPr/>
        </p:nvSpPr>
        <p:spPr bwMode="auto">
          <a:xfrm>
            <a:off x="3570685" y="5257800"/>
            <a:ext cx="104775" cy="1143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V="1">
            <a:off x="3675460" y="24003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H="1">
            <a:off x="1934767" y="2400300"/>
            <a:ext cx="174069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1934766" y="2400300"/>
            <a:ext cx="0" cy="2800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981451" y="5459016"/>
            <a:ext cx="966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>
                <a:latin typeface="Arial" panose="020B0604020202020204" pitchFamily="34" charset="0"/>
              </a:rPr>
              <a:t>Sample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5206605" y="4171951"/>
            <a:ext cx="221575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>
                <a:latin typeface="Arial" panose="020B0604020202020204" pitchFamily="34" charset="0"/>
              </a:rPr>
              <a:t>This primitive diagram shows the principle: Cells are passing the microscope objective, and an electronic circuit decides whether the cells is fluorescent or not. This is how a flow cytometer works!</a:t>
            </a:r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3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057900" y="5543550"/>
            <a:ext cx="1428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/>
          <a:lstStyle/>
          <a:p>
            <a:pPr algn="r" eaLnBrk="0" hangingPunct="0"/>
            <a:r>
              <a:rPr lang="en-GB" altLang="en-US" sz="1050"/>
              <a:t>1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657350" y="1115855"/>
            <a:ext cx="5829300" cy="108299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6" tIns="33338" rIns="67866" bIns="33338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altLang="en-US"/>
              <a:t>Hydrodynamic focussing in the cuvette</a:t>
            </a:r>
            <a:endParaRPr lang="en-GB" altLang="en-US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-15479" y="3405188"/>
            <a:ext cx="1159670" cy="1677591"/>
          </a:xfrm>
          <a:custGeom>
            <a:avLst/>
            <a:gdLst>
              <a:gd name="T0" fmla="*/ 973 w 974"/>
              <a:gd name="T1" fmla="*/ 0 h 1409"/>
              <a:gd name="T2" fmla="*/ 0 w 974"/>
              <a:gd name="T3" fmla="*/ 1408 h 140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74" h="1409">
                <a:moveTo>
                  <a:pt x="973" y="0"/>
                </a:moveTo>
                <a:lnTo>
                  <a:pt x="0" y="1408"/>
                </a:lnTo>
              </a:path>
            </a:pathLst>
          </a:custGeom>
          <a:noFill/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 rot="-10800000">
            <a:off x="1602583" y="2600325"/>
            <a:ext cx="1689497" cy="2749154"/>
          </a:xfrm>
          <a:custGeom>
            <a:avLst/>
            <a:gdLst>
              <a:gd name="T0" fmla="*/ 354 w 1419"/>
              <a:gd name="T1" fmla="*/ 0 h 2309"/>
              <a:gd name="T2" fmla="*/ 1072 w 1419"/>
              <a:gd name="T3" fmla="*/ 0 h 2309"/>
              <a:gd name="T4" fmla="*/ 1072 w 1419"/>
              <a:gd name="T5" fmla="*/ 888 h 2309"/>
              <a:gd name="T6" fmla="*/ 1418 w 1419"/>
              <a:gd name="T7" fmla="*/ 2308 h 2309"/>
              <a:gd name="T8" fmla="*/ 0 w 1419"/>
              <a:gd name="T9" fmla="*/ 2308 h 2309"/>
              <a:gd name="T10" fmla="*/ 354 w 1419"/>
              <a:gd name="T11" fmla="*/ 888 h 2309"/>
              <a:gd name="T12" fmla="*/ 354 w 1419"/>
              <a:gd name="T13" fmla="*/ 0 h 2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9" h="2309">
                <a:moveTo>
                  <a:pt x="354" y="0"/>
                </a:moveTo>
                <a:lnTo>
                  <a:pt x="1072" y="0"/>
                </a:lnTo>
                <a:lnTo>
                  <a:pt x="1072" y="888"/>
                </a:lnTo>
                <a:lnTo>
                  <a:pt x="1418" y="2308"/>
                </a:lnTo>
                <a:lnTo>
                  <a:pt x="0" y="2308"/>
                </a:lnTo>
                <a:lnTo>
                  <a:pt x="354" y="888"/>
                </a:lnTo>
                <a:lnTo>
                  <a:pt x="354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 rot="-10800000">
            <a:off x="2194322" y="2584849"/>
            <a:ext cx="495300" cy="763190"/>
          </a:xfrm>
          <a:custGeom>
            <a:avLst/>
            <a:gdLst>
              <a:gd name="T0" fmla="*/ 0 w 416"/>
              <a:gd name="T1" fmla="*/ 640 h 641"/>
              <a:gd name="T2" fmla="*/ 185 w 416"/>
              <a:gd name="T3" fmla="*/ 0 h 641"/>
              <a:gd name="T4" fmla="*/ 228 w 416"/>
              <a:gd name="T5" fmla="*/ 4 h 641"/>
              <a:gd name="T6" fmla="*/ 415 w 416"/>
              <a:gd name="T7" fmla="*/ 640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6" h="641">
                <a:moveTo>
                  <a:pt x="0" y="640"/>
                </a:moveTo>
                <a:lnTo>
                  <a:pt x="185" y="0"/>
                </a:lnTo>
                <a:lnTo>
                  <a:pt x="228" y="4"/>
                </a:lnTo>
                <a:lnTo>
                  <a:pt x="415" y="64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tint val="50196"/>
                  <a:invGamma/>
                </a:srgbClr>
              </a:gs>
              <a:gs pos="100000">
                <a:srgbClr val="0000FF"/>
              </a:gs>
            </a:gsLst>
            <a:lin ang="0" scaled="1"/>
          </a:gradFill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 rot="-10800000">
            <a:off x="2419351" y="3345656"/>
            <a:ext cx="54769" cy="1995488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tint val="60000"/>
                  <a:invGamma/>
                </a:srgbClr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 rot="-10800000">
            <a:off x="1600200" y="2605088"/>
            <a:ext cx="415529" cy="1677591"/>
          </a:xfrm>
          <a:custGeom>
            <a:avLst/>
            <a:gdLst>
              <a:gd name="T0" fmla="*/ 0 w 349"/>
              <a:gd name="T1" fmla="*/ 0 h 1409"/>
              <a:gd name="T2" fmla="*/ 348 w 349"/>
              <a:gd name="T3" fmla="*/ 1408 h 140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9" h="1409">
                <a:moveTo>
                  <a:pt x="0" y="0"/>
                </a:moveTo>
                <a:lnTo>
                  <a:pt x="348" y="140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 rot="-10800000">
            <a:off x="2870598" y="2595562"/>
            <a:ext cx="416719" cy="1691879"/>
          </a:xfrm>
          <a:custGeom>
            <a:avLst/>
            <a:gdLst>
              <a:gd name="T0" fmla="*/ 349 w 350"/>
              <a:gd name="T1" fmla="*/ 0 h 1421"/>
              <a:gd name="T2" fmla="*/ 0 w 350"/>
              <a:gd name="T3" fmla="*/ 1420 h 142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0" h="1421">
                <a:moveTo>
                  <a:pt x="349" y="0"/>
                </a:moveTo>
                <a:lnTo>
                  <a:pt x="0" y="1420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rot="10800000" flipV="1">
            <a:off x="2953942" y="2544366"/>
            <a:ext cx="2381" cy="38457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rot="10800000" flipV="1">
            <a:off x="1924050" y="2544366"/>
            <a:ext cx="0" cy="4131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 rot="-10800000">
            <a:off x="2424112" y="3469483"/>
            <a:ext cx="34529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49" name="Group 13"/>
          <p:cNvGrpSpPr>
            <a:grpSpLocks/>
          </p:cNvGrpSpPr>
          <p:nvPr/>
        </p:nvGrpSpPr>
        <p:grpSpPr bwMode="auto">
          <a:xfrm rot="-10800000">
            <a:off x="2272904" y="2624138"/>
            <a:ext cx="323850" cy="2619375"/>
            <a:chOff x="1679" y="1263"/>
            <a:chExt cx="272" cy="2200"/>
          </a:xfrm>
        </p:grpSpPr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1780" y="2917"/>
              <a:ext cx="29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1819" y="2963"/>
              <a:ext cx="29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Oval 16"/>
            <p:cNvSpPr>
              <a:spLocks noChangeArrowheads="1"/>
            </p:cNvSpPr>
            <p:nvPr/>
          </p:nvSpPr>
          <p:spPr bwMode="auto">
            <a:xfrm>
              <a:off x="1793" y="3033"/>
              <a:ext cx="28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1851" y="3043"/>
              <a:ext cx="29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1743" y="3099"/>
              <a:ext cx="28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1805" y="3125"/>
              <a:ext cx="29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Oval 20"/>
            <p:cNvSpPr>
              <a:spLocks noChangeArrowheads="1"/>
            </p:cNvSpPr>
            <p:nvPr/>
          </p:nvSpPr>
          <p:spPr bwMode="auto">
            <a:xfrm>
              <a:off x="1871" y="3155"/>
              <a:ext cx="28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Oval 21"/>
            <p:cNvSpPr>
              <a:spLocks noChangeArrowheads="1"/>
            </p:cNvSpPr>
            <p:nvPr/>
          </p:nvSpPr>
          <p:spPr bwMode="auto">
            <a:xfrm>
              <a:off x="1892" y="3253"/>
              <a:ext cx="29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>
              <a:off x="1901" y="3317"/>
              <a:ext cx="29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1923" y="3391"/>
              <a:ext cx="28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Oval 24"/>
            <p:cNvSpPr>
              <a:spLocks noChangeArrowheads="1"/>
            </p:cNvSpPr>
            <p:nvPr/>
          </p:nvSpPr>
          <p:spPr bwMode="auto">
            <a:xfrm>
              <a:off x="1864" y="3429"/>
              <a:ext cx="28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Oval 25"/>
            <p:cNvSpPr>
              <a:spLocks noChangeArrowheads="1"/>
            </p:cNvSpPr>
            <p:nvPr/>
          </p:nvSpPr>
          <p:spPr bwMode="auto">
            <a:xfrm>
              <a:off x="1743" y="3359"/>
              <a:ext cx="28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2" name="Oval 26"/>
            <p:cNvSpPr>
              <a:spLocks noChangeArrowheads="1"/>
            </p:cNvSpPr>
            <p:nvPr/>
          </p:nvSpPr>
          <p:spPr bwMode="auto">
            <a:xfrm>
              <a:off x="1702" y="3295"/>
              <a:ext cx="29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Oval 27"/>
            <p:cNvSpPr>
              <a:spLocks noChangeArrowheads="1"/>
            </p:cNvSpPr>
            <p:nvPr/>
          </p:nvSpPr>
          <p:spPr bwMode="auto">
            <a:xfrm>
              <a:off x="1745" y="3231"/>
              <a:ext cx="28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>
              <a:off x="1679" y="3421"/>
              <a:ext cx="28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5" name="Oval 29"/>
            <p:cNvSpPr>
              <a:spLocks noChangeArrowheads="1"/>
            </p:cNvSpPr>
            <p:nvPr/>
          </p:nvSpPr>
          <p:spPr bwMode="auto">
            <a:xfrm>
              <a:off x="1795" y="2537"/>
              <a:ext cx="28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6" name="Oval 30"/>
            <p:cNvSpPr>
              <a:spLocks noChangeArrowheads="1"/>
            </p:cNvSpPr>
            <p:nvPr/>
          </p:nvSpPr>
          <p:spPr bwMode="auto">
            <a:xfrm>
              <a:off x="1795" y="2355"/>
              <a:ext cx="28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7" name="Oval 31"/>
            <p:cNvSpPr>
              <a:spLocks noChangeArrowheads="1"/>
            </p:cNvSpPr>
            <p:nvPr/>
          </p:nvSpPr>
          <p:spPr bwMode="auto">
            <a:xfrm>
              <a:off x="1795" y="2173"/>
              <a:ext cx="28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8" name="Oval 32"/>
            <p:cNvSpPr>
              <a:spLocks noChangeArrowheads="1"/>
            </p:cNvSpPr>
            <p:nvPr/>
          </p:nvSpPr>
          <p:spPr bwMode="auto">
            <a:xfrm>
              <a:off x="1795" y="1991"/>
              <a:ext cx="28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Oval 33"/>
            <p:cNvSpPr>
              <a:spLocks noChangeArrowheads="1"/>
            </p:cNvSpPr>
            <p:nvPr/>
          </p:nvSpPr>
          <p:spPr bwMode="auto">
            <a:xfrm>
              <a:off x="1795" y="1809"/>
              <a:ext cx="28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0" name="Oval 34"/>
            <p:cNvSpPr>
              <a:spLocks noChangeArrowheads="1"/>
            </p:cNvSpPr>
            <p:nvPr/>
          </p:nvSpPr>
          <p:spPr bwMode="auto">
            <a:xfrm>
              <a:off x="1795" y="1627"/>
              <a:ext cx="28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1" name="Oval 35"/>
            <p:cNvSpPr>
              <a:spLocks noChangeArrowheads="1"/>
            </p:cNvSpPr>
            <p:nvPr/>
          </p:nvSpPr>
          <p:spPr bwMode="auto">
            <a:xfrm>
              <a:off x="1795" y="1445"/>
              <a:ext cx="28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Oval 36"/>
            <p:cNvSpPr>
              <a:spLocks noChangeArrowheads="1"/>
            </p:cNvSpPr>
            <p:nvPr/>
          </p:nvSpPr>
          <p:spPr bwMode="auto">
            <a:xfrm>
              <a:off x="1795" y="1263"/>
              <a:ext cx="28" cy="34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>
              <a:outerShdw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73" name="Oval 37"/>
          <p:cNvSpPr>
            <a:spLocks noChangeArrowheads="1"/>
          </p:cNvSpPr>
          <p:nvPr/>
        </p:nvSpPr>
        <p:spPr bwMode="auto">
          <a:xfrm rot="-10800000">
            <a:off x="2424112" y="3331370"/>
            <a:ext cx="34529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 rot="10800000" flipV="1">
            <a:off x="2440781" y="2372916"/>
            <a:ext cx="0" cy="41314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 rot="-10800000">
            <a:off x="2431256" y="3342085"/>
            <a:ext cx="29766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 rot="-10800000">
            <a:off x="5841206" y="2619375"/>
            <a:ext cx="1685925" cy="2749154"/>
          </a:xfrm>
          <a:custGeom>
            <a:avLst/>
            <a:gdLst>
              <a:gd name="T0" fmla="*/ 350 w 1416"/>
              <a:gd name="T1" fmla="*/ 0 h 2309"/>
              <a:gd name="T2" fmla="*/ 1068 w 1416"/>
              <a:gd name="T3" fmla="*/ 0 h 2309"/>
              <a:gd name="T4" fmla="*/ 1068 w 1416"/>
              <a:gd name="T5" fmla="*/ 888 h 2309"/>
              <a:gd name="T6" fmla="*/ 1415 w 1416"/>
              <a:gd name="T7" fmla="*/ 2308 h 2309"/>
              <a:gd name="T8" fmla="*/ 0 w 1416"/>
              <a:gd name="T9" fmla="*/ 2308 h 2309"/>
              <a:gd name="T10" fmla="*/ 350 w 1416"/>
              <a:gd name="T11" fmla="*/ 888 h 2309"/>
              <a:gd name="T12" fmla="*/ 350 w 1416"/>
              <a:gd name="T13" fmla="*/ 0 h 2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6" h="2309">
                <a:moveTo>
                  <a:pt x="350" y="0"/>
                </a:moveTo>
                <a:lnTo>
                  <a:pt x="1068" y="0"/>
                </a:lnTo>
                <a:lnTo>
                  <a:pt x="1068" y="888"/>
                </a:lnTo>
                <a:lnTo>
                  <a:pt x="1415" y="2308"/>
                </a:lnTo>
                <a:lnTo>
                  <a:pt x="0" y="2308"/>
                </a:lnTo>
                <a:lnTo>
                  <a:pt x="350" y="888"/>
                </a:lnTo>
                <a:lnTo>
                  <a:pt x="35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7" name="Freeform 41"/>
          <p:cNvSpPr>
            <a:spLocks/>
          </p:cNvSpPr>
          <p:nvPr/>
        </p:nvSpPr>
        <p:spPr bwMode="auto">
          <a:xfrm rot="-10800000">
            <a:off x="6415089" y="2619375"/>
            <a:ext cx="535781" cy="772716"/>
          </a:xfrm>
          <a:custGeom>
            <a:avLst/>
            <a:gdLst>
              <a:gd name="T0" fmla="*/ 0 w 450"/>
              <a:gd name="T1" fmla="*/ 648 h 649"/>
              <a:gd name="T2" fmla="*/ 182 w 450"/>
              <a:gd name="T3" fmla="*/ 0 h 649"/>
              <a:gd name="T4" fmla="*/ 267 w 450"/>
              <a:gd name="T5" fmla="*/ 0 h 649"/>
              <a:gd name="T6" fmla="*/ 449 w 450"/>
              <a:gd name="T7" fmla="*/ 648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0" h="649">
                <a:moveTo>
                  <a:pt x="0" y="648"/>
                </a:moveTo>
                <a:lnTo>
                  <a:pt x="182" y="0"/>
                </a:lnTo>
                <a:lnTo>
                  <a:pt x="267" y="0"/>
                </a:lnTo>
                <a:lnTo>
                  <a:pt x="449" y="64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tint val="60000"/>
                  <a:invGamma/>
                </a:srgbClr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8" name="Freeform 42"/>
          <p:cNvSpPr>
            <a:spLocks/>
          </p:cNvSpPr>
          <p:nvPr/>
        </p:nvSpPr>
        <p:spPr bwMode="auto">
          <a:xfrm rot="-10800000">
            <a:off x="7111605" y="2624138"/>
            <a:ext cx="421481" cy="1687116"/>
          </a:xfrm>
          <a:custGeom>
            <a:avLst/>
            <a:gdLst>
              <a:gd name="T0" fmla="*/ 353 w 354"/>
              <a:gd name="T1" fmla="*/ 0 h 1417"/>
              <a:gd name="T2" fmla="*/ 0 w 354"/>
              <a:gd name="T3" fmla="*/ 1416 h 141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4" h="1417">
                <a:moveTo>
                  <a:pt x="353" y="0"/>
                </a:moveTo>
                <a:lnTo>
                  <a:pt x="0" y="1416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 rot="-10800000">
            <a:off x="6623447" y="3350420"/>
            <a:ext cx="122634" cy="2021681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tint val="60000"/>
                  <a:invGamma/>
                </a:srgbClr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 rot="-10800000">
            <a:off x="6671072" y="3483770"/>
            <a:ext cx="3333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 rot="-10800000">
            <a:off x="6660356" y="3700464"/>
            <a:ext cx="34529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 rot="-10800000">
            <a:off x="6655594" y="3921920"/>
            <a:ext cx="34529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Oval 47"/>
          <p:cNvSpPr>
            <a:spLocks noChangeArrowheads="1"/>
          </p:cNvSpPr>
          <p:nvPr/>
        </p:nvSpPr>
        <p:spPr bwMode="auto">
          <a:xfrm rot="-10800000">
            <a:off x="6669881" y="4138614"/>
            <a:ext cx="3333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4" name="Oval 48"/>
          <p:cNvSpPr>
            <a:spLocks noChangeArrowheads="1"/>
          </p:cNvSpPr>
          <p:nvPr/>
        </p:nvSpPr>
        <p:spPr bwMode="auto">
          <a:xfrm rot="-10800000">
            <a:off x="6662737" y="4352926"/>
            <a:ext cx="3333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5" name="Oval 49"/>
          <p:cNvSpPr>
            <a:spLocks noChangeArrowheads="1"/>
          </p:cNvSpPr>
          <p:nvPr/>
        </p:nvSpPr>
        <p:spPr bwMode="auto">
          <a:xfrm rot="-10800000">
            <a:off x="6667500" y="4532711"/>
            <a:ext cx="3333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Oval 50"/>
          <p:cNvSpPr>
            <a:spLocks noChangeArrowheads="1"/>
          </p:cNvSpPr>
          <p:nvPr/>
        </p:nvSpPr>
        <p:spPr bwMode="auto">
          <a:xfrm rot="-10800000">
            <a:off x="6659167" y="4750595"/>
            <a:ext cx="3452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7" name="Oval 51"/>
          <p:cNvSpPr>
            <a:spLocks noChangeArrowheads="1"/>
          </p:cNvSpPr>
          <p:nvPr/>
        </p:nvSpPr>
        <p:spPr bwMode="auto">
          <a:xfrm rot="-10800000">
            <a:off x="6667500" y="4986339"/>
            <a:ext cx="3333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8" name="Oval 52"/>
          <p:cNvSpPr>
            <a:spLocks noChangeArrowheads="1"/>
          </p:cNvSpPr>
          <p:nvPr/>
        </p:nvSpPr>
        <p:spPr bwMode="auto">
          <a:xfrm rot="-10800000">
            <a:off x="6661548" y="5222083"/>
            <a:ext cx="3452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9" name="Line 53"/>
          <p:cNvSpPr>
            <a:spLocks noChangeShapeType="1"/>
          </p:cNvSpPr>
          <p:nvPr/>
        </p:nvSpPr>
        <p:spPr bwMode="auto">
          <a:xfrm rot="10800000" flipV="1">
            <a:off x="7183041" y="2539604"/>
            <a:ext cx="0" cy="40838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 rot="10800000" flipV="1">
            <a:off x="6157913" y="2534841"/>
            <a:ext cx="0" cy="4131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 rot="-10800000">
            <a:off x="6680597" y="3252789"/>
            <a:ext cx="3333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Oval 56"/>
          <p:cNvSpPr>
            <a:spLocks noChangeArrowheads="1"/>
          </p:cNvSpPr>
          <p:nvPr/>
        </p:nvSpPr>
        <p:spPr bwMode="auto">
          <a:xfrm rot="-10800000">
            <a:off x="6634162" y="3198020"/>
            <a:ext cx="3333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3" name="Oval 57"/>
          <p:cNvSpPr>
            <a:spLocks noChangeArrowheads="1"/>
          </p:cNvSpPr>
          <p:nvPr/>
        </p:nvSpPr>
        <p:spPr bwMode="auto">
          <a:xfrm rot="-10800000">
            <a:off x="6663930" y="3114676"/>
            <a:ext cx="3452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4" name="Oval 58"/>
          <p:cNvSpPr>
            <a:spLocks noChangeArrowheads="1"/>
          </p:cNvSpPr>
          <p:nvPr/>
        </p:nvSpPr>
        <p:spPr bwMode="auto">
          <a:xfrm rot="-10800000">
            <a:off x="6596062" y="3102770"/>
            <a:ext cx="3333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5" name="Oval 59"/>
          <p:cNvSpPr>
            <a:spLocks noChangeArrowheads="1"/>
          </p:cNvSpPr>
          <p:nvPr/>
        </p:nvSpPr>
        <p:spPr bwMode="auto">
          <a:xfrm rot="-10800000">
            <a:off x="6724650" y="3036095"/>
            <a:ext cx="3333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6" name="Oval 60"/>
          <p:cNvSpPr>
            <a:spLocks noChangeArrowheads="1"/>
          </p:cNvSpPr>
          <p:nvPr/>
        </p:nvSpPr>
        <p:spPr bwMode="auto">
          <a:xfrm rot="-10800000">
            <a:off x="6650831" y="3005139"/>
            <a:ext cx="3333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7" name="Oval 61"/>
          <p:cNvSpPr>
            <a:spLocks noChangeArrowheads="1"/>
          </p:cNvSpPr>
          <p:nvPr/>
        </p:nvSpPr>
        <p:spPr bwMode="auto">
          <a:xfrm rot="-10800000">
            <a:off x="6572250" y="2969420"/>
            <a:ext cx="3333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8" name="Oval 62"/>
          <p:cNvSpPr>
            <a:spLocks noChangeArrowheads="1"/>
          </p:cNvSpPr>
          <p:nvPr/>
        </p:nvSpPr>
        <p:spPr bwMode="auto">
          <a:xfrm rot="-10800000">
            <a:off x="6547247" y="2852739"/>
            <a:ext cx="3333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9" name="Oval 63"/>
          <p:cNvSpPr>
            <a:spLocks noChangeArrowheads="1"/>
          </p:cNvSpPr>
          <p:nvPr/>
        </p:nvSpPr>
        <p:spPr bwMode="auto">
          <a:xfrm rot="-10800000">
            <a:off x="6536531" y="2776539"/>
            <a:ext cx="3333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0" name="Oval 64"/>
          <p:cNvSpPr>
            <a:spLocks noChangeArrowheads="1"/>
          </p:cNvSpPr>
          <p:nvPr/>
        </p:nvSpPr>
        <p:spPr bwMode="auto">
          <a:xfrm rot="-10800000">
            <a:off x="6509148" y="2688433"/>
            <a:ext cx="3452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1" name="Oval 65"/>
          <p:cNvSpPr>
            <a:spLocks noChangeArrowheads="1"/>
          </p:cNvSpPr>
          <p:nvPr/>
        </p:nvSpPr>
        <p:spPr bwMode="auto">
          <a:xfrm rot="-10800000">
            <a:off x="6579394" y="2643189"/>
            <a:ext cx="34529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2" name="Oval 66"/>
          <p:cNvSpPr>
            <a:spLocks noChangeArrowheads="1"/>
          </p:cNvSpPr>
          <p:nvPr/>
        </p:nvSpPr>
        <p:spPr bwMode="auto">
          <a:xfrm rot="-10800000">
            <a:off x="6699648" y="2786064"/>
            <a:ext cx="3452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3" name="Oval 67"/>
          <p:cNvSpPr>
            <a:spLocks noChangeArrowheads="1"/>
          </p:cNvSpPr>
          <p:nvPr/>
        </p:nvSpPr>
        <p:spPr bwMode="auto">
          <a:xfrm rot="-10800000">
            <a:off x="6773466" y="2802733"/>
            <a:ext cx="3333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4" name="Oval 68"/>
          <p:cNvSpPr>
            <a:spLocks noChangeArrowheads="1"/>
          </p:cNvSpPr>
          <p:nvPr/>
        </p:nvSpPr>
        <p:spPr bwMode="auto">
          <a:xfrm rot="-10800000">
            <a:off x="6721080" y="2878933"/>
            <a:ext cx="3452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5" name="Oval 69"/>
          <p:cNvSpPr>
            <a:spLocks noChangeArrowheads="1"/>
          </p:cNvSpPr>
          <p:nvPr/>
        </p:nvSpPr>
        <p:spPr bwMode="auto">
          <a:xfrm rot="-10800000">
            <a:off x="6800850" y="2652714"/>
            <a:ext cx="3333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6" name="Oval 70"/>
          <p:cNvSpPr>
            <a:spLocks noChangeArrowheads="1"/>
          </p:cNvSpPr>
          <p:nvPr/>
        </p:nvSpPr>
        <p:spPr bwMode="auto">
          <a:xfrm rot="-10800000">
            <a:off x="6682980" y="2662239"/>
            <a:ext cx="3452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7" name="Oval 71"/>
          <p:cNvSpPr>
            <a:spLocks noChangeArrowheads="1"/>
          </p:cNvSpPr>
          <p:nvPr/>
        </p:nvSpPr>
        <p:spPr bwMode="auto">
          <a:xfrm rot="-10800000">
            <a:off x="6634162" y="2819401"/>
            <a:ext cx="3333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8" name="Oval 72"/>
          <p:cNvSpPr>
            <a:spLocks noChangeArrowheads="1"/>
          </p:cNvSpPr>
          <p:nvPr/>
        </p:nvSpPr>
        <p:spPr bwMode="auto">
          <a:xfrm rot="-10800000">
            <a:off x="6585347" y="2914651"/>
            <a:ext cx="3333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9" name="Freeform 73"/>
          <p:cNvSpPr>
            <a:spLocks/>
          </p:cNvSpPr>
          <p:nvPr/>
        </p:nvSpPr>
        <p:spPr bwMode="auto">
          <a:xfrm rot="-10800000">
            <a:off x="6737749" y="2619375"/>
            <a:ext cx="210740" cy="729854"/>
          </a:xfrm>
          <a:custGeom>
            <a:avLst/>
            <a:gdLst>
              <a:gd name="T0" fmla="*/ 176 w 177"/>
              <a:gd name="T1" fmla="*/ 0 h 613"/>
              <a:gd name="T2" fmla="*/ 0 w 177"/>
              <a:gd name="T3" fmla="*/ 612 h 6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7" h="613">
                <a:moveTo>
                  <a:pt x="176" y="0"/>
                </a:moveTo>
                <a:lnTo>
                  <a:pt x="0" y="612"/>
                </a:ln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0" name="Freeform 74"/>
          <p:cNvSpPr>
            <a:spLocks/>
          </p:cNvSpPr>
          <p:nvPr/>
        </p:nvSpPr>
        <p:spPr bwMode="auto">
          <a:xfrm rot="-10800000">
            <a:off x="6398420" y="2619375"/>
            <a:ext cx="226219" cy="720329"/>
          </a:xfrm>
          <a:custGeom>
            <a:avLst/>
            <a:gdLst>
              <a:gd name="T0" fmla="*/ 0 w 190"/>
              <a:gd name="T1" fmla="*/ 0 h 605"/>
              <a:gd name="T2" fmla="*/ 189 w 190"/>
              <a:gd name="T3" fmla="*/ 604 h 60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0" h="605">
                <a:moveTo>
                  <a:pt x="0" y="0"/>
                </a:moveTo>
                <a:lnTo>
                  <a:pt x="189" y="604"/>
                </a:ln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1" name="Oval 75"/>
          <p:cNvSpPr>
            <a:spLocks noChangeArrowheads="1"/>
          </p:cNvSpPr>
          <p:nvPr/>
        </p:nvSpPr>
        <p:spPr bwMode="auto">
          <a:xfrm rot="-10800000">
            <a:off x="6634162" y="3324226"/>
            <a:ext cx="34529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12" name="Oval 76"/>
          <p:cNvSpPr>
            <a:spLocks noChangeArrowheads="1"/>
          </p:cNvSpPr>
          <p:nvPr/>
        </p:nvSpPr>
        <p:spPr bwMode="auto">
          <a:xfrm rot="-10800000">
            <a:off x="6697266" y="3314701"/>
            <a:ext cx="33338" cy="40481"/>
          </a:xfrm>
          <a:prstGeom prst="ellipse">
            <a:avLst/>
          </a:prstGeom>
          <a:solidFill>
            <a:srgbClr val="FC0128"/>
          </a:solidFill>
          <a:ln>
            <a:noFill/>
          </a:ln>
          <a:effectLst>
            <a:outerShdw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13" name="Line 77"/>
          <p:cNvSpPr>
            <a:spLocks noChangeShapeType="1"/>
          </p:cNvSpPr>
          <p:nvPr/>
        </p:nvSpPr>
        <p:spPr bwMode="auto">
          <a:xfrm rot="10800000" flipV="1">
            <a:off x="6682979" y="2391966"/>
            <a:ext cx="0" cy="413147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4" name="Freeform 78"/>
          <p:cNvSpPr>
            <a:spLocks/>
          </p:cNvSpPr>
          <p:nvPr/>
        </p:nvSpPr>
        <p:spPr bwMode="auto">
          <a:xfrm rot="-10800000">
            <a:off x="5830492" y="2624138"/>
            <a:ext cx="421481" cy="1687116"/>
          </a:xfrm>
          <a:custGeom>
            <a:avLst/>
            <a:gdLst>
              <a:gd name="T0" fmla="*/ 0 w 354"/>
              <a:gd name="T1" fmla="*/ 0 h 1417"/>
              <a:gd name="T2" fmla="*/ 353 w 354"/>
              <a:gd name="T3" fmla="*/ 1416 h 141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4" h="1417">
                <a:moveTo>
                  <a:pt x="0" y="0"/>
                </a:moveTo>
                <a:lnTo>
                  <a:pt x="353" y="1416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5" name="Line 79"/>
          <p:cNvSpPr>
            <a:spLocks noChangeShapeType="1"/>
          </p:cNvSpPr>
          <p:nvPr/>
        </p:nvSpPr>
        <p:spPr bwMode="auto">
          <a:xfrm rot="-10800000">
            <a:off x="6635355" y="3326606"/>
            <a:ext cx="101203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6" name="Line 80"/>
          <p:cNvSpPr>
            <a:spLocks noChangeShapeType="1"/>
          </p:cNvSpPr>
          <p:nvPr/>
        </p:nvSpPr>
        <p:spPr bwMode="auto">
          <a:xfrm>
            <a:off x="2013347" y="4293394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7" name="Line 81"/>
          <p:cNvSpPr>
            <a:spLocks noChangeShapeType="1"/>
          </p:cNvSpPr>
          <p:nvPr/>
        </p:nvSpPr>
        <p:spPr bwMode="auto">
          <a:xfrm>
            <a:off x="2641997" y="4293394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8" name="Line 82"/>
          <p:cNvSpPr>
            <a:spLocks noChangeShapeType="1"/>
          </p:cNvSpPr>
          <p:nvPr/>
        </p:nvSpPr>
        <p:spPr bwMode="auto">
          <a:xfrm>
            <a:off x="6241256" y="4314825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9" name="Line 83"/>
          <p:cNvSpPr>
            <a:spLocks noChangeShapeType="1"/>
          </p:cNvSpPr>
          <p:nvPr/>
        </p:nvSpPr>
        <p:spPr bwMode="auto">
          <a:xfrm>
            <a:off x="6869906" y="4314825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0" name="Text Box 84"/>
          <p:cNvSpPr txBox="1">
            <a:spLocks noChangeArrowheads="1"/>
          </p:cNvSpPr>
          <p:nvPr/>
        </p:nvSpPr>
        <p:spPr bwMode="auto">
          <a:xfrm>
            <a:off x="2847976" y="2294335"/>
            <a:ext cx="61266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1050"/>
              <a:t>Sheath</a:t>
            </a:r>
            <a:endParaRPr lang="en-GB" altLang="en-US" sz="1050"/>
          </a:p>
        </p:txBody>
      </p:sp>
      <p:sp>
        <p:nvSpPr>
          <p:cNvPr id="14421" name="Text Box 85"/>
          <p:cNvSpPr txBox="1">
            <a:spLocks noChangeArrowheads="1"/>
          </p:cNvSpPr>
          <p:nvPr/>
        </p:nvSpPr>
        <p:spPr bwMode="auto">
          <a:xfrm>
            <a:off x="2174082" y="2114550"/>
            <a:ext cx="64312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1050"/>
              <a:t>Sample</a:t>
            </a:r>
            <a:endParaRPr lang="en-GB" altLang="en-US" sz="1050"/>
          </a:p>
        </p:txBody>
      </p:sp>
      <p:sp>
        <p:nvSpPr>
          <p:cNvPr id="14422" name="Text Box 86"/>
          <p:cNvSpPr txBox="1">
            <a:spLocks noChangeArrowheads="1"/>
          </p:cNvSpPr>
          <p:nvPr/>
        </p:nvSpPr>
        <p:spPr bwMode="auto">
          <a:xfrm>
            <a:off x="7041357" y="2286000"/>
            <a:ext cx="61266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1050"/>
              <a:t>Sheath</a:t>
            </a:r>
            <a:endParaRPr lang="en-GB" altLang="en-US" sz="1050"/>
          </a:p>
        </p:txBody>
      </p:sp>
      <p:sp>
        <p:nvSpPr>
          <p:cNvPr id="14423" name="Text Box 87"/>
          <p:cNvSpPr txBox="1">
            <a:spLocks noChangeArrowheads="1"/>
          </p:cNvSpPr>
          <p:nvPr/>
        </p:nvSpPr>
        <p:spPr bwMode="auto">
          <a:xfrm>
            <a:off x="6367464" y="2106216"/>
            <a:ext cx="64312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1050"/>
              <a:t>Sample</a:t>
            </a:r>
            <a:endParaRPr lang="en-GB" altLang="en-US" sz="1050"/>
          </a:p>
        </p:txBody>
      </p:sp>
      <p:sp>
        <p:nvSpPr>
          <p:cNvPr id="14424" name="Text Box 88"/>
          <p:cNvSpPr txBox="1">
            <a:spLocks noChangeArrowheads="1"/>
          </p:cNvSpPr>
          <p:nvPr/>
        </p:nvSpPr>
        <p:spPr bwMode="auto">
          <a:xfrm>
            <a:off x="3095625" y="3371851"/>
            <a:ext cx="12251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US" sz="1200"/>
              <a:t>Sample pressure low, small core stream. Good for DNA analysis</a:t>
            </a:r>
            <a:endParaRPr lang="en-GB" altLang="en-US" sz="1200"/>
          </a:p>
        </p:txBody>
      </p:sp>
      <p:sp>
        <p:nvSpPr>
          <p:cNvPr id="14425" name="Text Box 89"/>
          <p:cNvSpPr txBox="1">
            <a:spLocks noChangeArrowheads="1"/>
          </p:cNvSpPr>
          <p:nvPr/>
        </p:nvSpPr>
        <p:spPr bwMode="auto">
          <a:xfrm>
            <a:off x="4889897" y="3371851"/>
            <a:ext cx="12239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US" sz="1200"/>
              <a:t>High sample pressure, broader  core stream.</a:t>
            </a:r>
          </a:p>
          <a:p>
            <a:r>
              <a:rPr lang="de-DE" altLang="en-US" sz="1200"/>
              <a:t>Bad for  DNA analysis</a:t>
            </a:r>
            <a:endParaRPr lang="en-GB" altLang="en-US" sz="1200"/>
          </a:p>
        </p:txBody>
      </p:sp>
      <p:grpSp>
        <p:nvGrpSpPr>
          <p:cNvPr id="14434" name="Group 98"/>
          <p:cNvGrpSpPr>
            <a:grpSpLocks/>
          </p:cNvGrpSpPr>
          <p:nvPr/>
        </p:nvGrpSpPr>
        <p:grpSpPr bwMode="auto">
          <a:xfrm>
            <a:off x="1600200" y="4686301"/>
            <a:ext cx="2391966" cy="1112044"/>
            <a:chOff x="384" y="3216"/>
            <a:chExt cx="2009" cy="934"/>
          </a:xfrm>
        </p:grpSpPr>
        <p:sp>
          <p:nvSpPr>
            <p:cNvPr id="14426" name="Text Box 90"/>
            <p:cNvSpPr txBox="1">
              <a:spLocks noChangeArrowheads="1"/>
            </p:cNvSpPr>
            <p:nvPr/>
          </p:nvSpPr>
          <p:spPr bwMode="auto">
            <a:xfrm>
              <a:off x="384" y="3840"/>
              <a:ext cx="7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/>
                <a:t>LOW</a:t>
              </a:r>
            </a:p>
          </p:txBody>
        </p:sp>
        <p:grpSp>
          <p:nvGrpSpPr>
            <p:cNvPr id="14432" name="Group 96"/>
            <p:cNvGrpSpPr>
              <a:grpSpLocks/>
            </p:cNvGrpSpPr>
            <p:nvPr/>
          </p:nvGrpSpPr>
          <p:grpSpPr bwMode="auto">
            <a:xfrm>
              <a:off x="1463" y="3216"/>
              <a:ext cx="930" cy="912"/>
              <a:chOff x="1463" y="3216"/>
              <a:chExt cx="930" cy="912"/>
            </a:xfrm>
          </p:grpSpPr>
          <p:sp>
            <p:nvSpPr>
              <p:cNvPr id="14428" name="AutoShape 92"/>
              <p:cNvSpPr>
                <a:spLocks noChangeArrowheads="1"/>
              </p:cNvSpPr>
              <p:nvPr/>
            </p:nvSpPr>
            <p:spPr bwMode="auto">
              <a:xfrm>
                <a:off x="1684" y="3312"/>
                <a:ext cx="45" cy="81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9" name="Rectangle 93"/>
              <p:cNvSpPr>
                <a:spLocks noChangeArrowheads="1"/>
              </p:cNvSpPr>
              <p:nvPr/>
            </p:nvSpPr>
            <p:spPr bwMode="auto">
              <a:xfrm>
                <a:off x="1463" y="3216"/>
                <a:ext cx="930" cy="91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435" name="Group 99"/>
          <p:cNvGrpSpPr>
            <a:grpSpLocks/>
          </p:cNvGrpSpPr>
          <p:nvPr/>
        </p:nvGrpSpPr>
        <p:grpSpPr bwMode="auto">
          <a:xfrm>
            <a:off x="4783933" y="4686301"/>
            <a:ext cx="2060972" cy="1112044"/>
            <a:chOff x="3058" y="3216"/>
            <a:chExt cx="1731" cy="934"/>
          </a:xfrm>
        </p:grpSpPr>
        <p:sp>
          <p:nvSpPr>
            <p:cNvPr id="14427" name="Text Box 91"/>
            <p:cNvSpPr txBox="1">
              <a:spLocks noChangeArrowheads="1"/>
            </p:cNvSpPr>
            <p:nvPr/>
          </p:nvSpPr>
          <p:spPr bwMode="auto">
            <a:xfrm>
              <a:off x="4080" y="3840"/>
              <a:ext cx="7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/>
                <a:t>HIGH</a:t>
              </a:r>
            </a:p>
          </p:txBody>
        </p:sp>
        <p:grpSp>
          <p:nvGrpSpPr>
            <p:cNvPr id="14433" name="Group 97"/>
            <p:cNvGrpSpPr>
              <a:grpSpLocks/>
            </p:cNvGrpSpPr>
            <p:nvPr/>
          </p:nvGrpSpPr>
          <p:grpSpPr bwMode="auto">
            <a:xfrm>
              <a:off x="3058" y="3216"/>
              <a:ext cx="931" cy="912"/>
              <a:chOff x="3058" y="3216"/>
              <a:chExt cx="931" cy="912"/>
            </a:xfrm>
          </p:grpSpPr>
          <p:sp>
            <p:nvSpPr>
              <p:cNvPr id="14430" name="AutoShape 94"/>
              <p:cNvSpPr>
                <a:spLocks noChangeArrowheads="1"/>
              </p:cNvSpPr>
              <p:nvPr/>
            </p:nvSpPr>
            <p:spPr bwMode="auto">
              <a:xfrm>
                <a:off x="3280" y="3312"/>
                <a:ext cx="133" cy="81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1" name="Rectangle 95"/>
              <p:cNvSpPr>
                <a:spLocks noChangeArrowheads="1"/>
              </p:cNvSpPr>
              <p:nvPr/>
            </p:nvSpPr>
            <p:spPr bwMode="auto">
              <a:xfrm>
                <a:off x="3058" y="3216"/>
                <a:ext cx="931" cy="91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2079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" id="{181BFA7E-2E6B-4CE9-AE9B-A76D4AF840BD}" vid="{CB2ACEFC-D31A-45AB-9578-54FBBE40AD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</Template>
  <TotalTime>21</TotalTime>
  <Words>366</Words>
  <Application>Microsoft Office PowerPoint</Application>
  <PresentationFormat>On-screen Show (4:3)</PresentationFormat>
  <Paragraphs>99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Tahoma</vt:lpstr>
      <vt:lpstr>EU</vt:lpstr>
      <vt:lpstr>PowerPoint Presentation</vt:lpstr>
      <vt:lpstr>Deteksi Protein</vt:lpstr>
      <vt:lpstr>Flow Cytometry Is A Powerful Technique For Characterizing Immune Cells </vt:lpstr>
      <vt:lpstr>Principles Of Flow Cytometry </vt:lpstr>
      <vt:lpstr>PowerPoint Presentation</vt:lpstr>
      <vt:lpstr>PowerPoint Presentation</vt:lpstr>
      <vt:lpstr>Basics of Flow Cytometry</vt:lpstr>
      <vt:lpstr>The automated Microscope</vt:lpstr>
      <vt:lpstr>Hydrodynamic focussing in the cuvette</vt:lpstr>
      <vt:lpstr>Limitations With Light Scattering </vt:lpstr>
      <vt:lpstr>FSC vs SSC Dot Plot</vt:lpstr>
      <vt:lpstr>Fluorescence And Antibodies  To The Rescue</vt:lpstr>
      <vt:lpstr>Fluorescent Dyes And Antibodies</vt:lpstr>
      <vt:lpstr> Excitation Spectra Of Fluorochromes </vt:lpstr>
      <vt:lpstr>Emission Spectra</vt:lpstr>
      <vt:lpstr>Architecture of A FacsCalibur Instrument</vt:lpstr>
      <vt:lpstr>Analyzed Data</vt:lpstr>
      <vt:lpstr>Flow Cytometry</vt:lpstr>
      <vt:lpstr>Cell Marker</vt:lpstr>
      <vt:lpstr>Cell Marker </vt:lpstr>
      <vt:lpstr>Fluophore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Aroem Naroeni</dc:creator>
  <cp:lastModifiedBy>Aroem Naroeni</cp:lastModifiedBy>
  <cp:revision>3</cp:revision>
  <dcterms:created xsi:type="dcterms:W3CDTF">2018-12-05T13:01:39Z</dcterms:created>
  <dcterms:modified xsi:type="dcterms:W3CDTF">2018-12-05T13:23:27Z</dcterms:modified>
</cp:coreProperties>
</file>