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65" r:id="rId4"/>
    <p:sldId id="266" r:id="rId5"/>
    <p:sldId id="267" r:id="rId6"/>
    <p:sldId id="269" r:id="rId7"/>
    <p:sldId id="270" r:id="rId8"/>
    <p:sldId id="271" r:id="rId9"/>
    <p:sldId id="272" r:id="rId10"/>
    <p:sldId id="268" r:id="rId11"/>
    <p:sldId id="273" r:id="rId12"/>
    <p:sldId id="274" r:id="rId13"/>
    <p:sldId id="275" r:id="rId14"/>
    <p:sldId id="258" r:id="rId15"/>
    <p:sldId id="261" r:id="rId16"/>
    <p:sldId id="262" r:id="rId17"/>
    <p:sldId id="263" r:id="rId18"/>
    <p:sldId id="264" r:id="rId19"/>
    <p:sldId id="259" r:id="rId20"/>
    <p:sldId id="260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49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1382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81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805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619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65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921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596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204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735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263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94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69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22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5599F5A-EA13-44AC-8ADE-CE6B12A9E5F7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7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8376" y="3437731"/>
            <a:ext cx="7772400" cy="1470025"/>
          </a:xfrm>
        </p:spPr>
        <p:txBody>
          <a:bodyPr/>
          <a:lstStyle/>
          <a:p>
            <a:r>
              <a:rPr lang="en-US" dirty="0" err="1"/>
              <a:t>KKKkkkk</a:t>
            </a:r>
            <a:endParaRPr lang="en-US" dirty="0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2420143"/>
            <a:ext cx="6400800" cy="1752600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TEKNIK Protein</a:t>
            </a:r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KULIAH </a:t>
            </a:r>
            <a:r>
              <a:rPr lang="en-US" sz="4000" dirty="0">
                <a:solidFill>
                  <a:schemeClr val="bg1"/>
                </a:solidFill>
              </a:rPr>
              <a:t>4</a:t>
            </a:r>
            <a:endParaRPr lang="en-US" sz="4000" dirty="0" smtClean="0">
              <a:solidFill>
                <a:schemeClr val="bg1"/>
              </a:solidFill>
            </a:endParaRPr>
          </a:p>
          <a:p>
            <a:r>
              <a:rPr lang="en-US" sz="4000" dirty="0" err="1" smtClean="0">
                <a:solidFill>
                  <a:schemeClr val="bg1"/>
                </a:solidFill>
              </a:rPr>
              <a:t>Asam</a:t>
            </a:r>
            <a:r>
              <a:rPr lang="en-US" sz="4000" dirty="0" smtClean="0">
                <a:solidFill>
                  <a:schemeClr val="bg1"/>
                </a:solidFill>
              </a:rPr>
              <a:t> Amino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302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Asam</a:t>
            </a:r>
            <a:r>
              <a:rPr lang="en-US" dirty="0" smtClean="0"/>
              <a:t> Amino</a:t>
            </a:r>
            <a:endParaRPr lang="en-US" dirty="0"/>
          </a:p>
        </p:txBody>
      </p:sp>
      <p:pic>
        <p:nvPicPr>
          <p:cNvPr id="1026" name="Picture 2" descr="C:\Users\LENOVO\Desktop\IMG201809300919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4" t="31119" r="8364" b="33985"/>
          <a:stretch/>
        </p:blipFill>
        <p:spPr bwMode="auto">
          <a:xfrm>
            <a:off x="2590800" y="1635369"/>
            <a:ext cx="3771900" cy="431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261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Asam</a:t>
            </a:r>
            <a:r>
              <a:rPr lang="en-US" dirty="0" smtClean="0"/>
              <a:t> Amino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Asam</a:t>
            </a:r>
            <a:r>
              <a:rPr lang="en-US" dirty="0" smtClean="0"/>
              <a:t> amino polar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bermuatan</a:t>
            </a:r>
            <a:r>
              <a:rPr lang="en-US" dirty="0" smtClean="0"/>
              <a:t> </a:t>
            </a:r>
            <a:r>
              <a:rPr lang="en-US" dirty="0" err="1" smtClean="0"/>
              <a:t>dicirikan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rantai</a:t>
            </a:r>
            <a:r>
              <a:rPr lang="en-US" dirty="0" smtClean="0"/>
              <a:t> </a:t>
            </a:r>
            <a:r>
              <a:rPr lang="en-US" dirty="0" err="1" smtClean="0"/>
              <a:t>samping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gugus</a:t>
            </a:r>
            <a:r>
              <a:rPr lang="en-US" dirty="0" smtClean="0"/>
              <a:t> </a:t>
            </a:r>
            <a:r>
              <a:rPr lang="en-US" dirty="0" err="1" smtClean="0"/>
              <a:t>hidroksida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Dicirikan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gugus</a:t>
            </a:r>
            <a:r>
              <a:rPr lang="en-US" dirty="0" smtClean="0"/>
              <a:t> </a:t>
            </a:r>
            <a:r>
              <a:rPr lang="en-US" dirty="0" err="1" smtClean="0"/>
              <a:t>amin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gugus</a:t>
            </a:r>
            <a:r>
              <a:rPr lang="en-US" dirty="0" smtClean="0"/>
              <a:t> </a:t>
            </a:r>
            <a:r>
              <a:rPr lang="en-US" dirty="0" err="1" smtClean="0"/>
              <a:t>karboksil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pemisahan</a:t>
            </a:r>
            <a:r>
              <a:rPr lang="en-US" dirty="0" smtClean="0"/>
              <a:t> </a:t>
            </a:r>
            <a:r>
              <a:rPr lang="en-US" dirty="0" err="1" smtClean="0"/>
              <a:t>jenin</a:t>
            </a:r>
            <a:r>
              <a:rPr lang="en-US" dirty="0" smtClean="0"/>
              <a:t> protein </a:t>
            </a:r>
            <a:r>
              <a:rPr lang="en-US" dirty="0" err="1" smtClean="0"/>
              <a:t>berdasar</a:t>
            </a:r>
            <a:r>
              <a:rPr lang="en-US" dirty="0" smtClean="0"/>
              <a:t> 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10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68" y="291501"/>
            <a:ext cx="7886700" cy="1325563"/>
          </a:xfrm>
        </p:spPr>
        <p:txBody>
          <a:bodyPr/>
          <a:lstStyle/>
          <a:p>
            <a:r>
              <a:rPr lang="en-US" dirty="0"/>
              <a:t>SDS PAGE</a:t>
            </a:r>
            <a:br>
              <a:rPr lang="en-US" dirty="0"/>
            </a:br>
            <a:r>
              <a:rPr lang="en-US" dirty="0" err="1"/>
              <a:t>peralatan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1825901"/>
            <a:ext cx="4299164" cy="3605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814" y="2243577"/>
            <a:ext cx="3618525" cy="318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32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165195"/>
            <a:ext cx="7886700" cy="1325563"/>
          </a:xfrm>
        </p:spPr>
        <p:txBody>
          <a:bodyPr/>
          <a:lstStyle/>
          <a:p>
            <a:r>
              <a:rPr lang="en-US" dirty="0"/>
              <a:t>2D gel electrophoresis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954157" y="1690689"/>
            <a:ext cx="73450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protein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pemisahan</a:t>
            </a:r>
            <a:r>
              <a:rPr lang="en-US" dirty="0"/>
              <a:t> protein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dimensi</a:t>
            </a:r>
            <a:endParaRPr lang="en-US" dirty="0"/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molekul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pH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13" y="2090550"/>
            <a:ext cx="5170131" cy="401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95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Terdapat 20 macam asam amino yang menyusun protein</a:t>
            </a:r>
          </a:p>
          <a:p>
            <a:r>
              <a:rPr lang="en-US" smtClean="0"/>
              <a:t>Berfungsi sebagai Enzim, Receptor, Haemoglobin, Otot dll</a:t>
            </a:r>
          </a:p>
        </p:txBody>
      </p:sp>
    </p:spTree>
    <p:extLst>
      <p:ext uri="{BB962C8B-B14F-4D97-AF65-F5344CB8AC3E}">
        <p14:creationId xmlns:p14="http://schemas.microsoft.com/office/powerpoint/2010/main" val="3783799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5012" y="1551669"/>
            <a:ext cx="3982159" cy="1325563"/>
          </a:xfrm>
        </p:spPr>
        <p:txBody>
          <a:bodyPr/>
          <a:lstStyle/>
          <a:p>
            <a:r>
              <a:rPr lang="en-US" dirty="0"/>
              <a:t>DNA Sequence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490" t="8117" r="49491" b="9194"/>
          <a:stretch/>
        </p:blipFill>
        <p:spPr>
          <a:xfrm>
            <a:off x="236171" y="365125"/>
            <a:ext cx="4393096" cy="60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26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1259646"/>
            <a:ext cx="4419600" cy="1325563"/>
          </a:xfrm>
        </p:spPr>
        <p:txBody>
          <a:bodyPr/>
          <a:lstStyle/>
          <a:p>
            <a:r>
              <a:rPr lang="en-US" dirty="0"/>
              <a:t>Protein Sequence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94" t="8117" r="48137" b="22237"/>
          <a:stretch/>
        </p:blipFill>
        <p:spPr>
          <a:xfrm>
            <a:off x="115942" y="890952"/>
            <a:ext cx="4554029" cy="509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55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715" y="1370428"/>
            <a:ext cx="42862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85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606" y="141518"/>
            <a:ext cx="7886700" cy="1325563"/>
          </a:xfrm>
        </p:spPr>
        <p:txBody>
          <a:bodyPr/>
          <a:lstStyle/>
          <a:p>
            <a:r>
              <a:rPr lang="en-US" dirty="0"/>
              <a:t>Protein Sequence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921" y="1202082"/>
            <a:ext cx="2614613" cy="4848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388" y="1038384"/>
            <a:ext cx="3298942" cy="568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30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Protein</a:t>
            </a:r>
          </a:p>
        </p:txBody>
      </p:sp>
      <p:pic>
        <p:nvPicPr>
          <p:cNvPr id="2969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43000"/>
            <a:ext cx="29527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1"/>
          <p:cNvSpPr txBox="1">
            <a:spLocks noChangeArrowheads="1"/>
          </p:cNvSpPr>
          <p:nvPr/>
        </p:nvSpPr>
        <p:spPr bwMode="auto">
          <a:xfrm>
            <a:off x="990600" y="2590800"/>
            <a:ext cx="4095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Protein adalah rantai asam amino</a:t>
            </a:r>
          </a:p>
          <a:p>
            <a:r>
              <a:rPr lang="en-US"/>
              <a:t>Struktur protein : linear, twisted, folded</a:t>
            </a:r>
          </a:p>
        </p:txBody>
      </p:sp>
    </p:spTree>
    <p:extLst>
      <p:ext uri="{BB962C8B-B14F-4D97-AF65-F5344CB8AC3E}">
        <p14:creationId xmlns:p14="http://schemas.microsoft.com/office/powerpoint/2010/main" val="3151610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Struktur Protein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317171"/>
            <a:ext cx="8229600" cy="4525963"/>
          </a:xfrm>
        </p:spPr>
        <p:txBody>
          <a:bodyPr/>
          <a:lstStyle/>
          <a:p>
            <a:r>
              <a:rPr lang="en-US" dirty="0" err="1" smtClean="0"/>
              <a:t>Makromolekul</a:t>
            </a:r>
            <a:r>
              <a:rPr lang="en-US" dirty="0" smtClean="0"/>
              <a:t> yang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rantai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amino</a:t>
            </a:r>
          </a:p>
          <a:p>
            <a:r>
              <a:rPr lang="en-US" dirty="0" smtClean="0"/>
              <a:t>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katalis</a:t>
            </a:r>
            <a:r>
              <a:rPr lang="en-US" dirty="0" smtClean="0"/>
              <a:t>, </a:t>
            </a:r>
            <a:r>
              <a:rPr lang="en-US" dirty="0" err="1" smtClean="0"/>
              <a:t>reaksi</a:t>
            </a:r>
            <a:r>
              <a:rPr lang="en-US" dirty="0" smtClean="0"/>
              <a:t> metabolism, </a:t>
            </a:r>
            <a:r>
              <a:rPr lang="en-US" dirty="0" err="1" smtClean="0"/>
              <a:t>Replikasi</a:t>
            </a:r>
            <a:r>
              <a:rPr lang="en-US" dirty="0" smtClean="0"/>
              <a:t> DNA,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rangsangan</a:t>
            </a:r>
            <a:r>
              <a:rPr lang="en-US" dirty="0" smtClean="0"/>
              <a:t>, </a:t>
            </a:r>
            <a:r>
              <a:rPr lang="en-US" dirty="0" err="1" smtClean="0"/>
              <a:t>transportasi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endParaRPr lang="en-US" dirty="0" smtClean="0"/>
          </a:p>
          <a:p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protein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yang lain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sekuen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amino yang </a:t>
            </a:r>
            <a:r>
              <a:rPr lang="en-US" dirty="0" err="1" smtClean="0"/>
              <a:t>diatur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sekuen</a:t>
            </a:r>
            <a:r>
              <a:rPr lang="en-US" dirty="0" smtClean="0"/>
              <a:t> </a:t>
            </a:r>
            <a:r>
              <a:rPr lang="en-US" dirty="0" err="1" smtClean="0"/>
              <a:t>nukleotida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gen (G, T, A, C)</a:t>
            </a:r>
          </a:p>
        </p:txBody>
      </p:sp>
    </p:spTree>
    <p:extLst>
      <p:ext uri="{BB962C8B-B14F-4D97-AF65-F5344CB8AC3E}">
        <p14:creationId xmlns:p14="http://schemas.microsoft.com/office/powerpoint/2010/main" val="656284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1065481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Asam</a:t>
            </a:r>
            <a:r>
              <a:rPr lang="en-US" dirty="0" smtClean="0"/>
              <a:t> amino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42" y="1393375"/>
            <a:ext cx="8229600" cy="4525963"/>
          </a:xfrm>
        </p:spPr>
        <p:txBody>
          <a:bodyPr/>
          <a:lstStyle/>
          <a:p>
            <a:r>
              <a:rPr lang="en-US" dirty="0" err="1" smtClean="0"/>
              <a:t>Asam</a:t>
            </a:r>
            <a:r>
              <a:rPr lang="en-US" dirty="0" smtClean="0"/>
              <a:t> amino </a:t>
            </a:r>
            <a:r>
              <a:rPr lang="en-US" dirty="0" err="1" smtClean="0"/>
              <a:t>adalah</a:t>
            </a:r>
            <a:r>
              <a:rPr lang="en-US" dirty="0" smtClean="0"/>
              <a:t> unit </a:t>
            </a:r>
            <a:r>
              <a:rPr lang="en-US" dirty="0" err="1" smtClean="0"/>
              <a:t>terkecil</a:t>
            </a:r>
            <a:r>
              <a:rPr lang="en-US" dirty="0" smtClean="0"/>
              <a:t> (monomer) </a:t>
            </a:r>
            <a:r>
              <a:rPr lang="en-US" dirty="0" err="1" smtClean="0"/>
              <a:t>penyusun</a:t>
            </a:r>
            <a:r>
              <a:rPr lang="en-US" dirty="0" smtClean="0"/>
              <a:t> protein.</a:t>
            </a:r>
          </a:p>
          <a:p>
            <a:r>
              <a:rPr lang="en-US" dirty="0" smtClean="0"/>
              <a:t>Monomer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polimer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protein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ikatan</a:t>
            </a:r>
            <a:r>
              <a:rPr lang="en-US" dirty="0" smtClean="0"/>
              <a:t> </a:t>
            </a:r>
            <a:r>
              <a:rPr lang="en-US" dirty="0" err="1" smtClean="0"/>
              <a:t>peptida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Sehingga</a:t>
            </a:r>
            <a:r>
              <a:rPr lang="en-US" dirty="0" smtClean="0"/>
              <a:t> protein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polipeptida</a:t>
            </a:r>
            <a:endParaRPr lang="en-US" dirty="0"/>
          </a:p>
          <a:p>
            <a:r>
              <a:rPr lang="en-US" dirty="0" smtClean="0"/>
              <a:t>                </a:t>
            </a:r>
          </a:p>
          <a:p>
            <a:pPr marL="0" indent="0">
              <a:buNone/>
            </a:pPr>
            <a:r>
              <a:rPr lang="en-US" dirty="0" smtClean="0"/>
              <a:t>                                 </a:t>
            </a:r>
          </a:p>
          <a:p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1970310" y="4007154"/>
            <a:ext cx="3697955" cy="1956709"/>
            <a:chOff x="1970310" y="4007154"/>
            <a:chExt cx="3697955" cy="195670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754077" y="4985307"/>
              <a:ext cx="5116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120237" y="4974422"/>
              <a:ext cx="66402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646710" y="5159493"/>
              <a:ext cx="0" cy="4136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970310" y="4800641"/>
              <a:ext cx="780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NH3+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80870" y="4800642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COO-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61652" y="4800641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l-GR" sz="1200" dirty="0" smtClean="0"/>
                <a:t>α</a:t>
              </a:r>
              <a:endParaRPr lang="en-US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71021" y="5594531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94310" y="4007154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</a:t>
              </a:r>
              <a:endParaRPr lang="en-US" dirty="0"/>
            </a:p>
          </p:txBody>
        </p:sp>
        <p:cxnSp>
          <p:nvCxnSpPr>
            <p:cNvPr id="32" name="Straight Connector 31"/>
            <p:cNvCxnSpPr>
              <a:stCxn id="28" idx="2"/>
            </p:cNvCxnSpPr>
            <p:nvPr/>
          </p:nvCxnSpPr>
          <p:spPr>
            <a:xfrm>
              <a:off x="3669999" y="4376486"/>
              <a:ext cx="0" cy="4241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5425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Amino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Asam</a:t>
            </a:r>
            <a:r>
              <a:rPr lang="en-US" dirty="0" smtClean="0"/>
              <a:t> amino </a:t>
            </a:r>
            <a:r>
              <a:rPr lang="en-US" dirty="0" err="1" smtClean="0"/>
              <a:t>dicirikan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gugus</a:t>
            </a:r>
            <a:r>
              <a:rPr lang="en-US" dirty="0" smtClean="0"/>
              <a:t> </a:t>
            </a:r>
            <a:r>
              <a:rPr lang="en-US" dirty="0" err="1" smtClean="0"/>
              <a:t>kaboksil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(-COO)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amin</a:t>
            </a:r>
            <a:r>
              <a:rPr lang="en-US" dirty="0" smtClean="0"/>
              <a:t> (-NH</a:t>
            </a:r>
            <a:r>
              <a:rPr lang="en-US" sz="1600" dirty="0" smtClean="0"/>
              <a:t>3</a:t>
            </a:r>
            <a:r>
              <a:rPr lang="en-US" sz="3600" dirty="0" smtClean="0"/>
              <a:t>) yang </a:t>
            </a:r>
            <a:r>
              <a:rPr lang="en-US" sz="3600" dirty="0" err="1" smtClean="0"/>
              <a:t>terikat</a:t>
            </a:r>
            <a:r>
              <a:rPr lang="en-US" sz="3600" dirty="0" smtClean="0"/>
              <a:t> </a:t>
            </a:r>
            <a:r>
              <a:rPr lang="en-US" sz="3600" dirty="0" err="1" smtClean="0"/>
              <a:t>pada</a:t>
            </a:r>
            <a:r>
              <a:rPr lang="en-US" sz="3600" dirty="0" smtClean="0"/>
              <a:t>  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</a:t>
            </a:r>
            <a:r>
              <a:rPr lang="en-US" sz="3600" dirty="0" err="1" smtClean="0"/>
              <a:t>satu</a:t>
            </a:r>
            <a:r>
              <a:rPr lang="en-US" sz="3600" dirty="0" smtClean="0"/>
              <a:t> </a:t>
            </a:r>
            <a:r>
              <a:rPr lang="en-US" sz="3600" dirty="0" err="1" smtClean="0"/>
              <a:t>karbon</a:t>
            </a:r>
            <a:r>
              <a:rPr lang="en-US" sz="3600" dirty="0" smtClean="0"/>
              <a:t> </a:t>
            </a:r>
            <a:r>
              <a:rPr lang="en-US" sz="3600" dirty="0" err="1" smtClean="0"/>
              <a:t>pusat</a:t>
            </a:r>
            <a:r>
              <a:rPr lang="en-US" sz="3600" dirty="0" smtClean="0"/>
              <a:t>, </a:t>
            </a:r>
            <a:r>
              <a:rPr lang="en-US" sz="3600" dirty="0" err="1" smtClean="0"/>
              <a:t>disebut</a:t>
            </a:r>
            <a:r>
              <a:rPr lang="en-US" sz="3600" dirty="0" smtClean="0"/>
              <a:t> </a:t>
            </a:r>
            <a:r>
              <a:rPr lang="en-US" sz="3600" dirty="0" err="1" smtClean="0"/>
              <a:t>kabon</a:t>
            </a:r>
            <a:r>
              <a:rPr lang="en-US" sz="3600" dirty="0" smtClean="0"/>
              <a:t> </a:t>
            </a:r>
            <a:r>
              <a:rPr lang="el-GR" sz="3600" dirty="0" smtClean="0"/>
              <a:t>α</a:t>
            </a:r>
            <a:endParaRPr lang="en-US" sz="3600" dirty="0" smtClean="0"/>
          </a:p>
          <a:p>
            <a:pPr marL="0" indent="0">
              <a:buNone/>
            </a:pPr>
            <a:endParaRPr lang="en-US" sz="1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603273" y="3822286"/>
            <a:ext cx="3697955" cy="1956709"/>
            <a:chOff x="1970310" y="4007154"/>
            <a:chExt cx="3697955" cy="1956709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2754077" y="4985307"/>
              <a:ext cx="5116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120237" y="4974422"/>
              <a:ext cx="66402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646710" y="5159493"/>
              <a:ext cx="0" cy="4136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970310" y="4800641"/>
              <a:ext cx="780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NH3+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80870" y="4800642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COO-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61652" y="4800641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l-GR" sz="1200" dirty="0" smtClean="0"/>
                <a:t>α</a:t>
              </a:r>
              <a:endParaRPr lang="en-US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71021" y="5594531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94310" y="4007154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</a:t>
              </a:r>
              <a:endParaRPr lang="en-US" dirty="0"/>
            </a:p>
          </p:txBody>
        </p:sp>
        <p:cxnSp>
          <p:nvCxnSpPr>
            <p:cNvPr id="21" name="Straight Connector 20"/>
            <p:cNvCxnSpPr>
              <a:stCxn id="20" idx="2"/>
            </p:cNvCxnSpPr>
            <p:nvPr/>
          </p:nvCxnSpPr>
          <p:spPr>
            <a:xfrm>
              <a:off x="3669999" y="4376486"/>
              <a:ext cx="0" cy="4241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7610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Asam</a:t>
            </a:r>
            <a:r>
              <a:rPr lang="en-US" dirty="0" smtClean="0"/>
              <a:t> Amino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85" y="1273628"/>
            <a:ext cx="8229600" cy="4525963"/>
          </a:xfrm>
        </p:spPr>
        <p:txBody>
          <a:bodyPr/>
          <a:lstStyle/>
          <a:p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gugus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Hidrogen</a:t>
            </a:r>
            <a:r>
              <a:rPr lang="en-US" dirty="0" smtClean="0"/>
              <a:t> (H)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rantai</a:t>
            </a:r>
            <a:r>
              <a:rPr lang="en-US" dirty="0" smtClean="0"/>
              <a:t> </a:t>
            </a:r>
            <a:r>
              <a:rPr lang="en-US" dirty="0" err="1" smtClean="0"/>
              <a:t>samping</a:t>
            </a:r>
            <a:r>
              <a:rPr lang="en-US" dirty="0" smtClean="0"/>
              <a:t> (R) yang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rantai</a:t>
            </a:r>
            <a:r>
              <a:rPr lang="en-US" dirty="0" smtClean="0"/>
              <a:t> </a:t>
            </a:r>
            <a:r>
              <a:rPr lang="en-US" dirty="0" err="1" smtClean="0"/>
              <a:t>alifatik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aromatik</a:t>
            </a:r>
            <a:r>
              <a:rPr lang="en-US" dirty="0" smtClean="0"/>
              <a:t>, </a:t>
            </a:r>
            <a:r>
              <a:rPr lang="en-US" dirty="0" err="1" smtClean="0"/>
              <a:t>kecuali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Glisin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rantai</a:t>
            </a:r>
            <a:r>
              <a:rPr lang="en-US" dirty="0" smtClean="0"/>
              <a:t> </a:t>
            </a:r>
            <a:r>
              <a:rPr lang="en-US" dirty="0" err="1" smtClean="0"/>
              <a:t>samping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prolin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/>
              <a:t>yang </a:t>
            </a:r>
            <a:r>
              <a:rPr lang="en-US" dirty="0" err="1" smtClean="0"/>
              <a:t>rantai</a:t>
            </a:r>
            <a:r>
              <a:rPr lang="en-US" dirty="0" smtClean="0"/>
              <a:t> </a:t>
            </a:r>
            <a:r>
              <a:rPr lang="en-US" dirty="0" err="1" smtClean="0"/>
              <a:t>sampingnya</a:t>
            </a:r>
            <a:r>
              <a:rPr lang="en-US" dirty="0" smtClean="0"/>
              <a:t> </a:t>
            </a:r>
            <a:r>
              <a:rPr lang="en-US" dirty="0" err="1" smtClean="0"/>
              <a:t>siklik</a:t>
            </a:r>
            <a:r>
              <a:rPr lang="en-US" dirty="0" smtClean="0"/>
              <a:t>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gugus</a:t>
            </a:r>
            <a:r>
              <a:rPr lang="en-US" dirty="0" smtClean="0"/>
              <a:t> </a:t>
            </a:r>
            <a:r>
              <a:rPr lang="en-US" dirty="0" err="1" smtClean="0"/>
              <a:t>karbonil</a:t>
            </a:r>
            <a:r>
              <a:rPr lang="en-US" dirty="0" smtClean="0"/>
              <a:t> (-CO)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LENOVO\Desktop\Screenshot_2018-09-30-10-18-33-3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6" b="56090"/>
          <a:stretch/>
        </p:blipFill>
        <p:spPr bwMode="auto">
          <a:xfrm>
            <a:off x="3276601" y="4429887"/>
            <a:ext cx="1839686" cy="153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38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Asam</a:t>
            </a:r>
            <a:r>
              <a:rPr lang="en-US" dirty="0" smtClean="0"/>
              <a:t> Amino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Penamaan</a:t>
            </a:r>
            <a:r>
              <a:rPr lang="en-US" dirty="0" smtClean="0"/>
              <a:t> atom carbon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rantai</a:t>
            </a:r>
            <a:r>
              <a:rPr lang="en-US" dirty="0" smtClean="0"/>
              <a:t> </a:t>
            </a:r>
            <a:r>
              <a:rPr lang="en-US" dirty="0" err="1" smtClean="0"/>
              <a:t>samping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alfabet</a:t>
            </a:r>
            <a:r>
              <a:rPr lang="en-US" dirty="0" smtClean="0"/>
              <a:t> </a:t>
            </a:r>
            <a:r>
              <a:rPr lang="en-US" dirty="0" err="1" smtClean="0"/>
              <a:t>Yunani</a:t>
            </a:r>
            <a:r>
              <a:rPr lang="en-US" dirty="0" smtClean="0"/>
              <a:t> </a:t>
            </a:r>
            <a:r>
              <a:rPr lang="el-GR" dirty="0" smtClean="0"/>
              <a:t>αβϒδ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36001" y="4403493"/>
            <a:ext cx="5116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002161" y="4006749"/>
            <a:ext cx="339753" cy="3858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28634" y="4577679"/>
            <a:ext cx="0" cy="413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21178" y="4991336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NH3+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8022" y="4218827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COO-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43576" y="4218827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l-GR" sz="1200" dirty="0" smtClean="0"/>
              <a:t>α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376234" y="342534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cxnSp>
        <p:nvCxnSpPr>
          <p:cNvPr id="13" name="Straight Connector 12"/>
          <p:cNvCxnSpPr>
            <a:stCxn id="12" idx="2"/>
          </p:cNvCxnSpPr>
          <p:nvPr/>
        </p:nvCxnSpPr>
        <p:spPr>
          <a:xfrm>
            <a:off x="2551923" y="3794672"/>
            <a:ext cx="0" cy="4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962944" y="437122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l-GR" sz="1200" dirty="0"/>
              <a:t>ϵ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5032347" y="3746717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l-GR" sz="1200" dirty="0"/>
              <a:t>δ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4315164" y="4371227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l-GR" sz="1200" dirty="0" smtClean="0"/>
              <a:t>ϒ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408750" y="3794672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l-GR" sz="1200" dirty="0" smtClean="0"/>
              <a:t>β</a:t>
            </a:r>
            <a:endParaRPr lang="en-US" sz="12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864324" y="4041836"/>
            <a:ext cx="481976" cy="315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615287" y="4099890"/>
            <a:ext cx="339753" cy="3858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80968" y="4061599"/>
            <a:ext cx="481976" cy="315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38748" y="372047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NH2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6231159" y="4061599"/>
            <a:ext cx="339753" cy="3858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8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Asam</a:t>
            </a:r>
            <a:r>
              <a:rPr lang="en-US" dirty="0" smtClean="0"/>
              <a:t> amino</a:t>
            </a:r>
            <a:endParaRPr lang="en-US" dirty="0"/>
          </a:p>
        </p:txBody>
      </p:sp>
      <p:pic>
        <p:nvPicPr>
          <p:cNvPr id="3074" name="Picture 2" descr="C:\Users\LENOVO\Desktop\IMG201809301039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49435" r="27864" b="20589"/>
          <a:stretch/>
        </p:blipFill>
        <p:spPr bwMode="auto">
          <a:xfrm>
            <a:off x="2522764" y="3999493"/>
            <a:ext cx="6087836" cy="175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54463"/>
            <a:ext cx="8066314" cy="1107737"/>
          </a:xfrm>
        </p:spPr>
        <p:txBody>
          <a:bodyPr/>
          <a:lstStyle/>
          <a:p>
            <a:r>
              <a:rPr lang="en-US" dirty="0" err="1" smtClean="0"/>
              <a:t>Asam</a:t>
            </a:r>
            <a:r>
              <a:rPr lang="en-US" dirty="0" smtClean="0"/>
              <a:t> amino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atom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empat</a:t>
            </a:r>
            <a:r>
              <a:rPr lang="en-US" dirty="0" smtClean="0"/>
              <a:t> </a:t>
            </a:r>
            <a:r>
              <a:rPr lang="en-US" dirty="0" err="1" smtClean="0"/>
              <a:t>rantai</a:t>
            </a:r>
            <a:r>
              <a:rPr lang="en-US" dirty="0" smtClean="0"/>
              <a:t> </a:t>
            </a:r>
            <a:r>
              <a:rPr lang="en-US" dirty="0" err="1" smtClean="0"/>
              <a:t>samping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amino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konfigurasi</a:t>
            </a:r>
            <a:r>
              <a:rPr lang="en-US" dirty="0" smtClean="0"/>
              <a:t> L (</a:t>
            </a:r>
            <a:r>
              <a:rPr lang="en-US" dirty="0" err="1" smtClean="0"/>
              <a:t>kiri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konfigurasi</a:t>
            </a:r>
            <a:r>
              <a:rPr lang="en-US" dirty="0" smtClean="0"/>
              <a:t> D (</a:t>
            </a:r>
            <a:r>
              <a:rPr lang="en-US" dirty="0" err="1" smtClean="0"/>
              <a:t>kanan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Konfigurasi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536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25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Asam</a:t>
            </a:r>
            <a:r>
              <a:rPr lang="en-US" dirty="0" smtClean="0"/>
              <a:t> Amino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Gugus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yang </a:t>
            </a:r>
            <a:r>
              <a:rPr lang="en-US" dirty="0" err="1" smtClean="0"/>
              <a:t>terionisasi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muatan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amino</a:t>
            </a:r>
          </a:p>
          <a:p>
            <a:r>
              <a:rPr lang="en-US" dirty="0" err="1" smtClean="0"/>
              <a:t>Gugus</a:t>
            </a:r>
            <a:r>
              <a:rPr lang="en-US" dirty="0" smtClean="0"/>
              <a:t> R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amino polar </a:t>
            </a:r>
            <a:r>
              <a:rPr lang="en-US" dirty="0" err="1" smtClean="0"/>
              <a:t>atau</a:t>
            </a:r>
            <a:r>
              <a:rPr lang="en-US" dirty="0" smtClean="0"/>
              <a:t> non polar.</a:t>
            </a:r>
          </a:p>
          <a:p>
            <a:r>
              <a:rPr lang="en-US" dirty="0" err="1" smtClean="0"/>
              <a:t>Asam</a:t>
            </a:r>
            <a:r>
              <a:rPr lang="en-US" dirty="0" smtClean="0"/>
              <a:t> amino </a:t>
            </a:r>
            <a:r>
              <a:rPr lang="en-US" dirty="0" err="1" smtClean="0"/>
              <a:t>digolongkan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nonpolar, polar </a:t>
            </a:r>
            <a:r>
              <a:rPr lang="en-US" dirty="0" err="1" smtClean="0"/>
              <a:t>netral</a:t>
            </a:r>
            <a:r>
              <a:rPr lang="en-US" dirty="0" smtClean="0"/>
              <a:t>, polar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polar </a:t>
            </a:r>
            <a:r>
              <a:rPr lang="en-US" dirty="0" err="1" smtClean="0"/>
              <a:t>basa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Nonpolar = </a:t>
            </a:r>
            <a:r>
              <a:rPr lang="en-US" dirty="0" err="1" smtClean="0"/>
              <a:t>hidrofobik</a:t>
            </a:r>
            <a:r>
              <a:rPr lang="en-US" dirty="0" smtClean="0"/>
              <a:t> = </a:t>
            </a:r>
            <a:r>
              <a:rPr lang="en-US" dirty="0" err="1" smtClean="0"/>
              <a:t>takut</a:t>
            </a:r>
            <a:r>
              <a:rPr lang="en-US" dirty="0" smtClean="0"/>
              <a:t> air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sulit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larut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dalam</a:t>
            </a:r>
            <a:r>
              <a:rPr lang="en-US" dirty="0" smtClean="0">
                <a:sym typeface="Wingdings" pitchFamily="2" charset="2"/>
              </a:rPr>
              <a:t> 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444516"/>
      </p:ext>
    </p:extLst>
  </p:cSld>
  <p:clrMapOvr>
    <a:masterClrMapping/>
  </p:clrMapOvr>
</p:sld>
</file>

<file path=ppt/theme/theme1.xml><?xml version="1.0" encoding="utf-8"?>
<a:theme xmlns:a="http://schemas.openxmlformats.org/drawingml/2006/main" name="EU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U MASTER" id="{129F8554-84CD-432B-8663-DCDAFAFF79BB}" vid="{DC743C09-F345-4108-93DD-36AD4F8C220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 MASTER</Template>
  <TotalTime>580</TotalTime>
  <Words>389</Words>
  <Application>Microsoft Office PowerPoint</Application>
  <PresentationFormat>On-screen Show (4:3)</PresentationFormat>
  <Paragraphs>71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EU MASTER</vt:lpstr>
      <vt:lpstr>KKKkkkk</vt:lpstr>
      <vt:lpstr>Struktur Protein</vt:lpstr>
      <vt:lpstr>Asam amino</vt:lpstr>
      <vt:lpstr>Struktur Asam Amino</vt:lpstr>
      <vt:lpstr>Asam Amino</vt:lpstr>
      <vt:lpstr>Asam Amino</vt:lpstr>
      <vt:lpstr>Asam amino</vt:lpstr>
      <vt:lpstr>PowerPoint Presentation</vt:lpstr>
      <vt:lpstr>Asam Amino</vt:lpstr>
      <vt:lpstr>Asam Amino</vt:lpstr>
      <vt:lpstr>Asam Amino</vt:lpstr>
      <vt:lpstr>SDS PAGE peralatan</vt:lpstr>
      <vt:lpstr>2D gel electrophoresis</vt:lpstr>
      <vt:lpstr>PROTEIN</vt:lpstr>
      <vt:lpstr>DNA Sequence</vt:lpstr>
      <vt:lpstr>Protein Sequence</vt:lpstr>
      <vt:lpstr>PowerPoint Presentation</vt:lpstr>
      <vt:lpstr>Protein Sequence</vt:lpstr>
      <vt:lpstr>Protein</vt:lpstr>
      <vt:lpstr>VIDEO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KKKkkkk</dc:title>
  <dc:creator>Aroem Naroeni</dc:creator>
  <cp:lastModifiedBy>ismail - [2010]</cp:lastModifiedBy>
  <cp:revision>46</cp:revision>
  <dcterms:created xsi:type="dcterms:W3CDTF">2018-03-02T12:05:45Z</dcterms:created>
  <dcterms:modified xsi:type="dcterms:W3CDTF">2018-09-30T04:13:13Z</dcterms:modified>
</cp:coreProperties>
</file>