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1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1355-D28E-41FE-9BAB-9373F680B6C6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B74A3-77FC-4C2F-97FC-D396ECA0E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92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1355-D28E-41FE-9BAB-9373F680B6C6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B74A3-77FC-4C2F-97FC-D396ECA0E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67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1355-D28E-41FE-9BAB-9373F680B6C6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B74A3-77FC-4C2F-97FC-D396ECA0E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60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1355-D28E-41FE-9BAB-9373F680B6C6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B74A3-77FC-4C2F-97FC-D396ECA0E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59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1355-D28E-41FE-9BAB-9373F680B6C6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B74A3-77FC-4C2F-97FC-D396ECA0E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7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1355-D28E-41FE-9BAB-9373F680B6C6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B74A3-77FC-4C2F-97FC-D396ECA0E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43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1355-D28E-41FE-9BAB-9373F680B6C6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B74A3-77FC-4C2F-97FC-D396ECA0E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40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1355-D28E-41FE-9BAB-9373F680B6C6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B74A3-77FC-4C2F-97FC-D396ECA0E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15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1355-D28E-41FE-9BAB-9373F680B6C6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B74A3-77FC-4C2F-97FC-D396ECA0E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29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1355-D28E-41FE-9BAB-9373F680B6C6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B74A3-77FC-4C2F-97FC-D396ECA0E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16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1355-D28E-41FE-9BAB-9373F680B6C6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B74A3-77FC-4C2F-97FC-D396ECA0E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04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A1355-D28E-41FE-9BAB-9373F680B6C6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B74A3-77FC-4C2F-97FC-D396ECA0E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9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EA3DA-8250-4560-9888-FA64FCE174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arsil\Desktop\Smartcreative.jpg">
            <a:extLst>
              <a:ext uri="{FF2B5EF4-FFF2-40B4-BE49-F238E27FC236}">
                <a16:creationId xmlns:a16="http://schemas.microsoft.com/office/drawing/2014/main" id="{1C7EF80C-5EC4-4579-BA45-28D7AEC8E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276037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E7FBA08-AD3E-47A9-B2E7-B9CAFC55E6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7655" y="3696306"/>
            <a:ext cx="6858000" cy="1655762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Kuliah</a:t>
            </a:r>
            <a:r>
              <a:rPr lang="en-US" sz="3600" dirty="0">
                <a:solidFill>
                  <a:schemeClr val="bg1"/>
                </a:solidFill>
              </a:rPr>
              <a:t> 6</a:t>
            </a:r>
          </a:p>
          <a:p>
            <a:r>
              <a:rPr lang="en-US" sz="3600" dirty="0" err="1">
                <a:solidFill>
                  <a:schemeClr val="bg1"/>
                </a:solidFill>
              </a:rPr>
              <a:t>Struktur</a:t>
            </a:r>
            <a:r>
              <a:rPr lang="en-US" sz="3600" dirty="0">
                <a:solidFill>
                  <a:schemeClr val="bg1"/>
                </a:solidFill>
              </a:rPr>
              <a:t> Protein</a:t>
            </a:r>
          </a:p>
        </p:txBody>
      </p:sp>
    </p:spTree>
    <p:extLst>
      <p:ext uri="{BB962C8B-B14F-4D97-AF65-F5344CB8AC3E}">
        <p14:creationId xmlns:p14="http://schemas.microsoft.com/office/powerpoint/2010/main" val="2631036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AA1F1-4B45-44D5-A6A1-29924294D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Primer</a:t>
            </a:r>
          </a:p>
        </p:txBody>
      </p:sp>
      <p:pic>
        <p:nvPicPr>
          <p:cNvPr id="6146" name="Picture 2" descr="Image result for phylogenetic tree cytochrome neurospora vs human">
            <a:extLst>
              <a:ext uri="{FF2B5EF4-FFF2-40B4-BE49-F238E27FC236}">
                <a16:creationId xmlns:a16="http://schemas.microsoft.com/office/drawing/2014/main" id="{790362EA-5F4A-487E-AC76-B0CBA468D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270" y="1847767"/>
            <a:ext cx="3884188" cy="461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237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5E927-2E12-47C1-9CBE-FB5EB1F16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Primer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5144890-006D-4392-A6CE-4DE22E133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Dari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asam</a:t>
            </a:r>
            <a:r>
              <a:rPr lang="en-US" dirty="0"/>
              <a:t> amino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ditemukan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kekerabatan</a:t>
            </a:r>
            <a:r>
              <a:rPr lang="en-US" dirty="0"/>
              <a:t> </a:t>
            </a:r>
            <a:r>
              <a:rPr lang="en-US" dirty="0" err="1"/>
              <a:t>dekat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kera</a:t>
            </a:r>
            <a:r>
              <a:rPr lang="en-US" dirty="0"/>
              <a:t> dan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jauh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Neurospora</a:t>
            </a:r>
          </a:p>
          <a:p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asam</a:t>
            </a:r>
            <a:r>
              <a:rPr lang="en-US" dirty="0"/>
              <a:t> amino yang </a:t>
            </a:r>
            <a:r>
              <a:rPr lang="en-US" dirty="0" err="1"/>
              <a:t>berbeda</a:t>
            </a:r>
            <a:r>
              <a:rPr lang="en-US" dirty="0"/>
              <a:t> pada </a:t>
            </a:r>
            <a:r>
              <a:rPr lang="en-US" dirty="0" err="1"/>
              <a:t>sekuen</a:t>
            </a:r>
            <a:r>
              <a:rPr lang="en-US" dirty="0"/>
              <a:t> </a:t>
            </a:r>
            <a:r>
              <a:rPr lang="en-US" dirty="0" err="1"/>
              <a:t>asam</a:t>
            </a:r>
            <a:r>
              <a:rPr lang="en-US" dirty="0"/>
              <a:t> amino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cabangnya</a:t>
            </a:r>
            <a:endParaRPr lang="en-US" dirty="0"/>
          </a:p>
          <a:p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asam</a:t>
            </a:r>
            <a:r>
              <a:rPr lang="en-US" dirty="0"/>
              <a:t> amino pada </a:t>
            </a:r>
            <a:r>
              <a:rPr lang="en-US" dirty="0" err="1"/>
              <a:t>sitokrom</a:t>
            </a:r>
            <a:r>
              <a:rPr lang="en-US" dirty="0"/>
              <a:t> C </a:t>
            </a:r>
            <a:r>
              <a:rPr lang="en-US" dirty="0" err="1"/>
              <a:t>ayam</a:t>
            </a:r>
            <a:r>
              <a:rPr lang="en-US" dirty="0"/>
              <a:t> dan </a:t>
            </a:r>
            <a:r>
              <a:rPr lang="en-US" dirty="0" err="1"/>
              <a:t>kupu-kupu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10+6+5+3+3+1+1+1 = 30 </a:t>
            </a:r>
            <a:r>
              <a:rPr lang="en-US" dirty="0" err="1"/>
              <a:t>asam</a:t>
            </a:r>
            <a:r>
              <a:rPr lang="en-US" dirty="0"/>
              <a:t> amino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573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A6933-7F7C-4A12-B5C9-D7073B141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893940" cy="464433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Struktur</a:t>
            </a:r>
            <a:r>
              <a:rPr lang="en-US" dirty="0"/>
              <a:t> primer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29A81-14F9-4CEC-9790-365DC9488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407" y="829559"/>
            <a:ext cx="7886700" cy="1106111"/>
          </a:xfrm>
        </p:spPr>
        <p:txBody>
          <a:bodyPr/>
          <a:lstStyle/>
          <a:p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kekerabatan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sekuen</a:t>
            </a:r>
            <a:r>
              <a:rPr lang="en-US" dirty="0"/>
              <a:t> </a:t>
            </a:r>
            <a:r>
              <a:rPr lang="en-US" dirty="0" err="1"/>
              <a:t>asam</a:t>
            </a:r>
            <a:r>
              <a:rPr lang="en-US" dirty="0"/>
              <a:t> amino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E0BF75-53F4-435A-B6E7-8F64BFABF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27" y="1654367"/>
            <a:ext cx="5339991" cy="51187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C82531-B858-49B7-9FF2-567F061A95FB}"/>
              </a:ext>
            </a:extLst>
          </p:cNvPr>
          <p:cNvSpPr txBox="1"/>
          <p:nvPr/>
        </p:nvSpPr>
        <p:spPr>
          <a:xfrm flipH="1">
            <a:off x="5946838" y="1935669"/>
            <a:ext cx="25372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Homologi</a:t>
            </a:r>
            <a:r>
              <a:rPr lang="en-US" dirty="0"/>
              <a:t> </a:t>
            </a:r>
            <a:r>
              <a:rPr lang="en-US" dirty="0" err="1"/>
              <a:t>amilase</a:t>
            </a:r>
            <a:r>
              <a:rPr lang="en-US" dirty="0"/>
              <a:t> </a:t>
            </a:r>
            <a:r>
              <a:rPr lang="en-US" dirty="0" err="1"/>
              <a:t>ragi</a:t>
            </a:r>
            <a:r>
              <a:rPr lang="en-US" dirty="0"/>
              <a:t> </a:t>
            </a:r>
            <a:r>
              <a:rPr lang="en-US" i="1" dirty="0" err="1"/>
              <a:t>Saccharomycopsis</a:t>
            </a:r>
            <a:r>
              <a:rPr lang="en-US" i="1" dirty="0"/>
              <a:t> </a:t>
            </a:r>
            <a:r>
              <a:rPr lang="en-US" i="1" dirty="0" err="1"/>
              <a:t>fibuligera</a:t>
            </a:r>
            <a:r>
              <a:rPr lang="en-US" i="1" dirty="0"/>
              <a:t> (SACFI)</a:t>
            </a:r>
            <a:r>
              <a:rPr lang="en-US" dirty="0"/>
              <a:t>dan </a:t>
            </a:r>
            <a:r>
              <a:rPr lang="en-US" dirty="0" err="1"/>
              <a:t>jamur</a:t>
            </a:r>
            <a:r>
              <a:rPr lang="en-US" dirty="0"/>
              <a:t> </a:t>
            </a:r>
            <a:r>
              <a:rPr lang="en-US" i="1" dirty="0"/>
              <a:t>Aspergillus </a:t>
            </a:r>
            <a:r>
              <a:rPr lang="en-US" i="1" dirty="0" err="1"/>
              <a:t>oryzae</a:t>
            </a:r>
            <a:r>
              <a:rPr lang="en-US" i="1" dirty="0"/>
              <a:t> (7TAA)</a:t>
            </a:r>
          </a:p>
        </p:txBody>
      </p:sp>
    </p:spTree>
    <p:extLst>
      <p:ext uri="{BB962C8B-B14F-4D97-AF65-F5344CB8AC3E}">
        <p14:creationId xmlns:p14="http://schemas.microsoft.com/office/powerpoint/2010/main" val="3194070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ACF89-1CBF-4CCA-9455-765A6BDC4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Primer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C6007-6D8D-4DBD-925C-B466C19BC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Tanda</a:t>
            </a:r>
            <a:r>
              <a:rPr lang="en-US" dirty="0"/>
              <a:t> * = </a:t>
            </a:r>
            <a:r>
              <a:rPr lang="en-US" dirty="0" err="1"/>
              <a:t>asam</a:t>
            </a:r>
            <a:r>
              <a:rPr lang="en-US" dirty="0"/>
              <a:t> amino identic</a:t>
            </a:r>
          </a:p>
          <a:p>
            <a:r>
              <a:rPr lang="en-US" dirty="0" err="1"/>
              <a:t>Tanda</a:t>
            </a:r>
            <a:r>
              <a:rPr lang="en-US" dirty="0"/>
              <a:t> : = homolog</a:t>
            </a:r>
          </a:p>
          <a:p>
            <a:r>
              <a:rPr lang="en-US" dirty="0"/>
              <a:t>Protein-protein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dan </a:t>
            </a:r>
            <a:r>
              <a:rPr lang="en-US" dirty="0" err="1"/>
              <a:t>asam</a:t>
            </a:r>
            <a:r>
              <a:rPr lang="en-US" dirty="0"/>
              <a:t> amino yang </a:t>
            </a:r>
            <a:r>
              <a:rPr lang="en-US" dirty="0" err="1"/>
              <a:t>mirip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homolog</a:t>
            </a:r>
          </a:p>
          <a:p>
            <a:r>
              <a:rPr lang="en-US" dirty="0"/>
              <a:t>Pada </a:t>
            </a:r>
            <a:r>
              <a:rPr lang="en-US" dirty="0" err="1"/>
              <a:t>sekuen</a:t>
            </a:r>
            <a:r>
              <a:rPr lang="en-US" dirty="0"/>
              <a:t> </a:t>
            </a:r>
            <a:r>
              <a:rPr lang="en-US" dirty="0" err="1"/>
              <a:t>asam</a:t>
            </a:r>
            <a:r>
              <a:rPr lang="en-US" dirty="0"/>
              <a:t> amino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yang </a:t>
            </a:r>
            <a:r>
              <a:rPr lang="en-US" dirty="0" err="1"/>
              <a:t>terlestarikan</a:t>
            </a:r>
            <a:r>
              <a:rPr lang="en-US" dirty="0"/>
              <a:t> (conserved) yang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asam</a:t>
            </a:r>
            <a:r>
              <a:rPr lang="en-US" dirty="0"/>
              <a:t> amino yang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dan </a:t>
            </a:r>
            <a:r>
              <a:rPr lang="en-US" dirty="0" err="1"/>
              <a:t>fungsi</a:t>
            </a:r>
            <a:r>
              <a:rPr lang="en-US" dirty="0"/>
              <a:t> protein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062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72DD4-F42F-47A4-AC9E-749F9DDE1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Sekunder</a:t>
            </a:r>
            <a:endParaRPr lang="en-US" dirty="0"/>
          </a:p>
        </p:txBody>
      </p:sp>
      <p:pic>
        <p:nvPicPr>
          <p:cNvPr id="7170" name="Picture 2" descr="Related image">
            <a:extLst>
              <a:ext uri="{FF2B5EF4-FFF2-40B4-BE49-F238E27FC236}">
                <a16:creationId xmlns:a16="http://schemas.microsoft.com/office/drawing/2014/main" id="{10AB1EBC-F915-4242-B10E-D3C45F753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976" y="1242031"/>
            <a:ext cx="6444277" cy="483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857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F4BC0-DEB5-4988-B56B-6A78E5951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sekunder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8A1EE-61FF-4A0B-8ED5-7E438C25C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rantai</a:t>
            </a:r>
            <a:r>
              <a:rPr lang="en-US" dirty="0"/>
              <a:t> </a:t>
            </a:r>
            <a:r>
              <a:rPr lang="en-US" dirty="0" err="1"/>
              <a:t>asam</a:t>
            </a:r>
            <a:r>
              <a:rPr lang="en-US" dirty="0"/>
              <a:t> amino </a:t>
            </a:r>
            <a:r>
              <a:rPr lang="en-US" dirty="0" err="1"/>
              <a:t>berputar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heliks</a:t>
            </a:r>
            <a:r>
              <a:rPr lang="en-US" dirty="0"/>
              <a:t> alfa.</a:t>
            </a:r>
          </a:p>
          <a:p>
            <a:r>
              <a:rPr lang="en-US" dirty="0"/>
              <a:t>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ciri</a:t>
            </a:r>
            <a:r>
              <a:rPr lang="en-US" dirty="0"/>
              <a:t> yang </a:t>
            </a:r>
            <a:r>
              <a:rPr lang="en-US" dirty="0" err="1"/>
              <a:t>unik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heliks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rantai</a:t>
            </a:r>
            <a:r>
              <a:rPr lang="en-US" dirty="0"/>
              <a:t> </a:t>
            </a:r>
            <a:r>
              <a:rPr lang="en-US" dirty="0" err="1"/>
              <a:t>samping</a:t>
            </a:r>
            <a:r>
              <a:rPr lang="en-US" dirty="0"/>
              <a:t> yang </a:t>
            </a:r>
            <a:r>
              <a:rPr lang="en-US" dirty="0" err="1"/>
              <a:t>menyerupai</a:t>
            </a:r>
            <a:r>
              <a:rPr lang="en-US" dirty="0"/>
              <a:t> </a:t>
            </a:r>
            <a:r>
              <a:rPr lang="en-US" dirty="0" err="1"/>
              <a:t>daun</a:t>
            </a:r>
            <a:r>
              <a:rPr lang="en-US" dirty="0"/>
              <a:t> </a:t>
            </a:r>
            <a:r>
              <a:rPr lang="en-US" dirty="0" err="1"/>
              <a:t>pohon</a:t>
            </a:r>
            <a:r>
              <a:rPr lang="en-US" dirty="0"/>
              <a:t> </a:t>
            </a:r>
            <a:r>
              <a:rPr lang="en-US" dirty="0" err="1"/>
              <a:t>cemara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 dan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heliks</a:t>
            </a:r>
            <a:r>
              <a:rPr lang="en-US" dirty="0"/>
              <a:t>.</a:t>
            </a:r>
          </a:p>
          <a:p>
            <a:r>
              <a:rPr lang="en-US" dirty="0" err="1"/>
              <a:t>Heliks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berputar</a:t>
            </a:r>
            <a:r>
              <a:rPr lang="en-US" dirty="0"/>
              <a:t> </a:t>
            </a:r>
            <a:r>
              <a:rPr lang="en-US" dirty="0" err="1"/>
              <a:t>kekanan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kekiri</a:t>
            </a:r>
            <a:endParaRPr lang="en-US" dirty="0"/>
          </a:p>
          <a:p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Heliks</a:t>
            </a:r>
            <a:r>
              <a:rPr lang="en-US" dirty="0"/>
              <a:t> alfa </a:t>
            </a:r>
            <a:r>
              <a:rPr lang="en-US" dirty="0" err="1"/>
              <a:t>pertama</a:t>
            </a:r>
            <a:r>
              <a:rPr lang="en-US" dirty="0"/>
              <a:t> kali </a:t>
            </a:r>
            <a:r>
              <a:rPr lang="en-US" dirty="0" err="1"/>
              <a:t>ditemukan</a:t>
            </a:r>
            <a:r>
              <a:rPr lang="en-US" dirty="0"/>
              <a:t> oleh Linus Carl Pauling yang </a:t>
            </a:r>
            <a:r>
              <a:rPr lang="en-US" dirty="0" err="1"/>
              <a:t>mendapatkan</a:t>
            </a:r>
            <a:r>
              <a:rPr lang="en-US" dirty="0"/>
              <a:t> Nobel Kimia pada </a:t>
            </a:r>
            <a:r>
              <a:rPr lang="en-US" dirty="0" err="1"/>
              <a:t>tahun</a:t>
            </a:r>
            <a:r>
              <a:rPr lang="en-US" dirty="0"/>
              <a:t> 1954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penemuan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0641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21442-F67D-41C0-94B7-27A34F77C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Sekunder</a:t>
            </a:r>
            <a:endParaRPr lang="en-US" dirty="0"/>
          </a:p>
        </p:txBody>
      </p:sp>
      <p:pic>
        <p:nvPicPr>
          <p:cNvPr id="8196" name="Picture 4" descr="http://www.nslc.wustl.edu/courses/bio2960/labs/02Protein_Structure/secondary.jpg">
            <a:extLst>
              <a:ext uri="{FF2B5EF4-FFF2-40B4-BE49-F238E27FC236}">
                <a16:creationId xmlns:a16="http://schemas.microsoft.com/office/drawing/2014/main" id="{9520B897-15B9-472F-B698-9821B765E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1809750"/>
            <a:ext cx="549592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472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1EE14-C869-4E33-87F5-3216808F1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Sekunder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E566E-EA66-4ED1-8D24-34DBAB55B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01584"/>
            <a:ext cx="6450880" cy="578209"/>
          </a:xfrm>
        </p:spPr>
        <p:txBody>
          <a:bodyPr/>
          <a:lstStyle/>
          <a:p>
            <a:r>
              <a:rPr lang="en-US" dirty="0" err="1"/>
              <a:t>Karakter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82D3058-147F-46A6-86FD-FF7000F75A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678215"/>
              </p:ext>
            </p:extLst>
          </p:nvPr>
        </p:nvGraphicFramePr>
        <p:xfrm>
          <a:off x="1307184" y="2245412"/>
          <a:ext cx="6096000" cy="193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63285653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24029993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06736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Struktur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Karakter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Contoh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526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Heliks</a:t>
                      </a:r>
                      <a:r>
                        <a:rPr lang="en-US" dirty="0"/>
                        <a:t> Alfa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Liat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pelindung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dapat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fleksibel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atau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keras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tergantung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jembatan</a:t>
                      </a:r>
                      <a:r>
                        <a:rPr lang="en-US" dirty="0"/>
                        <a:t> S-S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Alfa keratin, </a:t>
                      </a:r>
                      <a:r>
                        <a:rPr lang="en-US" dirty="0" err="1"/>
                        <a:t>rambut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bulu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burung</a:t>
                      </a:r>
                      <a:r>
                        <a:rPr lang="en-US" dirty="0"/>
                        <a:t>, kuku, </a:t>
                      </a:r>
                      <a:r>
                        <a:rPr lang="en-US" dirty="0" err="1"/>
                        <a:t>tanduk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383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Lembar</a:t>
                      </a:r>
                      <a:r>
                        <a:rPr lang="en-US" dirty="0"/>
                        <a:t> beta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Lembut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fleksibel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Sutra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824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3791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6046C-B1EF-4A95-879B-FEEC06FC8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Sekunder</a:t>
            </a:r>
            <a:endParaRPr lang="en-US" dirty="0"/>
          </a:p>
        </p:txBody>
      </p:sp>
      <p:pic>
        <p:nvPicPr>
          <p:cNvPr id="11266" name="Picture 2" descr="http://www.nslc.wustl.edu/courses/bio2960/labs/02Protein_Structure/a-helix.gif">
            <a:extLst>
              <a:ext uri="{FF2B5EF4-FFF2-40B4-BE49-F238E27FC236}">
                <a16:creationId xmlns:a16="http://schemas.microsoft.com/office/drawing/2014/main" id="{1E88D071-DFB0-4C32-B2C0-9C1B1CE4A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51" y="1934262"/>
            <a:ext cx="2619375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E45CCF-6118-41B6-A745-AA2B16E38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2510" y="1934262"/>
            <a:ext cx="2409825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6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rotein structure model type">
            <a:extLst>
              <a:ext uri="{FF2B5EF4-FFF2-40B4-BE49-F238E27FC236}">
                <a16:creationId xmlns:a16="http://schemas.microsoft.com/office/drawing/2014/main" id="{94D101CC-87BE-4FDB-801C-2CABEC919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55" y="954906"/>
            <a:ext cx="7206268" cy="479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765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E2663-547A-4EE5-9F16-37D43C1F7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Primer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ABBAA-0CC9-46E1-9785-DE19EDC0C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01419"/>
            <a:ext cx="7886700" cy="1011843"/>
          </a:xfrm>
        </p:spPr>
        <p:txBody>
          <a:bodyPr/>
          <a:lstStyle/>
          <a:p>
            <a:r>
              <a:rPr lang="en-US" dirty="0"/>
              <a:t>Proses </a:t>
            </a:r>
            <a:r>
              <a:rPr lang="en-US" dirty="0" err="1"/>
              <a:t>sintesis</a:t>
            </a:r>
            <a:r>
              <a:rPr lang="en-US" dirty="0"/>
              <a:t> di </a:t>
            </a:r>
            <a:r>
              <a:rPr lang="en-US" dirty="0" err="1"/>
              <a:t>ribosom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protein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sekuen</a:t>
            </a:r>
            <a:r>
              <a:rPr lang="en-US" dirty="0"/>
              <a:t> </a:t>
            </a:r>
            <a:r>
              <a:rPr lang="en-US" dirty="0" err="1"/>
              <a:t>asam</a:t>
            </a:r>
            <a:r>
              <a:rPr lang="en-US" dirty="0"/>
              <a:t> amino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Image result for primary structure of protein">
            <a:extLst>
              <a:ext uri="{FF2B5EF4-FFF2-40B4-BE49-F238E27FC236}">
                <a16:creationId xmlns:a16="http://schemas.microsoft.com/office/drawing/2014/main" id="{339F903C-5B02-4BF4-9473-F9DFAF1F5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111" y="2726982"/>
            <a:ext cx="2898889" cy="385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736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055E4-CE61-4A28-B695-A186AF618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macam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model Protein</a:t>
            </a:r>
          </a:p>
        </p:txBody>
      </p:sp>
      <p:pic>
        <p:nvPicPr>
          <p:cNvPr id="2050" name="Picture 2" descr="Skeleton and Protein structure">
            <a:extLst>
              <a:ext uri="{FF2B5EF4-FFF2-40B4-BE49-F238E27FC236}">
                <a16:creationId xmlns:a16="http://schemas.microsoft.com/office/drawing/2014/main" id="{FC6BCBAD-63BB-40A7-8C8C-170CC1CCF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02" y="2216723"/>
            <a:ext cx="514350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99F1EE-4D57-4D4A-ADF4-5AA92AC1FDDD}"/>
              </a:ext>
            </a:extLst>
          </p:cNvPr>
          <p:cNvSpPr txBox="1"/>
          <p:nvPr/>
        </p:nvSpPr>
        <p:spPr>
          <a:xfrm>
            <a:off x="3035431" y="4939645"/>
            <a:ext cx="3525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Bare Bone</a:t>
            </a:r>
          </a:p>
        </p:txBody>
      </p:sp>
    </p:spTree>
    <p:extLst>
      <p:ext uri="{BB962C8B-B14F-4D97-AF65-F5344CB8AC3E}">
        <p14:creationId xmlns:p14="http://schemas.microsoft.com/office/powerpoint/2010/main" val="1900973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83556-1E24-4475-B52D-F1F792C24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macam</a:t>
            </a:r>
            <a:r>
              <a:rPr lang="en-US" dirty="0"/>
              <a:t> model protein</a:t>
            </a:r>
          </a:p>
        </p:txBody>
      </p:sp>
      <p:pic>
        <p:nvPicPr>
          <p:cNvPr id="3074" name="Picture 2" descr="CPK protein model">
            <a:extLst>
              <a:ext uri="{FF2B5EF4-FFF2-40B4-BE49-F238E27FC236}">
                <a16:creationId xmlns:a16="http://schemas.microsoft.com/office/drawing/2014/main" id="{9B0A8C5A-F7B3-4658-8A77-C5CEEF6EE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424113"/>
            <a:ext cx="514350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870A6A-B4BE-4EBE-A6E6-E9C1A0D5D89F}"/>
              </a:ext>
            </a:extLst>
          </p:cNvPr>
          <p:cNvSpPr txBox="1"/>
          <p:nvPr/>
        </p:nvSpPr>
        <p:spPr>
          <a:xfrm flipH="1">
            <a:off x="2741785" y="5297864"/>
            <a:ext cx="2122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Fleshed out</a:t>
            </a:r>
          </a:p>
        </p:txBody>
      </p:sp>
    </p:spTree>
    <p:extLst>
      <p:ext uri="{BB962C8B-B14F-4D97-AF65-F5344CB8AC3E}">
        <p14:creationId xmlns:p14="http://schemas.microsoft.com/office/powerpoint/2010/main" val="2065108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386C18F-93E1-4C6D-A4BB-EB2F1985D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macam</a:t>
            </a:r>
            <a:r>
              <a:rPr lang="en-US" dirty="0"/>
              <a:t> model protein</a:t>
            </a:r>
          </a:p>
        </p:txBody>
      </p:sp>
      <p:pic>
        <p:nvPicPr>
          <p:cNvPr id="4100" name="Picture 4" descr="Stick figure - Protein backbone">
            <a:extLst>
              <a:ext uri="{FF2B5EF4-FFF2-40B4-BE49-F238E27FC236}">
                <a16:creationId xmlns:a16="http://schemas.microsoft.com/office/drawing/2014/main" id="{7BFAEEAE-4526-4757-A7D2-C40E1F401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87" y="1819373"/>
            <a:ext cx="7891297" cy="219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BD531E-C21D-40E4-B4A5-0A2BD82DC1A2}"/>
              </a:ext>
            </a:extLst>
          </p:cNvPr>
          <p:cNvSpPr txBox="1"/>
          <p:nvPr/>
        </p:nvSpPr>
        <p:spPr>
          <a:xfrm flipH="1">
            <a:off x="1855665" y="4656841"/>
            <a:ext cx="6365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Stick Figure Out</a:t>
            </a:r>
          </a:p>
        </p:txBody>
      </p:sp>
    </p:spTree>
    <p:extLst>
      <p:ext uri="{BB962C8B-B14F-4D97-AF65-F5344CB8AC3E}">
        <p14:creationId xmlns:p14="http://schemas.microsoft.com/office/powerpoint/2010/main" val="1038032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FB12D-F5D9-4671-A64F-4A664D7E2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macam</a:t>
            </a:r>
            <a:r>
              <a:rPr lang="en-US" dirty="0"/>
              <a:t> model protein</a:t>
            </a:r>
          </a:p>
        </p:txBody>
      </p:sp>
      <p:pic>
        <p:nvPicPr>
          <p:cNvPr id="5124" name="Picture 4" descr="Cartoon Protein">
            <a:extLst>
              <a:ext uri="{FF2B5EF4-FFF2-40B4-BE49-F238E27FC236}">
                <a16:creationId xmlns:a16="http://schemas.microsoft.com/office/drawing/2014/main" id="{641A1771-5F8C-414A-B4EC-2DC4B0F81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524125"/>
            <a:ext cx="51435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8F8036-C8D7-4242-8457-6F82B29F966A}"/>
              </a:ext>
            </a:extLst>
          </p:cNvPr>
          <p:cNvSpPr txBox="1"/>
          <p:nvPr/>
        </p:nvSpPr>
        <p:spPr>
          <a:xfrm>
            <a:off x="2479249" y="4705646"/>
            <a:ext cx="290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Comic</a:t>
            </a:r>
          </a:p>
        </p:txBody>
      </p:sp>
    </p:spTree>
    <p:extLst>
      <p:ext uri="{BB962C8B-B14F-4D97-AF65-F5344CB8AC3E}">
        <p14:creationId xmlns:p14="http://schemas.microsoft.com/office/powerpoint/2010/main" val="2160726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B1D50-3DDD-4618-9202-0FC8ABCDC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macam</a:t>
            </a:r>
            <a:r>
              <a:rPr lang="en-US" dirty="0"/>
              <a:t> model protein</a:t>
            </a:r>
          </a:p>
        </p:txBody>
      </p:sp>
      <p:pic>
        <p:nvPicPr>
          <p:cNvPr id="6146" name="Picture 2" descr="Scorpion toxin in eight different models">
            <a:extLst>
              <a:ext uri="{FF2B5EF4-FFF2-40B4-BE49-F238E27FC236}">
                <a16:creationId xmlns:a16="http://schemas.microsoft.com/office/drawing/2014/main" id="{8DC96E93-8CEB-4987-A4CB-BC924953A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080" y="2238276"/>
            <a:ext cx="7000665" cy="32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607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302BB-6BBE-4510-8633-9CA080600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Primer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DF165-8A30-41CE-A5FB-0EC66B2E7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Sekuen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primer </a:t>
            </a:r>
          </a:p>
          <a:p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penggantian</a:t>
            </a:r>
            <a:r>
              <a:rPr lang="en-US" dirty="0"/>
              <a:t> </a:t>
            </a:r>
            <a:r>
              <a:rPr lang="en-US" dirty="0" err="1"/>
              <a:t>asam</a:t>
            </a:r>
            <a:r>
              <a:rPr lang="en-US" dirty="0"/>
              <a:t> amino pada </a:t>
            </a:r>
            <a:r>
              <a:rPr lang="en-US" dirty="0" err="1"/>
              <a:t>struktur</a:t>
            </a:r>
            <a:r>
              <a:rPr lang="en-US" dirty="0"/>
              <a:t> primer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fatal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protein. </a:t>
            </a:r>
          </a:p>
        </p:txBody>
      </p:sp>
    </p:spTree>
    <p:extLst>
      <p:ext uri="{BB962C8B-B14F-4D97-AF65-F5344CB8AC3E}">
        <p14:creationId xmlns:p14="http://schemas.microsoft.com/office/powerpoint/2010/main" val="2595280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8E863-EA81-4975-B52D-DAED6DD14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Primer</a:t>
            </a:r>
          </a:p>
        </p:txBody>
      </p:sp>
      <p:pic>
        <p:nvPicPr>
          <p:cNvPr id="2050" name="Picture 2" descr="Image result for primary structure of insulin protein">
            <a:extLst>
              <a:ext uri="{FF2B5EF4-FFF2-40B4-BE49-F238E27FC236}">
                <a16:creationId xmlns:a16="http://schemas.microsoft.com/office/drawing/2014/main" id="{DA19C257-28F3-4B8F-9A0F-58554F8F9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1419116"/>
            <a:ext cx="4667545" cy="521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124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5EBE9-F716-4880-897E-D74168FA6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Primer</a:t>
            </a:r>
          </a:p>
        </p:txBody>
      </p:sp>
      <p:pic>
        <p:nvPicPr>
          <p:cNvPr id="3074" name="Picture 2" descr="Image result for primary structure of insulin protein">
            <a:extLst>
              <a:ext uri="{FF2B5EF4-FFF2-40B4-BE49-F238E27FC236}">
                <a16:creationId xmlns:a16="http://schemas.microsoft.com/office/drawing/2014/main" id="{2104432F-DF91-4A23-9058-DD598D37A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34" y="1611969"/>
            <a:ext cx="6796726" cy="474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314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5EB45-F5FC-449A-A412-094DACCE9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Primer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ECBF3-383A-4136-93E9-4B7224230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primer insulin </a:t>
            </a:r>
            <a:r>
              <a:rPr lang="en-US" dirty="0" err="1"/>
              <a:t>pertama</a:t>
            </a:r>
            <a:r>
              <a:rPr lang="en-US" dirty="0"/>
              <a:t> kali </a:t>
            </a:r>
            <a:r>
              <a:rPr lang="en-US" dirty="0" err="1"/>
              <a:t>ditemukan</a:t>
            </a:r>
            <a:r>
              <a:rPr lang="en-US" dirty="0"/>
              <a:t> oleh Frederick Sanger</a:t>
            </a:r>
          </a:p>
          <a:p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Fluoro</a:t>
            </a:r>
            <a:r>
              <a:rPr lang="en-US" dirty="0"/>
              <a:t> dinitrobenzene yang </a:t>
            </a:r>
            <a:r>
              <a:rPr lang="en-US" dirty="0" err="1"/>
              <a:t>bereaksi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gugus</a:t>
            </a:r>
            <a:r>
              <a:rPr lang="en-US" dirty="0"/>
              <a:t> </a:t>
            </a:r>
            <a:r>
              <a:rPr lang="en-US" dirty="0" err="1"/>
              <a:t>amin</a:t>
            </a:r>
            <a:r>
              <a:rPr lang="en-US" dirty="0"/>
              <a:t> di </a:t>
            </a:r>
            <a:r>
              <a:rPr lang="en-US" dirty="0" err="1"/>
              <a:t>ujung</a:t>
            </a:r>
            <a:endParaRPr lang="en-US" dirty="0"/>
          </a:p>
          <a:p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dihidrolisis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parsial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asam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protease </a:t>
            </a:r>
            <a:r>
              <a:rPr lang="en-US" dirty="0" err="1"/>
              <a:t>tripsin</a:t>
            </a:r>
            <a:r>
              <a:rPr lang="en-US" dirty="0"/>
              <a:t>.</a:t>
            </a:r>
          </a:p>
          <a:p>
            <a:r>
              <a:rPr lang="en-US" dirty="0" err="1"/>
              <a:t>Campuran</a:t>
            </a:r>
            <a:r>
              <a:rPr lang="en-US" dirty="0"/>
              <a:t> </a:t>
            </a:r>
            <a:r>
              <a:rPr lang="en-US" dirty="0" err="1"/>
              <a:t>peptida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dipisahkan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gel 2 </a:t>
            </a:r>
            <a:r>
              <a:rPr lang="en-US" dirty="0" err="1"/>
              <a:t>dimensi</a:t>
            </a:r>
            <a:r>
              <a:rPr lang="en-US" dirty="0"/>
              <a:t> </a:t>
            </a:r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kertas</a:t>
            </a:r>
            <a:r>
              <a:rPr lang="en-US" dirty="0"/>
              <a:t> </a:t>
            </a:r>
            <a:r>
              <a:rPr lang="en-US" dirty="0" err="1"/>
              <a:t>kromatografi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11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14AFE-1BCA-4E2C-9E76-C9325490E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Primer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54D9D-519D-4A0C-9FAC-496C78E9E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kekerabatan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makhluk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yang </a:t>
            </a:r>
            <a:r>
              <a:rPr lang="en-US" dirty="0" err="1"/>
              <a:t>disusun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pohon</a:t>
            </a:r>
            <a:r>
              <a:rPr lang="en-US" dirty="0"/>
              <a:t> </a:t>
            </a:r>
            <a:r>
              <a:rPr lang="en-US" dirty="0" err="1"/>
              <a:t>filogenetik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urutan</a:t>
            </a:r>
            <a:r>
              <a:rPr lang="en-US" dirty="0"/>
              <a:t> </a:t>
            </a:r>
            <a:r>
              <a:rPr lang="en-US" dirty="0" err="1"/>
              <a:t>asam</a:t>
            </a:r>
            <a:r>
              <a:rPr lang="en-US" dirty="0"/>
              <a:t> amino </a:t>
            </a:r>
            <a:r>
              <a:rPr lang="en-US" dirty="0" err="1"/>
              <a:t>sitokrom</a:t>
            </a:r>
            <a:r>
              <a:rPr lang="en-US" dirty="0"/>
              <a:t> C</a:t>
            </a:r>
          </a:p>
          <a:p>
            <a:r>
              <a:rPr lang="en-US" dirty="0"/>
              <a:t>Fitch dan </a:t>
            </a:r>
            <a:r>
              <a:rPr lang="en-US" dirty="0" err="1"/>
              <a:t>Margoliash</a:t>
            </a:r>
            <a:r>
              <a:rPr lang="en-US" dirty="0"/>
              <a:t> </a:t>
            </a:r>
            <a:r>
              <a:rPr lang="en-US" dirty="0" err="1"/>
              <a:t>berhasil</a:t>
            </a:r>
            <a:r>
              <a:rPr lang="en-US" dirty="0"/>
              <a:t> </a:t>
            </a:r>
            <a:r>
              <a:rPr lang="en-US" dirty="0" err="1"/>
              <a:t>mempelajarinya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bakteri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mamalia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754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8AAAB-1292-405D-8C92-C2A9452AD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Primer</a:t>
            </a:r>
          </a:p>
        </p:txBody>
      </p:sp>
      <p:pic>
        <p:nvPicPr>
          <p:cNvPr id="4098" name="Picture 2" descr="Image result for phylogenetic tree cytochrome c">
            <a:extLst>
              <a:ext uri="{FF2B5EF4-FFF2-40B4-BE49-F238E27FC236}">
                <a16:creationId xmlns:a16="http://schemas.microsoft.com/office/drawing/2014/main" id="{E559BD78-C043-44B5-86C0-E706EA7DA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45" y="1388259"/>
            <a:ext cx="6806153" cy="510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15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4B219-89F2-427C-B5ED-8BB870CEA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236" y="0"/>
            <a:ext cx="7886700" cy="1325563"/>
          </a:xfrm>
        </p:spPr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Primer</a:t>
            </a:r>
          </a:p>
        </p:txBody>
      </p:sp>
      <p:pic>
        <p:nvPicPr>
          <p:cNvPr id="5122" name="Picture 2" descr="Related image">
            <a:extLst>
              <a:ext uri="{FF2B5EF4-FFF2-40B4-BE49-F238E27FC236}">
                <a16:creationId xmlns:a16="http://schemas.microsoft.com/office/drawing/2014/main" id="{12FBC978-DDCC-4009-BE82-CE5F43F5A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93" y="1125080"/>
            <a:ext cx="7390614" cy="554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290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392</TotalTime>
  <Words>383</Words>
  <Application>Microsoft Office PowerPoint</Application>
  <PresentationFormat>On-screen Show (4:3)</PresentationFormat>
  <Paragraphs>60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Struktur Primer</vt:lpstr>
      <vt:lpstr>Struktur Primer</vt:lpstr>
      <vt:lpstr>Struktur Primer</vt:lpstr>
      <vt:lpstr>Struktur Primer</vt:lpstr>
      <vt:lpstr>Struktur Primer</vt:lpstr>
      <vt:lpstr>Struktur Primer</vt:lpstr>
      <vt:lpstr>Struktur Primer</vt:lpstr>
      <vt:lpstr>Struktur Primer</vt:lpstr>
      <vt:lpstr>Struktur Primer</vt:lpstr>
      <vt:lpstr>Struktur Primer</vt:lpstr>
      <vt:lpstr>Struktur primer</vt:lpstr>
      <vt:lpstr>Struktur Primer</vt:lpstr>
      <vt:lpstr>Struktur Sekunder</vt:lpstr>
      <vt:lpstr>Struktur sekunder</vt:lpstr>
      <vt:lpstr>Struktur Sekunder</vt:lpstr>
      <vt:lpstr>Struktur Sekunder</vt:lpstr>
      <vt:lpstr>Struktur Sekunder</vt:lpstr>
      <vt:lpstr>PowerPoint Presentation</vt:lpstr>
      <vt:lpstr>Berbagai macam tipe model Protein</vt:lpstr>
      <vt:lpstr>Berbagai macam model protein</vt:lpstr>
      <vt:lpstr>Berbagai macam model protein</vt:lpstr>
      <vt:lpstr>Berbagai macam model protein</vt:lpstr>
      <vt:lpstr>Berbagai macam model protein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Aroem Naroeni</dc:creator>
  <cp:lastModifiedBy>Aroem Naroeni</cp:lastModifiedBy>
  <cp:revision>28</cp:revision>
  <dcterms:created xsi:type="dcterms:W3CDTF">2018-10-17T08:46:09Z</dcterms:created>
  <dcterms:modified xsi:type="dcterms:W3CDTF">2018-10-30T15:23:27Z</dcterms:modified>
</cp:coreProperties>
</file>