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3" r:id="rId12"/>
    <p:sldId id="257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0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3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6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6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6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A3376-CB53-4E26-9B85-BC285B6AD1B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A620-4217-4774-B5D7-628696493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E4BD-E55B-422E-9043-D464A0936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3E465691-8974-431F-AD13-7646A30AC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13122" y="-7627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45A298-42AD-4B69-8A8D-6AF67121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5874" y="3412642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Kuliah</a:t>
            </a:r>
            <a:r>
              <a:rPr lang="en-US" sz="3200" dirty="0">
                <a:solidFill>
                  <a:schemeClr val="bg1"/>
                </a:solidFill>
              </a:rPr>
              <a:t> 7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Struktur</a:t>
            </a:r>
            <a:r>
              <a:rPr lang="en-US" sz="3200" dirty="0">
                <a:solidFill>
                  <a:schemeClr val="bg1"/>
                </a:solidFill>
              </a:rPr>
              <a:t> Protein (2)</a:t>
            </a:r>
          </a:p>
        </p:txBody>
      </p:sp>
    </p:spTree>
    <p:extLst>
      <p:ext uri="{BB962C8B-B14F-4D97-AF65-F5344CB8AC3E}">
        <p14:creationId xmlns:p14="http://schemas.microsoft.com/office/powerpoint/2010/main" val="395445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A0F7-57F8-4959-A88B-5D77BE84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pic>
        <p:nvPicPr>
          <p:cNvPr id="1026" name="Picture 2" descr="Image result for globular and fibrous">
            <a:extLst>
              <a:ext uri="{FF2B5EF4-FFF2-40B4-BE49-F238E27FC236}">
                <a16:creationId xmlns:a16="http://schemas.microsoft.com/office/drawing/2014/main" id="{D624B210-C18F-412B-B4D2-BBB92F2D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00188"/>
            <a:ext cx="7715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7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C576-CC39-404E-B1DE-E2F27FAE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Kuartener</a:t>
            </a:r>
            <a:endParaRPr lang="en-US" dirty="0"/>
          </a:p>
        </p:txBody>
      </p:sp>
      <p:pic>
        <p:nvPicPr>
          <p:cNvPr id="10242" name="Picture 2" descr="http://www.nslc.wustl.edu/courses/bio2960/labs/02Protein_Structure/Quarternary.jpg">
            <a:extLst>
              <a:ext uri="{FF2B5EF4-FFF2-40B4-BE49-F238E27FC236}">
                <a16:creationId xmlns:a16="http://schemas.microsoft.com/office/drawing/2014/main" id="{EDC62AF6-EAD9-45E0-8CAC-697CA7D6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895475"/>
            <a:ext cx="31051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1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CB2C-470C-4ECA-A804-B95B3DF3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Kuartenerner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32A3-1410-4DDA-A040-8AFADB471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Kuarterner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melaksakan</a:t>
            </a:r>
            <a:r>
              <a:rPr lang="en-US" dirty="0"/>
              <a:t> </a:t>
            </a:r>
            <a:r>
              <a:rPr lang="en-US" dirty="0" err="1"/>
              <a:t>fungsinya</a:t>
            </a:r>
            <a:endParaRPr lang="en-US" dirty="0"/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nonkovalen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hidrofobik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ionic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disulfide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protein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kuarterner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 protein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kuarterner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glutamin</a:t>
            </a:r>
            <a:r>
              <a:rPr lang="en-US" dirty="0"/>
              <a:t> </a:t>
            </a:r>
            <a:r>
              <a:rPr lang="en-US" dirty="0" err="1"/>
              <a:t>sintetase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 coli </a:t>
            </a:r>
            <a:r>
              <a:rPr lang="en-US" dirty="0" err="1"/>
              <a:t>berukuran</a:t>
            </a:r>
            <a:r>
              <a:rPr lang="en-US" dirty="0"/>
              <a:t> 610 </a:t>
            </a:r>
            <a:r>
              <a:rPr lang="en-US" dirty="0" err="1"/>
              <a:t>kDa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12 sub unit</a:t>
            </a:r>
          </a:p>
        </p:txBody>
      </p:sp>
    </p:spTree>
    <p:extLst>
      <p:ext uri="{BB962C8B-B14F-4D97-AF65-F5344CB8AC3E}">
        <p14:creationId xmlns:p14="http://schemas.microsoft.com/office/powerpoint/2010/main" val="361426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E5D8-9DE1-4221-B5A4-A3C1A649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Kuarterner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B39E-333C-4932-8D03-215798B8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Tirosinasi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dirty="0" err="1"/>
              <a:t>kancing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4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0937-8A13-4127-8F04-64A4404D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Kuarterner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2F96B-1BC9-48D5-8EEE-BD87AA5E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08" y="1774092"/>
            <a:ext cx="5794205" cy="45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7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3BB3-7329-4175-BF93-19AC034F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Kuarterner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6C835-35A6-406F-838F-91E761C96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Pengertian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Domain: Satu unit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polipeptida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 Unit : Unit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polipeptida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kuarterner</a:t>
            </a:r>
            <a:r>
              <a:rPr lang="en-US" dirty="0"/>
              <a:t> bias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8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D82E-5C27-446E-AB44-B6D29D84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endParaRPr 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887DDAC-E927-4F4D-BFBC-401D1AC6E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1" y="1609676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06A3-358C-4399-B9C6-20391026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dan </a:t>
            </a:r>
            <a:r>
              <a:rPr lang="en-US" dirty="0" err="1"/>
              <a:t>Fungsi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0C77-D8B6-438E-95AD-9C865AAFC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Mioglobin</a:t>
            </a:r>
            <a:r>
              <a:rPr lang="en-US" dirty="0"/>
              <a:t> dan hemoglobin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mirip</a:t>
            </a:r>
            <a:endParaRPr lang="en-US" dirty="0"/>
          </a:p>
          <a:p>
            <a:r>
              <a:rPr lang="en-US" dirty="0" err="1"/>
              <a:t>Mioglobin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oksigen</a:t>
            </a:r>
            <a:endParaRPr lang="en-US" dirty="0"/>
          </a:p>
          <a:p>
            <a:r>
              <a:rPr lang="en-US" dirty="0"/>
              <a:t>Hemoglobin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mengangkut</a:t>
            </a:r>
            <a:r>
              <a:rPr lang="en-US" dirty="0"/>
              <a:t> </a:t>
            </a:r>
            <a:r>
              <a:rPr lang="en-US" dirty="0" err="1"/>
              <a:t>oksigen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3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300D-7C90-461C-91A0-8809BD3C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dan </a:t>
            </a:r>
            <a:r>
              <a:rPr lang="en-US" dirty="0" err="1"/>
              <a:t>fungsi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435C9-0E5D-4104-8D15-CEFA5FE0C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Prion (PR </a:t>
            </a:r>
            <a:r>
              <a:rPr lang="en-US" dirty="0" err="1"/>
              <a:t>otein</a:t>
            </a:r>
            <a:r>
              <a:rPr lang="en-US" dirty="0"/>
              <a:t> Infect ION)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gila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Struktur</a:t>
            </a:r>
            <a:r>
              <a:rPr lang="en-US" dirty="0"/>
              <a:t> prion normal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  <a:r>
              <a:rPr lang="en-US" dirty="0" err="1"/>
              <a:t>tetapi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misfolding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err="1"/>
              <a:t>penyakit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65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EF58-4A97-4371-872C-33797CF6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dan </a:t>
            </a:r>
            <a:r>
              <a:rPr lang="en-US" dirty="0" err="1"/>
              <a:t>fungsi</a:t>
            </a:r>
            <a:br>
              <a:rPr lang="en-US" dirty="0"/>
            </a:br>
            <a:r>
              <a:rPr lang="en-US" dirty="0"/>
              <a:t>Prion</a:t>
            </a:r>
          </a:p>
        </p:txBody>
      </p:sp>
      <p:pic>
        <p:nvPicPr>
          <p:cNvPr id="3074" name="Picture 2" descr="(A) Scheme of the structure of cellular form of prion protein (PrPC). (B) The structure of pathological (abnormal) prion protein (PrPSc). Adapted from [2].">
            <a:extLst>
              <a:ext uri="{FF2B5EF4-FFF2-40B4-BE49-F238E27FC236}">
                <a16:creationId xmlns:a16="http://schemas.microsoft.com/office/drawing/2014/main" id="{3FAE40AF-D628-4E0A-8113-D2267926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2282418"/>
            <a:ext cx="6450880" cy="39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1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0D37-1567-481E-9976-2AB0D008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pic>
        <p:nvPicPr>
          <p:cNvPr id="9218" name="Picture 2" descr="http://www.nslc.wustl.edu/courses/bio2960/labs/02Protein_Structure/Tertiary.jpg">
            <a:extLst>
              <a:ext uri="{FF2B5EF4-FFF2-40B4-BE49-F238E27FC236}">
                <a16:creationId xmlns:a16="http://schemas.microsoft.com/office/drawing/2014/main" id="{88FF5058-D33F-4E92-9156-D29E8C40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943100"/>
            <a:ext cx="34861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2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A2E7-9BE9-416E-8F6D-7F398AF9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dab </a:t>
            </a:r>
            <a:r>
              <a:rPr lang="en-US" dirty="0" err="1"/>
              <a:t>Fungsi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C117-68C7-44F1-BD47-5CFDCA005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Prion abnormal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lipatan</a:t>
            </a:r>
            <a:r>
              <a:rPr lang="en-US" dirty="0"/>
              <a:t> beta dan </a:t>
            </a:r>
            <a:r>
              <a:rPr lang="en-US" dirty="0" err="1"/>
              <a:t>heliks</a:t>
            </a:r>
            <a:r>
              <a:rPr lang="en-US" dirty="0"/>
              <a:t> </a:t>
            </a:r>
            <a:r>
              <a:rPr lang="en-US" dirty="0" err="1"/>
              <a:t>alfanya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lembaran</a:t>
            </a:r>
            <a:r>
              <a:rPr lang="en-US" dirty="0"/>
              <a:t> beta.</a:t>
            </a:r>
          </a:p>
          <a:p>
            <a:r>
              <a:rPr lang="en-US" dirty="0" err="1"/>
              <a:t>PrPc</a:t>
            </a:r>
            <a:r>
              <a:rPr lang="en-US" dirty="0"/>
              <a:t> (Prion Protein C=common)</a:t>
            </a:r>
          </a:p>
          <a:p>
            <a:r>
              <a:rPr lang="en-US" dirty="0" err="1"/>
              <a:t>PrPSc</a:t>
            </a:r>
            <a:r>
              <a:rPr lang="en-US" dirty="0"/>
              <a:t> (Prion Protein Sc= Scrapie,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degenerasi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756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8A6E-0549-46BE-A48E-C05DFD54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C1F71-F4F4-4FA3-ACC9-F6C93611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94" y="1764727"/>
            <a:ext cx="35718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7AE4-C836-49ED-867A-16395597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2EE-468C-4DFD-8292-B56959096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Setelah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pelipatan</a:t>
            </a:r>
            <a:r>
              <a:rPr lang="en-US" dirty="0"/>
              <a:t> </a:t>
            </a:r>
            <a:r>
              <a:rPr lang="en-US" dirty="0" err="1"/>
              <a:t>polipeptida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unit protein globular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pelipatan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nonkovalen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asam-asam</a:t>
            </a:r>
            <a:r>
              <a:rPr lang="en-US" dirty="0"/>
              <a:t> amino yang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polipeptida</a:t>
            </a:r>
            <a:endParaRPr lang="en-US" dirty="0"/>
          </a:p>
          <a:p>
            <a:r>
              <a:rPr lang="en-US" dirty="0"/>
              <a:t>Antara lain </a:t>
            </a:r>
            <a:r>
              <a:rPr lang="en-US" dirty="0" err="1"/>
              <a:t>ikatan</a:t>
            </a:r>
            <a:r>
              <a:rPr lang="en-US" dirty="0"/>
              <a:t>/</a:t>
            </a:r>
            <a:r>
              <a:rPr lang="en-US" dirty="0" err="1"/>
              <a:t>jembatan</a:t>
            </a:r>
            <a:r>
              <a:rPr lang="en-US" dirty="0"/>
              <a:t> hydrogen, </a:t>
            </a:r>
            <a:r>
              <a:rPr lang="en-US" dirty="0" err="1"/>
              <a:t>elektrostatik</a:t>
            </a:r>
            <a:r>
              <a:rPr lang="en-US" dirty="0"/>
              <a:t>/ionic, </a:t>
            </a:r>
            <a:r>
              <a:rPr lang="en-US" dirty="0" err="1"/>
              <a:t>hidrofobik</a:t>
            </a:r>
            <a:r>
              <a:rPr lang="en-US" dirty="0"/>
              <a:t> dan van der Waals</a:t>
            </a:r>
          </a:p>
        </p:txBody>
      </p:sp>
    </p:spTree>
    <p:extLst>
      <p:ext uri="{BB962C8B-B14F-4D97-AF65-F5344CB8AC3E}">
        <p14:creationId xmlns:p14="http://schemas.microsoft.com/office/powerpoint/2010/main" val="425981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ACEF-8418-4CA3-91D3-9734EBBF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8F72E-1005-46EA-A839-8A08B7998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protein </a:t>
            </a:r>
            <a:r>
              <a:rPr lang="en-US" dirty="0" err="1"/>
              <a:t>tersier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(</a:t>
            </a:r>
            <a:r>
              <a:rPr lang="en-US" dirty="0" err="1"/>
              <a:t>denaturasi</a:t>
            </a:r>
            <a:r>
              <a:rPr lang="en-US" dirty="0"/>
              <a:t>) yang </a:t>
            </a:r>
            <a:r>
              <a:rPr lang="en-US" dirty="0" err="1"/>
              <a:t>dicirikan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buyarnya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konformasi</a:t>
            </a:r>
            <a:r>
              <a:rPr lang="en-US" dirty="0"/>
              <a:t> protein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interaksi-interaksi</a:t>
            </a:r>
            <a:r>
              <a:rPr lang="en-US" dirty="0"/>
              <a:t> non </a:t>
            </a:r>
            <a:r>
              <a:rPr lang="en-US" dirty="0" err="1"/>
              <a:t>kovalen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dan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protein </a:t>
            </a:r>
            <a:r>
              <a:rPr lang="en-US" dirty="0" err="1"/>
              <a:t>terputus</a:t>
            </a:r>
            <a:r>
              <a:rPr lang="en-US" dirty="0"/>
              <a:t>.</a:t>
            </a:r>
          </a:p>
          <a:p>
            <a:r>
              <a:rPr lang="en-US" dirty="0"/>
              <a:t>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dipicu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protein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dan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.</a:t>
            </a:r>
          </a:p>
          <a:p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gugus-gugus</a:t>
            </a:r>
            <a:r>
              <a:rPr lang="en-US" dirty="0"/>
              <a:t> protein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entalpi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470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25C6-5CC6-4708-A29D-5AA5961B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C248-8D8C-4391-AE2E-E4124C5A5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protein (</a:t>
            </a:r>
            <a:r>
              <a:rPr lang="en-US" dirty="0" err="1"/>
              <a:t>dari</a:t>
            </a:r>
            <a:r>
              <a:rPr lang="en-US" dirty="0"/>
              <a:t> yang paling </a:t>
            </a:r>
            <a:r>
              <a:rPr lang="en-US" dirty="0" err="1"/>
              <a:t>kuat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Sulfida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Interaksi</a:t>
            </a:r>
            <a:r>
              <a:rPr lang="en-US" dirty="0"/>
              <a:t> ionic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Ikatan</a:t>
            </a:r>
            <a:r>
              <a:rPr lang="en-US" dirty="0"/>
              <a:t> hydrogen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hidrofobik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Ikatan</a:t>
            </a:r>
            <a:r>
              <a:rPr lang="en-US" dirty="0"/>
              <a:t> van der Waals</a:t>
            </a:r>
          </a:p>
        </p:txBody>
      </p:sp>
    </p:spTree>
    <p:extLst>
      <p:ext uri="{BB962C8B-B14F-4D97-AF65-F5344CB8AC3E}">
        <p14:creationId xmlns:p14="http://schemas.microsoft.com/office/powerpoint/2010/main" val="190582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480E-CB1E-4BFC-917A-EE976D4E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95AB-63E1-46C3-A14A-16091A3B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26"/>
            <a:ext cx="7886700" cy="4351338"/>
          </a:xfrm>
        </p:spPr>
        <p:txBody>
          <a:bodyPr/>
          <a:lstStyle/>
          <a:p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perusak</a:t>
            </a:r>
            <a:r>
              <a:rPr lang="en-US" dirty="0"/>
              <a:t> </a:t>
            </a:r>
            <a:r>
              <a:rPr lang="en-US" dirty="0" err="1"/>
              <a:t>interaksi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asam</a:t>
            </a:r>
            <a:r>
              <a:rPr lang="en-US" dirty="0"/>
              <a:t> (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asetat</a:t>
            </a:r>
            <a:r>
              <a:rPr lang="en-US" dirty="0"/>
              <a:t>,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trikloroasetat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pelarut</a:t>
            </a:r>
            <a:r>
              <a:rPr lang="en-US" dirty="0"/>
              <a:t> organic (</a:t>
            </a:r>
            <a:r>
              <a:rPr lang="en-US" dirty="0" err="1"/>
              <a:t>etanol</a:t>
            </a:r>
            <a:r>
              <a:rPr lang="en-US" dirty="0"/>
              <a:t>, methanol)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err="1"/>
              <a:t>Pengacau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chaotropic </a:t>
            </a:r>
          </a:p>
          <a:p>
            <a:pPr marL="0" indent="0">
              <a:buNone/>
            </a:pPr>
            <a:r>
              <a:rPr lang="en-US" dirty="0"/>
              <a:t>	(urea, guanidine </a:t>
            </a:r>
            <a:r>
              <a:rPr lang="en-US" dirty="0" err="1"/>
              <a:t>klorida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detergen</a:t>
            </a:r>
            <a:r>
              <a:rPr lang="en-US" dirty="0"/>
              <a:t> (sodium </a:t>
            </a:r>
            <a:r>
              <a:rPr lang="en-US" dirty="0" err="1"/>
              <a:t>dodesil</a:t>
            </a:r>
            <a:r>
              <a:rPr lang="en-US" dirty="0"/>
              <a:t> </a:t>
            </a:r>
            <a:r>
              <a:rPr lang="en-US" dirty="0" err="1"/>
              <a:t>sulfat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pereduksi</a:t>
            </a:r>
            <a:r>
              <a:rPr lang="en-US" dirty="0"/>
              <a:t> (</a:t>
            </a:r>
            <a:r>
              <a:rPr lang="en-US" dirty="0" err="1"/>
              <a:t>ditiotreitol</a:t>
            </a:r>
            <a:r>
              <a:rPr lang="en-US" dirty="0"/>
              <a:t>, beta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merkaptol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260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48FF-1E98-426D-A4C1-22C2033C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61792-B83C-466E-9DD3-FF87F430E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Pelipatan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polipeptida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dibantu</a:t>
            </a:r>
            <a:r>
              <a:rPr lang="en-US" dirty="0"/>
              <a:t> oleh protein Chaperonin</a:t>
            </a:r>
          </a:p>
          <a:p>
            <a:r>
              <a:rPr lang="en-US" dirty="0" err="1"/>
              <a:t>Contoh</a:t>
            </a:r>
            <a:r>
              <a:rPr lang="en-US" dirty="0"/>
              <a:t> : Hsp60, Hsp70</a:t>
            </a:r>
          </a:p>
          <a:p>
            <a:r>
              <a:rPr lang="en-US" dirty="0" err="1"/>
              <a:t>Keberadaan</a:t>
            </a:r>
            <a:r>
              <a:rPr lang="en-US" dirty="0"/>
              <a:t> protein Chaperonin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pelipatan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(misfolding)</a:t>
            </a:r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pelipatan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dikenali</a:t>
            </a:r>
            <a:r>
              <a:rPr lang="en-US" dirty="0"/>
              <a:t> system </a:t>
            </a:r>
            <a:r>
              <a:rPr lang="en-US" dirty="0" err="1"/>
              <a:t>kekebalan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dikenali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dan </a:t>
            </a:r>
            <a:r>
              <a:rPr lang="en-US" dirty="0" err="1"/>
              <a:t>dihancurkan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3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1C30-0D43-42C5-8D13-5CEA05A4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40BBA-9427-4D24-B6B5-9D3974954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penyusunnya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Tersier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1. Globular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 err="1"/>
              <a:t>Serabut</a:t>
            </a:r>
            <a:r>
              <a:rPr lang="en-US" dirty="0"/>
              <a:t> (</a:t>
            </a:r>
            <a:r>
              <a:rPr lang="en-US" dirty="0" err="1"/>
              <a:t>Fibraus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Globular </a:t>
            </a:r>
            <a:r>
              <a:rPr lang="en-US" dirty="0" err="1"/>
              <a:t>didominasi</a:t>
            </a:r>
            <a:r>
              <a:rPr lang="en-US" dirty="0"/>
              <a:t> oleh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heliks</a:t>
            </a:r>
            <a:r>
              <a:rPr lang="en-US" dirty="0"/>
              <a:t> alfa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67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384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Struktur Tersier</vt:lpstr>
      <vt:lpstr>Struktur Tersier</vt:lpstr>
      <vt:lpstr>Struktur Tersier</vt:lpstr>
      <vt:lpstr>Struktur Tersier</vt:lpstr>
      <vt:lpstr>Struktur Tersier</vt:lpstr>
      <vt:lpstr>Struktur Tersier</vt:lpstr>
      <vt:lpstr>Struktur Tersier</vt:lpstr>
      <vt:lpstr>Struktur Tersier</vt:lpstr>
      <vt:lpstr>Struktur Tersier</vt:lpstr>
      <vt:lpstr>Struktur Kuartener</vt:lpstr>
      <vt:lpstr>Struktur Kuartenerner</vt:lpstr>
      <vt:lpstr>Struktur Kuarterner</vt:lpstr>
      <vt:lpstr>Struktur Kuarterner</vt:lpstr>
      <vt:lpstr>Struktur Kuarterner</vt:lpstr>
      <vt:lpstr>Struktur yang berbeda menentukan fungsi yang berbeda</vt:lpstr>
      <vt:lpstr>Struktur dan Fungsi</vt:lpstr>
      <vt:lpstr>Struktur dan fungsi</vt:lpstr>
      <vt:lpstr>Struktur dan fungsi Prion</vt:lpstr>
      <vt:lpstr>Struktur dab Fungsi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11</cp:revision>
  <dcterms:created xsi:type="dcterms:W3CDTF">2018-10-28T15:00:26Z</dcterms:created>
  <dcterms:modified xsi:type="dcterms:W3CDTF">2018-10-30T16:05:59Z</dcterms:modified>
</cp:coreProperties>
</file>