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310" r:id="rId3"/>
    <p:sldId id="260" r:id="rId4"/>
    <p:sldId id="263" r:id="rId5"/>
    <p:sldId id="264" r:id="rId6"/>
    <p:sldId id="265" r:id="rId7"/>
    <p:sldId id="266" r:id="rId8"/>
    <p:sldId id="267" r:id="rId9"/>
    <p:sldId id="299" r:id="rId10"/>
    <p:sldId id="305" r:id="rId11"/>
    <p:sldId id="306" r:id="rId12"/>
    <p:sldId id="307" r:id="rId13"/>
    <p:sldId id="308" r:id="rId14"/>
    <p:sldId id="309"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12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79A57-BEB1-4230-A521-4E066C8BE5B5}" type="datetimeFigureOut">
              <a:rPr lang="en-US" smtClean="0"/>
              <a:t>12/5/2018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5C6BDE-2B1D-4519-9F66-91EAEB4B26BF}" type="slidenum">
              <a:rPr lang="en-US" smtClean="0"/>
              <a:t>‹#›</a:t>
            </a:fld>
            <a:endParaRPr lang="en-US"/>
          </a:p>
        </p:txBody>
      </p:sp>
    </p:spTree>
    <p:extLst>
      <p:ext uri="{BB962C8B-B14F-4D97-AF65-F5344CB8AC3E}">
        <p14:creationId xmlns:p14="http://schemas.microsoft.com/office/powerpoint/2010/main" val="3721203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3E4F46A9-3EA2-4038-9DBD-3159B801986F}" type="datetimeFigureOut">
              <a:rPr lang="en-US" smtClean="0"/>
              <a:t>12/5/2018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4B7A66-6992-4C9E-923C-763786CEF443}"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8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E4F46A9-3EA2-4038-9DBD-3159B801986F}" type="datetimeFigureOut">
              <a:rPr lang="en-US" smtClean="0"/>
              <a:t>12/5/2018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4B7A66-6992-4C9E-923C-763786CEF443}"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99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E4F46A9-3EA2-4038-9DBD-3159B801986F}" type="datetimeFigureOut">
              <a:rPr lang="en-US" smtClean="0"/>
              <a:t>12/5/2018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4B7A66-6992-4C9E-923C-763786CEF443}"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2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E4F46A9-3EA2-4038-9DBD-3159B801986F}" type="datetimeFigureOut">
              <a:rPr lang="en-US" smtClean="0"/>
              <a:t>12/5/2018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4B7A66-6992-4C9E-923C-763786CEF443}"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48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3E4F46A9-3EA2-4038-9DBD-3159B801986F}" type="datetimeFigureOut">
              <a:rPr lang="en-US" smtClean="0"/>
              <a:t>12/5/2018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4B7A66-6992-4C9E-923C-763786CEF443}"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93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3E4F46A9-3EA2-4038-9DBD-3159B801986F}" type="datetimeFigureOut">
              <a:rPr lang="en-US" smtClean="0"/>
              <a:t>12/5/2018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D4B7A66-6992-4C9E-923C-763786CEF443}"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48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3E4F46A9-3EA2-4038-9DBD-3159B801986F}" type="datetimeFigureOut">
              <a:rPr lang="en-US" smtClean="0"/>
              <a:t>12/5/2018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D4B7A66-6992-4C9E-923C-763786CEF443}" type="slidenum">
              <a:rPr lang="en-US" smtClean="0"/>
              <a:t>‹#›</a:t>
            </a:fld>
            <a:endParaRPr lang="en-US"/>
          </a:p>
        </p:txBody>
      </p:sp>
      <p:pic>
        <p:nvPicPr>
          <p:cNvPr id="10"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7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3E4F46A9-3EA2-4038-9DBD-3159B801986F}" type="datetimeFigureOut">
              <a:rPr lang="en-US" smtClean="0"/>
              <a:t>12/5/2018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6D4B7A66-6992-4C9E-923C-763786CEF443}" type="slidenum">
              <a:rPr lang="en-US" smtClean="0"/>
              <a:t>‹#›</a:t>
            </a:fld>
            <a:endParaRPr lang="en-US"/>
          </a:p>
        </p:txBody>
      </p:sp>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009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E4F46A9-3EA2-4038-9DBD-3159B801986F}" type="datetimeFigureOut">
              <a:rPr lang="en-US" smtClean="0"/>
              <a:t>12/5/2018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D4B7A66-6992-4C9E-923C-763786CEF443}" type="slidenum">
              <a:rPr lang="en-US" smtClean="0"/>
              <a:t>‹#›</a:t>
            </a:fld>
            <a:endParaRPr lang="en-US"/>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37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3E4F46A9-3EA2-4038-9DBD-3159B801986F}" type="datetimeFigureOut">
              <a:rPr lang="en-US" smtClean="0"/>
              <a:t>12/5/2018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D4B7A66-6992-4C9E-923C-763786CEF443}"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523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3E4F46A9-3EA2-4038-9DBD-3159B801986F}" type="datetimeFigureOut">
              <a:rPr lang="en-US" smtClean="0"/>
              <a:t>12/5/2018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D4B7A66-6992-4C9E-923C-763786CEF443}"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82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3E4F46A9-3EA2-4038-9DBD-3159B801986F}" type="datetimeFigureOut">
              <a:rPr lang="en-US" smtClean="0"/>
              <a:t>12/5/2018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anose="020F0502020204030204" pitchFamily="34" charset="0"/>
              </a:defRPr>
            </a:lvl1pPr>
          </a:lstStyle>
          <a:p>
            <a:fld id="{6D4B7A66-6992-4C9E-923C-763786CEF443}" type="slidenum">
              <a:rPr lang="en-US" smtClean="0"/>
              <a:t>‹#›</a:t>
            </a:fld>
            <a:endParaRPr lang="en-US"/>
          </a:p>
        </p:txBody>
      </p:sp>
    </p:spTree>
    <p:extLst>
      <p:ext uri="{BB962C8B-B14F-4D97-AF65-F5344CB8AC3E}">
        <p14:creationId xmlns:p14="http://schemas.microsoft.com/office/powerpoint/2010/main" val="40205061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hyperlink" Target="http://dx.doi.org/10.3998/panc.2011.3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8D9A-0175-4F7C-AF58-23BDAA2C789D}"/>
              </a:ext>
            </a:extLst>
          </p:cNvPr>
          <p:cNvSpPr>
            <a:spLocks noGrp="1"/>
          </p:cNvSpPr>
          <p:nvPr>
            <p:ph type="ctrTitle"/>
          </p:nvPr>
        </p:nvSpPr>
        <p:spPr/>
        <p:txBody>
          <a:bodyPr/>
          <a:lstStyle/>
          <a:p>
            <a:r>
              <a:rPr lang="en-US" dirty="0" err="1"/>
              <a:t>Deteksi</a:t>
            </a:r>
            <a:r>
              <a:rPr lang="en-US" dirty="0"/>
              <a:t> Protein</a:t>
            </a:r>
          </a:p>
        </p:txBody>
      </p:sp>
      <p:pic>
        <p:nvPicPr>
          <p:cNvPr id="4" name="Picture 2" descr="C:\Users\arsil\Desktop\Smartcreative.jpg">
            <a:extLst>
              <a:ext uri="{FF2B5EF4-FFF2-40B4-BE49-F238E27FC236}">
                <a16:creationId xmlns:a16="http://schemas.microsoft.com/office/drawing/2014/main" id="{82F95FCE-CC3F-4DB8-B72B-36174FB62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66675" y="-123825"/>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AAC11E0E-C321-4423-B983-229F268E57AA}"/>
              </a:ext>
            </a:extLst>
          </p:cNvPr>
          <p:cNvSpPr>
            <a:spLocks noGrp="1"/>
          </p:cNvSpPr>
          <p:nvPr>
            <p:ph type="subTitle" idx="1"/>
          </p:nvPr>
        </p:nvSpPr>
        <p:spPr>
          <a:xfrm>
            <a:off x="2809875" y="3143250"/>
            <a:ext cx="6400800" cy="1752600"/>
          </a:xfrm>
        </p:spPr>
        <p:txBody>
          <a:bodyPr/>
          <a:lstStyle/>
          <a:p>
            <a:r>
              <a:rPr lang="en-US" dirty="0" err="1">
                <a:solidFill>
                  <a:schemeClr val="bg1"/>
                </a:solidFill>
              </a:rPr>
              <a:t>Kuliah</a:t>
            </a:r>
            <a:r>
              <a:rPr lang="en-US" dirty="0">
                <a:solidFill>
                  <a:schemeClr val="bg1"/>
                </a:solidFill>
              </a:rPr>
              <a:t> 9</a:t>
            </a:r>
          </a:p>
          <a:p>
            <a:r>
              <a:rPr lang="en-US" dirty="0" err="1">
                <a:solidFill>
                  <a:schemeClr val="bg1"/>
                </a:solidFill>
              </a:rPr>
              <a:t>Deteksi</a:t>
            </a:r>
            <a:r>
              <a:rPr lang="en-US" dirty="0">
                <a:solidFill>
                  <a:schemeClr val="bg1"/>
                </a:solidFill>
              </a:rPr>
              <a:t> Protein </a:t>
            </a:r>
            <a:r>
              <a:rPr lang="en-US" dirty="0" err="1">
                <a:solidFill>
                  <a:schemeClr val="bg1"/>
                </a:solidFill>
              </a:rPr>
              <a:t>Bagian</a:t>
            </a:r>
            <a:r>
              <a:rPr lang="en-US" dirty="0">
                <a:solidFill>
                  <a:schemeClr val="bg1"/>
                </a:solidFill>
              </a:rPr>
              <a:t> I</a:t>
            </a:r>
          </a:p>
        </p:txBody>
      </p:sp>
    </p:spTree>
    <p:extLst>
      <p:ext uri="{BB962C8B-B14F-4D97-AF65-F5344CB8AC3E}">
        <p14:creationId xmlns:p14="http://schemas.microsoft.com/office/powerpoint/2010/main" val="2403973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0653" y="1674640"/>
            <a:ext cx="5536772" cy="3970318"/>
          </a:xfrm>
          <a:prstGeom prst="rect">
            <a:avLst/>
          </a:prstGeom>
        </p:spPr>
        <p:txBody>
          <a:bodyPr wrap="none">
            <a:spAutoFit/>
          </a:bodyPr>
          <a:lstStyle/>
          <a:p>
            <a:pPr>
              <a:defRPr/>
            </a:pPr>
            <a:endParaRPr lang="en-US" sz="1350" dirty="0"/>
          </a:p>
          <a:p>
            <a:pPr marL="257175" indent="-257175">
              <a:buFontTx/>
              <a:buAutoNum type="arabicPeriod"/>
              <a:defRPr/>
            </a:pPr>
            <a:r>
              <a:rPr lang="en-US" sz="1500" dirty="0"/>
              <a:t>Manipulate </a:t>
            </a:r>
          </a:p>
          <a:p>
            <a:pPr>
              <a:defRPr/>
            </a:pPr>
            <a:r>
              <a:rPr lang="en-US" sz="1500" dirty="0"/>
              <a:t>Molecules , cells, tissues modification</a:t>
            </a:r>
          </a:p>
          <a:p>
            <a:pPr>
              <a:defRPr/>
            </a:pPr>
            <a:endParaRPr lang="en-US" sz="1500" dirty="0"/>
          </a:p>
          <a:p>
            <a:pPr marL="214313" indent="-214313">
              <a:buFontTx/>
              <a:buChar char="-"/>
              <a:defRPr/>
            </a:pPr>
            <a:r>
              <a:rPr lang="en-US" sz="1500" dirty="0"/>
              <a:t>Fixation (using formaldehyde, ethanol, </a:t>
            </a:r>
            <a:r>
              <a:rPr lang="en-US" sz="1500" dirty="0" err="1"/>
              <a:t>aceton</a:t>
            </a:r>
            <a:r>
              <a:rPr lang="en-US" sz="1500" dirty="0"/>
              <a:t> </a:t>
            </a:r>
            <a:r>
              <a:rPr lang="en-US" sz="1500" dirty="0" err="1"/>
              <a:t>etc</a:t>
            </a:r>
            <a:r>
              <a:rPr lang="en-US" sz="1500" dirty="0"/>
              <a:t>)</a:t>
            </a:r>
          </a:p>
          <a:p>
            <a:pPr marL="214313" indent="-214313">
              <a:buFontTx/>
              <a:buChar char="-"/>
              <a:defRPr/>
            </a:pPr>
            <a:endParaRPr lang="en-US" sz="1500" dirty="0"/>
          </a:p>
          <a:p>
            <a:pPr>
              <a:defRPr/>
            </a:pPr>
            <a:r>
              <a:rPr lang="en-US" sz="1500" b="1" dirty="0"/>
              <a:t>Stabilize</a:t>
            </a:r>
            <a:r>
              <a:rPr lang="en-US" sz="1500" dirty="0"/>
              <a:t> cell morphology and tissue architecture</a:t>
            </a:r>
          </a:p>
          <a:p>
            <a:pPr>
              <a:defRPr/>
            </a:pPr>
            <a:r>
              <a:rPr lang="en-US" sz="1500" b="1" dirty="0"/>
              <a:t>Disable</a:t>
            </a:r>
            <a:r>
              <a:rPr lang="en-US" sz="1500" dirty="0"/>
              <a:t> </a:t>
            </a:r>
            <a:r>
              <a:rPr lang="en-US" sz="1500" dirty="0" err="1"/>
              <a:t>proteolytic</a:t>
            </a:r>
            <a:r>
              <a:rPr lang="en-US" sz="1500" dirty="0"/>
              <a:t> enzymes</a:t>
            </a:r>
          </a:p>
          <a:p>
            <a:pPr>
              <a:defRPr/>
            </a:pPr>
            <a:r>
              <a:rPr lang="en-US" sz="1500" b="1" dirty="0"/>
              <a:t>Strengthen</a:t>
            </a:r>
            <a:r>
              <a:rPr lang="en-US" sz="1500" dirty="0"/>
              <a:t> samples to withstand further processing and staining</a:t>
            </a:r>
          </a:p>
          <a:p>
            <a:pPr>
              <a:defRPr/>
            </a:pPr>
            <a:r>
              <a:rPr lang="en-US" sz="1500" b="1" dirty="0"/>
              <a:t>Protect</a:t>
            </a:r>
            <a:r>
              <a:rPr lang="en-US" sz="1500" dirty="0"/>
              <a:t> samples against microbial contamination and decomposition</a:t>
            </a:r>
          </a:p>
          <a:p>
            <a:pPr>
              <a:defRPr/>
            </a:pPr>
            <a:endParaRPr lang="en-US" sz="1500" dirty="0"/>
          </a:p>
          <a:p>
            <a:pPr marL="214313" indent="-214313">
              <a:buFontTx/>
              <a:buChar char="-"/>
              <a:defRPr/>
            </a:pPr>
            <a:r>
              <a:rPr lang="en-US" sz="1500" dirty="0" err="1"/>
              <a:t>Permeabilization</a:t>
            </a:r>
            <a:r>
              <a:rPr lang="en-US" sz="1500" dirty="0"/>
              <a:t> (using tween, triton x, </a:t>
            </a:r>
            <a:r>
              <a:rPr lang="en-US" sz="1500" dirty="0" err="1"/>
              <a:t>saponin</a:t>
            </a:r>
            <a:r>
              <a:rPr lang="en-US" sz="1500" dirty="0"/>
              <a:t> </a:t>
            </a:r>
            <a:r>
              <a:rPr lang="en-US" sz="1500" dirty="0" err="1"/>
              <a:t>etc</a:t>
            </a:r>
            <a:r>
              <a:rPr lang="en-US" sz="1500" dirty="0"/>
              <a:t>)</a:t>
            </a:r>
          </a:p>
          <a:p>
            <a:pPr marL="214313" indent="-214313">
              <a:buFontTx/>
              <a:buChar char="-"/>
              <a:defRPr/>
            </a:pPr>
            <a:endParaRPr lang="en-US" sz="1500" dirty="0"/>
          </a:p>
          <a:p>
            <a:pPr marL="214313" indent="-214313">
              <a:buFontTx/>
              <a:buChar char="-"/>
              <a:defRPr/>
            </a:pPr>
            <a:r>
              <a:rPr lang="en-US" sz="1500" dirty="0"/>
              <a:t>Staining (</a:t>
            </a:r>
            <a:r>
              <a:rPr lang="en-US" sz="1500" dirty="0" err="1"/>
              <a:t>fluorophore</a:t>
            </a:r>
            <a:r>
              <a:rPr lang="en-US" sz="1500" dirty="0"/>
              <a:t>, antibody conjugated </a:t>
            </a:r>
            <a:r>
              <a:rPr lang="en-US" sz="1500" dirty="0" err="1"/>
              <a:t>fluorophore</a:t>
            </a:r>
            <a:r>
              <a:rPr lang="en-US" sz="1500" dirty="0"/>
              <a:t>)</a:t>
            </a:r>
          </a:p>
          <a:p>
            <a:pPr marL="214313" indent="-214313">
              <a:buFontTx/>
              <a:buChar char="-"/>
              <a:defRPr/>
            </a:pPr>
            <a:endParaRPr lang="en-US" sz="1500" dirty="0"/>
          </a:p>
          <a:p>
            <a:pPr marL="214313" indent="-214313">
              <a:buFontTx/>
              <a:buChar char="-"/>
              <a:defRPr/>
            </a:pPr>
            <a:r>
              <a:rPr lang="en-US" sz="1500" dirty="0"/>
              <a:t>Mounting (</a:t>
            </a:r>
            <a:r>
              <a:rPr lang="en-US" sz="1500" dirty="0" err="1"/>
              <a:t>Mouviol</a:t>
            </a:r>
            <a:r>
              <a:rPr lang="en-US" sz="1500" dirty="0"/>
              <a:t>, </a:t>
            </a:r>
            <a:r>
              <a:rPr lang="en-US" sz="1500" dirty="0" err="1"/>
              <a:t>antifade</a:t>
            </a:r>
            <a:r>
              <a:rPr lang="en-US" sz="1500" dirty="0"/>
              <a:t>..)</a:t>
            </a:r>
          </a:p>
          <a:p>
            <a:pPr>
              <a:defRPr/>
            </a:pPr>
            <a:endParaRPr lang="en-US" sz="1350" dirty="0"/>
          </a:p>
        </p:txBody>
      </p:sp>
      <p:sp>
        <p:nvSpPr>
          <p:cNvPr id="11267" name="TextBox 2"/>
          <p:cNvSpPr txBox="1">
            <a:spLocks noChangeArrowheads="1"/>
          </p:cNvSpPr>
          <p:nvPr/>
        </p:nvSpPr>
        <p:spPr bwMode="auto">
          <a:xfrm>
            <a:off x="1731170" y="1032273"/>
            <a:ext cx="4087979" cy="55399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3000"/>
              <a:t>4 Steps in Bioimaging</a:t>
            </a:r>
          </a:p>
        </p:txBody>
      </p:sp>
    </p:spTree>
    <p:extLst>
      <p:ext uri="{BB962C8B-B14F-4D97-AF65-F5344CB8AC3E}">
        <p14:creationId xmlns:p14="http://schemas.microsoft.com/office/powerpoint/2010/main" val="1605093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0853" y="1207451"/>
            <a:ext cx="6575262" cy="2585323"/>
          </a:xfrm>
          <a:prstGeom prst="rect">
            <a:avLst/>
          </a:prstGeom>
          <a:noFill/>
        </p:spPr>
        <p:txBody>
          <a:bodyPr wrap="none">
            <a:spAutoFit/>
          </a:bodyPr>
          <a:lstStyle/>
          <a:p>
            <a:pPr>
              <a:defRPr/>
            </a:pPr>
            <a:r>
              <a:rPr lang="en-US" sz="1350" dirty="0"/>
              <a:t>2. </a:t>
            </a:r>
            <a:r>
              <a:rPr lang="en-US" dirty="0"/>
              <a:t>Measure </a:t>
            </a:r>
          </a:p>
          <a:p>
            <a:pPr>
              <a:defRPr/>
            </a:pPr>
            <a:endParaRPr lang="en-US" dirty="0"/>
          </a:p>
          <a:p>
            <a:pPr>
              <a:defRPr/>
            </a:pPr>
            <a:r>
              <a:rPr lang="en-US" dirty="0"/>
              <a:t>Acquisition of Images with various methods by  managing technique</a:t>
            </a:r>
          </a:p>
          <a:p>
            <a:pPr>
              <a:defRPr/>
            </a:pPr>
            <a:endParaRPr lang="en-US" dirty="0"/>
          </a:p>
          <a:p>
            <a:pPr>
              <a:defRPr/>
            </a:pPr>
            <a:endParaRPr lang="en-US" dirty="0"/>
          </a:p>
          <a:p>
            <a:pPr marL="214313" indent="-214313">
              <a:buFontTx/>
              <a:buChar char="-"/>
              <a:defRPr/>
            </a:pPr>
            <a:r>
              <a:rPr lang="en-US" dirty="0"/>
              <a:t>Minimizing Noise</a:t>
            </a:r>
          </a:p>
          <a:p>
            <a:pPr marL="214313" indent="-214313">
              <a:buFontTx/>
              <a:buChar char="-"/>
              <a:defRPr/>
            </a:pPr>
            <a:r>
              <a:rPr lang="en-US" dirty="0"/>
              <a:t>Reducing unwanted room light</a:t>
            </a:r>
          </a:p>
          <a:p>
            <a:pPr marL="214313" indent="-214313">
              <a:buFontTx/>
              <a:buChar char="-"/>
              <a:defRPr/>
            </a:pPr>
            <a:r>
              <a:rPr lang="en-US" dirty="0"/>
              <a:t>Reducing unwanted light</a:t>
            </a:r>
          </a:p>
          <a:p>
            <a:pPr marL="214313" indent="-214313">
              <a:buFontTx/>
              <a:buChar char="-"/>
              <a:defRPr/>
            </a:pPr>
            <a:r>
              <a:rPr lang="en-US" dirty="0"/>
              <a:t>Other : vibration electromagnetic interference, contamination</a:t>
            </a:r>
          </a:p>
        </p:txBody>
      </p:sp>
      <p:pic>
        <p:nvPicPr>
          <p:cNvPr id="12291" name="Picture 2" descr="https://encrypted-tbn3.gstatic.com/images?q=tbn:ANd9GcQNT4VF3muwkWiJ3OfXdVzJubY8T443WOq-4XP4CZiLBz36yxHn4rK186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4093370"/>
            <a:ext cx="1971675" cy="130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https://encrypted-tbn1.gstatic.com/images?q=tbn:ANd9GcTc-E60jAknknKzCXe3-9rXQNtG-4iFfAHXjkTdDTL1UmTaZ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142" y="4093370"/>
            <a:ext cx="2664619" cy="130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869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1093304" y="2103836"/>
            <a:ext cx="7772400"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endParaRPr lang="en-US" altLang="en-US" sz="1350" dirty="0"/>
          </a:p>
          <a:p>
            <a:pPr eaLnBrk="1" hangingPunct="1"/>
            <a:r>
              <a:rPr lang="en-US" altLang="en-US" sz="1500" dirty="0"/>
              <a:t>Analysis  of acquired images by focusing on the point of interest</a:t>
            </a:r>
          </a:p>
        </p:txBody>
      </p:sp>
      <p:pic>
        <p:nvPicPr>
          <p:cNvPr id="13315" name="Picture 3"/>
          <p:cNvPicPr>
            <a:picLocks noChangeAspect="1"/>
          </p:cNvPicPr>
          <p:nvPr/>
        </p:nvPicPr>
        <p:blipFill>
          <a:blip r:embed="rId2">
            <a:extLst>
              <a:ext uri="{28A0092B-C50C-407E-A947-70E740481C1C}">
                <a14:useLocalDpi xmlns:a14="http://schemas.microsoft.com/office/drawing/2010/main" val="0"/>
              </a:ext>
            </a:extLst>
          </a:blip>
          <a:srcRect r="3696"/>
          <a:stretch>
            <a:fillRect/>
          </a:stretch>
        </p:blipFill>
        <p:spPr bwMode="auto">
          <a:xfrm>
            <a:off x="3343276" y="3156347"/>
            <a:ext cx="2407444" cy="2322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0" descr="https://encrypted-tbn3.gstatic.com/images?q=tbn:ANd9GcTRNrytHM13CAvAH63dXeCWWnyx0YZPo7JSoUsVZ_YVXpAMD6k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537" y="3370661"/>
            <a:ext cx="1357313" cy="189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8491" y="3624262"/>
            <a:ext cx="18573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9"/>
          <p:cNvSpPr txBox="1">
            <a:spLocks noChangeArrowheads="1"/>
          </p:cNvSpPr>
          <p:nvPr/>
        </p:nvSpPr>
        <p:spPr bwMode="auto">
          <a:xfrm>
            <a:off x="2378870" y="1340644"/>
            <a:ext cx="166103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3300"/>
              <a:t>3. Mine</a:t>
            </a:r>
          </a:p>
        </p:txBody>
      </p:sp>
    </p:spTree>
    <p:extLst>
      <p:ext uri="{BB962C8B-B14F-4D97-AF65-F5344CB8AC3E}">
        <p14:creationId xmlns:p14="http://schemas.microsoft.com/office/powerpoint/2010/main" val="3531884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549005" y="1156098"/>
            <a:ext cx="6365081"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2700"/>
              <a:t>4. Model</a:t>
            </a:r>
          </a:p>
          <a:p>
            <a:pPr eaLnBrk="1" hangingPunct="1"/>
            <a:r>
              <a:rPr lang="en-US" altLang="en-US"/>
              <a:t>Developing algorithms to model and</a:t>
            </a:r>
          </a:p>
          <a:p>
            <a:pPr eaLnBrk="1" hangingPunct="1"/>
            <a:r>
              <a:rPr lang="en-US" altLang="en-US"/>
              <a:t>Assemble the knowledge gained from the imaging initiative</a:t>
            </a:r>
          </a:p>
        </p:txBody>
      </p:sp>
      <p:pic>
        <p:nvPicPr>
          <p:cNvPr id="14339" name="Picture 2" descr="http://ajpcell.physiology.org/content/ajpcell/293/4/C1420/F4.mediu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294" y="2491980"/>
            <a:ext cx="2934891" cy="265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2"/>
          <p:cNvSpPr>
            <a:spLocks noChangeArrowheads="1"/>
          </p:cNvSpPr>
          <p:nvPr/>
        </p:nvSpPr>
        <p:spPr bwMode="auto">
          <a:xfrm>
            <a:off x="1420417" y="5164932"/>
            <a:ext cx="341233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25" b="1"/>
              <a:t>A novel method using fluorescence microscopy for real-time assessment of ATP release from individual cells</a:t>
            </a:r>
          </a:p>
          <a:p>
            <a:pPr eaLnBrk="1" hangingPunct="1"/>
            <a:r>
              <a:rPr lang="en-US" altLang="en-US" sz="825"/>
              <a:t>Ross Corriden , Paul A. Insel , Wolfgang G. Junger </a:t>
            </a:r>
          </a:p>
          <a:p>
            <a:pPr eaLnBrk="1" hangingPunct="1"/>
            <a:r>
              <a:rPr lang="en-US" altLang="en-US" sz="825"/>
              <a:t>American Journal of Physiology - Cell PhysiologyPublished 1 October 2007Vol. 293no. C1420-C1425DOI: 10.1152/ajpcell.00271.2007</a:t>
            </a:r>
          </a:p>
        </p:txBody>
      </p:sp>
      <p:pic>
        <p:nvPicPr>
          <p:cNvPr id="14341" name="Picture 6" descr="http://www.pancreapedia.org/sites/www.pancreapedia.org/files/orabi_fig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90788"/>
            <a:ext cx="33337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4"/>
          <p:cNvSpPr>
            <a:spLocks noChangeArrowheads="1"/>
          </p:cNvSpPr>
          <p:nvPr/>
        </p:nvSpPr>
        <p:spPr bwMode="auto">
          <a:xfrm>
            <a:off x="4572000" y="5125642"/>
            <a:ext cx="34290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900"/>
              <a:t>Orabi, Abrahim I., Nathanson, Michael H. and Husain, Sohail Z. (2011). Measuring Ca2+ dynamics in pancreatic acini using confocal microscopy. The Pancreapedia: Exocrine Pancreas Knowledge Base, DOI: </a:t>
            </a:r>
            <a:r>
              <a:rPr lang="en-US" altLang="en-US" sz="900">
                <a:hlinkClick r:id="rId4"/>
              </a:rPr>
              <a:t>10.3998/panc.2011.30</a:t>
            </a:r>
            <a:endParaRPr lang="en-US" altLang="en-US" sz="900"/>
          </a:p>
        </p:txBody>
      </p:sp>
    </p:spTree>
    <p:extLst>
      <p:ext uri="{BB962C8B-B14F-4D97-AF65-F5344CB8AC3E}">
        <p14:creationId xmlns:p14="http://schemas.microsoft.com/office/powerpoint/2010/main" val="1957413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1354933" y="1032273"/>
            <a:ext cx="5314275" cy="5078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2700"/>
              <a:t>Fluorescence and Fluorophore</a:t>
            </a:r>
          </a:p>
        </p:txBody>
      </p:sp>
      <p:sp>
        <p:nvSpPr>
          <p:cNvPr id="15363" name="Rectangle 2"/>
          <p:cNvSpPr>
            <a:spLocks noChangeArrowheads="1"/>
          </p:cNvSpPr>
          <p:nvPr/>
        </p:nvSpPr>
        <p:spPr bwMode="auto">
          <a:xfrm>
            <a:off x="1725216" y="1933576"/>
            <a:ext cx="591859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350">
                <a:latin typeface="TimesNewRomanPSMT"/>
              </a:rPr>
              <a:t>Fluorescence, the absorption and re-emission of photons with longer</a:t>
            </a:r>
          </a:p>
          <a:p>
            <a:pPr eaLnBrk="1" hangingPunct="1"/>
            <a:r>
              <a:rPr lang="en-US" altLang="en-US" sz="1350">
                <a:latin typeface="TimesNewRomanPSMT"/>
              </a:rPr>
              <a:t>wavelengths</a:t>
            </a:r>
            <a:endParaRPr lang="en-US" altLang="en-US" sz="900">
              <a:latin typeface="TimesNewRomanPSMT"/>
            </a:endParaRPr>
          </a:p>
        </p:txBody>
      </p:sp>
      <p:pic>
        <p:nvPicPr>
          <p:cNvPr id="153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7426" y="2708672"/>
            <a:ext cx="4623197"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000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8668" y="2206527"/>
            <a:ext cx="4710410" cy="29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2558356" y="1717180"/>
            <a:ext cx="3477234"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575"/>
              <a:t>Various Luminescent phenomena</a:t>
            </a:r>
          </a:p>
        </p:txBody>
      </p:sp>
      <p:sp>
        <p:nvSpPr>
          <p:cNvPr id="3" name="Oval 2"/>
          <p:cNvSpPr/>
          <p:nvPr/>
        </p:nvSpPr>
        <p:spPr>
          <a:xfrm>
            <a:off x="4071938" y="2731593"/>
            <a:ext cx="905471" cy="4563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Tree>
    <p:extLst>
      <p:ext uri="{BB962C8B-B14F-4D97-AF65-F5344CB8AC3E}">
        <p14:creationId xmlns:p14="http://schemas.microsoft.com/office/powerpoint/2010/main" val="2522023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ttp://www.ammrf.org.au/myscope/images/confocal/seq9_dapi_af488_af568_af647_em_filt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0688" y="2464594"/>
            <a:ext cx="3584377"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1"/>
          <p:cNvSpPr txBox="1">
            <a:spLocks noChangeArrowheads="1"/>
          </p:cNvSpPr>
          <p:nvPr/>
        </p:nvSpPr>
        <p:spPr bwMode="auto">
          <a:xfrm>
            <a:off x="2470846" y="1840410"/>
            <a:ext cx="3857146"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2025"/>
              <a:t>Fluorophore and wavelength</a:t>
            </a:r>
          </a:p>
        </p:txBody>
      </p:sp>
    </p:spTree>
    <p:extLst>
      <p:ext uri="{BB962C8B-B14F-4D97-AF65-F5344CB8AC3E}">
        <p14:creationId xmlns:p14="http://schemas.microsoft.com/office/powerpoint/2010/main" val="3294660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195812" y="2000251"/>
            <a:ext cx="494879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2250"/>
              <a:t>Concofal Microscope Application</a:t>
            </a:r>
          </a:p>
        </p:txBody>
      </p:sp>
      <p:sp>
        <p:nvSpPr>
          <p:cNvPr id="18435" name="TextBox 2"/>
          <p:cNvSpPr txBox="1">
            <a:spLocks noChangeArrowheads="1"/>
          </p:cNvSpPr>
          <p:nvPr/>
        </p:nvSpPr>
        <p:spPr bwMode="auto">
          <a:xfrm>
            <a:off x="2463701" y="2768205"/>
            <a:ext cx="580960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buFontTx/>
              <a:buAutoNum type="arabicPeriod"/>
            </a:pPr>
            <a:r>
              <a:rPr lang="en-US" altLang="en-US"/>
              <a:t>Colocalization of proteins</a:t>
            </a:r>
          </a:p>
          <a:p>
            <a:pPr eaLnBrk="1" hangingPunct="1">
              <a:buFontTx/>
              <a:buAutoNum type="arabicPeriod"/>
            </a:pPr>
            <a:r>
              <a:rPr lang="en-US" altLang="en-US"/>
              <a:t>Cell structure analysis</a:t>
            </a:r>
          </a:p>
          <a:p>
            <a:pPr eaLnBrk="1" hangingPunct="1">
              <a:buFontTx/>
              <a:buAutoNum type="arabicPeriod"/>
            </a:pPr>
            <a:r>
              <a:rPr lang="en-US" altLang="en-US"/>
              <a:t>Host-pathogen interaction</a:t>
            </a:r>
          </a:p>
          <a:p>
            <a:pPr eaLnBrk="1" hangingPunct="1">
              <a:buFontTx/>
              <a:buAutoNum type="arabicPeriod"/>
            </a:pPr>
            <a:r>
              <a:rPr lang="en-US" altLang="en-US"/>
              <a:t>Gen transfection</a:t>
            </a:r>
          </a:p>
          <a:p>
            <a:pPr eaLnBrk="1" hangingPunct="1">
              <a:buFontTx/>
              <a:buAutoNum type="arabicPeriod"/>
            </a:pPr>
            <a:r>
              <a:rPr lang="en-US" altLang="en-US"/>
              <a:t>Fluorescence Resonance Energy Transfer (FRET)</a:t>
            </a:r>
          </a:p>
          <a:p>
            <a:pPr eaLnBrk="1" hangingPunct="1">
              <a:buFontTx/>
              <a:buAutoNum type="arabicPeriod"/>
            </a:pPr>
            <a:r>
              <a:rPr lang="en-US" altLang="en-US"/>
              <a:t>etc</a:t>
            </a:r>
          </a:p>
          <a:p>
            <a:pPr eaLnBrk="1" hangingPunct="1">
              <a:buFontTx/>
              <a:buAutoNum type="arabicPeriod"/>
            </a:pPr>
            <a:endParaRPr lang="en-US" altLang="en-US"/>
          </a:p>
        </p:txBody>
      </p:sp>
    </p:spTree>
    <p:extLst>
      <p:ext uri="{BB962C8B-B14F-4D97-AF65-F5344CB8AC3E}">
        <p14:creationId xmlns:p14="http://schemas.microsoft.com/office/powerpoint/2010/main" val="2711303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1"/>
          <p:cNvGraphicFramePr>
            <a:graphicFrameLocks noChangeAspect="1"/>
          </p:cNvGraphicFramePr>
          <p:nvPr/>
        </p:nvGraphicFramePr>
        <p:xfrm>
          <a:off x="2465488" y="2311897"/>
          <a:ext cx="3546872" cy="2753023"/>
        </p:xfrm>
        <a:graphic>
          <a:graphicData uri="http://schemas.openxmlformats.org/presentationml/2006/ole">
            <mc:AlternateContent xmlns:mc="http://schemas.openxmlformats.org/markup-compatibility/2006">
              <mc:Choice xmlns:v="urn:schemas-microsoft-com:vml" Requires="v">
                <p:oleObj spid="_x0000_s2051" name="Image" r:id="rId3" imgW="7492063" imgH="5815873" progId="Photoshop.Image.12">
                  <p:embed/>
                </p:oleObj>
              </mc:Choice>
              <mc:Fallback>
                <p:oleObj name="Image" r:id="rId3" imgW="7492063" imgH="5815873" progId="Photoshop.Image.12">
                  <p:embed/>
                  <p:pic>
                    <p:nvPicPr>
                      <p:cNvPr id="19458"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5488" y="2311897"/>
                        <a:ext cx="3546872" cy="275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59" name="TextBox 2"/>
          <p:cNvSpPr txBox="1">
            <a:spLocks noChangeArrowheads="1"/>
          </p:cNvSpPr>
          <p:nvPr/>
        </p:nvSpPr>
        <p:spPr bwMode="auto">
          <a:xfrm>
            <a:off x="2543175" y="1746647"/>
            <a:ext cx="2082621"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575"/>
              <a:t>HIV and TB in PMBC</a:t>
            </a:r>
          </a:p>
        </p:txBody>
      </p:sp>
    </p:spTree>
    <p:extLst>
      <p:ext uri="{BB962C8B-B14F-4D97-AF65-F5344CB8AC3E}">
        <p14:creationId xmlns:p14="http://schemas.microsoft.com/office/powerpoint/2010/main" val="2038087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417910" indent="-160735" eaLnBrk="0" hangingPunct="0">
              <a:defRPr kumimoji="1">
                <a:solidFill>
                  <a:schemeClr val="tx1"/>
                </a:solidFill>
                <a:latin typeface="Arial" panose="020B0604020202020204" pitchFamily="34" charset="0"/>
                <a:ea typeface="ＭＳ Ｐゴシック" panose="020B0600070205080204" pitchFamily="34" charset="-128"/>
              </a:defRPr>
            </a:lvl2pPr>
            <a:lvl3pPr marL="642938" indent="-128588" eaLnBrk="0" hangingPunct="0">
              <a:defRPr kumimoji="1">
                <a:solidFill>
                  <a:schemeClr val="tx1"/>
                </a:solidFill>
                <a:latin typeface="Arial" panose="020B0604020202020204" pitchFamily="34" charset="0"/>
                <a:ea typeface="ＭＳ Ｐゴシック" panose="020B0600070205080204" pitchFamily="34" charset="-128"/>
              </a:defRPr>
            </a:lvl3pPr>
            <a:lvl4pPr marL="900113" indent="-128588" eaLnBrk="0" hangingPunct="0">
              <a:defRPr kumimoji="1">
                <a:solidFill>
                  <a:schemeClr val="tx1"/>
                </a:solidFill>
                <a:latin typeface="Arial" panose="020B0604020202020204" pitchFamily="34" charset="0"/>
                <a:ea typeface="ＭＳ Ｐゴシック" panose="020B0600070205080204" pitchFamily="34" charset="-128"/>
              </a:defRPr>
            </a:lvl4pPr>
            <a:lvl5pPr marL="1157288" indent="-128588" eaLnBrk="0" hangingPunct="0">
              <a:defRPr kumimoji="1">
                <a:solidFill>
                  <a:schemeClr val="tx1"/>
                </a:solidFill>
                <a:latin typeface="Arial" panose="020B0604020202020204" pitchFamily="34" charset="0"/>
                <a:ea typeface="ＭＳ Ｐゴシック" panose="020B0600070205080204" pitchFamily="34" charset="-128"/>
              </a:defRPr>
            </a:lvl5pPr>
            <a:lvl6pPr marL="1414463" indent="-128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1671638" indent="-128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1928813" indent="-128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2185988" indent="-128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defRPr/>
            </a:pPr>
            <a:fld id="{F06054C5-0308-4C85-A9C4-8C6F59A04706}" type="slidenum">
              <a:rPr lang="en-US" altLang="ja-JP"/>
              <a:pPr eaLnBrk="1" hangingPunct="1">
                <a:defRPr/>
              </a:pPr>
              <a:t>19</a:t>
            </a:fld>
            <a:endParaRPr lang="en-US" altLang="ja-JP"/>
          </a:p>
        </p:txBody>
      </p:sp>
      <p:sp>
        <p:nvSpPr>
          <p:cNvPr id="20483" name="Rectangle 6"/>
          <p:cNvSpPr>
            <a:spLocks noChangeArrowheads="1"/>
          </p:cNvSpPr>
          <p:nvPr/>
        </p:nvSpPr>
        <p:spPr bwMode="auto">
          <a:xfrm>
            <a:off x="2000250" y="1500189"/>
            <a:ext cx="5143500" cy="430411"/>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endParaRPr kumimoji="1" lang="en-US" altLang="en-US" sz="1013">
              <a:latin typeface="Arial" panose="020B0604020202020204" pitchFamily="34" charset="0"/>
              <a:ea typeface="MS PGothic" panose="020B0600070205080204" pitchFamily="34" charset="-128"/>
            </a:endParaRPr>
          </a:p>
        </p:txBody>
      </p:sp>
      <p:sp>
        <p:nvSpPr>
          <p:cNvPr id="20484" name="Text Box 3"/>
          <p:cNvSpPr txBox="1">
            <a:spLocks noChangeArrowheads="1"/>
          </p:cNvSpPr>
          <p:nvPr/>
        </p:nvSpPr>
        <p:spPr bwMode="auto">
          <a:xfrm>
            <a:off x="2668193" y="1563590"/>
            <a:ext cx="42532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kumimoji="1" lang="en-US" altLang="ja-JP">
                <a:solidFill>
                  <a:schemeClr val="bg1"/>
                </a:solidFill>
                <a:latin typeface="Arial" panose="020B0604020202020204" pitchFamily="34" charset="0"/>
                <a:ea typeface="MS PGothic" panose="020B0600070205080204" pitchFamily="34" charset="-128"/>
              </a:rPr>
              <a:t>Virus detection : Immunofluorescence</a:t>
            </a:r>
          </a:p>
        </p:txBody>
      </p:sp>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3259338"/>
            <a:ext cx="1117997" cy="1001911"/>
          </a:xfrm>
          <a:prstGeom prst="rect">
            <a:avLst/>
          </a:prstGeom>
          <a:noFill/>
          <a:ln w="38100">
            <a:solidFill>
              <a:srgbClr val="66CCFF"/>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229" y="3259337"/>
            <a:ext cx="1134964" cy="1013520"/>
          </a:xfrm>
          <a:prstGeom prst="rect">
            <a:avLst/>
          </a:prstGeom>
          <a:noFill/>
          <a:ln w="38100">
            <a:solidFill>
              <a:srgbClr val="66CCFF"/>
            </a:solidFill>
            <a:miter lim="800000"/>
            <a:headEnd/>
            <a:tailEnd/>
          </a:ln>
          <a:extLst>
            <a:ext uri="{909E8E84-426E-40DD-AFC4-6F175D3DCCD1}">
              <a14:hiddenFill xmlns:a14="http://schemas.microsoft.com/office/drawing/2010/main">
                <a:solidFill>
                  <a:srgbClr val="FFFFFF"/>
                </a:solidFill>
              </a14:hiddenFill>
            </a:ext>
          </a:extLst>
        </p:spPr>
      </p:pic>
      <p:pic>
        <p:nvPicPr>
          <p:cNvPr id="2048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4705" y="3259336"/>
            <a:ext cx="1135856" cy="1004591"/>
          </a:xfrm>
          <a:prstGeom prst="rect">
            <a:avLst/>
          </a:prstGeom>
          <a:noFill/>
          <a:ln w="38100">
            <a:solidFill>
              <a:srgbClr val="66CCFF"/>
            </a:solidFill>
            <a:miter lim="800000"/>
            <a:headEnd/>
            <a:tailEnd/>
          </a:ln>
          <a:extLst>
            <a:ext uri="{909E8E84-426E-40DD-AFC4-6F175D3DCCD1}">
              <a14:hiddenFill xmlns:a14="http://schemas.microsoft.com/office/drawing/2010/main">
                <a:solidFill>
                  <a:srgbClr val="FFFFFF"/>
                </a:solidFill>
              </a14:hiddenFill>
            </a:ext>
          </a:extLst>
        </p:spPr>
      </p:pic>
      <p:pic>
        <p:nvPicPr>
          <p:cNvPr id="2048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342509"/>
            <a:ext cx="1125141" cy="967085"/>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048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7229" y="4342508"/>
            <a:ext cx="1112639" cy="958155"/>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0490" name="Picture 8"/>
          <p:cNvPicPr>
            <a:picLocks noChangeAspect="1" noChangeArrowheads="1"/>
          </p:cNvPicPr>
          <p:nvPr/>
        </p:nvPicPr>
        <p:blipFill>
          <a:blip r:embed="rId7">
            <a:extLst>
              <a:ext uri="{28A0092B-C50C-407E-A947-70E740481C1C}">
                <a14:useLocalDpi xmlns:a14="http://schemas.microsoft.com/office/drawing/2010/main" val="0"/>
              </a:ext>
            </a:extLst>
          </a:blip>
          <a:srcRect b="6029"/>
          <a:stretch>
            <a:fillRect/>
          </a:stretch>
        </p:blipFill>
        <p:spPr bwMode="auto">
          <a:xfrm>
            <a:off x="4774707" y="4342508"/>
            <a:ext cx="1122461" cy="958155"/>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049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1538" y="2183311"/>
            <a:ext cx="1116211" cy="98405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49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7228" y="2183311"/>
            <a:ext cx="1146572" cy="100459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49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2919" y="2183311"/>
            <a:ext cx="1148358" cy="100459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0494" name="TextBox 16"/>
          <p:cNvSpPr txBox="1">
            <a:spLocks noChangeArrowheads="1"/>
          </p:cNvSpPr>
          <p:nvPr/>
        </p:nvSpPr>
        <p:spPr bwMode="auto">
          <a:xfrm>
            <a:off x="6299897" y="2625328"/>
            <a:ext cx="81945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kumimoji="1" lang="en-US" altLang="en-US" sz="675">
                <a:latin typeface="Arial" panose="020B0604020202020204" pitchFamily="34" charset="0"/>
                <a:ea typeface="MS PGothic" panose="020B0600070205080204" pitchFamily="34" charset="-128"/>
              </a:rPr>
              <a:t>Cells infected by</a:t>
            </a:r>
          </a:p>
          <a:p>
            <a:pPr eaLnBrk="1" hangingPunct="1"/>
            <a:r>
              <a:rPr kumimoji="1" lang="en-US" altLang="en-US" sz="675">
                <a:latin typeface="Arial" panose="020B0604020202020204" pitchFamily="34" charset="0"/>
                <a:ea typeface="MS PGothic" panose="020B0600070205080204" pitchFamily="34" charset="-128"/>
              </a:rPr>
              <a:t>original virus</a:t>
            </a:r>
          </a:p>
        </p:txBody>
      </p:sp>
      <p:sp>
        <p:nvSpPr>
          <p:cNvPr id="20495" name="TextBox 17"/>
          <p:cNvSpPr txBox="1">
            <a:spLocks noChangeArrowheads="1"/>
          </p:cNvSpPr>
          <p:nvPr/>
        </p:nvSpPr>
        <p:spPr bwMode="auto">
          <a:xfrm>
            <a:off x="6299896" y="3530801"/>
            <a:ext cx="819455"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kumimoji="1" lang="en-US" altLang="en-US" sz="675">
                <a:latin typeface="Arial" panose="020B0604020202020204" pitchFamily="34" charset="0"/>
                <a:ea typeface="MS PGothic" panose="020B0600070205080204" pitchFamily="34" charset="-128"/>
              </a:rPr>
              <a:t>Cells infected by</a:t>
            </a:r>
          </a:p>
          <a:p>
            <a:pPr eaLnBrk="1" hangingPunct="1"/>
            <a:r>
              <a:rPr kumimoji="1" lang="en-US" altLang="en-US" sz="675">
                <a:latin typeface="Arial" panose="020B0604020202020204" pitchFamily="34" charset="0"/>
                <a:ea typeface="MS PGothic" panose="020B0600070205080204" pitchFamily="34" charset="-128"/>
              </a:rPr>
              <a:t>aerosolized vrus</a:t>
            </a:r>
          </a:p>
          <a:p>
            <a:pPr eaLnBrk="1" hangingPunct="1"/>
            <a:r>
              <a:rPr kumimoji="1" lang="en-US" altLang="en-US" sz="675">
                <a:latin typeface="Arial" panose="020B0604020202020204" pitchFamily="34" charset="0"/>
                <a:ea typeface="MS PGothic" panose="020B0600070205080204" pitchFamily="34" charset="-128"/>
              </a:rPr>
              <a:t>(PCI OFF)</a:t>
            </a:r>
          </a:p>
        </p:txBody>
      </p:sp>
      <p:sp>
        <p:nvSpPr>
          <p:cNvPr id="20496" name="TextBox 18"/>
          <p:cNvSpPr txBox="1">
            <a:spLocks noChangeArrowheads="1"/>
          </p:cNvSpPr>
          <p:nvPr/>
        </p:nvSpPr>
        <p:spPr bwMode="auto">
          <a:xfrm>
            <a:off x="6299896" y="4592540"/>
            <a:ext cx="833883"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kumimoji="1" lang="en-US" altLang="en-US" sz="675">
                <a:latin typeface="Arial" panose="020B0604020202020204" pitchFamily="34" charset="0"/>
                <a:ea typeface="MS PGothic" panose="020B0600070205080204" pitchFamily="34" charset="-128"/>
              </a:rPr>
              <a:t>Cells infected by</a:t>
            </a:r>
          </a:p>
          <a:p>
            <a:pPr eaLnBrk="1" hangingPunct="1"/>
            <a:r>
              <a:rPr kumimoji="1" lang="en-US" altLang="en-US" sz="675">
                <a:latin typeface="Arial" panose="020B0604020202020204" pitchFamily="34" charset="0"/>
                <a:ea typeface="MS PGothic" panose="020B0600070205080204" pitchFamily="34" charset="-128"/>
              </a:rPr>
              <a:t>aerosolized virus</a:t>
            </a:r>
          </a:p>
          <a:p>
            <a:pPr eaLnBrk="1" hangingPunct="1"/>
            <a:r>
              <a:rPr kumimoji="1" lang="en-US" altLang="en-US" sz="675">
                <a:latin typeface="Arial" panose="020B0604020202020204" pitchFamily="34" charset="0"/>
                <a:ea typeface="MS PGothic" panose="020B0600070205080204" pitchFamily="34" charset="-128"/>
              </a:rPr>
              <a:t>(PCI ON)</a:t>
            </a:r>
          </a:p>
        </p:txBody>
      </p:sp>
      <p:sp>
        <p:nvSpPr>
          <p:cNvPr id="20497" name="TextBox 19"/>
          <p:cNvSpPr txBox="1">
            <a:spLocks noChangeArrowheads="1"/>
          </p:cNvSpPr>
          <p:nvPr/>
        </p:nvSpPr>
        <p:spPr bwMode="auto">
          <a:xfrm>
            <a:off x="2438700" y="1982392"/>
            <a:ext cx="8835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kumimoji="1" lang="en-US" altLang="en-US" sz="900">
                <a:latin typeface="Arial" panose="020B0604020202020204" pitchFamily="34" charset="0"/>
                <a:ea typeface="MS PGothic" panose="020B0600070205080204" pitchFamily="34" charset="-128"/>
              </a:rPr>
              <a:t>H1N1 (green)</a:t>
            </a:r>
          </a:p>
        </p:txBody>
      </p:sp>
      <p:sp>
        <p:nvSpPr>
          <p:cNvPr id="20498" name="TextBox 20"/>
          <p:cNvSpPr txBox="1">
            <a:spLocks noChangeArrowheads="1"/>
          </p:cNvSpPr>
          <p:nvPr/>
        </p:nvSpPr>
        <p:spPr bwMode="auto">
          <a:xfrm>
            <a:off x="3699571" y="1982392"/>
            <a:ext cx="8835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kumimoji="1" lang="en-US" altLang="en-US" sz="900">
                <a:latin typeface="Arial" panose="020B0604020202020204" pitchFamily="34" charset="0"/>
                <a:ea typeface="MS PGothic" panose="020B0600070205080204" pitchFamily="34" charset="-128"/>
              </a:rPr>
              <a:t>H1N1 (green)</a:t>
            </a:r>
          </a:p>
        </p:txBody>
      </p:sp>
      <p:sp>
        <p:nvSpPr>
          <p:cNvPr id="20499" name="TextBox 21"/>
          <p:cNvSpPr txBox="1">
            <a:spLocks noChangeArrowheads="1"/>
          </p:cNvSpPr>
          <p:nvPr/>
        </p:nvSpPr>
        <p:spPr bwMode="auto">
          <a:xfrm>
            <a:off x="5080102" y="1982392"/>
            <a:ext cx="6142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kumimoji="1" lang="en-US" altLang="en-US" sz="900">
                <a:latin typeface="Arial" panose="020B0604020202020204" pitchFamily="34" charset="0"/>
                <a:ea typeface="MS PGothic" panose="020B0600070205080204" pitchFamily="34" charset="-128"/>
              </a:rPr>
              <a:t>Merged)</a:t>
            </a:r>
          </a:p>
        </p:txBody>
      </p:sp>
      <p:sp>
        <p:nvSpPr>
          <p:cNvPr id="23" name="TextBox 22"/>
          <p:cNvSpPr txBox="1"/>
          <p:nvPr/>
        </p:nvSpPr>
        <p:spPr>
          <a:xfrm>
            <a:off x="6018610" y="2015432"/>
            <a:ext cx="1176925" cy="248209"/>
          </a:xfrm>
          <a:prstGeom prst="rect">
            <a:avLst/>
          </a:prstGeom>
          <a:solidFill>
            <a:schemeClr val="accent1">
              <a:lumMod val="50000"/>
            </a:schemeClr>
          </a:solidFill>
        </p:spPr>
        <p:txBody>
          <a:bodyPr wrap="none">
            <a:spAutoFit/>
          </a:bodyPr>
          <a:lstStyle/>
          <a:p>
            <a:pPr>
              <a:defRPr/>
            </a:pPr>
            <a:r>
              <a:rPr lang="en-US" sz="1013" dirty="0">
                <a:solidFill>
                  <a:srgbClr val="FFFFFF"/>
                </a:solidFill>
                <a:latin typeface="Arial" charset="0"/>
              </a:rPr>
              <a:t>Aerosolized virus</a:t>
            </a:r>
          </a:p>
        </p:txBody>
      </p:sp>
    </p:spTree>
    <p:extLst>
      <p:ext uri="{BB962C8B-B14F-4D97-AF65-F5344CB8AC3E}">
        <p14:creationId xmlns:p14="http://schemas.microsoft.com/office/powerpoint/2010/main" val="2975864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DB9E-31A1-42E5-BEF1-A6FB44FE1793}"/>
              </a:ext>
            </a:extLst>
          </p:cNvPr>
          <p:cNvSpPr>
            <a:spLocks noGrp="1"/>
          </p:cNvSpPr>
          <p:nvPr>
            <p:ph type="title"/>
          </p:nvPr>
        </p:nvSpPr>
        <p:spPr/>
        <p:txBody>
          <a:bodyPr/>
          <a:lstStyle/>
          <a:p>
            <a:r>
              <a:rPr lang="en-US" dirty="0" err="1"/>
              <a:t>Deteksi</a:t>
            </a:r>
            <a:r>
              <a:rPr lang="en-US" dirty="0"/>
              <a:t> Protein</a:t>
            </a:r>
          </a:p>
        </p:txBody>
      </p:sp>
      <p:sp>
        <p:nvSpPr>
          <p:cNvPr id="3" name="Content Placeholder 2">
            <a:extLst>
              <a:ext uri="{FF2B5EF4-FFF2-40B4-BE49-F238E27FC236}">
                <a16:creationId xmlns:a16="http://schemas.microsoft.com/office/drawing/2014/main" id="{272105D4-3242-489A-90F3-43DA1843DA2C}"/>
              </a:ext>
            </a:extLst>
          </p:cNvPr>
          <p:cNvSpPr>
            <a:spLocks noGrp="1"/>
          </p:cNvSpPr>
          <p:nvPr>
            <p:ph idx="1"/>
          </p:nvPr>
        </p:nvSpPr>
        <p:spPr/>
        <p:txBody>
          <a:bodyPr/>
          <a:lstStyle/>
          <a:p>
            <a:r>
              <a:rPr lang="en-US" dirty="0"/>
              <a:t>SDS PAGE</a:t>
            </a:r>
          </a:p>
          <a:p>
            <a:r>
              <a:rPr lang="en-US" dirty="0"/>
              <a:t>Western Blot</a:t>
            </a:r>
          </a:p>
          <a:p>
            <a:r>
              <a:rPr lang="en-US" dirty="0" err="1"/>
              <a:t>Immunofluroescence</a:t>
            </a:r>
            <a:endParaRPr lang="en-US" dirty="0"/>
          </a:p>
        </p:txBody>
      </p:sp>
    </p:spTree>
    <p:extLst>
      <p:ext uri="{BB962C8B-B14F-4D97-AF65-F5344CB8AC3E}">
        <p14:creationId xmlns:p14="http://schemas.microsoft.com/office/powerpoint/2010/main" val="760928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arum\Desktop\National University of Spore\Results\fluorescence mkcroscope TML\Aroem\checkingcells\IMR90SmaDAPI\Sma.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463" y="2185987"/>
            <a:ext cx="1285875" cy="96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C:\Documents and Settings\arum\Desktop\National University of Spore\Results\fluorescence mkcroscope TML\Aroem\checkingcells\CS9KFibSmaDAPI\Sma.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185988"/>
            <a:ext cx="13287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6"/>
          <p:cNvSpPr txBox="1">
            <a:spLocks noChangeArrowheads="1"/>
          </p:cNvSpPr>
          <p:nvPr/>
        </p:nvSpPr>
        <p:spPr bwMode="auto">
          <a:xfrm>
            <a:off x="2643188" y="3257550"/>
            <a:ext cx="554960"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013"/>
              <a:t>IMR90</a:t>
            </a:r>
          </a:p>
        </p:txBody>
      </p:sp>
      <p:sp>
        <p:nvSpPr>
          <p:cNvPr id="21509" name="TextBox 7"/>
          <p:cNvSpPr txBox="1">
            <a:spLocks noChangeArrowheads="1"/>
          </p:cNvSpPr>
          <p:nvPr/>
        </p:nvSpPr>
        <p:spPr bwMode="auto">
          <a:xfrm>
            <a:off x="3929064" y="3300413"/>
            <a:ext cx="715260"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013"/>
              <a:t>CS9K Fib</a:t>
            </a:r>
          </a:p>
        </p:txBody>
      </p:sp>
      <p:sp>
        <p:nvSpPr>
          <p:cNvPr id="21510" name="TextBox 8"/>
          <p:cNvSpPr txBox="1">
            <a:spLocks noChangeArrowheads="1"/>
          </p:cNvSpPr>
          <p:nvPr/>
        </p:nvSpPr>
        <p:spPr bwMode="auto">
          <a:xfrm>
            <a:off x="5214940" y="3343275"/>
            <a:ext cx="787395"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013"/>
              <a:t>CS14K Fib</a:t>
            </a:r>
          </a:p>
        </p:txBody>
      </p:sp>
      <p:pic>
        <p:nvPicPr>
          <p:cNvPr id="21511" name="Picture 4" descr="C:\Documents and Settings\arum\Desktop\National University of Spore\Results\fluorescence mkcroscope TML\Aroem\checkingcells\CS14KFibSmaDAPI\Sma.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1" y="2185987"/>
            <a:ext cx="1309092"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5" descr="C:\Documents and Settings\arum\Desktop\National University of Spore\Results\fluorescence mkcroscope TML\Aroem\checkingcells\CSC9KSmaDAPI\Sma.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1" y="3729037"/>
            <a:ext cx="1309092"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6" descr="C:\Documents and Settings\arum\Desktop\National University of Spore\Results\fluorescence mkcroscope TML\Aroem\checkingcells\CsBrN1SmaDAPI\Sma.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9062" y="3729038"/>
            <a:ext cx="13287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Box 12"/>
          <p:cNvSpPr txBox="1">
            <a:spLocks noChangeArrowheads="1"/>
          </p:cNvSpPr>
          <p:nvPr/>
        </p:nvSpPr>
        <p:spPr bwMode="auto">
          <a:xfrm>
            <a:off x="2600327" y="4800600"/>
            <a:ext cx="644728"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013"/>
              <a:t>CSC 9K</a:t>
            </a:r>
          </a:p>
        </p:txBody>
      </p:sp>
      <p:sp>
        <p:nvSpPr>
          <p:cNvPr id="21515" name="TextBox 13"/>
          <p:cNvSpPr txBox="1">
            <a:spLocks noChangeArrowheads="1"/>
          </p:cNvSpPr>
          <p:nvPr/>
        </p:nvSpPr>
        <p:spPr bwMode="auto">
          <a:xfrm>
            <a:off x="3929064" y="4843463"/>
            <a:ext cx="622286"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013"/>
              <a:t>CsBrN1</a:t>
            </a:r>
          </a:p>
        </p:txBody>
      </p:sp>
      <p:sp>
        <p:nvSpPr>
          <p:cNvPr id="21516" name="TextBox 14"/>
          <p:cNvSpPr txBox="1">
            <a:spLocks noChangeArrowheads="1"/>
          </p:cNvSpPr>
          <p:nvPr/>
        </p:nvSpPr>
        <p:spPr bwMode="auto">
          <a:xfrm>
            <a:off x="2728914" y="1928813"/>
            <a:ext cx="1685077"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l-GR" altLang="en-US" sz="1013">
                <a:latin typeface="Times New Roman" panose="02020603050405020304" pitchFamily="18" charset="0"/>
                <a:cs typeface="Times New Roman" panose="02020603050405020304" pitchFamily="18" charset="0"/>
              </a:rPr>
              <a:t>Α</a:t>
            </a:r>
            <a:r>
              <a:rPr lang="en-US" altLang="en-US" sz="1013">
                <a:latin typeface="Times New Roman" panose="02020603050405020304" pitchFamily="18" charset="0"/>
                <a:cs typeface="Times New Roman" panose="02020603050405020304" pitchFamily="18" charset="0"/>
              </a:rPr>
              <a:t>lpha Smooth Muscle Actin</a:t>
            </a:r>
            <a:endParaRPr lang="en-US" altLang="en-US" sz="1013"/>
          </a:p>
        </p:txBody>
      </p:sp>
    </p:spTree>
    <p:extLst>
      <p:ext uri="{BB962C8B-B14F-4D97-AF65-F5344CB8AC3E}">
        <p14:creationId xmlns:p14="http://schemas.microsoft.com/office/powerpoint/2010/main" val="362284625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arum\Desktop\National University of Spore\Results\fluorescence mkcroscope TML\Aroem\checkingcells\IMR90ColfnDAPI\fn.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462" y="2261890"/>
            <a:ext cx="1500188"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C:\Documents and Settings\arum\Desktop\National University of Spore\Results\fluorescence mkcroscope TML\Aroem\checkingcells\CS9KFibColFnDAPI\Fn.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513" y="2271713"/>
            <a:ext cx="1480542"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C:\Documents and Settings\arum\Desktop\National University of Spore\Results\fluorescence mkcroscope TML\Aroem\checkingcells\CS14KFibColFnDAPI\Fn.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9991" y="2271714"/>
            <a:ext cx="1503760" cy="113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C:\Documents and Settings\arum\Desktop\National University of Spore\Results\fluorescence mkcroscope TML\Aroem\checkingcells\CSC9KColFnDAPI\Fn.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463" y="3896025"/>
            <a:ext cx="1485900" cy="111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C:\Documents and Settings\arum\Desktop\National University of Spore\Results\fluorescence mkcroscope TML\Aroem\checkingcells\CSBrN1ColFnDAPI\Fn.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0513" y="3906739"/>
            <a:ext cx="1457325" cy="109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9"/>
          <p:cNvSpPr txBox="1">
            <a:spLocks noChangeArrowheads="1"/>
          </p:cNvSpPr>
          <p:nvPr/>
        </p:nvSpPr>
        <p:spPr bwMode="auto">
          <a:xfrm>
            <a:off x="2643188" y="3478114"/>
            <a:ext cx="554960"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013"/>
              <a:t>IMR90</a:t>
            </a:r>
          </a:p>
        </p:txBody>
      </p:sp>
      <p:sp>
        <p:nvSpPr>
          <p:cNvPr id="22536" name="TextBox 10"/>
          <p:cNvSpPr txBox="1">
            <a:spLocks noChangeArrowheads="1"/>
          </p:cNvSpPr>
          <p:nvPr/>
        </p:nvSpPr>
        <p:spPr bwMode="auto">
          <a:xfrm>
            <a:off x="4100514" y="3520977"/>
            <a:ext cx="715260"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013"/>
              <a:t>CS9K Fib</a:t>
            </a:r>
          </a:p>
        </p:txBody>
      </p:sp>
      <p:sp>
        <p:nvSpPr>
          <p:cNvPr id="22537" name="TextBox 11"/>
          <p:cNvSpPr txBox="1">
            <a:spLocks noChangeArrowheads="1"/>
          </p:cNvSpPr>
          <p:nvPr/>
        </p:nvSpPr>
        <p:spPr bwMode="auto">
          <a:xfrm>
            <a:off x="5711431" y="3563839"/>
            <a:ext cx="787395"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013"/>
              <a:t>CS14K Fib</a:t>
            </a:r>
          </a:p>
        </p:txBody>
      </p:sp>
      <p:sp>
        <p:nvSpPr>
          <p:cNvPr id="22538" name="TextBox 12"/>
          <p:cNvSpPr txBox="1">
            <a:spLocks noChangeArrowheads="1"/>
          </p:cNvSpPr>
          <p:nvPr/>
        </p:nvSpPr>
        <p:spPr bwMode="auto">
          <a:xfrm>
            <a:off x="2600327" y="5021164"/>
            <a:ext cx="644728"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013"/>
              <a:t>CSC 9K</a:t>
            </a:r>
          </a:p>
        </p:txBody>
      </p:sp>
      <p:sp>
        <p:nvSpPr>
          <p:cNvPr id="22539" name="TextBox 13"/>
          <p:cNvSpPr txBox="1">
            <a:spLocks noChangeArrowheads="1"/>
          </p:cNvSpPr>
          <p:nvPr/>
        </p:nvSpPr>
        <p:spPr bwMode="auto">
          <a:xfrm>
            <a:off x="4186239" y="5014913"/>
            <a:ext cx="622286"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013"/>
              <a:t>CsBrN1</a:t>
            </a:r>
          </a:p>
        </p:txBody>
      </p:sp>
      <p:sp>
        <p:nvSpPr>
          <p:cNvPr id="22540" name="TextBox 14"/>
          <p:cNvSpPr txBox="1">
            <a:spLocks noChangeArrowheads="1"/>
          </p:cNvSpPr>
          <p:nvPr/>
        </p:nvSpPr>
        <p:spPr bwMode="auto">
          <a:xfrm>
            <a:off x="2686051" y="1971675"/>
            <a:ext cx="878767"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013"/>
              <a:t>Fibronectin</a:t>
            </a:r>
          </a:p>
        </p:txBody>
      </p:sp>
    </p:spTree>
    <p:extLst>
      <p:ext uri="{BB962C8B-B14F-4D97-AF65-F5344CB8AC3E}">
        <p14:creationId xmlns:p14="http://schemas.microsoft.com/office/powerpoint/2010/main" val="369061256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Apoptosis</a:t>
            </a:r>
          </a:p>
        </p:txBody>
      </p:sp>
      <p:pic>
        <p:nvPicPr>
          <p:cNvPr id="2355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3079850"/>
            <a:ext cx="3096816" cy="206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3147" y="1651995"/>
            <a:ext cx="1763614" cy="117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63147" y="2890540"/>
            <a:ext cx="1763614" cy="117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63147" y="4115695"/>
            <a:ext cx="1746647" cy="116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7"/>
          <p:cNvSpPr txBox="1">
            <a:spLocks noChangeArrowheads="1"/>
          </p:cNvSpPr>
          <p:nvPr/>
        </p:nvSpPr>
        <p:spPr bwMode="auto">
          <a:xfrm>
            <a:off x="5202437" y="1695749"/>
            <a:ext cx="322524"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013"/>
              <a:t>BF</a:t>
            </a:r>
          </a:p>
        </p:txBody>
      </p:sp>
      <p:sp>
        <p:nvSpPr>
          <p:cNvPr id="23560" name="TextBox 8"/>
          <p:cNvSpPr txBox="1">
            <a:spLocks noChangeArrowheads="1"/>
          </p:cNvSpPr>
          <p:nvPr/>
        </p:nvSpPr>
        <p:spPr bwMode="auto">
          <a:xfrm>
            <a:off x="5233690" y="2937867"/>
            <a:ext cx="290464"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013"/>
              <a:t>PI</a:t>
            </a:r>
          </a:p>
        </p:txBody>
      </p:sp>
      <p:sp>
        <p:nvSpPr>
          <p:cNvPr id="23561" name="TextBox 9"/>
          <p:cNvSpPr txBox="1">
            <a:spLocks noChangeArrowheads="1"/>
          </p:cNvSpPr>
          <p:nvPr/>
        </p:nvSpPr>
        <p:spPr bwMode="auto">
          <a:xfrm>
            <a:off x="5233692" y="4109442"/>
            <a:ext cx="816249"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013"/>
              <a:t>Annexin V</a:t>
            </a:r>
          </a:p>
        </p:txBody>
      </p:sp>
    </p:spTree>
    <p:extLst>
      <p:ext uri="{BB962C8B-B14F-4D97-AF65-F5344CB8AC3E}">
        <p14:creationId xmlns:p14="http://schemas.microsoft.com/office/powerpoint/2010/main" val="1159814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H:\fluorescence mkcroscope TML\Aroem\N1CrowdDOClysis 02.12.11\UC.NL.Int.DAPI.Pha.2\Imag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214" y="2552999"/>
            <a:ext cx="1218903" cy="91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H:\fluorescence mkcroscope TML\Aroem\N1CrowdDOClysis 02.12.11\C.NL.Int.DAPI.Pha.1\Image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703" y="2552998"/>
            <a:ext cx="1230511" cy="92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descr="H:\fluorescence mkcroscope TML\Aroem\N1CrowdDOClysis 02.12.11\UC.NL.ECM.DAPI.FN.1\Image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2784" y="3967462"/>
            <a:ext cx="1218010" cy="91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H:\fluorescence mkcroscope TML\Aroem\N1CrowdDOClysis 02.12.11\C.NL.ECM.DAPI.FN.1\Image2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4378" y="3951387"/>
            <a:ext cx="1259979" cy="94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1"/>
          <p:cNvSpPr>
            <a:spLocks noChangeArrowheads="1"/>
          </p:cNvSpPr>
          <p:nvPr/>
        </p:nvSpPr>
        <p:spPr bwMode="auto">
          <a:xfrm>
            <a:off x="4939904" y="2476204"/>
            <a:ext cx="2882192" cy="325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just">
              <a:lnSpc>
                <a:spcPct val="115000"/>
              </a:lnSpc>
              <a:spcBef>
                <a:spcPts val="338"/>
              </a:spcBef>
              <a:spcAft>
                <a:spcPts val="338"/>
              </a:spcAft>
            </a:pPr>
            <a:r>
              <a:rPr lang="en-US" altLang="en-US" dirty="0">
                <a:latin typeface="Times New Roman" panose="02020603050405020304" pitchFamily="18" charset="0"/>
                <a:ea typeface="Calibri" panose="020F0502020204030204" pitchFamily="34" charset="0"/>
                <a:cs typeface="Times New Roman" panose="02020603050405020304" pitchFamily="18" charset="0"/>
              </a:rPr>
              <a:t>Fibroblast cell layer without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crowder</a:t>
            </a:r>
            <a:r>
              <a:rPr lang="en-US" altLang="en-US" dirty="0">
                <a:latin typeface="Times New Roman" panose="02020603050405020304" pitchFamily="18" charset="0"/>
                <a:ea typeface="Calibri" panose="020F0502020204030204" pitchFamily="34" charset="0"/>
                <a:cs typeface="Times New Roman" panose="02020603050405020304" pitchFamily="18" charset="0"/>
              </a:rPr>
              <a:t>. Red : actin with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phalloidin</a:t>
            </a:r>
            <a:r>
              <a:rPr lang="en-US" altLang="en-US" dirty="0">
                <a:latin typeface="Times New Roman" panose="02020603050405020304" pitchFamily="18" charset="0"/>
                <a:ea typeface="Calibri" panose="020F0502020204030204" pitchFamily="34" charset="0"/>
                <a:cs typeface="Times New Roman" panose="02020603050405020304" pitchFamily="18" charset="0"/>
              </a:rPr>
              <a:t> staining, Green : Fibronectin with Primary antibody Rabbit anti human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Fibronection</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and Secondary antibody anti rabbit conjugated with Alexa Fluor 488 staining, Blue : Nuclei with DAPI staining</a:t>
            </a:r>
            <a:endParaRPr lang="en-US" alt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4583" name="Rectangle 2"/>
          <p:cNvSpPr>
            <a:spLocks noChangeArrowheads="1"/>
          </p:cNvSpPr>
          <p:nvPr/>
        </p:nvSpPr>
        <p:spPr bwMode="auto">
          <a:xfrm>
            <a:off x="2099935" y="5016229"/>
            <a:ext cx="532459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500" dirty="0">
                <a:latin typeface="Times New Roman" panose="02020603050405020304" pitchFamily="18" charset="0"/>
                <a:cs typeface="Calibri" panose="020F0502020204030204" pitchFamily="34" charset="0"/>
              </a:rPr>
              <a:t>Fibroblast cell layer with  Dextran sulfate (</a:t>
            </a:r>
            <a:r>
              <a:rPr lang="en-US" altLang="en-US" sz="1500" dirty="0" err="1">
                <a:latin typeface="Times New Roman" panose="02020603050405020304" pitchFamily="18" charset="0"/>
                <a:cs typeface="Calibri" panose="020F0502020204030204" pitchFamily="34" charset="0"/>
              </a:rPr>
              <a:t>DxS</a:t>
            </a:r>
            <a:r>
              <a:rPr lang="en-US" altLang="en-US" sz="1500" dirty="0">
                <a:latin typeface="Times New Roman" panose="02020603050405020304" pitchFamily="18" charset="0"/>
                <a:cs typeface="Calibri" panose="020F0502020204030204" pitchFamily="34" charset="0"/>
              </a:rPr>
              <a:t>) </a:t>
            </a:r>
            <a:r>
              <a:rPr lang="en-US" altLang="en-US" sz="1500" dirty="0" err="1">
                <a:latin typeface="Times New Roman" panose="02020603050405020304" pitchFamily="18" charset="0"/>
                <a:cs typeface="Calibri" panose="020F0502020204030204" pitchFamily="34" charset="0"/>
              </a:rPr>
              <a:t>crowder</a:t>
            </a:r>
            <a:r>
              <a:rPr lang="en-US" altLang="en-US" sz="1500" dirty="0">
                <a:latin typeface="Times New Roman" panose="02020603050405020304" pitchFamily="18" charset="0"/>
                <a:cs typeface="Calibri" panose="020F0502020204030204" pitchFamily="34" charset="0"/>
              </a:rPr>
              <a:t>. Red : actin with </a:t>
            </a:r>
            <a:r>
              <a:rPr lang="en-US" altLang="en-US" sz="1500" dirty="0" err="1">
                <a:latin typeface="Times New Roman" panose="02020603050405020304" pitchFamily="18" charset="0"/>
                <a:cs typeface="Calibri" panose="020F0502020204030204" pitchFamily="34" charset="0"/>
              </a:rPr>
              <a:t>phalloidin</a:t>
            </a:r>
            <a:r>
              <a:rPr lang="en-US" altLang="en-US" sz="1500" dirty="0">
                <a:latin typeface="Times New Roman" panose="02020603050405020304" pitchFamily="18" charset="0"/>
                <a:cs typeface="Calibri" panose="020F0502020204030204" pitchFamily="34" charset="0"/>
              </a:rPr>
              <a:t> staining, Green : Fibronectin with Primary antibody Rabbit anti human </a:t>
            </a:r>
            <a:r>
              <a:rPr lang="en-US" altLang="en-US" sz="1500" dirty="0" err="1">
                <a:latin typeface="Times New Roman" panose="02020603050405020304" pitchFamily="18" charset="0"/>
                <a:cs typeface="Calibri" panose="020F0502020204030204" pitchFamily="34" charset="0"/>
              </a:rPr>
              <a:t>Fibronection</a:t>
            </a:r>
            <a:r>
              <a:rPr lang="en-US" altLang="en-US" sz="1500" dirty="0">
                <a:latin typeface="Times New Roman" panose="02020603050405020304" pitchFamily="18" charset="0"/>
                <a:cs typeface="Calibri" panose="020F0502020204030204" pitchFamily="34" charset="0"/>
              </a:rPr>
              <a:t> and Secondary antibody </a:t>
            </a:r>
            <a:endParaRPr lang="en-US" altLang="en-US" sz="1500" dirty="0"/>
          </a:p>
        </p:txBody>
      </p:sp>
      <p:sp>
        <p:nvSpPr>
          <p:cNvPr id="24584" name="TextBox 3"/>
          <p:cNvSpPr txBox="1">
            <a:spLocks noChangeArrowheads="1"/>
          </p:cNvSpPr>
          <p:nvPr/>
        </p:nvSpPr>
        <p:spPr bwMode="auto">
          <a:xfrm>
            <a:off x="2284215" y="1546810"/>
            <a:ext cx="506100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2700" dirty="0"/>
              <a:t>Effect of molecular crowding</a:t>
            </a:r>
          </a:p>
        </p:txBody>
      </p:sp>
    </p:spTree>
    <p:extLst>
      <p:ext uri="{BB962C8B-B14F-4D97-AF65-F5344CB8AC3E}">
        <p14:creationId xmlns:p14="http://schemas.microsoft.com/office/powerpoint/2010/main" val="1941761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Proposal Silvi\2011\4.IRS FI\File foto\vero gfp.jpg"/>
          <p:cNvPicPr>
            <a:picLocks noChangeAspect="1" noChangeArrowheads="1"/>
          </p:cNvPicPr>
          <p:nvPr/>
        </p:nvPicPr>
        <p:blipFill>
          <a:blip r:embed="rId2">
            <a:extLst>
              <a:ext uri="{28A0092B-C50C-407E-A947-70E740481C1C}">
                <a14:useLocalDpi xmlns:a14="http://schemas.microsoft.com/office/drawing/2010/main" val="0"/>
              </a:ext>
            </a:extLst>
          </a:blip>
          <a:srcRect l="-845" t="18968" r="845" b="8638"/>
          <a:stretch>
            <a:fillRect/>
          </a:stretch>
        </p:blipFill>
        <p:spPr bwMode="auto">
          <a:xfrm>
            <a:off x="2000250" y="2565500"/>
            <a:ext cx="5143500" cy="27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1"/>
          <p:cNvSpPr txBox="1">
            <a:spLocks noChangeArrowheads="1"/>
          </p:cNvSpPr>
          <p:nvPr/>
        </p:nvSpPr>
        <p:spPr bwMode="auto">
          <a:xfrm>
            <a:off x="3043238" y="1790404"/>
            <a:ext cx="2919389"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575"/>
              <a:t>eGFP expression in Vero cell</a:t>
            </a:r>
          </a:p>
        </p:txBody>
      </p:sp>
    </p:spTree>
    <p:extLst>
      <p:ext uri="{BB962C8B-B14F-4D97-AF65-F5344CB8AC3E}">
        <p14:creationId xmlns:p14="http://schemas.microsoft.com/office/powerpoint/2010/main" val="1362078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sistem delivery IRS v2"/>
          <p:cNvPicPr>
            <a:picLocks noChangeAspect="1" noChangeArrowheads="1"/>
          </p:cNvPicPr>
          <p:nvPr/>
        </p:nvPicPr>
        <p:blipFill>
          <a:blip r:embed="rId2">
            <a:extLst>
              <a:ext uri="{28A0092B-C50C-407E-A947-70E740481C1C}">
                <a14:useLocalDpi xmlns:a14="http://schemas.microsoft.com/office/drawing/2010/main" val="0"/>
              </a:ext>
            </a:extLst>
          </a:blip>
          <a:srcRect l="1401" t="861" r="1547" b="4646"/>
          <a:stretch>
            <a:fillRect/>
          </a:stretch>
        </p:blipFill>
        <p:spPr bwMode="auto">
          <a:xfrm>
            <a:off x="2920009" y="1757363"/>
            <a:ext cx="422642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4"/>
          <p:cNvSpPr>
            <a:spLocks noChangeArrowheads="1"/>
          </p:cNvSpPr>
          <p:nvPr/>
        </p:nvSpPr>
        <p:spPr bwMode="auto">
          <a:xfrm>
            <a:off x="2000250" y="2063652"/>
            <a:ext cx="900113" cy="20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675"/>
              <a:t>Visualisasi mikroskop konfokal dari potongan jaringan otot paha mencit yang divaksinasi dengan pcDNA3.1(+)eGFP.  Pendaran warna hijau pada visualisasi dengan filter FITC menunjukkan bahwa protein eGFP berhasil diekspresikan oleh sel. </a:t>
            </a:r>
          </a:p>
        </p:txBody>
      </p:sp>
    </p:spTree>
    <p:extLst>
      <p:ext uri="{BB962C8B-B14F-4D97-AF65-F5344CB8AC3E}">
        <p14:creationId xmlns:p14="http://schemas.microsoft.com/office/powerpoint/2010/main" val="3843094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7347" y="2347616"/>
            <a:ext cx="2540497" cy="233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2"/>
          <p:cNvSpPr txBox="1">
            <a:spLocks noChangeArrowheads="1"/>
          </p:cNvSpPr>
          <p:nvPr/>
        </p:nvSpPr>
        <p:spPr bwMode="auto">
          <a:xfrm>
            <a:off x="2594074" y="1797548"/>
            <a:ext cx="1721946" cy="40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013"/>
              <a:t>Cell Penetrating Peptide</a:t>
            </a:r>
          </a:p>
          <a:p>
            <a:pPr eaLnBrk="1" hangingPunct="1"/>
            <a:r>
              <a:rPr lang="en-US" altLang="en-US" sz="1013"/>
              <a:t>VP22-eGFP</a:t>
            </a:r>
          </a:p>
        </p:txBody>
      </p:sp>
      <p:pic>
        <p:nvPicPr>
          <p:cNvPr id="28676" name="Picture 2" descr="https://www.ioc.kit.edu/braese/img/KSOP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762" y="2876253"/>
            <a:ext cx="2389585" cy="127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581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descr="https://encrypted-tbn2.gstatic.com/images?q=tbn:ANd9GcQUocAsyzj0iLGFl86oDiZtOTPF8s9JOfTqu9tXTcswQLQraW3k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110" y="3697785"/>
            <a:ext cx="1343025" cy="96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
          <p:cNvSpPr>
            <a:spLocks noChangeArrowheads="1"/>
          </p:cNvSpPr>
          <p:nvPr/>
        </p:nvSpPr>
        <p:spPr bwMode="auto">
          <a:xfrm>
            <a:off x="2119909" y="4749701"/>
            <a:ext cx="2901256"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675"/>
              <a:t>http://listsoplenty.com/pix/wickedly-cool-micro-imaging-pix</a:t>
            </a:r>
          </a:p>
        </p:txBody>
      </p:sp>
      <p:pic>
        <p:nvPicPr>
          <p:cNvPr id="29701" name="Picture 4" descr="http://cdn2.listsoplenty.com/listsoplenty-cdn/pix/uploads/2010/03/microscope-5-500x3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729" y="3707606"/>
            <a:ext cx="1356420" cy="97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http://cdn2.listsoplenty.com/listsoplenty-cdn/pix/uploads/2010/03/microscope-3-500x3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3850" y="3706714"/>
            <a:ext cx="138856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8" descr="http://cdn2.listsoplenty.com/listsoplenty-cdn/pix/uploads/2010/03/microscope-6-500x3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8110" y="2676230"/>
            <a:ext cx="1360885" cy="97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0" descr="https://encrypted-tbn1.gstatic.com/images?q=tbn:ANd9GcQYYuK7C6YhwkLCYsT44gYWdmDee6vwabDVKemVb1WFcltLevSjV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1935" y="2728020"/>
            <a:ext cx="1517154"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036234" y="2077204"/>
            <a:ext cx="2483432" cy="207749"/>
          </a:xfrm>
          <a:prstGeom prst="rect">
            <a:avLst/>
          </a:prstGeom>
          <a:noFill/>
        </p:spPr>
        <p:txBody>
          <a:bodyPr spcFirstLastPara="1" wrap="none">
            <a:prstTxWarp prst="textArchDown">
              <a:avLst/>
            </a:prstTxWarp>
            <a:spAutoFit/>
          </a:bodyPr>
          <a:lstStyle/>
          <a:p>
            <a:pPr>
              <a:defRPr/>
            </a:pPr>
            <a:r>
              <a:rPr lang="en-US" sz="3375" dirty="0">
                <a:solidFill>
                  <a:srgbClr val="FFC000"/>
                </a:solidFill>
              </a:rPr>
              <a:t>Welcome To The Microscope Universe</a:t>
            </a:r>
          </a:p>
        </p:txBody>
      </p:sp>
      <p:pic>
        <p:nvPicPr>
          <p:cNvPr id="29706" name="Picture 12" descr="https://encrypted-tbn2.gstatic.com/images?q=tbn:ANd9GcQTgOgVhB3eWem2fXUeZl70f9hUMu6nRE9JBTN6GCs_KVA2yDe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0251" y="1581449"/>
            <a:ext cx="1360885" cy="10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359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Slid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152" y="1520861"/>
            <a:ext cx="3162507" cy="237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3" name="Group 11"/>
          <p:cNvGrpSpPr>
            <a:grpSpLocks/>
          </p:cNvGrpSpPr>
          <p:nvPr/>
        </p:nvGrpSpPr>
        <p:grpSpPr bwMode="auto">
          <a:xfrm>
            <a:off x="1293329" y="3807017"/>
            <a:ext cx="2957513" cy="2014538"/>
            <a:chOff x="1296" y="1728"/>
            <a:chExt cx="3312" cy="2256"/>
          </a:xfrm>
        </p:grpSpPr>
        <p:sp>
          <p:nvSpPr>
            <p:cNvPr id="25605" name="Rectangle 10"/>
            <p:cNvSpPr>
              <a:spLocks noChangeArrowheads="1"/>
            </p:cNvSpPr>
            <p:nvPr/>
          </p:nvSpPr>
          <p:spPr bwMode="auto">
            <a:xfrm>
              <a:off x="1296" y="1728"/>
              <a:ext cx="3312" cy="2256"/>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endParaRPr lang="en-US" altLang="en-US" sz="1013"/>
            </a:p>
          </p:txBody>
        </p:sp>
        <p:pic>
          <p:nvPicPr>
            <p:cNvPr id="25606" name="Picture 9" descr="Slide1"/>
            <p:cNvPicPr>
              <a:picLocks noChangeAspect="1" noChangeArrowheads="1"/>
            </p:cNvPicPr>
            <p:nvPr/>
          </p:nvPicPr>
          <p:blipFill>
            <a:blip r:embed="rId3">
              <a:extLst>
                <a:ext uri="{28A0092B-C50C-407E-A947-70E740481C1C}">
                  <a14:useLocalDpi xmlns:a14="http://schemas.microsoft.com/office/drawing/2010/main" val="0"/>
                </a:ext>
              </a:extLst>
            </a:blip>
            <a:srcRect t="13333"/>
            <a:stretch>
              <a:fillRect/>
            </a:stretch>
          </p:blipFill>
          <p:spPr bwMode="auto">
            <a:xfrm>
              <a:off x="1392" y="1824"/>
              <a:ext cx="3144" cy="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12"/>
          <p:cNvSpPr>
            <a:spLocks noChangeArrowheads="1"/>
          </p:cNvSpPr>
          <p:nvPr/>
        </p:nvSpPr>
        <p:spPr bwMode="auto">
          <a:xfrm>
            <a:off x="4552122" y="671865"/>
            <a:ext cx="3349487" cy="62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nl-NL" altLang="en-US" dirty="0"/>
              <a:t>Hasil analisis Immunofluorescent. Gambar A1,B1,C1 menunjukkan gambar sel yang difoto menggunakan sinar merkuri dan laser. Gambar A2,B2, C2 menunjukkan gambar sel menggunakan sinar laser. Adanya fluoresensi warna hijau pada B2 dan fluoresensi warna merah pada C2 menunjukkan adanya protein NA (B2) dan HA (C2) dalam sel vero pasca transfeksi dengan vektor ekspresi pCDNA3.1 mengandung insert NA(B)s dan HA (C). Sel kontrol (A1,A2) tidak menunjukkan adanya fluorensi saat dipaparkan pada laser. </a:t>
            </a:r>
            <a:endParaRPr lang="en-US" altLang="en-US" dirty="0"/>
          </a:p>
          <a:p>
            <a:endParaRPr lang="en-US" altLang="en-US" sz="675" dirty="0"/>
          </a:p>
        </p:txBody>
      </p:sp>
    </p:spTree>
    <p:extLst>
      <p:ext uri="{BB962C8B-B14F-4D97-AF65-F5344CB8AC3E}">
        <p14:creationId xmlns:p14="http://schemas.microsoft.com/office/powerpoint/2010/main" val="204297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ec4life.wikispaces.com/file/view/agarose-gel-electrophoresis.jpg/198788326/agarose-gel-electrophore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980050"/>
            <a:ext cx="4419600" cy="47244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2133600"/>
            <a:ext cx="3124200" cy="400110"/>
          </a:xfrm>
          <a:prstGeom prst="rect">
            <a:avLst/>
          </a:prstGeom>
          <a:noFill/>
        </p:spPr>
        <p:txBody>
          <a:bodyPr wrap="square" rtlCol="0">
            <a:spAutoFit/>
          </a:bodyPr>
          <a:lstStyle/>
          <a:p>
            <a:r>
              <a:rPr lang="en-US" sz="2000" b="1" dirty="0" err="1"/>
              <a:t>Agarose</a:t>
            </a:r>
            <a:r>
              <a:rPr lang="en-US" sz="2000" b="1" dirty="0"/>
              <a:t> Gel Electrophoresis</a:t>
            </a:r>
          </a:p>
        </p:txBody>
      </p:sp>
    </p:spTree>
    <p:extLst>
      <p:ext uri="{BB962C8B-B14F-4D97-AF65-F5344CB8AC3E}">
        <p14:creationId xmlns:p14="http://schemas.microsoft.com/office/powerpoint/2010/main" val="206722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upload.wikimedia.org/wikipedia/commons/e/e8/Northern_Blot_Sche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031" y="1162929"/>
            <a:ext cx="4495799" cy="4724400"/>
          </a:xfrm>
          <a:prstGeom prst="rect">
            <a:avLst/>
          </a:prstGeom>
          <a:noFill/>
          <a:ln w="38100">
            <a:solidFill>
              <a:srgbClr val="3399FF"/>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06529" y="1162929"/>
            <a:ext cx="1752600" cy="584775"/>
          </a:xfrm>
          <a:prstGeom prst="rect">
            <a:avLst/>
          </a:prstGeom>
          <a:noFill/>
        </p:spPr>
        <p:txBody>
          <a:bodyPr wrap="square" rtlCol="0">
            <a:spAutoFit/>
          </a:bodyPr>
          <a:lstStyle/>
          <a:p>
            <a:r>
              <a:rPr lang="en-US" sz="3200" b="1" dirty="0"/>
              <a:t>Blotting</a:t>
            </a:r>
          </a:p>
        </p:txBody>
      </p:sp>
    </p:spTree>
    <p:extLst>
      <p:ext uri="{BB962C8B-B14F-4D97-AF65-F5344CB8AC3E}">
        <p14:creationId xmlns:p14="http://schemas.microsoft.com/office/powerpoint/2010/main" val="737863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estern blot southern blot northern blot 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43000"/>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69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estern blot southern blot northern blot 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295400"/>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901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Eastern Blot</a:t>
            </a:r>
          </a:p>
        </p:txBody>
      </p:sp>
      <p:pic>
        <p:nvPicPr>
          <p:cNvPr id="1026" name="Picture 2" descr="Image result for eastern b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51714"/>
            <a:ext cx="8229600" cy="562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364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eastern b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515" y="1062427"/>
            <a:ext cx="7004881" cy="5253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594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p:cNvPicPr>
          <p:nvPr/>
        </p:nvPicPr>
        <p:blipFill>
          <a:blip r:embed="rId2">
            <a:extLst>
              <a:ext uri="{28A0092B-C50C-407E-A947-70E740481C1C}">
                <a14:useLocalDpi xmlns:a14="http://schemas.microsoft.com/office/drawing/2010/main" val="0"/>
              </a:ext>
            </a:extLst>
          </a:blip>
          <a:srcRect l="1306" t="14397" r="25146" b="28946"/>
          <a:stretch>
            <a:fillRect/>
          </a:stretch>
        </p:blipFill>
        <p:spPr bwMode="auto">
          <a:xfrm>
            <a:off x="1506142" y="2334817"/>
            <a:ext cx="6025753" cy="299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ChangeArrowheads="1"/>
          </p:cNvSpPr>
          <p:nvPr/>
        </p:nvSpPr>
        <p:spPr bwMode="auto">
          <a:xfrm>
            <a:off x="3399235" y="5470923"/>
            <a:ext cx="286007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350"/>
              <a:t>http://microscopy.berkeley.edu</a:t>
            </a:r>
          </a:p>
        </p:txBody>
      </p:sp>
      <p:sp>
        <p:nvSpPr>
          <p:cNvPr id="8196" name="TextBox 1"/>
          <p:cNvSpPr txBox="1">
            <a:spLocks noChangeArrowheads="1"/>
          </p:cNvSpPr>
          <p:nvPr/>
        </p:nvSpPr>
        <p:spPr bwMode="auto">
          <a:xfrm>
            <a:off x="1577579" y="1668067"/>
            <a:ext cx="61798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2100"/>
              <a:t>Fluorescence and Laser scanning microscope</a:t>
            </a:r>
          </a:p>
        </p:txBody>
      </p:sp>
    </p:spTree>
    <p:extLst>
      <p:ext uri="{BB962C8B-B14F-4D97-AF65-F5344CB8AC3E}">
        <p14:creationId xmlns:p14="http://schemas.microsoft.com/office/powerpoint/2010/main" val="3086456202"/>
      </p:ext>
    </p:extLst>
  </p:cSld>
  <p:clrMapOvr>
    <a:masterClrMapping/>
  </p:clrMapOvr>
</p:sld>
</file>

<file path=ppt/theme/theme1.xml><?xml version="1.0" encoding="utf-8"?>
<a:theme xmlns:a="http://schemas.openxmlformats.org/drawingml/2006/main" name="E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U" id="{181BFA7E-2E6B-4CE9-AE9B-A76D4AF840BD}" vid="{CB2ACEFC-D31A-45AB-9578-54FBBE40AD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Template>
  <TotalTime>25</TotalTime>
  <Words>593</Words>
  <Application>Microsoft Office PowerPoint</Application>
  <PresentationFormat>On-screen Show (4:3)</PresentationFormat>
  <Paragraphs>101</Paragraphs>
  <Slides>28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Century Gothic</vt:lpstr>
      <vt:lpstr>Times New Roman</vt:lpstr>
      <vt:lpstr>TimesNewRomanPSMT</vt:lpstr>
      <vt:lpstr>EU</vt:lpstr>
      <vt:lpstr>Image</vt:lpstr>
      <vt:lpstr>Deteksi Protein</vt:lpstr>
      <vt:lpstr>Deteksi Protein</vt:lpstr>
      <vt:lpstr>PowerPoint Presentation</vt:lpstr>
      <vt:lpstr>PowerPoint Presentation</vt:lpstr>
      <vt:lpstr>PowerPoint Presentation</vt:lpstr>
      <vt:lpstr>PowerPoint Presentation</vt:lpstr>
      <vt:lpstr>Eastern Blot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Apoptosis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Deteksi Protein</dc:title>
  <dc:creator>Aroem Naroeni</dc:creator>
  <cp:lastModifiedBy>Aroem Naroeni</cp:lastModifiedBy>
  <cp:revision>3</cp:revision>
  <dcterms:created xsi:type="dcterms:W3CDTF">2018-12-05T12:58:27Z</dcterms:created>
  <dcterms:modified xsi:type="dcterms:W3CDTF">2018-12-05T13:23:34Z</dcterms:modified>
</cp:coreProperties>
</file>