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904699-54AC-4A6E-8B37-FAD1CB7240E8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476458-90D0-4FB9-8834-806F2322DCA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1498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904699-54AC-4A6E-8B37-FAD1CB7240E8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476458-90D0-4FB9-8834-806F2322DCA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7524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904699-54AC-4A6E-8B37-FAD1CB7240E8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476458-90D0-4FB9-8834-806F2322DCA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68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904699-54AC-4A6E-8B37-FAD1CB7240E8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476458-90D0-4FB9-8834-806F2322DCA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243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904699-54AC-4A6E-8B37-FAD1CB7240E8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476458-90D0-4FB9-8834-806F2322DCA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2115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904699-54AC-4A6E-8B37-FAD1CB7240E8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476458-90D0-4FB9-8834-806F2322DCA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1547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904699-54AC-4A6E-8B37-FAD1CB7240E8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476458-90D0-4FB9-8834-806F2322DCA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0604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904699-54AC-4A6E-8B37-FAD1CB7240E8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476458-90D0-4FB9-8834-806F2322DCA6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209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904699-54AC-4A6E-8B37-FAD1CB7240E8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476458-90D0-4FB9-8834-806F2322DCA6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573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904699-54AC-4A6E-8B37-FAD1CB7240E8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476458-90D0-4FB9-8834-806F2322DCA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2213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904699-54AC-4A6E-8B37-FAD1CB7240E8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476458-90D0-4FB9-8834-806F2322DCA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4137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7904699-54AC-4A6E-8B37-FAD1CB7240E8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fld id="{14476458-90D0-4FB9-8834-806F2322D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916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DE7E8-80C5-485B-9CC1-A332AC5908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0F6A5C-D087-4822-A99D-6028CD93F0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.jpg">
            <a:extLst>
              <a:ext uri="{FF2B5EF4-FFF2-40B4-BE49-F238E27FC236}">
                <a16:creationId xmlns:a16="http://schemas.microsoft.com/office/drawing/2014/main" id="{788B5371-3225-4898-BE94-1A1571F26D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502BD5BD-EDDB-453E-A10F-83CE90A2188A}"/>
              </a:ext>
            </a:extLst>
          </p:cNvPr>
          <p:cNvSpPr txBox="1">
            <a:spLocks/>
          </p:cNvSpPr>
          <p:nvPr/>
        </p:nvSpPr>
        <p:spPr bwMode="auto">
          <a:xfrm>
            <a:off x="2743200" y="2561431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solidFill>
                  <a:schemeClr val="bg1"/>
                </a:solidFill>
              </a:rPr>
              <a:t>Kultur </a:t>
            </a:r>
            <a:r>
              <a:rPr lang="en-US" sz="4000" dirty="0" err="1">
                <a:solidFill>
                  <a:schemeClr val="bg1"/>
                </a:solidFill>
              </a:rPr>
              <a:t>Jaringan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KULIAH 10</a:t>
            </a:r>
          </a:p>
          <a:p>
            <a:r>
              <a:rPr lang="en-US" sz="4000" dirty="0" err="1">
                <a:solidFill>
                  <a:schemeClr val="bg1"/>
                </a:solidFill>
              </a:rPr>
              <a:t>Metabolit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Sekunder</a:t>
            </a:r>
            <a:endParaRPr lang="en-US" sz="4000" dirty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816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8FFC5-D02C-4D9D-A006-18073FFCF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cdn.biologydiscussion.com/wp-content/uploads/2015/09/clip_image00249.jpg">
            <a:extLst>
              <a:ext uri="{FF2B5EF4-FFF2-40B4-BE49-F238E27FC236}">
                <a16:creationId xmlns:a16="http://schemas.microsoft.com/office/drawing/2014/main" id="{A9119CE3-FEFC-47B0-8839-6ABC07E672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" t="2749" r="32" b="38282"/>
          <a:stretch/>
        </p:blipFill>
        <p:spPr bwMode="auto">
          <a:xfrm>
            <a:off x="2363918" y="409739"/>
            <a:ext cx="3857773" cy="6239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9717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ADD8D-7ADD-4938-8B82-AF5AF05AA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cdn.biologydiscussion.com/wp-content/uploads/2015/09/clip_image00249.jpg">
            <a:extLst>
              <a:ext uri="{FF2B5EF4-FFF2-40B4-BE49-F238E27FC236}">
                <a16:creationId xmlns:a16="http://schemas.microsoft.com/office/drawing/2014/main" id="{743C0E79-36BA-49E9-A634-2A6AC831A6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718"/>
          <a:stretch/>
        </p:blipFill>
        <p:spPr bwMode="auto">
          <a:xfrm>
            <a:off x="2500918" y="1536568"/>
            <a:ext cx="4239247" cy="4451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63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294A4-E26C-45AF-914A-2D31C9C32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Metabolit</a:t>
            </a:r>
            <a:r>
              <a:rPr lang="en-US" dirty="0"/>
              <a:t> </a:t>
            </a:r>
            <a:r>
              <a:rPr lang="en-US" dirty="0" err="1"/>
              <a:t>Sekunder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30331-F957-40CA-ABB6-3B014CFF0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r>
              <a:rPr lang="en-US" b="1" dirty="0" err="1"/>
              <a:t>Dalam</a:t>
            </a:r>
            <a:r>
              <a:rPr lang="en-US" b="1" dirty="0"/>
              <a:t> proses </a:t>
            </a:r>
            <a:r>
              <a:rPr lang="en-US" b="1" dirty="0" err="1"/>
              <a:t>produksi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in vitro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menghasilkan</a:t>
            </a:r>
            <a:r>
              <a:rPr lang="en-US" b="1" dirty="0"/>
              <a:t> </a:t>
            </a:r>
            <a:r>
              <a:rPr lang="en-US" b="1" dirty="0" err="1"/>
              <a:t>metabolit</a:t>
            </a:r>
            <a:r>
              <a:rPr lang="en-US" b="1" dirty="0"/>
              <a:t> </a:t>
            </a:r>
            <a:r>
              <a:rPr lang="en-US" b="1" dirty="0" err="1"/>
              <a:t>sekunder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skala</a:t>
            </a:r>
            <a:r>
              <a:rPr lang="en-US" b="1" dirty="0"/>
              <a:t> </a:t>
            </a:r>
            <a:r>
              <a:rPr lang="en-US" b="1" dirty="0" err="1"/>
              <a:t>besar</a:t>
            </a:r>
            <a:r>
              <a:rPr lang="en-US" b="1" dirty="0"/>
              <a:t> </a:t>
            </a:r>
            <a:r>
              <a:rPr lang="en-US" b="1" dirty="0" err="1"/>
              <a:t>melibatkan</a:t>
            </a:r>
            <a:r>
              <a:rPr lang="en-US" b="1" dirty="0"/>
              <a:t> </a:t>
            </a:r>
            <a:r>
              <a:rPr lang="en-US" b="1" dirty="0" err="1"/>
              <a:t>beberapa</a:t>
            </a:r>
            <a:r>
              <a:rPr lang="en-US" b="1" dirty="0"/>
              <a:t> </a:t>
            </a:r>
            <a:r>
              <a:rPr lang="en-US" b="1" dirty="0" err="1"/>
              <a:t>aspek</a:t>
            </a:r>
            <a:r>
              <a:rPr lang="en-US" b="1" dirty="0"/>
              <a:t> </a:t>
            </a:r>
            <a:r>
              <a:rPr lang="en-US" b="1" dirty="0" err="1"/>
              <a:t>yaitu</a:t>
            </a:r>
            <a:r>
              <a:rPr lang="en-US" b="1" dirty="0"/>
              <a:t>: </a:t>
            </a:r>
            <a:r>
              <a:rPr lang="en-US" dirty="0"/>
              <a:t>1. </a:t>
            </a:r>
            <a:r>
              <a:rPr lang="en-US" dirty="0" err="1"/>
              <a:t>Seleksi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line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metabolit</a:t>
            </a:r>
            <a:r>
              <a:rPr lang="en-US" dirty="0"/>
              <a:t> </a:t>
            </a:r>
            <a:r>
              <a:rPr lang="en-US" dirty="0" err="1"/>
              <a:t>sekunder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. </a:t>
            </a:r>
          </a:p>
          <a:p>
            <a:r>
              <a:rPr lang="en-US" dirty="0"/>
              <a:t>2. </a:t>
            </a:r>
            <a:r>
              <a:rPr lang="en-US" dirty="0" err="1"/>
              <a:t>Penanaman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.</a:t>
            </a:r>
          </a:p>
          <a:p>
            <a:r>
              <a:rPr lang="en-US" dirty="0"/>
              <a:t>3. </a:t>
            </a:r>
            <a:r>
              <a:rPr lang="en-US" dirty="0" err="1"/>
              <a:t>Komposisi</a:t>
            </a:r>
            <a:r>
              <a:rPr lang="en-US" dirty="0"/>
              <a:t> </a:t>
            </a:r>
            <a:r>
              <a:rPr lang="en-US" dirty="0" err="1"/>
              <a:t>mendium</a:t>
            </a:r>
            <a:r>
              <a:rPr lang="en-US" dirty="0"/>
              <a:t> dan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nutrient.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734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0C97C-A254-497C-85E4-ADD1326CF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Metabolit</a:t>
            </a:r>
            <a:r>
              <a:rPr lang="en-US" dirty="0"/>
              <a:t> </a:t>
            </a:r>
            <a:r>
              <a:rPr lang="en-US" dirty="0" err="1"/>
              <a:t>Sekunder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C038F-B6F4-43A1-9164-6557DD69B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4. Elicitor-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menginduksi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metabolit</a:t>
            </a:r>
            <a:r>
              <a:rPr lang="en-US" dirty="0"/>
              <a:t> </a:t>
            </a:r>
            <a:r>
              <a:rPr lang="en-US" dirty="0" err="1"/>
              <a:t>sekunder</a:t>
            </a:r>
            <a:r>
              <a:rPr lang="en-US" dirty="0"/>
              <a:t>.</a:t>
            </a:r>
          </a:p>
          <a:p>
            <a:r>
              <a:rPr lang="en-US" dirty="0"/>
              <a:t>5. </a:t>
            </a:r>
            <a:r>
              <a:rPr lang="en-US" dirty="0" err="1"/>
              <a:t>Efek</a:t>
            </a:r>
            <a:r>
              <a:rPr lang="en-US" dirty="0"/>
              <a:t> factor </a:t>
            </a:r>
            <a:r>
              <a:rPr lang="en-US" dirty="0" err="1"/>
              <a:t>lingkungan</a:t>
            </a:r>
            <a:r>
              <a:rPr lang="en-US" dirty="0"/>
              <a:t>.</a:t>
            </a:r>
          </a:p>
          <a:p>
            <a:r>
              <a:rPr lang="en-US" dirty="0"/>
              <a:t>6. </a:t>
            </a:r>
            <a:r>
              <a:rPr lang="en-US" dirty="0" err="1"/>
              <a:t>Biotransformasi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kultur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tanaman</a:t>
            </a:r>
            <a:endParaRPr lang="en-US" dirty="0"/>
          </a:p>
          <a:p>
            <a:r>
              <a:rPr lang="en-US" dirty="0"/>
              <a:t>7. </a:t>
            </a:r>
            <a:r>
              <a:rPr lang="en-US" dirty="0" err="1"/>
              <a:t>Analisis</a:t>
            </a:r>
            <a:r>
              <a:rPr lang="en-US" dirty="0"/>
              <a:t> dan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metabolit</a:t>
            </a:r>
            <a:r>
              <a:rPr lang="en-US" dirty="0"/>
              <a:t> </a:t>
            </a:r>
            <a:r>
              <a:rPr lang="en-US" dirty="0" err="1"/>
              <a:t>sekunder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373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cdn.biologydiscussion.com/wp-content/uploads/2015/09/clip_image00447.jpg">
            <a:extLst>
              <a:ext uri="{FF2B5EF4-FFF2-40B4-BE49-F238E27FC236}">
                <a16:creationId xmlns:a16="http://schemas.microsoft.com/office/drawing/2014/main" id="{FBBA93A0-29A1-45BC-AEDB-88FC61D841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275" y="0"/>
            <a:ext cx="24558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64847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6E3B9-5C4E-45D8-AD8B-BD5FCBEE0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Kultur </a:t>
            </a:r>
            <a:r>
              <a:rPr lang="en-US" dirty="0" err="1"/>
              <a:t>suspensi</a:t>
            </a:r>
            <a:r>
              <a:rPr lang="en-US" dirty="0"/>
              <a:t> </a:t>
            </a:r>
            <a:r>
              <a:rPr lang="en-US" dirty="0" err="1"/>
              <a:t>sel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FA017-1512-4C55-A551-C6609B612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Penanaman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kultur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suspense.</a:t>
            </a:r>
          </a:p>
          <a:p>
            <a:r>
              <a:rPr lang="en-US" dirty="0" err="1"/>
              <a:t>Kehati-hatian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yang </a:t>
            </a:r>
            <a:r>
              <a:rPr lang="en-US" dirty="0" err="1"/>
              <a:t>bagus</a:t>
            </a:r>
            <a:r>
              <a:rPr lang="en-US" dirty="0"/>
              <a:t> dan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mentabolit</a:t>
            </a:r>
            <a:r>
              <a:rPr lang="en-US" dirty="0"/>
              <a:t> </a:t>
            </a:r>
            <a:r>
              <a:rPr lang="en-US" dirty="0" err="1"/>
              <a:t>sekunder</a:t>
            </a:r>
            <a:r>
              <a:rPr lang="en-US" dirty="0"/>
              <a:t> yang </a:t>
            </a:r>
            <a:r>
              <a:rPr lang="en-US" dirty="0" err="1"/>
              <a:t>efektif</a:t>
            </a:r>
            <a:r>
              <a:rPr lang="en-US" dirty="0"/>
              <a:t>. </a:t>
            </a:r>
          </a:p>
          <a:p>
            <a:r>
              <a:rPr lang="en-US" dirty="0" err="1"/>
              <a:t>Desain</a:t>
            </a:r>
            <a:r>
              <a:rPr lang="en-US" dirty="0"/>
              <a:t> bioreactor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kultur suspense sel.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2867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DAE9A-6E24-4C24-9532-8108609B4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Bioreaktor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D8056-254A-456B-85C7-F82FA2234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Jenis</a:t>
            </a:r>
            <a:r>
              <a:rPr lang="en-US" b="1" dirty="0"/>
              <a:t> </a:t>
            </a:r>
            <a:r>
              <a:rPr lang="en-US" b="1" dirty="0" err="1"/>
              <a:t>Bioreaktor</a:t>
            </a:r>
            <a:r>
              <a:rPr lang="en-US" b="1" dirty="0"/>
              <a:t>:</a:t>
            </a:r>
            <a:endParaRPr lang="en-US" dirty="0"/>
          </a:p>
          <a:p>
            <a:r>
              <a:rPr lang="en-US" dirty="0" err="1"/>
              <a:t>i</a:t>
            </a:r>
            <a:r>
              <a:rPr lang="en-US" dirty="0"/>
              <a:t>. Batch bioreactors</a:t>
            </a:r>
          </a:p>
          <a:p>
            <a:r>
              <a:rPr lang="en-US" dirty="0"/>
              <a:t>ii. Continuous bioreactors</a:t>
            </a:r>
          </a:p>
          <a:p>
            <a:r>
              <a:rPr lang="en-US" dirty="0"/>
              <a:t>iii. Multistage bioreactors</a:t>
            </a:r>
          </a:p>
          <a:p>
            <a:r>
              <a:rPr lang="en-US" dirty="0"/>
              <a:t>iv. Airlift bioreactors</a:t>
            </a:r>
          </a:p>
          <a:p>
            <a:r>
              <a:rPr lang="en-US" dirty="0"/>
              <a:t>v. Stirred tank bioreactors.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6940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682D8-C523-42BA-B88E-BF122AE14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041" y="840246"/>
            <a:ext cx="8229600" cy="1143000"/>
          </a:xfrm>
        </p:spPr>
        <p:txBody>
          <a:bodyPr/>
          <a:lstStyle/>
          <a:p>
            <a:r>
              <a:rPr lang="en-US" dirty="0"/>
              <a:t>Hal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kultur </a:t>
            </a:r>
            <a:r>
              <a:rPr lang="en-US" dirty="0" err="1"/>
              <a:t>suspensi</a:t>
            </a:r>
            <a:r>
              <a:rPr lang="en-US" dirty="0"/>
              <a:t> </a:t>
            </a:r>
            <a:r>
              <a:rPr lang="en-US" dirty="0" err="1"/>
              <a:t>sel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609A1-C75E-427E-919C-03120A55D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499" y="2332037"/>
            <a:ext cx="8535971" cy="4525963"/>
          </a:xfrm>
        </p:spPr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Oksigen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 dan </a:t>
            </a:r>
            <a:r>
              <a:rPr lang="en-US" dirty="0" err="1"/>
              <a:t>berkesinambungan</a:t>
            </a:r>
            <a:r>
              <a:rPr lang="en-US" dirty="0"/>
              <a:t>. </a:t>
            </a:r>
          </a:p>
          <a:p>
            <a:r>
              <a:rPr lang="en-US" dirty="0"/>
              <a:t>2. </a:t>
            </a:r>
            <a:r>
              <a:rPr lang="en-US" dirty="0" err="1"/>
              <a:t>Meminimalkan</a:t>
            </a:r>
            <a:r>
              <a:rPr lang="en-US" dirty="0"/>
              <a:t> stress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perputaran</a:t>
            </a:r>
            <a:r>
              <a:rPr lang="en-US" dirty="0"/>
              <a:t> </a:t>
            </a:r>
            <a:r>
              <a:rPr lang="en-US" dirty="0" err="1"/>
              <a:t>aerasi</a:t>
            </a:r>
            <a:r>
              <a:rPr lang="en-US" dirty="0"/>
              <a:t> </a:t>
            </a:r>
            <a:r>
              <a:rPr lang="en-US" dirty="0" err="1"/>
              <a:t>bioreaktor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768851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96036-ED0F-4134-A0C8-0E8C333E6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Bioreaktor</a:t>
            </a:r>
            <a:endParaRPr lang="en-US" dirty="0"/>
          </a:p>
        </p:txBody>
      </p:sp>
      <p:pic>
        <p:nvPicPr>
          <p:cNvPr id="4098" name="Picture 2" descr="Image result for secondary metabolites plant tissue culture">
            <a:extLst>
              <a:ext uri="{FF2B5EF4-FFF2-40B4-BE49-F238E27FC236}">
                <a16:creationId xmlns:a16="http://schemas.microsoft.com/office/drawing/2014/main" id="{6A74389F-DEE9-4467-A541-C56C382C73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29" y="1256158"/>
            <a:ext cx="8078771" cy="5601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A8C74D0-22DE-41B5-BD0B-CC1D0A5B5543}"/>
              </a:ext>
            </a:extLst>
          </p:cNvPr>
          <p:cNvSpPr txBox="1"/>
          <p:nvPr/>
        </p:nvSpPr>
        <p:spPr>
          <a:xfrm>
            <a:off x="235671" y="4909344"/>
            <a:ext cx="30542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The production of pharmaceutical terpenoids by plant metabolic engineering. (A)</a:t>
            </a:r>
            <a:r>
              <a:rPr lang="en-US" sz="1400" dirty="0"/>
              <a:t> The cultivation of transgenic plants </a:t>
            </a:r>
            <a:r>
              <a:rPr lang="en-US" sz="1400" b="1" dirty="0"/>
              <a:t>(B)</a:t>
            </a:r>
            <a:r>
              <a:rPr lang="en-US" sz="1400" dirty="0"/>
              <a:t> </a:t>
            </a:r>
            <a:r>
              <a:rPr lang="en-US" sz="1400" dirty="0" err="1"/>
              <a:t>Hariy</a:t>
            </a:r>
            <a:r>
              <a:rPr lang="en-US" sz="1400" dirty="0"/>
              <a:t> root culture </a:t>
            </a:r>
            <a:r>
              <a:rPr lang="en-US" sz="1400" b="1" dirty="0"/>
              <a:t>(C)</a:t>
            </a:r>
            <a:r>
              <a:rPr lang="en-US" sz="1400" dirty="0"/>
              <a:t>Plant cell-suspension culture </a:t>
            </a:r>
            <a:r>
              <a:rPr lang="en-US" sz="1400" b="1" dirty="0"/>
              <a:t>(D)</a:t>
            </a:r>
            <a:r>
              <a:rPr lang="en-US" sz="1400" dirty="0"/>
              <a:t> Adventitious root culture.</a:t>
            </a:r>
          </a:p>
        </p:txBody>
      </p:sp>
    </p:spTree>
    <p:extLst>
      <p:ext uri="{BB962C8B-B14F-4D97-AF65-F5344CB8AC3E}">
        <p14:creationId xmlns:p14="http://schemas.microsoft.com/office/powerpoint/2010/main" val="2506943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1CD86-19DF-44E9-942B-28C66B9A8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Metabolit</a:t>
            </a:r>
            <a:r>
              <a:rPr lang="en-US" dirty="0"/>
              <a:t> </a:t>
            </a:r>
            <a:r>
              <a:rPr lang="en-US" dirty="0" err="1"/>
              <a:t>Sekunder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80ADF-7626-402E-A012-D03BE6654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Senyawa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 yang </a:t>
            </a:r>
            <a:r>
              <a:rPr lang="en-US" dirty="0" err="1"/>
              <a:t>diproduksi</a:t>
            </a:r>
            <a:r>
              <a:rPr lang="en-US" dirty="0"/>
              <a:t> oleh </a:t>
            </a:r>
            <a:r>
              <a:rPr lang="en-US" dirty="0" err="1"/>
              <a:t>tanaman</a:t>
            </a:r>
            <a:r>
              <a:rPr lang="en-US" dirty="0"/>
              <a:t> dan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fitokimia</a:t>
            </a:r>
            <a:r>
              <a:rPr lang="en-US" dirty="0"/>
              <a:t>. </a:t>
            </a:r>
          </a:p>
          <a:p>
            <a:r>
              <a:rPr lang="en-US" dirty="0"/>
              <a:t>Biotechnologists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pada </a:t>
            </a:r>
            <a:r>
              <a:rPr lang="en-US" dirty="0" err="1"/>
              <a:t>teknik</a:t>
            </a:r>
            <a:r>
              <a:rPr lang="en-US" dirty="0"/>
              <a:t> kultur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memproduksi</a:t>
            </a:r>
            <a:r>
              <a:rPr lang="en-US" dirty="0"/>
              <a:t> </a:t>
            </a:r>
            <a:r>
              <a:rPr lang="en-US" dirty="0" err="1"/>
              <a:t>senyawa</a:t>
            </a:r>
            <a:r>
              <a:rPr lang="en-US" dirty="0"/>
              <a:t> yang </a:t>
            </a:r>
            <a:r>
              <a:rPr lang="en-US" dirty="0" err="1"/>
              <a:t>bernilai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. </a:t>
            </a:r>
          </a:p>
          <a:p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diantaranya</a:t>
            </a:r>
            <a:r>
              <a:rPr lang="en-US" dirty="0"/>
              <a:t>: </a:t>
            </a:r>
            <a:r>
              <a:rPr lang="en-US" dirty="0" err="1"/>
              <a:t>farmasi</a:t>
            </a:r>
            <a:r>
              <a:rPr lang="en-US" dirty="0"/>
              <a:t>, flavor, fragrances, </a:t>
            </a:r>
            <a:r>
              <a:rPr lang="en-US" dirty="0" err="1"/>
              <a:t>kosmetik</a:t>
            </a:r>
            <a:r>
              <a:rPr lang="en-US" dirty="0"/>
              <a:t>, </a:t>
            </a:r>
            <a:r>
              <a:rPr lang="en-US" dirty="0" err="1"/>
              <a:t>pengawet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, stock </a:t>
            </a:r>
            <a:r>
              <a:rPr lang="en-US" dirty="0" err="1"/>
              <a:t>makanan</a:t>
            </a:r>
            <a:r>
              <a:rPr lang="en-US" dirty="0"/>
              <a:t> dan </a:t>
            </a:r>
            <a:r>
              <a:rPr lang="en-US" dirty="0" err="1"/>
              <a:t>antimikroba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23102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4375B-303E-4D87-8544-A5A1A49BD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Metabolit</a:t>
            </a:r>
            <a:r>
              <a:rPr lang="en-US" dirty="0"/>
              <a:t> </a:t>
            </a:r>
            <a:r>
              <a:rPr lang="en-US" dirty="0" err="1"/>
              <a:t>sekunder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A08AF-95CB-484F-AE5C-ED9667482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r>
              <a:rPr lang="en-US" dirty="0" err="1"/>
              <a:t>Metabolit</a:t>
            </a:r>
            <a:r>
              <a:rPr lang="en-US" dirty="0"/>
              <a:t> </a:t>
            </a:r>
            <a:r>
              <a:rPr lang="en-US" dirty="0" err="1"/>
              <a:t>Sekunder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senyawa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metabolisme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. </a:t>
            </a:r>
          </a:p>
          <a:p>
            <a:r>
              <a:rPr lang="en-US" dirty="0" err="1"/>
              <a:t>Metabolit</a:t>
            </a:r>
            <a:r>
              <a:rPr lang="en-US" dirty="0"/>
              <a:t> </a:t>
            </a:r>
            <a:r>
              <a:rPr lang="en-US" dirty="0" err="1"/>
              <a:t>sekunder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oleh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fisiologi</a:t>
            </a:r>
            <a:r>
              <a:rPr lang="en-US" dirty="0"/>
              <a:t>. </a:t>
            </a:r>
          </a:p>
          <a:p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alami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memproduksi</a:t>
            </a:r>
            <a:r>
              <a:rPr lang="en-US" dirty="0"/>
              <a:t> </a:t>
            </a:r>
            <a:r>
              <a:rPr lang="en-US" dirty="0" err="1"/>
              <a:t>metabolit</a:t>
            </a:r>
            <a:r>
              <a:rPr lang="en-US" dirty="0"/>
              <a:t> </a:t>
            </a:r>
            <a:r>
              <a:rPr lang="en-US" dirty="0" err="1"/>
              <a:t>sekunder</a:t>
            </a:r>
            <a:r>
              <a:rPr lang="en-US" dirty="0"/>
              <a:t> yang </a:t>
            </a:r>
            <a:r>
              <a:rPr lang="en-US" dirty="0" err="1"/>
              <a:t>bernilai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kultur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7784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78953-4633-4BF4-B2E4-27D81B5AD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49430"/>
            <a:ext cx="8229600" cy="1143000"/>
          </a:xfrm>
        </p:spPr>
        <p:txBody>
          <a:bodyPr/>
          <a:lstStyle/>
          <a:p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metabolit</a:t>
            </a:r>
            <a:r>
              <a:rPr lang="en-US" dirty="0"/>
              <a:t> </a:t>
            </a:r>
            <a:r>
              <a:rPr lang="en-US" dirty="0" err="1"/>
              <a:t>sekunder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kultur </a:t>
            </a:r>
            <a:r>
              <a:rPr lang="en-US" dirty="0" err="1"/>
              <a:t>jaringan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54CA4-094D-42A0-A3DD-E4A76CD18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615" y="2128101"/>
            <a:ext cx="8229600" cy="4525963"/>
          </a:xfrm>
        </p:spPr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Senyawa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diproduksi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terkontrol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. </a:t>
            </a:r>
          </a:p>
          <a:p>
            <a:r>
              <a:rPr lang="en-US" dirty="0"/>
              <a:t>2. </a:t>
            </a:r>
            <a:r>
              <a:rPr lang="en-US" dirty="0" err="1"/>
              <a:t>Sistem</a:t>
            </a:r>
            <a:r>
              <a:rPr lang="en-US" dirty="0"/>
              <a:t> kultur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, </a:t>
            </a:r>
            <a:r>
              <a:rPr lang="en-US" dirty="0" err="1"/>
              <a:t>pergantian</a:t>
            </a:r>
            <a:r>
              <a:rPr lang="en-US" dirty="0"/>
              <a:t> </a:t>
            </a:r>
            <a:r>
              <a:rPr lang="en-US" dirty="0" err="1"/>
              <a:t>musim</a:t>
            </a:r>
            <a:r>
              <a:rPr lang="en-US" dirty="0"/>
              <a:t>, </a:t>
            </a:r>
            <a:r>
              <a:rPr lang="en-US" dirty="0" err="1"/>
              <a:t>variasi</a:t>
            </a:r>
            <a:r>
              <a:rPr lang="en-US" dirty="0"/>
              <a:t> </a:t>
            </a:r>
            <a:r>
              <a:rPr lang="en-US" dirty="0" err="1"/>
              <a:t>musiman</a:t>
            </a:r>
            <a:r>
              <a:rPr lang="en-US" dirty="0"/>
              <a:t>, </a:t>
            </a:r>
            <a:r>
              <a:rPr lang="en-US" dirty="0" err="1"/>
              <a:t>hama</a:t>
            </a:r>
            <a:r>
              <a:rPr lang="en-US" dirty="0"/>
              <a:t>,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mikroba</a:t>
            </a:r>
            <a:r>
              <a:rPr lang="en-US" dirty="0"/>
              <a:t> dan </a:t>
            </a:r>
            <a:r>
              <a:rPr lang="en-US" dirty="0" err="1"/>
              <a:t>keterbatasan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geografis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3967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BF770-82BB-4BAA-AD4A-694A6DE4E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2041"/>
            <a:ext cx="8229600" cy="1143000"/>
          </a:xfrm>
        </p:spPr>
        <p:txBody>
          <a:bodyPr/>
          <a:lstStyle/>
          <a:p>
            <a:r>
              <a:rPr lang="en-US" sz="3600" dirty="0" err="1"/>
              <a:t>Keuntungan</a:t>
            </a:r>
            <a:r>
              <a:rPr lang="en-US" sz="3600" dirty="0"/>
              <a:t> </a:t>
            </a:r>
            <a:r>
              <a:rPr lang="en-US" sz="3600" dirty="0" err="1"/>
              <a:t>produksi</a:t>
            </a:r>
            <a:r>
              <a:rPr lang="en-US" sz="3600" dirty="0"/>
              <a:t> </a:t>
            </a:r>
            <a:r>
              <a:rPr lang="en-US" sz="3600" dirty="0" err="1"/>
              <a:t>metabolit</a:t>
            </a:r>
            <a:r>
              <a:rPr lang="en-US" sz="3600" dirty="0"/>
              <a:t> </a:t>
            </a:r>
            <a:r>
              <a:rPr lang="en-US" sz="3600" dirty="0" err="1"/>
              <a:t>sekunder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kultur </a:t>
            </a:r>
            <a:r>
              <a:rPr lang="en-US" sz="3600" dirty="0" err="1"/>
              <a:t>jaringan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17ABD-7839-4F10-B9FA-C8ADC9956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85041"/>
            <a:ext cx="8229600" cy="4525963"/>
          </a:xfrm>
        </p:spPr>
        <p:txBody>
          <a:bodyPr/>
          <a:lstStyle/>
          <a:p>
            <a:r>
              <a:rPr lang="en-US" dirty="0"/>
              <a:t>3.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dikontrol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senyawa</a:t>
            </a:r>
            <a:r>
              <a:rPr lang="en-US" dirty="0"/>
              <a:t> </a:t>
            </a:r>
            <a:r>
              <a:rPr lang="en-US" dirty="0" err="1"/>
              <a:t>metabolit</a:t>
            </a:r>
            <a:r>
              <a:rPr lang="en-US" dirty="0"/>
              <a:t> </a:t>
            </a:r>
            <a:r>
              <a:rPr lang="en-US" dirty="0" err="1"/>
              <a:t>sekunder</a:t>
            </a:r>
            <a:r>
              <a:rPr lang="en-US" dirty="0"/>
              <a:t>. </a:t>
            </a:r>
          </a:p>
          <a:p>
            <a:r>
              <a:rPr lang="en-US" dirty="0"/>
              <a:t>4.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senyawa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dipertahankan</a:t>
            </a:r>
            <a:r>
              <a:rPr lang="en-US" dirty="0"/>
              <a:t> </a:t>
            </a:r>
            <a:r>
              <a:rPr lang="en-US" dirty="0" err="1"/>
              <a:t>konsistensinya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cell line </a:t>
            </a:r>
            <a:r>
              <a:rPr lang="en-US" dirty="0" err="1"/>
              <a:t>tertentu</a:t>
            </a:r>
            <a:r>
              <a:rPr lang="en-US" dirty="0"/>
              <a:t>. </a:t>
            </a:r>
          </a:p>
          <a:p>
            <a:r>
              <a:rPr lang="en-US" dirty="0"/>
              <a:t>5. Recovery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produk</a:t>
            </a:r>
            <a:endParaRPr lang="en-US" dirty="0"/>
          </a:p>
          <a:p>
            <a:r>
              <a:rPr lang="en-US" dirty="0"/>
              <a:t>6.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yang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ditumbuhkan</a:t>
            </a:r>
            <a:r>
              <a:rPr lang="en-US" dirty="0"/>
              <a:t> di </a:t>
            </a:r>
            <a:r>
              <a:rPr lang="en-US" dirty="0" err="1"/>
              <a:t>tanah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7071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F3C8F-6DD9-4092-8590-7E820CE01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8015"/>
            <a:ext cx="8229600" cy="1143000"/>
          </a:xfrm>
        </p:spPr>
        <p:txBody>
          <a:bodyPr/>
          <a:lstStyle/>
          <a:p>
            <a:r>
              <a:rPr lang="en-US" sz="3600" dirty="0" err="1"/>
              <a:t>Keuntungan</a:t>
            </a:r>
            <a:r>
              <a:rPr lang="en-US" sz="3600" dirty="0"/>
              <a:t> </a:t>
            </a:r>
            <a:r>
              <a:rPr lang="en-US" sz="3600" dirty="0" err="1"/>
              <a:t>produksi</a:t>
            </a:r>
            <a:r>
              <a:rPr lang="en-US" sz="3600" dirty="0"/>
              <a:t> </a:t>
            </a:r>
            <a:r>
              <a:rPr lang="en-US" sz="3600" dirty="0" err="1"/>
              <a:t>metabolit</a:t>
            </a:r>
            <a:r>
              <a:rPr lang="en-US" sz="3600" dirty="0"/>
              <a:t> </a:t>
            </a:r>
            <a:r>
              <a:rPr lang="en-US" sz="3600" dirty="0" err="1"/>
              <a:t>sekunder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kultur </a:t>
            </a:r>
            <a:r>
              <a:rPr lang="en-US" sz="3600" dirty="0" err="1"/>
              <a:t>jaringan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831BD-25F9-42F1-B74E-AA06E835E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7. Mutant cell lines can be developed for the production of novel compounds of commercial importance, which are not normally found in plants.</a:t>
            </a:r>
          </a:p>
          <a:p>
            <a:r>
              <a:rPr lang="en-US" dirty="0"/>
              <a:t>8. Biotransformation reactions (converting specific substrates to valuable products) can be carried out with certain cultured cells.</a:t>
            </a:r>
          </a:p>
          <a:p>
            <a:r>
              <a:rPr lang="en-US" dirty="0"/>
              <a:t>9. The production control is not at the mercy of political interference.</a:t>
            </a:r>
          </a:p>
          <a:p>
            <a:r>
              <a:rPr lang="en-US" dirty="0"/>
              <a:t>10. The production time is less and </a:t>
            </a:r>
            <a:r>
              <a:rPr lang="en-US" dirty="0" err="1"/>
              <a:t>labour</a:t>
            </a:r>
            <a:r>
              <a:rPr lang="en-US" dirty="0"/>
              <a:t> costs are minimal.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156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00A38-C372-48AF-A2DA-950F0F6F0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kekurangan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E5A30-C600-4E5C-808A-8C90BC1A5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8543"/>
            <a:ext cx="8229600" cy="4525963"/>
          </a:xfrm>
        </p:spPr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produksi</a:t>
            </a:r>
            <a:r>
              <a:rPr lang="en-US" dirty="0"/>
              <a:t> in vitro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metabolit</a:t>
            </a:r>
            <a:r>
              <a:rPr lang="en-US" dirty="0"/>
              <a:t> </a:t>
            </a:r>
            <a:r>
              <a:rPr lang="en-US" dirty="0" err="1"/>
              <a:t>sekunder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di </a:t>
            </a:r>
            <a:r>
              <a:rPr lang="en-US" dirty="0" err="1"/>
              <a:t>tanah</a:t>
            </a:r>
            <a:r>
              <a:rPr lang="en-US" dirty="0"/>
              <a:t>.</a:t>
            </a:r>
          </a:p>
          <a:p>
            <a:r>
              <a:rPr lang="en-US" dirty="0"/>
              <a:t>2.Metabolit </a:t>
            </a:r>
            <a:r>
              <a:rPr lang="en-US" dirty="0" err="1"/>
              <a:t>sekunder</a:t>
            </a:r>
            <a:r>
              <a:rPr lang="en-US" dirty="0"/>
              <a:t> </a:t>
            </a:r>
            <a:r>
              <a:rPr lang="en-US" dirty="0" err="1"/>
              <a:t>dirpoduksi</a:t>
            </a:r>
            <a:r>
              <a:rPr lang="en-US" dirty="0"/>
              <a:t> pada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organ yang </a:t>
            </a:r>
            <a:r>
              <a:rPr lang="en-US" dirty="0" err="1"/>
              <a:t>terdeferensiasi</a:t>
            </a:r>
            <a:r>
              <a:rPr lang="en-US" dirty="0"/>
              <a:t>.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terdiferensiasi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produksinya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. </a:t>
            </a:r>
          </a:p>
          <a:p>
            <a:r>
              <a:rPr lang="en-US" dirty="0"/>
              <a:t>3. Kultur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genetic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stabil</a:t>
            </a:r>
            <a:r>
              <a:rPr lang="en-US" dirty="0"/>
              <a:t> dan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termutasi</a:t>
            </a:r>
            <a:r>
              <a:rPr lang="en-US" dirty="0"/>
              <a:t> dan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metabolit</a:t>
            </a:r>
            <a:r>
              <a:rPr lang="en-US" dirty="0"/>
              <a:t> </a:t>
            </a:r>
            <a:r>
              <a:rPr lang="en-US" dirty="0" err="1"/>
              <a:t>sekunder</a:t>
            </a:r>
            <a:r>
              <a:rPr lang="en-US" dirty="0"/>
              <a:t> </a:t>
            </a:r>
            <a:r>
              <a:rPr lang="en-US" dirty="0" err="1"/>
              <a:t>turun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91596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0F2B5-D13B-4FE2-98DE-CFBF21835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Kekurangan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26F22-7CE5-4B06-92BF-B0DA42350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4. </a:t>
            </a:r>
            <a:r>
              <a:rPr lang="en-US" dirty="0" err="1"/>
              <a:t>Perlu</a:t>
            </a:r>
            <a:r>
              <a:rPr lang="en-US" dirty="0"/>
              <a:t>  stirring 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agregasi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kerusakan</a:t>
            </a:r>
            <a:r>
              <a:rPr lang="en-US" dirty="0"/>
              <a:t> </a:t>
            </a:r>
            <a:r>
              <a:rPr lang="en-US" dirty="0" err="1"/>
              <a:t>sel</a:t>
            </a:r>
            <a:endParaRPr lang="en-US" dirty="0"/>
          </a:p>
          <a:p>
            <a:r>
              <a:rPr lang="en-US" dirty="0"/>
              <a:t>5.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aseptik</a:t>
            </a:r>
            <a:r>
              <a:rPr lang="en-US" dirty="0"/>
              <a:t> yang </a:t>
            </a:r>
            <a:r>
              <a:rPr lang="en-US" dirty="0" err="1"/>
              <a:t>ketat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proses </a:t>
            </a:r>
            <a:r>
              <a:rPr lang="en-US" dirty="0" err="1"/>
              <a:t>ini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18397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A962C-3F50-4A9D-8D18-24785991E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Metabolit</a:t>
            </a:r>
            <a:r>
              <a:rPr lang="en-US" dirty="0"/>
              <a:t> </a:t>
            </a:r>
            <a:r>
              <a:rPr lang="en-US" dirty="0" err="1"/>
              <a:t>Sekunder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52823-CD97-4057-98A4-A66CA42EB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,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metabolit</a:t>
            </a:r>
            <a:r>
              <a:rPr lang="en-US" dirty="0"/>
              <a:t> </a:t>
            </a:r>
            <a:r>
              <a:rPr lang="en-US" dirty="0" err="1"/>
              <a:t>sekunder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farmasi</a:t>
            </a:r>
            <a:r>
              <a:rPr lang="en-US" dirty="0"/>
              <a:t>, flavor, parfum, </a:t>
            </a:r>
            <a:r>
              <a:rPr lang="en-US" dirty="0" err="1"/>
              <a:t>agrokimia</a:t>
            </a:r>
            <a:r>
              <a:rPr lang="en-US" dirty="0"/>
              <a:t>, </a:t>
            </a:r>
            <a:r>
              <a:rPr lang="en-US" dirty="0" err="1"/>
              <a:t>insektisida</a:t>
            </a:r>
            <a:r>
              <a:rPr lang="en-US" dirty="0"/>
              <a:t> dan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industry </a:t>
            </a:r>
            <a:r>
              <a:rPr lang="en-US" dirty="0" err="1"/>
              <a:t>lainnya</a:t>
            </a:r>
            <a:r>
              <a:rPr lang="en-US" dirty="0"/>
              <a:t>. </a:t>
            </a:r>
          </a:p>
          <a:p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memproduksi</a:t>
            </a:r>
            <a:r>
              <a:rPr lang="en-US" dirty="0"/>
              <a:t> alkaloids, terpenoids, glycosides (steroids, phenolics) dan lain-lain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993803"/>
      </p:ext>
    </p:extLst>
  </p:cSld>
  <p:clrMapOvr>
    <a:masterClrMapping/>
  </p:clrMapOvr>
</p:sld>
</file>

<file path=ppt/theme/theme1.xml><?xml version="1.0" encoding="utf-8"?>
<a:theme xmlns:a="http://schemas.openxmlformats.org/drawingml/2006/main" name="E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" id="{181BFA7E-2E6B-4CE9-AE9B-A76D4AF840BD}" vid="{CB2ACEFC-D31A-45AB-9578-54FBBE40AD8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EU</Template>
  <TotalTime>172</TotalTime>
  <Words>602</Words>
  <Application>Microsoft Office PowerPoint</Application>
  <PresentationFormat>On-screen Show (4:3)</PresentationFormat>
  <Paragraphs>59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EU</vt:lpstr>
      <vt:lpstr>PowerPoint Presentation</vt:lpstr>
      <vt:lpstr>Metabolit Sekunder</vt:lpstr>
      <vt:lpstr>Metabolit sekunder</vt:lpstr>
      <vt:lpstr>Keuntungan produksi metabolit sekunder dengan kultur jaringan</vt:lpstr>
      <vt:lpstr>Keuntungan produksi metabolit sekunder dengan kultur jaringan</vt:lpstr>
      <vt:lpstr>Keuntungan produksi metabolit sekunder dengan kultur jaringan</vt:lpstr>
      <vt:lpstr>kekurangan</vt:lpstr>
      <vt:lpstr>Kekurangan</vt:lpstr>
      <vt:lpstr>Aplikasi Metabolit Sekunder</vt:lpstr>
      <vt:lpstr>PowerPoint Presentation</vt:lpstr>
      <vt:lpstr>PowerPoint Presentation</vt:lpstr>
      <vt:lpstr>Produksi Metabolit Sekunder</vt:lpstr>
      <vt:lpstr>Produksi Metabolit Sekunder</vt:lpstr>
      <vt:lpstr>PowerPoint Presentation</vt:lpstr>
      <vt:lpstr>Kultur suspensi sel</vt:lpstr>
      <vt:lpstr>Bioreaktor</vt:lpstr>
      <vt:lpstr>Hal yang diperlukan untuk kultur suspensi sel</vt:lpstr>
      <vt:lpstr>Bioreaktor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Aroem Naroeni</dc:creator>
  <cp:lastModifiedBy>Aroem Naroeni</cp:lastModifiedBy>
  <cp:revision>12</cp:revision>
  <dcterms:created xsi:type="dcterms:W3CDTF">2018-11-30T11:19:04Z</dcterms:created>
  <dcterms:modified xsi:type="dcterms:W3CDTF">2018-11-30T14:11:24Z</dcterms:modified>
</cp:coreProperties>
</file>