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428" r:id="rId3"/>
    <p:sldId id="429" r:id="rId4"/>
    <p:sldId id="354" r:id="rId5"/>
    <p:sldId id="355" r:id="rId6"/>
    <p:sldId id="361" r:id="rId7"/>
    <p:sldId id="363" r:id="rId8"/>
    <p:sldId id="432" r:id="rId9"/>
    <p:sldId id="435" r:id="rId10"/>
    <p:sldId id="436" r:id="rId11"/>
    <p:sldId id="362" r:id="rId12"/>
    <p:sldId id="433" r:id="rId13"/>
    <p:sldId id="434" r:id="rId14"/>
    <p:sldId id="443" r:id="rId15"/>
    <p:sldId id="364" r:id="rId16"/>
    <p:sldId id="366" r:id="rId17"/>
    <p:sldId id="365" r:id="rId18"/>
    <p:sldId id="341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1D67-3ECE-40EE-8465-0E88657201B3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9658-16D2-4288-A69B-37B85A79F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12C643A2-AF86-4846-ACFA-F32C54696E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5E1DB7-CE0B-48F3-B343-A9CCD020670A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00CBE751-A16A-420E-B372-80D8FD87AE3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DD1A59E-31D6-49A3-88B4-21089DE2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3837C9F2-FDAF-4C44-B486-98D53AF38B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66EC2E-2D03-4049-8455-AD13044D2BB4}" type="slidenum">
              <a:rPr lang="es-ES" altLang="en-US"/>
              <a:pPr eaLnBrk="1" hangingPunct="1"/>
              <a:t>7</a:t>
            </a:fld>
            <a:endParaRPr lang="es-E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9B87F525-F6DC-4433-BFAD-1769C97900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E464CA4-4AB6-4EA5-801A-82FC8E556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F0C621F4-2A81-49AC-8D43-F7A2DAE15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A651EAD-FB5E-4575-ABCF-A0A411738C34}" type="slidenum">
              <a:rPr lang="es-ES" altLang="en-US"/>
              <a:pPr eaLnBrk="1" hangingPunct="1"/>
              <a:t>8</a:t>
            </a:fld>
            <a:endParaRPr lang="es-ES" altLang="en-US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C4DB7A1-AB14-48D5-9ADB-8EC4318206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68AFD07-4ABF-41CE-9343-F1115DC05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2456DBB2-F2B3-4919-97BD-9913E2F61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8F7311-915B-438A-A012-7B0BB2C3FDCC}" type="slidenum">
              <a:rPr lang="es-ES" altLang="en-US"/>
              <a:pPr eaLnBrk="1" hangingPunct="1"/>
              <a:t>11</a:t>
            </a:fld>
            <a:endParaRPr lang="es-E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17874CCE-705E-404B-BD4A-B6BB4116AAE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2EF30007-6099-42A9-B8FA-A1AAA25A5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30A24069-28FE-443D-A382-7907317DB9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C16320-867B-4D5C-9228-C5091A97A81F}" type="slidenum">
              <a:rPr lang="en-GB" altLang="en-US"/>
              <a:pPr eaLnBrk="1" hangingPunct="1"/>
              <a:t>15</a:t>
            </a:fld>
            <a:endParaRPr lang="en-GB" altLang="en-US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15C04A8-D347-4EC5-8137-D14766DFE2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5B155EA7-99F0-4DBD-BA6C-9BA2D74812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2C6ACA-D4B8-43F8-AC53-4518140F21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D1C81-5ADE-4217-9632-A7C98F70CB32}" type="slidenum">
              <a:rPr lang="en-GB" altLang="en-US"/>
              <a:pPr eaLnBrk="1" hangingPunct="1"/>
              <a:t>16</a:t>
            </a:fld>
            <a:endParaRPr lang="en-GB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6C8C0EB-CFB7-4473-BD74-BF7B697EBA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426A1D11-58B0-4BBC-84FF-69B893DD4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1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50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1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10AAE17-783C-48ED-8DE1-5C458EA7B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6661F61-707F-4CCF-836D-6C4F8648D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A30186-D386-47CE-80C4-A49ADF62B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45354-C596-4F1E-9F96-A30C782D0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67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06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3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1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9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39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3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9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4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A7F703D-BEF7-4F0E-A166-1832F1198DBC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3D20F124-4B83-479A-912B-1AD35BDF1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1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066D-AA5E-4546-B3C6-095EA8B05A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548C09-034D-4195-B9E3-D6BC2A5CD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Aplikasi</a:t>
            </a:r>
            <a:r>
              <a:rPr lang="en-US" dirty="0"/>
              <a:t> Kultur </a:t>
            </a:r>
            <a:r>
              <a:rPr lang="en-US" dirty="0" err="1"/>
              <a:t>jaringan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136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32B9AF9B-3DE6-4963-9139-1EFD2A37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growth</a:t>
            </a:r>
          </a:p>
        </p:txBody>
      </p:sp>
      <p:sp>
        <p:nvSpPr>
          <p:cNvPr id="30723" name="TextBox 2">
            <a:extLst>
              <a:ext uri="{FF2B5EF4-FFF2-40B4-BE49-F238E27FC236}">
                <a16:creationId xmlns:a16="http://schemas.microsoft.com/office/drawing/2014/main" id="{4E4CB948-739D-448B-8311-7B44CA714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cs typeface="Arial" panose="020B0604020202020204" pitchFamily="34" charset="0"/>
              </a:rPr>
              <a:t>Dapat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disimpan</a:t>
            </a:r>
            <a:r>
              <a:rPr lang="en-US" altLang="en-US" sz="2800" dirty="0">
                <a:cs typeface="Arial" panose="020B0604020202020204" pitchFamily="34" charset="0"/>
              </a:rPr>
              <a:t> 1 </a:t>
            </a:r>
            <a:r>
              <a:rPr lang="en-US" altLang="en-US" sz="2800" dirty="0" err="1">
                <a:cs typeface="Arial" panose="020B0604020202020204" pitchFamily="34" charset="0"/>
              </a:rPr>
              <a:t>semeseter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sampai</a:t>
            </a:r>
            <a:r>
              <a:rPr lang="en-US" altLang="en-US" sz="2800" dirty="0">
                <a:cs typeface="Arial" panose="020B0604020202020204" pitchFamily="34" charset="0"/>
              </a:rPr>
              <a:t> 6 </a:t>
            </a:r>
            <a:r>
              <a:rPr lang="en-US" altLang="en-US" sz="2800" dirty="0" err="1">
                <a:cs typeface="Arial" panose="020B0604020202020204" pitchFamily="34" charset="0"/>
              </a:rPr>
              <a:t>tahun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tanpa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subkultur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6480C3-066B-46D4-AC64-48F5EC915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706707"/>
            <a:ext cx="79248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GB" sz="3200" dirty="0">
                <a:cs typeface="Arial" panose="020B0604020202020204" pitchFamily="34" charset="0"/>
              </a:rPr>
              <a:t>Cara </a:t>
            </a:r>
            <a:r>
              <a:rPr lang="en-GB" sz="3200" dirty="0" err="1">
                <a:cs typeface="Arial" panose="020B0604020202020204" pitchFamily="34" charset="0"/>
              </a:rPr>
              <a:t>mendapatkan</a:t>
            </a:r>
            <a:r>
              <a:rPr lang="en-GB" sz="3200" dirty="0">
                <a:cs typeface="Arial" panose="020B0604020202020204" pitchFamily="34" charset="0"/>
              </a:rPr>
              <a:t> slow growth: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GB" sz="2800" dirty="0" err="1">
                <a:cs typeface="Arial" panose="020B0604020202020204" pitchFamily="34" charset="0"/>
              </a:rPr>
              <a:t>Ditambah</a:t>
            </a:r>
            <a:r>
              <a:rPr lang="en-GB" sz="2800" dirty="0">
                <a:cs typeface="Arial" panose="020B0604020202020204" pitchFamily="34" charset="0"/>
              </a:rPr>
              <a:t> inhibitors </a:t>
            </a:r>
            <a:r>
              <a:rPr lang="en-GB" sz="2800" dirty="0" err="1">
                <a:cs typeface="Arial" panose="020B0604020202020204" pitchFamily="34" charset="0"/>
              </a:rPr>
              <a:t>atau</a:t>
            </a:r>
            <a:r>
              <a:rPr lang="en-GB" sz="2800" dirty="0">
                <a:cs typeface="Arial" panose="020B0604020202020204" pitchFamily="34" charset="0"/>
              </a:rPr>
              <a:t> retardants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GB" sz="2800" dirty="0" err="1">
                <a:cs typeface="Arial" panose="020B0604020202020204" pitchFamily="34" charset="0"/>
              </a:rPr>
              <a:t>Menuingkatkan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err="1">
                <a:cs typeface="Arial" panose="020B0604020202020204" pitchFamily="34" charset="0"/>
              </a:rPr>
              <a:t>potensi</a:t>
            </a:r>
            <a:r>
              <a:rPr lang="en-GB" sz="2800" dirty="0">
                <a:cs typeface="Arial" panose="020B0604020202020204" pitchFamily="34" charset="0"/>
              </a:rPr>
              <a:t> osmotic pada media. 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GB" sz="2800" dirty="0" err="1">
                <a:cs typeface="Arial" panose="020B0604020202020204" pitchFamily="34" charset="0"/>
              </a:rPr>
              <a:t>Memanipulasi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err="1">
                <a:cs typeface="Arial" panose="020B0604020202020204" pitchFamily="34" charset="0"/>
              </a:rPr>
              <a:t>suhu</a:t>
            </a:r>
            <a:r>
              <a:rPr lang="en-GB" sz="2800" dirty="0">
                <a:cs typeface="Arial" panose="020B0604020202020204" pitchFamily="34" charset="0"/>
              </a:rPr>
              <a:t> dan </a:t>
            </a:r>
            <a:r>
              <a:rPr lang="en-GB" sz="2800" dirty="0" err="1">
                <a:cs typeface="Arial" panose="020B0604020202020204" pitchFamily="34" charset="0"/>
              </a:rPr>
              <a:t>cahaya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err="1">
                <a:cs typeface="Arial" panose="020B0604020202020204" pitchFamily="34" charset="0"/>
              </a:rPr>
              <a:t>penyimpanan</a:t>
            </a:r>
            <a:r>
              <a:rPr lang="en-GB" sz="2800" dirty="0">
                <a:cs typeface="Arial" panose="020B0604020202020204" pitchFamily="34" charset="0"/>
              </a:rPr>
              <a:t> (</a:t>
            </a:r>
            <a:r>
              <a:rPr lang="en-US" sz="2800" kern="0" dirty="0">
                <a:cs typeface="Arial" panose="020B0604020202020204" pitchFamily="34" charset="0"/>
              </a:rPr>
              <a:t>cold storage (1-9° C))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US" sz="2800" kern="0" dirty="0" err="1">
                <a:cs typeface="Arial" panose="020B0604020202020204" pitchFamily="34" charset="0"/>
              </a:rPr>
              <a:t>Mengurangi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intensitas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cahaya</a:t>
            </a:r>
            <a:endParaRPr lang="en-GB" sz="2800" dirty="0">
              <a:cs typeface="Arial" panose="020B0604020202020204" pitchFamily="34" charset="0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GB" sz="2800" dirty="0" err="1">
                <a:cs typeface="Arial" panose="020B0604020202020204" pitchFamily="34" charset="0"/>
              </a:rPr>
              <a:t>Melapisi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err="1">
                <a:cs typeface="Arial" panose="020B0604020202020204" pitchFamily="34" charset="0"/>
              </a:rPr>
              <a:t>dengan</a:t>
            </a:r>
            <a:r>
              <a:rPr lang="en-GB" sz="2800" dirty="0">
                <a:cs typeface="Arial" panose="020B0604020202020204" pitchFamily="34" charset="0"/>
              </a:rPr>
              <a:t> Mineral oil (callus)</a:t>
            </a: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en-GB" sz="2800" dirty="0" err="1">
                <a:cs typeface="Arial" panose="020B0604020202020204" pitchFamily="34" charset="0"/>
              </a:rPr>
              <a:t>Mengurangi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err="1">
                <a:cs typeface="Arial" panose="020B0604020202020204" pitchFamily="34" charset="0"/>
              </a:rPr>
              <a:t>tegangan</a:t>
            </a:r>
            <a:r>
              <a:rPr lang="en-GB" sz="2800" dirty="0">
                <a:cs typeface="Arial" panose="020B0604020202020204" pitchFamily="34" charset="0"/>
              </a:rPr>
              <a:t> </a:t>
            </a:r>
            <a:r>
              <a:rPr lang="en-GB" sz="2800" dirty="0" err="1">
                <a:cs typeface="Arial" panose="020B0604020202020204" pitchFamily="34" charset="0"/>
              </a:rPr>
              <a:t>oksigen</a:t>
            </a:r>
            <a:endParaRPr lang="en-GB" sz="3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C3155D03-E41C-4551-87F1-732945B62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49069"/>
            <a:ext cx="762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cs typeface="Arial" panose="020B0604020202020204" pitchFamily="34" charset="0"/>
              </a:rPr>
              <a:t>Plant Growth Retardants</a:t>
            </a:r>
            <a:endParaRPr lang="en-GB" altLang="en-US" sz="3600" dirty="0">
              <a:cs typeface="Arial" panose="020B060402020202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148C5B0-B0D3-45D5-996F-533773ECF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09700"/>
            <a:ext cx="7924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cs typeface="Arial" panose="020B0604020202020204" pitchFamily="34" charset="0"/>
              </a:rPr>
              <a:t>Bahan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kimia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dapat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mengurangi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pembelahan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sel</a:t>
            </a:r>
            <a:r>
              <a:rPr lang="en-US" altLang="en-US" sz="3200" dirty="0">
                <a:cs typeface="Arial" panose="020B0604020202020204" pitchFamily="34" charset="0"/>
              </a:rPr>
              <a:t> dan </a:t>
            </a:r>
            <a:r>
              <a:rPr lang="en-US" altLang="en-US" sz="3200" dirty="0" err="1">
                <a:cs typeface="Arial" panose="020B0604020202020204" pitchFamily="34" charset="0"/>
              </a:rPr>
              <a:t>perpanjangan</a:t>
            </a:r>
            <a:r>
              <a:rPr lang="en-US" altLang="en-US" sz="3200" dirty="0">
                <a:cs typeface="Arial" panose="020B0604020202020204" pitchFamily="34" charset="0"/>
              </a:rPr>
              <a:t> tunas.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3C8AD0-E146-4FCE-9CAE-488A20EB75BD}"/>
              </a:ext>
            </a:extLst>
          </p:cNvPr>
          <p:cNvSpPr/>
          <p:nvPr/>
        </p:nvSpPr>
        <p:spPr>
          <a:xfrm>
            <a:off x="704850" y="2669501"/>
            <a:ext cx="73914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800" dirty="0" err="1">
                <a:cs typeface="Arial" panose="020B0604020202020204" pitchFamily="34" charset="0"/>
              </a:rPr>
              <a:t>Menyebabkan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tanaman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menjadi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pendek</a:t>
            </a:r>
            <a:endParaRPr lang="en-US" sz="2800" dirty="0">
              <a:cs typeface="Arial" panose="020B0604020202020204" pitchFamily="34" charset="0"/>
            </a:endParaRPr>
          </a:p>
          <a:p>
            <a:pPr marL="354013" indent="-354013">
              <a:buFont typeface="Wingdings" pitchFamily="2" charset="2"/>
              <a:buChar char="ü"/>
              <a:defRPr/>
            </a:pPr>
            <a:r>
              <a:rPr lang="en-US" sz="2800" dirty="0" err="1">
                <a:cs typeface="Arial" panose="020B0604020202020204" pitchFamily="34" charset="0"/>
              </a:rPr>
              <a:t>Menghentikan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pembelahan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sel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en-US" sz="2800" dirty="0" err="1">
                <a:cs typeface="Arial" panose="020B0604020202020204" pitchFamily="34" charset="0"/>
              </a:rPr>
              <a:t>perpanjangan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batang</a:t>
            </a:r>
            <a:r>
              <a:rPr lang="en-US" sz="2800" dirty="0">
                <a:cs typeface="Arial" panose="020B0604020202020204" pitchFamily="34" charset="0"/>
              </a:rPr>
              <a:t> dan </a:t>
            </a:r>
            <a:r>
              <a:rPr lang="en-US" sz="2800" dirty="0" err="1">
                <a:cs typeface="Arial" panose="020B0604020202020204" pitchFamily="34" charset="0"/>
              </a:rPr>
              <a:t>pembentukan</a:t>
            </a:r>
            <a:r>
              <a:rPr lang="en-US" sz="2800" dirty="0">
                <a:cs typeface="Arial" panose="020B0604020202020204" pitchFamily="34" charset="0"/>
              </a:rPr>
              <a:t> tunas.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err="1">
                <a:cs typeface="Arial" panose="020B0604020202020204" pitchFamily="34" charset="0"/>
              </a:rPr>
              <a:t>Akar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terus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bertumbuh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err="1">
                <a:cs typeface="Arial" panose="020B0604020202020204" pitchFamily="34" charset="0"/>
              </a:rPr>
              <a:t>Mengurangi</a:t>
            </a:r>
            <a:r>
              <a:rPr lang="en-US" sz="2800" dirty="0">
                <a:cs typeface="Arial" panose="020B0604020202020204" pitchFamily="34" charset="0"/>
              </a:rPr>
              <a:t> Gibberellic acid </a:t>
            </a:r>
            <a:r>
              <a:rPr lang="en-US" sz="2800" dirty="0" err="1">
                <a:cs typeface="Arial" panose="020B0604020202020204" pitchFamily="34" charset="0"/>
              </a:rPr>
              <a:t>alami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800" dirty="0" err="1">
                <a:cs typeface="Arial" panose="020B0604020202020204" pitchFamily="34" charset="0"/>
              </a:rPr>
              <a:t>Memproduksi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lebih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banyak</a:t>
            </a:r>
            <a:r>
              <a:rPr lang="en-US" sz="2800" dirty="0">
                <a:cs typeface="Arial" panose="020B0604020202020204" pitchFamily="34" charset="0"/>
              </a:rPr>
              <a:t> ethylene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FF07D6D-29CD-4A82-BF85-DFE9136D1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storage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5046EC5-6B00-43DE-8698-E5BB7FF1E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32004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non-freezing temps,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1-9° C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tergantung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spesies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kultur tunas storage of shoot cultures 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baik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Stroberi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kentang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anggur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1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Ditransfer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setahun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sekali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220D5FE-C529-49E2-AE64-DBB07CFC7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33775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600" kern="0" dirty="0" err="1">
                <a:ea typeface="+mj-ea"/>
                <a:cs typeface="Arial" panose="020B0604020202020204" pitchFamily="34" charset="0"/>
              </a:rPr>
              <a:t>Keuntungan</a:t>
            </a:r>
            <a:endParaRPr lang="en-US" sz="3600" kern="0" dirty="0">
              <a:ea typeface="+mj-ea"/>
              <a:cs typeface="Arial" panose="020B0604020202020204" pitchFamily="34" charset="0"/>
            </a:endParaRPr>
          </a:p>
        </p:txBody>
      </p:sp>
      <p:sp>
        <p:nvSpPr>
          <p:cNvPr id="32773" name="Rectangle 4">
            <a:extLst>
              <a:ext uri="{FF2B5EF4-FFF2-40B4-BE49-F238E27FC236}">
                <a16:creationId xmlns:a16="http://schemas.microsoft.com/office/drawing/2014/main" id="{CAE74017-DCE0-4A82-9803-5567A31FE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41529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368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cs typeface="Arial" panose="020B0604020202020204" pitchFamily="34" charset="0"/>
              </a:rPr>
              <a:t>Sederhana</a:t>
            </a:r>
            <a:r>
              <a:rPr lang="en-US" altLang="en-US" sz="2400" dirty="0">
                <a:cs typeface="Arial" panose="020B0604020202020204" pitchFamily="34" charset="0"/>
              </a:rPr>
              <a:t>.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Angka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hidupnya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tinggi</a:t>
            </a:r>
            <a:r>
              <a:rPr lang="en-US" altLang="en-US" sz="2400" dirty="0">
                <a:cs typeface="Arial" panose="020B0604020202020204" pitchFamily="34" charset="0"/>
              </a:rPr>
              <a:t>.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cs typeface="Arial" panose="020B0604020202020204" pitchFamily="34" charset="0"/>
              </a:rPr>
              <a:t>Berguna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untuk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mikropropagasi</a:t>
            </a:r>
            <a:r>
              <a:rPr lang="en-US" altLang="en-US" sz="2400" dirty="0">
                <a:cs typeface="Arial" panose="020B0604020202020204" pitchFamily="34" charset="0"/>
              </a:rPr>
              <a:t> (</a:t>
            </a:r>
            <a:r>
              <a:rPr lang="en-US" altLang="en-US" sz="2400" dirty="0" err="1">
                <a:cs typeface="Arial" panose="020B0604020202020204" pitchFamily="34" charset="0"/>
              </a:rPr>
              <a:t>terutama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saat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banyak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pesanan</a:t>
            </a:r>
            <a:r>
              <a:rPr lang="en-US" altLang="en-US" sz="2400" dirty="0"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AE6C3AB3-9F7A-43FF-B72E-863EB58F3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67000"/>
          </a:xfrm>
        </p:spPr>
        <p:txBody>
          <a:bodyPr/>
          <a:lstStyle/>
          <a:p>
            <a:pPr marL="442913" lvl="2" indent="-266700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cocok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tropic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subtropik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sensisitf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thd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rendah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42913" lvl="2" indent="-266700"/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kulkas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mahal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dibanding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cryopreservation</a:t>
            </a:r>
          </a:p>
          <a:p>
            <a:pPr lvl="3"/>
            <a:endParaRPr lang="en-US" altLang="en-US" dirty="0"/>
          </a:p>
        </p:txBody>
      </p:sp>
      <p:sp>
        <p:nvSpPr>
          <p:cNvPr id="33795" name="Title 3">
            <a:extLst>
              <a:ext uri="{FF2B5EF4-FFF2-40B4-BE49-F238E27FC236}">
                <a16:creationId xmlns:a16="http://schemas.microsoft.com/office/drawing/2014/main" id="{DC88C5B3-CE44-43CA-9820-1970BF9D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Kekurangan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2E191885-C3B7-4B5C-8D6F-BFB00BA40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820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7C36DD93-4597-4E57-93BD-A12D07D9B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8229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cs typeface="Arial" panose="020B0604020202020204" pitchFamily="34" charset="0"/>
              </a:rPr>
              <a:t>Penyimpanan</a:t>
            </a:r>
            <a:r>
              <a:rPr lang="en-US" altLang="en-US" sz="4400" dirty="0">
                <a:cs typeface="Arial" panose="020B0604020202020204" pitchFamily="34" charset="0"/>
              </a:rPr>
              <a:t> In vitro pada suhu10 </a:t>
            </a:r>
            <a:r>
              <a:rPr lang="en-US" altLang="en-US" sz="4400" dirty="0">
                <a:cs typeface="Arial" panose="020B0604020202020204" pitchFamily="34" charset="0"/>
                <a:sym typeface="Symbol" panose="05050102010706020507" pitchFamily="18" charset="2"/>
              </a:rPr>
              <a:t>C</a:t>
            </a:r>
            <a:endParaRPr lang="en-US" altLang="en-US" sz="4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672C867-BBAC-426E-B39B-7201EBB2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981200"/>
            <a:ext cx="86106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192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err="1">
                <a:cs typeface="Arial" panose="020B0604020202020204" pitchFamily="34" charset="0"/>
              </a:rPr>
              <a:t>Konservasi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bibit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tanaman</a:t>
            </a:r>
            <a:endParaRPr lang="en-GB" altLang="en-US" sz="2400" dirty="0">
              <a:cs typeface="Arial" panose="020B060402020202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dirty="0" err="1">
                <a:cs typeface="Arial" panose="020B0604020202020204" pitchFamily="34" charset="0"/>
              </a:rPr>
              <a:t>Spesies</a:t>
            </a:r>
            <a:r>
              <a:rPr lang="en-GB" altLang="en-US" sz="2000" dirty="0">
                <a:cs typeface="Arial" panose="020B0604020202020204" pitchFamily="34" charset="0"/>
              </a:rPr>
              <a:t> vegetative (</a:t>
            </a:r>
            <a:r>
              <a:rPr lang="en-GB" altLang="en-US" sz="2000" dirty="0" err="1">
                <a:cs typeface="Arial" panose="020B0604020202020204" pitchFamily="34" charset="0"/>
              </a:rPr>
              <a:t>akar</a:t>
            </a:r>
            <a:r>
              <a:rPr lang="en-GB" altLang="en-US" sz="2000" dirty="0">
                <a:cs typeface="Arial" panose="020B0604020202020204" pitchFamily="34" charset="0"/>
              </a:rPr>
              <a:t> dan </a:t>
            </a:r>
            <a:r>
              <a:rPr lang="en-GB" altLang="en-US" sz="2000" dirty="0" err="1">
                <a:cs typeface="Arial" panose="020B0604020202020204" pitchFamily="34" charset="0"/>
              </a:rPr>
              <a:t>umbi</a:t>
            </a:r>
            <a:r>
              <a:rPr lang="en-GB" altLang="en-US" sz="2000" dirty="0"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cs typeface="Arial" panose="020B0604020202020204" pitchFamily="34" charset="0"/>
              </a:rPr>
              <a:t>buah</a:t>
            </a:r>
            <a:r>
              <a:rPr lang="en-GB" altLang="en-US" sz="2000" dirty="0">
                <a:cs typeface="Arial" panose="020B0604020202020204" pitchFamily="34" charset="0"/>
              </a:rPr>
              <a:t>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dirty="0" err="1">
                <a:cs typeface="Arial" panose="020B0604020202020204" pitchFamily="34" charset="0"/>
              </a:rPr>
              <a:t>Bibit</a:t>
            </a:r>
            <a:r>
              <a:rPr lang="en-GB" altLang="en-US" sz="2000" dirty="0">
                <a:cs typeface="Arial" panose="020B0604020202020204" pitchFamily="34" charset="0"/>
              </a:rPr>
              <a:t>  Recalcitrant (</a:t>
            </a:r>
            <a:r>
              <a:rPr lang="en-GB" altLang="en-US" sz="2000" dirty="0" err="1">
                <a:cs typeface="Arial" panose="020B0604020202020204" pitchFamily="34" charset="0"/>
              </a:rPr>
              <a:t>Howea</a:t>
            </a:r>
            <a:r>
              <a:rPr lang="en-GB" altLang="en-US" sz="2000" dirty="0">
                <a:cs typeface="Arial" panose="020B0604020202020204" pitchFamily="34" charset="0"/>
              </a:rPr>
              <a:t>, coconut, coffee)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err="1">
                <a:cs typeface="Arial" panose="020B0604020202020204" pitchFamily="34" charset="0"/>
              </a:rPr>
              <a:t>Konservasi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tanamnan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dengan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karakteristik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spesifik</a:t>
            </a:r>
            <a:r>
              <a:rPr lang="en-GB" altLang="en-US" sz="2400" dirty="0">
                <a:cs typeface="Arial" panose="020B0604020202020204" pitchFamily="34" charset="0"/>
              </a:rPr>
              <a:t>: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dirty="0" err="1">
                <a:cs typeface="Arial" panose="020B0604020202020204" pitchFamily="34" charset="0"/>
              </a:rPr>
              <a:t>Sel</a:t>
            </a:r>
            <a:r>
              <a:rPr lang="en-GB" altLang="en-US" sz="2000" dirty="0">
                <a:cs typeface="Arial" panose="020B0604020202020204" pitchFamily="34" charset="0"/>
              </a:rPr>
              <a:t> yang </a:t>
            </a:r>
            <a:r>
              <a:rPr lang="en-GB" altLang="en-US" sz="2000" dirty="0" err="1">
                <a:cs typeface="Arial" panose="020B0604020202020204" pitchFamily="34" charset="0"/>
              </a:rPr>
              <a:t>memperoduksi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cs typeface="Arial" panose="020B0604020202020204" pitchFamily="34" charset="0"/>
              </a:rPr>
              <a:t>obat</a:t>
            </a:r>
            <a:r>
              <a:rPr lang="en-GB" altLang="en-US" sz="2000" dirty="0">
                <a:cs typeface="Arial" panose="020B0604020202020204" pitchFamily="34" charset="0"/>
              </a:rPr>
              <a:t> dan alcohol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dirty="0" err="1">
                <a:cs typeface="Arial" panose="020B0604020202020204" pitchFamily="34" charset="0"/>
              </a:rPr>
              <a:t>Jaringan</a:t>
            </a:r>
            <a:r>
              <a:rPr lang="en-GB" altLang="en-US" sz="2000" dirty="0">
                <a:cs typeface="Arial" panose="020B0604020202020204" pitchFamily="34" charset="0"/>
              </a:rPr>
              <a:t> yang </a:t>
            </a:r>
            <a:r>
              <a:rPr lang="en-GB" altLang="en-US" sz="2000" dirty="0" err="1">
                <a:cs typeface="Arial" panose="020B0604020202020204" pitchFamily="34" charset="0"/>
              </a:rPr>
              <a:t>mengalami</a:t>
            </a:r>
            <a:r>
              <a:rPr lang="en-GB" altLang="en-US" sz="2000" dirty="0"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cs typeface="Arial" panose="020B0604020202020204" pitchFamily="34" charset="0"/>
              </a:rPr>
              <a:t>transformasi</a:t>
            </a:r>
            <a:r>
              <a:rPr lang="en-GB" altLang="en-US" sz="2000" dirty="0">
                <a:cs typeface="Arial" panose="020B0604020202020204" pitchFamily="34" charset="0"/>
              </a:rPr>
              <a:t> genetic. 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GB" altLang="en-US" sz="2000" dirty="0">
                <a:cs typeface="Arial" panose="020B0604020202020204" pitchFamily="34" charset="0"/>
              </a:rPr>
              <a:t>Transformation/Mutagenesis competent tissues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err="1">
                <a:cs typeface="Arial" panose="020B0604020202020204" pitchFamily="34" charset="0"/>
              </a:rPr>
              <a:t>Eradikasi</a:t>
            </a:r>
            <a:r>
              <a:rPr lang="en-GB" altLang="en-US" sz="2400" dirty="0">
                <a:cs typeface="Arial" panose="020B0604020202020204" pitchFamily="34" charset="0"/>
              </a:rPr>
              <a:t> virus (Banana, Plum)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err="1">
                <a:cs typeface="Arial" panose="020B0604020202020204" pitchFamily="34" charset="0"/>
              </a:rPr>
              <a:t>Konservasi</a:t>
            </a:r>
            <a:r>
              <a:rPr lang="en-GB" altLang="en-US" sz="2400" dirty="0">
                <a:cs typeface="Arial" panose="020B0604020202020204" pitchFamily="34" charset="0"/>
              </a:rPr>
              <a:t> pathogen </a:t>
            </a:r>
            <a:r>
              <a:rPr lang="en-GB" altLang="en-US" sz="2400" dirty="0" err="1">
                <a:cs typeface="Arial" panose="020B0604020202020204" pitchFamily="34" charset="0"/>
              </a:rPr>
              <a:t>tanaman</a:t>
            </a:r>
            <a:r>
              <a:rPr lang="en-GB" altLang="en-US" sz="2400" dirty="0">
                <a:cs typeface="Arial" panose="020B0604020202020204" pitchFamily="34" charset="0"/>
              </a:rPr>
              <a:t>(fungi, nematodes)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B0C0CCDC-2041-46EA-A4E5-ADC0CC0AB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6250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>
                <a:cs typeface="Arial" panose="020B0604020202020204" pitchFamily="34" charset="0"/>
              </a:rPr>
              <a:t>Cryopreservation</a:t>
            </a:r>
            <a:endParaRPr lang="en-US" altLang="en-US" sz="4000" b="1" dirty="0">
              <a:cs typeface="Arial" panose="020B0604020202020204" pitchFamily="34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39B4840-9BB3-405E-95E9-A06AF8193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4438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GB" altLang="en-US" sz="2400" dirty="0" err="1">
                <a:cs typeface="Arial" panose="020B0604020202020204" pitchFamily="34" charset="0"/>
              </a:rPr>
              <a:t>Penyimpanan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jaringan</a:t>
            </a:r>
            <a:r>
              <a:rPr lang="en-GB" altLang="en-US" sz="2400" dirty="0">
                <a:cs typeface="Arial" panose="020B0604020202020204" pitchFamily="34" charset="0"/>
              </a:rPr>
              <a:t> pada </a:t>
            </a:r>
            <a:r>
              <a:rPr lang="en-GB" altLang="en-US" sz="2400" dirty="0" err="1">
                <a:cs typeface="Arial" panose="020B0604020202020204" pitchFamily="34" charset="0"/>
              </a:rPr>
              <a:t>suhu</a:t>
            </a:r>
            <a:r>
              <a:rPr lang="en-GB" altLang="en-US" sz="2400" dirty="0">
                <a:cs typeface="Arial" panose="020B0604020202020204" pitchFamily="34" charset="0"/>
              </a:rPr>
              <a:t> ultra-low (-196°C)</a:t>
            </a:r>
            <a:endParaRPr lang="en-GB" altLang="en-US" sz="2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beadban">
            <a:extLst>
              <a:ext uri="{FF2B5EF4-FFF2-40B4-BE49-F238E27FC236}">
                <a16:creationId xmlns:a16="http://schemas.microsoft.com/office/drawing/2014/main" id="{EEB2F4C6-9398-4F58-AF10-8D940767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2989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pre4">
            <a:extLst>
              <a:ext uri="{FF2B5EF4-FFF2-40B4-BE49-F238E27FC236}">
                <a16:creationId xmlns:a16="http://schemas.microsoft.com/office/drawing/2014/main" id="{8289AAD4-840D-4FBD-8216-2079AFC2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5257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8">
            <a:extLst>
              <a:ext uri="{FF2B5EF4-FFF2-40B4-BE49-F238E27FC236}">
                <a16:creationId xmlns:a16="http://schemas.microsoft.com/office/drawing/2014/main" id="{7D1C6E9C-A31E-41B4-8F02-C5943A03BC5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09600"/>
            <a:ext cx="8305800" cy="2590800"/>
            <a:chOff x="672" y="1296"/>
            <a:chExt cx="4512" cy="1202"/>
          </a:xfrm>
        </p:grpSpPr>
        <p:pic>
          <p:nvPicPr>
            <p:cNvPr id="36870" name="Picture 9" descr="merist">
              <a:extLst>
                <a:ext uri="{FF2B5EF4-FFF2-40B4-BE49-F238E27FC236}">
                  <a16:creationId xmlns:a16="http://schemas.microsoft.com/office/drawing/2014/main" id="{27237DBB-3CE3-4537-82E7-E36F2ABE9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1296" cy="1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10" descr="merist1">
              <a:extLst>
                <a:ext uri="{FF2B5EF4-FFF2-40B4-BE49-F238E27FC236}">
                  <a16:creationId xmlns:a16="http://schemas.microsoft.com/office/drawing/2014/main" id="{878A0081-9E64-479B-B905-09D63BF633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296"/>
              <a:ext cx="1536" cy="1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11" descr="merist2">
              <a:extLst>
                <a:ext uri="{FF2B5EF4-FFF2-40B4-BE49-F238E27FC236}">
                  <a16:creationId xmlns:a16="http://schemas.microsoft.com/office/drawing/2014/main" id="{8116D037-E5E7-49CC-83CC-58B73ED7A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296"/>
              <a:ext cx="1584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69" name="Picture 6" descr="frosty1">
            <a:extLst>
              <a:ext uri="{FF2B5EF4-FFF2-40B4-BE49-F238E27FC236}">
                <a16:creationId xmlns:a16="http://schemas.microsoft.com/office/drawing/2014/main" id="{3240D10F-ADAE-4C03-8E49-3CD5CD9D2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65675"/>
            <a:ext cx="24384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217FAFC-709C-4160-B2C1-E8F24182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Cryopreservation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A99BF2C7-BCD0-4FED-ABF1-9AA07D9F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89113"/>
            <a:ext cx="8153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Selection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Excision of plant tissues or organs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Culture of source material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Select  healthy cultures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Apply cryo-protectants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Pre-growth treatments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Cooling/freezing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Storage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Warming &amp; thawing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Recovery growth 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Viability testing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Post-thawing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8CF00EF1-5FE7-478F-88B8-362010494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GB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GB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GB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endParaRPr lang="en-GB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99477E3-6C3E-448A-BD13-51EAB8719D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077200" cy="4267200"/>
          </a:xfrm>
        </p:spPr>
        <p:txBody>
          <a:bodyPr/>
          <a:lstStyle/>
          <a:p>
            <a:pPr eaLnBrk="1" hangingPunct="1"/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dikode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  <a:p>
            <a:pPr eaLnBrk="1" hangingPunct="1"/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Ekspresi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ekspresi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 pada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Promoters and terminators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Vector)</a:t>
            </a:r>
          </a:p>
          <a:p>
            <a:pPr eaLnBrk="1" hangingPunct="1"/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Menyeleksi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transformant</a:t>
            </a:r>
          </a:p>
          <a:p>
            <a:pPr eaLnBrk="1" hangingPunct="1"/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single transformed cell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dikembang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biakkan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(Regeneration)</a:t>
            </a:r>
          </a:p>
        </p:txBody>
      </p:sp>
    </p:spTree>
  </p:cSld>
  <p:clrMapOvr>
    <a:masterClrMapping/>
  </p:clrMapOvr>
  <p:transition advTm="16072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1-32">
            <a:extLst>
              <a:ext uri="{FF2B5EF4-FFF2-40B4-BE49-F238E27FC236}">
                <a16:creationId xmlns:a16="http://schemas.microsoft.com/office/drawing/2014/main" id="{EA26071C-0E83-4D60-8DFB-E741D587739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>
            <a:extLst>
              <a:ext uri="{FF2B5EF4-FFF2-40B4-BE49-F238E27FC236}">
                <a16:creationId xmlns:a16="http://schemas.microsoft.com/office/drawing/2014/main" id="{4BF59FCF-BD5C-4C61-ACF4-CED66403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22925"/>
            <a:ext cx="8496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latin typeface="Garamond" panose="02020404030301010803" pitchFamily="18" charset="0"/>
              </a:rPr>
              <a:t>Produksi</a:t>
            </a:r>
            <a:r>
              <a:rPr lang="en-US" altLang="en-US" sz="2400" dirty="0">
                <a:latin typeface="Garamond" panose="02020404030301010803" pitchFamily="18" charset="0"/>
              </a:rPr>
              <a:t>  </a:t>
            </a:r>
            <a:r>
              <a:rPr lang="en-US" altLang="en-US" sz="2400" dirty="0" err="1">
                <a:latin typeface="Garamond" panose="02020404030301010803" pitchFamily="18" charset="0"/>
              </a:rPr>
              <a:t>tanaman</a:t>
            </a:r>
            <a:r>
              <a:rPr lang="en-US" altLang="en-US" sz="2400" dirty="0">
                <a:latin typeface="Garamond" panose="02020404030301010803" pitchFamily="18" charset="0"/>
              </a:rPr>
              <a:t> </a:t>
            </a:r>
            <a:r>
              <a:rPr lang="en-US" altLang="en-US" sz="2400" dirty="0" err="1">
                <a:latin typeface="Garamond" panose="02020404030301010803" pitchFamily="18" charset="0"/>
              </a:rPr>
              <a:t>bebas</a:t>
            </a:r>
            <a:r>
              <a:rPr lang="en-US" altLang="en-US" sz="2400" dirty="0">
                <a:latin typeface="Garamond" panose="02020404030301010803" pitchFamily="18" charset="0"/>
              </a:rPr>
              <a:t> virus dan </a:t>
            </a:r>
            <a:r>
              <a:rPr lang="en-US" altLang="en-US" sz="2400" dirty="0" err="1">
                <a:latin typeface="Garamond" panose="02020404030301010803" pitchFamily="18" charset="0"/>
              </a:rPr>
              <a:t>mengembangbiakkannya</a:t>
            </a:r>
            <a:endParaRPr lang="en-US" altLang="en-US" sz="2400" dirty="0">
              <a:latin typeface="Garamond" panose="02020404030301010803" pitchFamily="18" charset="0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9A7D41BF-EB97-4A1D-859A-A69B035D4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8625" y="55699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400" dirty="0">
                <a:ea typeface="굴림" panose="020B0600000101010101" pitchFamily="34" charset="-127"/>
                <a:cs typeface="Arial" panose="020B0604020202020204" pitchFamily="34" charset="0"/>
              </a:rPr>
              <a:t>Program </a:t>
            </a:r>
            <a:r>
              <a:rPr lang="en-US" altLang="ko-KR" sz="2400" dirty="0" err="1">
                <a:ea typeface="굴림" panose="020B0600000101010101" pitchFamily="34" charset="-127"/>
                <a:cs typeface="Arial" panose="020B0604020202020204" pitchFamily="34" charset="0"/>
              </a:rPr>
              <a:t>pembersihan</a:t>
            </a:r>
            <a:r>
              <a:rPr lang="en-US" altLang="ko-KR" sz="2400" dirty="0">
                <a:ea typeface="굴림" panose="020B0600000101010101" pitchFamily="34" charset="-127"/>
                <a:cs typeface="Arial" panose="020B0604020202020204" pitchFamily="34" charset="0"/>
              </a:rPr>
              <a:t> stock </a:t>
            </a:r>
            <a:r>
              <a:rPr lang="en-US" altLang="ko-KR" sz="2400" dirty="0" err="1">
                <a:ea typeface="굴림" panose="020B0600000101010101" pitchFamily="34" charset="-127"/>
                <a:cs typeface="Arial" panose="020B0604020202020204" pitchFamily="34" charset="0"/>
              </a:rPr>
              <a:t>kentang</a:t>
            </a:r>
            <a:r>
              <a:rPr lang="en-US" altLang="ko-KR" sz="2400" dirty="0">
                <a:ea typeface="굴림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400" dirty="0" err="1">
                <a:ea typeface="굴림" panose="020B0600000101010101" pitchFamily="34" charset="-127"/>
                <a:cs typeface="Arial" panose="020B0604020202020204" pitchFamily="34" charset="0"/>
              </a:rPr>
              <a:t>dari</a:t>
            </a:r>
            <a:r>
              <a:rPr lang="en-US" altLang="ko-KR" sz="2400" dirty="0">
                <a:ea typeface="굴림" panose="020B0600000101010101" pitchFamily="34" charset="-127"/>
                <a:cs typeface="Arial" panose="020B0604020202020204" pitchFamily="34" charset="0"/>
              </a:rPr>
              <a:t> virus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>
            <a:extLst>
              <a:ext uri="{FF2B5EF4-FFF2-40B4-BE49-F238E27FC236}">
                <a16:creationId xmlns:a16="http://schemas.microsoft.com/office/drawing/2014/main" id="{F62B6514-B652-450B-8D19-A7F847AB059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22238"/>
            <a:ext cx="8305800" cy="7159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  <a:latin typeface="Bodoni MT Black" panose="020B0604020202020204" pitchFamily="18" charset="0"/>
              </a:rPr>
              <a:t>Seed Potato Production</a:t>
            </a:r>
          </a:p>
        </p:txBody>
      </p:sp>
      <p:pic>
        <p:nvPicPr>
          <p:cNvPr id="16387" name="Picture 4" descr="tissue culture 030">
            <a:extLst>
              <a:ext uri="{FF2B5EF4-FFF2-40B4-BE49-F238E27FC236}">
                <a16:creationId xmlns:a16="http://schemas.microsoft.com/office/drawing/2014/main" id="{19C12F70-0CE8-440F-AA4F-09D3A37A66FB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838200"/>
            <a:ext cx="4114800" cy="2438400"/>
          </a:xfrm>
          <a:noFill/>
        </p:spPr>
      </p:pic>
      <p:pic>
        <p:nvPicPr>
          <p:cNvPr id="16388" name="Picture 7" descr="tissue culture 021">
            <a:extLst>
              <a:ext uri="{FF2B5EF4-FFF2-40B4-BE49-F238E27FC236}">
                <a16:creationId xmlns:a16="http://schemas.microsoft.com/office/drawing/2014/main" id="{1E712ABF-05F8-4E50-85FD-1A5864332EE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38200"/>
            <a:ext cx="4038600" cy="2457450"/>
          </a:xfrm>
          <a:noFill/>
        </p:spPr>
      </p:pic>
      <p:pic>
        <p:nvPicPr>
          <p:cNvPr id="16389" name="Picture 13" descr="greenhouse 006">
            <a:extLst>
              <a:ext uri="{FF2B5EF4-FFF2-40B4-BE49-F238E27FC236}">
                <a16:creationId xmlns:a16="http://schemas.microsoft.com/office/drawing/2014/main" id="{A818E41E-582C-4C3F-A75E-DAAAB4FDDA02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3429000"/>
            <a:ext cx="4114800" cy="2514600"/>
          </a:xfrm>
          <a:noFill/>
        </p:spPr>
      </p:pic>
      <p:pic>
        <p:nvPicPr>
          <p:cNvPr id="16390" name="Picture 17" descr="IM000716">
            <a:extLst>
              <a:ext uri="{FF2B5EF4-FFF2-40B4-BE49-F238E27FC236}">
                <a16:creationId xmlns:a16="http://schemas.microsoft.com/office/drawing/2014/main" id="{14643F18-EB80-41A5-8D6B-6E79363A228A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429000"/>
            <a:ext cx="4038600" cy="2514600"/>
          </a:xfrm>
          <a:noFill/>
        </p:spPr>
      </p:pic>
      <p:sp>
        <p:nvSpPr>
          <p:cNvPr id="16391" name="Text Box 19">
            <a:extLst>
              <a:ext uri="{FF2B5EF4-FFF2-40B4-BE49-F238E27FC236}">
                <a16:creationId xmlns:a16="http://schemas.microsoft.com/office/drawing/2014/main" id="{C3495627-C799-4AAD-8A1E-E0B0770A3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9060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solidFill>
                  <a:srgbClr val="FF0000"/>
                </a:solidFill>
                <a:ea typeface="굴림" panose="020B0600000101010101" pitchFamily="34" charset="-127"/>
              </a:rPr>
              <a:t>A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6392" name="Text Box 22">
            <a:extLst>
              <a:ext uri="{FF2B5EF4-FFF2-40B4-BE49-F238E27FC236}">
                <a16:creationId xmlns:a16="http://schemas.microsoft.com/office/drawing/2014/main" id="{F2010FC9-8869-4228-A593-AEE33098F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565525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solidFill>
                  <a:srgbClr val="FF0000"/>
                </a:solidFill>
                <a:ea typeface="굴림" panose="020B0600000101010101" pitchFamily="34" charset="-127"/>
              </a:rPr>
              <a:t>C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6393" name="Text Box 25">
            <a:extLst>
              <a:ext uri="{FF2B5EF4-FFF2-40B4-BE49-F238E27FC236}">
                <a16:creationId xmlns:a16="http://schemas.microsoft.com/office/drawing/2014/main" id="{78FC877E-49CD-4D1A-B50E-1477375F8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565525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solidFill>
                  <a:srgbClr val="FF0000"/>
                </a:solidFill>
                <a:ea typeface="굴림" panose="020B0600000101010101" pitchFamily="34" charset="-127"/>
              </a:rPr>
              <a:t>D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6394" name="Text Box 28">
            <a:extLst>
              <a:ext uri="{FF2B5EF4-FFF2-40B4-BE49-F238E27FC236}">
                <a16:creationId xmlns:a16="http://schemas.microsoft.com/office/drawing/2014/main" id="{46F05CC1-FC8D-499B-A109-7F922EAB4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9906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solidFill>
                  <a:srgbClr val="FF0000"/>
                </a:solidFill>
                <a:ea typeface="굴림" panose="020B0600000101010101" pitchFamily="34" charset="-127"/>
              </a:rPr>
              <a:t>B</a:t>
            </a: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6395" name="Text Box 29">
            <a:extLst>
              <a:ext uri="{FF2B5EF4-FFF2-40B4-BE49-F238E27FC236}">
                <a16:creationId xmlns:a16="http://schemas.microsoft.com/office/drawing/2014/main" id="{0AADFA78-099D-4C4C-B564-0A5AF649E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946775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42925" algn="l"/>
                <a:tab pos="900113" algn="l"/>
                <a:tab pos="1257300" algn="l"/>
                <a:tab pos="1614488" algn="l"/>
                <a:tab pos="2057400" algn="l"/>
                <a:tab pos="2328863" algn="l"/>
                <a:tab pos="2786063" algn="l"/>
                <a:tab pos="3043238" algn="l"/>
                <a:tab pos="3414713" algn="l"/>
                <a:tab pos="3671888" algn="l"/>
                <a:tab pos="3943350" algn="l"/>
                <a:tab pos="4214813" algn="l"/>
                <a:tab pos="4572000" algn="l"/>
                <a:tab pos="4843463" algn="l"/>
                <a:tab pos="5114925" algn="l"/>
                <a:tab pos="5472113" algn="l"/>
                <a:tab pos="5743575" algn="l"/>
                <a:tab pos="6100763" algn="l"/>
                <a:tab pos="645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>
                <a:latin typeface="Garamond" panose="02020404030301010803" pitchFamily="18" charset="0"/>
                <a:ea typeface="굴림" panose="020B0600000101010101" pitchFamily="34" charset="-127"/>
              </a:rPr>
              <a:t>Shoots (</a:t>
            </a:r>
            <a:r>
              <a:rPr lang="en-US" altLang="ko-KR" sz="2000" b="1">
                <a:solidFill>
                  <a:srgbClr val="FF0000"/>
                </a:solidFill>
                <a:latin typeface="Garamond" panose="02020404030301010803" pitchFamily="18" charset="0"/>
                <a:ea typeface="굴림" panose="020B0600000101010101" pitchFamily="34" charset="-127"/>
              </a:rPr>
              <a:t>A</a:t>
            </a:r>
            <a:r>
              <a:rPr lang="en-US" altLang="ko-KR" sz="2000">
                <a:latin typeface="Garamond" panose="02020404030301010803" pitchFamily="18" charset="0"/>
                <a:ea typeface="굴림" panose="020B0600000101010101" pitchFamily="34" charset="-127"/>
              </a:rPr>
              <a:t>) from virus-free merstems multiplied in vitro (</a:t>
            </a:r>
            <a:r>
              <a:rPr lang="en-US" altLang="ko-KR" sz="2000">
                <a:solidFill>
                  <a:srgbClr val="FF0000"/>
                </a:solidFill>
                <a:latin typeface="Garamond" panose="02020404030301010803" pitchFamily="18" charset="0"/>
                <a:ea typeface="굴림" panose="020B0600000101010101" pitchFamily="34" charset="-127"/>
              </a:rPr>
              <a:t>B</a:t>
            </a:r>
            <a:r>
              <a:rPr lang="en-US" altLang="ko-KR" sz="2000">
                <a:latin typeface="Garamond" panose="02020404030301010803" pitchFamily="18" charset="0"/>
                <a:ea typeface="굴림" panose="020B0600000101010101" pitchFamily="34" charset="-127"/>
              </a:rPr>
              <a:t>) are transferred into soil medium and grown in a screened greenhouse (</a:t>
            </a:r>
            <a:r>
              <a:rPr lang="en-US" altLang="ko-KR" sz="2000" b="1">
                <a:solidFill>
                  <a:srgbClr val="FF0000"/>
                </a:solidFill>
                <a:latin typeface="Garamond" panose="02020404030301010803" pitchFamily="18" charset="0"/>
                <a:ea typeface="굴림" panose="020B0600000101010101" pitchFamily="34" charset="-127"/>
              </a:rPr>
              <a:t>C</a:t>
            </a:r>
            <a:r>
              <a:rPr lang="en-US" altLang="ko-KR" sz="2000">
                <a:latin typeface="Garamond" panose="02020404030301010803" pitchFamily="18" charset="0"/>
                <a:ea typeface="굴림" panose="020B0600000101010101" pitchFamily="34" charset="-127"/>
              </a:rPr>
              <a:t>, </a:t>
            </a:r>
            <a:r>
              <a:rPr lang="en-US" altLang="ko-KR" sz="2000" b="1">
                <a:solidFill>
                  <a:srgbClr val="FF0000"/>
                </a:solidFill>
                <a:latin typeface="Garamond" panose="02020404030301010803" pitchFamily="18" charset="0"/>
                <a:ea typeface="굴림" panose="020B0600000101010101" pitchFamily="34" charset="-127"/>
              </a:rPr>
              <a:t>D</a:t>
            </a:r>
            <a:r>
              <a:rPr lang="en-US" altLang="ko-KR" sz="2000">
                <a:latin typeface="Garamond" panose="02020404030301010803" pitchFamily="18" charset="0"/>
                <a:ea typeface="굴림" panose="020B0600000101010101" pitchFamily="34" charset="-127"/>
              </a:rPr>
              <a:t>) to ward off insect vectors</a:t>
            </a:r>
            <a:endParaRPr lang="en-US" altLang="en-US" sz="200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438AE15-3CD4-4AC7-AB35-C9D241250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1143000"/>
          </a:xfrm>
          <a:noFill/>
          <a:ln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menghilangkan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27810C41-82E0-45CC-8592-7ED85D2FD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pemanasan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tumbuh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virus pada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suhu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Meristemming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Virus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dipindahkan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lain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plasmodesmata dan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pembuluh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jaringan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Meristem apical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virus. </a:t>
            </a:r>
          </a:p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terinfeksi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Tunas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adventif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memberikan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tunas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latin typeface="Garamond" panose="02020404030301010803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BB99351-2182-41E7-B096-6B0586D4B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6407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Eliminasi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E62E938C-9CEE-46DA-889A-1D831B0EA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1157288"/>
            <a:ext cx="29766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cs typeface="Arial" panose="020B0604020202020204" pitchFamily="34" charset="0"/>
              </a:rPr>
              <a:t>Tanaman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dari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kebun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ABF84154-AD64-4896-9A2A-7023BD05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249488"/>
            <a:ext cx="4020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cs typeface="Arial" panose="020B0604020202020204" pitchFamily="34" charset="0"/>
              </a:rPr>
              <a:t>Ditumbuhkan</a:t>
            </a:r>
            <a:r>
              <a:rPr lang="en-US" altLang="en-US" sz="2400" dirty="0">
                <a:cs typeface="Arial" panose="020B0604020202020204" pitchFamily="34" charset="0"/>
              </a:rPr>
              <a:t> di </a:t>
            </a:r>
            <a:r>
              <a:rPr lang="en-US" altLang="en-US" sz="2400" dirty="0" err="1">
                <a:cs typeface="Arial" panose="020B0604020202020204" pitchFamily="34" charset="0"/>
              </a:rPr>
              <a:t>rumah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cs typeface="Arial" panose="020B0604020202020204" pitchFamily="34" charset="0"/>
              </a:rPr>
              <a:t>kaca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8437" name="AutoShape 5">
            <a:extLst>
              <a:ext uri="{FF2B5EF4-FFF2-40B4-BE49-F238E27FC236}">
                <a16:creationId xmlns:a16="http://schemas.microsoft.com/office/drawing/2014/main" id="{4D6F7B6F-1A3F-41AE-AE8E-3003F9DDC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675" y="494665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8" name="AutoShape 6">
            <a:extLst>
              <a:ext uri="{FF2B5EF4-FFF2-40B4-BE49-F238E27FC236}">
                <a16:creationId xmlns:a16="http://schemas.microsoft.com/office/drawing/2014/main" id="{A5E09D18-DBE5-4AAA-93EE-D42AE1CCC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1676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7FEE9405-79A0-4371-956E-CADCF0BA0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83013"/>
            <a:ext cx="2377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cs typeface="Arial" panose="020B0604020202020204" pitchFamily="34" charset="0"/>
              </a:rPr>
              <a:t>Tanaman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bebas</a:t>
            </a:r>
            <a:r>
              <a:rPr lang="en-US" altLang="en-US" dirty="0">
                <a:cs typeface="Arial" panose="020B0604020202020204" pitchFamily="34" charset="0"/>
              </a:rPr>
              <a:t> virus</a:t>
            </a:r>
          </a:p>
        </p:txBody>
      </p:sp>
      <p:sp>
        <p:nvSpPr>
          <p:cNvPr id="18440" name="AutoShape 8">
            <a:extLst>
              <a:ext uri="{FF2B5EF4-FFF2-40B4-BE49-F238E27FC236}">
                <a16:creationId xmlns:a16="http://schemas.microsoft.com/office/drawing/2014/main" id="{F5FF5437-80D8-4353-B494-5A8305A98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96545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33C1C4D2-49DF-44C0-AA91-87DF16E30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792413"/>
            <a:ext cx="130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cs typeface="Arial" panose="020B0604020202020204" pitchFamily="34" charset="0"/>
              </a:rPr>
              <a:t>Pemanasan</a:t>
            </a:r>
            <a:endParaRPr lang="en-US" altLang="en-US" sz="1600" dirty="0">
              <a:cs typeface="Arial" panose="020B0604020202020204" pitchFamily="34" charset="0"/>
            </a:endParaRPr>
          </a:p>
          <a:p>
            <a:r>
              <a:rPr lang="en-US" altLang="en-US" sz="1600" dirty="0">
                <a:cs typeface="Arial" panose="020B0604020202020204" pitchFamily="34" charset="0"/>
              </a:rPr>
              <a:t>35</a:t>
            </a:r>
            <a:r>
              <a:rPr lang="en-US" altLang="en-US" sz="1600" baseline="30000" dirty="0">
                <a:cs typeface="Arial" panose="020B0604020202020204" pitchFamily="34" charset="0"/>
              </a:rPr>
              <a:t>o</a:t>
            </a:r>
            <a:r>
              <a:rPr lang="en-US" altLang="en-US" sz="1600" dirty="0">
                <a:cs typeface="Arial" panose="020B0604020202020204" pitchFamily="34" charset="0"/>
              </a:rPr>
              <a:t>C / </a:t>
            </a:r>
            <a:r>
              <a:rPr lang="en-US" altLang="en-US" sz="1600" dirty="0" err="1">
                <a:cs typeface="Arial" panose="020B0604020202020204" pitchFamily="34" charset="0"/>
              </a:rPr>
              <a:t>bulan</a:t>
            </a:r>
            <a:endParaRPr lang="en-US" altLang="en-US" sz="1600" dirty="0">
              <a:cs typeface="Arial" panose="020B0604020202020204" pitchFamily="34" charset="0"/>
            </a:endParaRP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89BAFFA2-C6C7-44DF-A0DA-A66C59F0E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49" y="2917825"/>
            <a:ext cx="1311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 err="1">
                <a:cs typeface="Arial" panose="020B0604020202020204" pitchFamily="34" charset="0"/>
              </a:rPr>
              <a:t>Pertumbuhan</a:t>
            </a:r>
            <a:r>
              <a:rPr lang="en-US" altLang="en-US" sz="1400" dirty="0"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cs typeface="Arial" panose="020B0604020202020204" pitchFamily="34" charset="0"/>
              </a:rPr>
              <a:t>aktif</a:t>
            </a:r>
            <a:endParaRPr lang="en-US" altLang="en-US" sz="1400" dirty="0">
              <a:cs typeface="Arial" panose="020B0604020202020204" pitchFamily="34" charset="0"/>
            </a:endParaRPr>
          </a:p>
        </p:txBody>
      </p:sp>
      <p:sp>
        <p:nvSpPr>
          <p:cNvPr id="18443" name="Text Box 11">
            <a:extLst>
              <a:ext uri="{FF2B5EF4-FFF2-40B4-BE49-F238E27FC236}">
                <a16:creationId xmlns:a16="http://schemas.microsoft.com/office/drawing/2014/main" id="{823E9A09-FBA5-41EF-B39C-C5294AE9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849813"/>
            <a:ext cx="2106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cs typeface="Arial" panose="020B0604020202020204" pitchFamily="34" charset="0"/>
              </a:rPr>
              <a:t>Kultur </a:t>
            </a:r>
            <a:r>
              <a:rPr lang="en-US" altLang="en-US" sz="2000" dirty="0" err="1">
                <a:cs typeface="Arial" panose="020B0604020202020204" pitchFamily="34" charset="0"/>
              </a:rPr>
              <a:t>mersistem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  <p:sp>
        <p:nvSpPr>
          <p:cNvPr id="18444" name="AutoShape 12">
            <a:extLst>
              <a:ext uri="{FF2B5EF4-FFF2-40B4-BE49-F238E27FC236}">
                <a16:creationId xmlns:a16="http://schemas.microsoft.com/office/drawing/2014/main" id="{631292F5-2DC1-4923-BCA3-C268E7859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437832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552F70C1-B99C-431D-831C-6B9FAD7C2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35613"/>
            <a:ext cx="2292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cs typeface="Arial" panose="020B0604020202020204" pitchFamily="34" charset="0"/>
              </a:rPr>
              <a:t>Mikropropagasi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8446" name="Text Box 14">
            <a:extLst>
              <a:ext uri="{FF2B5EF4-FFF2-40B4-BE49-F238E27FC236}">
                <a16:creationId xmlns:a16="http://schemas.microsoft.com/office/drawing/2014/main" id="{5EFB4ADE-B56C-4FD1-AA73-0923A3FC3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38688"/>
            <a:ext cx="1873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cs typeface="Arial" panose="020B0604020202020204" pitchFamily="34" charset="0"/>
              </a:rPr>
              <a:t>Virus testing</a:t>
            </a:r>
          </a:p>
        </p:txBody>
      </p:sp>
      <p:sp>
        <p:nvSpPr>
          <p:cNvPr id="18447" name="AutoShape 15">
            <a:extLst>
              <a:ext uri="{FF2B5EF4-FFF2-40B4-BE49-F238E27FC236}">
                <a16:creationId xmlns:a16="http://schemas.microsoft.com/office/drawing/2014/main" id="{3FD85056-254B-4549-AA51-22F326FB6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181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48" name="Text Box 16">
            <a:extLst>
              <a:ext uri="{FF2B5EF4-FFF2-40B4-BE49-F238E27FC236}">
                <a16:creationId xmlns:a16="http://schemas.microsoft.com/office/drawing/2014/main" id="{412CD8AD-4BE7-4A3F-A656-ADABADCA1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270737"/>
            <a:ext cx="2159000" cy="83099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 err="1">
                <a:cs typeface="Arial" panose="020B0604020202020204" pitchFamily="34" charset="0"/>
              </a:rPr>
              <a:t>Pembentukan</a:t>
            </a:r>
            <a:r>
              <a:rPr lang="en-US" altLang="en-US" sz="2400" dirty="0">
                <a:cs typeface="Arial" panose="020B0604020202020204" pitchFamily="34" charset="0"/>
              </a:rPr>
              <a:t> tunas </a:t>
            </a:r>
            <a:r>
              <a:rPr lang="en-US" altLang="en-US" sz="2400" dirty="0" err="1">
                <a:cs typeface="Arial" panose="020B0604020202020204" pitchFamily="34" charset="0"/>
              </a:rPr>
              <a:t>adventif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8449" name="AutoShape 17">
            <a:extLst>
              <a:ext uri="{FF2B5EF4-FFF2-40B4-BE49-F238E27FC236}">
                <a16:creationId xmlns:a16="http://schemas.microsoft.com/office/drawing/2014/main" id="{1140CC45-D22D-4DDB-A8F3-FF9A47579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86200"/>
            <a:ext cx="1584325" cy="304800"/>
          </a:xfrm>
          <a:prstGeom prst="rightArrow">
            <a:avLst>
              <a:gd name="adj1" fmla="val 50000"/>
              <a:gd name="adj2" fmla="val 12994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0" name="AutoShape 18">
            <a:extLst>
              <a:ext uri="{FF2B5EF4-FFF2-40B4-BE49-F238E27FC236}">
                <a16:creationId xmlns:a16="http://schemas.microsoft.com/office/drawing/2014/main" id="{31B40105-1BFF-4025-9E49-B78DD083C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3434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51" name="AutoShape 19">
            <a:extLst>
              <a:ext uri="{FF2B5EF4-FFF2-40B4-BE49-F238E27FC236}">
                <a16:creationId xmlns:a16="http://schemas.microsoft.com/office/drawing/2014/main" id="{B585E835-2A44-425C-8830-E7D4A3DB258A}"/>
              </a:ext>
            </a:extLst>
          </p:cNvPr>
          <p:cNvSpPr>
            <a:spLocks noChangeArrowheads="1"/>
          </p:cNvSpPr>
          <p:nvPr/>
        </p:nvSpPr>
        <p:spPr bwMode="auto">
          <a:xfrm rot="5345054">
            <a:off x="4953000" y="2362200"/>
            <a:ext cx="4572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1A103B0-DD6C-4AE4-A899-ED379A05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25538"/>
            <a:ext cx="8375650" cy="49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i="1" dirty="0">
                <a:latin typeface="Garamond" panose="02020404030301010803" pitchFamily="18" charset="0"/>
              </a:rPr>
              <a:t> </a:t>
            </a:r>
            <a:r>
              <a:rPr lang="en-GB" altLang="en-US" sz="2800" i="1" dirty="0">
                <a:cs typeface="Arial" panose="020B0604020202020204" pitchFamily="34" charset="0"/>
              </a:rPr>
              <a:t>In situ</a:t>
            </a:r>
            <a:r>
              <a:rPr lang="en-GB" altLang="en-US" sz="2800" dirty="0">
                <a:cs typeface="Arial" panose="020B0604020202020204" pitchFamily="34" charset="0"/>
              </a:rPr>
              <a:t> : </a:t>
            </a:r>
            <a:r>
              <a:rPr lang="en-GB" altLang="en-US" sz="2800" dirty="0" err="1">
                <a:cs typeface="Arial" panose="020B0604020202020204" pitchFamily="34" charset="0"/>
              </a:rPr>
              <a:t>Konservasi</a:t>
            </a:r>
            <a:r>
              <a:rPr lang="en-GB" altLang="en-US" sz="2800" dirty="0">
                <a:cs typeface="Arial" panose="020B0604020202020204" pitchFamily="34" charset="0"/>
              </a:rPr>
              <a:t> di </a:t>
            </a:r>
            <a:r>
              <a:rPr lang="en-GB" altLang="en-US" sz="2800" dirty="0" err="1">
                <a:cs typeface="Arial" panose="020B0604020202020204" pitchFamily="34" charset="0"/>
              </a:rPr>
              <a:t>lingkungan</a:t>
            </a:r>
            <a:endParaRPr lang="en-GB" altLang="en-US" sz="28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400" dirty="0" err="1">
                <a:cs typeface="Arial" panose="020B0604020202020204" pitchFamily="34" charset="0"/>
              </a:rPr>
              <a:t>Hutan</a:t>
            </a:r>
            <a:r>
              <a:rPr lang="en-GB" altLang="en-US" sz="2400" dirty="0"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cs typeface="Arial" panose="020B0604020202020204" pitchFamily="34" charset="0"/>
              </a:rPr>
              <a:t>kebun</a:t>
            </a:r>
            <a:r>
              <a:rPr lang="en-GB" altLang="en-US" sz="2400" dirty="0"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cs typeface="Arial" panose="020B0604020202020204" pitchFamily="34" charset="0"/>
              </a:rPr>
              <a:t>pertanian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400" i="1" dirty="0">
                <a:cs typeface="Arial" panose="020B0604020202020204" pitchFamily="34" charset="0"/>
              </a:rPr>
              <a:t> </a:t>
            </a:r>
            <a:r>
              <a:rPr lang="en-GB" altLang="en-US" sz="2800" i="1" dirty="0">
                <a:cs typeface="Arial" panose="020B0604020202020204" pitchFamily="34" charset="0"/>
              </a:rPr>
              <a:t>Ex Situ</a:t>
            </a:r>
            <a:r>
              <a:rPr lang="en-GB" altLang="en-US" sz="2800" dirty="0">
                <a:cs typeface="Arial" panose="020B0604020202020204" pitchFamily="34" charset="0"/>
              </a:rPr>
              <a:t> :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400" dirty="0" err="1">
                <a:cs typeface="Arial" panose="020B0604020202020204" pitchFamily="34" charset="0"/>
              </a:rPr>
              <a:t>Kebun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koleksi</a:t>
            </a:r>
            <a:r>
              <a:rPr lang="en-GB" altLang="en-US" sz="2400" dirty="0">
                <a:cs typeface="Arial" panose="020B0604020202020204" pitchFamily="34" charset="0"/>
              </a:rPr>
              <a:t>, </a:t>
            </a:r>
            <a:r>
              <a:rPr lang="en-GB" altLang="en-US" sz="2400" dirty="0" err="1">
                <a:cs typeface="Arial" panose="020B0604020202020204" pitchFamily="34" charset="0"/>
              </a:rPr>
              <a:t>taman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botani</a:t>
            </a:r>
            <a:endParaRPr lang="en-GB" altLang="en-US" sz="2400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400" dirty="0" err="1">
                <a:cs typeface="Arial" panose="020B0604020202020204" pitchFamily="34" charset="0"/>
              </a:rPr>
              <a:t>Koleksi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bibit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Koleksi</a:t>
            </a:r>
            <a:r>
              <a:rPr lang="en-GB" altLang="en-US" sz="2400" dirty="0">
                <a:cs typeface="Arial" panose="020B0604020202020204" pitchFamily="34" charset="0"/>
              </a:rPr>
              <a:t> In vitro : </a:t>
            </a:r>
            <a:r>
              <a:rPr lang="en-GB" altLang="en-US" sz="2400" dirty="0" err="1">
                <a:cs typeface="Arial" panose="020B0604020202020204" pitchFamily="34" charset="0"/>
              </a:rPr>
              <a:t>Ekstensi</a:t>
            </a: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cs typeface="Arial" panose="020B0604020202020204" pitchFamily="34" charset="0"/>
              </a:rPr>
              <a:t>dari</a:t>
            </a:r>
            <a:r>
              <a:rPr lang="en-GB" altLang="en-US" sz="2400" dirty="0">
                <a:cs typeface="Arial" panose="020B0604020202020204" pitchFamily="34" charset="0"/>
              </a:rPr>
              <a:t> Teknik </a:t>
            </a:r>
            <a:r>
              <a:rPr lang="en-GB" altLang="en-US" sz="2400" dirty="0" err="1">
                <a:cs typeface="Arial" panose="020B0604020202020204" pitchFamily="34" charset="0"/>
              </a:rPr>
              <a:t>mikropropagasi</a:t>
            </a:r>
            <a:r>
              <a:rPr lang="en-GB" altLang="en-US" sz="2400" dirty="0">
                <a:cs typeface="Arial" panose="020B0604020202020204" pitchFamily="34" charset="0"/>
              </a:rPr>
              <a:t>. 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Normal growth  (short term storage)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Slow growth  (medium term storage)</a:t>
            </a: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Cryopreservation (long term storage)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GB" altLang="en-US" sz="2400" dirty="0">
                <a:cs typeface="Arial" panose="020B0604020202020204" pitchFamily="34" charset="0"/>
              </a:rPr>
              <a:t> </a:t>
            </a:r>
            <a:r>
              <a:rPr lang="en-GB" altLang="en-US" sz="2800" dirty="0">
                <a:cs typeface="Arial" panose="020B0604020202020204" pitchFamily="34" charset="0"/>
              </a:rPr>
              <a:t>DNA Banks  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6BBA6ABD-D50F-4A7B-9F76-8BF1BFF2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479425"/>
            <a:ext cx="820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 dirty="0" err="1">
                <a:cs typeface="Arial" panose="020B0604020202020204" pitchFamily="34" charset="0"/>
              </a:rPr>
              <a:t>Preservasi</a:t>
            </a:r>
            <a:r>
              <a:rPr lang="en-GB" altLang="en-US" sz="3600" b="1" dirty="0">
                <a:cs typeface="Arial" panose="020B0604020202020204" pitchFamily="34" charset="0"/>
              </a:rPr>
              <a:t> </a:t>
            </a:r>
            <a:r>
              <a:rPr lang="en-GB" altLang="en-US" sz="3600" b="1" dirty="0" err="1">
                <a:cs typeface="Arial" panose="020B0604020202020204" pitchFamily="34" charset="0"/>
              </a:rPr>
              <a:t>Tanaman</a:t>
            </a:r>
            <a:endParaRPr lang="en-US" altLang="en-US" sz="36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ltipleShootsChystrix">
            <a:extLst>
              <a:ext uri="{FF2B5EF4-FFF2-40B4-BE49-F238E27FC236}">
                <a16:creationId xmlns:a16="http://schemas.microsoft.com/office/drawing/2014/main" id="{1C11887D-566A-4792-A5A8-92787927C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429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1B6DA933-73F1-445A-B553-7C26BCB53C5C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5778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err="1">
                <a:ea typeface="+mj-ea"/>
                <a:cs typeface="Arial" panose="020B0604020202020204" pitchFamily="34" charset="0"/>
              </a:rPr>
              <a:t>Koleksi</a:t>
            </a:r>
            <a:r>
              <a:rPr lang="en-US" sz="4400" kern="0" dirty="0">
                <a:ea typeface="+mj-ea"/>
                <a:cs typeface="Arial" panose="020B0604020202020204" pitchFamily="34" charset="0"/>
              </a:rPr>
              <a:t> in vitro</a:t>
            </a:r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6C000F39-E221-4109-BCD3-DF5CC91A3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720850"/>
            <a:ext cx="51054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42913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42913" indent="-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dirty="0" err="1">
                <a:latin typeface="+mj-lt"/>
              </a:rPr>
              <a:t>Keuntungan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metode</a:t>
            </a:r>
            <a:r>
              <a:rPr lang="en-US" altLang="en-US" sz="2200" dirty="0">
                <a:latin typeface="+mj-lt"/>
              </a:rPr>
              <a:t> in vitro :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200" dirty="0" err="1">
                <a:latin typeface="+mj-lt"/>
              </a:rPr>
              <a:t>Memerlukan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ruangan</a:t>
            </a:r>
            <a:r>
              <a:rPr lang="en-US" altLang="en-US" sz="2200" dirty="0">
                <a:latin typeface="+mj-lt"/>
              </a:rPr>
              <a:t> yang </a:t>
            </a:r>
            <a:r>
              <a:rPr lang="en-US" altLang="en-US" sz="2200" dirty="0" err="1">
                <a:latin typeface="+mj-lt"/>
              </a:rPr>
              <a:t>tidak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luas</a:t>
            </a:r>
            <a:endParaRPr lang="en-US" altLang="en-US" sz="2200" dirty="0">
              <a:latin typeface="+mj-lt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200" dirty="0" err="1">
                <a:latin typeface="+mj-lt"/>
              </a:rPr>
              <a:t>Tanaman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bebas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hama</a:t>
            </a:r>
            <a:r>
              <a:rPr lang="en-US" altLang="en-US" sz="2200" dirty="0">
                <a:latin typeface="+mj-lt"/>
              </a:rPr>
              <a:t>, pathogen dan virus dan </a:t>
            </a:r>
            <a:r>
              <a:rPr lang="en-US" altLang="en-US" sz="2200" dirty="0" err="1">
                <a:latin typeface="+mj-lt"/>
              </a:rPr>
              <a:t>dapat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bertahan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dalam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kondisi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tersebut</a:t>
            </a:r>
            <a:r>
              <a:rPr lang="en-US" altLang="en-US" sz="2200" dirty="0">
                <a:latin typeface="+mj-lt"/>
              </a:rPr>
              <a:t>.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200" dirty="0" err="1">
                <a:latin typeface="+mj-lt"/>
              </a:rPr>
              <a:t>Tidak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memerlukan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banyak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pekerjaan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fisik</a:t>
            </a:r>
            <a:r>
              <a:rPr lang="en-US" altLang="en-US" sz="2200" dirty="0">
                <a:latin typeface="+mj-lt"/>
              </a:rPr>
              <a:t>.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200" dirty="0">
                <a:latin typeface="+mj-lt"/>
              </a:rPr>
              <a:t>Kultur yang </a:t>
            </a:r>
            <a:r>
              <a:rPr lang="en-US" altLang="en-US" sz="2200" dirty="0" err="1">
                <a:latin typeface="+mj-lt"/>
              </a:rPr>
              <a:t>disimpan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dapat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berfungsi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sebagai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penyimpanan</a:t>
            </a:r>
            <a:r>
              <a:rPr lang="en-US" altLang="en-US" sz="2200" dirty="0">
                <a:latin typeface="+mj-lt"/>
              </a:rPr>
              <a:t> inti </a:t>
            </a:r>
            <a:r>
              <a:rPr lang="en-US" altLang="en-US" sz="2200" dirty="0" err="1">
                <a:latin typeface="+mj-lt"/>
              </a:rPr>
              <a:t>atau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pokok</a:t>
            </a:r>
            <a:r>
              <a:rPr lang="en-US" altLang="en-US" sz="2200" dirty="0">
                <a:latin typeface="+mj-lt"/>
              </a:rPr>
              <a:t> yang </a:t>
            </a:r>
            <a:r>
              <a:rPr lang="en-US" altLang="en-US" sz="2200" dirty="0" err="1">
                <a:latin typeface="+mj-lt"/>
              </a:rPr>
              <a:t>dapat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ditumbuhkan</a:t>
            </a:r>
            <a:r>
              <a:rPr lang="en-US" altLang="en-US" sz="2200" dirty="0">
                <a:latin typeface="+mj-lt"/>
              </a:rPr>
              <a:t>. 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200" dirty="0" err="1">
                <a:latin typeface="+mj-lt"/>
              </a:rPr>
              <a:t>Pengiriman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Internasional</a:t>
            </a:r>
            <a:r>
              <a:rPr lang="en-US" altLang="en-US" sz="2200" dirty="0">
                <a:latin typeface="+mj-lt"/>
              </a:rPr>
              <a:t> :</a:t>
            </a:r>
          </a:p>
          <a:p>
            <a:pPr lvl="2" eaLnBrk="1" hangingPunct="1"/>
            <a:r>
              <a:rPr lang="en-US" altLang="en-US" sz="2200" dirty="0">
                <a:latin typeface="+mj-lt"/>
              </a:rPr>
              <a:t>		1. </a:t>
            </a:r>
            <a:r>
              <a:rPr lang="en-US" altLang="en-US" sz="2200" dirty="0" err="1">
                <a:latin typeface="+mj-lt"/>
              </a:rPr>
              <a:t>tidak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memerlukan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tanah</a:t>
            </a:r>
            <a:endParaRPr lang="en-US" altLang="en-US" sz="2200" dirty="0">
              <a:latin typeface="+mj-lt"/>
            </a:endParaRPr>
          </a:p>
          <a:p>
            <a:pPr lvl="2" eaLnBrk="1" hangingPunct="1"/>
            <a:r>
              <a:rPr lang="en-US" altLang="en-US" sz="2200" dirty="0">
                <a:latin typeface="+mj-lt"/>
              </a:rPr>
              <a:t>		2. </a:t>
            </a:r>
            <a:r>
              <a:rPr lang="en-US" altLang="en-US" sz="2200" dirty="0" err="1">
                <a:latin typeface="+mj-lt"/>
              </a:rPr>
              <a:t>tanaman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bebas</a:t>
            </a:r>
            <a:r>
              <a:rPr lang="en-US" altLang="en-US" sz="2200" dirty="0">
                <a:latin typeface="+mj-lt"/>
              </a:rPr>
              <a:t> </a:t>
            </a:r>
            <a:r>
              <a:rPr lang="en-US" altLang="en-US" sz="2200" dirty="0" err="1">
                <a:latin typeface="+mj-lt"/>
              </a:rPr>
              <a:t>hama</a:t>
            </a:r>
            <a:endParaRPr lang="en-US" altLang="en-US" sz="22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A2D46CC-EBF9-4A7A-93C1-5D2AC95EDA8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00200"/>
            <a:ext cx="83820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err="1">
                <a:cs typeface="Arial" panose="020B0604020202020204" pitchFamily="34" charset="0"/>
              </a:rPr>
              <a:t>Tujuan</a:t>
            </a:r>
            <a:r>
              <a:rPr lang="en-US" sz="3200" kern="0" dirty="0"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cs typeface="Arial" panose="020B0604020202020204" pitchFamily="34" charset="0"/>
              </a:rPr>
              <a:t>penyimpanan</a:t>
            </a:r>
            <a:endParaRPr lang="en-US" sz="3200" kern="0" dirty="0"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 err="1">
                <a:cs typeface="Arial" panose="020B0604020202020204" pitchFamily="34" charset="0"/>
              </a:rPr>
              <a:t>Menjaga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kestabilan</a:t>
            </a:r>
            <a:r>
              <a:rPr lang="en-US" sz="2800" kern="0" dirty="0">
                <a:cs typeface="Arial" panose="020B0604020202020204" pitchFamily="34" charset="0"/>
              </a:rPr>
              <a:t> genetic.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 err="1">
                <a:cs typeface="Arial" panose="020B0604020202020204" pitchFamily="34" charset="0"/>
              </a:rPr>
              <a:t>Menjaga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penyimpanan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dalam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jangka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waktu</a:t>
            </a:r>
            <a:r>
              <a:rPr lang="en-US" sz="2800" kern="0" dirty="0">
                <a:cs typeface="Arial" panose="020B0604020202020204" pitchFamily="34" charset="0"/>
              </a:rPr>
              <a:t> lama </a:t>
            </a:r>
            <a:r>
              <a:rPr lang="en-US" sz="2800" kern="0" dirty="0" err="1">
                <a:cs typeface="Arial" panose="020B0604020202020204" pitchFamily="34" charset="0"/>
              </a:rPr>
              <a:t>tanpa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kehilangan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kemampuan</a:t>
            </a:r>
            <a:r>
              <a:rPr lang="en-US" sz="2800" kern="0" dirty="0"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cs typeface="Arial" panose="020B0604020202020204" pitchFamily="34" charset="0"/>
              </a:rPr>
              <a:t>hidup</a:t>
            </a:r>
            <a:endParaRPr lang="en-US" sz="2800" kern="0" dirty="0"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 err="1">
                <a:cs typeface="Arial" panose="020B0604020202020204" pitchFamily="34" charset="0"/>
              </a:rPr>
              <a:t>ekonomis</a:t>
            </a:r>
            <a:endParaRPr lang="en-US" sz="2800" kern="0" dirty="0">
              <a:cs typeface="Arial" panose="020B060402020202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cs typeface="Arial" panose="020B0604020202020204" pitchFamily="34" charset="0"/>
              </a:rPr>
              <a:t>3 </a:t>
            </a:r>
            <a:r>
              <a:rPr lang="en-US" sz="3200" kern="0" dirty="0" err="1">
                <a:cs typeface="Arial" panose="020B0604020202020204" pitchFamily="34" charset="0"/>
              </a:rPr>
              <a:t>tipe</a:t>
            </a:r>
            <a:r>
              <a:rPr lang="en-US" sz="3200" kern="0" dirty="0"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cs typeface="Arial" panose="020B0604020202020204" pitchFamily="34" charset="0"/>
              </a:rPr>
              <a:t>penyimpanan</a:t>
            </a:r>
            <a:endParaRPr lang="en-US" sz="3200" kern="0" dirty="0">
              <a:cs typeface="Arial" panose="020B0604020202020204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cs typeface="Arial" panose="020B0604020202020204" pitchFamily="34" charset="0"/>
              </a:rPr>
              <a:t>Normal growth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cs typeface="Arial" panose="020B0604020202020204" pitchFamily="34" charset="0"/>
              </a:rPr>
              <a:t>Slow growth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800" kern="0" dirty="0">
                <a:cs typeface="Arial" panose="020B0604020202020204" pitchFamily="34" charset="0"/>
              </a:rPr>
              <a:t>Cryopreservation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C74D75D-73CE-40CB-8D4F-85CB26F02519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5778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err="1">
                <a:ea typeface="+mj-ea"/>
                <a:cs typeface="Arial" panose="020B0604020202020204" pitchFamily="34" charset="0"/>
              </a:rPr>
              <a:t>Koleksi</a:t>
            </a:r>
            <a:r>
              <a:rPr lang="en-US" sz="4400" kern="0" dirty="0">
                <a:ea typeface="+mj-ea"/>
                <a:cs typeface="Arial" panose="020B0604020202020204" pitchFamily="34" charset="0"/>
              </a:rPr>
              <a:t> in vitro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2">
            <a:extLst>
              <a:ext uri="{FF2B5EF4-FFF2-40B4-BE49-F238E27FC236}">
                <a16:creationId xmlns:a16="http://schemas.microsoft.com/office/drawing/2014/main" id="{9E0BD9D8-4CF6-4B79-91D5-973C1896C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00200"/>
            <a:ext cx="7924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cs typeface="Arial" panose="020B0604020202020204" pitchFamily="34" charset="0"/>
              </a:rPr>
              <a:t>Dapat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dilakukan</a:t>
            </a:r>
            <a:r>
              <a:rPr lang="en-US" altLang="en-US" sz="3200" dirty="0">
                <a:cs typeface="Arial" panose="020B0604020202020204" pitchFamily="34" charset="0"/>
              </a:rPr>
              <a:t> di media semi solid </a:t>
            </a:r>
            <a:r>
              <a:rPr lang="en-US" altLang="en-US" sz="3200" dirty="0" err="1">
                <a:cs typeface="Arial" panose="020B0604020202020204" pitchFamily="34" charset="0"/>
              </a:rPr>
              <a:t>atau</a:t>
            </a:r>
            <a:r>
              <a:rPr lang="en-US" altLang="en-US" sz="3200" dirty="0">
                <a:cs typeface="Arial" panose="020B0604020202020204" pitchFamily="34" charset="0"/>
              </a:rPr>
              <a:t> media </a:t>
            </a:r>
            <a:r>
              <a:rPr lang="en-US" altLang="en-US" sz="3200" dirty="0" err="1">
                <a:cs typeface="Arial" panose="020B0604020202020204" pitchFamily="34" charset="0"/>
              </a:rPr>
              <a:t>cair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3200" dirty="0">
                <a:cs typeface="Arial" panose="020B0604020202020204" pitchFamily="34" charset="0"/>
              </a:rPr>
              <a:t>Sama </a:t>
            </a:r>
            <a:r>
              <a:rPr lang="en-US" altLang="en-US" sz="3200" dirty="0" err="1">
                <a:cs typeface="Arial" panose="020B0604020202020204" pitchFamily="34" charset="0"/>
              </a:rPr>
              <a:t>dengan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multiplikasi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dengan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mikropropagasi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cs typeface="Arial" panose="020B0604020202020204" pitchFamily="34" charset="0"/>
              </a:rPr>
              <a:t>Harus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sering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dilakukan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subkultur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3200" dirty="0" err="1">
                <a:cs typeface="Arial" panose="020B0604020202020204" pitchFamily="34" charset="0"/>
              </a:rPr>
              <a:t>Apabila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berupa</a:t>
            </a:r>
            <a:r>
              <a:rPr lang="en-US" altLang="en-US" sz="3200" dirty="0">
                <a:cs typeface="Arial" panose="020B0604020202020204" pitchFamily="34" charset="0"/>
              </a:rPr>
              <a:t> tunas </a:t>
            </a:r>
            <a:r>
              <a:rPr lang="en-US" altLang="en-US" sz="3200" dirty="0" err="1">
                <a:cs typeface="Arial" panose="020B0604020202020204" pitchFamily="34" charset="0"/>
              </a:rPr>
              <a:t>aksilar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maka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secara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genetik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akan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stabil</a:t>
            </a:r>
            <a:endParaRPr lang="en-US" altLang="en-US" sz="3200" dirty="0">
              <a:cs typeface="Arial" panose="020B0604020202020204" pitchFamily="34" charset="0"/>
            </a:endParaRPr>
          </a:p>
          <a:p>
            <a:pPr eaLnBrk="1" hangingPunct="1">
              <a:buFontTx/>
              <a:buAutoNum type="arabicPeriod"/>
            </a:pPr>
            <a:endParaRPr lang="en-US" altLang="en-US" dirty="0"/>
          </a:p>
          <a:p>
            <a:pPr eaLnBrk="1" hangingPunct="1">
              <a:buFontTx/>
              <a:buAutoNum type="arabicPeriod"/>
            </a:pPr>
            <a:endParaRPr lang="en-US" alt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7EEDD9-7682-4A61-A954-B7142D190D6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5778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err="1">
                <a:ea typeface="+mj-ea"/>
                <a:cs typeface="Arial" panose="020B0604020202020204" pitchFamily="34" charset="0"/>
              </a:rPr>
              <a:t>Koleksi</a:t>
            </a:r>
            <a:r>
              <a:rPr lang="en-US" sz="4400" kern="0" dirty="0">
                <a:ea typeface="+mj-ea"/>
                <a:cs typeface="Arial" panose="020B0604020202020204" pitchFamily="34" charset="0"/>
              </a:rPr>
              <a:t> in vitro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90</TotalTime>
  <Words>566</Words>
  <Application>Microsoft Office PowerPoint</Application>
  <PresentationFormat>On-screen Show (4:3)</PresentationFormat>
  <Paragraphs>128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Bodoni MT Black</vt:lpstr>
      <vt:lpstr>Calibri</vt:lpstr>
      <vt:lpstr>Garamond</vt:lpstr>
      <vt:lpstr>Wingdings</vt:lpstr>
      <vt:lpstr>EU</vt:lpstr>
      <vt:lpstr>Kuliah 13</vt:lpstr>
      <vt:lpstr>PowerPoint Presentation</vt:lpstr>
      <vt:lpstr>Seed Potato Production</vt:lpstr>
      <vt:lpstr>Cara menghilangkan virus</vt:lpstr>
      <vt:lpstr>Eliminasi Virus</vt:lpstr>
      <vt:lpstr>PowerPoint Presentation</vt:lpstr>
      <vt:lpstr>PowerPoint Presentation</vt:lpstr>
      <vt:lpstr>PowerPoint Presentation</vt:lpstr>
      <vt:lpstr>PowerPoint Presentation</vt:lpstr>
      <vt:lpstr>Slow growth</vt:lpstr>
      <vt:lpstr>PowerPoint Presentation</vt:lpstr>
      <vt:lpstr>Cold storage</vt:lpstr>
      <vt:lpstr>Kekurangan</vt:lpstr>
      <vt:lpstr>PowerPoint Presentation</vt:lpstr>
      <vt:lpstr>PowerPoint Presentation</vt:lpstr>
      <vt:lpstr>PowerPoint Presentation</vt:lpstr>
      <vt:lpstr>Tahap Cryopreservation</vt:lpstr>
      <vt:lpstr>Yang diperlukan dalam transformasi gen tanaman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13</dc:title>
  <dc:creator>Aroem Naroeni</dc:creator>
  <cp:lastModifiedBy>Aroem Naroeni</cp:lastModifiedBy>
  <cp:revision>11</cp:revision>
  <dcterms:created xsi:type="dcterms:W3CDTF">2018-12-11T15:16:23Z</dcterms:created>
  <dcterms:modified xsi:type="dcterms:W3CDTF">2018-12-11T16:46:41Z</dcterms:modified>
</cp:coreProperties>
</file>