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53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6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80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61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65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92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59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20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73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26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94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6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22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5599F5A-EA13-44AC-8ADE-CE6B12A9E5F7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7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8376" y="3437731"/>
            <a:ext cx="7772400" cy="1470025"/>
          </a:xfrm>
        </p:spPr>
        <p:txBody>
          <a:bodyPr/>
          <a:lstStyle/>
          <a:p>
            <a:r>
              <a:rPr lang="en-US" dirty="0" err="1"/>
              <a:t>KKKkkkk</a:t>
            </a:r>
            <a:endParaRPr lang="en-US" dirty="0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420143"/>
            <a:ext cx="6400800" cy="1752600"/>
          </a:xfrm>
        </p:spPr>
        <p:txBody>
          <a:bodyPr/>
          <a:lstStyle/>
          <a:p>
            <a:r>
              <a:rPr lang="en-US" sz="4000" dirty="0" err="1">
                <a:solidFill>
                  <a:schemeClr val="bg1"/>
                </a:solidFill>
              </a:rPr>
              <a:t>Kultur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Jaringan</a:t>
            </a:r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KULIAH 5</a:t>
            </a:r>
          </a:p>
          <a:p>
            <a:r>
              <a:rPr lang="en-US" sz="4000" dirty="0" err="1">
                <a:solidFill>
                  <a:schemeClr val="bg1"/>
                </a:solidFill>
              </a:rPr>
              <a:t>Prinsip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regenerasi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i="1" dirty="0">
                <a:solidFill>
                  <a:schemeClr val="bg1"/>
                </a:solidFill>
              </a:rPr>
              <a:t>in vitro </a:t>
            </a:r>
          </a:p>
          <a:p>
            <a:r>
              <a:rPr lang="en-US" sz="4000" dirty="0">
                <a:solidFill>
                  <a:schemeClr val="bg1"/>
                </a:solidFill>
              </a:rPr>
              <a:t>dan </a:t>
            </a:r>
            <a:r>
              <a:rPr lang="en-US" sz="4000" dirty="0" err="1">
                <a:solidFill>
                  <a:schemeClr val="bg1"/>
                </a:solidFill>
              </a:rPr>
              <a:t>keunggulannya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02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DD6C2-C23D-4037-B997-49C270E64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Organogenesis</a:t>
            </a:r>
          </a:p>
        </p:txBody>
      </p:sp>
      <p:pic>
        <p:nvPicPr>
          <p:cNvPr id="3074" name="Picture 2" descr="Image result for organogenesis in plant tissue culture">
            <a:extLst>
              <a:ext uri="{FF2B5EF4-FFF2-40B4-BE49-F238E27FC236}">
                <a16:creationId xmlns:a16="http://schemas.microsoft.com/office/drawing/2014/main" id="{85BE9A7B-FBDB-47DF-B4DF-6004FFBCEE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46" y="1659117"/>
            <a:ext cx="8100101" cy="391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357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05960-32B3-46DC-82E6-2D9DCD9A9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Organogenesis</a:t>
            </a:r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F1E742E2-0F0C-4A7A-96DB-5B5D262096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1981994"/>
            <a:ext cx="3390900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547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0DC3B-C95F-46FA-B337-B5E5615B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Organogenesis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975C4-8764-4CAC-AB2A-CB624F228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en-US" dirty="0"/>
              <a:t>1. Primordium :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sekelompok</a:t>
            </a:r>
            <a:r>
              <a:rPr lang="en-US" dirty="0"/>
              <a:t> </a:t>
            </a:r>
            <a:r>
              <a:rPr lang="en-US" dirty="0" err="1"/>
              <a:t>sel-sel</a:t>
            </a:r>
            <a:r>
              <a:rPr lang="en-US" dirty="0"/>
              <a:t> </a:t>
            </a:r>
            <a:r>
              <a:rPr lang="en-US" dirty="0" err="1"/>
              <a:t>meristematik</a:t>
            </a:r>
            <a:r>
              <a:rPr lang="en-US" dirty="0"/>
              <a:t> ( </a:t>
            </a:r>
            <a:r>
              <a:rPr lang="en-US" dirty="0" err="1"/>
              <a:t>meristemoid</a:t>
            </a:r>
            <a:r>
              <a:rPr lang="en-US" dirty="0"/>
              <a:t>)</a:t>
            </a:r>
          </a:p>
          <a:p>
            <a:r>
              <a:rPr lang="en-US" dirty="0"/>
              <a:t>2. </a:t>
            </a:r>
            <a:r>
              <a:rPr lang="en-US" dirty="0" err="1"/>
              <a:t>Kaulogenesis</a:t>
            </a:r>
            <a:r>
              <a:rPr lang="en-US" dirty="0"/>
              <a:t> : </a:t>
            </a:r>
            <a:r>
              <a:rPr lang="en-US" dirty="0" err="1"/>
              <a:t>induksi</a:t>
            </a:r>
            <a:r>
              <a:rPr lang="en-US" dirty="0"/>
              <a:t> </a:t>
            </a:r>
            <a:r>
              <a:rPr lang="en-US" dirty="0" err="1"/>
              <a:t>pemebentukan</a:t>
            </a:r>
            <a:r>
              <a:rPr lang="en-US" dirty="0"/>
              <a:t> dan </a:t>
            </a:r>
            <a:r>
              <a:rPr lang="en-US" dirty="0" err="1"/>
              <a:t>perkembangan</a:t>
            </a:r>
            <a:r>
              <a:rPr lang="en-US" dirty="0"/>
              <a:t> tunas</a:t>
            </a:r>
          </a:p>
          <a:p>
            <a:r>
              <a:rPr lang="en-US" dirty="0"/>
              <a:t>3. </a:t>
            </a:r>
            <a:r>
              <a:rPr lang="en-US" dirty="0" err="1"/>
              <a:t>Rizogenesis</a:t>
            </a:r>
            <a:r>
              <a:rPr lang="en-US" dirty="0"/>
              <a:t> : </a:t>
            </a:r>
            <a:r>
              <a:rPr lang="en-US" dirty="0" err="1"/>
              <a:t>induksi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dan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akar</a:t>
            </a:r>
            <a:endParaRPr lang="en-US" dirty="0"/>
          </a:p>
          <a:p>
            <a:r>
              <a:rPr lang="en-US" dirty="0"/>
              <a:t>Meristem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 yang </a:t>
            </a:r>
            <a:r>
              <a:rPr lang="en-US" dirty="0" err="1"/>
              <a:t>tersusun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sel-sel</a:t>
            </a:r>
            <a:r>
              <a:rPr lang="en-US" dirty="0"/>
              <a:t> yang </a:t>
            </a:r>
            <a:r>
              <a:rPr lang="en-US" dirty="0" err="1"/>
              <a:t>membelah</a:t>
            </a:r>
            <a:r>
              <a:rPr lang="en-US" dirty="0"/>
              <a:t> dan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berdiferensiasi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organ </a:t>
            </a:r>
            <a:r>
              <a:rPr lang="en-US" dirty="0" err="1"/>
              <a:t>baru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524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2558A-D650-4303-864C-1986479CB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Organogenesis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070D4-E26F-49C0-81EF-D5C8B0B33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Organogenesis pad kultur in vitro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pengatur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(</a:t>
            </a:r>
            <a:r>
              <a:rPr lang="en-US" dirty="0" err="1"/>
              <a:t>rasio</a:t>
            </a:r>
            <a:r>
              <a:rPr lang="en-US" dirty="0"/>
              <a:t> </a:t>
            </a:r>
            <a:r>
              <a:rPr lang="en-US" dirty="0" err="1"/>
              <a:t>auksin-sitokin</a:t>
            </a:r>
            <a:r>
              <a:rPr lang="en-US" dirty="0"/>
              <a:t>)</a:t>
            </a:r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akar</a:t>
            </a:r>
            <a:r>
              <a:rPr lang="en-US" dirty="0"/>
              <a:t> dan tunas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eksplan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didahului</a:t>
            </a:r>
            <a:r>
              <a:rPr lang="en-US" dirty="0"/>
              <a:t> oleh </a:t>
            </a:r>
            <a:r>
              <a:rPr lang="en-US" dirty="0" err="1"/>
              <a:t>kalus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organogenesis </a:t>
            </a:r>
            <a:r>
              <a:rPr lang="en-US" dirty="0" err="1"/>
              <a:t>langsung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88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8C975-C2C1-4F15-B2A7-4EF5C743F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Organogenesis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BAFFBA-996A-4050-9B0F-75B5D969C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759" y="1315106"/>
            <a:ext cx="3485742" cy="4345689"/>
          </a:xfrm>
          <a:prstGeom prst="rect">
            <a:avLst/>
          </a:prstGeom>
        </p:spPr>
      </p:pic>
      <p:pic>
        <p:nvPicPr>
          <p:cNvPr id="5124" name="Picture 4" descr="Image result for direct organogenesis in plants">
            <a:extLst>
              <a:ext uri="{FF2B5EF4-FFF2-40B4-BE49-F238E27FC236}">
                <a16:creationId xmlns:a16="http://schemas.microsoft.com/office/drawing/2014/main" id="{D98655CD-3B22-48D3-BC0B-0A3B353E2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2" y="1545997"/>
            <a:ext cx="4604754" cy="325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5B5A2B-373E-4D52-9E91-6BEBD5AD4DD5}"/>
              </a:ext>
            </a:extLst>
          </p:cNvPr>
          <p:cNvSpPr txBox="1"/>
          <p:nvPr/>
        </p:nvSpPr>
        <p:spPr>
          <a:xfrm flipH="1">
            <a:off x="2058868" y="5127337"/>
            <a:ext cx="161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CDF3BB-BB80-4CE4-B5E0-86C4F7BF9170}"/>
              </a:ext>
            </a:extLst>
          </p:cNvPr>
          <p:cNvSpPr txBox="1"/>
          <p:nvPr/>
        </p:nvSpPr>
        <p:spPr>
          <a:xfrm flipH="1">
            <a:off x="6340208" y="5660795"/>
            <a:ext cx="161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Indirect</a:t>
            </a:r>
          </a:p>
        </p:txBody>
      </p:sp>
    </p:spTree>
    <p:extLst>
      <p:ext uri="{BB962C8B-B14F-4D97-AF65-F5344CB8AC3E}">
        <p14:creationId xmlns:p14="http://schemas.microsoft.com/office/powerpoint/2010/main" val="3566561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2BC36-AE5B-4381-ABA9-B78C655B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Organogenesis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B8E80-819E-47B4-AF00-4BFC4BC0D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Indirect organogenesis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variasi</a:t>
            </a:r>
            <a:r>
              <a:rPr lang="en-US" dirty="0"/>
              <a:t> </a:t>
            </a:r>
            <a:r>
              <a:rPr lang="en-US" dirty="0" err="1"/>
              <a:t>somaklonal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82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65470-30BF-42B5-AC2F-ED0DC28E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Embriogenesis</a:t>
            </a:r>
            <a:r>
              <a:rPr lang="en-US" dirty="0"/>
              <a:t> </a:t>
            </a:r>
            <a:r>
              <a:rPr lang="en-US" dirty="0" err="1"/>
              <a:t>Somatik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6037E-ED52-4BBA-A6F1-37CEC791A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Embriogenesis</a:t>
            </a:r>
            <a:r>
              <a:rPr lang="en-US" dirty="0"/>
              <a:t> somatic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bipolar yang </a:t>
            </a:r>
            <a:r>
              <a:rPr lang="en-US" dirty="0" err="1"/>
              <a:t>memiliki</a:t>
            </a:r>
            <a:r>
              <a:rPr lang="en-US" dirty="0"/>
              <a:t> meristem </a:t>
            </a:r>
            <a:r>
              <a:rPr lang="en-US" dirty="0" err="1"/>
              <a:t>akar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eksplan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kalus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kultur sel.</a:t>
            </a:r>
          </a:p>
          <a:p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embrio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somatic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fusi</a:t>
            </a:r>
            <a:r>
              <a:rPr lang="en-US" dirty="0"/>
              <a:t> </a:t>
            </a:r>
            <a:r>
              <a:rPr lang="en-US" dirty="0" err="1"/>
              <a:t>gamet</a:t>
            </a:r>
            <a:r>
              <a:rPr lang="en-US" dirty="0"/>
              <a:t>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embrio</a:t>
            </a:r>
            <a:r>
              <a:rPr lang="en-US" dirty="0"/>
              <a:t> </a:t>
            </a:r>
            <a:r>
              <a:rPr lang="en-US" dirty="0" err="1"/>
              <a:t>zigotic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938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B549A-7E75-4DB2-887E-109532100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Enbriogenesis</a:t>
            </a:r>
            <a:r>
              <a:rPr lang="en-US" dirty="0"/>
              <a:t> </a:t>
            </a:r>
            <a:r>
              <a:rPr lang="en-US" dirty="0" err="1"/>
              <a:t>somatik</a:t>
            </a:r>
            <a:endParaRPr lang="en-US" dirty="0"/>
          </a:p>
        </p:txBody>
      </p:sp>
      <p:pic>
        <p:nvPicPr>
          <p:cNvPr id="6146" name="Picture 2" descr="Image result for somatic embryogenesis">
            <a:extLst>
              <a:ext uri="{FF2B5EF4-FFF2-40B4-BE49-F238E27FC236}">
                <a16:creationId xmlns:a16="http://schemas.microsoft.com/office/drawing/2014/main" id="{FF9D8D8E-4806-4F12-8C78-612DC63BF3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374" y="1637827"/>
            <a:ext cx="4615010" cy="292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06E5C7-E2DA-4E76-932D-05C9AB3CE052}"/>
              </a:ext>
            </a:extLst>
          </p:cNvPr>
          <p:cNvSpPr txBox="1"/>
          <p:nvPr/>
        </p:nvSpPr>
        <p:spPr>
          <a:xfrm flipH="1">
            <a:off x="2483374" y="4780856"/>
            <a:ext cx="479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Contoh</a:t>
            </a:r>
            <a:r>
              <a:rPr lang="en-US" dirty="0"/>
              <a:t> pada </a:t>
            </a:r>
            <a:r>
              <a:rPr lang="en-US" dirty="0" err="1"/>
              <a:t>kedelai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875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526A1-83E6-458B-A809-3EEE083F7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Regenerasi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86704-9A52-4BDD-80F8-F4788CF52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organisme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proses </a:t>
            </a:r>
            <a:r>
              <a:rPr lang="en-US" dirty="0" err="1"/>
              <a:t>regenerasi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luka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kehilangan</a:t>
            </a:r>
            <a:r>
              <a:rPr lang="en-US" dirty="0"/>
              <a:t> organ </a:t>
            </a:r>
            <a:r>
              <a:rPr lang="en-US" dirty="0" err="1"/>
              <a:t>tubuhnya</a:t>
            </a:r>
            <a:r>
              <a:rPr lang="en-US" dirty="0"/>
              <a:t>.</a:t>
            </a:r>
          </a:p>
          <a:p>
            <a:r>
              <a:rPr lang="en-US" dirty="0"/>
              <a:t>Proses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regenerasi</a:t>
            </a:r>
            <a:r>
              <a:rPr lang="en-US" dirty="0"/>
              <a:t>.</a:t>
            </a:r>
          </a:p>
          <a:p>
            <a:r>
              <a:rPr lang="en-US" dirty="0" err="1"/>
              <a:t>Tanaman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regenerasi</a:t>
            </a:r>
            <a:r>
              <a:rPr lang="en-US" dirty="0"/>
              <a:t>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stek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penyambungan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5031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E9B16-2085-4E75-B83D-2D519C810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Regenerasi</a:t>
            </a:r>
            <a:r>
              <a:rPr lang="en-US" dirty="0"/>
              <a:t> </a:t>
            </a:r>
            <a:r>
              <a:rPr lang="en-US" dirty="0" err="1"/>
              <a:t>Eksplan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8EBF7-778B-40DF-A804-9E348CE1D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Ada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lintasan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eksplan</a:t>
            </a:r>
            <a:r>
              <a:rPr lang="en-US" dirty="0"/>
              <a:t> </a:t>
            </a:r>
            <a:r>
              <a:rPr lang="en-US" dirty="0" err="1"/>
              <a:t>meregenerasi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 </a:t>
            </a:r>
            <a:r>
              <a:rPr lang="en-US" dirty="0" err="1"/>
              <a:t>utuh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Proliferasi</a:t>
            </a:r>
            <a:r>
              <a:rPr lang="en-US" dirty="0"/>
              <a:t> </a:t>
            </a:r>
            <a:r>
              <a:rPr lang="en-US" dirty="0" err="1"/>
              <a:t>kuncup</a:t>
            </a:r>
            <a:r>
              <a:rPr lang="en-US" dirty="0"/>
              <a:t> </a:t>
            </a:r>
            <a:r>
              <a:rPr lang="en-US" dirty="0" err="1"/>
              <a:t>aksilar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meristem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(kultur </a:t>
            </a:r>
            <a:r>
              <a:rPr lang="en-US" dirty="0" err="1"/>
              <a:t>nodus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tunas)</a:t>
            </a:r>
          </a:p>
          <a:p>
            <a:pPr marL="514350" indent="-514350">
              <a:buAutoNum type="arabicPeriod"/>
            </a:pPr>
            <a:r>
              <a:rPr lang="en-US" dirty="0"/>
              <a:t>Organogenesis</a:t>
            </a:r>
          </a:p>
          <a:p>
            <a:pPr marL="514350" indent="-514350">
              <a:buAutoNum type="arabicPeriod"/>
            </a:pPr>
            <a:r>
              <a:rPr lang="en-US" dirty="0" err="1"/>
              <a:t>Embriogenesis</a:t>
            </a:r>
            <a:r>
              <a:rPr lang="en-US" dirty="0"/>
              <a:t> </a:t>
            </a:r>
            <a:r>
              <a:rPr lang="en-US" dirty="0" err="1"/>
              <a:t>somatik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5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9EC0E-D9C4-45D3-97EB-54FBD4BDE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Regenerasi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0C37E-2FDF-4C49-B0A0-19D9CA510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Tanaman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2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seluler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proses </a:t>
            </a:r>
            <a:r>
              <a:rPr lang="en-US" dirty="0" err="1"/>
              <a:t>regenerasi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1. </a:t>
            </a:r>
            <a:r>
              <a:rPr lang="en-US" dirty="0" err="1"/>
              <a:t>Reaktivasi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yang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terdifferensiasi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2. </a:t>
            </a:r>
            <a:r>
              <a:rPr lang="en-US" dirty="0" err="1"/>
              <a:t>Pemrograman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yang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terdiferensiasi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1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443F7-1373-45EE-8E92-0183D676D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Regenerasi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9410C-7733-48C5-B8A3-D61E6A23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Sel</a:t>
            </a:r>
            <a:r>
              <a:rPr lang="en-US" dirty="0"/>
              <a:t> pada 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muda</a:t>
            </a:r>
            <a:r>
              <a:rPr lang="en-US" dirty="0"/>
              <a:t> (juvenile)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regenerative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embrio</a:t>
            </a:r>
            <a:r>
              <a:rPr lang="en-US" dirty="0"/>
              <a:t> </a:t>
            </a:r>
            <a:r>
              <a:rPr lang="en-US" dirty="0" err="1"/>
              <a:t>zigotik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embryogenesis somatic.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Misalnya</a:t>
            </a:r>
            <a:r>
              <a:rPr lang="en-US" dirty="0"/>
              <a:t> : </a:t>
            </a:r>
            <a:r>
              <a:rPr lang="en-US" dirty="0" err="1"/>
              <a:t>hipokotil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embrio</a:t>
            </a:r>
            <a:r>
              <a:rPr lang="en-US" dirty="0"/>
              <a:t> </a:t>
            </a:r>
            <a:r>
              <a:rPr lang="en-US" dirty="0" err="1"/>
              <a:t>Tilia</a:t>
            </a:r>
            <a:r>
              <a:rPr lang="en-US" dirty="0"/>
              <a:t> </a:t>
            </a:r>
            <a:r>
              <a:rPr lang="en-US" dirty="0" err="1"/>
              <a:t>amurensis</a:t>
            </a:r>
            <a:endParaRPr lang="en-US" dirty="0"/>
          </a:p>
        </p:txBody>
      </p:sp>
      <p:pic>
        <p:nvPicPr>
          <p:cNvPr id="1026" name="Picture 2" descr="Image result for hipocotyl tilia amurensis">
            <a:extLst>
              <a:ext uri="{FF2B5EF4-FFF2-40B4-BE49-F238E27FC236}">
                <a16:creationId xmlns:a16="http://schemas.microsoft.com/office/drawing/2014/main" id="{3EA95617-EB83-46AF-8D3F-8B88F3629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29" y="4218214"/>
            <a:ext cx="1408963" cy="207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287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61BCB-74E9-447A-9693-B3B9B5CBB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Regenerasi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EA8AE-6F70-4494-9FE3-B747840EF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Sedangkan</a:t>
            </a:r>
            <a:r>
              <a:rPr lang="en-US" dirty="0"/>
              <a:t> pada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dewasa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terdiferensiasi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meristematic yang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membelah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ditumbuhkan</a:t>
            </a:r>
            <a:r>
              <a:rPr lang="en-US" dirty="0"/>
              <a:t> pada media yang </a:t>
            </a:r>
            <a:r>
              <a:rPr lang="en-US" dirty="0" err="1"/>
              <a:t>mendukung</a:t>
            </a:r>
            <a:r>
              <a:rPr lang="en-US" dirty="0"/>
              <a:t> proses </a:t>
            </a:r>
            <a:r>
              <a:rPr lang="en-US" dirty="0" err="1"/>
              <a:t>proliferasi</a:t>
            </a:r>
            <a:r>
              <a:rPr lang="en-US" dirty="0"/>
              <a:t>.</a:t>
            </a:r>
          </a:p>
          <a:p>
            <a:r>
              <a:rPr lang="en-US" dirty="0" err="1"/>
              <a:t>Regenerasi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juga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meristem (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adventif</a:t>
            </a:r>
            <a:r>
              <a:rPr lang="en-US" dirty="0"/>
              <a:t>) </a:t>
            </a:r>
            <a:r>
              <a:rPr lang="en-US" dirty="0" err="1"/>
              <a:t>atau</a:t>
            </a:r>
            <a:r>
              <a:rPr lang="en-US" dirty="0"/>
              <a:t> kultur </a:t>
            </a:r>
            <a:r>
              <a:rPr lang="en-US" dirty="0" err="1"/>
              <a:t>kalus</a:t>
            </a:r>
            <a:r>
              <a:rPr lang="en-US" dirty="0"/>
              <a:t> dan kultur </a:t>
            </a:r>
            <a:r>
              <a:rPr lang="en-US" dirty="0" err="1"/>
              <a:t>sel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511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25E2D-9483-4138-8320-217ACE657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Proliferasi</a:t>
            </a:r>
            <a:r>
              <a:rPr lang="en-US" dirty="0"/>
              <a:t> </a:t>
            </a:r>
            <a:r>
              <a:rPr lang="en-US" dirty="0" err="1"/>
              <a:t>Kuncup</a:t>
            </a:r>
            <a:r>
              <a:rPr lang="en-US" dirty="0"/>
              <a:t> </a:t>
            </a:r>
            <a:r>
              <a:rPr lang="en-US" dirty="0" err="1"/>
              <a:t>Aksilar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F79FA-505E-473C-97BA-337AC9F6B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82" y="1081728"/>
            <a:ext cx="8861196" cy="4525963"/>
          </a:xfrm>
        </p:spPr>
        <p:txBody>
          <a:bodyPr/>
          <a:lstStyle/>
          <a:p>
            <a:r>
              <a:rPr lang="en-US" dirty="0" err="1"/>
              <a:t>Mengandalkan</a:t>
            </a:r>
            <a:r>
              <a:rPr lang="en-US" dirty="0"/>
              <a:t> meristem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ada</a:t>
            </a:r>
            <a:endParaRPr lang="en-US" dirty="0"/>
          </a:p>
          <a:p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stabil</a:t>
            </a:r>
            <a:r>
              <a:rPr lang="en-US" dirty="0"/>
              <a:t> </a:t>
            </a:r>
            <a:r>
              <a:rPr lang="en-US" dirty="0" err="1"/>
              <a:t>genetik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mengandalkan</a:t>
            </a:r>
            <a:r>
              <a:rPr lang="en-US" dirty="0"/>
              <a:t> meristem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ada</a:t>
            </a:r>
            <a:endParaRPr lang="en-US" dirty="0"/>
          </a:p>
          <a:p>
            <a:r>
              <a:rPr lang="en-US" dirty="0"/>
              <a:t>Pada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metilasi</a:t>
            </a:r>
            <a:r>
              <a:rPr lang="en-US" dirty="0"/>
              <a:t> DNA dan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variasi</a:t>
            </a:r>
            <a:r>
              <a:rPr lang="en-US" dirty="0"/>
              <a:t> </a:t>
            </a:r>
            <a:r>
              <a:rPr lang="en-US" dirty="0" err="1"/>
              <a:t>epigenetik</a:t>
            </a:r>
            <a:r>
              <a:rPr lang="en-US" dirty="0"/>
              <a:t>.</a:t>
            </a:r>
          </a:p>
          <a:p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variasi</a:t>
            </a:r>
            <a:r>
              <a:rPr lang="en-US" dirty="0"/>
              <a:t> epigenetic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sementara</a:t>
            </a:r>
            <a:r>
              <a:rPr lang="en-US" dirty="0"/>
              <a:t> dan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fenotip</a:t>
            </a:r>
            <a:r>
              <a:rPr lang="en-US" dirty="0"/>
              <a:t> normal</a:t>
            </a:r>
          </a:p>
          <a:p>
            <a:r>
              <a:rPr lang="en-US" dirty="0"/>
              <a:t>Meristem </a:t>
            </a:r>
            <a:r>
              <a:rPr lang="en-US" dirty="0" err="1"/>
              <a:t>diinduksi</a:t>
            </a:r>
            <a:r>
              <a:rPr lang="en-US" dirty="0"/>
              <a:t> pada </a:t>
            </a:r>
            <a:r>
              <a:rPr lang="en-US" dirty="0" err="1"/>
              <a:t>kuncup</a:t>
            </a:r>
            <a:r>
              <a:rPr lang="en-US" dirty="0"/>
              <a:t> </a:t>
            </a:r>
            <a:r>
              <a:rPr lang="en-US" dirty="0" err="1"/>
              <a:t>aksilar</a:t>
            </a:r>
            <a:r>
              <a:rPr lang="en-US" dirty="0"/>
              <a:t> </a:t>
            </a:r>
            <a:r>
              <a:rPr lang="en-US" dirty="0" err="1"/>
              <a:t>diinduksi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proliferasi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diregenerasi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tunas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menalui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kalus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45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E07DB-BEE1-47EB-ACC1-70DDA48A7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Propagasi</a:t>
            </a:r>
            <a:r>
              <a:rPr lang="en-US" dirty="0"/>
              <a:t> in vitro</a:t>
            </a:r>
          </a:p>
        </p:txBody>
      </p:sp>
      <p:pic>
        <p:nvPicPr>
          <p:cNvPr id="2050" name="Picture 2" descr="Image result for hypocotyl tilia amurensis in vitro">
            <a:extLst>
              <a:ext uri="{FF2B5EF4-FFF2-40B4-BE49-F238E27FC236}">
                <a16:creationId xmlns:a16="http://schemas.microsoft.com/office/drawing/2014/main" id="{F4438535-BF50-4C1F-9DDD-734B0C48E1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978" y="1640264"/>
            <a:ext cx="5910349" cy="403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49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AC862-526E-440F-A827-4AECBDDF9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Organogenesis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14951-1AFF-42C6-BAD2-00F4D0734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Organogenesis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organ </a:t>
            </a:r>
            <a:r>
              <a:rPr lang="en-US" dirty="0" err="1"/>
              <a:t>seperti</a:t>
            </a:r>
            <a:r>
              <a:rPr lang="en-US" dirty="0"/>
              <a:t> tunas dan </a:t>
            </a:r>
            <a:r>
              <a:rPr lang="en-US" dirty="0" err="1"/>
              <a:t>akar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eksplan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meristem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kultur </a:t>
            </a:r>
            <a:r>
              <a:rPr lang="en-US" dirty="0" err="1"/>
              <a:t>kalus</a:t>
            </a:r>
            <a:r>
              <a:rPr lang="en-US" dirty="0"/>
              <a:t> dan kultur </a:t>
            </a:r>
            <a:r>
              <a:rPr lang="en-US" dirty="0" err="1"/>
              <a:t>sel</a:t>
            </a:r>
            <a:r>
              <a:rPr lang="en-US" dirty="0"/>
              <a:t> yang </a:t>
            </a:r>
            <a:r>
              <a:rPr lang="en-US" dirty="0" err="1"/>
              <a:t>diinduksi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eksplan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04826274"/>
      </p:ext>
    </p:extLst>
  </p:cSld>
  <p:clrMapOvr>
    <a:masterClrMapping/>
  </p:clrMapOvr>
</p:sld>
</file>

<file path=ppt/theme/theme1.xml><?xml version="1.0" encoding="utf-8"?>
<a:theme xmlns:a="http://schemas.openxmlformats.org/drawingml/2006/main" name="EU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 MASTER" id="{129F8554-84CD-432B-8663-DCDAFAFF79BB}" vid="{DC743C09-F345-4108-93DD-36AD4F8C220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 MASTER</Template>
  <TotalTime>1123</TotalTime>
  <Words>389</Words>
  <Application>Microsoft Office PowerPoint</Application>
  <PresentationFormat>On-screen Show (4:3)</PresentationFormat>
  <Paragraphs>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EU MASTER</vt:lpstr>
      <vt:lpstr>KKKkkkk</vt:lpstr>
      <vt:lpstr>Regenerasi</vt:lpstr>
      <vt:lpstr>Tipe Regenerasi Eksplan</vt:lpstr>
      <vt:lpstr>Regenerasi</vt:lpstr>
      <vt:lpstr>Regenerasi</vt:lpstr>
      <vt:lpstr>Regenerasi</vt:lpstr>
      <vt:lpstr>Proliferasi Kuncup Aksilar</vt:lpstr>
      <vt:lpstr>Propagasi in vitro</vt:lpstr>
      <vt:lpstr>Organogenesis</vt:lpstr>
      <vt:lpstr>Organogenesis</vt:lpstr>
      <vt:lpstr>Organogenesis</vt:lpstr>
      <vt:lpstr>Organogenesis</vt:lpstr>
      <vt:lpstr>Organogenesis</vt:lpstr>
      <vt:lpstr>Organogenesis</vt:lpstr>
      <vt:lpstr>Organogenesis</vt:lpstr>
      <vt:lpstr>Embriogenesis Somatik</vt:lpstr>
      <vt:lpstr>Enbriogenesis somatik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KKKkkkk</dc:title>
  <dc:creator>Aroem Naroeni</dc:creator>
  <cp:lastModifiedBy>Aroem Naroeni</cp:lastModifiedBy>
  <cp:revision>95</cp:revision>
  <dcterms:created xsi:type="dcterms:W3CDTF">2018-03-02T12:05:45Z</dcterms:created>
  <dcterms:modified xsi:type="dcterms:W3CDTF">2018-10-07T15:57:06Z</dcterms:modified>
</cp:coreProperties>
</file>