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5" r:id="rId36"/>
    <p:sldId id="296" r:id="rId37"/>
    <p:sldId id="294" r:id="rId38"/>
    <p:sldId id="297" r:id="rId39"/>
    <p:sldId id="298" r:id="rId40"/>
    <p:sldId id="299" r:id="rId41"/>
    <p:sldId id="300" r:id="rId42"/>
    <p:sldId id="257" r:id="rId43"/>
    <p:sldId id="258" r:id="rId44"/>
    <p:sldId id="259" r:id="rId45"/>
    <p:sldId id="260" r:id="rId4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12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7B902-82DD-41C7-8D16-7B8CE60F6EEF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35C2E-1819-4C19-90E3-73CF324F1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135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7B902-82DD-41C7-8D16-7B8CE60F6EEF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35C2E-1819-4C19-90E3-73CF324F1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639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7B902-82DD-41C7-8D16-7B8CE60F6EEF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35C2E-1819-4C19-90E3-73CF324F1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937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7B902-82DD-41C7-8D16-7B8CE60F6EEF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35C2E-1819-4C19-90E3-73CF324F1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191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7B902-82DD-41C7-8D16-7B8CE60F6EEF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35C2E-1819-4C19-90E3-73CF324F1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691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7B902-82DD-41C7-8D16-7B8CE60F6EEF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35C2E-1819-4C19-90E3-73CF324F1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561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7B902-82DD-41C7-8D16-7B8CE60F6EEF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35C2E-1819-4C19-90E3-73CF324F1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269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7B902-82DD-41C7-8D16-7B8CE60F6EEF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35C2E-1819-4C19-90E3-73CF324F1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451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7B902-82DD-41C7-8D16-7B8CE60F6EEF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35C2E-1819-4C19-90E3-73CF324F1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865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7B902-82DD-41C7-8D16-7B8CE60F6EEF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35C2E-1819-4C19-90E3-73CF324F1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799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7B902-82DD-41C7-8D16-7B8CE60F6EEF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35C2E-1819-4C19-90E3-73CF324F1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321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7B902-82DD-41C7-8D16-7B8CE60F6EEF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35C2E-1819-4C19-90E3-73CF324F1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570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.jpg">
            <a:extLst>
              <a:ext uri="{FF2B5EF4-FFF2-40B4-BE49-F238E27FC236}">
                <a16:creationId xmlns:a16="http://schemas.microsoft.com/office/drawing/2014/main" id="{A1F09499-8CBA-40BD-B234-221F3CDD5C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61274" y="54569"/>
            <a:ext cx="9021452" cy="6748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ubtitle 2">
            <a:extLst>
              <a:ext uri="{FF2B5EF4-FFF2-40B4-BE49-F238E27FC236}">
                <a16:creationId xmlns:a16="http://schemas.microsoft.com/office/drawing/2014/main" id="{23FBD992-86C8-4487-AE3F-139316DEC2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3456" y="3315690"/>
            <a:ext cx="6400800" cy="1752600"/>
          </a:xfrm>
        </p:spPr>
        <p:txBody>
          <a:bodyPr>
            <a:normAutofit fontScale="92500" lnSpcReduction="10000"/>
          </a:bodyPr>
          <a:lstStyle/>
          <a:p>
            <a:r>
              <a:rPr lang="en-US" sz="4000" dirty="0" err="1">
                <a:solidFill>
                  <a:schemeClr val="bg1"/>
                </a:solidFill>
              </a:rPr>
              <a:t>Kultur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Jaringan</a:t>
            </a:r>
            <a:endParaRPr lang="en-US" sz="4000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chemeClr val="bg1"/>
                </a:solidFill>
              </a:rPr>
              <a:t>KULIAH 6</a:t>
            </a:r>
          </a:p>
          <a:p>
            <a:r>
              <a:rPr lang="en-US" sz="3600" dirty="0" err="1">
                <a:solidFill>
                  <a:schemeClr val="bg1"/>
                </a:solidFill>
              </a:rPr>
              <a:t>Kuis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8730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33BBE-60E8-47C6-B842-BF0ABED56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0575" y="2565401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5.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meristematic (</a:t>
            </a:r>
            <a:r>
              <a:rPr lang="en-US" dirty="0" err="1"/>
              <a:t>apeks</a:t>
            </a:r>
            <a:r>
              <a:rPr lang="en-US" dirty="0"/>
              <a:t>, </a:t>
            </a:r>
            <a:r>
              <a:rPr lang="en-US" dirty="0" err="1"/>
              <a:t>ujung</a:t>
            </a:r>
            <a:r>
              <a:rPr lang="en-US" dirty="0"/>
              <a:t> </a:t>
            </a:r>
            <a:r>
              <a:rPr lang="en-US" dirty="0" err="1"/>
              <a:t>akar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tunas) yang </a:t>
            </a:r>
            <a:r>
              <a:rPr lang="en-US" dirty="0" err="1"/>
              <a:t>aktif</a:t>
            </a:r>
            <a:r>
              <a:rPr lang="en-US" dirty="0"/>
              <a:t> </a:t>
            </a:r>
            <a:r>
              <a:rPr lang="en-US" dirty="0" err="1"/>
              <a:t>membelah</a:t>
            </a:r>
            <a:r>
              <a:rPr lang="en-US" dirty="0"/>
              <a:t> dan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prekusor</a:t>
            </a:r>
            <a:r>
              <a:rPr lang="en-US" dirty="0"/>
              <a:t> </a:t>
            </a:r>
            <a:r>
              <a:rPr lang="en-US" dirty="0" err="1"/>
              <a:t>pembentukan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tunas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akar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………………………….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276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EC31E-18FB-4E19-84D6-A8C3AD573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1100" y="2917826"/>
            <a:ext cx="7886700" cy="1325563"/>
          </a:xfrm>
        </p:spPr>
        <p:txBody>
          <a:bodyPr/>
          <a:lstStyle/>
          <a:p>
            <a:r>
              <a:rPr lang="en-US" dirty="0" err="1"/>
              <a:t>Apikal</a:t>
            </a:r>
            <a:r>
              <a:rPr lang="en-US" dirty="0"/>
              <a:t> </a:t>
            </a:r>
            <a:r>
              <a:rPr lang="en-US" dirty="0" err="1"/>
              <a:t>meristematik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4004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BF80B-5681-4838-A396-4F23B52C0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725" y="2241551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6. </a:t>
            </a:r>
            <a:r>
              <a:rPr lang="en-US" dirty="0" err="1"/>
              <a:t>Sintesis</a:t>
            </a:r>
            <a:r>
              <a:rPr lang="en-US" dirty="0"/>
              <a:t> </a:t>
            </a:r>
            <a:r>
              <a:rPr lang="en-US" dirty="0" err="1"/>
              <a:t>senyawa</a:t>
            </a:r>
            <a:r>
              <a:rPr lang="en-US" dirty="0"/>
              <a:t> oleh </a:t>
            </a:r>
            <a:r>
              <a:rPr lang="en-US" dirty="0" err="1"/>
              <a:t>tanaman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…………..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665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90409-96EF-47D9-96BD-EDFD6F42D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9350" y="2766218"/>
            <a:ext cx="4076700" cy="1325563"/>
          </a:xfrm>
        </p:spPr>
        <p:txBody>
          <a:bodyPr/>
          <a:lstStyle/>
          <a:p>
            <a:r>
              <a:rPr lang="en-US" dirty="0"/>
              <a:t>6. </a:t>
            </a:r>
            <a:r>
              <a:rPr lang="en-US" dirty="0" err="1"/>
              <a:t>Biosintesis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2986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08ABD-2EB7-4904-AD84-93A14DFFED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725" y="2479676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7. </a:t>
            </a:r>
            <a:r>
              <a:rPr lang="en-US" dirty="0" err="1"/>
              <a:t>Tanaman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sekelompok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yang </a:t>
            </a:r>
            <a:r>
              <a:rPr lang="en-US" dirty="0" err="1"/>
              <a:t>secara</a:t>
            </a:r>
            <a:r>
              <a:rPr lang="en-US" dirty="0"/>
              <a:t> genetic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tanaman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………….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5016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1DF82-D311-4003-AE06-FA3762C14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0" y="2212976"/>
            <a:ext cx="3333750" cy="1325563"/>
          </a:xfrm>
        </p:spPr>
        <p:txBody>
          <a:bodyPr/>
          <a:lstStyle/>
          <a:p>
            <a:r>
              <a:rPr lang="en-US" dirty="0"/>
              <a:t>Chimera</a:t>
            </a:r>
          </a:p>
        </p:txBody>
      </p:sp>
    </p:spTree>
    <p:extLst>
      <p:ext uri="{BB962C8B-B14F-4D97-AF65-F5344CB8AC3E}">
        <p14:creationId xmlns:p14="http://schemas.microsoft.com/office/powerpoint/2010/main" val="32548334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85A83-4F67-4285-B687-0E6FB011C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689226"/>
            <a:ext cx="824865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8. </a:t>
            </a:r>
            <a:r>
              <a:rPr lang="en-US" dirty="0" err="1"/>
              <a:t>Hibrida</a:t>
            </a:r>
            <a:r>
              <a:rPr lang="en-US" dirty="0"/>
              <a:t> yang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penggabungan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sitoplasma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fusi</a:t>
            </a:r>
            <a:r>
              <a:rPr lang="en-US" dirty="0"/>
              <a:t> </a:t>
            </a:r>
            <a:r>
              <a:rPr lang="en-US" dirty="0" err="1"/>
              <a:t>sitoplasma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…………………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6068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D4F20-3D59-4944-9131-EFF2209AA6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9450" y="2574926"/>
            <a:ext cx="2009775" cy="1325563"/>
          </a:xfrm>
        </p:spPr>
        <p:txBody>
          <a:bodyPr/>
          <a:lstStyle/>
          <a:p>
            <a:r>
              <a:rPr lang="en-US" dirty="0" err="1"/>
              <a:t>Cybrid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1802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81576-3A60-4664-B7BF-98394220D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725" y="2766218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9. </a:t>
            </a:r>
            <a:r>
              <a:rPr lang="en-US" dirty="0" err="1"/>
              <a:t>Potongan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organ yang </a:t>
            </a:r>
            <a:r>
              <a:rPr lang="en-US" dirty="0" err="1"/>
              <a:t>diisolasi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tanaman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inisiasi</a:t>
            </a:r>
            <a:r>
              <a:rPr lang="en-US" dirty="0"/>
              <a:t> kultur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……….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4040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0DAAA-5B7A-480B-9E30-397BC57F1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7562" y="2766218"/>
            <a:ext cx="2428875" cy="1325563"/>
          </a:xfrm>
        </p:spPr>
        <p:txBody>
          <a:bodyPr/>
          <a:lstStyle/>
          <a:p>
            <a:r>
              <a:rPr lang="en-US" dirty="0" err="1"/>
              <a:t>Eksplan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292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E14B82-DF1A-440A-8F94-EB2C772EF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2536826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1. </a:t>
            </a:r>
            <a:r>
              <a:rPr lang="en-US" dirty="0" err="1"/>
              <a:t>Awal</a:t>
            </a:r>
            <a:r>
              <a:rPr lang="en-US" dirty="0"/>
              <a:t> ide kultur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pembuktian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………………………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3379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6DB38-7A9B-4E72-8029-EEB803F27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9175" y="2917826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10. </a:t>
            </a:r>
            <a:r>
              <a:rPr lang="en-US" dirty="0" err="1"/>
              <a:t>Aklimatisasi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berangsur</a:t>
            </a:r>
            <a:r>
              <a:rPr lang="en-US" dirty="0"/>
              <a:t> </a:t>
            </a:r>
            <a:r>
              <a:rPr lang="en-US" dirty="0" err="1"/>
              <a:t>angsur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i="1" dirty="0"/>
              <a:t>in vitro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i="1" dirty="0"/>
              <a:t>in vivo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…………………………….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5896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89749-6BC9-468C-951A-4F14DC5BA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00" y="2384426"/>
            <a:ext cx="3429000" cy="1325563"/>
          </a:xfrm>
        </p:spPr>
        <p:txBody>
          <a:bodyPr/>
          <a:lstStyle/>
          <a:p>
            <a:r>
              <a:rPr lang="en-US" dirty="0"/>
              <a:t>Hardening off</a:t>
            </a:r>
          </a:p>
        </p:txBody>
      </p:sp>
    </p:spTree>
    <p:extLst>
      <p:ext uri="{BB962C8B-B14F-4D97-AF65-F5344CB8AC3E}">
        <p14:creationId xmlns:p14="http://schemas.microsoft.com/office/powerpoint/2010/main" val="41704526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CE2EC-72D6-4275-B434-BCD8343C5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679701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11.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kultur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dibagi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5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………….., …………….., ………………, ……………. dan …………………….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6039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C3AD5-740F-4F10-93C1-5B33174A6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4150" y="2689226"/>
            <a:ext cx="4286250" cy="1325563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Persiapan</a:t>
            </a:r>
            <a:br>
              <a:rPr lang="en-US" dirty="0"/>
            </a:br>
            <a:r>
              <a:rPr lang="en-US" dirty="0" err="1"/>
              <a:t>Ruang</a:t>
            </a:r>
            <a:r>
              <a:rPr lang="en-US" dirty="0"/>
              <a:t> Transfer</a:t>
            </a:r>
            <a:br>
              <a:rPr lang="en-US" dirty="0"/>
            </a:br>
            <a:r>
              <a:rPr lang="en-US" dirty="0" err="1"/>
              <a:t>Ruang</a:t>
            </a:r>
            <a:r>
              <a:rPr lang="en-US" dirty="0"/>
              <a:t> Kultur</a:t>
            </a:r>
            <a:br>
              <a:rPr lang="en-US" dirty="0"/>
            </a:br>
            <a:r>
              <a:rPr lang="en-US" dirty="0" err="1"/>
              <a:t>Ruang</a:t>
            </a:r>
            <a:r>
              <a:rPr lang="en-US" dirty="0"/>
              <a:t> Stock</a:t>
            </a:r>
            <a:br>
              <a:rPr lang="en-US" dirty="0"/>
            </a:br>
            <a:r>
              <a:rPr lang="en-US" dirty="0"/>
              <a:t>R </a:t>
            </a:r>
            <a:r>
              <a:rPr lang="en-US" dirty="0" err="1"/>
              <a:t>Mikroskop</a:t>
            </a:r>
            <a:r>
              <a:rPr lang="en-US" dirty="0"/>
              <a:t> / </a:t>
            </a:r>
            <a:r>
              <a:rPr lang="en-US" dirty="0" err="1"/>
              <a:t>analisis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2154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7E13B-74EC-48F0-BDCA-30FF226BD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675" y="2479676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12. Yang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disterilisasi</a:t>
            </a:r>
            <a:r>
              <a:rPr lang="en-US" dirty="0"/>
              <a:t> </a:t>
            </a:r>
            <a:r>
              <a:rPr lang="en-US" dirty="0" err="1"/>
              <a:t>terlebih</a:t>
            </a:r>
            <a:r>
              <a:rPr lang="en-US" dirty="0"/>
              <a:t> </a:t>
            </a:r>
            <a:r>
              <a:rPr lang="en-US" dirty="0" err="1"/>
              <a:t>dahulu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proses kultur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…………, …………… dan …………..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154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A5735-0FFE-4B44-BEF7-D4D9B9D98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0" y="2393951"/>
            <a:ext cx="2943225" cy="1325563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Peralatan</a:t>
            </a:r>
            <a:br>
              <a:rPr lang="en-US" dirty="0"/>
            </a:br>
            <a:r>
              <a:rPr lang="en-US" dirty="0"/>
              <a:t>Air </a:t>
            </a:r>
            <a:r>
              <a:rPr lang="en-US" dirty="0" err="1"/>
              <a:t>Destilasi</a:t>
            </a:r>
            <a:br>
              <a:rPr lang="en-US" dirty="0"/>
            </a:br>
            <a:r>
              <a:rPr lang="en-US" dirty="0"/>
              <a:t>Media</a:t>
            </a:r>
            <a:br>
              <a:rPr lang="en-US" dirty="0"/>
            </a:br>
            <a:r>
              <a:rPr lang="en-US" dirty="0" err="1"/>
              <a:t>Eksplan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0135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2E2DC-8A95-40AC-8599-797CC2C3C9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2766218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13.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belas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an organic yang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media kultur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………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8457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C81BF-8C84-4ACF-8433-B2A0C1CC9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775" y="2470151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Nitrogen, </a:t>
            </a:r>
            <a:r>
              <a:rPr lang="en-US" dirty="0" err="1"/>
              <a:t>Fosfor</a:t>
            </a:r>
            <a:r>
              <a:rPr lang="en-US" dirty="0"/>
              <a:t>, Sulfur, </a:t>
            </a:r>
            <a:r>
              <a:rPr lang="en-US" dirty="0" err="1"/>
              <a:t>Kalsium</a:t>
            </a:r>
            <a:r>
              <a:rPr lang="en-US" dirty="0"/>
              <a:t>, </a:t>
            </a:r>
            <a:r>
              <a:rPr lang="en-US" dirty="0" err="1"/>
              <a:t>Potasium</a:t>
            </a:r>
            <a:r>
              <a:rPr lang="en-US" dirty="0"/>
              <a:t>, </a:t>
            </a:r>
            <a:r>
              <a:rPr lang="en-US" dirty="0" err="1"/>
              <a:t>Magenesium</a:t>
            </a:r>
            <a:r>
              <a:rPr lang="en-US" dirty="0"/>
              <a:t>, </a:t>
            </a:r>
            <a:r>
              <a:rPr lang="en-US" dirty="0" err="1"/>
              <a:t>Besi</a:t>
            </a:r>
            <a:r>
              <a:rPr lang="en-US" dirty="0"/>
              <a:t>, Mangan, </a:t>
            </a:r>
            <a:r>
              <a:rPr lang="en-US" dirty="0" err="1"/>
              <a:t>Tembaga</a:t>
            </a:r>
            <a:r>
              <a:rPr lang="en-US" dirty="0"/>
              <a:t>, Seng, Boron, </a:t>
            </a:r>
            <a:r>
              <a:rPr lang="en-US" dirty="0" err="1"/>
              <a:t>Molibdenum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4966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63267B-0C6E-484A-88F4-BA86B14A3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0575" y="2766218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14.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organik</a:t>
            </a:r>
            <a:r>
              <a:rPr lang="en-US" dirty="0"/>
              <a:t> yang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media kultur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……………., ………………, …………… dan …………………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9692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385A4-D69B-4D0B-8DF0-A73985794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4900" y="2766218"/>
            <a:ext cx="7886700" cy="1325563"/>
          </a:xfrm>
        </p:spPr>
        <p:txBody>
          <a:bodyPr/>
          <a:lstStyle/>
          <a:p>
            <a:r>
              <a:rPr lang="en-US" dirty="0"/>
              <a:t>Nitrogen, </a:t>
            </a:r>
            <a:r>
              <a:rPr lang="en-US" dirty="0" err="1"/>
              <a:t>Karbon</a:t>
            </a:r>
            <a:r>
              <a:rPr lang="en-US" dirty="0"/>
              <a:t>, </a:t>
            </a:r>
            <a:r>
              <a:rPr lang="en-US" dirty="0" err="1"/>
              <a:t>Zat</a:t>
            </a:r>
            <a:r>
              <a:rPr lang="en-US" dirty="0"/>
              <a:t> </a:t>
            </a:r>
            <a:r>
              <a:rPr lang="en-US" dirty="0" err="1"/>
              <a:t>Pengatur</a:t>
            </a:r>
            <a:r>
              <a:rPr lang="en-US" dirty="0"/>
              <a:t> </a:t>
            </a:r>
            <a:r>
              <a:rPr lang="en-US" dirty="0" err="1"/>
              <a:t>Tumbuh</a:t>
            </a:r>
            <a:r>
              <a:rPr lang="en-US" dirty="0"/>
              <a:t>, Agar</a:t>
            </a:r>
          </a:p>
        </p:txBody>
      </p:sp>
    </p:spTree>
    <p:extLst>
      <p:ext uri="{BB962C8B-B14F-4D97-AF65-F5344CB8AC3E}">
        <p14:creationId xmlns:p14="http://schemas.microsoft.com/office/powerpoint/2010/main" val="2077282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982EB-B134-41AC-92E6-8D41885DE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8912" y="2103437"/>
            <a:ext cx="3686175" cy="1325563"/>
          </a:xfrm>
        </p:spPr>
        <p:txBody>
          <a:bodyPr/>
          <a:lstStyle/>
          <a:p>
            <a:r>
              <a:rPr lang="en-US" dirty="0" err="1"/>
              <a:t>Totipotensi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8814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E627E-0171-4C51-BE94-7C517DCB4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9150" y="2689226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15 .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karbon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media kultur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(</a:t>
            </a:r>
            <a:r>
              <a:rPr lang="en-US" dirty="0" err="1"/>
              <a:t>sebutkan</a:t>
            </a:r>
            <a:r>
              <a:rPr lang="en-US" dirty="0"/>
              <a:t> minimal 5)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02478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A1444-982F-4908-9A8F-A58F49576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025" y="2293937"/>
            <a:ext cx="8153400" cy="1325563"/>
          </a:xfrm>
        </p:spPr>
        <p:txBody>
          <a:bodyPr/>
          <a:lstStyle/>
          <a:p>
            <a:r>
              <a:rPr lang="en-US" dirty="0" err="1"/>
              <a:t>Sukrosa</a:t>
            </a:r>
            <a:r>
              <a:rPr lang="en-US" dirty="0"/>
              <a:t>/</a:t>
            </a:r>
            <a:r>
              <a:rPr lang="en-US" dirty="0" err="1"/>
              <a:t>Glukosa</a:t>
            </a:r>
            <a:r>
              <a:rPr lang="en-US" dirty="0"/>
              <a:t>/</a:t>
            </a:r>
            <a:r>
              <a:rPr lang="en-US" dirty="0" err="1"/>
              <a:t>Fruktosa</a:t>
            </a:r>
            <a:r>
              <a:rPr lang="en-US" dirty="0"/>
              <a:t>/</a:t>
            </a:r>
            <a:r>
              <a:rPr lang="en-US" dirty="0" err="1"/>
              <a:t>Maltosa</a:t>
            </a:r>
            <a:r>
              <a:rPr lang="en-US" dirty="0"/>
              <a:t>/</a:t>
            </a:r>
            <a:r>
              <a:rPr lang="en-US" dirty="0" err="1"/>
              <a:t>Galaktosa</a:t>
            </a:r>
            <a:r>
              <a:rPr lang="en-US" dirty="0"/>
              <a:t>/</a:t>
            </a:r>
            <a:r>
              <a:rPr lang="en-US" dirty="0" err="1"/>
              <a:t>Mannosa</a:t>
            </a:r>
            <a:r>
              <a:rPr lang="en-US" dirty="0"/>
              <a:t>/</a:t>
            </a:r>
            <a:r>
              <a:rPr lang="en-US" dirty="0" err="1"/>
              <a:t>Laktosa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73765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4CDF6-6C3B-4F08-80DE-10A379012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0575" y="2470151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16. </a:t>
            </a:r>
            <a:r>
              <a:rPr lang="en-US" dirty="0" err="1"/>
              <a:t>Konsentrasi</a:t>
            </a:r>
            <a:r>
              <a:rPr lang="en-US" dirty="0"/>
              <a:t> agar yang </a:t>
            </a:r>
            <a:r>
              <a:rPr lang="en-US" dirty="0" err="1"/>
              <a:t>digubakan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media kultur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……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5568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DDD5C-131F-49B8-93FF-867E90221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0" y="2384426"/>
            <a:ext cx="2667000" cy="1325563"/>
          </a:xfrm>
        </p:spPr>
        <p:txBody>
          <a:bodyPr/>
          <a:lstStyle/>
          <a:p>
            <a:r>
              <a:rPr lang="en-US" dirty="0"/>
              <a:t>0.8 – 1 %</a:t>
            </a:r>
          </a:p>
        </p:txBody>
      </p:sp>
    </p:spTree>
    <p:extLst>
      <p:ext uri="{BB962C8B-B14F-4D97-AF65-F5344CB8AC3E}">
        <p14:creationId xmlns:p14="http://schemas.microsoft.com/office/powerpoint/2010/main" val="230858092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1E2E1-718E-44AF-B78B-A81D39AFE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2860676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17.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tanaman</a:t>
            </a:r>
            <a:r>
              <a:rPr lang="en-US" dirty="0"/>
              <a:t> yang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dipertimbangkan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eksplan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……………….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08313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4768B-CBF6-426B-B0D8-9BE430093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32001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Genotipe</a:t>
            </a:r>
            <a:r>
              <a:rPr lang="en-US" dirty="0"/>
              <a:t>, </a:t>
            </a:r>
            <a:r>
              <a:rPr lang="en-US" dirty="0" err="1"/>
              <a:t>Umur</a:t>
            </a:r>
            <a:r>
              <a:rPr lang="en-US" dirty="0"/>
              <a:t> </a:t>
            </a:r>
            <a:r>
              <a:rPr lang="en-US" dirty="0" err="1"/>
              <a:t>tanaman</a:t>
            </a:r>
            <a:r>
              <a:rPr lang="en-US" dirty="0"/>
              <a:t>, </a:t>
            </a:r>
            <a:r>
              <a:rPr lang="en-US" dirty="0" err="1"/>
              <a:t>Fisiologis</a:t>
            </a:r>
            <a:r>
              <a:rPr lang="en-US" dirty="0"/>
              <a:t>,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, </a:t>
            </a:r>
            <a:r>
              <a:rPr lang="en-US" dirty="0" err="1"/>
              <a:t>Fase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tanaman</a:t>
            </a:r>
            <a:r>
              <a:rPr lang="en-US" dirty="0"/>
              <a:t> </a:t>
            </a:r>
            <a:r>
              <a:rPr lang="en-US" dirty="0" err="1"/>
              <a:t>induk</a:t>
            </a:r>
            <a:r>
              <a:rPr lang="en-US" dirty="0"/>
              <a:t>, </a:t>
            </a:r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tanaman</a:t>
            </a:r>
            <a:r>
              <a:rPr lang="en-US" dirty="0"/>
              <a:t> </a:t>
            </a:r>
            <a:r>
              <a:rPr lang="en-US" dirty="0" err="1"/>
              <a:t>induk</a:t>
            </a:r>
            <a:r>
              <a:rPr lang="en-US" dirty="0"/>
              <a:t>,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eksplan</a:t>
            </a:r>
            <a:r>
              <a:rPr lang="en-US" dirty="0"/>
              <a:t>, </a:t>
            </a:r>
            <a:r>
              <a:rPr lang="en-US" dirty="0" err="1"/>
              <a:t>musim</a:t>
            </a:r>
            <a:r>
              <a:rPr lang="en-US" dirty="0"/>
              <a:t>, </a:t>
            </a:r>
            <a:r>
              <a:rPr lang="en-US" dirty="0" err="1"/>
              <a:t>pelukaan</a:t>
            </a:r>
            <a:r>
              <a:rPr lang="en-US" dirty="0"/>
              <a:t>,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okulasi</a:t>
            </a:r>
            <a:r>
              <a:rPr lang="en-US" dirty="0"/>
              <a:t>, </a:t>
            </a:r>
            <a:r>
              <a:rPr lang="en-US" dirty="0" err="1"/>
              <a:t>penyiapan</a:t>
            </a:r>
            <a:r>
              <a:rPr lang="en-US" dirty="0"/>
              <a:t> </a:t>
            </a:r>
            <a:r>
              <a:rPr lang="en-US" dirty="0" err="1"/>
              <a:t>eksplan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233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63FB7-9CDB-4064-A78A-90E23A287D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9150" y="2870201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18. </a:t>
            </a:r>
            <a:r>
              <a:rPr lang="en-US" dirty="0" err="1"/>
              <a:t>Sterilan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sterilisasi</a:t>
            </a:r>
            <a:r>
              <a:rPr lang="en-US" dirty="0"/>
              <a:t> </a:t>
            </a:r>
            <a:r>
              <a:rPr lang="en-US" dirty="0" err="1"/>
              <a:t>eksplan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…………………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0208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A9647A-2EF8-4D70-95A3-DED4CE862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527301"/>
            <a:ext cx="7886700" cy="1325563"/>
          </a:xfrm>
        </p:spPr>
        <p:txBody>
          <a:bodyPr/>
          <a:lstStyle/>
          <a:p>
            <a:r>
              <a:rPr lang="en-US" dirty="0"/>
              <a:t>Na </a:t>
            </a:r>
            <a:r>
              <a:rPr lang="en-US" dirty="0" err="1"/>
              <a:t>hipoklorit</a:t>
            </a:r>
            <a:r>
              <a:rPr lang="en-US" dirty="0"/>
              <a:t>, </a:t>
            </a:r>
            <a:r>
              <a:rPr lang="en-US" dirty="0" err="1"/>
              <a:t>Pemutih</a:t>
            </a:r>
            <a:r>
              <a:rPr lang="en-US" dirty="0"/>
              <a:t>, Calcium hypochlorite, Ethanol</a:t>
            </a:r>
          </a:p>
        </p:txBody>
      </p:sp>
    </p:spTree>
    <p:extLst>
      <p:ext uri="{BB962C8B-B14F-4D97-AF65-F5344CB8AC3E}">
        <p14:creationId xmlns:p14="http://schemas.microsoft.com/office/powerpoint/2010/main" val="54155589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F77AF-2FC8-4B09-BCCA-6042405C0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850" y="2766218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19. </a:t>
            </a:r>
            <a:r>
              <a:rPr lang="en-US" dirty="0" err="1"/>
              <a:t>Satuan</a:t>
            </a:r>
            <a:r>
              <a:rPr lang="en-US" dirty="0"/>
              <a:t> </a:t>
            </a:r>
            <a:r>
              <a:rPr lang="en-US" dirty="0" err="1"/>
              <a:t>kecepatan</a:t>
            </a:r>
            <a:r>
              <a:rPr lang="en-US" dirty="0"/>
              <a:t> </a:t>
            </a:r>
            <a:r>
              <a:rPr lang="en-US" dirty="0" err="1"/>
              <a:t>sentrifus</a:t>
            </a:r>
            <a:r>
              <a:rPr lang="en-US" dirty="0"/>
              <a:t>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…………….dan…………………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73023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D49D1-8D66-4BA8-8F7E-BFDE56056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5950" y="3023393"/>
            <a:ext cx="5372100" cy="1325563"/>
          </a:xfrm>
        </p:spPr>
        <p:txBody>
          <a:bodyPr/>
          <a:lstStyle/>
          <a:p>
            <a:r>
              <a:rPr lang="en-US" dirty="0"/>
              <a:t>RCFs (</a:t>
            </a:r>
            <a:r>
              <a:rPr lang="en-US" dirty="0" err="1"/>
              <a:t>xg</a:t>
            </a:r>
            <a:r>
              <a:rPr lang="en-US" dirty="0"/>
              <a:t>) dan RPM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892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BD85A-7897-436C-B468-ACAB084B5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525" y="2766218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2. </a:t>
            </a:r>
            <a:r>
              <a:rPr lang="en-US" dirty="0" err="1"/>
              <a:t>Tahun</a:t>
            </a:r>
            <a:r>
              <a:rPr lang="en-US" dirty="0"/>
              <a:t> 1957 Skoog dan Miller </a:t>
            </a:r>
            <a:r>
              <a:rPr lang="en-US" dirty="0" err="1"/>
              <a:t>menemukan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pertumbuhan</a:t>
            </a:r>
            <a:r>
              <a:rPr lang="en-US" dirty="0"/>
              <a:t> </a:t>
            </a:r>
            <a:r>
              <a:rPr lang="en-US" dirty="0" err="1"/>
              <a:t>tanaman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perbandingan</a:t>
            </a:r>
            <a:r>
              <a:rPr lang="en-US" dirty="0"/>
              <a:t> </a:t>
            </a:r>
            <a:r>
              <a:rPr lang="en-US" dirty="0" err="1"/>
              <a:t>enzim</a:t>
            </a:r>
            <a:r>
              <a:rPr lang="en-US" dirty="0"/>
              <a:t>……………………. dan …………………………………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5783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39313-AAED-4775-858F-1882693D33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9150" y="2766218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20. </a:t>
            </a:r>
            <a:r>
              <a:rPr lang="en-US" dirty="0" err="1"/>
              <a:t>Berapa</a:t>
            </a:r>
            <a:r>
              <a:rPr lang="en-US" dirty="0"/>
              <a:t> gram Guanidine Hypochlorite yang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larutan</a:t>
            </a:r>
            <a:r>
              <a:rPr lang="en-US" dirty="0"/>
              <a:t> 0.3 M Guanidine Hypochlorite </a:t>
            </a:r>
            <a:r>
              <a:rPr lang="en-US" dirty="0" err="1"/>
              <a:t>sebanyak</a:t>
            </a:r>
            <a:r>
              <a:rPr lang="en-US" dirty="0"/>
              <a:t>  8 ml ? Mw : 95.53 g/mol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29602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77181-EBCC-4149-A212-AF3A33346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3175" y="2766218"/>
            <a:ext cx="4057650" cy="1325563"/>
          </a:xfrm>
        </p:spPr>
        <p:txBody>
          <a:bodyPr/>
          <a:lstStyle/>
          <a:p>
            <a:r>
              <a:rPr lang="en-US" dirty="0"/>
              <a:t>0.229272 gram</a:t>
            </a:r>
          </a:p>
        </p:txBody>
      </p:sp>
    </p:spTree>
    <p:extLst>
      <p:ext uri="{BB962C8B-B14F-4D97-AF65-F5344CB8AC3E}">
        <p14:creationId xmlns:p14="http://schemas.microsoft.com/office/powerpoint/2010/main" val="351200542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BCCF61-3C57-4DA0-9EAF-BE6E45F150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3571" y="487018"/>
            <a:ext cx="7937368" cy="5800659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err="1"/>
              <a:t>Awal</a:t>
            </a:r>
            <a:r>
              <a:rPr lang="en-US" dirty="0"/>
              <a:t> ide kultur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pembuktian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………………………</a:t>
            </a:r>
          </a:p>
          <a:p>
            <a:pPr marL="514350" indent="-514350">
              <a:buAutoNum type="arabicPeriod"/>
            </a:pPr>
            <a:r>
              <a:rPr lang="en-US" dirty="0" err="1"/>
              <a:t>Tahun</a:t>
            </a:r>
            <a:r>
              <a:rPr lang="en-US" dirty="0"/>
              <a:t> 1957 Skoog dan Miller </a:t>
            </a:r>
            <a:r>
              <a:rPr lang="en-US" dirty="0" err="1"/>
              <a:t>menemukan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pertumbuhan</a:t>
            </a:r>
            <a:r>
              <a:rPr lang="en-US" dirty="0"/>
              <a:t> </a:t>
            </a:r>
            <a:r>
              <a:rPr lang="en-US" dirty="0" err="1"/>
              <a:t>tanaman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perbandingan</a:t>
            </a:r>
            <a:r>
              <a:rPr lang="en-US" dirty="0"/>
              <a:t> </a:t>
            </a:r>
            <a:r>
              <a:rPr lang="en-US" dirty="0" err="1"/>
              <a:t>enzim</a:t>
            </a:r>
            <a:r>
              <a:rPr lang="en-US" dirty="0"/>
              <a:t>……………………. dan …………………………………</a:t>
            </a:r>
          </a:p>
          <a:p>
            <a:pPr marL="514350" indent="-514350">
              <a:buAutoNum type="arabicPeriod"/>
            </a:pPr>
            <a:r>
              <a:rPr lang="en-US" dirty="0"/>
              <a:t>Yang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air </a:t>
            </a:r>
            <a:r>
              <a:rPr lang="en-US" dirty="0" err="1"/>
              <a:t>destilasi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………</a:t>
            </a:r>
          </a:p>
          <a:p>
            <a:pPr marL="514350" indent="-514350">
              <a:buAutoNum type="arabicPeriod"/>
            </a:pPr>
            <a:r>
              <a:rPr lang="en-US" dirty="0" err="1"/>
              <a:t>Terangkan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antioksidan</a:t>
            </a:r>
            <a:r>
              <a:rPr lang="en-US" dirty="0"/>
              <a:t>!</a:t>
            </a:r>
          </a:p>
          <a:p>
            <a:pPr marL="514350" indent="-514350">
              <a:buAutoNum type="arabicPeriod"/>
            </a:pP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meristematic (</a:t>
            </a:r>
            <a:r>
              <a:rPr lang="en-US" dirty="0" err="1"/>
              <a:t>apeks</a:t>
            </a:r>
            <a:r>
              <a:rPr lang="en-US" dirty="0"/>
              <a:t>, </a:t>
            </a:r>
            <a:r>
              <a:rPr lang="en-US" dirty="0" err="1"/>
              <a:t>ujung</a:t>
            </a:r>
            <a:r>
              <a:rPr lang="en-US" dirty="0"/>
              <a:t> </a:t>
            </a:r>
            <a:r>
              <a:rPr lang="en-US" dirty="0" err="1"/>
              <a:t>akar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tunas) yang </a:t>
            </a:r>
            <a:r>
              <a:rPr lang="en-US" dirty="0" err="1"/>
              <a:t>aktif</a:t>
            </a:r>
            <a:r>
              <a:rPr lang="en-US" dirty="0"/>
              <a:t> </a:t>
            </a:r>
            <a:r>
              <a:rPr lang="en-US" dirty="0" err="1"/>
              <a:t>membelah</a:t>
            </a:r>
            <a:r>
              <a:rPr lang="en-US" dirty="0"/>
              <a:t> dan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prekusor</a:t>
            </a:r>
            <a:r>
              <a:rPr lang="en-US" dirty="0"/>
              <a:t> </a:t>
            </a:r>
            <a:r>
              <a:rPr lang="en-US" dirty="0" err="1"/>
              <a:t>pembentukan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tunas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akar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……………………………………</a:t>
            </a:r>
          </a:p>
          <a:p>
            <a:pPr marL="514350" indent="-514350">
              <a:buAutoNum type="arabicPeriod"/>
            </a:pPr>
            <a:r>
              <a:rPr lang="en-US" dirty="0" err="1"/>
              <a:t>Sintesis</a:t>
            </a:r>
            <a:r>
              <a:rPr lang="en-US" dirty="0"/>
              <a:t> </a:t>
            </a:r>
            <a:r>
              <a:rPr lang="en-US" dirty="0" err="1"/>
              <a:t>senyawa</a:t>
            </a:r>
            <a:r>
              <a:rPr lang="en-US" dirty="0"/>
              <a:t> oleh </a:t>
            </a:r>
            <a:r>
              <a:rPr lang="en-US" dirty="0" err="1"/>
              <a:t>tanaman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…………..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66035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2175B06-293A-4FA6-AE95-22E2075D5C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3571" y="487018"/>
            <a:ext cx="7937368" cy="58006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7. </a:t>
            </a:r>
            <a:r>
              <a:rPr lang="en-US" dirty="0" err="1"/>
              <a:t>Tanaman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sekelompok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yang </a:t>
            </a:r>
            <a:r>
              <a:rPr lang="en-US" dirty="0" err="1"/>
              <a:t>secara</a:t>
            </a:r>
            <a:r>
              <a:rPr lang="en-US" dirty="0"/>
              <a:t> genetic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tanaman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………….</a:t>
            </a:r>
          </a:p>
          <a:p>
            <a:pPr marL="0" indent="0">
              <a:buNone/>
            </a:pPr>
            <a:r>
              <a:rPr lang="en-US" dirty="0"/>
              <a:t>8. </a:t>
            </a:r>
            <a:r>
              <a:rPr lang="en-US" dirty="0" err="1"/>
              <a:t>Hibrida</a:t>
            </a:r>
            <a:r>
              <a:rPr lang="en-US" dirty="0"/>
              <a:t> yang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penggabungan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sitoplasma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fusi</a:t>
            </a:r>
            <a:r>
              <a:rPr lang="en-US" dirty="0"/>
              <a:t> </a:t>
            </a:r>
            <a:r>
              <a:rPr lang="en-US" dirty="0" err="1"/>
              <a:t>sitoplasma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…………………</a:t>
            </a:r>
          </a:p>
          <a:p>
            <a:pPr marL="0" indent="0">
              <a:buNone/>
            </a:pPr>
            <a:r>
              <a:rPr lang="en-US" dirty="0"/>
              <a:t>9. </a:t>
            </a:r>
            <a:r>
              <a:rPr lang="en-US" dirty="0" err="1"/>
              <a:t>Potongan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organ yang </a:t>
            </a:r>
            <a:r>
              <a:rPr lang="en-US" dirty="0" err="1"/>
              <a:t>diisolasi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tanaman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inisiasi</a:t>
            </a:r>
            <a:r>
              <a:rPr lang="en-US" dirty="0"/>
              <a:t> kultur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……….</a:t>
            </a:r>
          </a:p>
          <a:p>
            <a:pPr marL="0" indent="0">
              <a:buNone/>
            </a:pPr>
            <a:r>
              <a:rPr lang="en-US" dirty="0"/>
              <a:t>10. </a:t>
            </a:r>
            <a:r>
              <a:rPr lang="en-US" dirty="0" err="1"/>
              <a:t>Aklimatisasi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berangsur</a:t>
            </a:r>
            <a:r>
              <a:rPr lang="en-US" dirty="0"/>
              <a:t> </a:t>
            </a:r>
            <a:r>
              <a:rPr lang="en-US" dirty="0" err="1"/>
              <a:t>angsur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i="1" dirty="0"/>
              <a:t>in vitro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i="1" dirty="0"/>
              <a:t>in vivo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…………………………….</a:t>
            </a:r>
          </a:p>
          <a:p>
            <a:pPr marL="0" indent="0">
              <a:buNone/>
            </a:pPr>
            <a:r>
              <a:rPr lang="en-US" dirty="0"/>
              <a:t>11.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kultur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dibagi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5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………….., …………….., ………………, ……………. dan …………………….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82082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03BBEDC-D1E3-4996-A048-27C6E099A6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3571" y="487018"/>
            <a:ext cx="7937368" cy="58006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12. Yang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disterilisasi</a:t>
            </a:r>
            <a:r>
              <a:rPr lang="en-US" dirty="0"/>
              <a:t> </a:t>
            </a:r>
            <a:r>
              <a:rPr lang="en-US" dirty="0" err="1"/>
              <a:t>terlebih</a:t>
            </a:r>
            <a:r>
              <a:rPr lang="en-US" dirty="0"/>
              <a:t> </a:t>
            </a:r>
            <a:r>
              <a:rPr lang="en-US" dirty="0" err="1"/>
              <a:t>dahulu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proses kultur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…………, …………… dan …………..</a:t>
            </a:r>
          </a:p>
          <a:p>
            <a:pPr marL="0" indent="0">
              <a:buNone/>
            </a:pPr>
            <a:r>
              <a:rPr lang="en-US" dirty="0"/>
              <a:t>13.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belas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an organic yang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media kultur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………</a:t>
            </a:r>
          </a:p>
          <a:p>
            <a:pPr marL="0" indent="0">
              <a:buNone/>
            </a:pPr>
            <a:r>
              <a:rPr lang="en-US" dirty="0"/>
              <a:t>14.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organik</a:t>
            </a:r>
            <a:r>
              <a:rPr lang="en-US" dirty="0"/>
              <a:t> yang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media kultur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……………., ………………, …………… dan …………………</a:t>
            </a:r>
          </a:p>
          <a:p>
            <a:pPr marL="0" indent="0">
              <a:buNone/>
            </a:pPr>
            <a:r>
              <a:rPr lang="en-US" dirty="0"/>
              <a:t>15 .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karbon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media kultur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(</a:t>
            </a:r>
            <a:r>
              <a:rPr lang="en-US" dirty="0" err="1"/>
              <a:t>sebutkan</a:t>
            </a:r>
            <a:r>
              <a:rPr lang="en-US" dirty="0"/>
              <a:t> minimal 5)</a:t>
            </a:r>
          </a:p>
          <a:p>
            <a:pPr marL="0" indent="0">
              <a:buNone/>
            </a:pPr>
            <a:r>
              <a:rPr lang="en-US" dirty="0"/>
              <a:t>16. </a:t>
            </a:r>
            <a:r>
              <a:rPr lang="en-US" dirty="0" err="1"/>
              <a:t>Konsentrasi</a:t>
            </a:r>
            <a:r>
              <a:rPr lang="en-US" dirty="0"/>
              <a:t> agar yang </a:t>
            </a:r>
            <a:r>
              <a:rPr lang="en-US" dirty="0" err="1"/>
              <a:t>digubakan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media kultur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……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98360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2EA9B9D-2F2A-4AD6-96A3-7480BF821D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3571" y="487018"/>
            <a:ext cx="7937368" cy="58006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17.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tanaman</a:t>
            </a:r>
            <a:r>
              <a:rPr lang="en-US" dirty="0"/>
              <a:t> yang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dipertimbangkan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eksplan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……………….</a:t>
            </a:r>
          </a:p>
          <a:p>
            <a:pPr marL="0" indent="0">
              <a:buNone/>
            </a:pPr>
            <a:r>
              <a:rPr lang="en-US" dirty="0"/>
              <a:t>18. </a:t>
            </a:r>
            <a:r>
              <a:rPr lang="en-US" dirty="0" err="1"/>
              <a:t>Sterilan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sterilisasi</a:t>
            </a:r>
            <a:r>
              <a:rPr lang="en-US" dirty="0"/>
              <a:t> </a:t>
            </a:r>
            <a:r>
              <a:rPr lang="en-US" dirty="0" err="1"/>
              <a:t>eksplan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…………………</a:t>
            </a:r>
          </a:p>
          <a:p>
            <a:pPr marL="0" indent="0">
              <a:buNone/>
            </a:pPr>
            <a:r>
              <a:rPr lang="en-US" dirty="0"/>
              <a:t>19. </a:t>
            </a:r>
            <a:r>
              <a:rPr lang="en-US" dirty="0" err="1"/>
              <a:t>Satuan</a:t>
            </a:r>
            <a:r>
              <a:rPr lang="en-US" dirty="0"/>
              <a:t> </a:t>
            </a:r>
            <a:r>
              <a:rPr lang="en-US" dirty="0" err="1"/>
              <a:t>kecepatan</a:t>
            </a:r>
            <a:r>
              <a:rPr lang="en-US" dirty="0"/>
              <a:t> </a:t>
            </a:r>
            <a:r>
              <a:rPr lang="en-US" dirty="0" err="1"/>
              <a:t>sentrifus</a:t>
            </a:r>
            <a:r>
              <a:rPr lang="en-US" dirty="0"/>
              <a:t>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…………….dan…………………</a:t>
            </a:r>
          </a:p>
          <a:p>
            <a:pPr marL="0" indent="0">
              <a:buNone/>
            </a:pPr>
            <a:r>
              <a:rPr lang="en-US" dirty="0"/>
              <a:t>20. </a:t>
            </a:r>
            <a:r>
              <a:rPr lang="en-US" dirty="0" err="1"/>
              <a:t>Berapa</a:t>
            </a:r>
            <a:r>
              <a:rPr lang="en-US" dirty="0"/>
              <a:t> gram Guanidine Hypochlorite yang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larutan</a:t>
            </a:r>
            <a:r>
              <a:rPr lang="en-US" dirty="0"/>
              <a:t> 0.3 M Guanidine Hypochlorite </a:t>
            </a:r>
            <a:r>
              <a:rPr lang="en-US" dirty="0" err="1"/>
              <a:t>sebanyak</a:t>
            </a:r>
            <a:r>
              <a:rPr lang="en-US" dirty="0"/>
              <a:t>  8 ml ? Mw : 95.53 g/mol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509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A368A-6A20-42DF-9B5A-1D69BAD34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0575" y="2536826"/>
            <a:ext cx="7886700" cy="1325563"/>
          </a:xfrm>
        </p:spPr>
        <p:txBody>
          <a:bodyPr/>
          <a:lstStyle/>
          <a:p>
            <a:r>
              <a:rPr lang="en-US" dirty="0" err="1"/>
              <a:t>Auksin</a:t>
            </a:r>
            <a:r>
              <a:rPr lang="en-US" dirty="0"/>
              <a:t> dan </a:t>
            </a:r>
            <a:r>
              <a:rPr lang="en-US" dirty="0" err="1"/>
              <a:t>Sitokin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164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ACB6CE5-331F-45D6-95A3-F27B6E090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775" y="2327276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3. Yang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air </a:t>
            </a:r>
            <a:r>
              <a:rPr lang="en-US" dirty="0" err="1"/>
              <a:t>destilasi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………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883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31A05-C6C0-428F-AECC-3AFB16E3B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950" y="2432051"/>
            <a:ext cx="7886700" cy="1325563"/>
          </a:xfrm>
        </p:spPr>
        <p:txBody>
          <a:bodyPr/>
          <a:lstStyle/>
          <a:p>
            <a:r>
              <a:rPr lang="en-US" dirty="0"/>
              <a:t>Air yang </a:t>
            </a:r>
            <a:r>
              <a:rPr lang="en-US" dirty="0" err="1"/>
              <a:t>bebas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senyawa</a:t>
            </a:r>
            <a:r>
              <a:rPr lang="en-US" dirty="0"/>
              <a:t> organic dan an </a:t>
            </a:r>
            <a:r>
              <a:rPr lang="en-US" dirty="0" err="1"/>
              <a:t>organik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116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C1D3B-4137-4128-BD4D-0CF55D47D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625" y="2766218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4. Yang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air </a:t>
            </a:r>
            <a:r>
              <a:rPr lang="en-US" dirty="0" err="1"/>
              <a:t>destilasi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………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6443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AB0C2-5249-4B4C-896D-216DD85AD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775" y="2841626"/>
            <a:ext cx="7886700" cy="1325563"/>
          </a:xfrm>
        </p:spPr>
        <p:txBody>
          <a:bodyPr/>
          <a:lstStyle/>
          <a:p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kimia</a:t>
            </a:r>
            <a:r>
              <a:rPr lang="en-US" dirty="0"/>
              <a:t> yang </a:t>
            </a:r>
            <a:r>
              <a:rPr lang="en-US" dirty="0" err="1"/>
              <a:t>mencegah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oksidasi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3394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</TotalTime>
  <Words>739</Words>
  <Application>Microsoft Office PowerPoint</Application>
  <PresentationFormat>On-screen Show (4:3)</PresentationFormat>
  <Paragraphs>63</Paragraphs>
  <Slides>45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9" baseType="lpstr">
      <vt:lpstr>Arial</vt:lpstr>
      <vt:lpstr>Calibri</vt:lpstr>
      <vt:lpstr>Calibri Light</vt:lpstr>
      <vt:lpstr>Office Theme</vt:lpstr>
      <vt:lpstr>PowerPoint Presentation</vt:lpstr>
      <vt:lpstr>1. Awal ide kultur jaringan adalah pembuktian dari teori ……………………… </vt:lpstr>
      <vt:lpstr>Totipotensi</vt:lpstr>
      <vt:lpstr>2. Tahun 1957 Skoog dan Miller menemukan kunci dari pertumbuhan tanaman yaitu perbandingan enzim……………………. dan ………………………………… </vt:lpstr>
      <vt:lpstr>Auksin dan Sitokin</vt:lpstr>
      <vt:lpstr>3. Yang dimaksud dengan air destilasi adalah……… </vt:lpstr>
      <vt:lpstr>Air yang bebas dari senyawa organic dan an organik</vt:lpstr>
      <vt:lpstr>4. Yang dimaksud dengan air destilasi adalah……… </vt:lpstr>
      <vt:lpstr>Bahan kimia yang mencegah terjadinya oksidasi</vt:lpstr>
      <vt:lpstr>5. Kelompok sel meristematic (apeks, ujung akar atau tunas) yang aktif membelah dan merupakan prekusor pembentukan jaringan tunas atau akar disebut dengan…………………………. </vt:lpstr>
      <vt:lpstr>Apikal meristematik</vt:lpstr>
      <vt:lpstr>6. Sintesis senyawa oleh tanaman atau sel disebut dengan………….. </vt:lpstr>
      <vt:lpstr>6. Biosintesis</vt:lpstr>
      <vt:lpstr>7. Tanaman yang memiliki sekelompok sel yang secara genetic berbeda dengan kelompok sel lainnya dalam satu individu tanaman disebut dengan…………. </vt:lpstr>
      <vt:lpstr>Chimera</vt:lpstr>
      <vt:lpstr>8. Hibrida yang berasal dari penggabungan dua atau lebih sitoplasma atau berasal dari fusi sitoplasma disebut dengan………………… </vt:lpstr>
      <vt:lpstr>Cybrid</vt:lpstr>
      <vt:lpstr>9. Potongan jaringan atau organ yang diisolasi dari tanaman untuk inisiasi kultur disebut dengan ………. </vt:lpstr>
      <vt:lpstr>Eksplan</vt:lpstr>
      <vt:lpstr>10. Aklimatisasi secara berangsur angsur dari in vitro ke in vivo disebut dengan……………………………. </vt:lpstr>
      <vt:lpstr>Hardening off</vt:lpstr>
      <vt:lpstr>11. Ruang tempat kultur jaringan dibagi menjadi 5 bagian yaitu ………….., …………….., ………………, ……………. dan ……………………. </vt:lpstr>
      <vt:lpstr>Ruang Persiapan Ruang Transfer Ruang Kultur Ruang Stock R Mikroskop / analisis</vt:lpstr>
      <vt:lpstr>12. Yang perlu disterilisasi terlebih dahulu dalam proses kultur jaringan adalah …………, …………… dan ………….. </vt:lpstr>
      <vt:lpstr>Peralatan Air Destilasi Media Eksplan</vt:lpstr>
      <vt:lpstr>13. Dua belas unsur an organic yang diperlukan dalam media kultur jaringan adalah……… </vt:lpstr>
      <vt:lpstr>Nitrogen, Fosfor, Sulfur, Kalsium, Potasium, Magenesium, Besi, Mangan, Tembaga, Seng, Boron, Molibdenum</vt:lpstr>
      <vt:lpstr>14. Unsur organik yang diperlukan dalam media kultur jaringan adalah ……………., ………………, …………… dan ………………… </vt:lpstr>
      <vt:lpstr>Nitrogen, Karbon, Zat Pengatur Tumbuh, Agar</vt:lpstr>
      <vt:lpstr>15 .Sumber karbon yang dapat digunakan untuk media kultur jaringan adalah (sebutkan minimal 5) </vt:lpstr>
      <vt:lpstr>Sukrosa/Glukosa/Fruktosa/Maltosa/Galaktosa/Mannosa/Laktosa</vt:lpstr>
      <vt:lpstr>16. Konsentrasi agar yang digubakan dalam media kultur jaringan adalah …… </vt:lpstr>
      <vt:lpstr>0.8 – 1 %</vt:lpstr>
      <vt:lpstr>17. Faktor tanaman yang perlu dipertimbangkan saat memilih eksplan adalah………………. </vt:lpstr>
      <vt:lpstr>Genotipe, Umur tanaman, Fisiologis, Jenis jaringan, Fase perkembangan tanaman induk, posisi jaringan tanaman induk, ukuran eksplan, musim, pelukaan, metode okulasi, penyiapan eksplan</vt:lpstr>
      <vt:lpstr>18. Sterilan yang dapat digunakan untuk sterilisasi eksplan adalah ………………… </vt:lpstr>
      <vt:lpstr>Na hipoklorit, Pemutih, Calcium hypochlorite, Ethanol</vt:lpstr>
      <vt:lpstr>19. Satuan kecepatan sentrifus dinyatakan dengan …………….dan………………… </vt:lpstr>
      <vt:lpstr>RCFs (xg) dan RPM </vt:lpstr>
      <vt:lpstr>20. Berapa gram Guanidine Hypochlorite yang diperlukan untuk membuat larutan 0.3 M Guanidine Hypochlorite sebanyak  8 ml ? Mw : 95.53 g/mol </vt:lpstr>
      <vt:lpstr>0.229272 gram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Aroem Naroeni</dc:creator>
  <cp:lastModifiedBy>Aroem Naroeni</cp:lastModifiedBy>
  <cp:revision>11</cp:revision>
  <dcterms:created xsi:type="dcterms:W3CDTF">2018-10-16T09:41:59Z</dcterms:created>
  <dcterms:modified xsi:type="dcterms:W3CDTF">2018-10-28T07:09:11Z</dcterms:modified>
</cp:coreProperties>
</file>