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9" r:id="rId5"/>
    <p:sldId id="260" r:id="rId6"/>
    <p:sldId id="263" r:id="rId7"/>
    <p:sldId id="265" r:id="rId8"/>
    <p:sldId id="264" r:id="rId9"/>
    <p:sldId id="261" r:id="rId10"/>
    <p:sldId id="258"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57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21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29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78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3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1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47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5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3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4C64C1C-A918-459D-A847-1750B6161016}" type="datetimeFigureOut">
              <a:rPr lang="en-US" smtClean="0"/>
              <a:t>11/30/2018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F358F0D-88A5-4D50-AF02-DF1492486EAA}"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70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34C64C1C-A918-459D-A847-1750B6161016}" type="datetimeFigureOut">
              <a:rPr lang="en-US" smtClean="0"/>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0F358F0D-88A5-4D50-AF02-DF1492486EAA}" type="slidenum">
              <a:rPr lang="en-US" smtClean="0"/>
              <a:t>‹#›</a:t>
            </a:fld>
            <a:endParaRPr lang="en-US"/>
          </a:p>
        </p:txBody>
      </p:sp>
    </p:spTree>
    <p:extLst>
      <p:ext uri="{BB962C8B-B14F-4D97-AF65-F5344CB8AC3E}">
        <p14:creationId xmlns:p14="http://schemas.microsoft.com/office/powerpoint/2010/main" val="407657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12AF-8B6C-43EE-B669-8A6916BF52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4C8C73-344E-41C3-B174-885FA6A6C844}"/>
              </a:ext>
            </a:extLst>
          </p:cNvPr>
          <p:cNvSpPr>
            <a:spLocks noGrp="1"/>
          </p:cNvSpPr>
          <p:nvPr>
            <p:ph type="subTitle" idx="1"/>
          </p:nvPr>
        </p:nvSpPr>
        <p:spPr>
          <a:xfrm>
            <a:off x="2359059" y="3289955"/>
            <a:ext cx="6858000" cy="1967845"/>
          </a:xfrm>
        </p:spPr>
        <p:txBody>
          <a:bodyPr/>
          <a:lstStyle/>
          <a:p>
            <a:r>
              <a:rPr lang="en-US" dirty="0">
                <a:solidFill>
                  <a:schemeClr val="bg1"/>
                </a:solidFill>
              </a:rPr>
              <a:t>KULIAH 8</a:t>
            </a:r>
          </a:p>
          <a:p>
            <a:r>
              <a:rPr lang="en-US" dirty="0">
                <a:solidFill>
                  <a:schemeClr val="bg1"/>
                </a:solidFill>
              </a:rPr>
              <a:t>KULTUR JARIGAN MIKROSPORA</a:t>
            </a:r>
          </a:p>
        </p:txBody>
      </p:sp>
      <p:pic>
        <p:nvPicPr>
          <p:cNvPr id="4" name="Picture 2" descr="C:\Users\arsil\Desktop\Smartcreative.jpg">
            <a:extLst>
              <a:ext uri="{FF2B5EF4-FFF2-40B4-BE49-F238E27FC236}">
                <a16:creationId xmlns:a16="http://schemas.microsoft.com/office/drawing/2014/main" id="{4504FDCE-6BED-47AF-9C59-E7CF0AAFC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2260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8B2A74BD-5D18-492C-8551-46336EBCC801}"/>
              </a:ext>
            </a:extLst>
          </p:cNvPr>
          <p:cNvSpPr txBox="1">
            <a:spLocks/>
          </p:cNvSpPr>
          <p:nvPr/>
        </p:nvSpPr>
        <p:spPr bwMode="auto">
          <a:xfrm>
            <a:off x="2743200" y="2561431"/>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chemeClr val="bg1"/>
                </a:solidFill>
              </a:rPr>
              <a:t>Kultur </a:t>
            </a:r>
            <a:r>
              <a:rPr lang="en-US" sz="4000" dirty="0" err="1">
                <a:solidFill>
                  <a:schemeClr val="bg1"/>
                </a:solidFill>
              </a:rPr>
              <a:t>Jaringan</a:t>
            </a:r>
            <a:endParaRPr lang="en-US" sz="4000" dirty="0">
              <a:solidFill>
                <a:schemeClr val="bg1"/>
              </a:solidFill>
            </a:endParaRPr>
          </a:p>
          <a:p>
            <a:r>
              <a:rPr lang="en-US" sz="4000" dirty="0">
                <a:solidFill>
                  <a:schemeClr val="bg1"/>
                </a:solidFill>
              </a:rPr>
              <a:t>KULIAH 8</a:t>
            </a:r>
          </a:p>
          <a:p>
            <a:r>
              <a:rPr lang="en-US" sz="4000" dirty="0">
                <a:solidFill>
                  <a:schemeClr val="bg1"/>
                </a:solidFill>
              </a:rPr>
              <a:t>Kultur </a:t>
            </a:r>
            <a:r>
              <a:rPr lang="en-US" sz="4000" dirty="0" err="1">
                <a:solidFill>
                  <a:schemeClr val="bg1"/>
                </a:solidFill>
              </a:rPr>
              <a:t>Mikrospora</a:t>
            </a:r>
            <a:r>
              <a:rPr lang="en-US" sz="4000" dirty="0">
                <a:solidFill>
                  <a:schemeClr val="bg1"/>
                </a:solidFill>
              </a:rPr>
              <a:t> (Haploid)</a:t>
            </a:r>
          </a:p>
          <a:p>
            <a:endParaRPr lang="en-US" sz="4000" dirty="0">
              <a:solidFill>
                <a:schemeClr val="bg1"/>
              </a:solidFill>
            </a:endParaRPr>
          </a:p>
        </p:txBody>
      </p:sp>
    </p:spTree>
    <p:extLst>
      <p:ext uri="{BB962C8B-B14F-4D97-AF65-F5344CB8AC3E}">
        <p14:creationId xmlns:p14="http://schemas.microsoft.com/office/powerpoint/2010/main" val="370163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ED68-9883-44A8-B59E-9CA0E0629D46}"/>
              </a:ext>
            </a:extLst>
          </p:cNvPr>
          <p:cNvSpPr>
            <a:spLocks noGrp="1"/>
          </p:cNvSpPr>
          <p:nvPr>
            <p:ph type="title"/>
          </p:nvPr>
        </p:nvSpPr>
        <p:spPr/>
        <p:txBody>
          <a:bodyPr/>
          <a:lstStyle/>
          <a:p>
            <a:r>
              <a:rPr lang="en-US" dirty="0" err="1"/>
              <a:t>Pengertian</a:t>
            </a:r>
            <a:endParaRPr lang="en-US" dirty="0"/>
          </a:p>
        </p:txBody>
      </p:sp>
      <p:pic>
        <p:nvPicPr>
          <p:cNvPr id="1026" name="Picture 2" descr="Image result for mikrospora in vitro ppt">
            <a:extLst>
              <a:ext uri="{FF2B5EF4-FFF2-40B4-BE49-F238E27FC236}">
                <a16:creationId xmlns:a16="http://schemas.microsoft.com/office/drawing/2014/main" id="{454FE55B-EAAD-4E68-A9DE-A2F13407F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472" y="1280865"/>
            <a:ext cx="6193411" cy="464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9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4BAF-0573-4C44-A0A3-2947906AD1CE}"/>
              </a:ext>
            </a:extLst>
          </p:cNvPr>
          <p:cNvSpPr>
            <a:spLocks noGrp="1"/>
          </p:cNvSpPr>
          <p:nvPr>
            <p:ph type="title"/>
          </p:nvPr>
        </p:nvSpPr>
        <p:spPr>
          <a:xfrm>
            <a:off x="457200" y="274638"/>
            <a:ext cx="8229600" cy="1997222"/>
          </a:xfrm>
        </p:spPr>
        <p:txBody>
          <a:bodyPr/>
          <a:lstStyle/>
          <a:p>
            <a:r>
              <a:rPr lang="en-US" sz="2800" dirty="0" err="1"/>
              <a:t>Faktor-faktor</a:t>
            </a:r>
            <a:r>
              <a:rPr lang="en-US" sz="2800" dirty="0"/>
              <a:t> </a:t>
            </a:r>
            <a:r>
              <a:rPr lang="en-US" sz="2800" dirty="0" err="1"/>
              <a:t>yg</a:t>
            </a:r>
            <a:r>
              <a:rPr lang="en-US" sz="2800" dirty="0"/>
              <a:t> </a:t>
            </a:r>
            <a:r>
              <a:rPr lang="en-US" sz="2800" dirty="0" err="1"/>
              <a:t>mempengaruhi</a:t>
            </a:r>
            <a:r>
              <a:rPr lang="en-US" sz="2800" dirty="0"/>
              <a:t> </a:t>
            </a:r>
            <a:r>
              <a:rPr lang="en-US" sz="2800" dirty="0" err="1"/>
              <a:t>keberhasilan</a:t>
            </a:r>
            <a:r>
              <a:rPr lang="en-US" sz="2800" dirty="0"/>
              <a:t> </a:t>
            </a:r>
            <a:r>
              <a:rPr lang="en-US" sz="2800" dirty="0" err="1"/>
              <a:t>produksi</a:t>
            </a:r>
            <a:r>
              <a:rPr lang="en-US" sz="2800" dirty="0"/>
              <a:t> haploid </a:t>
            </a:r>
            <a:r>
              <a:rPr lang="en-US" sz="2800" dirty="0" err="1"/>
              <a:t>melalui</a:t>
            </a:r>
            <a:r>
              <a:rPr lang="en-US" sz="2800" dirty="0"/>
              <a:t> kultur In Vitro </a:t>
            </a:r>
            <a:r>
              <a:rPr lang="en-US" sz="2800" dirty="0" err="1"/>
              <a:t>adalah</a:t>
            </a:r>
            <a:r>
              <a:rPr lang="en-US" sz="2800" dirty="0"/>
              <a:t> :</a:t>
            </a:r>
            <a:br>
              <a:rPr lang="en-US" sz="2800" dirty="0"/>
            </a:br>
            <a:endParaRPr lang="en-US" sz="2800" dirty="0"/>
          </a:p>
        </p:txBody>
      </p:sp>
      <p:sp>
        <p:nvSpPr>
          <p:cNvPr id="3" name="Content Placeholder 2">
            <a:extLst>
              <a:ext uri="{FF2B5EF4-FFF2-40B4-BE49-F238E27FC236}">
                <a16:creationId xmlns:a16="http://schemas.microsoft.com/office/drawing/2014/main" id="{1CBD1C31-0B98-4439-BF6B-876BB30D011B}"/>
              </a:ext>
            </a:extLst>
          </p:cNvPr>
          <p:cNvSpPr>
            <a:spLocks noGrp="1"/>
          </p:cNvSpPr>
          <p:nvPr>
            <p:ph idx="1"/>
          </p:nvPr>
        </p:nvSpPr>
        <p:spPr/>
        <p:txBody>
          <a:bodyPr/>
          <a:lstStyle/>
          <a:p>
            <a:r>
              <a:rPr lang="en-US" sz="2000" dirty="0"/>
              <a:t>Tingkat </a:t>
            </a:r>
            <a:r>
              <a:rPr lang="en-US" sz="2000" dirty="0" err="1"/>
              <a:t>perkembangan</a:t>
            </a:r>
            <a:r>
              <a:rPr lang="en-US" sz="2000" dirty="0"/>
              <a:t> </a:t>
            </a:r>
            <a:r>
              <a:rPr lang="en-US" sz="2000" dirty="0" err="1"/>
              <a:t>polen</a:t>
            </a:r>
            <a:r>
              <a:rPr lang="en-US" sz="2000" dirty="0"/>
              <a:t> → paling </a:t>
            </a:r>
            <a:r>
              <a:rPr lang="en-US" sz="2000" dirty="0" err="1"/>
              <a:t>baik</a:t>
            </a:r>
            <a:r>
              <a:rPr lang="en-US" sz="2000" dirty="0"/>
              <a:t> </a:t>
            </a:r>
            <a:r>
              <a:rPr lang="en-US" sz="2000" dirty="0" err="1"/>
              <a:t>digunakan</a:t>
            </a:r>
            <a:r>
              <a:rPr lang="en-US" sz="2000" dirty="0"/>
              <a:t> </a:t>
            </a:r>
            <a:r>
              <a:rPr lang="en-US" sz="2000" dirty="0" err="1"/>
              <a:t>polen</a:t>
            </a:r>
            <a:r>
              <a:rPr lang="en-US" sz="2000" dirty="0"/>
              <a:t> pada </a:t>
            </a:r>
            <a:r>
              <a:rPr lang="en-US" sz="2000" dirty="0" err="1"/>
              <a:t>tingkat</a:t>
            </a:r>
            <a:r>
              <a:rPr lang="en-US" sz="2000" dirty="0"/>
              <a:t> </a:t>
            </a:r>
            <a:r>
              <a:rPr lang="en-US" sz="2000" dirty="0" err="1"/>
              <a:t>pembelahan</a:t>
            </a:r>
            <a:r>
              <a:rPr lang="en-US" sz="2000" dirty="0"/>
              <a:t> mitosis </a:t>
            </a:r>
            <a:r>
              <a:rPr lang="en-US" sz="2000" dirty="0" err="1"/>
              <a:t>pertama</a:t>
            </a:r>
            <a:r>
              <a:rPr lang="en-US" sz="2000" dirty="0"/>
              <a:t> (</a:t>
            </a:r>
            <a:r>
              <a:rPr lang="en-US" sz="2000" dirty="0" err="1"/>
              <a:t>Uninucleat</a:t>
            </a:r>
            <a:r>
              <a:rPr lang="en-US" sz="2000" dirty="0"/>
              <a:t>).</a:t>
            </a:r>
          </a:p>
          <a:p>
            <a:r>
              <a:rPr lang="en-US" sz="2000" dirty="0"/>
              <a:t>Pre-</a:t>
            </a:r>
            <a:r>
              <a:rPr lang="en-US" sz="2000" dirty="0" err="1"/>
              <a:t>treatmen</a:t>
            </a:r>
            <a:r>
              <a:rPr lang="en-US" sz="2000" dirty="0"/>
              <a:t> → </a:t>
            </a:r>
            <a:r>
              <a:rPr lang="en-US" sz="2000" dirty="0" err="1"/>
              <a:t>beberapa</a:t>
            </a:r>
            <a:r>
              <a:rPr lang="en-US" sz="2000" dirty="0"/>
              <a:t> </a:t>
            </a:r>
            <a:r>
              <a:rPr lang="en-US" sz="2000" dirty="0" err="1"/>
              <a:t>jenis</a:t>
            </a:r>
            <a:r>
              <a:rPr lang="en-US" sz="2000" dirty="0"/>
              <a:t> </a:t>
            </a:r>
            <a:r>
              <a:rPr lang="en-US" sz="2000" dirty="0" err="1"/>
              <a:t>tanaman</a:t>
            </a:r>
            <a:r>
              <a:rPr lang="en-US" sz="2000" dirty="0"/>
              <a:t> </a:t>
            </a:r>
            <a:r>
              <a:rPr lang="en-US" sz="2000" dirty="0" err="1"/>
              <a:t>memerlukan</a:t>
            </a:r>
            <a:r>
              <a:rPr lang="en-US" sz="2000" dirty="0"/>
              <a:t> </a:t>
            </a:r>
            <a:r>
              <a:rPr lang="en-US" sz="2000" dirty="0" err="1"/>
              <a:t>perlakuan</a:t>
            </a:r>
            <a:r>
              <a:rPr lang="en-US" sz="2000" dirty="0"/>
              <a:t> </a:t>
            </a:r>
            <a:r>
              <a:rPr lang="en-US" sz="2000" dirty="0" err="1"/>
              <a:t>pendahuluan</a:t>
            </a:r>
            <a:r>
              <a:rPr lang="en-US" sz="2000" dirty="0"/>
              <a:t> </a:t>
            </a:r>
            <a:r>
              <a:rPr lang="en-US" sz="2000" dirty="0" err="1"/>
              <a:t>berupa</a:t>
            </a:r>
            <a:r>
              <a:rPr lang="en-US" sz="2000" dirty="0"/>
              <a:t> </a:t>
            </a:r>
            <a:r>
              <a:rPr lang="en-US" sz="2000" dirty="0" err="1"/>
              <a:t>temperatur</a:t>
            </a:r>
            <a:r>
              <a:rPr lang="en-US" sz="2000" dirty="0"/>
              <a:t> </a:t>
            </a:r>
            <a:r>
              <a:rPr lang="en-US" sz="2000" dirty="0" err="1"/>
              <a:t>rendah</a:t>
            </a:r>
            <a:r>
              <a:rPr lang="en-US" sz="2000" dirty="0"/>
              <a:t> (3 – 10</a:t>
            </a:r>
            <a:r>
              <a:rPr lang="en-US" sz="2000" baseline="30000" dirty="0"/>
              <a:t>o</a:t>
            </a:r>
            <a:r>
              <a:rPr lang="en-US" sz="2000" dirty="0"/>
              <a:t>C) </a:t>
            </a:r>
            <a:r>
              <a:rPr lang="en-US" sz="2000" dirty="0" err="1"/>
              <a:t>selama</a:t>
            </a:r>
            <a:r>
              <a:rPr lang="en-US" sz="2000" dirty="0"/>
              <a:t> 4 </a:t>
            </a:r>
            <a:r>
              <a:rPr lang="en-US" sz="2000" dirty="0" err="1"/>
              <a:t>hari</a:t>
            </a:r>
            <a:r>
              <a:rPr lang="en-US" sz="2000" dirty="0"/>
              <a:t> (</a:t>
            </a:r>
            <a:r>
              <a:rPr lang="en-US" sz="2000" dirty="0" err="1"/>
              <a:t>bunga</a:t>
            </a:r>
            <a:r>
              <a:rPr lang="en-US" sz="2000" dirty="0"/>
              <a:t> </a:t>
            </a:r>
            <a:r>
              <a:rPr lang="en-US" sz="2000" dirty="0" err="1"/>
              <a:t>padi</a:t>
            </a:r>
            <a:r>
              <a:rPr lang="en-US" sz="2000" dirty="0"/>
              <a:t>), </a:t>
            </a:r>
            <a:r>
              <a:rPr lang="en-US" sz="2000" dirty="0" err="1"/>
              <a:t>merendam</a:t>
            </a:r>
            <a:r>
              <a:rPr lang="en-US" sz="2000" dirty="0"/>
              <a:t> </a:t>
            </a:r>
            <a:r>
              <a:rPr lang="en-US" sz="2000" dirty="0" err="1"/>
              <a:t>dalam</a:t>
            </a:r>
            <a:r>
              <a:rPr lang="en-US" sz="2000" dirty="0"/>
              <a:t> air  yang </a:t>
            </a:r>
            <a:r>
              <a:rPr lang="en-US" sz="2000" dirty="0" err="1"/>
              <a:t>ada</a:t>
            </a:r>
            <a:r>
              <a:rPr lang="en-US" sz="2000" dirty="0"/>
              <a:t> </a:t>
            </a:r>
            <a:r>
              <a:rPr lang="en-US" sz="2000" dirty="0" err="1"/>
              <a:t>butir-butir</a:t>
            </a:r>
            <a:r>
              <a:rPr lang="en-US" sz="2000" dirty="0"/>
              <a:t> </a:t>
            </a:r>
            <a:r>
              <a:rPr lang="en-US" sz="2000" dirty="0" err="1"/>
              <a:t>arangnya</a:t>
            </a:r>
            <a:r>
              <a:rPr lang="en-US" sz="2000" dirty="0"/>
              <a:t> </a:t>
            </a:r>
            <a:r>
              <a:rPr lang="en-US" sz="2000" dirty="0" err="1"/>
              <a:t>atau</a:t>
            </a:r>
            <a:r>
              <a:rPr lang="en-US" sz="2000" dirty="0"/>
              <a:t> </a:t>
            </a:r>
            <a:r>
              <a:rPr lang="en-US" sz="2000" dirty="0" err="1"/>
              <a:t>mengurangi</a:t>
            </a:r>
            <a:r>
              <a:rPr lang="en-US" sz="2000" dirty="0"/>
              <a:t> </a:t>
            </a:r>
            <a:r>
              <a:rPr lang="en-US" sz="2000" dirty="0" err="1"/>
              <a:t>tekanan</a:t>
            </a:r>
            <a:r>
              <a:rPr lang="en-US" sz="2000" dirty="0"/>
              <a:t> atm 12 mg/hg.</a:t>
            </a:r>
          </a:p>
          <a:p>
            <a:r>
              <a:rPr lang="en-US" sz="2000" dirty="0"/>
              <a:t>Media </a:t>
            </a:r>
            <a:r>
              <a:rPr lang="en-US" sz="2000" dirty="0" err="1"/>
              <a:t>tumbuh</a:t>
            </a:r>
            <a:r>
              <a:rPr lang="en-US" sz="2000" dirty="0"/>
              <a:t> → </a:t>
            </a:r>
            <a:r>
              <a:rPr lang="en-US" sz="2000" dirty="0" err="1"/>
              <a:t>terdiri</a:t>
            </a:r>
            <a:r>
              <a:rPr lang="en-US" sz="2000" dirty="0"/>
              <a:t> </a:t>
            </a:r>
            <a:r>
              <a:rPr lang="en-US" sz="2000" dirty="0" err="1"/>
              <a:t>dari</a:t>
            </a:r>
            <a:r>
              <a:rPr lang="en-US" sz="2000" dirty="0"/>
              <a:t> media </a:t>
            </a:r>
            <a:r>
              <a:rPr lang="en-US" sz="2000" dirty="0" err="1"/>
              <a:t>dasar</a:t>
            </a:r>
            <a:r>
              <a:rPr lang="en-US" sz="2000" dirty="0"/>
              <a:t>, </a:t>
            </a:r>
            <a:r>
              <a:rPr lang="en-US" sz="2000" dirty="0" err="1"/>
              <a:t>gula</a:t>
            </a:r>
            <a:r>
              <a:rPr lang="en-US" sz="2000" dirty="0"/>
              <a:t>, hormone, </a:t>
            </a:r>
            <a:r>
              <a:rPr lang="en-US" sz="2000" dirty="0" err="1"/>
              <a:t>penambah</a:t>
            </a:r>
            <a:r>
              <a:rPr lang="en-US" sz="2000" dirty="0"/>
              <a:t> </a:t>
            </a:r>
            <a:r>
              <a:rPr lang="en-US" sz="2000" dirty="0" err="1"/>
              <a:t>bahan</a:t>
            </a:r>
            <a:r>
              <a:rPr lang="en-US" sz="2000" dirty="0"/>
              <a:t> </a:t>
            </a:r>
            <a:r>
              <a:rPr lang="en-US" sz="2000" dirty="0" err="1"/>
              <a:t>organik</a:t>
            </a:r>
            <a:r>
              <a:rPr lang="en-US" sz="2000" dirty="0"/>
              <a:t> (</a:t>
            </a:r>
            <a:r>
              <a:rPr lang="en-US" sz="2000" dirty="0" err="1"/>
              <a:t>ekstrak</a:t>
            </a:r>
            <a:r>
              <a:rPr lang="en-US" sz="2000" dirty="0"/>
              <a:t> pisang, air </a:t>
            </a:r>
            <a:r>
              <a:rPr lang="en-US" sz="2000" dirty="0" err="1"/>
              <a:t>kelapa</a:t>
            </a:r>
            <a:r>
              <a:rPr lang="en-US" sz="2000" dirty="0"/>
              <a:t>, endosperm </a:t>
            </a:r>
            <a:r>
              <a:rPr lang="en-US" sz="2000" dirty="0" err="1"/>
              <a:t>serealia</a:t>
            </a:r>
            <a:r>
              <a:rPr lang="en-US" sz="2000" dirty="0"/>
              <a:t>, </a:t>
            </a:r>
            <a:r>
              <a:rPr lang="en-US" sz="2000" dirty="0" err="1"/>
              <a:t>ekstrak</a:t>
            </a:r>
            <a:r>
              <a:rPr lang="en-US" sz="2000" dirty="0"/>
              <a:t> </a:t>
            </a:r>
            <a:r>
              <a:rPr lang="en-US" sz="2000" dirty="0" err="1"/>
              <a:t>ragi</a:t>
            </a:r>
            <a:r>
              <a:rPr lang="en-US" sz="2000" dirty="0"/>
              <a:t>, </a:t>
            </a:r>
            <a:r>
              <a:rPr lang="en-US" sz="2000" dirty="0" err="1"/>
              <a:t>alanin</a:t>
            </a:r>
            <a:r>
              <a:rPr lang="en-US" sz="2000" dirty="0"/>
              <a:t> dan Co-</a:t>
            </a:r>
            <a:r>
              <a:rPr lang="en-US" sz="2000" dirty="0" err="1"/>
              <a:t>enzym</a:t>
            </a:r>
            <a:r>
              <a:rPr lang="en-US" sz="2000" dirty="0"/>
              <a:t> A, </a:t>
            </a:r>
            <a:r>
              <a:rPr lang="en-US" sz="2000" dirty="0" err="1"/>
              <a:t>merangsang</a:t>
            </a:r>
            <a:r>
              <a:rPr lang="en-US" sz="2000" dirty="0"/>
              <a:t> </a:t>
            </a:r>
            <a:r>
              <a:rPr lang="en-US" sz="2000" dirty="0" err="1"/>
              <a:t>pertumbuhan</a:t>
            </a:r>
            <a:r>
              <a:rPr lang="en-US" sz="2000" dirty="0"/>
              <a:t> Anther.</a:t>
            </a:r>
          </a:p>
          <a:p>
            <a:r>
              <a:rPr lang="en-US" sz="2000" dirty="0"/>
              <a:t>Genotype </a:t>
            </a:r>
            <a:r>
              <a:rPr lang="en-US" sz="2000" dirty="0" err="1"/>
              <a:t>tanaman</a:t>
            </a:r>
            <a:r>
              <a:rPr lang="en-US" sz="2000" dirty="0"/>
              <a:t> donor</a:t>
            </a:r>
          </a:p>
          <a:p>
            <a:r>
              <a:rPr lang="en-US" sz="2000" dirty="0" err="1"/>
              <a:t>Kondisi</a:t>
            </a:r>
            <a:r>
              <a:rPr lang="en-US" sz="2000" dirty="0"/>
              <a:t> </a:t>
            </a:r>
            <a:r>
              <a:rPr lang="en-US" sz="2000" dirty="0" err="1"/>
              <a:t>tanaman</a:t>
            </a:r>
            <a:r>
              <a:rPr lang="en-US" sz="2000" dirty="0"/>
              <a:t> donor → </a:t>
            </a:r>
            <a:r>
              <a:rPr lang="en-US" sz="2000" dirty="0" err="1"/>
              <a:t>bunga</a:t>
            </a:r>
            <a:r>
              <a:rPr lang="en-US" sz="2000" dirty="0"/>
              <a:t> </a:t>
            </a:r>
            <a:r>
              <a:rPr lang="en-US" sz="2000" dirty="0" err="1"/>
              <a:t>dari</a:t>
            </a:r>
            <a:r>
              <a:rPr lang="en-US" sz="2000" dirty="0"/>
              <a:t> </a:t>
            </a:r>
            <a:r>
              <a:rPr lang="en-US" sz="2000" dirty="0" err="1"/>
              <a:t>tanaman</a:t>
            </a:r>
            <a:r>
              <a:rPr lang="en-US" sz="2000" dirty="0"/>
              <a:t> </a:t>
            </a:r>
            <a:r>
              <a:rPr lang="en-US" sz="2000" dirty="0" err="1"/>
              <a:t>muda</a:t>
            </a:r>
            <a:r>
              <a:rPr lang="en-US" sz="2000" dirty="0"/>
              <a:t> pada </a:t>
            </a:r>
            <a:r>
              <a:rPr lang="en-US" sz="2000" dirty="0" err="1"/>
              <a:t>saat</a:t>
            </a:r>
            <a:r>
              <a:rPr lang="en-US" sz="2000" dirty="0"/>
              <a:t> </a:t>
            </a:r>
            <a:r>
              <a:rPr lang="en-US" sz="2000" dirty="0" err="1"/>
              <a:t>permulaan</a:t>
            </a:r>
            <a:r>
              <a:rPr lang="en-US" sz="2000" dirty="0"/>
              <a:t> </a:t>
            </a:r>
            <a:r>
              <a:rPr lang="en-US" sz="2000" dirty="0" err="1"/>
              <a:t>pembungaan</a:t>
            </a:r>
            <a:r>
              <a:rPr lang="en-US" sz="2000" dirty="0"/>
              <a:t>, </a:t>
            </a:r>
            <a:r>
              <a:rPr lang="en-US" sz="2000" dirty="0" err="1"/>
              <a:t>lebih</a:t>
            </a:r>
            <a:r>
              <a:rPr lang="en-US" sz="2000" dirty="0"/>
              <a:t> </a:t>
            </a:r>
            <a:r>
              <a:rPr lang="en-US" sz="2000" dirty="0" err="1"/>
              <a:t>baik</a:t>
            </a:r>
            <a:r>
              <a:rPr lang="en-US" sz="2000" dirty="0"/>
              <a:t> </a:t>
            </a:r>
            <a:r>
              <a:rPr lang="en-US" sz="2000" dirty="0" err="1"/>
              <a:t>dari</a:t>
            </a:r>
            <a:r>
              <a:rPr lang="en-US" sz="2000" dirty="0"/>
              <a:t> pada </a:t>
            </a:r>
            <a:r>
              <a:rPr lang="en-US" sz="2000" dirty="0" err="1"/>
              <a:t>bunga</a:t>
            </a:r>
            <a:r>
              <a:rPr lang="en-US" sz="2000" dirty="0"/>
              <a:t> yang </a:t>
            </a:r>
            <a:r>
              <a:rPr lang="en-US" sz="2000" dirty="0" err="1"/>
              <a:t>keluar</a:t>
            </a:r>
            <a:r>
              <a:rPr lang="en-US" sz="2000" dirty="0"/>
              <a:t> </a:t>
            </a:r>
            <a:r>
              <a:rPr lang="en-US" sz="2000" dirty="0" err="1"/>
              <a:t>kemudian</a:t>
            </a:r>
            <a:r>
              <a:rPr lang="en-US" sz="2000" dirty="0"/>
              <a:t>.</a:t>
            </a:r>
          </a:p>
          <a:p>
            <a:endParaRPr lang="en-US" dirty="0"/>
          </a:p>
        </p:txBody>
      </p:sp>
    </p:spTree>
    <p:extLst>
      <p:ext uri="{BB962C8B-B14F-4D97-AF65-F5344CB8AC3E}">
        <p14:creationId xmlns:p14="http://schemas.microsoft.com/office/powerpoint/2010/main" val="403403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900E-52CB-4FD5-8A82-977D7B2C1D5D}"/>
              </a:ext>
            </a:extLst>
          </p:cNvPr>
          <p:cNvSpPr>
            <a:spLocks noGrp="1"/>
          </p:cNvSpPr>
          <p:nvPr>
            <p:ph type="title"/>
          </p:nvPr>
        </p:nvSpPr>
        <p:spPr/>
        <p:txBody>
          <a:bodyPr/>
          <a:lstStyle/>
          <a:p>
            <a:endParaRPr lang="en-US"/>
          </a:p>
        </p:txBody>
      </p:sp>
      <p:pic>
        <p:nvPicPr>
          <p:cNvPr id="6146" name="Picture 2" descr="Pollen Culture">
            <a:extLst>
              <a:ext uri="{FF2B5EF4-FFF2-40B4-BE49-F238E27FC236}">
                <a16:creationId xmlns:a16="http://schemas.microsoft.com/office/drawing/2014/main" id="{BB63C4FB-2829-451B-810B-F651D7EEB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20" y="1301203"/>
            <a:ext cx="5029986" cy="498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59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9A0D-43FC-43FF-8DAD-D66937D863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B2294E-23D5-483E-89BC-BAD0449F3845}"/>
              </a:ext>
            </a:extLst>
          </p:cNvPr>
          <p:cNvSpPr>
            <a:spLocks noGrp="1"/>
          </p:cNvSpPr>
          <p:nvPr>
            <p:ph idx="1"/>
          </p:nvPr>
        </p:nvSpPr>
        <p:spPr/>
        <p:txBody>
          <a:bodyPr/>
          <a:lstStyle/>
          <a:p>
            <a:r>
              <a:rPr lang="en-US" dirty="0"/>
              <a:t>Stadium </a:t>
            </a:r>
            <a:r>
              <a:rPr lang="en-US" dirty="0" err="1"/>
              <a:t>perkembangan</a:t>
            </a:r>
            <a:r>
              <a:rPr lang="en-US" dirty="0"/>
              <a:t> </a:t>
            </a:r>
            <a:r>
              <a:rPr lang="en-US" dirty="0" err="1"/>
              <a:t>mikrospora</a:t>
            </a:r>
            <a:r>
              <a:rPr lang="en-US" dirty="0"/>
              <a:t> </a:t>
            </a:r>
            <a:r>
              <a:rPr lang="en-US" dirty="0" err="1"/>
              <a:t>dapat</a:t>
            </a:r>
            <a:r>
              <a:rPr lang="en-US" dirty="0"/>
              <a:t> </a:t>
            </a:r>
            <a:r>
              <a:rPr lang="en-US" dirty="0" err="1"/>
              <a:t>dibedakan</a:t>
            </a:r>
            <a:r>
              <a:rPr lang="en-US" dirty="0"/>
              <a:t> </a:t>
            </a:r>
            <a:r>
              <a:rPr lang="en-US" dirty="0" err="1"/>
              <a:t>menjadi</a:t>
            </a:r>
            <a:r>
              <a:rPr lang="en-US" dirty="0"/>
              <a:t> </a:t>
            </a:r>
            <a:r>
              <a:rPr lang="en-US" dirty="0" err="1"/>
              <a:t>beberapa</a:t>
            </a:r>
            <a:r>
              <a:rPr lang="en-US" dirty="0"/>
              <a:t> </a:t>
            </a:r>
            <a:r>
              <a:rPr lang="en-US" dirty="0" err="1"/>
              <a:t>fase</a:t>
            </a:r>
            <a:r>
              <a:rPr lang="en-US" dirty="0"/>
              <a:t>, </a:t>
            </a:r>
            <a:r>
              <a:rPr lang="en-US" dirty="0" err="1"/>
              <a:t>yaitu</a:t>
            </a:r>
            <a:r>
              <a:rPr lang="en-US" dirty="0"/>
              <a:t> :</a:t>
            </a:r>
          </a:p>
          <a:p>
            <a:r>
              <a:rPr lang="en-US" dirty="0"/>
              <a:t>—  Uni-</a:t>
            </a:r>
            <a:r>
              <a:rPr lang="en-US" dirty="0" err="1"/>
              <a:t>nukleat</a:t>
            </a:r>
            <a:r>
              <a:rPr lang="en-US" dirty="0"/>
              <a:t> </a:t>
            </a:r>
            <a:r>
              <a:rPr lang="en-US" dirty="0" err="1"/>
              <a:t>sangat</a:t>
            </a:r>
            <a:r>
              <a:rPr lang="en-US" dirty="0"/>
              <a:t> </a:t>
            </a:r>
            <a:r>
              <a:rPr lang="en-US" dirty="0" err="1"/>
              <a:t>awal</a:t>
            </a:r>
            <a:r>
              <a:rPr lang="en-US" dirty="0"/>
              <a:t>, </a:t>
            </a:r>
            <a:r>
              <a:rPr lang="en-US" dirty="0" err="1"/>
              <a:t>dicirikan</a:t>
            </a:r>
            <a:r>
              <a:rPr lang="en-US" dirty="0"/>
              <a:t> oleh inti </a:t>
            </a:r>
            <a:r>
              <a:rPr lang="en-US" dirty="0" err="1"/>
              <a:t>mikrospora</a:t>
            </a:r>
            <a:r>
              <a:rPr lang="en-US" dirty="0"/>
              <a:t> di </a:t>
            </a:r>
            <a:r>
              <a:rPr lang="en-US" dirty="0" err="1"/>
              <a:t>tengah</a:t>
            </a:r>
            <a:r>
              <a:rPr lang="en-US" dirty="0"/>
              <a:t>, </a:t>
            </a:r>
            <a:r>
              <a:rPr lang="en-US" dirty="0" err="1"/>
              <a:t>dinding</a:t>
            </a:r>
            <a:r>
              <a:rPr lang="en-US" dirty="0"/>
              <a:t> </a:t>
            </a:r>
            <a:r>
              <a:rPr lang="en-US" dirty="0" err="1"/>
              <a:t>mikrospora</a:t>
            </a:r>
            <a:r>
              <a:rPr lang="en-US" dirty="0"/>
              <a:t> </a:t>
            </a:r>
            <a:r>
              <a:rPr lang="en-US" dirty="0" err="1"/>
              <a:t>sangat</a:t>
            </a:r>
            <a:r>
              <a:rPr lang="en-US" dirty="0"/>
              <a:t> tipis dan </a:t>
            </a:r>
            <a:r>
              <a:rPr lang="en-US" dirty="0" err="1"/>
              <a:t>tanpa</a:t>
            </a:r>
            <a:r>
              <a:rPr lang="en-US" dirty="0"/>
              <a:t> </a:t>
            </a:r>
            <a:r>
              <a:rPr lang="en-US" dirty="0" err="1"/>
              <a:t>vakuola</a:t>
            </a:r>
            <a:endParaRPr lang="en-US" dirty="0"/>
          </a:p>
          <a:p>
            <a:r>
              <a:rPr lang="en-US" dirty="0"/>
              <a:t>—  Uni-</a:t>
            </a:r>
            <a:r>
              <a:rPr lang="en-US" dirty="0" err="1"/>
              <a:t>nukleat</a:t>
            </a:r>
            <a:r>
              <a:rPr lang="en-US" dirty="0"/>
              <a:t> </a:t>
            </a:r>
            <a:r>
              <a:rPr lang="en-US" dirty="0" err="1"/>
              <a:t>awal</a:t>
            </a:r>
            <a:r>
              <a:rPr lang="en-US" dirty="0"/>
              <a:t>, </a:t>
            </a:r>
            <a:r>
              <a:rPr lang="en-US" dirty="0" err="1"/>
              <a:t>dicirikan</a:t>
            </a:r>
            <a:r>
              <a:rPr lang="en-US" dirty="0"/>
              <a:t> oleh inti </a:t>
            </a:r>
            <a:r>
              <a:rPr lang="en-US" dirty="0" err="1"/>
              <a:t>mikrospora</a:t>
            </a:r>
            <a:r>
              <a:rPr lang="en-US" dirty="0"/>
              <a:t> di </a:t>
            </a:r>
            <a:r>
              <a:rPr lang="en-US" dirty="0" err="1"/>
              <a:t>tengah</a:t>
            </a:r>
            <a:r>
              <a:rPr lang="en-US" dirty="0"/>
              <a:t>, </a:t>
            </a:r>
            <a:r>
              <a:rPr lang="en-US" dirty="0" err="1"/>
              <a:t>dinding</a:t>
            </a:r>
            <a:r>
              <a:rPr lang="en-US" dirty="0"/>
              <a:t> </a:t>
            </a:r>
            <a:r>
              <a:rPr lang="en-US" dirty="0" err="1"/>
              <a:t>sudah</a:t>
            </a:r>
            <a:r>
              <a:rPr lang="en-US" dirty="0"/>
              <a:t> </a:t>
            </a:r>
            <a:r>
              <a:rPr lang="en-US" dirty="0" err="1"/>
              <a:t>semakin</a:t>
            </a:r>
            <a:r>
              <a:rPr lang="en-US" dirty="0"/>
              <a:t> </a:t>
            </a:r>
            <a:r>
              <a:rPr lang="en-US" dirty="0" err="1"/>
              <a:t>kuat</a:t>
            </a:r>
            <a:r>
              <a:rPr lang="en-US" dirty="0"/>
              <a:t> dan </a:t>
            </a:r>
            <a:r>
              <a:rPr lang="en-US" dirty="0" err="1"/>
              <a:t>vakuola</a:t>
            </a:r>
            <a:r>
              <a:rPr lang="en-US" dirty="0"/>
              <a:t> </a:t>
            </a:r>
            <a:r>
              <a:rPr lang="en-US" dirty="0" err="1"/>
              <a:t>kecil</a:t>
            </a:r>
            <a:r>
              <a:rPr lang="en-US" dirty="0"/>
              <a:t> </a:t>
            </a:r>
            <a:r>
              <a:rPr lang="en-US" dirty="0" err="1"/>
              <a:t>bentuk</a:t>
            </a:r>
            <a:r>
              <a:rPr lang="en-US" dirty="0"/>
              <a:t> </a:t>
            </a:r>
            <a:r>
              <a:rPr lang="en-US" dirty="0" err="1"/>
              <a:t>sferik</a:t>
            </a:r>
            <a:r>
              <a:rPr lang="en-US" dirty="0"/>
              <a:t>.</a:t>
            </a:r>
          </a:p>
          <a:p>
            <a:endParaRPr lang="en-US" dirty="0"/>
          </a:p>
        </p:txBody>
      </p:sp>
    </p:spTree>
    <p:extLst>
      <p:ext uri="{BB962C8B-B14F-4D97-AF65-F5344CB8AC3E}">
        <p14:creationId xmlns:p14="http://schemas.microsoft.com/office/powerpoint/2010/main" val="210395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9260-64A1-4497-8E8C-961DF7BE73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13FDC7-FE1C-4CC2-BDB1-006A29DAF94F}"/>
              </a:ext>
            </a:extLst>
          </p:cNvPr>
          <p:cNvSpPr>
            <a:spLocks noGrp="1"/>
          </p:cNvSpPr>
          <p:nvPr>
            <p:ph idx="1"/>
          </p:nvPr>
        </p:nvSpPr>
        <p:spPr/>
        <p:txBody>
          <a:bodyPr/>
          <a:lstStyle/>
          <a:p>
            <a:r>
              <a:rPr lang="en-US" dirty="0"/>
              <a:t>—  Uni-</a:t>
            </a:r>
            <a:r>
              <a:rPr lang="en-US" dirty="0" err="1"/>
              <a:t>nukleat</a:t>
            </a:r>
            <a:r>
              <a:rPr lang="en-US" dirty="0"/>
              <a:t> </a:t>
            </a:r>
            <a:r>
              <a:rPr lang="en-US" dirty="0" err="1"/>
              <a:t>tengah</a:t>
            </a:r>
            <a:r>
              <a:rPr lang="en-US" dirty="0"/>
              <a:t> </a:t>
            </a:r>
            <a:r>
              <a:rPr lang="en-US" dirty="0" err="1"/>
              <a:t>awal</a:t>
            </a:r>
            <a:r>
              <a:rPr lang="en-US" dirty="0"/>
              <a:t>, </a:t>
            </a:r>
            <a:r>
              <a:rPr lang="en-US" dirty="0" err="1"/>
              <a:t>dicirikan</a:t>
            </a:r>
            <a:r>
              <a:rPr lang="en-US" dirty="0"/>
              <a:t> oleh </a:t>
            </a:r>
            <a:r>
              <a:rPr lang="en-US" dirty="0" err="1"/>
              <a:t>sebagian</a:t>
            </a:r>
            <a:r>
              <a:rPr lang="en-US" dirty="0"/>
              <a:t> </a:t>
            </a:r>
            <a:r>
              <a:rPr lang="en-US" dirty="0" err="1"/>
              <a:t>besar</a:t>
            </a:r>
            <a:r>
              <a:rPr lang="en-US" dirty="0"/>
              <a:t> inti </a:t>
            </a:r>
            <a:r>
              <a:rPr lang="en-US" dirty="0" err="1"/>
              <a:t>mikrospora</a:t>
            </a:r>
            <a:r>
              <a:rPr lang="en-US" dirty="0"/>
              <a:t> di </a:t>
            </a:r>
            <a:r>
              <a:rPr lang="en-US" dirty="0" err="1"/>
              <a:t>tengah</a:t>
            </a:r>
            <a:r>
              <a:rPr lang="en-US" dirty="0"/>
              <a:t> </a:t>
            </a:r>
            <a:r>
              <a:rPr lang="en-US" dirty="0" err="1"/>
              <a:t>sedangkan</a:t>
            </a:r>
            <a:r>
              <a:rPr lang="en-US" dirty="0"/>
              <a:t> </a:t>
            </a:r>
            <a:r>
              <a:rPr lang="en-US" dirty="0" err="1"/>
              <a:t>sebagian</a:t>
            </a:r>
            <a:r>
              <a:rPr lang="en-US" dirty="0"/>
              <a:t> </a:t>
            </a:r>
            <a:r>
              <a:rPr lang="en-US" dirty="0" err="1"/>
              <a:t>kecil</a:t>
            </a:r>
            <a:r>
              <a:rPr lang="en-US" dirty="0"/>
              <a:t> inti </a:t>
            </a:r>
            <a:r>
              <a:rPr lang="en-US" dirty="0" err="1"/>
              <a:t>mikrospora</a:t>
            </a:r>
            <a:r>
              <a:rPr lang="en-US" dirty="0"/>
              <a:t> di </a:t>
            </a:r>
            <a:r>
              <a:rPr lang="en-US" dirty="0" err="1"/>
              <a:t>tepi</a:t>
            </a:r>
            <a:r>
              <a:rPr lang="en-US" dirty="0"/>
              <a:t>, </a:t>
            </a:r>
            <a:r>
              <a:rPr lang="en-US" dirty="0" err="1"/>
              <a:t>vakuola</a:t>
            </a:r>
            <a:r>
              <a:rPr lang="en-US" dirty="0"/>
              <a:t> </a:t>
            </a:r>
            <a:r>
              <a:rPr lang="en-US" dirty="0" err="1"/>
              <a:t>besar</a:t>
            </a:r>
            <a:r>
              <a:rPr lang="en-US" dirty="0"/>
              <a:t>.</a:t>
            </a:r>
          </a:p>
          <a:p>
            <a:r>
              <a:rPr lang="en-US" dirty="0"/>
              <a:t>—  Uni-</a:t>
            </a:r>
            <a:r>
              <a:rPr lang="en-US" dirty="0" err="1"/>
              <a:t>nukleat</a:t>
            </a:r>
            <a:r>
              <a:rPr lang="en-US" dirty="0"/>
              <a:t> </a:t>
            </a:r>
            <a:r>
              <a:rPr lang="en-US" dirty="0" err="1"/>
              <a:t>tengah</a:t>
            </a:r>
            <a:r>
              <a:rPr lang="en-US" dirty="0"/>
              <a:t>, </a:t>
            </a:r>
            <a:r>
              <a:rPr lang="en-US" dirty="0" err="1"/>
              <a:t>hampir</a:t>
            </a:r>
            <a:r>
              <a:rPr lang="en-US" dirty="0"/>
              <a:t> </a:t>
            </a:r>
            <a:r>
              <a:rPr lang="en-US" dirty="0" err="1"/>
              <a:t>sama</a:t>
            </a:r>
            <a:r>
              <a:rPr lang="en-US" dirty="0"/>
              <a:t> </a:t>
            </a:r>
            <a:r>
              <a:rPr lang="en-US" dirty="0" err="1"/>
              <a:t>dengan</a:t>
            </a:r>
            <a:r>
              <a:rPr lang="en-US" dirty="0"/>
              <a:t> </a:t>
            </a:r>
            <a:r>
              <a:rPr lang="en-US" dirty="0" err="1"/>
              <a:t>uninukleat</a:t>
            </a:r>
            <a:r>
              <a:rPr lang="en-US" dirty="0"/>
              <a:t> </a:t>
            </a:r>
            <a:r>
              <a:rPr lang="en-US" dirty="0" err="1"/>
              <a:t>tengah</a:t>
            </a:r>
            <a:r>
              <a:rPr lang="en-US" dirty="0"/>
              <a:t> </a:t>
            </a:r>
            <a:r>
              <a:rPr lang="en-US" dirty="0" err="1"/>
              <a:t>awal</a:t>
            </a:r>
            <a:r>
              <a:rPr lang="en-US" dirty="0"/>
              <a:t> </a:t>
            </a:r>
            <a:r>
              <a:rPr lang="en-US" dirty="0" err="1"/>
              <a:t>tetapi</a:t>
            </a:r>
            <a:r>
              <a:rPr lang="en-US" dirty="0"/>
              <a:t> </a:t>
            </a:r>
            <a:r>
              <a:rPr lang="en-US" dirty="0" err="1"/>
              <a:t>ukuran</a:t>
            </a:r>
            <a:r>
              <a:rPr lang="en-US" dirty="0"/>
              <a:t> </a:t>
            </a:r>
            <a:r>
              <a:rPr lang="en-US" dirty="0" err="1"/>
              <a:t>vakuola</a:t>
            </a:r>
            <a:r>
              <a:rPr lang="en-US" dirty="0"/>
              <a:t> </a:t>
            </a:r>
            <a:r>
              <a:rPr lang="en-US" dirty="0" err="1"/>
              <a:t>dua</a:t>
            </a:r>
            <a:r>
              <a:rPr lang="en-US" dirty="0"/>
              <a:t> kali </a:t>
            </a:r>
            <a:r>
              <a:rPr lang="en-US" dirty="0" err="1"/>
              <a:t>ukuran</a:t>
            </a:r>
            <a:r>
              <a:rPr lang="en-US" dirty="0"/>
              <a:t> </a:t>
            </a:r>
            <a:r>
              <a:rPr lang="en-US" dirty="0" err="1"/>
              <a:t>vakuola</a:t>
            </a:r>
            <a:r>
              <a:rPr lang="en-US" dirty="0"/>
              <a:t> pada stadium </a:t>
            </a:r>
            <a:r>
              <a:rPr lang="en-US" dirty="0" err="1"/>
              <a:t>sebelumnya</a:t>
            </a:r>
            <a:r>
              <a:rPr lang="en-US" dirty="0"/>
              <a:t>.</a:t>
            </a:r>
          </a:p>
          <a:p>
            <a:pPr marL="0" indent="0">
              <a:buNone/>
            </a:pPr>
            <a:endParaRPr lang="en-US" dirty="0"/>
          </a:p>
        </p:txBody>
      </p:sp>
    </p:spTree>
    <p:extLst>
      <p:ext uri="{BB962C8B-B14F-4D97-AF65-F5344CB8AC3E}">
        <p14:creationId xmlns:p14="http://schemas.microsoft.com/office/powerpoint/2010/main" val="191869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23EC-4523-4CBF-893B-D63964B259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30D08-243C-4DFE-98AB-2DB57C6E40FC}"/>
              </a:ext>
            </a:extLst>
          </p:cNvPr>
          <p:cNvSpPr>
            <a:spLocks noGrp="1"/>
          </p:cNvSpPr>
          <p:nvPr>
            <p:ph idx="1"/>
          </p:nvPr>
        </p:nvSpPr>
        <p:spPr/>
        <p:txBody>
          <a:bodyPr/>
          <a:lstStyle/>
          <a:p>
            <a:r>
              <a:rPr lang="en-US" dirty="0"/>
              <a:t>—  Uni-</a:t>
            </a:r>
            <a:r>
              <a:rPr lang="en-US" dirty="0" err="1"/>
              <a:t>nukleat</a:t>
            </a:r>
            <a:r>
              <a:rPr lang="en-US" dirty="0"/>
              <a:t> </a:t>
            </a:r>
            <a:r>
              <a:rPr lang="en-US" dirty="0" err="1"/>
              <a:t>akhir</a:t>
            </a:r>
            <a:r>
              <a:rPr lang="en-US" dirty="0"/>
              <a:t>, </a:t>
            </a:r>
            <a:r>
              <a:rPr lang="en-US" dirty="0" err="1"/>
              <a:t>dicirikan</a:t>
            </a:r>
            <a:r>
              <a:rPr lang="en-US" dirty="0"/>
              <a:t> oleh </a:t>
            </a:r>
            <a:r>
              <a:rPr lang="en-US" dirty="0" err="1"/>
              <a:t>hampir</a:t>
            </a:r>
            <a:r>
              <a:rPr lang="en-US" dirty="0"/>
              <a:t> </a:t>
            </a:r>
            <a:r>
              <a:rPr lang="en-US" dirty="0" err="1"/>
              <a:t>semua</a:t>
            </a:r>
            <a:r>
              <a:rPr lang="en-US" dirty="0"/>
              <a:t> </a:t>
            </a:r>
            <a:r>
              <a:rPr lang="en-US" dirty="0" err="1"/>
              <a:t>mikrospora</a:t>
            </a:r>
            <a:r>
              <a:rPr lang="en-US" dirty="0"/>
              <a:t> </a:t>
            </a:r>
            <a:r>
              <a:rPr lang="en-US" dirty="0" err="1"/>
              <a:t>mempunyai</a:t>
            </a:r>
            <a:r>
              <a:rPr lang="en-US" dirty="0"/>
              <a:t> inti di </a:t>
            </a:r>
            <a:r>
              <a:rPr lang="en-US" dirty="0" err="1"/>
              <a:t>tepi</a:t>
            </a:r>
            <a:r>
              <a:rPr lang="en-US" dirty="0"/>
              <a:t>, pada </a:t>
            </a:r>
            <a:r>
              <a:rPr lang="en-US" dirty="0" err="1"/>
              <a:t>beberapa</a:t>
            </a:r>
            <a:r>
              <a:rPr lang="en-US" dirty="0"/>
              <a:t> </a:t>
            </a:r>
            <a:r>
              <a:rPr lang="en-US" dirty="0" err="1"/>
              <a:t>jenis</a:t>
            </a:r>
            <a:r>
              <a:rPr lang="en-US" dirty="0"/>
              <a:t> </a:t>
            </a:r>
            <a:r>
              <a:rPr lang="en-US" dirty="0" err="1"/>
              <a:t>sudah</a:t>
            </a:r>
            <a:r>
              <a:rPr lang="en-US" dirty="0"/>
              <a:t> </a:t>
            </a:r>
            <a:r>
              <a:rPr lang="en-US" dirty="0" err="1"/>
              <a:t>berkembang</a:t>
            </a:r>
            <a:r>
              <a:rPr lang="en-US" dirty="0"/>
              <a:t> </a:t>
            </a:r>
            <a:r>
              <a:rPr lang="en-US" dirty="0" err="1"/>
              <a:t>menjadi</a:t>
            </a:r>
            <a:r>
              <a:rPr lang="en-US" dirty="0"/>
              <a:t> stadium 2 inti, </a:t>
            </a:r>
            <a:r>
              <a:rPr lang="en-US" dirty="0" err="1"/>
              <a:t>vakuola</a:t>
            </a:r>
            <a:r>
              <a:rPr lang="en-US" dirty="0"/>
              <a:t> </a:t>
            </a:r>
            <a:r>
              <a:rPr lang="en-US" dirty="0" err="1"/>
              <a:t>besar</a:t>
            </a:r>
            <a:r>
              <a:rPr lang="en-US" dirty="0"/>
              <a:t> </a:t>
            </a:r>
            <a:r>
              <a:rPr lang="en-US" dirty="0" err="1"/>
              <a:t>berbentuk</a:t>
            </a:r>
            <a:r>
              <a:rPr lang="en-US" dirty="0"/>
              <a:t> </a:t>
            </a:r>
            <a:r>
              <a:rPr lang="en-US" dirty="0" err="1"/>
              <a:t>bulat</a:t>
            </a:r>
            <a:r>
              <a:rPr lang="en-US" dirty="0"/>
              <a:t> </a:t>
            </a:r>
            <a:r>
              <a:rPr lang="en-US" dirty="0" err="1"/>
              <a:t>telur</a:t>
            </a:r>
            <a:r>
              <a:rPr lang="en-US" dirty="0"/>
              <a:t>.</a:t>
            </a:r>
          </a:p>
          <a:p>
            <a:endParaRPr lang="en-US" dirty="0"/>
          </a:p>
        </p:txBody>
      </p:sp>
    </p:spTree>
    <p:extLst>
      <p:ext uri="{BB962C8B-B14F-4D97-AF65-F5344CB8AC3E}">
        <p14:creationId xmlns:p14="http://schemas.microsoft.com/office/powerpoint/2010/main" val="385153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2BE5-1E9B-4242-8120-D74E0E8B56A1}"/>
              </a:ext>
            </a:extLst>
          </p:cNvPr>
          <p:cNvSpPr>
            <a:spLocks noGrp="1"/>
          </p:cNvSpPr>
          <p:nvPr>
            <p:ph type="title"/>
          </p:nvPr>
        </p:nvSpPr>
        <p:spPr/>
        <p:txBody>
          <a:bodyPr/>
          <a:lstStyle/>
          <a:p>
            <a:endParaRPr lang="en-US"/>
          </a:p>
        </p:txBody>
      </p:sp>
      <p:pic>
        <p:nvPicPr>
          <p:cNvPr id="7170" name="Picture 2" descr="Schematic model of main developmental routes of pollen during regular maturation and pollen embryogenesis. (A) premitotic microspore, (B) commencement of starch accumulation in premitotic microspore, (C) product of asymmetric pollen mitosis I, (D) bicellular pollen with the generative cell deliberated from the cell periphery, (E) formation of two sperm via pollen mitosis II, (F) germination of mature pollen, (G) premitotic microspore with emerging small vacuoles, (H) bicellular pollen after symmetric 1st pollen mitosis, (I) 4-celled pollen after two rounds of symmetric cell divisions, (J) multi-cellular pollen, (K) pollen releasing proliferating tissue, (L) bicellular pollen after asymmetric 1st pollen mitosis, (M) tri-cellular pollen after symmetric division of the vegetative-like cell, (N) 5-celled pollen including a non-divided generative-like cell and 4 cells derived from the vegetative-like cell, (O) multicellular pollen including a non-divided generative-like cell and multiple cells derived from the vegetative-like cell, (P) multicellular pollen releasing proliferating tissue, (Q) tri-cellular pollen after symmetric division of the vegetative-like cell, (R) 4-nucleate pollen after division of the generative-like nucleus, (S) 6-nucleate pollen including 4 nuclei derived from the generative-like nucleus, (T) no information is available about pollen fate after stage S, (U) failure of cell division in microspore is associated with formation of micronuclei. GC, generative/generative-like cell; Gn, generative/generative-like nucleus; Mn, micro nucleus; N, nucleus; SC, sperm cell; St, starch; V, vacuole; Vn, vegetative/vegetative-like nucleus.">
            <a:extLst>
              <a:ext uri="{FF2B5EF4-FFF2-40B4-BE49-F238E27FC236}">
                <a16:creationId xmlns:a16="http://schemas.microsoft.com/office/drawing/2014/main" id="{4EA00E3F-BE5F-475C-B080-B661FAFB6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409" y="623881"/>
            <a:ext cx="5481670" cy="561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3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957C-EEB9-4B7E-A126-2F85DA007DD3}"/>
              </a:ext>
            </a:extLst>
          </p:cNvPr>
          <p:cNvSpPr>
            <a:spLocks noGrp="1"/>
          </p:cNvSpPr>
          <p:nvPr>
            <p:ph type="title"/>
          </p:nvPr>
        </p:nvSpPr>
        <p:spPr/>
        <p:txBody>
          <a:bodyPr/>
          <a:lstStyle/>
          <a:p>
            <a:endParaRPr lang="en-US"/>
          </a:p>
        </p:txBody>
      </p:sp>
      <p:pic>
        <p:nvPicPr>
          <p:cNvPr id="8194" name="Picture 2" descr="Image result for pollen microspore tissue culture">
            <a:extLst>
              <a:ext uri="{FF2B5EF4-FFF2-40B4-BE49-F238E27FC236}">
                <a16:creationId xmlns:a16="http://schemas.microsoft.com/office/drawing/2014/main" id="{FE260717-9C98-49FE-ACBC-748DA249B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6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6EDE-650E-4DF2-AB1D-B4D658B0AD9A}"/>
              </a:ext>
            </a:extLst>
          </p:cNvPr>
          <p:cNvSpPr>
            <a:spLocks noGrp="1"/>
          </p:cNvSpPr>
          <p:nvPr>
            <p:ph type="title"/>
          </p:nvPr>
        </p:nvSpPr>
        <p:spPr/>
        <p:txBody>
          <a:bodyPr/>
          <a:lstStyle/>
          <a:p>
            <a:r>
              <a:rPr lang="en-US" dirty="0" err="1"/>
              <a:t>Tahapan</a:t>
            </a:r>
            <a:r>
              <a:rPr lang="en-US" dirty="0"/>
              <a:t> kultur Anther</a:t>
            </a:r>
          </a:p>
        </p:txBody>
      </p:sp>
      <p:sp>
        <p:nvSpPr>
          <p:cNvPr id="3" name="Content Placeholder 2">
            <a:extLst>
              <a:ext uri="{FF2B5EF4-FFF2-40B4-BE49-F238E27FC236}">
                <a16:creationId xmlns:a16="http://schemas.microsoft.com/office/drawing/2014/main" id="{65DB831E-0137-429B-84BE-7BE6C651F700}"/>
              </a:ext>
            </a:extLst>
          </p:cNvPr>
          <p:cNvSpPr>
            <a:spLocks noGrp="1"/>
          </p:cNvSpPr>
          <p:nvPr>
            <p:ph idx="1"/>
          </p:nvPr>
        </p:nvSpPr>
        <p:spPr>
          <a:xfrm>
            <a:off x="457200" y="1166018"/>
            <a:ext cx="8229600" cy="4525963"/>
          </a:xfrm>
        </p:spPr>
        <p:txBody>
          <a:bodyPr/>
          <a:lstStyle/>
          <a:p>
            <a:pPr marL="0" indent="0">
              <a:buNone/>
            </a:pPr>
            <a:r>
              <a:rPr lang="en-US" dirty="0"/>
              <a:t>I. </a:t>
            </a:r>
            <a:r>
              <a:rPr lang="en-US" dirty="0" err="1"/>
              <a:t>Persiapan</a:t>
            </a:r>
            <a:r>
              <a:rPr lang="en-US" dirty="0"/>
              <a:t> </a:t>
            </a:r>
            <a:r>
              <a:rPr lang="en-US" dirty="0" err="1"/>
              <a:t>Bahan</a:t>
            </a:r>
            <a:r>
              <a:rPr lang="en-US" dirty="0"/>
              <a:t> </a:t>
            </a:r>
            <a:r>
              <a:rPr lang="en-US" dirty="0" err="1"/>
              <a:t>Tanam</a:t>
            </a:r>
            <a:r>
              <a:rPr lang="en-US" dirty="0"/>
              <a:t>.</a:t>
            </a:r>
          </a:p>
          <a:p>
            <a:r>
              <a:rPr lang="en-US" dirty="0"/>
              <a:t>1. </a:t>
            </a:r>
            <a:r>
              <a:rPr lang="en-US" dirty="0" err="1"/>
              <a:t>Pilih</a:t>
            </a:r>
            <a:r>
              <a:rPr lang="en-US" dirty="0"/>
              <a:t> </a:t>
            </a:r>
            <a:r>
              <a:rPr lang="en-US" dirty="0" err="1"/>
              <a:t>kuncup</a:t>
            </a:r>
            <a:r>
              <a:rPr lang="en-US" dirty="0"/>
              <a:t> </a:t>
            </a:r>
            <a:r>
              <a:rPr lang="en-US" dirty="0" err="1"/>
              <a:t>bunga</a:t>
            </a:r>
            <a:r>
              <a:rPr lang="en-US" dirty="0"/>
              <a:t> </a:t>
            </a:r>
            <a:r>
              <a:rPr lang="en-US" dirty="0" err="1"/>
              <a:t>dari</a:t>
            </a:r>
            <a:r>
              <a:rPr lang="en-US" dirty="0"/>
              <a:t> </a:t>
            </a:r>
            <a:r>
              <a:rPr lang="en-US" dirty="0" err="1"/>
              <a:t>tanaman</a:t>
            </a:r>
            <a:r>
              <a:rPr lang="en-US" dirty="0"/>
              <a:t> di </a:t>
            </a:r>
            <a:r>
              <a:rPr lang="en-US" dirty="0" err="1"/>
              <a:t>lapangan</a:t>
            </a:r>
            <a:r>
              <a:rPr lang="en-US" dirty="0"/>
              <a:t> </a:t>
            </a:r>
            <a:r>
              <a:rPr lang="en-US" dirty="0" err="1"/>
              <a:t>yg</a:t>
            </a:r>
            <a:r>
              <a:rPr lang="en-US" dirty="0"/>
              <a:t> </a:t>
            </a:r>
            <a:r>
              <a:rPr lang="en-US" dirty="0" err="1"/>
              <a:t>baru</a:t>
            </a:r>
            <a:r>
              <a:rPr lang="en-US" dirty="0"/>
              <a:t> </a:t>
            </a:r>
            <a:r>
              <a:rPr lang="en-US" dirty="0" err="1"/>
              <a:t>berbunga</a:t>
            </a:r>
            <a:r>
              <a:rPr lang="en-US" dirty="0"/>
              <a:t> .</a:t>
            </a:r>
          </a:p>
          <a:p>
            <a:r>
              <a:rPr lang="en-US" dirty="0"/>
              <a:t>2. </a:t>
            </a:r>
            <a:r>
              <a:rPr lang="en-US" dirty="0" err="1"/>
              <a:t>Ambil</a:t>
            </a:r>
            <a:r>
              <a:rPr lang="en-US" dirty="0"/>
              <a:t> </a:t>
            </a:r>
            <a:r>
              <a:rPr lang="en-US" dirty="0" err="1"/>
              <a:t>beberapa</a:t>
            </a:r>
            <a:r>
              <a:rPr lang="en-US" dirty="0"/>
              <a:t> </a:t>
            </a:r>
            <a:r>
              <a:rPr lang="en-US" dirty="0" err="1"/>
              <a:t>kuncup</a:t>
            </a:r>
            <a:r>
              <a:rPr lang="en-US" dirty="0"/>
              <a:t> </a:t>
            </a:r>
            <a:r>
              <a:rPr lang="en-US" dirty="0" err="1"/>
              <a:t>bunga</a:t>
            </a:r>
            <a:r>
              <a:rPr lang="en-US" dirty="0"/>
              <a:t> dan </a:t>
            </a:r>
            <a:r>
              <a:rPr lang="en-US" dirty="0" err="1"/>
              <a:t>periksa</a:t>
            </a:r>
            <a:r>
              <a:rPr lang="en-US" dirty="0"/>
              <a:t> </a:t>
            </a:r>
            <a:r>
              <a:rPr lang="en-US" dirty="0" err="1"/>
              <a:t>tingkatan</a:t>
            </a:r>
            <a:r>
              <a:rPr lang="en-US" dirty="0"/>
              <a:t> </a:t>
            </a:r>
            <a:r>
              <a:rPr lang="en-US" dirty="0" err="1"/>
              <a:t>pertumbuhan</a:t>
            </a:r>
            <a:r>
              <a:rPr lang="en-US" dirty="0"/>
              <a:t>  </a:t>
            </a:r>
            <a:r>
              <a:rPr lang="en-US" dirty="0" err="1"/>
              <a:t>tp.sarinya</a:t>
            </a:r>
            <a:r>
              <a:rPr lang="en-US" dirty="0"/>
              <a:t> </a:t>
            </a:r>
            <a:r>
              <a:rPr lang="en-US" dirty="0" err="1"/>
              <a:t>setelah</a:t>
            </a:r>
            <a:r>
              <a:rPr lang="en-US" dirty="0"/>
              <a:t> </a:t>
            </a:r>
            <a:r>
              <a:rPr lang="en-US" dirty="0" err="1"/>
              <a:t>diwarnai</a:t>
            </a:r>
            <a:r>
              <a:rPr lang="en-US" dirty="0"/>
              <a:t> </a:t>
            </a:r>
            <a:r>
              <a:rPr lang="en-US" dirty="0" err="1"/>
              <a:t>dgn</a:t>
            </a:r>
            <a:r>
              <a:rPr lang="en-US" dirty="0"/>
              <a:t> </a:t>
            </a:r>
            <a:r>
              <a:rPr lang="en-US" dirty="0" err="1"/>
              <a:t>aceto</a:t>
            </a:r>
            <a:r>
              <a:rPr lang="en-US" dirty="0"/>
              <a:t> carmine.</a:t>
            </a:r>
          </a:p>
          <a:p>
            <a:r>
              <a:rPr lang="en-US" dirty="0"/>
              <a:t>3. Anther </a:t>
            </a:r>
            <a:r>
              <a:rPr lang="en-US" dirty="0" err="1"/>
              <a:t>ditekan</a:t>
            </a:r>
            <a:r>
              <a:rPr lang="en-US" dirty="0"/>
              <a:t> </a:t>
            </a:r>
            <a:r>
              <a:rPr lang="en-US" dirty="0" err="1"/>
              <a:t>dalam</a:t>
            </a:r>
            <a:r>
              <a:rPr lang="en-US" dirty="0"/>
              <a:t> </a:t>
            </a:r>
            <a:r>
              <a:rPr lang="en-US" dirty="0" err="1"/>
              <a:t>larutan</a:t>
            </a:r>
            <a:r>
              <a:rPr lang="en-US" dirty="0"/>
              <a:t> </a:t>
            </a:r>
            <a:r>
              <a:rPr lang="en-US" dirty="0" err="1"/>
              <a:t>aceto</a:t>
            </a:r>
            <a:r>
              <a:rPr lang="en-US" dirty="0"/>
              <a:t> carmine, </a:t>
            </a:r>
            <a:r>
              <a:rPr lang="en-US" dirty="0" err="1"/>
              <a:t>lalu</a:t>
            </a:r>
            <a:r>
              <a:rPr lang="en-US" dirty="0"/>
              <a:t> </a:t>
            </a:r>
            <a:r>
              <a:rPr lang="en-US" dirty="0" err="1"/>
              <a:t>lihat</a:t>
            </a:r>
            <a:r>
              <a:rPr lang="en-US" dirty="0"/>
              <a:t> di </a:t>
            </a:r>
            <a:r>
              <a:rPr lang="en-US" dirty="0" err="1"/>
              <a:t>bawah</a:t>
            </a:r>
            <a:r>
              <a:rPr lang="en-US" dirty="0"/>
              <a:t> </a:t>
            </a:r>
            <a:r>
              <a:rPr lang="en-US" dirty="0" err="1"/>
              <a:t>mikroskop</a:t>
            </a:r>
            <a:r>
              <a:rPr lang="en-US" dirty="0"/>
              <a:t> </a:t>
            </a:r>
            <a:r>
              <a:rPr lang="en-US" dirty="0" err="1"/>
              <a:t>dgn</a:t>
            </a:r>
            <a:r>
              <a:rPr lang="en-US" dirty="0"/>
              <a:t> </a:t>
            </a:r>
            <a:r>
              <a:rPr lang="en-US" dirty="0" err="1"/>
              <a:t>pembesaran</a:t>
            </a:r>
            <a:r>
              <a:rPr lang="en-US" dirty="0"/>
              <a:t> 100 x.</a:t>
            </a:r>
          </a:p>
          <a:p>
            <a:endParaRPr lang="en-US" dirty="0"/>
          </a:p>
        </p:txBody>
      </p:sp>
    </p:spTree>
    <p:extLst>
      <p:ext uri="{BB962C8B-B14F-4D97-AF65-F5344CB8AC3E}">
        <p14:creationId xmlns:p14="http://schemas.microsoft.com/office/powerpoint/2010/main" val="242911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EB18-B512-4F37-B2B8-45D31B2DD36F}"/>
              </a:ext>
            </a:extLst>
          </p:cNvPr>
          <p:cNvSpPr>
            <a:spLocks noGrp="1"/>
          </p:cNvSpPr>
          <p:nvPr>
            <p:ph type="title"/>
          </p:nvPr>
        </p:nvSpPr>
        <p:spPr/>
        <p:txBody>
          <a:bodyPr/>
          <a:lstStyle/>
          <a:p>
            <a:r>
              <a:rPr lang="en-US" dirty="0" err="1"/>
              <a:t>Tahapan</a:t>
            </a:r>
            <a:r>
              <a:rPr lang="en-US" dirty="0"/>
              <a:t> kultur Anther</a:t>
            </a:r>
          </a:p>
        </p:txBody>
      </p:sp>
      <p:sp>
        <p:nvSpPr>
          <p:cNvPr id="3" name="Content Placeholder 2">
            <a:extLst>
              <a:ext uri="{FF2B5EF4-FFF2-40B4-BE49-F238E27FC236}">
                <a16:creationId xmlns:a16="http://schemas.microsoft.com/office/drawing/2014/main" id="{1B83B5AB-26F8-4C6B-87A3-6741406D4253}"/>
              </a:ext>
            </a:extLst>
          </p:cNvPr>
          <p:cNvSpPr>
            <a:spLocks noGrp="1"/>
          </p:cNvSpPr>
          <p:nvPr>
            <p:ph idx="1"/>
          </p:nvPr>
        </p:nvSpPr>
        <p:spPr/>
        <p:txBody>
          <a:bodyPr/>
          <a:lstStyle/>
          <a:p>
            <a:r>
              <a:rPr lang="en-US" dirty="0"/>
              <a:t>4. Anther </a:t>
            </a:r>
            <a:r>
              <a:rPr lang="en-US" dirty="0" err="1"/>
              <a:t>yg</a:t>
            </a:r>
            <a:r>
              <a:rPr lang="en-US" dirty="0"/>
              <a:t> </a:t>
            </a:r>
            <a:r>
              <a:rPr lang="en-US" dirty="0" err="1"/>
              <a:t>baik</a:t>
            </a:r>
            <a:r>
              <a:rPr lang="en-US" dirty="0"/>
              <a:t> </a:t>
            </a:r>
            <a:r>
              <a:rPr lang="en-US" dirty="0" err="1"/>
              <a:t>adalah</a:t>
            </a:r>
            <a:r>
              <a:rPr lang="en-US" dirty="0"/>
              <a:t> pada </a:t>
            </a:r>
            <a:r>
              <a:rPr lang="en-US" dirty="0" err="1"/>
              <a:t>saat</a:t>
            </a:r>
            <a:r>
              <a:rPr lang="en-US" dirty="0"/>
              <a:t> </a:t>
            </a:r>
            <a:r>
              <a:rPr lang="en-US" dirty="0" err="1"/>
              <a:t>nukleus</a:t>
            </a:r>
            <a:r>
              <a:rPr lang="en-US" dirty="0"/>
              <a:t> </a:t>
            </a:r>
            <a:r>
              <a:rPr lang="en-US" dirty="0" err="1"/>
              <a:t>dari</a:t>
            </a:r>
            <a:r>
              <a:rPr lang="en-US" dirty="0"/>
              <a:t> anther </a:t>
            </a:r>
            <a:r>
              <a:rPr lang="en-US" dirty="0" err="1"/>
              <a:t>terletak</a:t>
            </a:r>
            <a:r>
              <a:rPr lang="en-US" dirty="0"/>
              <a:t> </a:t>
            </a:r>
            <a:r>
              <a:rPr lang="en-US" dirty="0" err="1"/>
              <a:t>dipinggir</a:t>
            </a:r>
            <a:r>
              <a:rPr lang="en-US" dirty="0"/>
              <a:t>  </a:t>
            </a:r>
            <a:r>
              <a:rPr lang="en-US" dirty="0" err="1"/>
              <a:t>dari</a:t>
            </a:r>
            <a:r>
              <a:rPr lang="en-US" dirty="0"/>
              <a:t> </a:t>
            </a:r>
            <a:r>
              <a:rPr lang="en-US" dirty="0" err="1"/>
              <a:t>sel</a:t>
            </a:r>
            <a:r>
              <a:rPr lang="en-US" dirty="0"/>
              <a:t> </a:t>
            </a:r>
            <a:r>
              <a:rPr lang="en-US" dirty="0" err="1"/>
              <a:t>yg</a:t>
            </a:r>
            <a:r>
              <a:rPr lang="en-US" dirty="0"/>
              <a:t> </a:t>
            </a:r>
            <a:r>
              <a:rPr lang="en-US" dirty="0" err="1"/>
              <a:t>disebut</a:t>
            </a:r>
            <a:r>
              <a:rPr lang="en-US" dirty="0"/>
              <a:t> mid-</a:t>
            </a:r>
            <a:r>
              <a:rPr lang="en-US" dirty="0" err="1"/>
              <a:t>uninukleat</a:t>
            </a:r>
            <a:r>
              <a:rPr lang="en-US" dirty="0"/>
              <a:t> microspore stage.</a:t>
            </a:r>
          </a:p>
          <a:p>
            <a:r>
              <a:rPr lang="en-US" dirty="0"/>
              <a:t>5. </a:t>
            </a:r>
            <a:r>
              <a:rPr lang="en-US" dirty="0" err="1"/>
              <a:t>Kuncup</a:t>
            </a:r>
            <a:r>
              <a:rPr lang="en-US" dirty="0"/>
              <a:t> </a:t>
            </a:r>
            <a:r>
              <a:rPr lang="en-US" dirty="0" err="1"/>
              <a:t>bunga</a:t>
            </a:r>
            <a:r>
              <a:rPr lang="en-US" dirty="0"/>
              <a:t> </a:t>
            </a:r>
            <a:r>
              <a:rPr lang="en-US" dirty="0" err="1"/>
              <a:t>disterilkan</a:t>
            </a:r>
            <a:r>
              <a:rPr lang="en-US" dirty="0"/>
              <a:t>  dan </a:t>
            </a:r>
            <a:r>
              <a:rPr lang="en-US" dirty="0" err="1"/>
              <a:t>disimpan</a:t>
            </a:r>
            <a:r>
              <a:rPr lang="en-US" dirty="0"/>
              <a:t> pada </a:t>
            </a:r>
            <a:r>
              <a:rPr lang="en-US" dirty="0" err="1"/>
              <a:t>temperatur</a:t>
            </a:r>
            <a:r>
              <a:rPr lang="en-US" dirty="0"/>
              <a:t>  7-8</a:t>
            </a:r>
            <a:r>
              <a:rPr lang="en-US" baseline="30000" dirty="0"/>
              <a:t>o</a:t>
            </a:r>
            <a:r>
              <a:rPr lang="en-US" dirty="0"/>
              <a:t>C </a:t>
            </a:r>
            <a:r>
              <a:rPr lang="en-US" dirty="0" err="1"/>
              <a:t>selama</a:t>
            </a:r>
            <a:r>
              <a:rPr lang="en-US" dirty="0"/>
              <a:t>  12 </a:t>
            </a:r>
            <a:r>
              <a:rPr lang="en-US" dirty="0" err="1"/>
              <a:t>hari</a:t>
            </a:r>
            <a:r>
              <a:rPr lang="en-US" dirty="0"/>
              <a:t> </a:t>
            </a:r>
            <a:r>
              <a:rPr lang="en-US" dirty="0" err="1"/>
              <a:t>sebelum</a:t>
            </a:r>
            <a:r>
              <a:rPr lang="en-US" dirty="0"/>
              <a:t> </a:t>
            </a:r>
            <a:r>
              <a:rPr lang="en-US" dirty="0" err="1"/>
              <a:t>perlakuan</a:t>
            </a:r>
            <a:r>
              <a:rPr lang="en-US" dirty="0"/>
              <a:t>.</a:t>
            </a:r>
          </a:p>
          <a:p>
            <a:pPr marL="0" indent="0">
              <a:buNone/>
            </a:pPr>
            <a:endParaRPr lang="en-US" dirty="0"/>
          </a:p>
        </p:txBody>
      </p:sp>
    </p:spTree>
    <p:extLst>
      <p:ext uri="{BB962C8B-B14F-4D97-AF65-F5344CB8AC3E}">
        <p14:creationId xmlns:p14="http://schemas.microsoft.com/office/powerpoint/2010/main" val="5847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B79-77E4-45FE-9417-D645052F0F24}"/>
              </a:ext>
            </a:extLst>
          </p:cNvPr>
          <p:cNvSpPr>
            <a:spLocks noGrp="1"/>
          </p:cNvSpPr>
          <p:nvPr>
            <p:ph type="title"/>
          </p:nvPr>
        </p:nvSpPr>
        <p:spPr/>
        <p:txBody>
          <a:bodyPr/>
          <a:lstStyle/>
          <a:p>
            <a:r>
              <a:rPr lang="en-US" dirty="0" err="1"/>
              <a:t>Pengertian</a:t>
            </a:r>
            <a:endParaRPr lang="en-US" dirty="0"/>
          </a:p>
        </p:txBody>
      </p:sp>
      <p:sp>
        <p:nvSpPr>
          <p:cNvPr id="3" name="Content Placeholder 2">
            <a:extLst>
              <a:ext uri="{FF2B5EF4-FFF2-40B4-BE49-F238E27FC236}">
                <a16:creationId xmlns:a16="http://schemas.microsoft.com/office/drawing/2014/main" id="{D4F2ECD6-D7D2-4652-ADA2-AC778EB9015E}"/>
              </a:ext>
            </a:extLst>
          </p:cNvPr>
          <p:cNvSpPr>
            <a:spLocks noGrp="1"/>
          </p:cNvSpPr>
          <p:nvPr>
            <p:ph idx="1"/>
          </p:nvPr>
        </p:nvSpPr>
        <p:spPr>
          <a:xfrm>
            <a:off x="457199" y="1166018"/>
            <a:ext cx="8375715" cy="4942551"/>
          </a:xfrm>
        </p:spPr>
        <p:txBody>
          <a:bodyPr/>
          <a:lstStyle/>
          <a:p>
            <a:pPr>
              <a:buNone/>
            </a:pPr>
            <a:r>
              <a:rPr lang="en-US" altLang="en-US" dirty="0" err="1"/>
              <a:t>Tujuan</a:t>
            </a:r>
            <a:r>
              <a:rPr lang="en-US" altLang="en-US" dirty="0"/>
              <a:t> kultur anther dan pollen </a:t>
            </a:r>
            <a:r>
              <a:rPr lang="en-US" altLang="en-US" dirty="0" err="1"/>
              <a:t>adalah</a:t>
            </a:r>
            <a:r>
              <a:rPr lang="en-US" altLang="en-US" dirty="0"/>
              <a:t> </a:t>
            </a:r>
            <a:r>
              <a:rPr lang="en-US" altLang="en-US" dirty="0" err="1"/>
              <a:t>untuk</a:t>
            </a:r>
            <a:r>
              <a:rPr lang="en-US" altLang="en-US" dirty="0"/>
              <a:t> </a:t>
            </a:r>
            <a:r>
              <a:rPr lang="en-US" altLang="en-US" dirty="0" err="1"/>
              <a:t>menghasilkan</a:t>
            </a:r>
            <a:r>
              <a:rPr lang="en-US" altLang="en-US" dirty="0"/>
              <a:t> </a:t>
            </a:r>
            <a:r>
              <a:rPr lang="en-US" altLang="en-US" dirty="0" err="1"/>
              <a:t>tanaman</a:t>
            </a:r>
            <a:r>
              <a:rPr lang="en-US" altLang="en-US" dirty="0"/>
              <a:t> haploid </a:t>
            </a:r>
            <a:r>
              <a:rPr lang="en-US" altLang="en-US" dirty="0" err="1"/>
              <a:t>dari</a:t>
            </a:r>
            <a:r>
              <a:rPr lang="en-US" altLang="en-US" dirty="0"/>
              <a:t> </a:t>
            </a:r>
            <a:r>
              <a:rPr lang="en-US" altLang="en-US" dirty="0" err="1"/>
              <a:t>spora</a:t>
            </a:r>
            <a:r>
              <a:rPr lang="en-US" altLang="en-US" dirty="0"/>
              <a:t> yang monoploid, </a:t>
            </a:r>
            <a:r>
              <a:rPr lang="en-US" altLang="en-US" dirty="0" err="1"/>
              <a:t>mikro</a:t>
            </a:r>
            <a:r>
              <a:rPr lang="en-US" altLang="en-US" dirty="0"/>
              <a:t> </a:t>
            </a:r>
            <a:r>
              <a:rPr lang="en-US" altLang="en-US" dirty="0" err="1"/>
              <a:t>spora</a:t>
            </a:r>
            <a:r>
              <a:rPr lang="en-US" altLang="en-US" dirty="0"/>
              <a:t> </a:t>
            </a:r>
            <a:r>
              <a:rPr lang="en-US" altLang="en-US" dirty="0" err="1"/>
              <a:t>atau</a:t>
            </a:r>
            <a:r>
              <a:rPr lang="en-US" altLang="en-US" dirty="0"/>
              <a:t> </a:t>
            </a:r>
            <a:r>
              <a:rPr lang="en-US" altLang="en-US" dirty="0" err="1"/>
              <a:t>tepungsari</a:t>
            </a:r>
            <a:r>
              <a:rPr lang="en-US" altLang="en-US" dirty="0"/>
              <a:t> yang </a:t>
            </a:r>
            <a:r>
              <a:rPr lang="en-US" altLang="en-US" dirty="0" err="1"/>
              <a:t>belum</a:t>
            </a:r>
            <a:r>
              <a:rPr lang="en-US" altLang="en-US" dirty="0"/>
              <a:t> </a:t>
            </a:r>
            <a:r>
              <a:rPr lang="en-US" altLang="en-US" dirty="0" err="1"/>
              <a:t>masak</a:t>
            </a:r>
            <a:r>
              <a:rPr lang="en-US" altLang="en-US" dirty="0"/>
              <a:t>, </a:t>
            </a:r>
            <a:r>
              <a:rPr lang="en-US" altLang="en-US" dirty="0" err="1"/>
              <a:t>penting</a:t>
            </a:r>
            <a:r>
              <a:rPr lang="en-US" altLang="en-US" dirty="0"/>
              <a:t> </a:t>
            </a:r>
            <a:r>
              <a:rPr lang="en-US" altLang="en-US" dirty="0" err="1"/>
              <a:t>untuk</a:t>
            </a:r>
            <a:r>
              <a:rPr lang="en-US" altLang="en-US" dirty="0"/>
              <a:t> </a:t>
            </a:r>
            <a:r>
              <a:rPr lang="en-US" altLang="en-US" dirty="0" err="1"/>
              <a:t>tujuan</a:t>
            </a:r>
            <a:r>
              <a:rPr lang="en-US" altLang="en-US" dirty="0"/>
              <a:t> </a:t>
            </a:r>
            <a:r>
              <a:rPr lang="en-US" altLang="en-US" dirty="0" err="1"/>
              <a:t>pemuliaan</a:t>
            </a:r>
            <a:r>
              <a:rPr lang="en-US" altLang="en-US" dirty="0"/>
              <a:t>.</a:t>
            </a:r>
          </a:p>
          <a:p>
            <a:pPr>
              <a:buNone/>
            </a:pPr>
            <a:endParaRPr lang="en-US" altLang="en-US" dirty="0"/>
          </a:p>
          <a:p>
            <a:pPr>
              <a:buNone/>
            </a:pPr>
            <a:r>
              <a:rPr lang="en-US" altLang="en-US" dirty="0"/>
              <a:t>	</a:t>
            </a:r>
            <a:r>
              <a:rPr lang="en-US" altLang="en-US" dirty="0" err="1"/>
              <a:t>Tanaman</a:t>
            </a:r>
            <a:r>
              <a:rPr lang="en-US" altLang="en-US" dirty="0"/>
              <a:t> haploid yang </a:t>
            </a:r>
            <a:r>
              <a:rPr lang="en-US" altLang="en-US" dirty="0" err="1"/>
              <a:t>sudah</a:t>
            </a:r>
            <a:r>
              <a:rPr lang="en-US" altLang="en-US" dirty="0"/>
              <a:t> </a:t>
            </a:r>
            <a:r>
              <a:rPr lang="en-US" altLang="en-US" dirty="0" err="1"/>
              <a:t>dihasilkan</a:t>
            </a:r>
            <a:r>
              <a:rPr lang="en-US" altLang="en-US" dirty="0"/>
              <a:t> </a:t>
            </a:r>
            <a:r>
              <a:rPr lang="en-US" altLang="en-US" dirty="0" err="1"/>
              <a:t>kemudian</a:t>
            </a:r>
            <a:r>
              <a:rPr lang="en-US" altLang="en-US" dirty="0"/>
              <a:t> </a:t>
            </a:r>
            <a:r>
              <a:rPr lang="en-US" altLang="en-US" dirty="0" err="1"/>
              <a:t>digandakan</a:t>
            </a:r>
            <a:r>
              <a:rPr lang="en-US" altLang="en-US" dirty="0"/>
              <a:t> </a:t>
            </a:r>
            <a:r>
              <a:rPr lang="en-US" altLang="en-US" dirty="0" err="1"/>
              <a:t>dengan</a:t>
            </a:r>
            <a:r>
              <a:rPr lang="en-US" altLang="en-US" dirty="0"/>
              <a:t> </a:t>
            </a:r>
            <a:r>
              <a:rPr lang="en-US" altLang="en-US" dirty="0" err="1"/>
              <a:t>colenkim</a:t>
            </a:r>
            <a:r>
              <a:rPr lang="en-US" altLang="en-US" dirty="0"/>
              <a:t> </a:t>
            </a:r>
            <a:r>
              <a:rPr lang="en-US" altLang="en-US" dirty="0" err="1"/>
              <a:t>atau</a:t>
            </a:r>
            <a:r>
              <a:rPr lang="en-US" altLang="en-US" dirty="0"/>
              <a:t> </a:t>
            </a:r>
            <a:r>
              <a:rPr lang="en-US" altLang="en-US" dirty="0" err="1"/>
              <a:t>dengan</a:t>
            </a:r>
            <a:r>
              <a:rPr lang="en-US" altLang="en-US" dirty="0"/>
              <a:t> </a:t>
            </a:r>
            <a:r>
              <a:rPr lang="en-US" altLang="en-US" dirty="0" err="1"/>
              <a:t>teknik</a:t>
            </a:r>
            <a:r>
              <a:rPr lang="en-US" altLang="en-US" dirty="0"/>
              <a:t> </a:t>
            </a:r>
            <a:r>
              <a:rPr lang="en-US" altLang="en-US" dirty="0" err="1"/>
              <a:t>regenerasi</a:t>
            </a:r>
            <a:r>
              <a:rPr lang="en-US" altLang="en-US" dirty="0"/>
              <a:t> </a:t>
            </a:r>
            <a:r>
              <a:rPr lang="en-US" altLang="en-US" dirty="0" err="1"/>
              <a:t>menjadi</a:t>
            </a:r>
            <a:r>
              <a:rPr lang="en-US" altLang="en-US" dirty="0"/>
              <a:t> diploid homozygote yang </a:t>
            </a:r>
            <a:r>
              <a:rPr lang="en-US" altLang="en-US" dirty="0" err="1"/>
              <a:t>fertil</a:t>
            </a:r>
            <a:r>
              <a:rPr lang="en-US" altLang="en-US" dirty="0"/>
              <a:t>. </a:t>
            </a:r>
          </a:p>
          <a:p>
            <a:endParaRPr lang="en-US" dirty="0"/>
          </a:p>
        </p:txBody>
      </p:sp>
    </p:spTree>
    <p:extLst>
      <p:ext uri="{BB962C8B-B14F-4D97-AF65-F5344CB8AC3E}">
        <p14:creationId xmlns:p14="http://schemas.microsoft.com/office/powerpoint/2010/main" val="135544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C132-6E48-4763-BA86-275603BBAACA}"/>
              </a:ext>
            </a:extLst>
          </p:cNvPr>
          <p:cNvSpPr>
            <a:spLocks noGrp="1"/>
          </p:cNvSpPr>
          <p:nvPr>
            <p:ph type="title"/>
          </p:nvPr>
        </p:nvSpPr>
        <p:spPr/>
        <p:txBody>
          <a:bodyPr/>
          <a:lstStyle/>
          <a:p>
            <a:r>
              <a:rPr lang="en-US" dirty="0" err="1"/>
              <a:t>Tahapan</a:t>
            </a:r>
            <a:r>
              <a:rPr lang="en-US" dirty="0"/>
              <a:t> kultur Anther</a:t>
            </a:r>
          </a:p>
        </p:txBody>
      </p:sp>
      <p:sp>
        <p:nvSpPr>
          <p:cNvPr id="3" name="Content Placeholder 2">
            <a:extLst>
              <a:ext uri="{FF2B5EF4-FFF2-40B4-BE49-F238E27FC236}">
                <a16:creationId xmlns:a16="http://schemas.microsoft.com/office/drawing/2014/main" id="{CA845E8C-3720-42A5-A955-F9E6648E83AD}"/>
              </a:ext>
            </a:extLst>
          </p:cNvPr>
          <p:cNvSpPr>
            <a:spLocks noGrp="1"/>
          </p:cNvSpPr>
          <p:nvPr>
            <p:ph idx="1"/>
          </p:nvPr>
        </p:nvSpPr>
        <p:spPr>
          <a:xfrm>
            <a:off x="457200" y="1166018"/>
            <a:ext cx="8229600" cy="4525963"/>
          </a:xfrm>
        </p:spPr>
        <p:txBody>
          <a:bodyPr/>
          <a:lstStyle/>
          <a:p>
            <a:pPr marL="0" indent="0">
              <a:buNone/>
            </a:pPr>
            <a:r>
              <a:rPr lang="en-US" sz="2800" dirty="0"/>
              <a:t>6. </a:t>
            </a:r>
            <a:r>
              <a:rPr lang="en-US" sz="2800" dirty="0" err="1"/>
              <a:t>Sterilisasi</a:t>
            </a:r>
            <a:r>
              <a:rPr lang="en-US" sz="2800" dirty="0"/>
              <a:t> </a:t>
            </a:r>
            <a:r>
              <a:rPr lang="en-US" sz="2800" dirty="0" err="1"/>
              <a:t>Kuncup</a:t>
            </a:r>
            <a:r>
              <a:rPr lang="en-US" sz="2800" dirty="0"/>
              <a:t> </a:t>
            </a:r>
            <a:r>
              <a:rPr lang="en-US" sz="2800" dirty="0" err="1"/>
              <a:t>bunga</a:t>
            </a:r>
            <a:r>
              <a:rPr lang="en-US" sz="2800" dirty="0"/>
              <a:t>.</a:t>
            </a:r>
          </a:p>
          <a:p>
            <a:pPr marL="0" indent="0">
              <a:buNone/>
            </a:pPr>
            <a:r>
              <a:rPr lang="en-US" sz="2800" dirty="0"/>
              <a:t>-    </a:t>
            </a:r>
            <a:r>
              <a:rPr lang="en-US" sz="2800" dirty="0" err="1"/>
              <a:t>Cuci</a:t>
            </a:r>
            <a:r>
              <a:rPr lang="en-US" sz="2800" dirty="0"/>
              <a:t> </a:t>
            </a:r>
            <a:r>
              <a:rPr lang="en-US" sz="2800" dirty="0" err="1"/>
              <a:t>kuncup</a:t>
            </a:r>
            <a:r>
              <a:rPr lang="en-US" sz="2800" dirty="0"/>
              <a:t> </a:t>
            </a:r>
            <a:r>
              <a:rPr lang="en-US" sz="2800" dirty="0" err="1"/>
              <a:t>bunga</a:t>
            </a:r>
            <a:r>
              <a:rPr lang="en-US" sz="2800" dirty="0"/>
              <a:t> </a:t>
            </a:r>
            <a:r>
              <a:rPr lang="en-US" sz="2800" dirty="0" err="1"/>
              <a:t>dibawah</a:t>
            </a:r>
            <a:r>
              <a:rPr lang="en-US" sz="2800" dirty="0"/>
              <a:t> </a:t>
            </a:r>
            <a:r>
              <a:rPr lang="en-US" sz="2800" dirty="0" err="1"/>
              <a:t>pancuran</a:t>
            </a:r>
            <a:r>
              <a:rPr lang="en-US" sz="2800" dirty="0"/>
              <a:t> air  </a:t>
            </a:r>
            <a:r>
              <a:rPr lang="en-US" sz="2800" dirty="0" err="1"/>
              <a:t>kran</a:t>
            </a:r>
            <a:r>
              <a:rPr lang="en-US" sz="2800" dirty="0"/>
              <a:t>.</a:t>
            </a:r>
          </a:p>
          <a:p>
            <a:pPr marL="0" indent="0">
              <a:buNone/>
            </a:pPr>
            <a:r>
              <a:rPr lang="en-US" sz="2800" dirty="0"/>
              <a:t>-    </a:t>
            </a:r>
            <a:r>
              <a:rPr lang="en-US" sz="2800" dirty="0" err="1"/>
              <a:t>Rendam</a:t>
            </a:r>
            <a:r>
              <a:rPr lang="en-US" sz="2800" dirty="0"/>
              <a:t> </a:t>
            </a:r>
            <a:r>
              <a:rPr lang="en-US" sz="2800" dirty="0" err="1"/>
              <a:t>dalam</a:t>
            </a:r>
            <a:r>
              <a:rPr lang="en-US" sz="2800" dirty="0"/>
              <a:t> </a:t>
            </a:r>
            <a:r>
              <a:rPr lang="en-US" sz="2800" dirty="0" err="1"/>
              <a:t>larutan</a:t>
            </a:r>
            <a:r>
              <a:rPr lang="en-US" sz="2800" dirty="0"/>
              <a:t> </a:t>
            </a:r>
            <a:r>
              <a:rPr lang="en-US" sz="2800" dirty="0" err="1"/>
              <a:t>hipoclorit</a:t>
            </a:r>
            <a:r>
              <a:rPr lang="en-US" sz="2800" dirty="0"/>
              <a:t> 20% + </a:t>
            </a:r>
            <a:r>
              <a:rPr lang="en-US" sz="2800" dirty="0" err="1"/>
              <a:t>beberapa</a:t>
            </a:r>
            <a:r>
              <a:rPr lang="en-US" sz="2800" dirty="0"/>
              <a:t> </a:t>
            </a:r>
            <a:r>
              <a:rPr lang="en-US" sz="2800" dirty="0" err="1"/>
              <a:t>tetes</a:t>
            </a:r>
            <a:r>
              <a:rPr lang="en-US" sz="2800" dirty="0"/>
              <a:t>  tween 20, </a:t>
            </a:r>
            <a:r>
              <a:rPr lang="en-US" sz="2800" dirty="0" err="1"/>
              <a:t>selama</a:t>
            </a:r>
            <a:r>
              <a:rPr lang="en-US" sz="2800" dirty="0"/>
              <a:t> 10 </a:t>
            </a:r>
            <a:r>
              <a:rPr lang="en-US" sz="2800" dirty="0" err="1"/>
              <a:t>menit</a:t>
            </a:r>
            <a:r>
              <a:rPr lang="en-US" sz="2800" dirty="0"/>
              <a:t>.</a:t>
            </a:r>
          </a:p>
          <a:p>
            <a:pPr marL="0" indent="0">
              <a:buNone/>
            </a:pPr>
            <a:r>
              <a:rPr lang="en-US" sz="2800" dirty="0"/>
              <a:t>-    Bilas 3 x </a:t>
            </a:r>
            <a:r>
              <a:rPr lang="en-US" sz="2800" dirty="0" err="1"/>
              <a:t>dengan</a:t>
            </a:r>
            <a:r>
              <a:rPr lang="en-US" sz="2800" dirty="0"/>
              <a:t> air </a:t>
            </a:r>
            <a:r>
              <a:rPr lang="en-US" sz="2800" dirty="0" err="1"/>
              <a:t>steril</a:t>
            </a:r>
            <a:r>
              <a:rPr lang="en-US" sz="2800" dirty="0"/>
              <a:t>.</a:t>
            </a:r>
          </a:p>
          <a:p>
            <a:pPr marL="0" indent="0">
              <a:buNone/>
            </a:pPr>
            <a:r>
              <a:rPr lang="en-US" sz="2800" dirty="0"/>
              <a:t>-    Masukkan </a:t>
            </a:r>
            <a:r>
              <a:rPr lang="en-US" sz="2800" dirty="0" err="1"/>
              <a:t>dalam</a:t>
            </a:r>
            <a:r>
              <a:rPr lang="en-US" sz="2800" dirty="0"/>
              <a:t> </a:t>
            </a:r>
            <a:r>
              <a:rPr lang="en-US" sz="2800" dirty="0" err="1"/>
              <a:t>petridish</a:t>
            </a:r>
            <a:r>
              <a:rPr lang="en-US" sz="2800" dirty="0"/>
              <a:t>  </a:t>
            </a:r>
            <a:r>
              <a:rPr lang="en-US" sz="2800" dirty="0" err="1"/>
              <a:t>steril</a:t>
            </a:r>
            <a:r>
              <a:rPr lang="en-US" sz="2800" dirty="0"/>
              <a:t> </a:t>
            </a:r>
            <a:r>
              <a:rPr lang="en-US" sz="2800" dirty="0" err="1"/>
              <a:t>berukuran</a:t>
            </a:r>
            <a:r>
              <a:rPr lang="en-US" sz="2800" dirty="0"/>
              <a:t>  5 cm, </a:t>
            </a:r>
            <a:r>
              <a:rPr lang="en-US" sz="2800" dirty="0" err="1"/>
              <a:t>petridish</a:t>
            </a:r>
            <a:r>
              <a:rPr lang="en-US" sz="2800" dirty="0"/>
              <a:t> </a:t>
            </a:r>
            <a:r>
              <a:rPr lang="en-US" sz="2800" dirty="0" err="1"/>
              <a:t>ditutup</a:t>
            </a:r>
            <a:r>
              <a:rPr lang="en-US" sz="2800" dirty="0"/>
              <a:t> dan </a:t>
            </a:r>
            <a:r>
              <a:rPr lang="en-US" sz="2800" dirty="0" err="1"/>
              <a:t>dirapatkan</a:t>
            </a:r>
            <a:r>
              <a:rPr lang="en-US" sz="2800" dirty="0"/>
              <a:t>  (di-seal) </a:t>
            </a:r>
            <a:r>
              <a:rPr lang="en-US" sz="2800" dirty="0" err="1"/>
              <a:t>dgn</a:t>
            </a:r>
            <a:r>
              <a:rPr lang="en-US" sz="2800" dirty="0"/>
              <a:t> para-film.</a:t>
            </a:r>
          </a:p>
          <a:p>
            <a:pPr marL="0" indent="0">
              <a:buNone/>
            </a:pPr>
            <a:r>
              <a:rPr lang="en-US" sz="2800" dirty="0"/>
              <a:t>-      </a:t>
            </a:r>
            <a:r>
              <a:rPr lang="en-US" sz="2800" dirty="0" err="1"/>
              <a:t>Simpan</a:t>
            </a:r>
            <a:r>
              <a:rPr lang="en-US" sz="2800" dirty="0"/>
              <a:t> </a:t>
            </a:r>
            <a:r>
              <a:rPr lang="en-US" sz="2800" dirty="0" err="1"/>
              <a:t>petridish</a:t>
            </a:r>
            <a:r>
              <a:rPr lang="en-US" sz="2800" dirty="0"/>
              <a:t> </a:t>
            </a:r>
            <a:r>
              <a:rPr lang="en-US" sz="2800" dirty="0" err="1"/>
              <a:t>dlm</a:t>
            </a:r>
            <a:r>
              <a:rPr lang="en-US" sz="2800" dirty="0"/>
              <a:t> </a:t>
            </a:r>
            <a:r>
              <a:rPr lang="en-US" sz="2800" dirty="0" err="1"/>
              <a:t>lemari</a:t>
            </a:r>
            <a:r>
              <a:rPr lang="en-US" sz="2800" dirty="0"/>
              <a:t> es </a:t>
            </a:r>
            <a:r>
              <a:rPr lang="en-US" sz="2800" dirty="0" err="1"/>
              <a:t>selama</a:t>
            </a:r>
            <a:r>
              <a:rPr lang="en-US" sz="2800" dirty="0"/>
              <a:t> 10 – 12 </a:t>
            </a:r>
            <a:r>
              <a:rPr lang="en-US" sz="2800" dirty="0" err="1"/>
              <a:t>hari</a:t>
            </a:r>
            <a:r>
              <a:rPr lang="en-US" sz="2800" dirty="0"/>
              <a:t>.</a:t>
            </a:r>
          </a:p>
          <a:p>
            <a:endParaRPr lang="en-US" dirty="0"/>
          </a:p>
        </p:txBody>
      </p:sp>
    </p:spTree>
    <p:extLst>
      <p:ext uri="{BB962C8B-B14F-4D97-AF65-F5344CB8AC3E}">
        <p14:creationId xmlns:p14="http://schemas.microsoft.com/office/powerpoint/2010/main" val="45910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518-6A18-45B2-A7E7-8FE3BD0F2E37}"/>
              </a:ext>
            </a:extLst>
          </p:cNvPr>
          <p:cNvSpPr>
            <a:spLocks noGrp="1"/>
          </p:cNvSpPr>
          <p:nvPr>
            <p:ph type="title"/>
          </p:nvPr>
        </p:nvSpPr>
        <p:spPr/>
        <p:txBody>
          <a:bodyPr/>
          <a:lstStyle/>
          <a:p>
            <a:r>
              <a:rPr lang="en-US" dirty="0" err="1"/>
              <a:t>Tahapan</a:t>
            </a:r>
            <a:r>
              <a:rPr lang="en-US" dirty="0"/>
              <a:t> kultur Anther</a:t>
            </a:r>
          </a:p>
        </p:txBody>
      </p:sp>
      <p:sp>
        <p:nvSpPr>
          <p:cNvPr id="3" name="Content Placeholder 2">
            <a:extLst>
              <a:ext uri="{FF2B5EF4-FFF2-40B4-BE49-F238E27FC236}">
                <a16:creationId xmlns:a16="http://schemas.microsoft.com/office/drawing/2014/main" id="{C16B25CE-E44B-4624-B040-D978A653B776}"/>
              </a:ext>
            </a:extLst>
          </p:cNvPr>
          <p:cNvSpPr>
            <a:spLocks noGrp="1"/>
          </p:cNvSpPr>
          <p:nvPr>
            <p:ph idx="1"/>
          </p:nvPr>
        </p:nvSpPr>
        <p:spPr/>
        <p:txBody>
          <a:bodyPr/>
          <a:lstStyle/>
          <a:p>
            <a:r>
              <a:rPr lang="en-US" dirty="0"/>
              <a:t>B.     </a:t>
            </a:r>
            <a:r>
              <a:rPr lang="en-US" dirty="0" err="1"/>
              <a:t>Penanaman</a:t>
            </a:r>
            <a:endParaRPr lang="en-US" dirty="0"/>
          </a:p>
          <a:p>
            <a:r>
              <a:rPr lang="en-US" dirty="0"/>
              <a:t>1.      Anther </a:t>
            </a:r>
            <a:r>
              <a:rPr lang="en-US" dirty="0" err="1"/>
              <a:t>yg</a:t>
            </a:r>
            <a:r>
              <a:rPr lang="en-US" dirty="0"/>
              <a:t> </a:t>
            </a:r>
            <a:r>
              <a:rPr lang="en-US" dirty="0" err="1"/>
              <a:t>sudah</a:t>
            </a:r>
            <a:r>
              <a:rPr lang="en-US" dirty="0"/>
              <a:t> </a:t>
            </a:r>
            <a:r>
              <a:rPr lang="en-US" dirty="0" err="1"/>
              <a:t>didinginkan</a:t>
            </a:r>
            <a:r>
              <a:rPr lang="en-US" dirty="0"/>
              <a:t> </a:t>
            </a:r>
            <a:r>
              <a:rPr lang="en-US" dirty="0" err="1"/>
              <a:t>dibilas</a:t>
            </a:r>
            <a:r>
              <a:rPr lang="en-US" dirty="0"/>
              <a:t> 3 x  </a:t>
            </a:r>
            <a:r>
              <a:rPr lang="en-US" dirty="0" err="1"/>
              <a:t>dgn</a:t>
            </a:r>
            <a:r>
              <a:rPr lang="en-US" dirty="0"/>
              <a:t> air </a:t>
            </a:r>
            <a:r>
              <a:rPr lang="en-US" dirty="0" err="1"/>
              <a:t>steril</a:t>
            </a:r>
            <a:r>
              <a:rPr lang="en-US" dirty="0"/>
              <a:t>.</a:t>
            </a:r>
          </a:p>
          <a:p>
            <a:r>
              <a:rPr lang="en-US" dirty="0"/>
              <a:t>2.      </a:t>
            </a:r>
            <a:r>
              <a:rPr lang="en-US" dirty="0" err="1"/>
              <a:t>Kelopak</a:t>
            </a:r>
            <a:r>
              <a:rPr lang="en-US" dirty="0"/>
              <a:t> </a:t>
            </a:r>
            <a:r>
              <a:rPr lang="en-US" dirty="0" err="1"/>
              <a:t>bunga</a:t>
            </a:r>
            <a:r>
              <a:rPr lang="en-US" dirty="0"/>
              <a:t> dan </a:t>
            </a:r>
            <a:r>
              <a:rPr lang="en-US" dirty="0" err="1"/>
              <a:t>mahkota</a:t>
            </a:r>
            <a:r>
              <a:rPr lang="en-US" dirty="0"/>
              <a:t> </a:t>
            </a:r>
            <a:r>
              <a:rPr lang="en-US" dirty="0" err="1"/>
              <a:t>bunga</a:t>
            </a:r>
            <a:r>
              <a:rPr lang="en-US" dirty="0"/>
              <a:t> </a:t>
            </a:r>
            <a:r>
              <a:rPr lang="en-US" dirty="0" err="1"/>
              <a:t>dibuka</a:t>
            </a:r>
            <a:r>
              <a:rPr lang="en-US" dirty="0"/>
              <a:t> </a:t>
            </a:r>
            <a:r>
              <a:rPr lang="en-US" dirty="0" err="1"/>
              <a:t>dgn</a:t>
            </a:r>
            <a:r>
              <a:rPr lang="en-US" dirty="0"/>
              <a:t> </a:t>
            </a:r>
            <a:r>
              <a:rPr lang="en-US" dirty="0" err="1"/>
              <a:t>hati-hati</a:t>
            </a:r>
            <a:r>
              <a:rPr lang="en-US" dirty="0"/>
              <a:t>, </a:t>
            </a:r>
            <a:r>
              <a:rPr lang="en-US" dirty="0" err="1"/>
              <a:t>dgn</a:t>
            </a:r>
            <a:r>
              <a:rPr lang="en-US" dirty="0"/>
              <a:t> </a:t>
            </a:r>
            <a:r>
              <a:rPr lang="en-US" dirty="0" err="1"/>
              <a:t>menggunakan</a:t>
            </a:r>
            <a:r>
              <a:rPr lang="en-US" dirty="0"/>
              <a:t> </a:t>
            </a:r>
            <a:r>
              <a:rPr lang="en-US" dirty="0" err="1"/>
              <a:t>pinset</a:t>
            </a:r>
            <a:r>
              <a:rPr lang="en-US" dirty="0"/>
              <a:t> </a:t>
            </a:r>
            <a:r>
              <a:rPr lang="en-US" dirty="0" err="1"/>
              <a:t>steril</a:t>
            </a:r>
            <a:r>
              <a:rPr lang="en-US" dirty="0"/>
              <a:t> </a:t>
            </a:r>
            <a:r>
              <a:rPr lang="en-US" dirty="0" err="1"/>
              <a:t>yg</a:t>
            </a:r>
            <a:r>
              <a:rPr lang="en-US" dirty="0"/>
              <a:t> </a:t>
            </a:r>
            <a:r>
              <a:rPr lang="en-US" dirty="0" err="1"/>
              <a:t>runcing</a:t>
            </a:r>
            <a:r>
              <a:rPr lang="en-US" dirty="0"/>
              <a:t>.</a:t>
            </a:r>
          </a:p>
          <a:p>
            <a:r>
              <a:rPr lang="en-US" dirty="0"/>
              <a:t>3.      Anther  </a:t>
            </a:r>
            <a:r>
              <a:rPr lang="en-US" dirty="0" err="1"/>
              <a:t>dipotong</a:t>
            </a:r>
            <a:r>
              <a:rPr lang="en-US" dirty="0"/>
              <a:t>, </a:t>
            </a:r>
            <a:r>
              <a:rPr lang="en-US" dirty="0" err="1"/>
              <a:t>filamen</a:t>
            </a:r>
            <a:r>
              <a:rPr lang="en-US" dirty="0"/>
              <a:t> </a:t>
            </a:r>
            <a:r>
              <a:rPr lang="en-US" dirty="0" err="1"/>
              <a:t>harus</a:t>
            </a:r>
            <a:r>
              <a:rPr lang="en-US" dirty="0"/>
              <a:t> </a:t>
            </a:r>
            <a:r>
              <a:rPr lang="en-US" dirty="0" err="1"/>
              <a:t>dibuang</a:t>
            </a:r>
            <a:r>
              <a:rPr lang="en-US" dirty="0"/>
              <a:t>.</a:t>
            </a:r>
          </a:p>
          <a:p>
            <a:r>
              <a:rPr lang="en-US" dirty="0"/>
              <a:t>4.      Anther </a:t>
            </a:r>
            <a:r>
              <a:rPr lang="en-US" dirty="0" err="1"/>
              <a:t>kemudian</a:t>
            </a:r>
            <a:r>
              <a:rPr lang="en-US" dirty="0"/>
              <a:t> </a:t>
            </a:r>
            <a:r>
              <a:rPr lang="en-US" dirty="0" err="1"/>
              <a:t>ditanam</a:t>
            </a:r>
            <a:r>
              <a:rPr lang="en-US" dirty="0"/>
              <a:t> </a:t>
            </a:r>
            <a:r>
              <a:rPr lang="en-US" dirty="0" err="1"/>
              <a:t>dalam</a:t>
            </a:r>
            <a:r>
              <a:rPr lang="en-US" dirty="0"/>
              <a:t> media Nitsch </a:t>
            </a:r>
            <a:r>
              <a:rPr lang="en-US" dirty="0" err="1"/>
              <a:t>yg</a:t>
            </a:r>
            <a:r>
              <a:rPr lang="en-US" dirty="0"/>
              <a:t> </a:t>
            </a:r>
            <a:r>
              <a:rPr lang="en-US" dirty="0" err="1"/>
              <a:t>sudah</a:t>
            </a:r>
            <a:r>
              <a:rPr lang="en-US" dirty="0"/>
              <a:t> </a:t>
            </a:r>
            <a:r>
              <a:rPr lang="en-US" dirty="0" err="1"/>
              <a:t>disediakan</a:t>
            </a:r>
            <a:r>
              <a:rPr lang="en-US" dirty="0"/>
              <a:t>, 4 anther  per </a:t>
            </a:r>
            <a:r>
              <a:rPr lang="en-US" dirty="0" err="1"/>
              <a:t>botol</a:t>
            </a:r>
            <a:r>
              <a:rPr lang="en-US" dirty="0"/>
              <a:t>/</a:t>
            </a:r>
            <a:r>
              <a:rPr lang="en-US" dirty="0" err="1"/>
              <a:t>tabung</a:t>
            </a:r>
            <a:r>
              <a:rPr lang="en-US" dirty="0"/>
              <a:t> media.</a:t>
            </a:r>
          </a:p>
          <a:p>
            <a:r>
              <a:rPr lang="en-US" dirty="0"/>
              <a:t>5.      Beri label.</a:t>
            </a:r>
          </a:p>
          <a:p>
            <a:br>
              <a:rPr lang="en-US" dirty="0"/>
            </a:br>
            <a:endParaRPr lang="en-US" dirty="0"/>
          </a:p>
          <a:p>
            <a:pPr marL="0" indent="0">
              <a:buNone/>
            </a:pPr>
            <a:endParaRPr lang="en-US" dirty="0"/>
          </a:p>
        </p:txBody>
      </p:sp>
    </p:spTree>
    <p:extLst>
      <p:ext uri="{BB962C8B-B14F-4D97-AF65-F5344CB8AC3E}">
        <p14:creationId xmlns:p14="http://schemas.microsoft.com/office/powerpoint/2010/main" val="14431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B78E-9E0E-4420-84E7-79689517092F}"/>
              </a:ext>
            </a:extLst>
          </p:cNvPr>
          <p:cNvSpPr>
            <a:spLocks noGrp="1"/>
          </p:cNvSpPr>
          <p:nvPr>
            <p:ph type="title"/>
          </p:nvPr>
        </p:nvSpPr>
        <p:spPr/>
        <p:txBody>
          <a:bodyPr/>
          <a:lstStyle/>
          <a:p>
            <a:r>
              <a:rPr lang="en-US" dirty="0" err="1"/>
              <a:t>Tahapan</a:t>
            </a:r>
            <a:r>
              <a:rPr lang="en-US" dirty="0"/>
              <a:t> kultur Anther</a:t>
            </a:r>
          </a:p>
        </p:txBody>
      </p:sp>
      <p:sp>
        <p:nvSpPr>
          <p:cNvPr id="3" name="Content Placeholder 2">
            <a:extLst>
              <a:ext uri="{FF2B5EF4-FFF2-40B4-BE49-F238E27FC236}">
                <a16:creationId xmlns:a16="http://schemas.microsoft.com/office/drawing/2014/main" id="{9CD0C867-4DB8-45F9-A304-384282DBAA41}"/>
              </a:ext>
            </a:extLst>
          </p:cNvPr>
          <p:cNvSpPr>
            <a:spLocks noGrp="1"/>
          </p:cNvSpPr>
          <p:nvPr>
            <p:ph idx="1"/>
          </p:nvPr>
        </p:nvSpPr>
        <p:spPr/>
        <p:txBody>
          <a:bodyPr/>
          <a:lstStyle/>
          <a:p>
            <a:pPr marL="0" indent="0">
              <a:buNone/>
            </a:pPr>
            <a:r>
              <a:rPr lang="en-US" sz="2800" dirty="0"/>
              <a:t>C.     </a:t>
            </a:r>
            <a:r>
              <a:rPr lang="en-US" sz="2800" dirty="0" err="1"/>
              <a:t>Inkubasi</a:t>
            </a:r>
            <a:endParaRPr lang="en-US" sz="2800" dirty="0"/>
          </a:p>
          <a:p>
            <a:pPr marL="0" indent="0">
              <a:buNone/>
            </a:pPr>
            <a:r>
              <a:rPr lang="en-US" sz="2800" dirty="0"/>
              <a:t>1.      Kultur </a:t>
            </a:r>
            <a:r>
              <a:rPr lang="en-US" sz="2800" dirty="0" err="1"/>
              <a:t>disimpan</a:t>
            </a:r>
            <a:r>
              <a:rPr lang="en-US" sz="2800" dirty="0"/>
              <a:t> </a:t>
            </a:r>
            <a:r>
              <a:rPr lang="en-US" sz="2800" dirty="0" err="1"/>
              <a:t>dalam</a:t>
            </a:r>
            <a:r>
              <a:rPr lang="en-US" sz="2800" dirty="0"/>
              <a:t> </a:t>
            </a:r>
            <a:r>
              <a:rPr lang="en-US" sz="2800" dirty="0" err="1"/>
              <a:t>ruangan</a:t>
            </a:r>
            <a:r>
              <a:rPr lang="en-US" sz="2800" dirty="0"/>
              <a:t> </a:t>
            </a:r>
            <a:r>
              <a:rPr lang="en-US" sz="2800" dirty="0" err="1"/>
              <a:t>dgn</a:t>
            </a:r>
            <a:r>
              <a:rPr lang="en-US" sz="2800" dirty="0"/>
              <a:t> </a:t>
            </a:r>
            <a:r>
              <a:rPr lang="en-US" sz="2800" dirty="0" err="1"/>
              <a:t>temperatur</a:t>
            </a:r>
            <a:r>
              <a:rPr lang="en-US" sz="2800" dirty="0"/>
              <a:t> 25</a:t>
            </a:r>
            <a:r>
              <a:rPr lang="en-US" sz="2800" baseline="30000" dirty="0"/>
              <a:t>o</a:t>
            </a:r>
            <a:r>
              <a:rPr lang="en-US" sz="2800" dirty="0"/>
              <a:t>C.</a:t>
            </a:r>
          </a:p>
          <a:p>
            <a:pPr marL="0" indent="0">
              <a:buNone/>
            </a:pPr>
            <a:r>
              <a:rPr lang="en-US" sz="2800" dirty="0"/>
              <a:t>2.      </a:t>
            </a:r>
            <a:r>
              <a:rPr lang="en-US" sz="2800" dirty="0" err="1"/>
              <a:t>Cahaya</a:t>
            </a:r>
            <a:r>
              <a:rPr lang="en-US" sz="2800" dirty="0"/>
              <a:t> </a:t>
            </a:r>
            <a:r>
              <a:rPr lang="en-US" sz="2800" dirty="0" err="1"/>
              <a:t>dengan</a:t>
            </a:r>
            <a:r>
              <a:rPr lang="en-US" sz="2800" dirty="0"/>
              <a:t> </a:t>
            </a:r>
            <a:r>
              <a:rPr lang="en-US" sz="2800" dirty="0" err="1"/>
              <a:t>intensitas</a:t>
            </a:r>
            <a:r>
              <a:rPr lang="en-US" sz="2800" dirty="0"/>
              <a:t> 300 lux (</a:t>
            </a:r>
            <a:r>
              <a:rPr lang="en-US" sz="2800" dirty="0" err="1"/>
              <a:t>lampu</a:t>
            </a:r>
            <a:r>
              <a:rPr lang="en-US" sz="2800" dirty="0"/>
              <a:t> TL)</a:t>
            </a:r>
          </a:p>
          <a:p>
            <a:pPr marL="0" indent="0">
              <a:buNone/>
            </a:pPr>
            <a:r>
              <a:rPr lang="en-US" sz="2800" dirty="0"/>
              <a:t>3.      </a:t>
            </a:r>
            <a:r>
              <a:rPr lang="en-US" sz="2800" dirty="0" err="1"/>
              <a:t>Penyinaran</a:t>
            </a:r>
            <a:r>
              <a:rPr lang="en-US" sz="2800" dirty="0"/>
              <a:t> 24 jam/</a:t>
            </a:r>
            <a:r>
              <a:rPr lang="en-US" sz="2800" dirty="0" err="1"/>
              <a:t>hari</a:t>
            </a:r>
            <a:r>
              <a:rPr lang="en-US" sz="2800" dirty="0"/>
              <a:t>.</a:t>
            </a:r>
          </a:p>
          <a:p>
            <a:pPr marL="0" indent="0">
              <a:buNone/>
            </a:pPr>
            <a:r>
              <a:rPr lang="en-US" sz="2800" dirty="0"/>
              <a:t>4.      </a:t>
            </a:r>
            <a:r>
              <a:rPr lang="en-US" sz="2800" dirty="0" err="1"/>
              <a:t>Periksa</a:t>
            </a:r>
            <a:r>
              <a:rPr lang="en-US" sz="2800" dirty="0"/>
              <a:t> kultur </a:t>
            </a:r>
            <a:r>
              <a:rPr lang="en-US" sz="2800" dirty="0" err="1"/>
              <a:t>tiap</a:t>
            </a:r>
            <a:r>
              <a:rPr lang="en-US" sz="2800" dirty="0"/>
              <a:t> </a:t>
            </a:r>
            <a:r>
              <a:rPr lang="en-US" sz="2800" dirty="0" err="1"/>
              <a:t>minggu</a:t>
            </a:r>
            <a:r>
              <a:rPr lang="en-US" sz="2800" dirty="0"/>
              <a:t>.</a:t>
            </a:r>
          </a:p>
          <a:p>
            <a:pPr marL="0" indent="0">
              <a:buNone/>
            </a:pPr>
            <a:r>
              <a:rPr lang="en-US" sz="2800" dirty="0"/>
              <a:t>5.      </a:t>
            </a:r>
            <a:r>
              <a:rPr lang="en-US" sz="2800" dirty="0" err="1"/>
              <a:t>Biasanya</a:t>
            </a:r>
            <a:r>
              <a:rPr lang="en-US" sz="2800" dirty="0"/>
              <a:t> </a:t>
            </a:r>
            <a:r>
              <a:rPr lang="en-US" sz="2800" dirty="0" err="1"/>
              <a:t>planlet</a:t>
            </a:r>
            <a:r>
              <a:rPr lang="en-US" sz="2800" dirty="0"/>
              <a:t> </a:t>
            </a:r>
            <a:r>
              <a:rPr lang="en-US" sz="2800" dirty="0" err="1"/>
              <a:t>terbentuk</a:t>
            </a:r>
            <a:r>
              <a:rPr lang="en-US" sz="2800" dirty="0"/>
              <a:t> </a:t>
            </a:r>
            <a:r>
              <a:rPr lang="en-US" sz="2800" dirty="0" err="1"/>
              <a:t>setelah</a:t>
            </a:r>
            <a:r>
              <a:rPr lang="en-US" sz="2800" dirty="0"/>
              <a:t> 4 – 5 </a:t>
            </a:r>
            <a:r>
              <a:rPr lang="en-US" sz="2800" dirty="0" err="1"/>
              <a:t>minggu</a:t>
            </a:r>
            <a:r>
              <a:rPr lang="en-US" sz="2800" dirty="0"/>
              <a:t>.</a:t>
            </a:r>
          </a:p>
          <a:p>
            <a:pPr marL="0" indent="0">
              <a:buNone/>
            </a:pPr>
            <a:endParaRPr lang="en-US" dirty="0"/>
          </a:p>
        </p:txBody>
      </p:sp>
    </p:spTree>
    <p:extLst>
      <p:ext uri="{BB962C8B-B14F-4D97-AF65-F5344CB8AC3E}">
        <p14:creationId xmlns:p14="http://schemas.microsoft.com/office/powerpoint/2010/main" val="371599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7940-AB6A-4B38-A3CE-76D419E85D1A}"/>
              </a:ext>
            </a:extLst>
          </p:cNvPr>
          <p:cNvSpPr>
            <a:spLocks noGrp="1"/>
          </p:cNvSpPr>
          <p:nvPr>
            <p:ph type="title"/>
          </p:nvPr>
        </p:nvSpPr>
        <p:spPr/>
        <p:txBody>
          <a:bodyPr/>
          <a:lstStyle/>
          <a:p>
            <a:r>
              <a:rPr lang="en-US" dirty="0" err="1"/>
              <a:t>Pendahuluan</a:t>
            </a:r>
            <a:endParaRPr lang="en-US" dirty="0"/>
          </a:p>
        </p:txBody>
      </p:sp>
      <p:pic>
        <p:nvPicPr>
          <p:cNvPr id="3074" name="Picture 2" descr="Related image">
            <a:extLst>
              <a:ext uri="{FF2B5EF4-FFF2-40B4-BE49-F238E27FC236}">
                <a16:creationId xmlns:a16="http://schemas.microsoft.com/office/drawing/2014/main" id="{89A3D5B3-9F26-4ADD-8532-F6D4C23DA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1" y="1760160"/>
            <a:ext cx="4417439" cy="3697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5FA1CE-3804-4DAB-BBEE-044BF43B2796}"/>
              </a:ext>
            </a:extLst>
          </p:cNvPr>
          <p:cNvPicPr>
            <a:picLocks noChangeAspect="1"/>
          </p:cNvPicPr>
          <p:nvPr/>
        </p:nvPicPr>
        <p:blipFill>
          <a:blip r:embed="rId3"/>
          <a:stretch>
            <a:fillRect/>
          </a:stretch>
        </p:blipFill>
        <p:spPr>
          <a:xfrm>
            <a:off x="4572000" y="2181593"/>
            <a:ext cx="3878150" cy="2993722"/>
          </a:xfrm>
          <a:prstGeom prst="rect">
            <a:avLst/>
          </a:prstGeom>
        </p:spPr>
      </p:pic>
    </p:spTree>
    <p:extLst>
      <p:ext uri="{BB962C8B-B14F-4D97-AF65-F5344CB8AC3E}">
        <p14:creationId xmlns:p14="http://schemas.microsoft.com/office/powerpoint/2010/main" val="259855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CD04-CBAB-41BB-BD21-CD004FBC256A}"/>
              </a:ext>
            </a:extLst>
          </p:cNvPr>
          <p:cNvSpPr>
            <a:spLocks noGrp="1"/>
          </p:cNvSpPr>
          <p:nvPr>
            <p:ph type="title"/>
          </p:nvPr>
        </p:nvSpPr>
        <p:spPr/>
        <p:txBody>
          <a:bodyPr/>
          <a:lstStyle/>
          <a:p>
            <a:r>
              <a:rPr lang="en-US" dirty="0"/>
              <a:t> </a:t>
            </a:r>
          </a:p>
        </p:txBody>
      </p:sp>
      <p:pic>
        <p:nvPicPr>
          <p:cNvPr id="2050" name="Picture 2" descr="Related image">
            <a:extLst>
              <a:ext uri="{FF2B5EF4-FFF2-40B4-BE49-F238E27FC236}">
                <a16:creationId xmlns:a16="http://schemas.microsoft.com/office/drawing/2014/main" id="{EA91E492-91B7-40E0-BAAC-4DD591986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381901"/>
            <a:ext cx="7470448" cy="45188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2C3AA92-4E4D-49B9-9354-866D0D7C3CFD}"/>
              </a:ext>
            </a:extLst>
          </p:cNvPr>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Pengertian</a:t>
            </a:r>
            <a:endParaRPr lang="en-US" dirty="0"/>
          </a:p>
        </p:txBody>
      </p:sp>
    </p:spTree>
    <p:extLst>
      <p:ext uri="{BB962C8B-B14F-4D97-AF65-F5344CB8AC3E}">
        <p14:creationId xmlns:p14="http://schemas.microsoft.com/office/powerpoint/2010/main" val="75781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E979-7F82-4827-A537-A480DA756AF6}"/>
              </a:ext>
            </a:extLst>
          </p:cNvPr>
          <p:cNvSpPr>
            <a:spLocks noGrp="1"/>
          </p:cNvSpPr>
          <p:nvPr>
            <p:ph type="title"/>
          </p:nvPr>
        </p:nvSpPr>
        <p:spPr/>
        <p:txBody>
          <a:bodyPr/>
          <a:lstStyle/>
          <a:p>
            <a:r>
              <a:rPr lang="en-US" dirty="0"/>
              <a:t>Kultur Anther</a:t>
            </a:r>
          </a:p>
        </p:txBody>
      </p:sp>
      <p:sp>
        <p:nvSpPr>
          <p:cNvPr id="3" name="Content Placeholder 2">
            <a:extLst>
              <a:ext uri="{FF2B5EF4-FFF2-40B4-BE49-F238E27FC236}">
                <a16:creationId xmlns:a16="http://schemas.microsoft.com/office/drawing/2014/main" id="{CBF0DD7D-9EC7-48F8-BC66-1FDF0A81B47C}"/>
              </a:ext>
            </a:extLst>
          </p:cNvPr>
          <p:cNvSpPr>
            <a:spLocks noGrp="1"/>
          </p:cNvSpPr>
          <p:nvPr>
            <p:ph idx="1"/>
          </p:nvPr>
        </p:nvSpPr>
        <p:spPr>
          <a:xfrm>
            <a:off x="457200" y="1166018"/>
            <a:ext cx="8229600" cy="4525963"/>
          </a:xfrm>
        </p:spPr>
        <p:txBody>
          <a:bodyPr/>
          <a:lstStyle/>
          <a:p>
            <a:r>
              <a:rPr lang="en-US" dirty="0"/>
              <a:t>Anther  </a:t>
            </a:r>
            <a:r>
              <a:rPr lang="en-US" dirty="0" err="1"/>
              <a:t>atau</a:t>
            </a:r>
            <a:r>
              <a:rPr lang="en-US" dirty="0"/>
              <a:t> </a:t>
            </a:r>
            <a:r>
              <a:rPr lang="en-US" dirty="0" err="1"/>
              <a:t>tepung</a:t>
            </a:r>
            <a:r>
              <a:rPr lang="en-US" dirty="0"/>
              <a:t> sari </a:t>
            </a:r>
            <a:r>
              <a:rPr lang="en-US" dirty="0" err="1"/>
              <a:t>secara</a:t>
            </a:r>
            <a:r>
              <a:rPr lang="en-US" dirty="0"/>
              <a:t> </a:t>
            </a:r>
            <a:r>
              <a:rPr lang="en-US" dirty="0" err="1"/>
              <a:t>alamiah</a:t>
            </a:r>
            <a:r>
              <a:rPr lang="en-US" dirty="0"/>
              <a:t> </a:t>
            </a:r>
            <a:r>
              <a:rPr lang="en-US" dirty="0" err="1"/>
              <a:t>berfungsi</a:t>
            </a:r>
            <a:r>
              <a:rPr lang="en-US" dirty="0"/>
              <a:t> </a:t>
            </a:r>
            <a:r>
              <a:rPr lang="en-US" dirty="0" err="1"/>
              <a:t>menyerbuki</a:t>
            </a:r>
            <a:r>
              <a:rPr lang="en-US" dirty="0"/>
              <a:t> </a:t>
            </a:r>
            <a:r>
              <a:rPr lang="en-US" dirty="0" err="1"/>
              <a:t>maupun</a:t>
            </a:r>
            <a:r>
              <a:rPr lang="en-US" dirty="0"/>
              <a:t> </a:t>
            </a:r>
            <a:r>
              <a:rPr lang="en-US" dirty="0" err="1"/>
              <a:t>membuahi</a:t>
            </a:r>
            <a:r>
              <a:rPr lang="en-US" dirty="0"/>
              <a:t>. Teknik kultur Anther relative </a:t>
            </a:r>
            <a:r>
              <a:rPr lang="en-US" dirty="0" err="1"/>
              <a:t>sederhana</a:t>
            </a:r>
            <a:r>
              <a:rPr lang="en-US" dirty="0"/>
              <a:t> dan </a:t>
            </a:r>
            <a:r>
              <a:rPr lang="en-US" dirty="0" err="1"/>
              <a:t>efisien</a:t>
            </a:r>
            <a:r>
              <a:rPr lang="en-US" dirty="0"/>
              <a:t>, yang paling </a:t>
            </a:r>
            <a:r>
              <a:rPr lang="en-US" dirty="0" err="1"/>
              <a:t>penting</a:t>
            </a:r>
            <a:r>
              <a:rPr lang="en-US" dirty="0"/>
              <a:t> </a:t>
            </a:r>
            <a:r>
              <a:rPr lang="en-US" dirty="0" err="1"/>
              <a:t>dalam</a:t>
            </a:r>
            <a:r>
              <a:rPr lang="en-US" dirty="0"/>
              <a:t> </a:t>
            </a:r>
            <a:r>
              <a:rPr lang="en-US" dirty="0" err="1"/>
              <a:t>metode</a:t>
            </a:r>
            <a:r>
              <a:rPr lang="en-US" dirty="0"/>
              <a:t> </a:t>
            </a:r>
            <a:r>
              <a:rPr lang="en-US" dirty="0" err="1"/>
              <a:t>ini</a:t>
            </a:r>
            <a:r>
              <a:rPr lang="en-US" dirty="0"/>
              <a:t> </a:t>
            </a:r>
            <a:r>
              <a:rPr lang="en-US" dirty="0" err="1"/>
              <a:t>adalah</a:t>
            </a:r>
            <a:r>
              <a:rPr lang="en-US" dirty="0"/>
              <a:t> </a:t>
            </a:r>
            <a:r>
              <a:rPr lang="en-US" dirty="0" err="1"/>
              <a:t>penentuan</a:t>
            </a:r>
            <a:r>
              <a:rPr lang="en-US" dirty="0"/>
              <a:t> </a:t>
            </a:r>
            <a:r>
              <a:rPr lang="en-US" dirty="0" err="1"/>
              <a:t>tingkat</a:t>
            </a:r>
            <a:r>
              <a:rPr lang="en-US" dirty="0"/>
              <a:t> </a:t>
            </a:r>
            <a:r>
              <a:rPr lang="en-US" dirty="0" err="1"/>
              <a:t>perkembangan</a:t>
            </a:r>
            <a:r>
              <a:rPr lang="en-US" dirty="0"/>
              <a:t> yang paling </a:t>
            </a:r>
            <a:r>
              <a:rPr lang="en-US" dirty="0" err="1"/>
              <a:t>tepat</a:t>
            </a:r>
            <a:r>
              <a:rPr lang="en-US" dirty="0"/>
              <a:t> </a:t>
            </a:r>
            <a:r>
              <a:rPr lang="en-US" dirty="0" err="1"/>
              <a:t>untuk</a:t>
            </a:r>
            <a:r>
              <a:rPr lang="en-US" dirty="0"/>
              <a:t> </a:t>
            </a:r>
            <a:r>
              <a:rPr lang="en-US" dirty="0" err="1"/>
              <a:t>dijadikan</a:t>
            </a:r>
            <a:r>
              <a:rPr lang="en-US" dirty="0"/>
              <a:t> </a:t>
            </a:r>
            <a:r>
              <a:rPr lang="en-US" dirty="0" err="1"/>
              <a:t>sebagai</a:t>
            </a:r>
            <a:r>
              <a:rPr lang="en-US" dirty="0"/>
              <a:t> </a:t>
            </a:r>
            <a:r>
              <a:rPr lang="en-US" dirty="0" err="1"/>
              <a:t>eksplan</a:t>
            </a:r>
            <a:r>
              <a:rPr lang="en-US" dirty="0"/>
              <a:t> </a:t>
            </a:r>
            <a:r>
              <a:rPr lang="en-US" dirty="0" err="1"/>
              <a:t>sehingga</a:t>
            </a:r>
            <a:r>
              <a:rPr lang="en-US" dirty="0"/>
              <a:t> </a:t>
            </a:r>
            <a:r>
              <a:rPr lang="en-US" dirty="0" err="1"/>
              <a:t>androgenesis</a:t>
            </a:r>
            <a:r>
              <a:rPr lang="en-US" dirty="0"/>
              <a:t> </a:t>
            </a:r>
            <a:r>
              <a:rPr lang="en-US" dirty="0" err="1"/>
              <a:t>dapat</a:t>
            </a:r>
            <a:r>
              <a:rPr lang="en-US" dirty="0"/>
              <a:t> </a:t>
            </a:r>
            <a:r>
              <a:rPr lang="en-US" dirty="0" err="1"/>
              <a:t>terjadi</a:t>
            </a:r>
            <a:r>
              <a:rPr lang="en-US" dirty="0"/>
              <a:t>. </a:t>
            </a:r>
          </a:p>
        </p:txBody>
      </p:sp>
    </p:spTree>
    <p:extLst>
      <p:ext uri="{BB962C8B-B14F-4D97-AF65-F5344CB8AC3E}">
        <p14:creationId xmlns:p14="http://schemas.microsoft.com/office/powerpoint/2010/main" val="295647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7115-D76C-46D4-9650-C8D41FAF8736}"/>
              </a:ext>
            </a:extLst>
          </p:cNvPr>
          <p:cNvSpPr>
            <a:spLocks noGrp="1"/>
          </p:cNvSpPr>
          <p:nvPr>
            <p:ph type="title"/>
          </p:nvPr>
        </p:nvSpPr>
        <p:spPr/>
        <p:txBody>
          <a:bodyPr/>
          <a:lstStyle/>
          <a:p>
            <a:r>
              <a:rPr lang="en-US" dirty="0"/>
              <a:t>Sejarah</a:t>
            </a:r>
          </a:p>
        </p:txBody>
      </p:sp>
      <p:sp>
        <p:nvSpPr>
          <p:cNvPr id="3" name="Content Placeholder 2">
            <a:extLst>
              <a:ext uri="{FF2B5EF4-FFF2-40B4-BE49-F238E27FC236}">
                <a16:creationId xmlns:a16="http://schemas.microsoft.com/office/drawing/2014/main" id="{EB34278D-DB02-4F64-965B-29AC263E7CA6}"/>
              </a:ext>
            </a:extLst>
          </p:cNvPr>
          <p:cNvSpPr>
            <a:spLocks noGrp="1"/>
          </p:cNvSpPr>
          <p:nvPr>
            <p:ph idx="1"/>
          </p:nvPr>
        </p:nvSpPr>
        <p:spPr>
          <a:xfrm>
            <a:off x="457200" y="1204275"/>
            <a:ext cx="8229600" cy="2151668"/>
          </a:xfrm>
        </p:spPr>
        <p:txBody>
          <a:bodyPr/>
          <a:lstStyle/>
          <a:p>
            <a:r>
              <a:rPr lang="en-US" dirty="0"/>
              <a:t>Sejarah </a:t>
            </a:r>
            <a:r>
              <a:rPr lang="en-US" dirty="0" err="1"/>
              <a:t>penelitian</a:t>
            </a:r>
            <a:r>
              <a:rPr lang="en-US" dirty="0"/>
              <a:t> pada </a:t>
            </a:r>
            <a:r>
              <a:rPr lang="en-US" dirty="0" err="1"/>
              <a:t>transformasi</a:t>
            </a:r>
            <a:r>
              <a:rPr lang="en-US" dirty="0"/>
              <a:t> </a:t>
            </a:r>
            <a:r>
              <a:rPr lang="en-US" dirty="0" err="1"/>
              <a:t>dari</a:t>
            </a:r>
            <a:r>
              <a:rPr lang="en-US" dirty="0"/>
              <a:t> pollen </a:t>
            </a:r>
            <a:r>
              <a:rPr lang="en-US" dirty="0" err="1"/>
              <a:t>menjadi</a:t>
            </a:r>
            <a:r>
              <a:rPr lang="en-US" dirty="0"/>
              <a:t> embryoid </a:t>
            </a:r>
            <a:r>
              <a:rPr lang="en-US" dirty="0" err="1"/>
              <a:t>dimulai</a:t>
            </a:r>
            <a:r>
              <a:rPr lang="en-US" dirty="0"/>
              <a:t> </a:t>
            </a:r>
            <a:r>
              <a:rPr lang="en-US" dirty="0" err="1"/>
              <a:t>dengan</a:t>
            </a:r>
            <a:r>
              <a:rPr lang="en-US" dirty="0"/>
              <a:t> </a:t>
            </a:r>
            <a:r>
              <a:rPr lang="en-US" dirty="0" err="1"/>
              <a:t>suatu</a:t>
            </a:r>
            <a:r>
              <a:rPr lang="en-US" dirty="0"/>
              <a:t> </a:t>
            </a:r>
            <a:r>
              <a:rPr lang="en-US" dirty="0" err="1"/>
              <a:t>penemuan</a:t>
            </a:r>
            <a:r>
              <a:rPr lang="en-US" dirty="0"/>
              <a:t> yang </a:t>
            </a:r>
            <a:r>
              <a:rPr lang="en-US" dirty="0" err="1"/>
              <a:t>tidak</a:t>
            </a:r>
            <a:r>
              <a:rPr lang="en-US" dirty="0"/>
              <a:t> </a:t>
            </a:r>
            <a:r>
              <a:rPr lang="en-US" dirty="0" err="1"/>
              <a:t>disengaja</a:t>
            </a:r>
            <a:r>
              <a:rPr lang="en-US" dirty="0"/>
              <a:t> oleh Guha dan Maheshwari (1964). </a:t>
            </a:r>
          </a:p>
        </p:txBody>
      </p:sp>
    </p:spTree>
    <p:extLst>
      <p:ext uri="{BB962C8B-B14F-4D97-AF65-F5344CB8AC3E}">
        <p14:creationId xmlns:p14="http://schemas.microsoft.com/office/powerpoint/2010/main" val="224446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2CA5-6EF8-4A04-A3A7-712184DE9AC6}"/>
              </a:ext>
            </a:extLst>
          </p:cNvPr>
          <p:cNvSpPr>
            <a:spLocks noGrp="1"/>
          </p:cNvSpPr>
          <p:nvPr>
            <p:ph type="title"/>
          </p:nvPr>
        </p:nvSpPr>
        <p:spPr/>
        <p:txBody>
          <a:bodyPr/>
          <a:lstStyle/>
          <a:p>
            <a:r>
              <a:rPr lang="en-US" dirty="0"/>
              <a:t>Sejarah</a:t>
            </a:r>
          </a:p>
        </p:txBody>
      </p:sp>
      <p:pic>
        <p:nvPicPr>
          <p:cNvPr id="5122" name="Picture 2" descr="a Vacuolated microspore of apricot (Prunus armeniaca L.) cv. Ninfa at the time of anther culture establishment (section stained with toluidine blue; photo taken at the laboratory of MC RisueÃ±o, C.S.I.S. Spain). b Embryogenic pollen-derived friable calli and embryos in different stages developing inside of Citrus clementina Hort. ex Tan. cv. Monreal anther, after 4 months of culture. c Direct microspore embryogenesis in Citrus anthers after 3 months of culture. d Symmetrical division of nucleus in an olive (Olea europaea L.) microspore after 3 weeks of anther culture. e Heart-shaped pollen-derived embryo of C. clementina cv. Nules. f Microspore-derived plantlet of clementine obtained from embryo germination Â ">
            <a:extLst>
              <a:ext uri="{FF2B5EF4-FFF2-40B4-BE49-F238E27FC236}">
                <a16:creationId xmlns:a16="http://schemas.microsoft.com/office/drawing/2014/main" id="{DF76DFEC-E34B-47CB-BBFB-E1ABE78B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50" y="1417638"/>
            <a:ext cx="3435137" cy="4441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EDDEF-0DDD-4337-ACA9-97A3B73B2147}"/>
              </a:ext>
            </a:extLst>
          </p:cNvPr>
          <p:cNvSpPr txBox="1"/>
          <p:nvPr/>
        </p:nvSpPr>
        <p:spPr>
          <a:xfrm>
            <a:off x="3808428" y="1219675"/>
            <a:ext cx="4981134" cy="5078313"/>
          </a:xfrm>
          <a:prstGeom prst="rect">
            <a:avLst/>
          </a:prstGeom>
          <a:noFill/>
        </p:spPr>
        <p:txBody>
          <a:bodyPr wrap="square" rtlCol="0">
            <a:spAutoFit/>
          </a:bodyPr>
          <a:lstStyle/>
          <a:p>
            <a:r>
              <a:rPr lang="en-US" dirty="0"/>
              <a:t>a Vacuolated microspore of apricot (Prunus </a:t>
            </a:r>
            <a:r>
              <a:rPr lang="en-US" dirty="0" err="1"/>
              <a:t>armeniaca</a:t>
            </a:r>
            <a:r>
              <a:rPr lang="en-US" dirty="0"/>
              <a:t> L.) cv. Ninfa at the time of anther culture establishment (section stained with toluidine blue; photo taken at the laboratory of MC </a:t>
            </a:r>
            <a:r>
              <a:rPr lang="en-US" dirty="0" err="1"/>
              <a:t>Risueño</a:t>
            </a:r>
            <a:r>
              <a:rPr lang="en-US" dirty="0"/>
              <a:t>, C.S.I.S. Spain). </a:t>
            </a:r>
          </a:p>
          <a:p>
            <a:r>
              <a:rPr lang="en-US" dirty="0"/>
              <a:t>b Embryogenic pollen-derived friable </a:t>
            </a:r>
            <a:r>
              <a:rPr lang="en-US" dirty="0" err="1"/>
              <a:t>calli</a:t>
            </a:r>
            <a:r>
              <a:rPr lang="en-US" dirty="0"/>
              <a:t> and embryos in different stages developing inside of Citrus </a:t>
            </a:r>
            <a:r>
              <a:rPr lang="en-US" dirty="0" err="1"/>
              <a:t>clementina</a:t>
            </a:r>
            <a:r>
              <a:rPr lang="en-US" dirty="0"/>
              <a:t> Hort. ex Tan. cv. </a:t>
            </a:r>
            <a:r>
              <a:rPr lang="en-US" dirty="0" err="1"/>
              <a:t>Monreal</a:t>
            </a:r>
            <a:r>
              <a:rPr lang="en-US" dirty="0"/>
              <a:t> anther, after 4 months of culture.</a:t>
            </a:r>
          </a:p>
          <a:p>
            <a:r>
              <a:rPr lang="en-US" dirty="0"/>
              <a:t> c Direct microspore embryogenesis in Citrus anthers after 3 months of culture. </a:t>
            </a:r>
          </a:p>
          <a:p>
            <a:r>
              <a:rPr lang="en-US" dirty="0"/>
              <a:t>d Symmetrical division of nucleus in an olive (Olea </a:t>
            </a:r>
            <a:r>
              <a:rPr lang="en-US" dirty="0" err="1"/>
              <a:t>europaea</a:t>
            </a:r>
            <a:r>
              <a:rPr lang="en-US" dirty="0"/>
              <a:t> L.) microspore after 3 weeks of anther culture. </a:t>
            </a:r>
          </a:p>
          <a:p>
            <a:r>
              <a:rPr lang="en-US" dirty="0"/>
              <a:t>e Heart-shaped pollen-derived embryo of C. </a:t>
            </a:r>
            <a:r>
              <a:rPr lang="en-US" dirty="0" err="1"/>
              <a:t>clementina</a:t>
            </a:r>
            <a:r>
              <a:rPr lang="en-US" dirty="0"/>
              <a:t> cv. </a:t>
            </a:r>
            <a:r>
              <a:rPr lang="en-US" dirty="0" err="1"/>
              <a:t>Nules</a:t>
            </a:r>
            <a:r>
              <a:rPr lang="en-US" dirty="0"/>
              <a:t>.</a:t>
            </a:r>
          </a:p>
          <a:p>
            <a:r>
              <a:rPr lang="en-US" dirty="0"/>
              <a:t> f Microspore-derived plantlet of clementine obtained from embryo germination  </a:t>
            </a:r>
          </a:p>
        </p:txBody>
      </p:sp>
    </p:spTree>
    <p:extLst>
      <p:ext uri="{BB962C8B-B14F-4D97-AF65-F5344CB8AC3E}">
        <p14:creationId xmlns:p14="http://schemas.microsoft.com/office/powerpoint/2010/main" val="395514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4E2B-5480-458B-81D1-C10EBCF4871F}"/>
              </a:ext>
            </a:extLst>
          </p:cNvPr>
          <p:cNvSpPr>
            <a:spLocks noGrp="1"/>
          </p:cNvSpPr>
          <p:nvPr>
            <p:ph type="title"/>
          </p:nvPr>
        </p:nvSpPr>
        <p:spPr/>
        <p:txBody>
          <a:bodyPr/>
          <a:lstStyle/>
          <a:p>
            <a:r>
              <a:rPr lang="en-US" dirty="0"/>
              <a:t>Sejarah</a:t>
            </a:r>
          </a:p>
        </p:txBody>
      </p:sp>
      <p:sp>
        <p:nvSpPr>
          <p:cNvPr id="3" name="Content Placeholder 2">
            <a:extLst>
              <a:ext uri="{FF2B5EF4-FFF2-40B4-BE49-F238E27FC236}">
                <a16:creationId xmlns:a16="http://schemas.microsoft.com/office/drawing/2014/main" id="{25E49126-B295-46FF-B9A8-58EA99CBD232}"/>
              </a:ext>
            </a:extLst>
          </p:cNvPr>
          <p:cNvSpPr>
            <a:spLocks noGrp="1"/>
          </p:cNvSpPr>
          <p:nvPr>
            <p:ph idx="1"/>
          </p:nvPr>
        </p:nvSpPr>
        <p:spPr>
          <a:xfrm>
            <a:off x="457200" y="1232555"/>
            <a:ext cx="8229600" cy="4525963"/>
          </a:xfrm>
        </p:spPr>
        <p:txBody>
          <a:bodyPr/>
          <a:lstStyle/>
          <a:p>
            <a:r>
              <a:rPr lang="en-US" sz="2800" dirty="0" err="1"/>
              <a:t>Peneliti</a:t>
            </a:r>
            <a:r>
              <a:rPr lang="en-US" sz="2800" dirty="0"/>
              <a:t> </a:t>
            </a:r>
            <a:r>
              <a:rPr lang="en-US" sz="2800" dirty="0" err="1"/>
              <a:t>ini</a:t>
            </a:r>
            <a:r>
              <a:rPr lang="en-US" sz="2800" dirty="0"/>
              <a:t> </a:t>
            </a:r>
            <a:r>
              <a:rPr lang="en-US" sz="2800" dirty="0" err="1"/>
              <a:t>mendapatkan</a:t>
            </a:r>
            <a:r>
              <a:rPr lang="en-US" sz="2800" dirty="0"/>
              <a:t> </a:t>
            </a:r>
            <a:r>
              <a:rPr lang="en-US" sz="2800" dirty="0" err="1"/>
              <a:t>bahwa</a:t>
            </a:r>
            <a:r>
              <a:rPr lang="en-US" sz="2800" dirty="0"/>
              <a:t> </a:t>
            </a:r>
            <a:r>
              <a:rPr lang="en-US" sz="2800" dirty="0" err="1"/>
              <a:t>jika</a:t>
            </a:r>
            <a:r>
              <a:rPr lang="en-US" sz="2800" dirty="0"/>
              <a:t> anther </a:t>
            </a:r>
            <a:r>
              <a:rPr lang="en-US" sz="2800" dirty="0" err="1"/>
              <a:t>dari</a:t>
            </a:r>
            <a:r>
              <a:rPr lang="en-US" sz="2800" dirty="0"/>
              <a:t> Datura </a:t>
            </a:r>
            <a:r>
              <a:rPr lang="en-US" sz="2800" dirty="0" err="1"/>
              <a:t>innoxia</a:t>
            </a:r>
            <a:r>
              <a:rPr lang="en-US" sz="2800" dirty="0"/>
              <a:t> pada stadium pollen </a:t>
            </a:r>
            <a:r>
              <a:rPr lang="en-US" sz="2800" dirty="0" err="1"/>
              <a:t>dikulturkan</a:t>
            </a:r>
            <a:r>
              <a:rPr lang="en-US" sz="2800" dirty="0"/>
              <a:t> pada medium yang </a:t>
            </a:r>
            <a:r>
              <a:rPr lang="en-US" sz="2800" dirty="0" err="1"/>
              <a:t>mengandung</a:t>
            </a:r>
            <a:r>
              <a:rPr lang="en-US" sz="2800" dirty="0"/>
              <a:t> garam-garam mineral, casein </a:t>
            </a:r>
            <a:r>
              <a:rPr lang="en-US" sz="2800" dirty="0" err="1"/>
              <a:t>hydrolysat</a:t>
            </a:r>
            <a:r>
              <a:rPr lang="en-US" sz="2800" dirty="0"/>
              <a:t>, IAA dan kinetin dan </a:t>
            </a:r>
            <a:r>
              <a:rPr lang="en-US" sz="2800" dirty="0" err="1"/>
              <a:t>diberi</a:t>
            </a:r>
            <a:r>
              <a:rPr lang="en-US" sz="2800" dirty="0"/>
              <a:t> </a:t>
            </a:r>
            <a:r>
              <a:rPr lang="en-US" sz="2800" dirty="0" err="1"/>
              <a:t>suplement</a:t>
            </a:r>
            <a:r>
              <a:rPr lang="en-US" sz="2800" dirty="0"/>
              <a:t> air </a:t>
            </a:r>
            <a:r>
              <a:rPr lang="en-US" sz="2800" dirty="0" err="1"/>
              <a:t>kelapa</a:t>
            </a:r>
            <a:r>
              <a:rPr lang="en-US" sz="2800" dirty="0"/>
              <a:t>, </a:t>
            </a:r>
            <a:r>
              <a:rPr lang="en-US" sz="2800" dirty="0" err="1"/>
              <a:t>ekstrak</a:t>
            </a:r>
            <a:r>
              <a:rPr lang="en-US" sz="2800" dirty="0"/>
              <a:t> </a:t>
            </a:r>
            <a:r>
              <a:rPr lang="en-US" sz="2800" dirty="0" err="1"/>
              <a:t>anggur</a:t>
            </a:r>
            <a:r>
              <a:rPr lang="en-US" sz="2800" dirty="0"/>
              <a:t> </a:t>
            </a:r>
            <a:r>
              <a:rPr lang="en-US" sz="2800" dirty="0" err="1"/>
              <a:t>atau</a:t>
            </a:r>
            <a:r>
              <a:rPr lang="en-US" sz="2800" dirty="0"/>
              <a:t> </a:t>
            </a:r>
            <a:r>
              <a:rPr lang="en-US" sz="2800" dirty="0" err="1"/>
              <a:t>ekstrak</a:t>
            </a:r>
            <a:r>
              <a:rPr lang="en-US" sz="2800" dirty="0"/>
              <a:t> plum. </a:t>
            </a:r>
          </a:p>
          <a:p>
            <a:r>
              <a:rPr lang="en-US" sz="2800" dirty="0"/>
              <a:t>Setelah </a:t>
            </a:r>
            <a:r>
              <a:rPr lang="en-US" sz="2800" dirty="0" err="1"/>
              <a:t>dikulturkan</a:t>
            </a:r>
            <a:r>
              <a:rPr lang="en-US" sz="2800" dirty="0"/>
              <a:t> </a:t>
            </a:r>
            <a:r>
              <a:rPr lang="en-US" sz="2800" dirty="0" err="1"/>
              <a:t>selama</a:t>
            </a:r>
            <a:r>
              <a:rPr lang="en-US" sz="2800" dirty="0"/>
              <a:t> </a:t>
            </a:r>
            <a:r>
              <a:rPr lang="en-US" sz="2800" dirty="0" err="1"/>
              <a:t>kira-kira</a:t>
            </a:r>
            <a:r>
              <a:rPr lang="en-US" sz="2800" dirty="0"/>
              <a:t> </a:t>
            </a:r>
            <a:r>
              <a:rPr lang="en-US" sz="2800" dirty="0" err="1"/>
              <a:t>enam</a:t>
            </a:r>
            <a:r>
              <a:rPr lang="en-US" sz="2800" dirty="0"/>
              <a:t> </a:t>
            </a:r>
            <a:r>
              <a:rPr lang="en-US" sz="2800" dirty="0" err="1"/>
              <a:t>sampai</a:t>
            </a:r>
            <a:r>
              <a:rPr lang="en-US" sz="2800" dirty="0"/>
              <a:t> </a:t>
            </a:r>
            <a:r>
              <a:rPr lang="en-US" sz="2800" dirty="0" err="1"/>
              <a:t>tujuh</a:t>
            </a:r>
            <a:r>
              <a:rPr lang="en-US" sz="2800" dirty="0"/>
              <a:t> </a:t>
            </a:r>
            <a:r>
              <a:rPr lang="en-US" sz="2800" dirty="0" err="1"/>
              <a:t>minggu</a:t>
            </a:r>
            <a:r>
              <a:rPr lang="en-US" sz="2800" dirty="0"/>
              <a:t> </a:t>
            </a:r>
            <a:r>
              <a:rPr lang="en-US" sz="2800" dirty="0" err="1"/>
              <a:t>struktur</a:t>
            </a:r>
            <a:r>
              <a:rPr lang="en-US" sz="2800" dirty="0"/>
              <a:t> </a:t>
            </a:r>
            <a:r>
              <a:rPr lang="en-US" sz="2800" dirty="0" err="1"/>
              <a:t>seperti</a:t>
            </a:r>
            <a:r>
              <a:rPr lang="en-US" sz="2800" dirty="0"/>
              <a:t> embryo </a:t>
            </a:r>
            <a:r>
              <a:rPr lang="en-US" sz="2800" dirty="0" err="1"/>
              <a:t>akan</a:t>
            </a:r>
            <a:r>
              <a:rPr lang="en-US" sz="2800" dirty="0"/>
              <a:t> </a:t>
            </a:r>
            <a:r>
              <a:rPr lang="en-US" sz="2800" dirty="0" err="1"/>
              <a:t>muncul</a:t>
            </a:r>
            <a:r>
              <a:rPr lang="en-US" sz="2800" dirty="0"/>
              <a:t> </a:t>
            </a:r>
            <a:r>
              <a:rPr lang="en-US" sz="2800" dirty="0" err="1"/>
              <a:t>dari</a:t>
            </a:r>
            <a:r>
              <a:rPr lang="en-US" sz="2800" dirty="0"/>
              <a:t> </a:t>
            </a:r>
            <a:r>
              <a:rPr lang="en-US" sz="2800" dirty="0" err="1"/>
              <a:t>bagian</a:t>
            </a:r>
            <a:r>
              <a:rPr lang="en-US" sz="2800" dirty="0"/>
              <a:t> anther. </a:t>
            </a:r>
            <a:r>
              <a:rPr lang="en-US" sz="2800" dirty="0" err="1"/>
              <a:t>Pengamatan</a:t>
            </a:r>
            <a:r>
              <a:rPr lang="en-US" sz="2800" dirty="0"/>
              <a:t> </a:t>
            </a:r>
            <a:r>
              <a:rPr lang="en-US" sz="2800" dirty="0" err="1"/>
              <a:t>lebih</a:t>
            </a:r>
            <a:r>
              <a:rPr lang="en-US" sz="2800" dirty="0"/>
              <a:t> </a:t>
            </a:r>
            <a:r>
              <a:rPr lang="en-US" sz="2800" dirty="0" err="1"/>
              <a:t>lanjut</a:t>
            </a:r>
            <a:r>
              <a:rPr lang="en-US" sz="2800" dirty="0"/>
              <a:t> </a:t>
            </a:r>
            <a:r>
              <a:rPr lang="en-US" sz="2800" dirty="0" err="1"/>
              <a:t>membuktikan</a:t>
            </a:r>
            <a:r>
              <a:rPr lang="en-US" sz="2800" dirty="0"/>
              <a:t> </a:t>
            </a:r>
            <a:r>
              <a:rPr lang="en-US" sz="2800" dirty="0" err="1"/>
              <a:t>bahwa</a:t>
            </a:r>
            <a:r>
              <a:rPr lang="en-US" sz="2800" dirty="0"/>
              <a:t> embryo </a:t>
            </a:r>
            <a:r>
              <a:rPr lang="en-US" sz="2800" dirty="0" err="1"/>
              <a:t>tersebut</a:t>
            </a:r>
            <a:r>
              <a:rPr lang="en-US" sz="2800" dirty="0"/>
              <a:t> </a:t>
            </a:r>
            <a:r>
              <a:rPr lang="en-US" sz="2800" dirty="0" err="1"/>
              <a:t>berasal</a:t>
            </a:r>
            <a:r>
              <a:rPr lang="en-US" sz="2800" dirty="0"/>
              <a:t> </a:t>
            </a:r>
            <a:r>
              <a:rPr lang="en-US" sz="2800" dirty="0" err="1"/>
              <a:t>dari</a:t>
            </a:r>
            <a:r>
              <a:rPr lang="en-US" sz="2800" dirty="0"/>
              <a:t> pollen, oleh </a:t>
            </a:r>
            <a:r>
              <a:rPr lang="en-US" sz="2800" dirty="0" err="1"/>
              <a:t>karena</a:t>
            </a:r>
            <a:r>
              <a:rPr lang="en-US" sz="2800" dirty="0"/>
              <a:t> </a:t>
            </a:r>
            <a:r>
              <a:rPr lang="en-US" sz="2800" dirty="0" err="1"/>
              <a:t>itu</a:t>
            </a:r>
            <a:r>
              <a:rPr lang="en-US" sz="2800" dirty="0"/>
              <a:t> </a:t>
            </a:r>
            <a:r>
              <a:rPr lang="en-US" sz="2800" dirty="0" err="1"/>
              <a:t>bersifat</a:t>
            </a:r>
            <a:r>
              <a:rPr lang="en-US" sz="2800" dirty="0"/>
              <a:t> haploid</a:t>
            </a:r>
          </a:p>
          <a:p>
            <a:endParaRPr lang="en-US" dirty="0"/>
          </a:p>
        </p:txBody>
      </p:sp>
    </p:spTree>
    <p:extLst>
      <p:ext uri="{BB962C8B-B14F-4D97-AF65-F5344CB8AC3E}">
        <p14:creationId xmlns:p14="http://schemas.microsoft.com/office/powerpoint/2010/main" val="164679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2C3D-F939-4F38-830D-9CC4D6FD044A}"/>
              </a:ext>
            </a:extLst>
          </p:cNvPr>
          <p:cNvSpPr>
            <a:spLocks noGrp="1"/>
          </p:cNvSpPr>
          <p:nvPr>
            <p:ph type="title"/>
          </p:nvPr>
        </p:nvSpPr>
        <p:spPr/>
        <p:txBody>
          <a:bodyPr/>
          <a:lstStyle/>
          <a:p>
            <a:r>
              <a:rPr lang="en-US" dirty="0"/>
              <a:t>Kultur Anther</a:t>
            </a:r>
          </a:p>
        </p:txBody>
      </p:sp>
      <p:sp>
        <p:nvSpPr>
          <p:cNvPr id="3" name="Content Placeholder 2">
            <a:extLst>
              <a:ext uri="{FF2B5EF4-FFF2-40B4-BE49-F238E27FC236}">
                <a16:creationId xmlns:a16="http://schemas.microsoft.com/office/drawing/2014/main" id="{2A2C098E-8408-493B-877C-41B5C4DFCF3B}"/>
              </a:ext>
            </a:extLst>
          </p:cNvPr>
          <p:cNvSpPr>
            <a:spLocks noGrp="1"/>
          </p:cNvSpPr>
          <p:nvPr>
            <p:ph idx="1"/>
          </p:nvPr>
        </p:nvSpPr>
        <p:spPr/>
        <p:txBody>
          <a:bodyPr/>
          <a:lstStyle/>
          <a:p>
            <a:r>
              <a:rPr lang="en-US" dirty="0"/>
              <a:t>Anther  </a:t>
            </a:r>
            <a:r>
              <a:rPr lang="en-US" dirty="0" err="1"/>
              <a:t>angiospermae</a:t>
            </a:r>
            <a:r>
              <a:rPr lang="en-US" dirty="0"/>
              <a:t>  </a:t>
            </a:r>
            <a:r>
              <a:rPr lang="en-US" dirty="0" err="1"/>
              <a:t>secara</a:t>
            </a:r>
            <a:r>
              <a:rPr lang="en-US" dirty="0"/>
              <a:t> </a:t>
            </a:r>
            <a:r>
              <a:rPr lang="en-US" dirty="0" err="1"/>
              <a:t>skematis</a:t>
            </a:r>
            <a:r>
              <a:rPr lang="en-US" dirty="0"/>
              <a:t>  dan </a:t>
            </a:r>
            <a:r>
              <a:rPr lang="en-US" dirty="0" err="1"/>
              <a:t>pembentukan</a:t>
            </a:r>
            <a:r>
              <a:rPr lang="en-US" dirty="0"/>
              <a:t> </a:t>
            </a:r>
            <a:r>
              <a:rPr lang="en-US" dirty="0" err="1"/>
              <a:t>tanaman</a:t>
            </a:r>
            <a:r>
              <a:rPr lang="en-US" dirty="0"/>
              <a:t> haploid </a:t>
            </a:r>
            <a:r>
              <a:rPr lang="en-US" dirty="0" err="1"/>
              <a:t>melalui</a:t>
            </a:r>
            <a:r>
              <a:rPr lang="en-US" dirty="0"/>
              <a:t> kultur  anther </a:t>
            </a:r>
            <a:r>
              <a:rPr lang="en-US" dirty="0" err="1"/>
              <a:t>sbb</a:t>
            </a:r>
            <a:r>
              <a:rPr lang="en-US" dirty="0"/>
              <a:t>:</a:t>
            </a:r>
          </a:p>
        </p:txBody>
      </p:sp>
    </p:spTree>
    <p:extLst>
      <p:ext uri="{BB962C8B-B14F-4D97-AF65-F5344CB8AC3E}">
        <p14:creationId xmlns:p14="http://schemas.microsoft.com/office/powerpoint/2010/main" val="2543938024"/>
      </p:ext>
    </p:extLst>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docProps/app.xml><?xml version="1.0" encoding="utf-8"?>
<Properties xmlns="http://schemas.openxmlformats.org/officeDocument/2006/extended-properties" xmlns:vt="http://schemas.openxmlformats.org/officeDocument/2006/docPropsVTypes">
  <Template>EU</Template>
  <TotalTime>165</TotalTime>
  <Words>419</Words>
  <Application>Microsoft Office PowerPoint</Application>
  <PresentationFormat>On-screen Show (4:3)</PresentationFormat>
  <Paragraphs>71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EU</vt:lpstr>
      <vt:lpstr>PowerPoint Presentation</vt:lpstr>
      <vt:lpstr>Pengertian</vt:lpstr>
      <vt:lpstr>Pendahuluan</vt:lpstr>
      <vt:lpstr> </vt:lpstr>
      <vt:lpstr>Kultur Anther</vt:lpstr>
      <vt:lpstr>Sejarah</vt:lpstr>
      <vt:lpstr>Sejarah</vt:lpstr>
      <vt:lpstr>Sejarah</vt:lpstr>
      <vt:lpstr>Kultur Anther</vt:lpstr>
      <vt:lpstr>Pengertian</vt:lpstr>
      <vt:lpstr>Faktor-faktor yg mempengaruhi keberhasilan produksi haploid melalui kultur In Vitro adalah : </vt:lpstr>
      <vt:lpstr>PowerPoint Presentation</vt:lpstr>
      <vt:lpstr>PowerPoint Presentation</vt:lpstr>
      <vt:lpstr>PowerPoint Presentation</vt:lpstr>
      <vt:lpstr>PowerPoint Presentation</vt:lpstr>
      <vt:lpstr>PowerPoint Presentation</vt:lpstr>
      <vt:lpstr>PowerPoint Presentation</vt:lpstr>
      <vt:lpstr>Tahapan kultur Anther</vt:lpstr>
      <vt:lpstr>Tahapan kultur Anther</vt:lpstr>
      <vt:lpstr>Tahapan kultur Anther</vt:lpstr>
      <vt:lpstr>Tahapan kultur Anther</vt:lpstr>
      <vt:lpstr>Tahapan kultur Anther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11</cp:revision>
  <dcterms:created xsi:type="dcterms:W3CDTF">2018-11-30T08:16:08Z</dcterms:created>
  <dcterms:modified xsi:type="dcterms:W3CDTF">2018-11-30T11:01:18Z</dcterms:modified>
</cp:coreProperties>
</file>