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63" r:id="rId4"/>
    <p:sldId id="258" r:id="rId5"/>
    <p:sldId id="276" r:id="rId6"/>
    <p:sldId id="264" r:id="rId7"/>
    <p:sldId id="281" r:id="rId8"/>
    <p:sldId id="270" r:id="rId9"/>
    <p:sldId id="277" r:id="rId10"/>
    <p:sldId id="278" r:id="rId11"/>
    <p:sldId id="279" r:id="rId12"/>
    <p:sldId id="280" r:id="rId13"/>
    <p:sldId id="273" r:id="rId14"/>
    <p:sldId id="274" r:id="rId15"/>
    <p:sldId id="262" r:id="rId16"/>
    <p:sldId id="259" r:id="rId17"/>
    <p:sldId id="261" r:id="rId18"/>
    <p:sldId id="260" r:id="rId19"/>
    <p:sldId id="271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4C5251-3525-4CF5-ABD8-9DFAF654329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6FBF8-3311-45AF-B1AD-9C9E4F8DF1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26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4C5251-3525-4CF5-ABD8-9DFAF654329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6FBF8-3311-45AF-B1AD-9C9E4F8DF1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94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4C5251-3525-4CF5-ABD8-9DFAF654329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6FBF8-3311-45AF-B1AD-9C9E4F8DF1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569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4C5251-3525-4CF5-ABD8-9DFAF654329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6FBF8-3311-45AF-B1AD-9C9E4F8DF1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74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4C5251-3525-4CF5-ABD8-9DFAF654329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6FBF8-3311-45AF-B1AD-9C9E4F8DF1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011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4C5251-3525-4CF5-ABD8-9DFAF654329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6FBF8-3311-45AF-B1AD-9C9E4F8DF19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669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4C5251-3525-4CF5-ABD8-9DFAF654329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6FBF8-3311-45AF-B1AD-9C9E4F8DF19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08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4C5251-3525-4CF5-ABD8-9DFAF654329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6FBF8-3311-45AF-B1AD-9C9E4F8DF19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467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4C5251-3525-4CF5-ABD8-9DFAF654329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6FBF8-3311-45AF-B1AD-9C9E4F8DF19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36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4C5251-3525-4CF5-ABD8-9DFAF654329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6FBF8-3311-45AF-B1AD-9C9E4F8DF19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953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4C5251-3525-4CF5-ABD8-9DFAF654329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6FBF8-3311-45AF-B1AD-9C9E4F8DF19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818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4C5251-3525-4CF5-ABD8-9DFAF654329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fld id="{AB46FBF8-3311-45AF-B1AD-9C9E4F8DF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6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1.bp.blogspot.com/_y7TeOPJ21bk/TUWaKNIACWI/AAAAAAAAAOg/ECKiElf8uA8/s1600/8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_y7TeOPJ21bk/TUWZQoiEs8I/AAAAAAAAAOc/BYrf1Q4blDY/s1600/7.jp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01AA1-4264-4490-9F23-E6707C32D4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7EF631-984D-4C95-8758-7555D4AC1E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.jpg">
            <a:extLst>
              <a:ext uri="{FF2B5EF4-FFF2-40B4-BE49-F238E27FC236}">
                <a16:creationId xmlns:a16="http://schemas.microsoft.com/office/drawing/2014/main" id="{1AC17C83-A61D-4BA4-86F2-D6E17D2BC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CB07EFFC-9CDB-432C-95B0-84D6E4C7F3B8}"/>
              </a:ext>
            </a:extLst>
          </p:cNvPr>
          <p:cNvSpPr txBox="1">
            <a:spLocks/>
          </p:cNvSpPr>
          <p:nvPr/>
        </p:nvSpPr>
        <p:spPr bwMode="auto">
          <a:xfrm>
            <a:off x="2743200" y="2561431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</a:rPr>
              <a:t>Kultur </a:t>
            </a:r>
            <a:r>
              <a:rPr lang="en-US" sz="4000" dirty="0" err="1">
                <a:solidFill>
                  <a:schemeClr val="bg1"/>
                </a:solidFill>
              </a:rPr>
              <a:t>Jaringan</a:t>
            </a:r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KULIAH 9</a:t>
            </a:r>
          </a:p>
          <a:p>
            <a:r>
              <a:rPr lang="en-US" sz="4000" dirty="0">
                <a:solidFill>
                  <a:schemeClr val="bg1"/>
                </a:solidFill>
              </a:rPr>
              <a:t>Kultur </a:t>
            </a:r>
            <a:r>
              <a:rPr lang="en-US" sz="4000" dirty="0" err="1">
                <a:solidFill>
                  <a:schemeClr val="bg1"/>
                </a:solidFill>
              </a:rPr>
              <a:t>Protoplas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07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799A-2A04-4233-AD13-F11D99F3A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Fusi</a:t>
            </a:r>
            <a:r>
              <a:rPr lang="en-US" dirty="0"/>
              <a:t> </a:t>
            </a:r>
            <a:r>
              <a:rPr lang="en-US" dirty="0" err="1"/>
              <a:t>Protoplas</a:t>
            </a:r>
            <a:endParaRPr lang="en-US" dirty="0"/>
          </a:p>
        </p:txBody>
      </p:sp>
      <p:pic>
        <p:nvPicPr>
          <p:cNvPr id="4098" name="Picture 2" descr="Image result for method of protoplast isolation">
            <a:extLst>
              <a:ext uri="{FF2B5EF4-FFF2-40B4-BE49-F238E27FC236}">
                <a16:creationId xmlns:a16="http://schemas.microsoft.com/office/drawing/2014/main" id="{FBA05D3E-43F8-4857-A732-88F957920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91" y="1088092"/>
            <a:ext cx="6625669" cy="511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410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70FA0-D769-4803-A178-8203B6175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Fusi</a:t>
            </a:r>
            <a:r>
              <a:rPr lang="en-US" dirty="0"/>
              <a:t> </a:t>
            </a:r>
            <a:r>
              <a:rPr lang="en-US" dirty="0" err="1"/>
              <a:t>Protoplas</a:t>
            </a:r>
            <a:endParaRPr lang="en-US" dirty="0"/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FCF87362-BC38-4595-87E6-65DC608AE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686648" cy="502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678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6AF2E-0E02-4619-BCFC-BABA654D8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Fusi</a:t>
            </a:r>
            <a:r>
              <a:rPr lang="en-US" dirty="0"/>
              <a:t> </a:t>
            </a:r>
            <a:r>
              <a:rPr lang="en-US" dirty="0" err="1"/>
              <a:t>Protoplas</a:t>
            </a:r>
            <a:endParaRPr lang="en-US" dirty="0"/>
          </a:p>
        </p:txBody>
      </p:sp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id="{9D4838D6-9E3B-4286-A2D5-4D4264EA7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078" y="1147763"/>
            <a:ext cx="6795843" cy="510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487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Kultur</a:t>
            </a:r>
            <a:r>
              <a:rPr lang="en-US" dirty="0"/>
              <a:t> </a:t>
            </a:r>
            <a:r>
              <a:rPr lang="en-US" dirty="0" err="1"/>
              <a:t>Protoplasma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en-US" sz="2400" dirty="0" err="1"/>
              <a:t>Metode</a:t>
            </a:r>
            <a:r>
              <a:rPr lang="en-US" sz="2400" dirty="0"/>
              <a:t> liquid </a:t>
            </a:r>
            <a:r>
              <a:rPr lang="en-US" sz="2400" dirty="0" err="1"/>
              <a:t>tetes</a:t>
            </a:r>
            <a:endParaRPr lang="en-US" sz="2400" dirty="0"/>
          </a:p>
          <a:p>
            <a:pPr marL="514350" indent="-514350" algn="just">
              <a:buNone/>
            </a:pPr>
            <a:r>
              <a:rPr lang="en-US" sz="2400" dirty="0">
                <a:sym typeface="Wingdings" pitchFamily="2" charset="2"/>
              </a:rPr>
              <a:t>	</a:t>
            </a:r>
            <a:r>
              <a:rPr lang="en-US" sz="2400" dirty="0" err="1">
                <a:sym typeface="Wingdings" pitchFamily="2" charset="2"/>
              </a:rPr>
              <a:t>menggunakan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pipet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ukuran</a:t>
            </a:r>
            <a:r>
              <a:rPr lang="en-US" sz="2400" dirty="0">
                <a:sym typeface="Wingdings" pitchFamily="2" charset="2"/>
              </a:rPr>
              <a:t> 100-200</a:t>
            </a:r>
            <a:r>
              <a:rPr lang="en-US" sz="2400" dirty="0">
                <a:latin typeface="Calibri"/>
                <a:cs typeface="Calibri"/>
                <a:sym typeface="Wingdings" pitchFamily="2" charset="2"/>
              </a:rPr>
              <a:t>mikrolitersuspensi </a:t>
            </a:r>
            <a:r>
              <a:rPr lang="en-US" sz="2400" dirty="0" err="1">
                <a:latin typeface="Calibri"/>
                <a:cs typeface="Calibri"/>
                <a:sym typeface="Wingdings" pitchFamily="2" charset="2"/>
              </a:rPr>
              <a:t>protoplasma</a:t>
            </a:r>
            <a:r>
              <a:rPr lang="en-US" sz="2400" dirty="0">
                <a:latin typeface="Calibri"/>
                <a:cs typeface="Calibri"/>
                <a:sym typeface="Wingdings" pitchFamily="2" charset="2"/>
              </a:rPr>
              <a:t> </a:t>
            </a:r>
            <a:r>
              <a:rPr lang="en-US" sz="2400" dirty="0" err="1">
                <a:latin typeface="Calibri"/>
                <a:cs typeface="Calibri"/>
                <a:sym typeface="Wingdings" pitchFamily="2" charset="2"/>
              </a:rPr>
              <a:t>dlm</a:t>
            </a:r>
            <a:r>
              <a:rPr lang="en-US" sz="2400" dirty="0">
                <a:latin typeface="Calibri"/>
                <a:cs typeface="Calibri"/>
                <a:sym typeface="Wingdings" pitchFamily="2" charset="2"/>
              </a:rPr>
              <a:t> media </a:t>
            </a:r>
            <a:r>
              <a:rPr lang="en-US" sz="2400" dirty="0" err="1">
                <a:latin typeface="Calibri"/>
                <a:cs typeface="Calibri"/>
                <a:sym typeface="Wingdings" pitchFamily="2" charset="2"/>
              </a:rPr>
              <a:t>diteteskan</a:t>
            </a:r>
            <a:r>
              <a:rPr lang="en-US" sz="2400" dirty="0">
                <a:latin typeface="Calibri"/>
                <a:cs typeface="Calibri"/>
                <a:sym typeface="Wingdings" pitchFamily="2" charset="2"/>
              </a:rPr>
              <a:t> </a:t>
            </a:r>
            <a:r>
              <a:rPr lang="en-US" sz="2400" dirty="0" err="1">
                <a:latin typeface="Calibri"/>
                <a:cs typeface="Calibri"/>
                <a:sym typeface="Wingdings" pitchFamily="2" charset="2"/>
              </a:rPr>
              <a:t>ke</a:t>
            </a:r>
            <a:r>
              <a:rPr lang="en-US" sz="2400" dirty="0">
                <a:latin typeface="Calibri"/>
                <a:cs typeface="Calibri"/>
                <a:sym typeface="Wingdings" pitchFamily="2" charset="2"/>
              </a:rPr>
              <a:t> </a:t>
            </a:r>
            <a:r>
              <a:rPr lang="en-US" sz="2400" dirty="0" err="1">
                <a:latin typeface="Calibri"/>
                <a:cs typeface="Calibri"/>
                <a:sym typeface="Wingdings" pitchFamily="2" charset="2"/>
              </a:rPr>
              <a:t>cawan</a:t>
            </a:r>
            <a:r>
              <a:rPr lang="en-US" sz="2400" dirty="0">
                <a:latin typeface="Calibri"/>
                <a:cs typeface="Calibri"/>
                <a:sym typeface="Wingdings" pitchFamily="2" charset="2"/>
              </a:rPr>
              <a:t> </a:t>
            </a:r>
            <a:r>
              <a:rPr lang="en-US" sz="2400" dirty="0" err="1">
                <a:latin typeface="Calibri"/>
                <a:cs typeface="Calibri"/>
                <a:sym typeface="Wingdings" pitchFamily="2" charset="2"/>
              </a:rPr>
              <a:t>petri</a:t>
            </a:r>
            <a:r>
              <a:rPr lang="en-US" sz="2400" dirty="0">
                <a:latin typeface="Calibri"/>
                <a:cs typeface="Calibri"/>
                <a:sym typeface="Wingdings" pitchFamily="2" charset="2"/>
              </a:rPr>
              <a:t> </a:t>
            </a:r>
            <a:r>
              <a:rPr lang="en-US" sz="2400" dirty="0" err="1">
                <a:latin typeface="Calibri"/>
                <a:cs typeface="Calibri"/>
                <a:sym typeface="Wingdings" pitchFamily="2" charset="2"/>
              </a:rPr>
              <a:t>ukuran</a:t>
            </a:r>
            <a:r>
              <a:rPr lang="en-US" sz="2400" dirty="0">
                <a:latin typeface="Calibri"/>
                <a:cs typeface="Calibri"/>
                <a:sym typeface="Wingdings" pitchFamily="2" charset="2"/>
              </a:rPr>
              <a:t> 60mmx15mm </a:t>
            </a:r>
            <a:r>
              <a:rPr lang="en-US" sz="2400" dirty="0" err="1">
                <a:latin typeface="Calibri"/>
                <a:cs typeface="Calibri"/>
                <a:sym typeface="Wingdings" pitchFamily="2" charset="2"/>
              </a:rPr>
              <a:t>sbnyak</a:t>
            </a:r>
            <a:r>
              <a:rPr lang="en-US" sz="2400" dirty="0">
                <a:latin typeface="Calibri"/>
                <a:cs typeface="Calibri"/>
                <a:sym typeface="Wingdings" pitchFamily="2" charset="2"/>
              </a:rPr>
              <a:t> 5-7 </a:t>
            </a:r>
            <a:r>
              <a:rPr lang="en-US" sz="2400" dirty="0" err="1">
                <a:latin typeface="Calibri"/>
                <a:cs typeface="Calibri"/>
                <a:sym typeface="Wingdings" pitchFamily="2" charset="2"/>
              </a:rPr>
              <a:t>tetescawan</a:t>
            </a:r>
            <a:r>
              <a:rPr lang="en-US" sz="2400" dirty="0">
                <a:latin typeface="Calibri"/>
                <a:cs typeface="Calibri"/>
                <a:sym typeface="Wingdings" pitchFamily="2" charset="2"/>
              </a:rPr>
              <a:t> </a:t>
            </a:r>
            <a:r>
              <a:rPr lang="en-US" sz="2400" dirty="0" err="1">
                <a:latin typeface="Calibri"/>
                <a:cs typeface="Calibri"/>
                <a:sym typeface="Wingdings" pitchFamily="2" charset="2"/>
              </a:rPr>
              <a:t>petri</a:t>
            </a:r>
            <a:r>
              <a:rPr lang="en-US" sz="2400" dirty="0">
                <a:latin typeface="Calibri"/>
                <a:cs typeface="Calibri"/>
                <a:sym typeface="Wingdings" pitchFamily="2" charset="2"/>
              </a:rPr>
              <a:t> </a:t>
            </a:r>
            <a:r>
              <a:rPr lang="en-US" sz="2400" dirty="0" err="1">
                <a:latin typeface="Calibri"/>
                <a:cs typeface="Calibri"/>
                <a:sym typeface="Wingdings" pitchFamily="2" charset="2"/>
              </a:rPr>
              <a:t>ditutup</a:t>
            </a:r>
            <a:r>
              <a:rPr lang="en-US" sz="2400" dirty="0">
                <a:latin typeface="Calibri"/>
                <a:cs typeface="Calibri"/>
                <a:sym typeface="Wingdings" pitchFamily="2" charset="2"/>
              </a:rPr>
              <a:t> </a:t>
            </a:r>
            <a:r>
              <a:rPr lang="en-US" sz="2400" dirty="0" err="1">
                <a:latin typeface="Calibri"/>
                <a:cs typeface="Calibri"/>
                <a:sym typeface="Wingdings" pitchFamily="2" charset="2"/>
              </a:rPr>
              <a:t>dan</a:t>
            </a:r>
            <a:r>
              <a:rPr lang="en-US" sz="2400" dirty="0">
                <a:latin typeface="Calibri"/>
                <a:cs typeface="Calibri"/>
                <a:sym typeface="Wingdings" pitchFamily="2" charset="2"/>
              </a:rPr>
              <a:t> </a:t>
            </a:r>
            <a:r>
              <a:rPr lang="en-US" sz="2400" dirty="0" err="1">
                <a:latin typeface="Calibri"/>
                <a:cs typeface="Calibri"/>
                <a:sym typeface="Wingdings" pitchFamily="2" charset="2"/>
              </a:rPr>
              <a:t>direkatkan</a:t>
            </a:r>
            <a:r>
              <a:rPr lang="en-US" sz="2400" dirty="0">
                <a:latin typeface="Calibri"/>
                <a:cs typeface="Calibri"/>
                <a:sym typeface="Wingdings" pitchFamily="2" charset="2"/>
              </a:rPr>
              <a:t> </a:t>
            </a:r>
            <a:r>
              <a:rPr lang="en-US" sz="2400" dirty="0" err="1">
                <a:latin typeface="Calibri"/>
                <a:cs typeface="Calibri"/>
                <a:sym typeface="Wingdings" pitchFamily="2" charset="2"/>
              </a:rPr>
              <a:t>dgn</a:t>
            </a:r>
            <a:r>
              <a:rPr lang="en-US" sz="2400" dirty="0">
                <a:latin typeface="Calibri"/>
                <a:cs typeface="Calibri"/>
                <a:sym typeface="Wingdings" pitchFamily="2" charset="2"/>
              </a:rPr>
              <a:t> </a:t>
            </a:r>
            <a:r>
              <a:rPr lang="en-US" sz="2400" dirty="0" err="1">
                <a:latin typeface="Calibri"/>
                <a:cs typeface="Calibri"/>
                <a:sym typeface="Wingdings" pitchFamily="2" charset="2"/>
              </a:rPr>
              <a:t>parafilmdiinkubasikan</a:t>
            </a:r>
            <a:r>
              <a:rPr lang="en-US" sz="2400" dirty="0">
                <a:latin typeface="Calibri"/>
                <a:cs typeface="Calibri"/>
                <a:sym typeface="Wingdings" pitchFamily="2" charset="2"/>
              </a:rPr>
              <a:t> </a:t>
            </a:r>
            <a:r>
              <a:rPr lang="en-US" sz="2400" dirty="0" err="1">
                <a:latin typeface="Calibri"/>
                <a:cs typeface="Calibri"/>
                <a:sym typeface="Wingdings" pitchFamily="2" charset="2"/>
              </a:rPr>
              <a:t>stiap</a:t>
            </a:r>
            <a:r>
              <a:rPr lang="en-US" sz="2400" dirty="0">
                <a:latin typeface="Calibri"/>
                <a:cs typeface="Calibri"/>
                <a:sym typeface="Wingdings" pitchFamily="2" charset="2"/>
              </a:rPr>
              <a:t> 5-7hari </a:t>
            </a:r>
            <a:r>
              <a:rPr lang="en-US" sz="2400" dirty="0" err="1">
                <a:latin typeface="Calibri"/>
                <a:cs typeface="Calibri"/>
                <a:sym typeface="Wingdings" pitchFamily="2" charset="2"/>
              </a:rPr>
              <a:t>tmbahkan</a:t>
            </a:r>
            <a:r>
              <a:rPr lang="en-US" sz="2400" dirty="0">
                <a:latin typeface="Calibri"/>
                <a:cs typeface="Calibri"/>
                <a:sym typeface="Wingdings" pitchFamily="2" charset="2"/>
              </a:rPr>
              <a:t> medium </a:t>
            </a:r>
            <a:r>
              <a:rPr lang="en-US" sz="2400" dirty="0" err="1">
                <a:latin typeface="Calibri"/>
                <a:cs typeface="Calibri"/>
                <a:sym typeface="Wingdings" pitchFamily="2" charset="2"/>
              </a:rPr>
              <a:t>segar</a:t>
            </a:r>
            <a:r>
              <a:rPr lang="en-US" sz="2400" dirty="0">
                <a:latin typeface="Calibri"/>
                <a:cs typeface="Calibri"/>
                <a:sym typeface="Wingdings" pitchFamily="2" charset="2"/>
              </a:rPr>
              <a:t> </a:t>
            </a:r>
            <a:r>
              <a:rPr lang="en-US" sz="2400" dirty="0" err="1">
                <a:latin typeface="Calibri"/>
                <a:cs typeface="Calibri"/>
                <a:sym typeface="Wingdings" pitchFamily="2" charset="2"/>
              </a:rPr>
              <a:t>baru</a:t>
            </a:r>
            <a:r>
              <a:rPr lang="en-US" sz="2400" dirty="0">
                <a:latin typeface="Calibri"/>
                <a:cs typeface="Calibri"/>
                <a:sym typeface="Wingdings" pitchFamily="2" charset="2"/>
              </a:rPr>
              <a:t> </a:t>
            </a:r>
            <a:r>
              <a:rPr lang="en-US" sz="2400" dirty="0" err="1">
                <a:latin typeface="Calibri"/>
                <a:cs typeface="Calibri"/>
                <a:sym typeface="Wingdings" pitchFamily="2" charset="2"/>
              </a:rPr>
              <a:t>dgn</a:t>
            </a:r>
            <a:r>
              <a:rPr lang="en-US" sz="2400" dirty="0">
                <a:latin typeface="Calibri"/>
                <a:cs typeface="Calibri"/>
                <a:sym typeface="Wingdings" pitchFamily="2" charset="2"/>
              </a:rPr>
              <a:t> </a:t>
            </a:r>
            <a:r>
              <a:rPr lang="en-US" sz="2400" dirty="0" err="1">
                <a:latin typeface="Calibri"/>
                <a:cs typeface="Calibri"/>
                <a:sym typeface="Wingdings" pitchFamily="2" charset="2"/>
              </a:rPr>
              <a:t>cara</a:t>
            </a:r>
            <a:r>
              <a:rPr lang="en-US" sz="2400" dirty="0">
                <a:latin typeface="Calibri"/>
                <a:cs typeface="Calibri"/>
                <a:sym typeface="Wingdings" pitchFamily="2" charset="2"/>
              </a:rPr>
              <a:t> </a:t>
            </a:r>
            <a:r>
              <a:rPr lang="en-US" sz="2400" dirty="0" err="1">
                <a:latin typeface="Calibri"/>
                <a:cs typeface="Calibri"/>
                <a:sym typeface="Wingdings" pitchFamily="2" charset="2"/>
              </a:rPr>
              <a:t>meteskan</a:t>
            </a:r>
            <a:r>
              <a:rPr lang="en-US" sz="2400" dirty="0">
                <a:latin typeface="Calibri"/>
                <a:cs typeface="Calibri"/>
                <a:sym typeface="Wingdings" pitchFamily="2" charset="2"/>
              </a:rPr>
              <a:t> </a:t>
            </a:r>
            <a:r>
              <a:rPr lang="en-US" sz="2400" dirty="0" err="1">
                <a:latin typeface="Calibri"/>
                <a:cs typeface="Calibri"/>
                <a:sym typeface="Wingdings" pitchFamily="2" charset="2"/>
              </a:rPr>
              <a:t>langsung</a:t>
            </a:r>
            <a:r>
              <a:rPr lang="en-US" sz="2400" dirty="0">
                <a:latin typeface="Calibri"/>
                <a:cs typeface="Calibri"/>
                <a:sym typeface="Wingdings" pitchFamily="2" charset="2"/>
              </a:rPr>
              <a:t>  </a:t>
            </a:r>
            <a:r>
              <a:rPr lang="en-US" sz="2400" dirty="0" err="1">
                <a:latin typeface="Calibri"/>
                <a:cs typeface="Calibri"/>
                <a:sym typeface="Wingdings" pitchFamily="2" charset="2"/>
              </a:rPr>
              <a:t>ke</a:t>
            </a:r>
            <a:r>
              <a:rPr lang="en-US" sz="2400" dirty="0">
                <a:latin typeface="Calibri"/>
                <a:cs typeface="Calibri"/>
                <a:sym typeface="Wingdings" pitchFamily="2" charset="2"/>
              </a:rPr>
              <a:t> </a:t>
            </a:r>
            <a:r>
              <a:rPr lang="en-US" sz="2400" dirty="0" err="1">
                <a:latin typeface="Calibri"/>
                <a:cs typeface="Calibri"/>
                <a:sym typeface="Wingdings" pitchFamily="2" charset="2"/>
              </a:rPr>
              <a:t>suspensi</a:t>
            </a:r>
            <a:r>
              <a:rPr lang="en-US" sz="2400" dirty="0">
                <a:latin typeface="Calibri"/>
                <a:cs typeface="Calibri"/>
                <a:sym typeface="Wingdings" pitchFamily="2" charset="2"/>
              </a:rPr>
              <a:t> </a:t>
            </a:r>
            <a:r>
              <a:rPr lang="en-US" sz="2400" dirty="0" err="1">
                <a:latin typeface="Calibri"/>
                <a:cs typeface="Calibri"/>
                <a:sym typeface="Wingdings" pitchFamily="2" charset="2"/>
              </a:rPr>
              <a:t>protoplasma</a:t>
            </a:r>
            <a:r>
              <a:rPr lang="en-US" sz="2400" dirty="0">
                <a:latin typeface="Calibri"/>
                <a:cs typeface="Calibri"/>
                <a:sym typeface="Wingdings" pitchFamily="2" charset="2"/>
              </a:rPr>
              <a:t>.</a:t>
            </a:r>
          </a:p>
          <a:p>
            <a:pPr marL="514350" indent="-514350" algn="just">
              <a:buNone/>
            </a:pPr>
            <a:endParaRPr lang="en-US" sz="2400" dirty="0">
              <a:latin typeface="Calibri"/>
              <a:cs typeface="Calibri"/>
              <a:sym typeface="Wingdings" pitchFamily="2" charset="2"/>
            </a:endParaRPr>
          </a:p>
          <a:p>
            <a:pPr marL="514350" indent="-514350" algn="just">
              <a:buNone/>
            </a:pPr>
            <a:r>
              <a:rPr lang="en-US" sz="2400" dirty="0">
                <a:latin typeface="Calibri"/>
                <a:cs typeface="Calibri"/>
                <a:sym typeface="Wingdings" pitchFamily="2" charset="2"/>
              </a:rPr>
              <a:t>	</a:t>
            </a:r>
            <a:r>
              <a:rPr lang="en-US" sz="2400" dirty="0" err="1">
                <a:latin typeface="Calibri"/>
                <a:cs typeface="Calibri"/>
                <a:sym typeface="Wingdings" pitchFamily="2" charset="2"/>
              </a:rPr>
              <a:t>metode</a:t>
            </a:r>
            <a:r>
              <a:rPr lang="en-US" sz="2400" dirty="0">
                <a:latin typeface="Calibri"/>
                <a:cs typeface="Calibri"/>
                <a:sym typeface="Wingdings" pitchFamily="2" charset="2"/>
              </a:rPr>
              <a:t> </a:t>
            </a:r>
            <a:r>
              <a:rPr lang="en-US" sz="2400" dirty="0" err="1">
                <a:latin typeface="Calibri"/>
                <a:cs typeface="Calibri"/>
                <a:sym typeface="Wingdings" pitchFamily="2" charset="2"/>
              </a:rPr>
              <a:t>ini</a:t>
            </a:r>
            <a:r>
              <a:rPr lang="en-US" sz="2400" dirty="0">
                <a:latin typeface="Calibri"/>
                <a:cs typeface="Calibri"/>
                <a:sym typeface="Wingdings" pitchFamily="2" charset="2"/>
              </a:rPr>
              <a:t> </a:t>
            </a:r>
            <a:r>
              <a:rPr lang="en-US" sz="2400" dirty="0" err="1">
                <a:latin typeface="Calibri"/>
                <a:cs typeface="Calibri"/>
                <a:sym typeface="Wingdings" pitchFamily="2" charset="2"/>
              </a:rPr>
              <a:t>digunakan</a:t>
            </a:r>
            <a:r>
              <a:rPr lang="en-US" sz="2400" dirty="0">
                <a:latin typeface="Calibri"/>
                <a:cs typeface="Calibri"/>
                <a:sym typeface="Wingdings" pitchFamily="2" charset="2"/>
              </a:rPr>
              <a:t> </a:t>
            </a:r>
            <a:r>
              <a:rPr lang="en-US" sz="2400" dirty="0" err="1">
                <a:latin typeface="Calibri"/>
                <a:cs typeface="Calibri"/>
                <a:sym typeface="Wingdings" pitchFamily="2" charset="2"/>
              </a:rPr>
              <a:t>untuk</a:t>
            </a:r>
            <a:r>
              <a:rPr lang="en-US" sz="2400" dirty="0">
                <a:latin typeface="Calibri"/>
                <a:cs typeface="Calibri"/>
                <a:sym typeface="Wingdings" pitchFamily="2" charset="2"/>
              </a:rPr>
              <a:t> </a:t>
            </a:r>
            <a:r>
              <a:rPr lang="en-US" sz="2400" dirty="0" err="1">
                <a:latin typeface="Calibri"/>
                <a:cs typeface="Calibri"/>
                <a:sym typeface="Wingdings" pitchFamily="2" charset="2"/>
              </a:rPr>
              <a:t>keperluan</a:t>
            </a:r>
            <a:r>
              <a:rPr lang="en-US" sz="2400" dirty="0">
                <a:latin typeface="Calibri"/>
                <a:cs typeface="Calibri"/>
                <a:sym typeface="Wingdings" pitchFamily="2" charset="2"/>
              </a:rPr>
              <a:t> </a:t>
            </a:r>
            <a:r>
              <a:rPr lang="en-US" sz="2400" dirty="0" err="1">
                <a:latin typeface="Calibri"/>
                <a:cs typeface="Calibri"/>
                <a:sym typeface="Wingdings" pitchFamily="2" charset="2"/>
              </a:rPr>
              <a:t>pengamatan</a:t>
            </a:r>
            <a:r>
              <a:rPr lang="en-US" sz="2400" dirty="0">
                <a:latin typeface="Calibri"/>
                <a:cs typeface="Calibri"/>
                <a:sym typeface="Wingdings" pitchFamily="2" charset="2"/>
              </a:rPr>
              <a:t> </a:t>
            </a:r>
            <a:r>
              <a:rPr lang="en-US" sz="2400" dirty="0" err="1">
                <a:latin typeface="Calibri"/>
                <a:cs typeface="Calibri"/>
                <a:sym typeface="Wingdings" pitchFamily="2" charset="2"/>
              </a:rPr>
              <a:t>dengan</a:t>
            </a:r>
            <a:r>
              <a:rPr lang="en-US" sz="2400" dirty="0">
                <a:latin typeface="Calibri"/>
                <a:cs typeface="Calibri"/>
                <a:sym typeface="Wingdings" pitchFamily="2" charset="2"/>
              </a:rPr>
              <a:t> </a:t>
            </a:r>
            <a:r>
              <a:rPr lang="en-US" sz="2400" dirty="0" err="1">
                <a:latin typeface="Calibri"/>
                <a:cs typeface="Calibri"/>
                <a:sym typeface="Wingdings" pitchFamily="2" charset="2"/>
              </a:rPr>
              <a:t>mikroskop</a:t>
            </a:r>
            <a:r>
              <a:rPr lang="en-US" sz="2400" dirty="0">
                <a:latin typeface="Calibri"/>
                <a:cs typeface="Calibri"/>
                <a:sym typeface="Wingdings" pitchFamily="2" charset="2"/>
              </a:rPr>
              <a:t>.</a:t>
            </a:r>
          </a:p>
          <a:p>
            <a:pPr marL="514350" indent="-514350" algn="just">
              <a:buNone/>
            </a:pPr>
            <a:r>
              <a:rPr lang="en-US" sz="2400" dirty="0">
                <a:latin typeface="Calibri"/>
                <a:cs typeface="Calibri"/>
                <a:sym typeface="Wingdings" pitchFamily="2" charset="2"/>
              </a:rPr>
              <a:t>	</a:t>
            </a:r>
            <a:r>
              <a:rPr lang="en-US" sz="2400" dirty="0" err="1">
                <a:latin typeface="Calibri"/>
                <a:cs typeface="Calibri"/>
                <a:sym typeface="Wingdings" pitchFamily="2" charset="2"/>
              </a:rPr>
              <a:t>kelemahan</a:t>
            </a:r>
            <a:r>
              <a:rPr lang="en-US" sz="2400" dirty="0">
                <a:latin typeface="Calibri"/>
                <a:cs typeface="Calibri"/>
                <a:sym typeface="Wingdings" pitchFamily="2" charset="2"/>
              </a:rPr>
              <a:t> : </a:t>
            </a:r>
            <a:r>
              <a:rPr lang="en-US" sz="2400" dirty="0" err="1">
                <a:latin typeface="Calibri"/>
                <a:cs typeface="Calibri"/>
                <a:sym typeface="Wingdings" pitchFamily="2" charset="2"/>
              </a:rPr>
              <a:t>tetesan</a:t>
            </a:r>
            <a:r>
              <a:rPr lang="en-US" sz="2400" dirty="0">
                <a:latin typeface="Calibri"/>
                <a:cs typeface="Calibri"/>
                <a:sym typeface="Wingdings" pitchFamily="2" charset="2"/>
              </a:rPr>
              <a:t> </a:t>
            </a:r>
            <a:r>
              <a:rPr lang="en-US" sz="2400" dirty="0" err="1">
                <a:latin typeface="Calibri"/>
                <a:cs typeface="Calibri"/>
                <a:sym typeface="Wingdings" pitchFamily="2" charset="2"/>
              </a:rPr>
              <a:t>suspensi</a:t>
            </a:r>
            <a:r>
              <a:rPr lang="en-US" sz="2400" dirty="0">
                <a:latin typeface="Calibri"/>
                <a:cs typeface="Calibri"/>
                <a:sym typeface="Wingdings" pitchFamily="2" charset="2"/>
              </a:rPr>
              <a:t> </a:t>
            </a:r>
            <a:r>
              <a:rPr lang="en-US" sz="2400" dirty="0" err="1">
                <a:latin typeface="Calibri"/>
                <a:cs typeface="Calibri"/>
                <a:sym typeface="Wingdings" pitchFamily="2" charset="2"/>
              </a:rPr>
              <a:t>menyatu</a:t>
            </a:r>
            <a:r>
              <a:rPr lang="en-US" sz="2400" dirty="0">
                <a:latin typeface="Calibri"/>
                <a:cs typeface="Calibri"/>
                <a:sym typeface="Wingdings" pitchFamily="2" charset="2"/>
              </a:rPr>
              <a:t> </a:t>
            </a:r>
            <a:r>
              <a:rPr lang="en-US" sz="2400" dirty="0" err="1">
                <a:latin typeface="Calibri"/>
                <a:cs typeface="Calibri"/>
                <a:sym typeface="Wingdings" pitchFamily="2" charset="2"/>
              </a:rPr>
              <a:t>menjadi</a:t>
            </a:r>
            <a:r>
              <a:rPr lang="en-US" sz="2400" dirty="0">
                <a:latin typeface="Calibri"/>
                <a:cs typeface="Calibri"/>
                <a:sym typeface="Wingdings" pitchFamily="2" charset="2"/>
              </a:rPr>
              <a:t> </a:t>
            </a:r>
            <a:r>
              <a:rPr lang="en-US" sz="2400" dirty="0" err="1">
                <a:latin typeface="Calibri"/>
                <a:cs typeface="Calibri"/>
                <a:sym typeface="Wingdings" pitchFamily="2" charset="2"/>
              </a:rPr>
              <a:t>satu</a:t>
            </a:r>
            <a:r>
              <a:rPr lang="en-US" sz="2400" dirty="0">
                <a:latin typeface="Calibri"/>
                <a:cs typeface="Calibri"/>
                <a:sym typeface="Wingdings" pitchFamily="2" charset="2"/>
              </a:rPr>
              <a:t> </a:t>
            </a:r>
            <a:r>
              <a:rPr lang="en-US" sz="2400" dirty="0" err="1">
                <a:latin typeface="Calibri"/>
                <a:cs typeface="Calibri"/>
                <a:sym typeface="Wingdings" pitchFamily="2" charset="2"/>
              </a:rPr>
              <a:t>tetesan</a:t>
            </a:r>
            <a:r>
              <a:rPr lang="en-US" sz="2400" dirty="0">
                <a:latin typeface="Calibri"/>
                <a:cs typeface="Calibri"/>
                <a:sym typeface="Wingdings" pitchFamily="2" charset="2"/>
              </a:rPr>
              <a:t> </a:t>
            </a:r>
            <a:r>
              <a:rPr lang="en-US" sz="2400" dirty="0" err="1">
                <a:latin typeface="Calibri"/>
                <a:cs typeface="Calibri"/>
                <a:sym typeface="Wingdings" pitchFamily="2" charset="2"/>
              </a:rPr>
              <a:t>di</a:t>
            </a:r>
            <a:r>
              <a:rPr lang="en-US" sz="2400" dirty="0">
                <a:latin typeface="Calibri"/>
                <a:cs typeface="Calibri"/>
                <a:sym typeface="Wingdings" pitchFamily="2" charset="2"/>
              </a:rPr>
              <a:t> </a:t>
            </a:r>
            <a:r>
              <a:rPr lang="en-US" sz="2400" dirty="0" err="1">
                <a:latin typeface="Calibri"/>
                <a:cs typeface="Calibri"/>
                <a:sym typeface="Wingdings" pitchFamily="2" charset="2"/>
              </a:rPr>
              <a:t>pusat</a:t>
            </a:r>
            <a:endParaRPr lang="en-US" sz="2400" dirty="0"/>
          </a:p>
          <a:p>
            <a:pPr marL="514350" indent="-514350" algn="just">
              <a:buFont typeface="+mj-lt"/>
              <a:buAutoNum type="arabicPeriod"/>
            </a:pP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/>
              <a:t>2.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tetes</a:t>
            </a:r>
            <a:r>
              <a:rPr lang="en-US" dirty="0"/>
              <a:t> </a:t>
            </a:r>
            <a:r>
              <a:rPr lang="en-US" dirty="0" err="1"/>
              <a:t>menggantung</a:t>
            </a:r>
            <a:endParaRPr lang="en-US" dirty="0"/>
          </a:p>
          <a:p>
            <a:pPr algn="just">
              <a:buNone/>
            </a:pPr>
            <a:r>
              <a:rPr lang="en-US" dirty="0"/>
              <a:t>	</a:t>
            </a:r>
            <a:r>
              <a:rPr lang="en-US" dirty="0" err="1"/>
              <a:t>mengguanakan</a:t>
            </a:r>
            <a:r>
              <a:rPr lang="en-US" dirty="0"/>
              <a:t> </a:t>
            </a:r>
            <a:r>
              <a:rPr lang="en-US" dirty="0" err="1"/>
              <a:t>pipet</a:t>
            </a:r>
            <a:r>
              <a:rPr lang="en-US" dirty="0"/>
              <a:t> volume 40-100mikroliter 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en-US" dirty="0" err="1">
                <a:sym typeface="Wingdings" pitchFamily="2" charset="2"/>
              </a:rPr>
              <a:t>suspensi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protoplasma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diteteskan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dalam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tutup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cawan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petri</a:t>
            </a:r>
            <a:r>
              <a:rPr lang="en-US" dirty="0">
                <a:sym typeface="Wingdings" pitchFamily="2" charset="2"/>
              </a:rPr>
              <a:t>  </a:t>
            </a:r>
            <a:r>
              <a:rPr lang="en-US" dirty="0" err="1">
                <a:sym typeface="Wingdings" pitchFamily="2" charset="2"/>
              </a:rPr>
              <a:t>ditutup</a:t>
            </a:r>
            <a:r>
              <a:rPr lang="en-US" dirty="0">
                <a:sym typeface="Wingdings" pitchFamily="2" charset="2"/>
              </a:rPr>
              <a:t>  </a:t>
            </a:r>
            <a:r>
              <a:rPr lang="en-US" dirty="0" err="1">
                <a:sym typeface="Wingdings" pitchFamily="2" charset="2"/>
              </a:rPr>
              <a:t>sehingga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suspensi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menggantung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didalam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cawan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petri</a:t>
            </a:r>
            <a:r>
              <a:rPr lang="en-US" dirty="0">
                <a:sym typeface="Wingdings" pitchFamily="2" charset="2"/>
              </a:rPr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Skema</a:t>
            </a:r>
            <a:r>
              <a:rPr lang="en-US" dirty="0"/>
              <a:t> </a:t>
            </a:r>
            <a:r>
              <a:rPr lang="en-US" dirty="0" err="1"/>
              <a:t>fusi</a:t>
            </a:r>
            <a:r>
              <a:rPr lang="en-US" dirty="0"/>
              <a:t> protoplast</a:t>
            </a:r>
          </a:p>
        </p:txBody>
      </p:sp>
      <p:pic>
        <p:nvPicPr>
          <p:cNvPr id="4" name="Content Placeholder 3" descr="http://1.bp.blogspot.com/_y7TeOPJ21bk/TUWaKNIACWI/AAAAAAAAAOg/ECKiElf8uA8/s1600/8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133600" y="1447800"/>
            <a:ext cx="7010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6395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46115" y="74597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Protoplas dari dua sel yang mulai bergabung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971800"/>
            <a:ext cx="5105400" cy="3886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ntent Placeholder 6" descr="http://2.bp.blogspot.com/_y7TeOPJ21bk/TUWZQoiEs8I/AAAAAAAAAOc/BYrf1Q4blDY/s1600/7.jpg">
            <a:hlinkClick r:id="rId3"/>
          </p:cNvPr>
          <p:cNvPicPr>
            <a:picLocks noGrp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 bwMode="auto">
          <a:xfrm>
            <a:off x="5257800" y="1524000"/>
            <a:ext cx="3886200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5315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9991"/>
            <a:ext cx="8229600" cy="1143000"/>
          </a:xfrm>
        </p:spPr>
        <p:txBody>
          <a:bodyPr>
            <a:noAutofit/>
          </a:bodyPr>
          <a:lstStyle/>
          <a:p>
            <a:r>
              <a:rPr lang="id-ID" sz="3600" dirty="0">
                <a:solidFill>
                  <a:srgbClr val="FF0000"/>
                </a:solidFill>
              </a:rPr>
              <a:t>Fusi protoplas dapat menghasilkan dua macam kemungkinan produk: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8001000" cy="5105400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n-US" dirty="0" err="1"/>
              <a:t>Hibrid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nukleus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spesies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betul-betul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fusi</a:t>
            </a:r>
            <a:r>
              <a:rPr lang="en-US" dirty="0"/>
              <a:t> (</a:t>
            </a:r>
            <a:r>
              <a:rPr lang="en-US" dirty="0" err="1"/>
              <a:t>menyatu</a:t>
            </a:r>
            <a:r>
              <a:rPr lang="en-US" dirty="0"/>
              <a:t>)</a:t>
            </a:r>
          </a:p>
          <a:p>
            <a:pPr lvl="0" algn="just"/>
            <a:r>
              <a:rPr lang="en-US" dirty="0" err="1"/>
              <a:t>Cybrid</a:t>
            </a:r>
            <a:r>
              <a:rPr lang="en-US" dirty="0"/>
              <a:t> (</a:t>
            </a:r>
            <a:r>
              <a:rPr lang="en-US" dirty="0" err="1"/>
              <a:t>cytoplasmid</a:t>
            </a:r>
            <a:r>
              <a:rPr lang="en-US" dirty="0"/>
              <a:t> hybrid </a:t>
            </a:r>
            <a:r>
              <a:rPr lang="en-US" dirty="0" err="1"/>
              <a:t>ataru</a:t>
            </a:r>
            <a:r>
              <a:rPr lang="en-US" dirty="0"/>
              <a:t> </a:t>
            </a:r>
            <a:r>
              <a:rPr lang="en-US" dirty="0" err="1"/>
              <a:t>heteroplast</a:t>
            </a:r>
            <a:r>
              <a:rPr lang="en-US" dirty="0"/>
              <a:t>),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sitoplasma</a:t>
            </a:r>
            <a:r>
              <a:rPr lang="en-US" dirty="0"/>
              <a:t> yang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fusi</a:t>
            </a:r>
            <a:r>
              <a:rPr lang="en-US" dirty="0"/>
              <a:t>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genetik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induknya</a:t>
            </a:r>
            <a:r>
              <a:rPr lang="en-US" dirty="0"/>
              <a:t> </a:t>
            </a:r>
            <a:r>
              <a:rPr lang="en-US" dirty="0" err="1"/>
              <a:t>hilang</a:t>
            </a:r>
            <a:r>
              <a:rPr lang="en-US" dirty="0"/>
              <a:t>.</a:t>
            </a:r>
          </a:p>
          <a:p>
            <a:pPr algn="just"/>
            <a:r>
              <a:rPr lang="id-ID" dirty="0"/>
              <a:t>Teknik ini memiliki kelebihan dan kekurangan.</a:t>
            </a:r>
            <a:endParaRPr lang="en-US" dirty="0"/>
          </a:p>
          <a:p>
            <a:pPr lvl="1" algn="just"/>
            <a:r>
              <a:rPr lang="id-ID" dirty="0"/>
              <a:t>Kelebihan dari teknik ini adalah dapat menghasilkan tanaman dengan sifat tertentu dan dapat dilakukan dengan spesies yang berbeda.</a:t>
            </a:r>
            <a:endParaRPr lang="en-US" dirty="0"/>
          </a:p>
          <a:p>
            <a:pPr lvl="1" algn="just"/>
            <a:r>
              <a:rPr lang="id-ID" dirty="0"/>
              <a:t>Kekurangan dari teknik ini adalah memerlukan biaya yang mahal serta butuh ketelitan yang lebih.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393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Fusi</a:t>
            </a:r>
            <a:r>
              <a:rPr lang="en-US" dirty="0"/>
              <a:t> </a:t>
            </a:r>
            <a:r>
              <a:rPr lang="en-US" dirty="0" err="1"/>
              <a:t>protoplas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600200"/>
            <a:ext cx="8001000" cy="5257800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hibrid</a:t>
            </a:r>
            <a:r>
              <a:rPr lang="en-US" dirty="0"/>
              <a:t> </a:t>
            </a:r>
            <a:r>
              <a:rPr lang="en-US" dirty="0" err="1"/>
              <a:t>somatik</a:t>
            </a:r>
            <a:r>
              <a:rPr lang="en-US" dirty="0"/>
              <a:t> amphidiploid yang </a:t>
            </a:r>
            <a:r>
              <a:rPr lang="en-US" dirty="0" err="1"/>
              <a:t>fertil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spesies</a:t>
            </a:r>
            <a:r>
              <a:rPr lang="en-US" dirty="0"/>
              <a:t> yang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kompatibel</a:t>
            </a:r>
            <a:endParaRPr lang="en-US" dirty="0"/>
          </a:p>
          <a:p>
            <a:pPr lvl="0" algn="just"/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heterozigot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spesies</a:t>
            </a:r>
            <a:r>
              <a:rPr lang="en-US" dirty="0"/>
              <a:t> </a:t>
            </a:r>
            <a:r>
              <a:rPr lang="en-US" dirty="0" err="1"/>
              <a:t>tanaman</a:t>
            </a:r>
            <a:r>
              <a:rPr lang="en-US" dirty="0"/>
              <a:t> yang </a:t>
            </a:r>
            <a:r>
              <a:rPr lang="en-US" dirty="0" err="1"/>
              <a:t>secara</a:t>
            </a:r>
            <a:r>
              <a:rPr lang="en-US" dirty="0"/>
              <a:t> normal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diperbanyak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vegetatif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kentang</a:t>
            </a:r>
            <a:r>
              <a:rPr lang="en-US" dirty="0"/>
              <a:t>.</a:t>
            </a:r>
          </a:p>
          <a:p>
            <a:pPr lvl="0" algn="just"/>
            <a:r>
              <a:rPr lang="en-US" dirty="0" err="1"/>
              <a:t>Memindahkan</a:t>
            </a:r>
            <a:r>
              <a:rPr lang="en-US" dirty="0"/>
              <a:t>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genetik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spesies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spesies</a:t>
            </a:r>
            <a:r>
              <a:rPr lang="en-US" dirty="0"/>
              <a:t> lain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/>
              <a:t>fenomena</a:t>
            </a:r>
            <a:r>
              <a:rPr lang="en-US" dirty="0"/>
              <a:t> yang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penghilangan</a:t>
            </a:r>
            <a:r>
              <a:rPr lang="en-US" dirty="0"/>
              <a:t> </a:t>
            </a:r>
            <a:r>
              <a:rPr lang="en-US" dirty="0" err="1"/>
              <a:t>kromosom</a:t>
            </a:r>
            <a:r>
              <a:rPr lang="en-US" dirty="0"/>
              <a:t> (chromosome elimination).</a:t>
            </a:r>
          </a:p>
          <a:p>
            <a:pPr lvl="0" algn="just"/>
            <a:r>
              <a:rPr lang="id-ID" dirty="0"/>
              <a:t>Memindahkan informasi genetik yang ada di sitoplasma dari satu galur atau spesies ke galur atau spesies lain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22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Keterbatasan</a:t>
            </a:r>
            <a:r>
              <a:rPr lang="en-US" sz="4000" dirty="0"/>
              <a:t> </a:t>
            </a:r>
            <a:r>
              <a:rPr lang="en-US" sz="4000" dirty="0" err="1"/>
              <a:t>Hibridisasi</a:t>
            </a:r>
            <a:r>
              <a:rPr lang="en-US" sz="4000" dirty="0"/>
              <a:t> </a:t>
            </a:r>
            <a:r>
              <a:rPr lang="en-US" sz="4000" dirty="0" err="1"/>
              <a:t>somatik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981200"/>
            <a:ext cx="7010400" cy="4144963"/>
          </a:xfrm>
        </p:spPr>
        <p:txBody>
          <a:bodyPr/>
          <a:lstStyle/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tanaman</a:t>
            </a:r>
            <a:r>
              <a:rPr lang="en-US" dirty="0"/>
              <a:t>.</a:t>
            </a:r>
          </a:p>
          <a:p>
            <a:r>
              <a:rPr lang="en-US" dirty="0" err="1"/>
              <a:t>Kurangnya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yang </a:t>
            </a:r>
            <a:r>
              <a:rPr lang="en-US" dirty="0" err="1"/>
              <a:t>efisien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hibrida</a:t>
            </a:r>
            <a:endParaRPr lang="en-US" dirty="0"/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konfirmasi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ekspresi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hibrida</a:t>
            </a:r>
            <a:r>
              <a:rPr lang="en-US" dirty="0"/>
              <a:t> </a:t>
            </a:r>
            <a:r>
              <a:rPr lang="en-US" dirty="0" err="1"/>
              <a:t>somatik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E2E290E2-9DCE-4F8D-A3F8-1D8E7AC701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219" y="720873"/>
            <a:ext cx="7772400" cy="639762"/>
          </a:xfrm>
        </p:spPr>
        <p:txBody>
          <a:bodyPr/>
          <a:lstStyle/>
          <a:p>
            <a:pPr eaLnBrk="1" hangingPunct="1"/>
            <a:r>
              <a:rPr lang="en-US" altLang="en-US" sz="2900" b="1" dirty="0"/>
              <a:t>	KULTUR SEL DAN PROTOPLASMA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58D23E0-E5A4-42F1-A002-816A880E88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77505"/>
            <a:ext cx="8229600" cy="5059363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	Kultur </a:t>
            </a:r>
            <a:r>
              <a:rPr lang="en-US" altLang="en-US" sz="2400" dirty="0" err="1"/>
              <a:t>sel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protoplasma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biasanya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disebut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sebagai</a:t>
            </a:r>
            <a:r>
              <a:rPr lang="en-US" altLang="en-US" sz="2400" dirty="0"/>
              <a:t> kultur </a:t>
            </a:r>
            <a:r>
              <a:rPr lang="en-US" altLang="en-US" sz="2400" dirty="0" err="1"/>
              <a:t>supensi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karena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terdiri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medium </a:t>
            </a:r>
            <a:r>
              <a:rPr lang="en-US" altLang="en-US" sz="2400" dirty="0" err="1"/>
              <a:t>cair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sel</a:t>
            </a:r>
            <a:r>
              <a:rPr lang="en-US" altLang="en-US" sz="2400" dirty="0"/>
              <a:t>- </a:t>
            </a:r>
            <a:r>
              <a:rPr lang="en-US" altLang="en-US" sz="2400" dirty="0" err="1"/>
              <a:t>sel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agregat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didispersi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karena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medianya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selalu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digoyang</a:t>
            </a:r>
            <a:r>
              <a:rPr lang="en-US" altLang="en-US" sz="2400" dirty="0"/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Selama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inkubasi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meningkat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sampai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titik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maksimum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Kalau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sudah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mencapai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titik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maksimum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sel</a:t>
            </a:r>
            <a:r>
              <a:rPr lang="en-US" altLang="en-US" sz="2400" dirty="0"/>
              <a:t>- </a:t>
            </a:r>
            <a:r>
              <a:rPr lang="en-US" altLang="en-US" sz="2400" dirty="0" err="1"/>
              <a:t>sel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bertambah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lagi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sehingga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harus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dipindah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endParaRPr lang="en-US" altLang="en-US" sz="24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   media </a:t>
            </a:r>
            <a:r>
              <a:rPr lang="en-US" altLang="en-US" sz="2400" dirty="0" err="1"/>
              <a:t>baru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sama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tabung</a:t>
            </a:r>
            <a:r>
              <a:rPr lang="en-US" altLang="en-US" sz="2400" dirty="0"/>
              <a:t> media.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Pendahuluan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44" y="1616697"/>
            <a:ext cx="7239000" cy="4221163"/>
          </a:xfrm>
        </p:spPr>
        <p:txBody>
          <a:bodyPr/>
          <a:lstStyle/>
          <a:p>
            <a:pPr algn="just"/>
            <a:r>
              <a:rPr lang="en-US" sz="2400" dirty="0" err="1">
                <a:sym typeface="Wingdings" pitchFamily="2" charset="2"/>
              </a:rPr>
              <a:t>Protoplas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dimanfaatkan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untuk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mendukung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penelitian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dasar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biologi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tanaman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dan</a:t>
            </a:r>
            <a:r>
              <a:rPr lang="en-US" sz="2400" dirty="0">
                <a:sym typeface="Wingdings" pitchFamily="2" charset="2"/>
              </a:rPr>
              <a:t>  </a:t>
            </a:r>
            <a:r>
              <a:rPr lang="en-US" sz="2400" dirty="0" err="1">
                <a:sym typeface="Wingdings" pitchFamily="2" charset="2"/>
              </a:rPr>
              <a:t>sarana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penting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di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rekayasa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genetik</a:t>
            </a:r>
            <a:r>
              <a:rPr lang="en-US" sz="2400" dirty="0">
                <a:sym typeface="Wingdings" pitchFamily="2" charset="2"/>
              </a:rPr>
              <a:t>. </a:t>
            </a:r>
            <a:r>
              <a:rPr lang="en-US" sz="2400" dirty="0" err="1">
                <a:sym typeface="Wingdings" pitchFamily="2" charset="2"/>
              </a:rPr>
              <a:t>Contoh</a:t>
            </a:r>
            <a:r>
              <a:rPr lang="en-US" sz="2400" dirty="0">
                <a:sym typeface="Wingdings" pitchFamily="2" charset="2"/>
              </a:rPr>
              <a:t>: </a:t>
            </a:r>
            <a:r>
              <a:rPr lang="en-US" sz="2400" dirty="0" err="1">
                <a:sym typeface="Wingdings" pitchFamily="2" charset="2"/>
              </a:rPr>
              <a:t>hibridisasi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somatik</a:t>
            </a:r>
            <a:r>
              <a:rPr lang="en-US" sz="2400" dirty="0">
                <a:sym typeface="Wingdings" pitchFamily="2" charset="2"/>
              </a:rPr>
              <a:t>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err="1"/>
              <a:t>Fusi</a:t>
            </a:r>
            <a:r>
              <a:rPr lang="en-US" sz="2400" dirty="0"/>
              <a:t> </a:t>
            </a:r>
            <a:r>
              <a:rPr lang="en-US" sz="2400" dirty="0" err="1"/>
              <a:t>protoplas</a:t>
            </a:r>
            <a:r>
              <a:rPr lang="en-US" sz="2400" dirty="0">
                <a:sym typeface="Wingdings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  <a:sym typeface="Wingdings" pitchFamily="2" charset="2"/>
              </a:rPr>
              <a:t>Hanstein</a:t>
            </a:r>
            <a:r>
              <a:rPr lang="en-US" sz="2400" dirty="0">
                <a:sym typeface="Wingdings" pitchFamily="2" charset="2"/>
              </a:rPr>
              <a:t> thn1880 </a:t>
            </a:r>
            <a:r>
              <a:rPr lang="en-US" sz="2400" dirty="0" err="1">
                <a:sym typeface="Wingdings" pitchFamily="2" charset="2"/>
              </a:rPr>
              <a:t>istilah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sel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tumbuhan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yg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telah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dikupas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dinding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selnya</a:t>
            </a:r>
            <a:r>
              <a:rPr lang="en-US" sz="2400" dirty="0">
                <a:sym typeface="Wingdings" pitchFamily="2" charset="2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70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Fusi</a:t>
            </a:r>
            <a:r>
              <a:rPr lang="en-US" dirty="0"/>
              <a:t> </a:t>
            </a:r>
            <a:r>
              <a:rPr lang="en-US" dirty="0" err="1"/>
              <a:t>Protoplas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355103"/>
            <a:ext cx="7696200" cy="6172200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/>
              <a:t>Fusi</a:t>
            </a:r>
            <a:r>
              <a:rPr lang="en-US" sz="2400" dirty="0"/>
              <a:t> </a:t>
            </a:r>
            <a:r>
              <a:rPr lang="en-US" sz="2400" dirty="0" err="1"/>
              <a:t>protoplas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 </a:t>
            </a:r>
            <a:r>
              <a:rPr lang="en-US" sz="2400" dirty="0" err="1"/>
              <a:t>suatu</a:t>
            </a:r>
            <a:r>
              <a:rPr lang="en-US" sz="2400" dirty="0"/>
              <a:t> proses </a:t>
            </a:r>
            <a:r>
              <a:rPr lang="en-US" sz="2400" dirty="0" err="1"/>
              <a:t>alamiah</a:t>
            </a:r>
            <a:r>
              <a:rPr lang="en-US" sz="2400" dirty="0"/>
              <a:t> yang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mulai</a:t>
            </a:r>
            <a:r>
              <a:rPr lang="en-US" sz="2400" dirty="0"/>
              <a:t> </a:t>
            </a:r>
            <a:r>
              <a:rPr lang="en-US" sz="2400" dirty="0" err="1"/>
              <a:t>tanaman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rendah</a:t>
            </a:r>
            <a:r>
              <a:rPr lang="en-US" sz="2400" dirty="0"/>
              <a:t> - </a:t>
            </a:r>
            <a:r>
              <a:rPr lang="en-US" sz="2400" dirty="0" err="1"/>
              <a:t>tanaman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endParaRPr lang="en-US" sz="2400" dirty="0"/>
          </a:p>
          <a:p>
            <a:pPr lvl="0" algn="just"/>
            <a:r>
              <a:rPr lang="en-US" sz="2400" dirty="0" err="1"/>
              <a:t>Fusi</a:t>
            </a:r>
            <a:r>
              <a:rPr lang="en-US" sz="2400" dirty="0"/>
              <a:t> </a:t>
            </a:r>
            <a:r>
              <a:rPr lang="en-US" sz="2400" dirty="0" err="1"/>
              <a:t>protoplas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 </a:t>
            </a:r>
            <a:r>
              <a:rPr lang="en-US" sz="2400" dirty="0" err="1"/>
              <a:t>gabungan</a:t>
            </a:r>
            <a:r>
              <a:rPr lang="en-US" sz="2400" dirty="0"/>
              <a:t> </a:t>
            </a:r>
            <a:r>
              <a:rPr lang="en-US" sz="2400" dirty="0" err="1"/>
              <a:t>protoplas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protoplas</a:t>
            </a:r>
            <a:r>
              <a:rPr lang="en-US" sz="2400" dirty="0"/>
              <a:t> lain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spesies</a:t>
            </a:r>
            <a:r>
              <a:rPr lang="en-US" sz="2400" dirty="0">
                <a:sym typeface="Wingdings" pitchFamily="2" charset="2"/>
              </a:rPr>
              <a:t></a:t>
            </a:r>
            <a:r>
              <a:rPr lang="en-US" sz="2400" dirty="0"/>
              <a:t>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sel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tumbuh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tanaman</a:t>
            </a:r>
            <a:r>
              <a:rPr lang="en-US" sz="2400" dirty="0"/>
              <a:t> </a:t>
            </a:r>
            <a:r>
              <a:rPr lang="en-US" sz="2400" dirty="0" err="1"/>
              <a:t>hibrid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 err="1">
                <a:sym typeface="Wingdings" pitchFamily="2" charset="2"/>
              </a:rPr>
              <a:t>Pengembangan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tanaman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hibrida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melalui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fusi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protoplas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somatik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dari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dua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varietas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tanaman</a:t>
            </a:r>
            <a:r>
              <a:rPr lang="en-US" sz="2400" dirty="0">
                <a:sym typeface="Wingdings" pitchFamily="2" charset="2"/>
              </a:rPr>
              <a:t> yang </a:t>
            </a:r>
            <a:r>
              <a:rPr lang="en-US" sz="2400" dirty="0" err="1">
                <a:sym typeface="Wingdings" pitchFamily="2" charset="2"/>
              </a:rPr>
              <a:t>berbeda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spesies</a:t>
            </a:r>
            <a:r>
              <a:rPr lang="en-US" sz="2400" dirty="0">
                <a:sym typeface="Wingdings" pitchFamily="2" charset="2"/>
              </a:rPr>
              <a:t>  </a:t>
            </a:r>
            <a:r>
              <a:rPr lang="en-US" sz="2400" dirty="0" err="1">
                <a:sym typeface="Wingdings" pitchFamily="2" charset="2"/>
              </a:rPr>
              <a:t>disebut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hibridisasi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somatik</a:t>
            </a:r>
            <a:endParaRPr lang="en-US" sz="2400" dirty="0">
              <a:sym typeface="Wingdings" pitchFamily="2" charset="2"/>
            </a:endParaRPr>
          </a:p>
          <a:p>
            <a:pPr lvl="0" algn="just"/>
            <a:r>
              <a:rPr lang="id-ID" sz="2400" dirty="0"/>
              <a:t>Hal ini dapat dilakukan dengan cara menggabungkan seluruh genom dari spesies yang sama (intra-spesies), atau antarspesies dari genus yang sama (inter-spesies), atau antargenus dari satu famili (inter genus). </a:t>
            </a: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594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A553C-D602-4257-AD0F-0B12A4522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408E1CAE-CF87-4DB3-B9EE-A4F278D7D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829" y="1505981"/>
            <a:ext cx="6582393" cy="494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573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hibridisasi</a:t>
            </a:r>
            <a:r>
              <a:rPr lang="en-US" dirty="0"/>
              <a:t> </a:t>
            </a:r>
            <a:r>
              <a:rPr lang="en-US" dirty="0" err="1"/>
              <a:t>somatik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48000" y="1295400"/>
            <a:ext cx="2971800" cy="533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isolasi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protoplas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343400" y="3276600"/>
            <a:ext cx="76200" cy="3048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996633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1800">
              <a:solidFill>
                <a:schemeClr val="tx2"/>
              </a:solidFill>
            </a:endParaRPr>
          </a:p>
          <a:p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219200" y="2590800"/>
            <a:ext cx="6553200" cy="685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Fusion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dari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protoplas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spesies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yang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diinginkan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/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varietas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71600" y="3733800"/>
            <a:ext cx="6705600" cy="6096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Identifikasi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dan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Seleksi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somatik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hybrid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667000" y="4876800"/>
            <a:ext cx="3810000" cy="533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kultur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sel-sel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hibrida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752600" y="5943600"/>
            <a:ext cx="5181600" cy="6096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Regenerasi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tanaman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hibrida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4343400" y="1905000"/>
            <a:ext cx="76200" cy="457200"/>
          </a:xfrm>
          <a:prstGeom prst="downArrow">
            <a:avLst>
              <a:gd name="adj1" fmla="val 50000"/>
              <a:gd name="adj2" fmla="val 150000"/>
            </a:avLst>
          </a:prstGeom>
          <a:solidFill>
            <a:srgbClr val="996633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1800">
              <a:solidFill>
                <a:schemeClr val="tx2"/>
              </a:solidFill>
            </a:endParaRPr>
          </a:p>
          <a:p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4343400" y="4419600"/>
            <a:ext cx="76200" cy="3048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996633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1800">
              <a:solidFill>
                <a:schemeClr val="tx2"/>
              </a:solidFill>
            </a:endParaRPr>
          </a:p>
          <a:p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4343400" y="5562600"/>
            <a:ext cx="76200" cy="3048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996633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1800">
              <a:solidFill>
                <a:schemeClr val="tx2"/>
              </a:solidFill>
            </a:endParaRPr>
          </a:p>
          <a:p>
            <a:endParaRPr lang="en-US" sz="18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4C324-93FE-4B8C-ACB8-7005A022E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Teknik </a:t>
            </a:r>
            <a:r>
              <a:rPr lang="en-US" dirty="0" err="1"/>
              <a:t>hibridisasi</a:t>
            </a:r>
            <a:r>
              <a:rPr lang="en-US" dirty="0"/>
              <a:t> </a:t>
            </a:r>
            <a:r>
              <a:rPr lang="en-US" dirty="0" err="1"/>
              <a:t>somatik</a:t>
            </a:r>
            <a:endParaRPr lang="en-US" dirty="0"/>
          </a:p>
        </p:txBody>
      </p:sp>
      <p:pic>
        <p:nvPicPr>
          <p:cNvPr id="7170" name="Picture 2" descr="Steps Involved in Protoplast Isolation, Culture and Regeneration">
            <a:extLst>
              <a:ext uri="{FF2B5EF4-FFF2-40B4-BE49-F238E27FC236}">
                <a16:creationId xmlns:a16="http://schemas.microsoft.com/office/drawing/2014/main" id="{7787172F-658E-42F6-9CDF-E15E195BF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154" y="1181968"/>
            <a:ext cx="4207609" cy="496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91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1665402" y="848412"/>
            <a:ext cx="5562600" cy="1295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Fusi</a:t>
            </a:r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Protoplast </a:t>
            </a:r>
          </a:p>
          <a:p>
            <a:pPr algn="ctr">
              <a:defRPr/>
            </a:pPr>
            <a:r>
              <a:rPr lang="en-US" dirty="0">
                <a:solidFill>
                  <a:srgbClr val="FFFF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(Fusion </a:t>
            </a:r>
            <a:r>
              <a:rPr lang="en-US" dirty="0" err="1">
                <a:solidFill>
                  <a:srgbClr val="FFFF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protoplas</a:t>
            </a:r>
            <a:r>
              <a:rPr lang="en-US" dirty="0">
                <a:solidFill>
                  <a:srgbClr val="FFFF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FFFF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dari</a:t>
            </a:r>
            <a:r>
              <a:rPr lang="en-US" dirty="0">
                <a:solidFill>
                  <a:srgbClr val="FFFF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FFFF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dua</a:t>
            </a:r>
            <a:r>
              <a:rPr lang="en-US" dirty="0">
                <a:solidFill>
                  <a:srgbClr val="FFFF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FFFF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genom</a:t>
            </a:r>
            <a:r>
              <a:rPr lang="en-US" dirty="0">
                <a:solidFill>
                  <a:srgbClr val="FFFF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yang </a:t>
            </a:r>
            <a:r>
              <a:rPr lang="en-US" dirty="0" err="1">
                <a:solidFill>
                  <a:srgbClr val="FFFF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berbeda</a:t>
            </a:r>
            <a:r>
              <a:rPr lang="en-US" dirty="0">
                <a:solidFill>
                  <a:srgbClr val="FFFF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))</a:t>
            </a:r>
            <a:endParaRPr lang="en-US" sz="1800" dirty="0">
              <a:solidFill>
                <a:srgbClr val="FFFF2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522402" y="3058212"/>
            <a:ext cx="3124200" cy="1371600"/>
          </a:xfrm>
          <a:prstGeom prst="hexagon">
            <a:avLst>
              <a:gd name="adj" fmla="val 48611"/>
              <a:gd name="vf" fmla="val 115470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rgbClr val="000066"/>
                </a:solidFill>
              </a:rPr>
              <a:t>1. Spontaneous Fusion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5170602" y="3019719"/>
            <a:ext cx="3124200" cy="1371600"/>
          </a:xfrm>
          <a:prstGeom prst="hexagon">
            <a:avLst>
              <a:gd name="adj" fmla="val 48611"/>
              <a:gd name="vf" fmla="val 115470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b="1" dirty="0">
                <a:solidFill>
                  <a:srgbClr val="000066"/>
                </a:solidFill>
              </a:rPr>
              <a:t>2. Induced Fusion</a:t>
            </a: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370002" y="5610519"/>
            <a:ext cx="1371600" cy="6858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600" b="1" dirty="0"/>
              <a:t>Intraspecific</a:t>
            </a:r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2122602" y="5610519"/>
            <a:ext cx="1524000" cy="6858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600" b="1" dirty="0" err="1"/>
              <a:t>Intergeneric</a:t>
            </a:r>
            <a:endParaRPr lang="en-US" sz="1600" b="1" dirty="0"/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7345837" y="5610519"/>
            <a:ext cx="1600200" cy="6858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600" b="1" dirty="0"/>
              <a:t>Electrofusion</a:t>
            </a:r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5821837" y="5610519"/>
            <a:ext cx="1371600" cy="6858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600" b="1"/>
              <a:t>Mechanical</a:t>
            </a:r>
          </a:p>
          <a:p>
            <a:r>
              <a:rPr lang="en-US" sz="1600" b="1"/>
              <a:t> Fusion</a:t>
            </a: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3993037" y="5610519"/>
            <a:ext cx="1600200" cy="6858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600" b="1" dirty="0" err="1"/>
              <a:t>Chemofusion</a:t>
            </a:r>
            <a:endParaRPr lang="en-US" sz="1600" b="1" dirty="0"/>
          </a:p>
          <a:p>
            <a:endParaRPr lang="en-US" sz="1800" dirty="0"/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auto">
          <a:xfrm rot="17539851">
            <a:off x="705056" y="4785973"/>
            <a:ext cx="830262" cy="457200"/>
          </a:xfrm>
          <a:prstGeom prst="leftArrow">
            <a:avLst>
              <a:gd name="adj1" fmla="val 50000"/>
              <a:gd name="adj2" fmla="val 45399"/>
            </a:avLst>
          </a:prstGeom>
          <a:solidFill>
            <a:schemeClr val="bg2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16"/>
          <p:cNvSpPr>
            <a:spLocks noChangeArrowheads="1"/>
          </p:cNvSpPr>
          <p:nvPr/>
        </p:nvSpPr>
        <p:spPr bwMode="auto">
          <a:xfrm rot="18770607">
            <a:off x="4886332" y="4746707"/>
            <a:ext cx="1323195" cy="501650"/>
          </a:xfrm>
          <a:prstGeom prst="leftArrow">
            <a:avLst>
              <a:gd name="adj1" fmla="val 50000"/>
              <a:gd name="adj2" fmla="val 40506"/>
            </a:avLst>
          </a:prstGeom>
          <a:solidFill>
            <a:schemeClr val="bg2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17"/>
          <p:cNvSpPr>
            <a:spLocks noChangeArrowheads="1"/>
          </p:cNvSpPr>
          <p:nvPr/>
        </p:nvSpPr>
        <p:spPr bwMode="auto">
          <a:xfrm rot="20060804">
            <a:off x="2584589" y="4601765"/>
            <a:ext cx="457200" cy="830263"/>
          </a:xfrm>
          <a:prstGeom prst="downArrow">
            <a:avLst>
              <a:gd name="adj1" fmla="val 50000"/>
              <a:gd name="adj2" fmla="val 45399"/>
            </a:avLst>
          </a:prstGeom>
          <a:solidFill>
            <a:schemeClr val="bg2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18"/>
          <p:cNvSpPr>
            <a:spLocks noChangeArrowheads="1"/>
          </p:cNvSpPr>
          <p:nvPr/>
        </p:nvSpPr>
        <p:spPr bwMode="auto">
          <a:xfrm>
            <a:off x="6618402" y="4619919"/>
            <a:ext cx="457200" cy="838200"/>
          </a:xfrm>
          <a:prstGeom prst="downArrow">
            <a:avLst>
              <a:gd name="adj1" fmla="val 50000"/>
              <a:gd name="adj2" fmla="val 45833"/>
            </a:avLst>
          </a:prstGeom>
          <a:solidFill>
            <a:schemeClr val="bg2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19"/>
          <p:cNvSpPr>
            <a:spLocks noChangeArrowheads="1"/>
          </p:cNvSpPr>
          <p:nvPr/>
        </p:nvSpPr>
        <p:spPr bwMode="auto">
          <a:xfrm rot="20400936">
            <a:off x="7835507" y="4371424"/>
            <a:ext cx="457200" cy="950838"/>
          </a:xfrm>
          <a:prstGeom prst="downArrow">
            <a:avLst>
              <a:gd name="adj1" fmla="val 50000"/>
              <a:gd name="adj2" fmla="val 46875"/>
            </a:avLst>
          </a:prstGeom>
          <a:solidFill>
            <a:schemeClr val="bg2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21"/>
          <p:cNvSpPr>
            <a:spLocks noChangeArrowheads="1"/>
          </p:cNvSpPr>
          <p:nvPr/>
        </p:nvSpPr>
        <p:spPr bwMode="auto">
          <a:xfrm rot="17683008">
            <a:off x="2141651" y="2272006"/>
            <a:ext cx="784225" cy="457200"/>
          </a:xfrm>
          <a:prstGeom prst="leftArrow">
            <a:avLst>
              <a:gd name="adj1" fmla="val 50000"/>
              <a:gd name="adj2" fmla="val 42882"/>
            </a:avLst>
          </a:prstGeom>
          <a:solidFill>
            <a:schemeClr val="bg2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22"/>
          <p:cNvSpPr>
            <a:spLocks noChangeArrowheads="1"/>
          </p:cNvSpPr>
          <p:nvPr/>
        </p:nvSpPr>
        <p:spPr bwMode="auto">
          <a:xfrm rot="20060804">
            <a:off x="6329476" y="2100556"/>
            <a:ext cx="457200" cy="762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bg2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73FD2-5183-48BA-B6A6-CBC36DD8B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94F021F7-ACF3-42D3-A055-182F6F719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704" y="1229126"/>
            <a:ext cx="4920742" cy="528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419403"/>
      </p:ext>
    </p:extLst>
  </p:cSld>
  <p:clrMapOvr>
    <a:masterClrMapping/>
  </p:clrMapOvr>
</p:sld>
</file>

<file path=ppt/theme/theme1.xml><?xml version="1.0" encoding="utf-8"?>
<a:theme xmlns:a="http://schemas.openxmlformats.org/drawingml/2006/main" name="E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" id="{181BFA7E-2E6B-4CE9-AE9B-A76D4AF840BD}" vid="{CB2ACEFC-D31A-45AB-9578-54FBBE40AD8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</Template>
  <TotalTime>56</TotalTime>
  <Words>414</Words>
  <Application>Microsoft Office PowerPoint</Application>
  <PresentationFormat>On-screen Show (4:3)</PresentationFormat>
  <Paragraphs>62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EU</vt:lpstr>
      <vt:lpstr>PowerPoint Presentation</vt:lpstr>
      <vt:lpstr> KULTUR SEL DAN PROTOPLASMA</vt:lpstr>
      <vt:lpstr>Pendahuluan</vt:lpstr>
      <vt:lpstr>Fusi Protoplas: </vt:lpstr>
      <vt:lpstr>PowerPoint Presentation</vt:lpstr>
      <vt:lpstr>Teknik hibridisasi somatik</vt:lpstr>
      <vt:lpstr>Teknik hibridisasi somatik</vt:lpstr>
      <vt:lpstr>PowerPoint Presentation</vt:lpstr>
      <vt:lpstr>PowerPoint Presentation</vt:lpstr>
      <vt:lpstr>Metode Fusi Protoplas</vt:lpstr>
      <vt:lpstr>Metode Fusi Protoplas</vt:lpstr>
      <vt:lpstr>Metode Fusi Protoplas</vt:lpstr>
      <vt:lpstr>Teknik Kultur Protoplasma</vt:lpstr>
      <vt:lpstr>PowerPoint Presentation</vt:lpstr>
      <vt:lpstr>Skema fusi protoplast</vt:lpstr>
      <vt:lpstr>Protoplas dari dua sel yang mulai bergabung</vt:lpstr>
      <vt:lpstr>Fusi protoplas dapat menghasilkan dua macam kemungkinan produk:</vt:lpstr>
      <vt:lpstr>Keuntungan Fusi protoplas</vt:lpstr>
      <vt:lpstr>Keterbatasan Hibridisasi somatik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Aroem Naroeni</dc:creator>
  <cp:lastModifiedBy>Aroem Naroeni</cp:lastModifiedBy>
  <cp:revision>6</cp:revision>
  <dcterms:created xsi:type="dcterms:W3CDTF">2018-11-30T10:22:37Z</dcterms:created>
  <dcterms:modified xsi:type="dcterms:W3CDTF">2018-11-30T11:18:50Z</dcterms:modified>
</cp:coreProperties>
</file>