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0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0801350" cy="7921625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70" y="-162"/>
      </p:cViewPr>
      <p:guideLst>
        <p:guide orient="horz" pos="249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66EB5-28F9-4D43-9B2C-21B376A95D89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9B64-F03D-4F49-A874-9B709F390C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10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9B64-F03D-4F49-A874-9B709F390C2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52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9B64-F03D-4F49-A874-9B709F390C2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649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69B64-F03D-4F49-A874-9B709F390C20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25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8115" y="0"/>
            <a:ext cx="8911114" cy="3520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2" y="3696758"/>
            <a:ext cx="8911114" cy="1760361"/>
          </a:xfrm>
        </p:spPr>
        <p:txBody>
          <a:bodyPr>
            <a:noAutofit/>
          </a:bodyPr>
          <a:lstStyle>
            <a:lvl1pPr>
              <a:defRPr sz="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2" y="5457119"/>
            <a:ext cx="8101013" cy="114423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300">
                <a:solidFill>
                  <a:schemeClr val="tx2"/>
                </a:solidFill>
              </a:defRPr>
            </a:lvl1pPr>
            <a:lvl2pPr marL="53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8115" y="7129462"/>
            <a:ext cx="8911114" cy="31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0135" y="792162"/>
            <a:ext cx="8551069" cy="448892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112" y="792164"/>
            <a:ext cx="2160270" cy="6249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0382" y="792163"/>
            <a:ext cx="6750844" cy="5633156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8115" y="0"/>
            <a:ext cx="8911114" cy="3520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3784777"/>
            <a:ext cx="8911114" cy="1936397"/>
          </a:xfrm>
        </p:spPr>
        <p:txBody>
          <a:bodyPr anchor="b" anchorCtr="0"/>
          <a:lstStyle>
            <a:lvl1pPr algn="l">
              <a:defRPr sz="63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5721173"/>
            <a:ext cx="8101013" cy="105621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300">
                <a:solidFill>
                  <a:schemeClr val="tx2"/>
                </a:solidFill>
              </a:defRPr>
            </a:lvl1pPr>
            <a:lvl2pPr marL="534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918115" y="7129462"/>
            <a:ext cx="8911114" cy="31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704145"/>
            <a:ext cx="4320540" cy="43516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704145"/>
            <a:ext cx="4320540" cy="43516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512" y="704145"/>
            <a:ext cx="4320540" cy="738984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latin typeface="+mj-lt"/>
              </a:defRPr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512" y="1535423"/>
            <a:ext cx="4320540" cy="3520722"/>
          </a:xfrm>
        </p:spPr>
        <p:txBody>
          <a:bodyPr anchor="t" anchorCtr="0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7086" y="704145"/>
            <a:ext cx="4320540" cy="738984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latin typeface="+mj-lt"/>
              </a:defRPr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086" y="1535423"/>
            <a:ext cx="4320540" cy="3520722"/>
          </a:xfrm>
        </p:spPr>
        <p:txBody>
          <a:bodyPr anchor="t" anchorCtr="0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896512" y="1443129"/>
            <a:ext cx="4320540" cy="1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7086" y="1443129"/>
            <a:ext cx="4320540" cy="1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5281083"/>
            <a:ext cx="8014602" cy="1848379"/>
          </a:xfrm>
        </p:spPr>
        <p:txBody>
          <a:bodyPr anchor="b">
            <a:normAutofit/>
          </a:bodyPr>
          <a:lstStyle>
            <a:lvl1pPr algn="l">
              <a:defRPr sz="6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460" y="528109"/>
            <a:ext cx="5427766" cy="475297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8108"/>
            <a:ext cx="3158257" cy="4752975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31015" y="2904575"/>
            <a:ext cx="4400903" cy="1876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12" y="5281083"/>
            <a:ext cx="8014602" cy="1848379"/>
          </a:xfrm>
        </p:spPr>
        <p:txBody>
          <a:bodyPr anchor="b">
            <a:normAutofit/>
          </a:bodyPr>
          <a:lstStyle>
            <a:lvl1pPr algn="l">
              <a:defRPr sz="6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8115" y="528108"/>
            <a:ext cx="8911114" cy="3344686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34924" indent="0">
              <a:buNone/>
              <a:defRPr sz="3300"/>
            </a:lvl2pPr>
            <a:lvl3pPr marL="1069848" indent="0">
              <a:buNone/>
              <a:defRPr sz="2800"/>
            </a:lvl3pPr>
            <a:lvl4pPr marL="1604772" indent="0">
              <a:buNone/>
              <a:defRPr sz="2300"/>
            </a:lvl4pPr>
            <a:lvl5pPr marL="2139696" indent="0">
              <a:buNone/>
              <a:defRPr sz="2300"/>
            </a:lvl5pPr>
            <a:lvl6pPr marL="2674620" indent="0">
              <a:buNone/>
              <a:defRPr sz="2300"/>
            </a:lvl6pPr>
            <a:lvl7pPr marL="3209544" indent="0">
              <a:buNone/>
              <a:defRPr sz="2300"/>
            </a:lvl7pPr>
            <a:lvl8pPr marL="3744468" indent="0">
              <a:buNone/>
              <a:defRPr sz="2300"/>
            </a:lvl8pPr>
            <a:lvl9pPr marL="4279392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526" y="4048831"/>
            <a:ext cx="8731091" cy="92969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5281083"/>
            <a:ext cx="8011001" cy="1848379"/>
          </a:xfrm>
          <a:prstGeom prst="rect">
            <a:avLst/>
          </a:prstGeom>
        </p:spPr>
        <p:txBody>
          <a:bodyPr vert="horz" lIns="106985" tIns="53492" rIns="106985" bIns="53492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792162"/>
            <a:ext cx="8911114" cy="4488921"/>
          </a:xfrm>
          <a:prstGeom prst="rect">
            <a:avLst/>
          </a:prstGeom>
        </p:spPr>
        <p:txBody>
          <a:bodyPr vert="horz" lIns="106985" tIns="53492" rIns="106985" bIns="53492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0923" y="7171712"/>
            <a:ext cx="2520315" cy="421753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9696445-74AD-4164-B057-7DADA75FB11D}" type="datetimeFigureOut">
              <a:rPr lang="id-ID" smtClean="0"/>
              <a:t>20/12/2018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2" y="7171712"/>
            <a:ext cx="5757258" cy="421753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125" y="6569668"/>
            <a:ext cx="900113" cy="421753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36CF917-C82A-4489-97E2-B50C8F05617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918115" y="0"/>
            <a:ext cx="8911114" cy="44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8115" y="7129462"/>
            <a:ext cx="8911114" cy="31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848" rtl="0" eaLnBrk="1" latinLnBrk="0" hangingPunct="1">
        <a:spcBef>
          <a:spcPct val="0"/>
        </a:spcBef>
        <a:buNone/>
        <a:defRPr sz="6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954" indent="-320954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95401" indent="-320954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16356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37310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04772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925726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25284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67635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88590" indent="-267462" algn="l" defTabSz="10698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 Analisis DNA Forensik</a:t>
            </a:r>
            <a:endParaRPr lang="id-ID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71" y="5616996"/>
            <a:ext cx="8101013" cy="1144235"/>
          </a:xfrm>
        </p:spPr>
        <p:txBody>
          <a:bodyPr>
            <a:normAutofit/>
          </a:bodyPr>
          <a:lstStyle/>
          <a:p>
            <a:r>
              <a:rPr lang="id-ID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Fuad Al Ahwani, M.Si.</a:t>
            </a:r>
            <a:endParaRPr lang="id-ID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1" y="216396"/>
            <a:ext cx="9577064" cy="184837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2. Sample collection, storage and transport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187" y="2088604"/>
            <a:ext cx="8911114" cy="4896544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DNA is present in every nucleted cell and therefore present in biological left at crime scene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Few cells left with latent fingerprint residue can serve as source of DNA (Balogh 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 in irradiation DNA can survive (Castle 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2003)</a:t>
            </a: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90" y="3888804"/>
            <a:ext cx="3952875" cy="25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123" y="6443413"/>
            <a:ext cx="51544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2"/>
                </a:solidFill>
              </a:rPr>
              <a:t>Fig 1. </a:t>
            </a:r>
            <a:r>
              <a:rPr lang="id-ID" dirty="0" smtClean="0">
                <a:solidFill>
                  <a:schemeClr val="tx2"/>
                </a:solidFill>
              </a:rPr>
              <a:t>Proportion of DNA profiles obtained from entire touching period examination</a:t>
            </a:r>
            <a:endParaRPr lang="id-ID" b="1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03" y="3888804"/>
            <a:ext cx="4314825" cy="17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58003" y="5692101"/>
            <a:ext cx="51544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2"/>
                </a:solidFill>
              </a:rPr>
              <a:t>Fig 2. </a:t>
            </a:r>
            <a:r>
              <a:rPr lang="id-ID" dirty="0" smtClean="0">
                <a:solidFill>
                  <a:schemeClr val="tx2"/>
                </a:solidFill>
              </a:rPr>
              <a:t>Lane 3,4,8, 10 &amp; 12 are E-beam radiated, and 5-7, 9 and 14 are untreated</a:t>
            </a:r>
            <a:endParaRPr lang="id-ID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432421"/>
            <a:ext cx="8011001" cy="9361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2a. Sampe collection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134" y="1728564"/>
            <a:ext cx="8911114" cy="5641049"/>
          </a:xfrm>
        </p:spPr>
        <p:txBody>
          <a:bodyPr/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Cara pengumpulan sampel  forensik  berbeda-beda tergantung jenis sampelnya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Padat		: Puntung rokok, Tulang, rambut dll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Cair		: Darah, semen, saliva, dll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Residu		: Sidik jari  pada gagang baseball, dll</a:t>
            </a: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Pemilihan metode pengumpulan yang tepat akan menghasilkan kualitas dan kuantitas DNA yang baik</a:t>
            </a: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Alat / Perangkat harus bebas DNA sebelum digunakan.</a:t>
            </a:r>
          </a:p>
          <a:p>
            <a:pPr marL="0" indent="0">
              <a:buNone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Co : Kasus “The woman without a face” pada May 1993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179" y="7259643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https://www.independent.co.uk/news/world/europe/dna-blunder-creates-phantom-serial-killer-1655375.html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59" y="3024708"/>
            <a:ext cx="4320480" cy="16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2763" y="3168724"/>
            <a:ext cx="309634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Figure. 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White blood cells; B) Spermatozoa; C) ephitelial cells (saliva); D) Hair shaft</a:t>
            </a:r>
            <a:endParaRPr lang="id-ID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5" y="-503684"/>
            <a:ext cx="8965058" cy="1848379"/>
          </a:xfrm>
        </p:spPr>
        <p:txBody>
          <a:bodyPr>
            <a:normAutofit fontScale="90000"/>
          </a:bodyPr>
          <a:lstStyle/>
          <a:p>
            <a:r>
              <a:rPr lang="id-ID" dirty="0"/>
              <a:t>	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> </a:t>
            </a:r>
            <a:r>
              <a:rPr lang="id-ID" dirty="0" smtClean="0"/>
              <a:t>  Sample collection = liquid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1440532"/>
            <a:ext cx="8911114" cy="5616624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Cairan tubuh (Darah, semen, dan saliva) adalah sumber DNA yang banyak digunakan untuk analisis DNA forensik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Umumnya  ditemukkan dalam keadaan mengering (TKP)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Beberapa instrumen untuk mengumpulkan sampel  DNA pada TKP / Barang bukti:</a:t>
            </a: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3333"/>
          <a:stretch>
            <a:fillRect/>
          </a:stretch>
        </p:blipFill>
        <p:spPr bwMode="auto">
          <a:xfrm>
            <a:off x="1296219" y="3096716"/>
            <a:ext cx="23462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6355" y="5544988"/>
            <a:ext cx="234626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FTA Paper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31" y="3096716"/>
            <a:ext cx="23762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04531" y="5550432"/>
            <a:ext cx="234626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Buccal DNA collector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51" y="3096715"/>
            <a:ext cx="1872208" cy="24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7824" y="5519468"/>
            <a:ext cx="2346261" cy="46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Cotton bud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04331" y="5977036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280804" y="6244143"/>
            <a:ext cx="2336397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Darah 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984042" y="5977036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960515" y="6244143"/>
            <a:ext cx="2336397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Saliva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732723" y="5982480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6709196" y="6249587"/>
            <a:ext cx="2336397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Darah kering 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-503684"/>
            <a:ext cx="8011001" cy="184837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2b.  Storage and Transport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1296516"/>
            <a:ext cx="8911114" cy="5688632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Suhu penyimpanan sampel menentukkan ketahanan  sampel DNA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Sampel harus disimpan dalam keadaan dingin dan kering = Mereduksi laju pertumbuhan bakteri dan degradasi DNA (Baust, 2008)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Sampel harus segera dikirim max semalam ke laboratorium DNA (-20 sampai -80ºC)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“DNA stable plus  mampu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untuk menyimpan DNA dalam 1 tahun (liquid) dan puluhan tahun (Dry)  (Lee et al. 2010)</a:t>
            </a: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9" y="3960812"/>
            <a:ext cx="4464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4731" y="5112940"/>
            <a:ext cx="331236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Figure. 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for 6 months at 85ºC treated sample with DNA stable plus with unprotected samples. The positive controls are samples stored at 4ºC</a:t>
            </a:r>
            <a:endParaRPr lang="id-ID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219" y="7129164"/>
            <a:ext cx="504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https://www.biomatrica.com/product/dnastable-plus/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50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503684"/>
            <a:ext cx="8011001" cy="1848379"/>
          </a:xfrm>
        </p:spPr>
        <p:txBody>
          <a:bodyPr/>
          <a:lstStyle/>
          <a:p>
            <a:r>
              <a:rPr lang="id-ID" dirty="0" smtClean="0"/>
              <a:t>3. DNA extraction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9" y="1368524"/>
            <a:ext cx="8911114" cy="5832648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Beberapa  tahap utama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 Lisis sel	: Mekanik, Enzimatik, Chemical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 Presipitasi DNA	: Isopropanol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 Pencucian	: Ethanol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d.  Elusi		: NFW, Elution Buffer, dll</a:t>
            </a: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Metode ekstraksi DNA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Manual	: Chelex 100 resin,  Silica Based DNA Extraction,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   DNA IQ system, FTA paper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 Semi-otomatis	: Maxwell FSC system </a:t>
            </a: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Sampel dengan kebutuhan modifikasi khusus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 Semen		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 Rambut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 Tulang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-359668"/>
            <a:ext cx="8011001" cy="1848379"/>
          </a:xfrm>
        </p:spPr>
        <p:txBody>
          <a:bodyPr/>
          <a:lstStyle/>
          <a:p>
            <a:r>
              <a:rPr lang="id-ID" dirty="0" smtClean="0"/>
              <a:t>3A. Chelex 100 resin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9" y="1368524"/>
            <a:ext cx="8911114" cy="5904656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Chelex = 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Chelating Ion Exchange Resin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Resin Chelex 100 adalah beads berukuran kecil dan memiliki afinitas yang tinggi terhadapt ion metal, seperti Mg</a:t>
            </a:r>
            <a:r>
              <a:rPr lang="id-ID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Metode Chelex Resin  mendalkan kemampuan dari resin untuk menginaktivasi DNAse selama proses ekstraksi DNA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Proses inkubasi pada suhu tinggi membantu untuk penghancuran sel dan mendenaturasi DNA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EDTA dan Tris  mendestabilisasi membran = menghancurkan membran sel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= ssDNA   (Tidak cocok untuk RFLP) --- &gt; 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Butuh </a:t>
            </a:r>
            <a:r>
              <a:rPr lang="id-ID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freeze shock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07" y="4536876"/>
            <a:ext cx="70567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-287660"/>
            <a:ext cx="9685138" cy="184837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3B. Silica Based DNA extraction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9" y="1584548"/>
            <a:ext cx="8911114" cy="5472608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Metode ini memanfaatkan kemampuan afinitas yang tinggi dari silica untuk mengikat DNA pada permukaan silica tersebut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Dibantu oleh penambahan Guanidium HCL   dan kondisi Ph tertentu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GuHCL akan memberikan ion positif pada silika, sehingga mampu untuk berikatan dengan DNA (-)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Ekstraksi DNA dibantu dengan penggunaan Detergen (SDS, Tween 20, TritonX) yang mendestabilkan membran, dan menyebabkan kersuakan pada membran sel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Metode berbasis silika diadaptasi oleh banyak kit komersial, seperti: Wizard SV genomic DNA purification (Promega) dan DNA IQ system (Promega)</a:t>
            </a: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9" y="4536876"/>
            <a:ext cx="64807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4536876"/>
            <a:ext cx="29622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-359668"/>
            <a:ext cx="8011001" cy="1848379"/>
          </a:xfrm>
        </p:spPr>
        <p:txBody>
          <a:bodyPr/>
          <a:lstStyle/>
          <a:p>
            <a:r>
              <a:rPr lang="id-ID" dirty="0" smtClean="0"/>
              <a:t>3c. FTA Card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1584548"/>
            <a:ext cx="8911114" cy="5400600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Mengandung kombinasi  lisis buffer, protein denaturan, dan agen pengkelat yang diimobilasasi pada permukaan FTA card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Matrix selulosa pada permukaan kertan FTA card memungkinkan untuk mengimobilasasi komponen di atas, dan mengikat sekaligus melisiskan DNA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 pada FTA card dapat langsung digunakan untuk proses ekstrasi DNA ataupun digunakan sebagai template PCR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Komplemen dengan berbagai kit ekstraksi DN. Co : DNA IQ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163" y="7201172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https://www.researchgate.net/figure/Binding-of-DNA-to-silica-matrix-and-mini-columnsa-The-purification-principle-for_fig1_232791422</a:t>
            </a:r>
          </a:p>
        </p:txBody>
      </p:sp>
      <p:pic>
        <p:nvPicPr>
          <p:cNvPr id="5" name="Picture 3" descr="p000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7"/>
          <a:stretch>
            <a:fillRect/>
          </a:stretch>
        </p:blipFill>
        <p:spPr>
          <a:xfrm>
            <a:off x="1124490" y="4032820"/>
            <a:ext cx="3552031" cy="2262981"/>
          </a:xfrm>
          <a:prstGeom prst="rect">
            <a:avLst/>
          </a:prstGeo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643" y="4032820"/>
            <a:ext cx="3629309" cy="2254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0235" y="6295801"/>
            <a:ext cx="3096344" cy="68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darah pada FTA card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9125" y="6295801"/>
            <a:ext cx="3096344" cy="68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 PCR dna darah pada FTA card (1 bulan)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0"/>
            <a:ext cx="9649072" cy="1080120"/>
          </a:xfrm>
        </p:spPr>
        <p:txBody>
          <a:bodyPr>
            <a:normAutofit fontScale="90000"/>
          </a:bodyPr>
          <a:lstStyle/>
          <a:p>
            <a:r>
              <a:rPr lang="id-ID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Protokol preparasi sampel FTA card untuk PCR</a:t>
            </a:r>
            <a:endParaRPr lang="id-ID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59" y="1440532"/>
            <a:ext cx="4608512" cy="55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87" y="-503684"/>
            <a:ext cx="8011001" cy="1848379"/>
          </a:xfrm>
        </p:spPr>
        <p:txBody>
          <a:bodyPr/>
          <a:lstStyle/>
          <a:p>
            <a:r>
              <a:rPr lang="id-ID" dirty="0" smtClean="0"/>
              <a:t>3d. DNA IQ Manual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240031"/>
            <a:ext cx="8911114" cy="5673109"/>
          </a:xfrm>
        </p:spPr>
        <p:txBody>
          <a:bodyPr>
            <a:normAutofit/>
          </a:bodyPr>
          <a:lstStyle/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Merupakan kit promega =  Kolom (Silika based) + Resin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 kit :</a:t>
            </a:r>
          </a:p>
          <a:p>
            <a:pPr marL="0" indent="0">
              <a:buNone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A. Resin		: Mengikat DNA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Lysis Buffer	: Melisis sel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2X Wash buffer	: Mencuci DNA (membuang pengotor)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D. Elution Buffer	: Melepaskan DNA dari resin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 tambahan: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Spin Basket	: Mengikat DNA (Awal)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Magnesphere 	: Menarik magnet	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Aplikatif untuk banyak sampel forensik.  Co: FTA card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Tahap : </a:t>
            </a:r>
          </a:p>
          <a:p>
            <a:pPr marL="0" indent="0">
              <a:buNone/>
            </a:pPr>
            <a:r>
              <a:rPr 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Preparasi reagent</a:t>
            </a:r>
          </a:p>
          <a:p>
            <a:pPr marL="0" indent="0">
              <a:buNone/>
            </a:pPr>
            <a:r>
              <a:rPr 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Isolasi DNA</a:t>
            </a: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41" y="5198662"/>
            <a:ext cx="2869290" cy="19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432421"/>
            <a:ext cx="8568952" cy="100811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Structure of Human Genome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376339" y="1584548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</a:p>
          <a:p>
            <a:pPr algn="ctr"/>
            <a:r>
              <a:rPr lang="id-ID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3.2GB</a:t>
            </a:r>
            <a:endParaRPr lang="id-ID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3276439" y="237663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0155" y="2664668"/>
            <a:ext cx="45365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0155" y="266466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6659" y="266466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6099" y="2991409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Genic and related</a:t>
            </a:r>
            <a:endParaRPr lang="id-ID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6539" y="2952700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Extragenic DNA</a:t>
            </a:r>
            <a:endParaRPr lang="id-ID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0155" y="3783497"/>
            <a:ext cx="0" cy="3933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099" y="417683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4392860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Coding and regulatory regions</a:t>
            </a:r>
            <a:endParaRPr lang="id-ID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8699" y="4392860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Non-coding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16099" y="4176836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36379" y="422122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68827" y="3783497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8899" y="4392860"/>
            <a:ext cx="19996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Tandem repeats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0899" y="4392860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Repetitive DNA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968499" y="3387453"/>
            <a:ext cx="1628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28" idx="3"/>
          </p:cNvCxnSpPr>
          <p:nvPr/>
        </p:nvCxnSpPr>
        <p:spPr>
          <a:xfrm flipH="1">
            <a:off x="5968499" y="4788904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3"/>
          </p:cNvCxnSpPr>
          <p:nvPr/>
        </p:nvCxnSpPr>
        <p:spPr>
          <a:xfrm>
            <a:off x="7921099" y="4788904"/>
            <a:ext cx="5759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497019" y="4392860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Interspersed repeats 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96919" y="2917779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low copy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868727" y="3724812"/>
            <a:ext cx="900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796719" y="1584548"/>
            <a:ext cx="180020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DNA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16.5 kb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199579" y="1980592"/>
            <a:ext cx="1628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113746" y="2841039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41337" y="2124608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647" y="5184948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642139" y="3879186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761273" y="3753172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19879" y="3879186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52643" y="2124608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52500" y="3636238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142995" y="5222186"/>
            <a:ext cx="0" cy="34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012215" y="5374586"/>
            <a:ext cx="146778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Satelite DNA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944835" y="5203567"/>
            <a:ext cx="0" cy="34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524755" y="5377850"/>
            <a:ext cx="900977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796719" y="5168180"/>
            <a:ext cx="0" cy="34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437848" y="5374586"/>
            <a:ext cx="146778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VNTR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992779" y="5377850"/>
            <a:ext cx="92832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946717" y="5393205"/>
            <a:ext cx="900977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847694" y="5393205"/>
            <a:ext cx="73389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630798" y="5362172"/>
            <a:ext cx="1170551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transposon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7286799" y="5203567"/>
            <a:ext cx="3298452" cy="18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286799" y="5222186"/>
            <a:ext cx="0" cy="17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1" idx="0"/>
          </p:cNvCxnSpPr>
          <p:nvPr/>
        </p:nvCxnSpPr>
        <p:spPr>
          <a:xfrm>
            <a:off x="8397205" y="5222186"/>
            <a:ext cx="1" cy="17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2" idx="0"/>
          </p:cNvCxnSpPr>
          <p:nvPr/>
        </p:nvCxnSpPr>
        <p:spPr>
          <a:xfrm>
            <a:off x="9214639" y="5168180"/>
            <a:ext cx="0" cy="2250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585251" y="5184948"/>
            <a:ext cx="0" cy="154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557513" y="6082625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630798" y="6072276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211396" y="6072276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796579" y="6082625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667426" y="6072276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42339" y="6082625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689014" y="6082625"/>
            <a:ext cx="1268599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48619" y="6808448"/>
            <a:ext cx="777686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of human DNA is identical from person to person. However, some regions of the genome vary, and two type of variable regions are </a:t>
            </a:r>
            <a:r>
              <a:rPr lang="id-ID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d-ID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VNTR</a:t>
            </a:r>
            <a:endParaRPr lang="id-ID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503684"/>
            <a:ext cx="9865096" cy="1848379"/>
          </a:xfrm>
        </p:spPr>
        <p:txBody>
          <a:bodyPr>
            <a:normAutofit/>
          </a:bodyPr>
          <a:lstStyle/>
          <a:p>
            <a:r>
              <a:rPr lang="id-ID" sz="5000" dirty="0" smtClean="0"/>
              <a:t>DNA IQ Protokol : Preparasi reagent</a:t>
            </a:r>
            <a:endParaRPr lang="id-ID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512540"/>
            <a:ext cx="8766402" cy="60486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Preparasi 1X Wash Lysis Buffer (Lisis sel)</a:t>
            </a:r>
          </a:p>
          <a:p>
            <a:pPr marL="0" indent="0">
              <a:buNone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Tambahkan 1µl 1M DTT untuk setiap 100µl lysis buffer di tabel</a:t>
            </a: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Mix selama beberapa kali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 startAt="2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Preparasi 1M DTT :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5g DTT + 32.4 ml Nuclease Free Water</a:t>
            </a:r>
          </a:p>
          <a:p>
            <a:pPr marL="514350" indent="-514350">
              <a:buAutoNum type="alphaUcPeriod" startAt="2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Preparasi Stok 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proteinase K 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(18mg/ml)</a:t>
            </a:r>
          </a:p>
          <a:p>
            <a:pPr marL="0" indent="0">
              <a:buNone/>
            </a:pPr>
            <a:r>
              <a:rPr 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Tambahkan 5.5 ml Incubation Buffer + 100mg Proteinase K </a:t>
            </a:r>
          </a:p>
          <a:p>
            <a:pPr marL="514350" indent="-514350">
              <a:buAutoNum type="alphaUcPeriod" startAt="4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Preparasi 1x wash buffer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30 ml ( 15ml Etahnol (95%) + 15ml isopropyl alcohol) + 30ml 2X Wash buffer</a:t>
            </a:r>
          </a:p>
          <a:p>
            <a:pPr marL="0" indent="0">
              <a:buNone/>
            </a:pP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69324"/>
              </p:ext>
            </p:extLst>
          </p:nvPr>
        </p:nvGraphicFramePr>
        <p:xfrm>
          <a:off x="1368227" y="2736676"/>
          <a:ext cx="74169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152128"/>
                <a:gridCol w="1368152"/>
                <a:gridCol w="11522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Sampel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Lysis Buffer I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Lysis Buffer 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Volume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 punches of S&amp;S 903 paper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mm punches of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FTA paper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cotton swab</a:t>
                      </a:r>
                      <a:endParaRPr lang="id-ID" sz="18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4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27350"/>
            <a:ext cx="3816424" cy="3364668"/>
          </a:xfrm>
        </p:spPr>
        <p:txBody>
          <a:bodyPr>
            <a:normAutofit/>
          </a:bodyPr>
          <a:lstStyle/>
          <a:p>
            <a:r>
              <a:rPr lang="id-ID" sz="5000" dirty="0"/>
              <a:t>DNA IQ Protokol : </a:t>
            </a:r>
            <a:r>
              <a:rPr lang="id-ID" sz="5000" dirty="0" smtClean="0"/>
              <a:t>Isolasi DNA dari FTA Card</a:t>
            </a:r>
            <a:endParaRPr lang="id-ID" sz="5000" dirty="0"/>
          </a:p>
        </p:txBody>
      </p:sp>
      <p:sp>
        <p:nvSpPr>
          <p:cNvPr id="5" name="Rectangle 4"/>
          <p:cNvSpPr/>
          <p:nvPr/>
        </p:nvSpPr>
        <p:spPr>
          <a:xfrm>
            <a:off x="948019" y="6369807"/>
            <a:ext cx="2448272" cy="576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1. Lisis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76539" y="60490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53491" y="648444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3491" y="6484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3509460"/>
            <a:ext cx="3240360" cy="275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72" y="1080492"/>
            <a:ext cx="309964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77856" y="360225"/>
            <a:ext cx="2448272" cy="576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2. Washing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5126" idx="2"/>
          </p:cNvCxnSpPr>
          <p:nvPr/>
        </p:nvCxnSpPr>
        <p:spPr>
          <a:xfrm>
            <a:off x="6801992" y="3780792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80" y="4409917"/>
            <a:ext cx="2933007" cy="224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564342" y="6675097"/>
            <a:ext cx="2448272" cy="576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. Elusi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144388"/>
            <a:ext cx="9901237" cy="1080418"/>
          </a:xfrm>
        </p:spPr>
        <p:txBody>
          <a:bodyPr>
            <a:normAutofit/>
          </a:bodyPr>
          <a:lstStyle/>
          <a:p>
            <a:r>
              <a:rPr lang="id-ID" sz="5000" dirty="0"/>
              <a:t>3. DNA </a:t>
            </a:r>
            <a:r>
              <a:rPr lang="id-ID" sz="5000" dirty="0" smtClean="0"/>
              <a:t>extraction : Sampel khusus</a:t>
            </a:r>
            <a:endParaRPr lang="id-ID" sz="50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08187" y="1873081"/>
            <a:ext cx="1781854" cy="2027748"/>
            <a:chOff x="-326" y="990"/>
            <a:chExt cx="4012" cy="345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-326" y="990"/>
              <a:ext cx="4012" cy="3457"/>
              <a:chOff x="192" y="1152"/>
              <a:chExt cx="2976" cy="3079"/>
            </a:xfrm>
          </p:grpSpPr>
          <p:pic>
            <p:nvPicPr>
              <p:cNvPr id="27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" y="1745"/>
                <a:ext cx="2345" cy="1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9" t="706" r="69655" b="71681"/>
              <a:stretch>
                <a:fillRect/>
              </a:stretch>
            </p:blipFill>
            <p:spPr bwMode="auto">
              <a:xfrm>
                <a:off x="2521" y="2337"/>
                <a:ext cx="647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83" t="64407" r="6207" b="5084"/>
              <a:stretch>
                <a:fillRect/>
              </a:stretch>
            </p:blipFill>
            <p:spPr bwMode="auto">
              <a:xfrm>
                <a:off x="192" y="2391"/>
                <a:ext cx="453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18" t="10170" r="748" b="72881"/>
              <a:stretch>
                <a:fillRect/>
              </a:stretch>
            </p:blipFill>
            <p:spPr bwMode="auto">
              <a:xfrm>
                <a:off x="257" y="3092"/>
                <a:ext cx="3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51" t="20338" r="58621" b="52542"/>
              <a:stretch>
                <a:fillRect/>
              </a:stretch>
            </p:blipFill>
            <p:spPr bwMode="auto">
              <a:xfrm>
                <a:off x="1098" y="3092"/>
                <a:ext cx="582" cy="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83" t="64407" r="6207" b="5084"/>
              <a:stretch>
                <a:fillRect/>
              </a:stretch>
            </p:blipFill>
            <p:spPr bwMode="auto">
              <a:xfrm>
                <a:off x="1939" y="1152"/>
                <a:ext cx="453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9" t="706" r="69655" b="71681"/>
              <a:stretch>
                <a:fillRect/>
              </a:stretch>
            </p:blipFill>
            <p:spPr bwMode="auto">
              <a:xfrm>
                <a:off x="1809" y="3792"/>
                <a:ext cx="647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36" y="2026"/>
              <a:ext cx="1810" cy="1735"/>
              <a:chOff x="826" y="1571"/>
              <a:chExt cx="1810" cy="1735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 rot="9519236">
                <a:off x="826" y="2050"/>
                <a:ext cx="237" cy="1125"/>
                <a:chOff x="3936" y="1200"/>
                <a:chExt cx="336" cy="1632"/>
              </a:xfrm>
            </p:grpSpPr>
            <p:sp>
              <p:nvSpPr>
                <p:cNvPr id="22" name="AutoShape 41"/>
                <p:cNvSpPr>
                  <a:spLocks noChangeArrowheads="1"/>
                </p:cNvSpPr>
                <p:nvPr/>
              </p:nvSpPr>
              <p:spPr bwMode="auto">
                <a:xfrm rot="5210262">
                  <a:off x="3980" y="1514"/>
                  <a:ext cx="29" cy="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3936" y="2256"/>
                  <a:ext cx="33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3936" y="2256"/>
                  <a:ext cx="336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D57AB"/>
                    </a:gs>
                    <a:gs pos="50000">
                      <a:srgbClr val="003399"/>
                    </a:gs>
                    <a:gs pos="100000">
                      <a:srgbClr val="2D57AB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4046" y="2181"/>
                  <a:ext cx="119" cy="87"/>
                </a:xfrm>
                <a:custGeom>
                  <a:avLst/>
                  <a:gdLst>
                    <a:gd name="T0" fmla="*/ 14 w 119"/>
                    <a:gd name="T1" fmla="*/ 85 h 87"/>
                    <a:gd name="T2" fmla="*/ 109 w 119"/>
                    <a:gd name="T3" fmla="*/ 76 h 87"/>
                    <a:gd name="T4" fmla="*/ 118 w 119"/>
                    <a:gd name="T5" fmla="*/ 47 h 87"/>
                    <a:gd name="T6" fmla="*/ 52 w 119"/>
                    <a:gd name="T7" fmla="*/ 0 h 87"/>
                    <a:gd name="T8" fmla="*/ 14 w 119"/>
                    <a:gd name="T9" fmla="*/ 85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87"/>
                    <a:gd name="T17" fmla="*/ 119 w 11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87">
                      <a:moveTo>
                        <a:pt x="14" y="85"/>
                      </a:moveTo>
                      <a:cubicBezTo>
                        <a:pt x="46" y="82"/>
                        <a:pt x="79" y="87"/>
                        <a:pt x="109" y="76"/>
                      </a:cubicBezTo>
                      <a:cubicBezTo>
                        <a:pt x="119" y="73"/>
                        <a:pt x="118" y="57"/>
                        <a:pt x="118" y="47"/>
                      </a:cubicBezTo>
                      <a:cubicBezTo>
                        <a:pt x="118" y="8"/>
                        <a:pt x="80" y="10"/>
                        <a:pt x="52" y="0"/>
                      </a:cubicBezTo>
                      <a:cubicBezTo>
                        <a:pt x="0" y="18"/>
                        <a:pt x="25" y="0"/>
                        <a:pt x="14" y="85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3936" y="1200"/>
                  <a:ext cx="192" cy="1056"/>
                </a:xfrm>
                <a:custGeom>
                  <a:avLst/>
                  <a:gdLst>
                    <a:gd name="T0" fmla="*/ 1079 w 144"/>
                    <a:gd name="T1" fmla="*/ 40099 h 576"/>
                    <a:gd name="T2" fmla="*/ 0 w 144"/>
                    <a:gd name="T3" fmla="*/ 13367 h 576"/>
                    <a:gd name="T4" fmla="*/ 1079 w 144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576"/>
                    <a:gd name="T11" fmla="*/ 144 w 144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576">
                      <a:moveTo>
                        <a:pt x="144" y="576"/>
                      </a:moveTo>
                      <a:cubicBezTo>
                        <a:pt x="72" y="432"/>
                        <a:pt x="0" y="288"/>
                        <a:pt x="0" y="192"/>
                      </a:cubicBezTo>
                      <a:cubicBezTo>
                        <a:pt x="0" y="96"/>
                        <a:pt x="120" y="40"/>
                        <a:pt x="144" y="0"/>
                      </a:cubicBezTo>
                    </a:path>
                  </a:pathLst>
                </a:custGeom>
                <a:noFill/>
                <a:ln w="9525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 rot="-1079612">
                <a:off x="2395" y="2012"/>
                <a:ext cx="241" cy="1294"/>
                <a:chOff x="3936" y="1200"/>
                <a:chExt cx="336" cy="1632"/>
              </a:xfrm>
            </p:grpSpPr>
            <p:sp>
              <p:nvSpPr>
                <p:cNvPr id="17" name="AutoShape 47"/>
                <p:cNvSpPr>
                  <a:spLocks noChangeArrowheads="1"/>
                </p:cNvSpPr>
                <p:nvPr/>
              </p:nvSpPr>
              <p:spPr bwMode="auto">
                <a:xfrm rot="5210262">
                  <a:off x="3980" y="1514"/>
                  <a:ext cx="29" cy="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3936" y="2256"/>
                  <a:ext cx="33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3936" y="2256"/>
                  <a:ext cx="336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D57AB"/>
                    </a:gs>
                    <a:gs pos="50000">
                      <a:srgbClr val="003399"/>
                    </a:gs>
                    <a:gs pos="100000">
                      <a:srgbClr val="2D57AB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4046" y="2181"/>
                  <a:ext cx="119" cy="87"/>
                </a:xfrm>
                <a:custGeom>
                  <a:avLst/>
                  <a:gdLst>
                    <a:gd name="T0" fmla="*/ 14 w 119"/>
                    <a:gd name="T1" fmla="*/ 85 h 87"/>
                    <a:gd name="T2" fmla="*/ 109 w 119"/>
                    <a:gd name="T3" fmla="*/ 76 h 87"/>
                    <a:gd name="T4" fmla="*/ 118 w 119"/>
                    <a:gd name="T5" fmla="*/ 47 h 87"/>
                    <a:gd name="T6" fmla="*/ 52 w 119"/>
                    <a:gd name="T7" fmla="*/ 0 h 87"/>
                    <a:gd name="T8" fmla="*/ 14 w 119"/>
                    <a:gd name="T9" fmla="*/ 85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87"/>
                    <a:gd name="T17" fmla="*/ 119 w 11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87">
                      <a:moveTo>
                        <a:pt x="14" y="85"/>
                      </a:moveTo>
                      <a:cubicBezTo>
                        <a:pt x="46" y="82"/>
                        <a:pt x="79" y="87"/>
                        <a:pt x="109" y="76"/>
                      </a:cubicBezTo>
                      <a:cubicBezTo>
                        <a:pt x="119" y="73"/>
                        <a:pt x="118" y="57"/>
                        <a:pt x="118" y="47"/>
                      </a:cubicBezTo>
                      <a:cubicBezTo>
                        <a:pt x="118" y="8"/>
                        <a:pt x="80" y="10"/>
                        <a:pt x="52" y="0"/>
                      </a:cubicBezTo>
                      <a:cubicBezTo>
                        <a:pt x="0" y="18"/>
                        <a:pt x="25" y="0"/>
                        <a:pt x="14" y="85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3936" y="1200"/>
                  <a:ext cx="192" cy="1056"/>
                </a:xfrm>
                <a:custGeom>
                  <a:avLst/>
                  <a:gdLst>
                    <a:gd name="T0" fmla="*/ 1079 w 144"/>
                    <a:gd name="T1" fmla="*/ 40099 h 576"/>
                    <a:gd name="T2" fmla="*/ 0 w 144"/>
                    <a:gd name="T3" fmla="*/ 13367 h 576"/>
                    <a:gd name="T4" fmla="*/ 1079 w 144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576"/>
                    <a:gd name="T11" fmla="*/ 144 w 144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576">
                      <a:moveTo>
                        <a:pt x="144" y="576"/>
                      </a:moveTo>
                      <a:cubicBezTo>
                        <a:pt x="72" y="432"/>
                        <a:pt x="0" y="288"/>
                        <a:pt x="0" y="192"/>
                      </a:cubicBezTo>
                      <a:cubicBezTo>
                        <a:pt x="0" y="96"/>
                        <a:pt x="120" y="40"/>
                        <a:pt x="144" y="0"/>
                      </a:cubicBezTo>
                    </a:path>
                  </a:pathLst>
                </a:custGeom>
                <a:noFill/>
                <a:ln w="9525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-6402610">
                <a:off x="1744" y="1127"/>
                <a:ext cx="237" cy="1125"/>
                <a:chOff x="3936" y="1200"/>
                <a:chExt cx="336" cy="1632"/>
              </a:xfrm>
            </p:grpSpPr>
            <p:sp>
              <p:nvSpPr>
                <p:cNvPr id="12" name="AutoShape 53"/>
                <p:cNvSpPr>
                  <a:spLocks noChangeArrowheads="1"/>
                </p:cNvSpPr>
                <p:nvPr/>
              </p:nvSpPr>
              <p:spPr bwMode="auto">
                <a:xfrm rot="5210262">
                  <a:off x="3980" y="1514"/>
                  <a:ext cx="29" cy="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3936" y="2256"/>
                  <a:ext cx="33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auto">
                <a:xfrm>
                  <a:off x="3936" y="2256"/>
                  <a:ext cx="336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D57AB"/>
                    </a:gs>
                    <a:gs pos="50000">
                      <a:srgbClr val="003399"/>
                    </a:gs>
                    <a:gs pos="100000">
                      <a:srgbClr val="2D57AB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046" y="2181"/>
                  <a:ext cx="119" cy="87"/>
                </a:xfrm>
                <a:custGeom>
                  <a:avLst/>
                  <a:gdLst>
                    <a:gd name="T0" fmla="*/ 14 w 119"/>
                    <a:gd name="T1" fmla="*/ 85 h 87"/>
                    <a:gd name="T2" fmla="*/ 109 w 119"/>
                    <a:gd name="T3" fmla="*/ 76 h 87"/>
                    <a:gd name="T4" fmla="*/ 118 w 119"/>
                    <a:gd name="T5" fmla="*/ 47 h 87"/>
                    <a:gd name="T6" fmla="*/ 52 w 119"/>
                    <a:gd name="T7" fmla="*/ 0 h 87"/>
                    <a:gd name="T8" fmla="*/ 14 w 119"/>
                    <a:gd name="T9" fmla="*/ 85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87"/>
                    <a:gd name="T17" fmla="*/ 119 w 11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87">
                      <a:moveTo>
                        <a:pt x="14" y="85"/>
                      </a:moveTo>
                      <a:cubicBezTo>
                        <a:pt x="46" y="82"/>
                        <a:pt x="79" y="87"/>
                        <a:pt x="109" y="76"/>
                      </a:cubicBezTo>
                      <a:cubicBezTo>
                        <a:pt x="119" y="73"/>
                        <a:pt x="118" y="57"/>
                        <a:pt x="118" y="47"/>
                      </a:cubicBezTo>
                      <a:cubicBezTo>
                        <a:pt x="118" y="8"/>
                        <a:pt x="80" y="10"/>
                        <a:pt x="52" y="0"/>
                      </a:cubicBezTo>
                      <a:cubicBezTo>
                        <a:pt x="0" y="18"/>
                        <a:pt x="25" y="0"/>
                        <a:pt x="14" y="85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936" y="1200"/>
                  <a:ext cx="192" cy="1056"/>
                </a:xfrm>
                <a:custGeom>
                  <a:avLst/>
                  <a:gdLst>
                    <a:gd name="T0" fmla="*/ 1079 w 144"/>
                    <a:gd name="T1" fmla="*/ 40099 h 576"/>
                    <a:gd name="T2" fmla="*/ 0 w 144"/>
                    <a:gd name="T3" fmla="*/ 13367 h 576"/>
                    <a:gd name="T4" fmla="*/ 1079 w 144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576"/>
                    <a:gd name="T11" fmla="*/ 144 w 144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576">
                      <a:moveTo>
                        <a:pt x="144" y="576"/>
                      </a:moveTo>
                      <a:cubicBezTo>
                        <a:pt x="72" y="432"/>
                        <a:pt x="0" y="288"/>
                        <a:pt x="0" y="192"/>
                      </a:cubicBezTo>
                      <a:cubicBezTo>
                        <a:pt x="0" y="96"/>
                        <a:pt x="120" y="40"/>
                        <a:pt x="144" y="0"/>
                      </a:cubicBezTo>
                    </a:path>
                  </a:pathLst>
                </a:custGeom>
                <a:noFill/>
                <a:ln w="9525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</p:grpSp>
        </p:grpSp>
      </p:grpSp>
      <p:sp>
        <p:nvSpPr>
          <p:cNvPr id="34" name="Rectangle 33"/>
          <p:cNvSpPr/>
          <p:nvPr/>
        </p:nvSpPr>
        <p:spPr>
          <a:xfrm>
            <a:off x="2644547" y="6553100"/>
            <a:ext cx="2448272" cy="636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tissue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95621" y="2318904"/>
            <a:ext cx="396311" cy="2768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7" name="Straight Arrow Connector 36"/>
          <p:cNvCxnSpPr>
            <a:stCxn id="35" idx="6"/>
          </p:cNvCxnSpPr>
          <p:nvPr/>
        </p:nvCxnSpPr>
        <p:spPr>
          <a:xfrm flipV="1">
            <a:off x="2191932" y="2457308"/>
            <a:ext cx="90448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01" y="1825361"/>
            <a:ext cx="3790950" cy="154070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44891" y="4776560"/>
            <a:ext cx="3024336" cy="72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Abundant disulfide bond</a:t>
            </a:r>
          </a:p>
          <a:p>
            <a:pPr marL="342900" indent="-342900" algn="ctr">
              <a:buAutoNum type="arabicPeriod"/>
            </a:pPr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DNA concentration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8107" y="1656556"/>
            <a:ext cx="758998" cy="76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1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0419" y="4824908"/>
            <a:ext cx="758998" cy="76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41" y="4824908"/>
            <a:ext cx="505386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945929" y="4053229"/>
            <a:ext cx="2448272" cy="636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Mix sample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88907" y="1849918"/>
            <a:ext cx="758998" cy="763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3</a:t>
            </a:r>
            <a:endParaRPr lang="id-ID" b="1" dirty="0">
              <a:solidFill>
                <a:schemeClr val="bg1"/>
              </a:solidFill>
            </a:endParaRPr>
          </a:p>
        </p:txBody>
      </p:sp>
      <p:grpSp>
        <p:nvGrpSpPr>
          <p:cNvPr id="46" name="组合 2"/>
          <p:cNvGrpSpPr>
            <a:grpSpLocks/>
          </p:cNvGrpSpPr>
          <p:nvPr/>
        </p:nvGrpSpPr>
        <p:grpSpPr bwMode="auto">
          <a:xfrm>
            <a:off x="8425011" y="1876655"/>
            <a:ext cx="1152525" cy="2663825"/>
            <a:chOff x="2928926" y="1071546"/>
            <a:chExt cx="2500330" cy="5000660"/>
          </a:xfrm>
        </p:grpSpPr>
        <p:grpSp>
          <p:nvGrpSpPr>
            <p:cNvPr id="47" name="组合 6"/>
            <p:cNvGrpSpPr>
              <a:grpSpLocks/>
            </p:cNvGrpSpPr>
            <p:nvPr/>
          </p:nvGrpSpPr>
          <p:grpSpPr bwMode="auto">
            <a:xfrm>
              <a:off x="2928926" y="1071546"/>
              <a:ext cx="2500330" cy="5000660"/>
              <a:chOff x="5072066" y="2214554"/>
              <a:chExt cx="1571636" cy="2286016"/>
            </a:xfrm>
          </p:grpSpPr>
          <p:pic>
            <p:nvPicPr>
              <p:cNvPr id="49" name="Picture 48" descr="hairlife"/>
              <p:cNvPicPr>
                <a:picLocks noChangeAspect="1" noChangeArrowheads="1"/>
              </p:cNvPicPr>
              <p:nvPr/>
            </p:nvPicPr>
            <p:blipFill>
              <a:blip r:embed="rId5"/>
              <a:srcRect l="51111" t="520" r="27778" b="62833"/>
              <a:stretch>
                <a:fillRect/>
              </a:stretch>
            </p:blipFill>
            <p:spPr bwMode="auto">
              <a:xfrm>
                <a:off x="5143504" y="2214554"/>
                <a:ext cx="1357322" cy="2286016"/>
              </a:xfrm>
              <a:prstGeom prst="roundRect">
                <a:avLst/>
              </a:prstGeom>
              <a:noFill/>
            </p:spPr>
          </p:pic>
          <p:sp>
            <p:nvSpPr>
              <p:cNvPr id="50" name="矩形 6"/>
              <p:cNvSpPr/>
              <p:nvPr/>
            </p:nvSpPr>
            <p:spPr>
              <a:xfrm>
                <a:off x="6215074" y="3357562"/>
                <a:ext cx="428628" cy="785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" name="圆角矩形 7"/>
              <p:cNvSpPr/>
              <p:nvPr/>
            </p:nvSpPr>
            <p:spPr>
              <a:xfrm>
                <a:off x="5072066" y="3428404"/>
                <a:ext cx="285752" cy="2152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latin typeface="Constantia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48" name="圆角矩形 4"/>
            <p:cNvSpPr/>
            <p:nvPr/>
          </p:nvSpPr>
          <p:spPr>
            <a:xfrm>
              <a:off x="4716353" y="3643400"/>
              <a:ext cx="141202" cy="17850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onstantia" pitchFamily="18" charset="0"/>
                <a:ea typeface="宋体" pitchFamily="2" charset="-122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896891" y="3648818"/>
            <a:ext cx="3024336" cy="72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Abundant disulfide bond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2880692"/>
            <a:ext cx="9541124" cy="4488921"/>
          </a:xfrm>
        </p:spPr>
        <p:txBody>
          <a:bodyPr>
            <a:normAutofit lnSpcReduction="10000"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Pada kasus kejahatan seksual = Sperma + Sel epitel vagina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Tahap isolasi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1) Separasi sperma dari sel telur	: 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Lysis buffer (mild) + Proteinase K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2) Isolasi DNA			: </a:t>
            </a: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Lysis buffer (high) + DTT 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Differex (Promega) adalah satu2nya kit untuk separasi sperma dari sel epitel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 kit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Digestion buffer	 : Untuk melisiskan membran sel epitel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Separation solution: Memisahkan antara fraksi sperma dengan epitel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NFW		 : Pelarut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bantuan resin dan differx magnet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Prosedur:	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Preparasi reagent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Pemisahan sel sperma dan sel telur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Isolasi sel sperma</a:t>
            </a: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139" y="144388"/>
            <a:ext cx="10081120" cy="1848379"/>
          </a:xfrm>
        </p:spPr>
        <p:txBody>
          <a:bodyPr>
            <a:normAutofit/>
          </a:bodyPr>
          <a:lstStyle/>
          <a:p>
            <a:r>
              <a:rPr lang="id-ID" sz="5000" dirty="0"/>
              <a:t>3. DNA </a:t>
            </a:r>
            <a:r>
              <a:rPr lang="id-ID" sz="5000" dirty="0" smtClean="0"/>
              <a:t>extraction : Sampel khusus (Sperma)</a:t>
            </a:r>
            <a:endParaRPr lang="id-ID" sz="5000" dirty="0"/>
          </a:p>
        </p:txBody>
      </p:sp>
    </p:spTree>
    <p:extLst>
      <p:ext uri="{BB962C8B-B14F-4D97-AF65-F5344CB8AC3E}">
        <p14:creationId xmlns:p14="http://schemas.microsoft.com/office/powerpoint/2010/main" val="4139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1" y="-575692"/>
            <a:ext cx="9181082" cy="1848379"/>
          </a:xfrm>
        </p:spPr>
        <p:txBody>
          <a:bodyPr>
            <a:normAutofit/>
          </a:bodyPr>
          <a:lstStyle/>
          <a:p>
            <a:r>
              <a:rPr lang="id-ID" sz="5000" dirty="0" smtClean="0"/>
              <a:t>Differex system :</a:t>
            </a:r>
            <a:endParaRPr lang="id-ID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70" y="2605233"/>
            <a:ext cx="9199146" cy="5976962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Preparasi Digestion Solution : 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Tambahkan Proteinase K dengan Digestion buffer = Digestion solution  (270µg/ml)</a:t>
            </a:r>
          </a:p>
          <a:p>
            <a:pPr marL="514350" indent="-514350">
              <a:buAutoNum type="alphaUcPeriod" startAt="2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Separasi sperma</a:t>
            </a:r>
          </a:p>
          <a:p>
            <a:pPr marL="0" indent="0">
              <a:buNone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 startAt="3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Isolasi DNA Sperma =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250µl sperma  + Lisis buffer (Contain DTT) = Sperm &amp; SS will dissolve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 startAt="2"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 startAt="2"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4211" y="3168724"/>
            <a:ext cx="367240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digestion buffer</a:t>
            </a:r>
          </a:p>
          <a:p>
            <a:pPr algn="just"/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Proteinase K</a:t>
            </a:r>
          </a:p>
          <a:p>
            <a:pPr algn="just"/>
            <a:r>
              <a:rPr lang="id-ID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solution</a:t>
            </a:r>
          </a:p>
          <a:p>
            <a:pPr algn="just"/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896619" y="4320852"/>
            <a:ext cx="432048" cy="43204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49202" y="3137294"/>
            <a:ext cx="1177925" cy="2414588"/>
            <a:chOff x="4032" y="576"/>
            <a:chExt cx="670" cy="120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080" y="624"/>
              <a:ext cx="336" cy="816"/>
            </a:xfrm>
            <a:prstGeom prst="can">
              <a:avLst>
                <a:gd name="adj" fmla="val 607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080" y="62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32" y="576"/>
              <a:ext cx="432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4517143">
              <a:off x="4367" y="577"/>
              <a:ext cx="240" cy="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65 h 21600"/>
                <a:gd name="T20" fmla="*/ 18450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48" y="11409"/>
                  </a:moveTo>
                  <a:cubicBezTo>
                    <a:pt x="18564" y="11207"/>
                    <a:pt x="18572" y="11003"/>
                    <a:pt x="18572" y="10800"/>
                  </a:cubicBezTo>
                  <a:cubicBezTo>
                    <a:pt x="18572" y="6507"/>
                    <a:pt x="15092" y="3028"/>
                    <a:pt x="10800" y="3028"/>
                  </a:cubicBezTo>
                  <a:cubicBezTo>
                    <a:pt x="6507" y="3028"/>
                    <a:pt x="3028" y="6507"/>
                    <a:pt x="3028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82"/>
                    <a:pt x="21588" y="11365"/>
                    <a:pt x="21566" y="11647"/>
                  </a:cubicBezTo>
                  <a:lnTo>
                    <a:pt x="24258" y="11859"/>
                  </a:lnTo>
                  <a:lnTo>
                    <a:pt x="19727" y="15729"/>
                  </a:lnTo>
                  <a:lnTo>
                    <a:pt x="15856" y="11198"/>
                  </a:lnTo>
                  <a:lnTo>
                    <a:pt x="18548" y="114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416" y="864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96 w 144"/>
                <a:gd name="T5" fmla="*/ 48 h 96"/>
                <a:gd name="T6" fmla="*/ 0 w 144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96"/>
                <a:gd name="T14" fmla="*/ 144 w 14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96" y="48"/>
                  </a:lnTo>
                  <a:lnTo>
                    <a:pt x="0" y="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080" y="1344"/>
              <a:ext cx="336" cy="440"/>
            </a:xfrm>
            <a:custGeom>
              <a:avLst/>
              <a:gdLst>
                <a:gd name="T0" fmla="*/ 0 w 336"/>
                <a:gd name="T1" fmla="*/ 0 h 440"/>
                <a:gd name="T2" fmla="*/ 192 w 336"/>
                <a:gd name="T3" fmla="*/ 432 h 440"/>
                <a:gd name="T4" fmla="*/ 336 w 336"/>
                <a:gd name="T5" fmla="*/ 48 h 440"/>
                <a:gd name="T6" fmla="*/ 0 60000 65536"/>
                <a:gd name="T7" fmla="*/ 0 60000 65536"/>
                <a:gd name="T8" fmla="*/ 0 60000 65536"/>
                <a:gd name="T9" fmla="*/ 0 w 336"/>
                <a:gd name="T10" fmla="*/ 0 h 440"/>
                <a:gd name="T11" fmla="*/ 336 w 336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440">
                  <a:moveTo>
                    <a:pt x="0" y="0"/>
                  </a:moveTo>
                  <a:cubicBezTo>
                    <a:pt x="68" y="212"/>
                    <a:pt x="136" y="424"/>
                    <a:pt x="192" y="432"/>
                  </a:cubicBezTo>
                  <a:cubicBezTo>
                    <a:pt x="248" y="440"/>
                    <a:pt x="292" y="244"/>
                    <a:pt x="336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id-ID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6377477" y="4536876"/>
            <a:ext cx="11834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35782" y="3860404"/>
            <a:ext cx="1670061" cy="94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Centrfuge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33" y="3241039"/>
            <a:ext cx="2857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144388"/>
            <a:ext cx="10225136" cy="1296442"/>
          </a:xfrm>
        </p:spPr>
        <p:txBody>
          <a:bodyPr>
            <a:noAutofit/>
          </a:bodyPr>
          <a:lstStyle/>
          <a:p>
            <a:r>
              <a:rPr lang="id-ID" sz="5000" dirty="0" smtClean="0"/>
              <a:t>4. STR Analysis </a:t>
            </a:r>
            <a:endParaRPr lang="id-ID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2016596"/>
            <a:ext cx="8911114" cy="4488921"/>
          </a:xfrm>
        </p:spPr>
        <p:txBody>
          <a:bodyPr>
            <a:normAutofit/>
          </a:bodyPr>
          <a:lstStyle/>
          <a:p>
            <a:pPr algn="just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Analisis DNA Forensik dilakukan dengan membandingkan profil lokus STR dari DNA pada TKP dengan database ataupun terduga pelaku</a:t>
            </a:r>
          </a:p>
          <a:p>
            <a:pPr algn="just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Jumlah lokus STR meningkat = Meningkatkan kemampuan diskriminasi antar Individu (13 – 27 lokus)</a:t>
            </a:r>
          </a:p>
          <a:p>
            <a:pPr algn="just"/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9" y="3672780"/>
            <a:ext cx="306769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598599" y="5040932"/>
            <a:ext cx="46069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672780"/>
            <a:ext cx="47910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64771" y="6337076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PowerPlex Fushion 6C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147" y="-647700"/>
            <a:ext cx="9469114" cy="1848379"/>
          </a:xfrm>
        </p:spPr>
        <p:txBody>
          <a:bodyPr>
            <a:noAutofit/>
          </a:bodyPr>
          <a:lstStyle/>
          <a:p>
            <a:r>
              <a:rPr lang="id-ID" sz="5000" dirty="0" smtClean="0"/>
              <a:t>4. STR Analysis : STR Amplification </a:t>
            </a:r>
            <a:endParaRPr lang="id-ID" sz="50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0590"/>
            <a:ext cx="2605683" cy="50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1295400" y="2523590"/>
            <a:ext cx="1637063" cy="537293"/>
            <a:chOff x="816" y="1152"/>
            <a:chExt cx="1178" cy="396"/>
          </a:xfrm>
        </p:grpSpPr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816" y="1152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1536" y="1152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1295400" y="3437990"/>
            <a:ext cx="1703769" cy="732672"/>
            <a:chOff x="816" y="1392"/>
            <a:chExt cx="1226" cy="540"/>
          </a:xfrm>
        </p:grpSpPr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1008" y="1536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816" y="1440"/>
              <a:ext cx="458" cy="395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00435 h 320"/>
                <a:gd name="T4" fmla="*/ 9236213 w 336"/>
                <a:gd name="T5" fmla="*/ 200549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1392" y="1392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1584" y="1440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1752600" y="2675990"/>
            <a:ext cx="1133993" cy="2648473"/>
            <a:chOff x="1056" y="1296"/>
            <a:chExt cx="624" cy="1712"/>
          </a:xfrm>
        </p:grpSpPr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1104" y="2688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1200" y="187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1296" y="163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1344" y="2256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1056" y="1296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2" name="Group 59"/>
          <p:cNvGrpSpPr>
            <a:grpSpLocks/>
          </p:cNvGrpSpPr>
          <p:nvPr/>
        </p:nvGrpSpPr>
        <p:grpSpPr bwMode="auto">
          <a:xfrm>
            <a:off x="1752600" y="2142590"/>
            <a:ext cx="1334109" cy="2605055"/>
            <a:chOff x="2400" y="1392"/>
            <a:chExt cx="528" cy="1424"/>
          </a:xfrm>
        </p:grpSpPr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2592" y="2496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Freeform 61"/>
            <p:cNvSpPr>
              <a:spLocks/>
            </p:cNvSpPr>
            <p:nvPr/>
          </p:nvSpPr>
          <p:spPr bwMode="auto">
            <a:xfrm>
              <a:off x="2496" y="1968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2400" y="163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6" name="Freeform 63"/>
            <p:cNvSpPr>
              <a:spLocks/>
            </p:cNvSpPr>
            <p:nvPr/>
          </p:nvSpPr>
          <p:spPr bwMode="auto">
            <a:xfrm>
              <a:off x="2400" y="2304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2496" y="139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8" name="Group 65"/>
          <p:cNvGrpSpPr>
            <a:grpSpLocks/>
          </p:cNvGrpSpPr>
          <p:nvPr/>
        </p:nvGrpSpPr>
        <p:grpSpPr bwMode="auto">
          <a:xfrm>
            <a:off x="1371600" y="2980790"/>
            <a:ext cx="1334109" cy="2605055"/>
            <a:chOff x="2400" y="1392"/>
            <a:chExt cx="528" cy="1424"/>
          </a:xfrm>
        </p:grpSpPr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2592" y="2496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2496" y="1968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2400" y="163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2400" y="2304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2496" y="139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65070"/>
              </p:ext>
            </p:extLst>
          </p:nvPr>
        </p:nvGraphicFramePr>
        <p:xfrm>
          <a:off x="3888507" y="1447665"/>
          <a:ext cx="67688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426"/>
                <a:gridCol w="33844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  <a:r>
                        <a:rPr lang="id-ID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Component</a:t>
                      </a:r>
                      <a:endParaRPr lang="id-ID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Volumer</a:t>
                      </a:r>
                      <a:r>
                        <a:rPr lang="id-ID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reaction</a:t>
                      </a:r>
                      <a:endParaRPr lang="id-ID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Water,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amplification Grade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 final volume of 25.0µl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Powerplex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Fusion 6C MM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Powerplex Fusion PPM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Template DNA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15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reaction volume</a:t>
                      </a:r>
                      <a:endParaRPr lang="id-ID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>
            <a:off x="6768827" y="3882045"/>
            <a:ext cx="648072" cy="288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88" y="4197456"/>
            <a:ext cx="4176464" cy="25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5" y="-431676"/>
            <a:ext cx="9577064" cy="1848379"/>
          </a:xfrm>
        </p:spPr>
        <p:txBody>
          <a:bodyPr>
            <a:normAutofit/>
          </a:bodyPr>
          <a:lstStyle/>
          <a:p>
            <a:r>
              <a:rPr lang="id-ID" sz="5000" dirty="0"/>
              <a:t>4. STR Analysis : </a:t>
            </a:r>
            <a:r>
              <a:rPr lang="id-ID" sz="5000" dirty="0" smtClean="0"/>
              <a:t>Fragment analysis</a:t>
            </a:r>
            <a:endParaRPr lang="id-ID" sz="5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0590"/>
            <a:ext cx="2605683" cy="50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95400" y="2523590"/>
            <a:ext cx="1637063" cy="537293"/>
            <a:chOff x="816" y="1152"/>
            <a:chExt cx="1178" cy="396"/>
          </a:xfrm>
        </p:grpSpPr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816" y="1152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1536" y="1152"/>
              <a:ext cx="458" cy="396"/>
            </a:xfrm>
            <a:custGeom>
              <a:avLst/>
              <a:gdLst>
                <a:gd name="T0" fmla="*/ 0 w 336"/>
                <a:gd name="T1" fmla="*/ 0 h 320"/>
                <a:gd name="T2" fmla="*/ 5292115 w 336"/>
                <a:gd name="T3" fmla="*/ 326555 h 320"/>
                <a:gd name="T4" fmla="*/ 9236213 w 336"/>
                <a:gd name="T5" fmla="*/ 218057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1752600" y="2142590"/>
            <a:ext cx="1334109" cy="2605055"/>
            <a:chOff x="2400" y="1392"/>
            <a:chExt cx="528" cy="1424"/>
          </a:xfrm>
        </p:grpSpPr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2592" y="2496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2496" y="1968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2400" y="163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2400" y="2304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2496" y="139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371600" y="2980790"/>
            <a:ext cx="1334109" cy="2605055"/>
            <a:chOff x="2400" y="1392"/>
            <a:chExt cx="528" cy="1424"/>
          </a:xfrm>
        </p:grpSpPr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2592" y="2496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2496" y="1968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>
              <a:off x="2400" y="163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2400" y="2304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>
              <a:off x="2496" y="1392"/>
              <a:ext cx="336" cy="320"/>
            </a:xfrm>
            <a:custGeom>
              <a:avLst/>
              <a:gdLst>
                <a:gd name="T0" fmla="*/ 0 w 336"/>
                <a:gd name="T1" fmla="*/ 0 h 320"/>
                <a:gd name="T2" fmla="*/ 192 w 336"/>
                <a:gd name="T3" fmla="*/ 288 h 320"/>
                <a:gd name="T4" fmla="*/ 336 w 336"/>
                <a:gd name="T5" fmla="*/ 192 h 320"/>
                <a:gd name="T6" fmla="*/ 0 60000 65536"/>
                <a:gd name="T7" fmla="*/ 0 60000 65536"/>
                <a:gd name="T8" fmla="*/ 0 60000 65536"/>
                <a:gd name="T9" fmla="*/ 0 w 336"/>
                <a:gd name="T10" fmla="*/ 0 h 320"/>
                <a:gd name="T11" fmla="*/ 336 w 336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20">
                  <a:moveTo>
                    <a:pt x="0" y="0"/>
                  </a:moveTo>
                  <a:cubicBezTo>
                    <a:pt x="68" y="128"/>
                    <a:pt x="136" y="256"/>
                    <a:pt x="192" y="288"/>
                  </a:cubicBezTo>
                  <a:cubicBezTo>
                    <a:pt x="248" y="320"/>
                    <a:pt x="292" y="256"/>
                    <a:pt x="336" y="19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0" name="Cross 19"/>
          <p:cNvSpPr/>
          <p:nvPr/>
        </p:nvSpPr>
        <p:spPr>
          <a:xfrm>
            <a:off x="3904261" y="1998726"/>
            <a:ext cx="432048" cy="51622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32857"/>
              </p:ext>
            </p:extLst>
          </p:nvPr>
        </p:nvGraphicFramePr>
        <p:xfrm>
          <a:off x="4536579" y="1522096"/>
          <a:ext cx="55446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/>
                <a:gridCol w="277230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  <a:r>
                        <a:rPr lang="id-ID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Component</a:t>
                      </a:r>
                      <a:endParaRPr lang="id-ID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Volumer</a:t>
                      </a:r>
                      <a:r>
                        <a:rPr lang="id-ID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reaction</a:t>
                      </a:r>
                      <a:endParaRPr lang="id-ID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 ILS 500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Formamide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295400" y="6383501"/>
            <a:ext cx="2017043" cy="529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µl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896619" y="2792236"/>
            <a:ext cx="576064" cy="374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4" name="Picture 3" descr="31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74" y="3419844"/>
            <a:ext cx="3739147" cy="280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08587" y="6312413"/>
            <a:ext cx="2017043" cy="529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Sequencer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645221" y="4515369"/>
            <a:ext cx="419750" cy="614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7" name="Picture 2" descr="http://i7.hexunimg.cn/2011-12-30/136832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38" y="3781726"/>
            <a:ext cx="2594221" cy="20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351626" y="5833700"/>
            <a:ext cx="2017043" cy="529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Genemapper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75" y="576436"/>
            <a:ext cx="705678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503684"/>
            <a:ext cx="8011001" cy="1848379"/>
          </a:xfrm>
        </p:spPr>
        <p:txBody>
          <a:bodyPr/>
          <a:lstStyle/>
          <a:p>
            <a:r>
              <a:rPr lang="id-ID" dirty="0" smtClean="0"/>
              <a:t>STR VS VNTR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61039"/>
              </p:ext>
            </p:extLst>
          </p:nvPr>
        </p:nvGraphicFramePr>
        <p:xfrm>
          <a:off x="936179" y="1512540"/>
          <a:ext cx="8910638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319"/>
                <a:gridCol w="4455319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VNT</a:t>
                      </a:r>
                      <a:r>
                        <a:rPr lang="id-ID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Limitations</a:t>
                      </a:r>
                      <a:endParaRPr lang="id-ID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</a:t>
                      </a:r>
                      <a:r>
                        <a:rPr lang="id-ID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Advantage</a:t>
                      </a:r>
                      <a:endParaRPr lang="id-ID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d-ID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sample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large amount of high molecular weight DNA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to interpret VNTR profiling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d-ID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range sample types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 are thousand of STRs potentially be use for forensic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discriminatory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generate and interprate STR profile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56659" y="1224508"/>
            <a:ext cx="4752528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7596919" y="4680892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32723" y="4968924"/>
            <a:ext cx="3888432" cy="16561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DNA forensic tools begin mid-1990 until now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1" y="432421"/>
            <a:ext cx="8011001" cy="864095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DNA Forensic Workflow</a:t>
            </a:r>
            <a:endParaRPr lang="id-ID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546" y="1581738"/>
            <a:ext cx="360040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recovered from scenes of crime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0610" y="244583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4386" y="2877882"/>
            <a:ext cx="2952328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Forensic Biologist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0410" y="3741978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4386" y="5323739"/>
            <a:ext cx="604867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/ Intelligence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36634" y="374197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24730" y="4205327"/>
            <a:ext cx="14761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samples from samples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9349" y="4179399"/>
            <a:ext cx="2952328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Forensic Biologist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5" idx="1"/>
          </p:cNvCxnSpPr>
          <p:nvPr/>
        </p:nvCxnSpPr>
        <p:spPr>
          <a:xfrm flipV="1">
            <a:off x="4000894" y="4611447"/>
            <a:ext cx="208455" cy="25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96874" y="244583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14976" y="4205327"/>
            <a:ext cx="14761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samples from victims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23" idx="1"/>
            <a:endCxn id="15" idx="3"/>
          </p:cNvCxnSpPr>
          <p:nvPr/>
        </p:nvCxnSpPr>
        <p:spPr>
          <a:xfrm flipH="1" flipV="1">
            <a:off x="7161677" y="4611447"/>
            <a:ext cx="353299" cy="25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44746" y="5069423"/>
            <a:ext cx="0" cy="25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80650" y="3958002"/>
            <a:ext cx="2016224" cy="1238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4796674" y="6187835"/>
            <a:ext cx="432048" cy="218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16754" y="6187835"/>
            <a:ext cx="432048" cy="218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Rectangle 1023"/>
          <p:cNvSpPr/>
          <p:nvPr/>
        </p:nvSpPr>
        <p:spPr>
          <a:xfrm>
            <a:off x="3262812" y="6406274"/>
            <a:ext cx="1533862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PLEA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29943" y="6406339"/>
            <a:ext cx="1533862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432421"/>
            <a:ext cx="8011001" cy="936104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Forensic Biologist Job</a:t>
            </a:r>
            <a:endParaRPr lang="id-ID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4211" y="1872580"/>
            <a:ext cx="259228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characterization</a:t>
            </a:r>
            <a:endParaRPr lang="id-ID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32523" y="2088604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439195" y="1876412"/>
            <a:ext cx="259228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collection, storage and transport</a:t>
            </a:r>
            <a:endParaRPr lang="id-ID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183883" y="209243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590555" y="1880244"/>
            <a:ext cx="259228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Extraction</a:t>
            </a:r>
            <a:endParaRPr lang="id-ID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361115" y="3182317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7596919" y="4210215"/>
            <a:ext cx="259228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 Amplification</a:t>
            </a:r>
            <a:endParaRPr lang="id-ID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213515" y="4357521"/>
            <a:ext cx="288032" cy="468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4473491" y="4210215"/>
            <a:ext cx="259228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 Analisis</a:t>
            </a:r>
            <a:endParaRPr lang="id-ID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4077329" y="4357521"/>
            <a:ext cx="288032" cy="381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1258838" y="4183475"/>
            <a:ext cx="259228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STR profile</a:t>
            </a:r>
            <a:endParaRPr lang="id-ID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3" y="2882726"/>
            <a:ext cx="382129" cy="8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67" y="285554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15" y="2937864"/>
            <a:ext cx="2018780" cy="11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1" y="5119579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9" descr="Image result for str amplif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91" y="5146319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432421"/>
            <a:ext cx="8011001" cy="1152128"/>
          </a:xfrm>
        </p:spPr>
        <p:txBody>
          <a:bodyPr/>
          <a:lstStyle/>
          <a:p>
            <a:r>
              <a:rPr lang="id-ID" dirty="0" smtClean="0"/>
              <a:t>1. Karakterisasi sampel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79" y="1728564"/>
            <a:ext cx="8911114" cy="522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Presumptive tests =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Mengecek apakah cairan biologis hadir pada barang bukti</a:t>
            </a:r>
          </a:p>
          <a:p>
            <a:pPr marL="0" indent="0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97896"/>
              </p:ext>
            </p:extLst>
          </p:nvPr>
        </p:nvGraphicFramePr>
        <p:xfrm>
          <a:off x="1080195" y="3024708"/>
          <a:ext cx="7200900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1560140"/>
                <a:gridCol w="3240460"/>
              </a:tblGrid>
              <a:tr h="48005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Prevalent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methods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presumptive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42/42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Luminol, Hemastix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Semen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presumptive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42/42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Blue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Saliva presumptive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35/42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Phadebas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Urine confirmatory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BFID-Urine kit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Feces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presumptive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Urobilinogen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(Eldeman’s test)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80" y="576436"/>
            <a:ext cx="8011001" cy="79208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1a. Luminol test = Blood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187" y="2376636"/>
            <a:ext cx="8911114" cy="4608512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Luminol tes digunakan untuk mencari  jejak darah pada TKP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Darah dan agen pengoksidasi lainnya, memiliki kemampuan mengoksidasi luminol dan menghasilkan cahaya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Cara membuat 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Luminol Powder  + Hydrogen Proxide -- &gt; Spray bottle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 dalam Hg mengoksidasi luminol dan menghasilkan 3-aminophtalaste, dan dalam keadaan ground state akan menghasilkan cahaya biru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18" y="3888804"/>
            <a:ext cx="15716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30" y="3888804"/>
            <a:ext cx="3390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8107" y="7174032"/>
            <a:ext cx="862636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</a:rPr>
              <a:t>https://www.thoughtco.com/luminol-chemiluminescence-test-for-blood-607630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9" y="1584548"/>
            <a:ext cx="8911114" cy="5400600"/>
          </a:xfrm>
        </p:spPr>
        <p:txBody>
          <a:bodyPr>
            <a:normAutofit/>
          </a:bodyPr>
          <a:lstStyle/>
          <a:p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Cairan semen  =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60% (Kel. kandung kemih) + 30% (kel. Prostate) + 10% (Kel. Epididimis dan Bulbourethral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Kelenjar  prostat = Enzim asam fosfatase dalam jml besar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Asam Fosfatase + Brentamine Fast Blu = Ungu tua (1 menit)</a:t>
            </a:r>
          </a:p>
          <a:p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Mekanisme =</a:t>
            </a:r>
          </a:p>
          <a:p>
            <a:pPr marL="0" indent="0">
              <a:buNone/>
            </a:pPr>
            <a:r>
              <a:rPr 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147" y="-431676"/>
            <a:ext cx="8011001" cy="1848379"/>
          </a:xfrm>
        </p:spPr>
        <p:txBody>
          <a:bodyPr>
            <a:normAutofit/>
          </a:bodyPr>
          <a:lstStyle/>
          <a:p>
            <a:r>
              <a:rPr lang="id-ID" dirty="0" smtClean="0"/>
              <a:t>1b. AP test= semen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05" y="3625774"/>
            <a:ext cx="2824674" cy="148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7" y="3656719"/>
            <a:ext cx="2627814" cy="16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58298" y="4294237"/>
            <a:ext cx="324514" cy="31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89" y="3656719"/>
            <a:ext cx="2169230" cy="16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784669" y="4334838"/>
            <a:ext cx="324514" cy="31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008187" y="7057156"/>
            <a:ext cx="66247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http://forensic.sc.su.ac.th/seminar/seminari53/ppt/52312339.pdf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76" y="-287660"/>
            <a:ext cx="8928992" cy="1848379"/>
          </a:xfrm>
        </p:spPr>
        <p:txBody>
          <a:bodyPr>
            <a:normAutofit/>
          </a:bodyPr>
          <a:lstStyle/>
          <a:p>
            <a:r>
              <a:rPr lang="id-ID" dirty="0" smtClean="0"/>
              <a:t>1c. Phadebas </a:t>
            </a:r>
            <a:r>
              <a:rPr lang="id-ID" dirty="0"/>
              <a:t>test = </a:t>
            </a:r>
            <a:r>
              <a:rPr lang="id-ID" dirty="0" smtClean="0"/>
              <a:t>saliva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1512540"/>
            <a:ext cx="8911114" cy="5544616"/>
          </a:xfrm>
        </p:spPr>
        <p:txBody>
          <a:bodyPr/>
          <a:lstStyle/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Saliva merupakan sumber genetik untuk analisis forensik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Enzim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ὰ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-amylase ditemukkan dalam jumlah besar dalam saliva</a:t>
            </a:r>
          </a:p>
          <a:p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Menurut PH. Whitehead dan Kipps (1975)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 Saliva	: 263000 - 376000 IU/L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b. Urine	: 263 - 940 IU/L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c. Blood	: 110 IU/L</a:t>
            </a:r>
          </a:p>
          <a:p>
            <a:r>
              <a:rPr lang="id-ID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Phadebas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substrat biokimia yang terikat dengan pewarna biru. ὰ-amylase memotong pewarna, dan menghasilkan warna biru pada sampel saliva</a:t>
            </a:r>
          </a:p>
          <a:p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1" y="460888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2243" y="6351959"/>
            <a:ext cx="1872208" cy="561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Hancurkan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14951" y="5232316"/>
            <a:ext cx="2520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66" y="4475534"/>
            <a:ext cx="1895475" cy="1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5068" y="6303791"/>
            <a:ext cx="1872208" cy="561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 di atas kertas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36779" y="5168692"/>
            <a:ext cx="2520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35" y="4475727"/>
            <a:ext cx="1512168" cy="18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60815" y="6323204"/>
            <a:ext cx="1872208" cy="561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 &gt; Biru</a:t>
            </a:r>
            <a:endParaRPr lang="id-ID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2607</TotalTime>
  <Words>1275</Words>
  <Application>Microsoft Office PowerPoint</Application>
  <PresentationFormat>Custom</PresentationFormat>
  <Paragraphs>412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NewsPrint</vt:lpstr>
      <vt:lpstr>Metode Analisis DNA Forensik</vt:lpstr>
      <vt:lpstr>Structure of Human Genome</vt:lpstr>
      <vt:lpstr>STR VS VNTR</vt:lpstr>
      <vt:lpstr>DNA Forensic Workflow</vt:lpstr>
      <vt:lpstr>Forensic Biologist Job</vt:lpstr>
      <vt:lpstr>1. Karakterisasi sampel</vt:lpstr>
      <vt:lpstr>1a. Luminol test = Blood</vt:lpstr>
      <vt:lpstr>1b. AP test= semen</vt:lpstr>
      <vt:lpstr>1c. Phadebas test = saliva</vt:lpstr>
      <vt:lpstr>2. Sample collection, storage and transport </vt:lpstr>
      <vt:lpstr>2a. Sampe collection</vt:lpstr>
      <vt:lpstr>     Sample collection = liquid</vt:lpstr>
      <vt:lpstr>2b.  Storage and Transport</vt:lpstr>
      <vt:lpstr>3. DNA extraction</vt:lpstr>
      <vt:lpstr>3A. Chelex 100 resin</vt:lpstr>
      <vt:lpstr>3B. Silica Based DNA extraction </vt:lpstr>
      <vt:lpstr>3c. FTA Card </vt:lpstr>
      <vt:lpstr>Protokol preparasi sampel FTA card untuk PCR</vt:lpstr>
      <vt:lpstr>3d. DNA IQ Manual</vt:lpstr>
      <vt:lpstr>DNA IQ Protokol : Preparasi reagent</vt:lpstr>
      <vt:lpstr>DNA IQ Protokol : Isolasi DNA dari FTA Card</vt:lpstr>
      <vt:lpstr>3. DNA extraction : Sampel khusus</vt:lpstr>
      <vt:lpstr>3. DNA extraction : Sampel khusus (Sperma)</vt:lpstr>
      <vt:lpstr>Differex system :</vt:lpstr>
      <vt:lpstr>4. STR Analysis </vt:lpstr>
      <vt:lpstr>4. STR Analysis : STR Amplification </vt:lpstr>
      <vt:lpstr>4. STR Analysis : Fragment analysis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 Methods of Forensic casework</dc:title>
  <dc:creator>ismail - [2010]</dc:creator>
  <cp:lastModifiedBy>ismail - [2010]</cp:lastModifiedBy>
  <cp:revision>73</cp:revision>
  <dcterms:created xsi:type="dcterms:W3CDTF">2018-12-18T12:30:32Z</dcterms:created>
  <dcterms:modified xsi:type="dcterms:W3CDTF">2018-12-20T09:19:33Z</dcterms:modified>
</cp:coreProperties>
</file>