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0" r:id="rId8"/>
    <p:sldId id="264" r:id="rId9"/>
    <p:sldId id="261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5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7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7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2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3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66B3-05BF-4354-BED8-593CC2AB7B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4664-5BE4-4E91-8108-BCBD6BED0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383051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Teknik pengambilan sampel dan Handling Laboratorium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0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383051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Image result for Forens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4572000" cy="490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48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611652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/>
              <a:t>Terimakasih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4690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383051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DNA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,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sperma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yang 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isolasi</a:t>
            </a:r>
            <a:r>
              <a:rPr lang="en-US" dirty="0"/>
              <a:t> DNA yang </a:t>
            </a:r>
            <a:r>
              <a:rPr lang="en-US" dirty="0" err="1"/>
              <a:t>berbeda</a:t>
            </a:r>
            <a:r>
              <a:rPr lang="en-US" dirty="0"/>
              <a:t> pula.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isolasi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4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383051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b="1" dirty="0" err="1" smtClean="0"/>
              <a:t>Tulang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sz="6000" dirty="0" err="1"/>
              <a:t>Pertama</a:t>
            </a:r>
            <a:r>
              <a:rPr lang="en-US" sz="6000" dirty="0"/>
              <a:t>, </a:t>
            </a:r>
            <a:r>
              <a:rPr lang="en-US" sz="6000" dirty="0" err="1"/>
              <a:t>hancurkan</a:t>
            </a:r>
            <a:r>
              <a:rPr lang="en-US" sz="6000" dirty="0"/>
              <a:t> </a:t>
            </a:r>
            <a:r>
              <a:rPr lang="en-US" sz="6000" dirty="0" err="1"/>
              <a:t>tulang</a:t>
            </a:r>
            <a:r>
              <a:rPr lang="en-US" sz="6000" dirty="0"/>
              <a:t> </a:t>
            </a:r>
            <a:r>
              <a:rPr lang="en-US" sz="6000" dirty="0" err="1"/>
              <a:t>sampai</a:t>
            </a:r>
            <a:r>
              <a:rPr lang="en-US" sz="6000" dirty="0"/>
              <a:t> </a:t>
            </a:r>
            <a:r>
              <a:rPr lang="en-US" sz="6000" dirty="0" err="1"/>
              <a:t>berupa</a:t>
            </a:r>
            <a:r>
              <a:rPr lang="en-US" sz="6000" dirty="0"/>
              <a:t> </a:t>
            </a:r>
            <a:r>
              <a:rPr lang="en-US" sz="6000" dirty="0" err="1"/>
              <a:t>bubukan</a:t>
            </a:r>
            <a:r>
              <a:rPr lang="en-US" sz="6000" dirty="0"/>
              <a:t> </a:t>
            </a:r>
            <a:r>
              <a:rPr lang="en-US" sz="6000" dirty="0" err="1"/>
              <a:t>halus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mesin</a:t>
            </a:r>
            <a:r>
              <a:rPr lang="en-US" sz="6000" dirty="0"/>
              <a:t> </a:t>
            </a:r>
            <a:r>
              <a:rPr lang="en-US" sz="6000" dirty="0" err="1"/>
              <a:t>bor</a:t>
            </a:r>
            <a:r>
              <a:rPr lang="en-US" sz="6000" dirty="0"/>
              <a:t> </a:t>
            </a:r>
            <a:r>
              <a:rPr lang="en-US" sz="6000" dirty="0" err="1"/>
              <a:t>dengankecepatan</a:t>
            </a:r>
            <a:r>
              <a:rPr lang="en-US" sz="6000" dirty="0"/>
              <a:t> </a:t>
            </a:r>
            <a:r>
              <a:rPr lang="en-US" sz="6000" dirty="0" err="1"/>
              <a:t>tertentu</a:t>
            </a:r>
            <a:r>
              <a:rPr lang="en-US" sz="6000" dirty="0"/>
              <a:t> </a:t>
            </a:r>
            <a:r>
              <a:rPr lang="en-US" sz="6000" dirty="0" err="1"/>
              <a:t>sehingga</a:t>
            </a:r>
            <a:r>
              <a:rPr lang="en-US" sz="6000" dirty="0"/>
              <a:t> </a:t>
            </a:r>
            <a:r>
              <a:rPr lang="en-US" sz="6000" dirty="0" err="1"/>
              <a:t>diperoleh</a:t>
            </a:r>
            <a:r>
              <a:rPr lang="en-US" sz="6000" dirty="0"/>
              <a:t> </a:t>
            </a:r>
            <a:r>
              <a:rPr lang="en-US" sz="6000" dirty="0" err="1"/>
              <a:t>bubukan</a:t>
            </a:r>
            <a:r>
              <a:rPr lang="en-US" sz="6000" dirty="0"/>
              <a:t> </a:t>
            </a:r>
            <a:r>
              <a:rPr lang="en-US" sz="6000" dirty="0" err="1"/>
              <a:t>tulang</a:t>
            </a:r>
            <a:r>
              <a:rPr lang="en-US" sz="6000" dirty="0"/>
              <a:t> </a:t>
            </a:r>
            <a:r>
              <a:rPr lang="en-US" sz="6000" dirty="0" err="1"/>
              <a:t>berukuran</a:t>
            </a:r>
            <a:r>
              <a:rPr lang="en-US" sz="6000" dirty="0"/>
              <a:t> 100 µm. </a:t>
            </a:r>
            <a:endParaRPr lang="en-US" sz="6000" dirty="0" smtClean="0"/>
          </a:p>
          <a:p>
            <a:pPr fontAlgn="base"/>
            <a:r>
              <a:rPr lang="en-US" sz="6000" dirty="0" err="1" smtClean="0"/>
              <a:t>Dekalsifikasi</a:t>
            </a:r>
            <a:r>
              <a:rPr lang="en-US" sz="6000" dirty="0" smtClean="0"/>
              <a:t> </a:t>
            </a:r>
            <a:r>
              <a:rPr lang="en-US" sz="6000" dirty="0"/>
              <a:t>1gr </a:t>
            </a:r>
            <a:r>
              <a:rPr lang="en-US" sz="6000" dirty="0" err="1"/>
              <a:t>bubuk</a:t>
            </a:r>
            <a:r>
              <a:rPr lang="en-US" sz="6000" dirty="0"/>
              <a:t> </a:t>
            </a:r>
            <a:r>
              <a:rPr lang="en-US" sz="6000" dirty="0" err="1"/>
              <a:t>tulang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10 ml EDTA 0,5 M (pH 7,5), </a:t>
            </a:r>
            <a:r>
              <a:rPr lang="en-US" sz="6000" dirty="0" err="1"/>
              <a:t>selanjutnya</a:t>
            </a:r>
            <a:r>
              <a:rPr lang="en-US" sz="6000" dirty="0"/>
              <a:t> </a:t>
            </a:r>
            <a:r>
              <a:rPr lang="en-US" sz="6000" dirty="0" err="1"/>
              <a:t>divorteks</a:t>
            </a:r>
            <a:r>
              <a:rPr lang="en-US" sz="6000" dirty="0"/>
              <a:t>, </a:t>
            </a:r>
            <a:r>
              <a:rPr lang="en-US" sz="6000" dirty="0" err="1"/>
              <a:t>diinkubasi</a:t>
            </a:r>
            <a:r>
              <a:rPr lang="en-US" sz="6000" dirty="0"/>
              <a:t> 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suhu</a:t>
            </a:r>
            <a:r>
              <a:rPr lang="en-US" sz="6000" dirty="0"/>
              <a:t> 56ºC 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alat</a:t>
            </a:r>
            <a:r>
              <a:rPr lang="en-US" sz="6000" dirty="0"/>
              <a:t> </a:t>
            </a:r>
            <a:r>
              <a:rPr lang="en-US" sz="6000" dirty="0" err="1"/>
              <a:t>ultrasonik</a:t>
            </a:r>
            <a:r>
              <a:rPr lang="en-US" sz="6000" dirty="0"/>
              <a:t> </a:t>
            </a:r>
            <a:r>
              <a:rPr lang="en-US" sz="6000" dirty="0" err="1"/>
              <a:t>selama</a:t>
            </a:r>
            <a:r>
              <a:rPr lang="en-US" sz="6000" dirty="0"/>
              <a:t> 2 jam. </a:t>
            </a:r>
            <a:endParaRPr lang="en-US" sz="6000" dirty="0" smtClean="0"/>
          </a:p>
          <a:p>
            <a:pPr fontAlgn="base"/>
            <a:r>
              <a:rPr lang="en-US" sz="6000" dirty="0" smtClean="0"/>
              <a:t>Proses </a:t>
            </a:r>
            <a:r>
              <a:rPr lang="en-US" sz="6000" dirty="0" err="1"/>
              <a:t>tersebut</a:t>
            </a:r>
            <a:r>
              <a:rPr lang="en-US" sz="6000" dirty="0"/>
              <a:t> </a:t>
            </a:r>
            <a:r>
              <a:rPr lang="en-US" sz="6000" dirty="0" err="1"/>
              <a:t>dipantau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menambahkan</a:t>
            </a:r>
            <a:r>
              <a:rPr lang="en-US" sz="6000" dirty="0"/>
              <a:t> </a:t>
            </a:r>
            <a:r>
              <a:rPr lang="en-US" sz="6000" dirty="0" err="1"/>
              <a:t>larutan</a:t>
            </a:r>
            <a:r>
              <a:rPr lang="en-US" sz="6000" dirty="0"/>
              <a:t> </a:t>
            </a:r>
            <a:r>
              <a:rPr lang="en-US" sz="6000" dirty="0" err="1"/>
              <a:t>amonium</a:t>
            </a:r>
            <a:r>
              <a:rPr lang="en-US" sz="6000" dirty="0"/>
              <a:t> </a:t>
            </a:r>
            <a:r>
              <a:rPr lang="en-US" sz="6000" dirty="0" err="1"/>
              <a:t>oksalat</a:t>
            </a:r>
            <a:r>
              <a:rPr lang="en-US" sz="6000" dirty="0"/>
              <a:t> pH 3.0 </a:t>
            </a:r>
            <a:r>
              <a:rPr lang="en-US" sz="6000" dirty="0" err="1"/>
              <a:t>jenuh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proses </a:t>
            </a:r>
            <a:r>
              <a:rPr lang="en-US" sz="6000" dirty="0" err="1"/>
              <a:t>dihentikan</a:t>
            </a:r>
            <a:r>
              <a:rPr lang="en-US" sz="6000" dirty="0"/>
              <a:t> </a:t>
            </a:r>
            <a:r>
              <a:rPr lang="en-US" sz="6000" dirty="0" err="1"/>
              <a:t>setelahlarutan</a:t>
            </a:r>
            <a:r>
              <a:rPr lang="en-US" sz="6000" dirty="0"/>
              <a:t> </a:t>
            </a:r>
            <a:r>
              <a:rPr lang="en-US" sz="6000" dirty="0" err="1"/>
              <a:t>jernih</a:t>
            </a:r>
            <a:r>
              <a:rPr lang="en-US" sz="6000" dirty="0"/>
              <a:t>. </a:t>
            </a:r>
            <a:endParaRPr lang="en-US" sz="6000" dirty="0" smtClean="0"/>
          </a:p>
          <a:p>
            <a:pPr fontAlgn="base"/>
            <a:r>
              <a:rPr lang="en-US" sz="6000" dirty="0" err="1" smtClean="0"/>
              <a:t>Kedua</a:t>
            </a:r>
            <a:r>
              <a:rPr lang="en-US" sz="6000" dirty="0"/>
              <a:t>, DNA </a:t>
            </a:r>
            <a:r>
              <a:rPr lang="en-US" sz="6000" dirty="0" err="1"/>
              <a:t>diisolasi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tulang</a:t>
            </a:r>
            <a:r>
              <a:rPr lang="en-US" sz="6000" dirty="0"/>
              <a:t> yang </a:t>
            </a:r>
            <a:r>
              <a:rPr lang="en-US" sz="6000" dirty="0" err="1"/>
              <a:t>didekalsifikasi</a:t>
            </a:r>
            <a:r>
              <a:rPr lang="en-US" sz="6000" dirty="0"/>
              <a:t> </a:t>
            </a:r>
            <a:r>
              <a:rPr lang="en-US" sz="6000" dirty="0" err="1"/>
              <a:t>menggunakan</a:t>
            </a:r>
            <a:r>
              <a:rPr lang="en-US" sz="6000" dirty="0"/>
              <a:t> 4 </a:t>
            </a:r>
            <a:r>
              <a:rPr lang="en-US" sz="6000" dirty="0" err="1"/>
              <a:t>metode</a:t>
            </a:r>
            <a:r>
              <a:rPr lang="en-US" sz="6000" dirty="0"/>
              <a:t>, </a:t>
            </a:r>
            <a:r>
              <a:rPr lang="en-US" sz="6000" dirty="0" err="1"/>
              <a:t>yaitu</a:t>
            </a:r>
            <a:r>
              <a:rPr lang="en-US" sz="6000" dirty="0"/>
              <a:t> </a:t>
            </a:r>
            <a:r>
              <a:rPr lang="en-US" sz="6000" dirty="0" err="1"/>
              <a:t>metode</a:t>
            </a:r>
            <a:r>
              <a:rPr lang="en-US" sz="6000" dirty="0"/>
              <a:t> Maxim (</a:t>
            </a:r>
            <a:r>
              <a:rPr lang="en-US" sz="6000" dirty="0" err="1"/>
              <a:t>Silika</a:t>
            </a:r>
            <a:r>
              <a:rPr lang="en-US" sz="6000" dirty="0"/>
              <a:t>/</a:t>
            </a:r>
            <a:r>
              <a:rPr lang="en-US" sz="6000" dirty="0" err="1"/>
              <a:t>guanidium</a:t>
            </a:r>
            <a:r>
              <a:rPr lang="en-US" sz="6000" dirty="0"/>
              <a:t> </a:t>
            </a:r>
            <a:r>
              <a:rPr lang="en-US" sz="6000" dirty="0" err="1"/>
              <a:t>tiosianat</a:t>
            </a:r>
            <a:r>
              <a:rPr lang="en-US" sz="6000" dirty="0"/>
              <a:t>), </a:t>
            </a:r>
            <a:r>
              <a:rPr lang="en-US" sz="6000" dirty="0" err="1"/>
              <a:t>peranti</a:t>
            </a:r>
            <a:r>
              <a:rPr lang="en-US" sz="6000" dirty="0"/>
              <a:t> </a:t>
            </a:r>
            <a:r>
              <a:rPr lang="en-US" sz="6000" dirty="0" err="1"/>
              <a:t>DNAZol</a:t>
            </a:r>
            <a:r>
              <a:rPr lang="en-US" sz="6000" dirty="0"/>
              <a:t>, </a:t>
            </a:r>
            <a:r>
              <a:rPr lang="en-US" sz="6000" dirty="0" err="1"/>
              <a:t>pirant</a:t>
            </a:r>
            <a:r>
              <a:rPr lang="en-US" sz="6000" dirty="0"/>
              <a:t> Ready AMP,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ekstraksi</a:t>
            </a:r>
            <a:r>
              <a:rPr lang="en-US" sz="6000" dirty="0"/>
              <a:t> </a:t>
            </a:r>
            <a:r>
              <a:rPr lang="en-US" sz="6000" dirty="0" err="1"/>
              <a:t>menggunakan</a:t>
            </a:r>
            <a:r>
              <a:rPr lang="en-US" sz="6000" dirty="0"/>
              <a:t> </a:t>
            </a:r>
            <a:r>
              <a:rPr lang="en-US" sz="6000" dirty="0" err="1"/>
              <a:t>garam</a:t>
            </a:r>
            <a:r>
              <a:rPr lang="en-US" sz="6000" dirty="0"/>
              <a:t> </a:t>
            </a:r>
            <a:r>
              <a:rPr lang="en-US" sz="6000" dirty="0" err="1"/>
              <a:t>dapur</a:t>
            </a:r>
            <a:r>
              <a:rPr lang="en-US" sz="6000" dirty="0"/>
              <a:t> </a:t>
            </a:r>
            <a:r>
              <a:rPr lang="en-US" sz="6000" dirty="0" err="1"/>
              <a:t>NaCl</a:t>
            </a:r>
            <a:r>
              <a:rPr lang="en-US" sz="6000" dirty="0"/>
              <a:t>. </a:t>
            </a:r>
            <a:endParaRPr lang="en-US" sz="6000" dirty="0" smtClean="0"/>
          </a:p>
          <a:p>
            <a:pPr fontAlgn="base"/>
            <a:r>
              <a:rPr lang="en-US" sz="6000" dirty="0" err="1" smtClean="0"/>
              <a:t>ketiga</a:t>
            </a:r>
            <a:r>
              <a:rPr lang="en-US" sz="6000" dirty="0"/>
              <a:t>, </a:t>
            </a:r>
            <a:r>
              <a:rPr lang="en-US" sz="6000" dirty="0" err="1"/>
              <a:t>dilakukan</a:t>
            </a:r>
            <a:r>
              <a:rPr lang="en-US" sz="6000" dirty="0"/>
              <a:t> </a:t>
            </a:r>
            <a:r>
              <a:rPr lang="en-US" sz="6000" dirty="0" err="1"/>
              <a:t>visualisasi</a:t>
            </a:r>
            <a:r>
              <a:rPr lang="en-US" sz="6000" dirty="0"/>
              <a:t> DNA </a:t>
            </a:r>
            <a:r>
              <a:rPr lang="en-US" sz="6000" dirty="0" err="1"/>
              <a:t>pada</a:t>
            </a:r>
            <a:r>
              <a:rPr lang="en-US" sz="6000" dirty="0"/>
              <a:t> gel </a:t>
            </a:r>
            <a:r>
              <a:rPr lang="en-US" sz="6000" dirty="0" err="1"/>
              <a:t>agarosa</a:t>
            </a:r>
            <a:r>
              <a:rPr lang="en-US" sz="6000" dirty="0"/>
              <a:t> </a:t>
            </a:r>
            <a:r>
              <a:rPr lang="en-US" sz="6000" dirty="0" err="1"/>
              <a:t>konvensional</a:t>
            </a:r>
            <a:r>
              <a:rPr lang="en-US" sz="6000" dirty="0"/>
              <a:t> </a:t>
            </a:r>
            <a:r>
              <a:rPr lang="en-US" sz="6000" dirty="0" err="1"/>
              <a:t>menggunakanmetode</a:t>
            </a:r>
            <a:r>
              <a:rPr lang="en-US" sz="6000" dirty="0"/>
              <a:t> </a:t>
            </a:r>
            <a:r>
              <a:rPr lang="en-US" sz="6000" dirty="0" err="1"/>
              <a:t>pengecatan</a:t>
            </a:r>
            <a:r>
              <a:rPr lang="en-US" sz="6000" dirty="0"/>
              <a:t> </a:t>
            </a:r>
            <a:r>
              <a:rPr lang="en-US" sz="6000" dirty="0" err="1"/>
              <a:t>perak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perancangan</a:t>
            </a:r>
            <a:r>
              <a:rPr lang="en-US" sz="6000" dirty="0"/>
              <a:t> primer </a:t>
            </a:r>
            <a:r>
              <a:rPr lang="en-US" sz="6000" dirty="0" err="1"/>
              <a:t>menggunakan</a:t>
            </a:r>
            <a:r>
              <a:rPr lang="en-US" sz="6000" dirty="0"/>
              <a:t> </a:t>
            </a:r>
            <a:r>
              <a:rPr lang="en-US" sz="6000" dirty="0" err="1"/>
              <a:t>perangkat</a:t>
            </a:r>
            <a:r>
              <a:rPr lang="en-US" sz="6000" dirty="0"/>
              <a:t> </a:t>
            </a:r>
            <a:r>
              <a:rPr lang="en-US" sz="6000" dirty="0" err="1"/>
              <a:t>lunak</a:t>
            </a:r>
            <a:r>
              <a:rPr lang="en-US" sz="6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Image result for Forens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Forens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95400"/>
            <a:ext cx="8562996" cy="449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   </a:t>
            </a:r>
            <a:r>
              <a:rPr lang="en-US" b="1" dirty="0" err="1" smtClean="0"/>
              <a:t>Jaringan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8229600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fontAlgn="base"/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(=1.0-mm </a:t>
            </a:r>
            <a:r>
              <a:rPr lang="en-US" sz="2800" dirty="0" err="1"/>
              <a:t>persegi</a:t>
            </a:r>
            <a:r>
              <a:rPr lang="en-US" sz="2800" dirty="0"/>
              <a:t>)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tabung</a:t>
            </a:r>
            <a:r>
              <a:rPr lang="en-US" sz="2800" dirty="0"/>
              <a:t> </a:t>
            </a:r>
            <a:r>
              <a:rPr lang="en-US" sz="2800" dirty="0" err="1"/>
              <a:t>Eppendorf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500 </a:t>
            </a:r>
            <a:r>
              <a:rPr lang="en-US" sz="2800" dirty="0" err="1"/>
              <a:t>larutan</a:t>
            </a:r>
            <a:r>
              <a:rPr lang="en-US" sz="2800" dirty="0"/>
              <a:t> 5% </a:t>
            </a:r>
            <a:r>
              <a:rPr lang="en-US" sz="2800" dirty="0" err="1"/>
              <a:t>chelex</a:t>
            </a:r>
            <a:r>
              <a:rPr lang="en-US" sz="2800" dirty="0"/>
              <a:t> (</a:t>
            </a:r>
            <a:r>
              <a:rPr lang="en-US" sz="2800" dirty="0" err="1"/>
              <a:t>berat</a:t>
            </a:r>
            <a:r>
              <a:rPr lang="en-US" sz="2800" dirty="0"/>
              <a:t>/ </a:t>
            </a:r>
            <a:r>
              <a:rPr lang="en-US" sz="2800" dirty="0" err="1"/>
              <a:t>vol</a:t>
            </a:r>
            <a:r>
              <a:rPr lang="en-US" sz="2800" dirty="0"/>
              <a:t> </a:t>
            </a:r>
            <a:r>
              <a:rPr lang="en-US" sz="2800" dirty="0" err="1"/>
              <a:t>dlm</a:t>
            </a:r>
            <a:r>
              <a:rPr lang="en-US" sz="2800" dirty="0"/>
              <a:t> H20)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dihancurkandengan</a:t>
            </a:r>
            <a:r>
              <a:rPr lang="en-US" sz="2800" dirty="0"/>
              <a:t> </a:t>
            </a:r>
            <a:r>
              <a:rPr lang="en-US" sz="2800" dirty="0" err="1"/>
              <a:t>ujung</a:t>
            </a:r>
            <a:r>
              <a:rPr lang="en-US" sz="2800" dirty="0"/>
              <a:t> pipet. </a:t>
            </a:r>
            <a:endParaRPr lang="en-US" sz="2800" dirty="0" smtClean="0"/>
          </a:p>
          <a:p>
            <a:pPr fontAlgn="base"/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diputar</a:t>
            </a:r>
            <a:r>
              <a:rPr lang="en-US" sz="2800" dirty="0"/>
              <a:t> (</a:t>
            </a:r>
            <a:r>
              <a:rPr lang="en-US" sz="2800" dirty="0" err="1"/>
              <a:t>divortex</a:t>
            </a:r>
            <a:r>
              <a:rPr lang="en-US" sz="2800" dirty="0"/>
              <a:t>) </a:t>
            </a:r>
            <a:r>
              <a:rPr lang="en-US" sz="2800" dirty="0" err="1"/>
              <a:t>selama</a:t>
            </a:r>
            <a:r>
              <a:rPr lang="en-US" sz="2800" dirty="0"/>
              <a:t> 1 </a:t>
            </a:r>
            <a:r>
              <a:rPr lang="en-US" sz="2800" dirty="0" err="1"/>
              <a:t>menit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diinkubasikan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56C </a:t>
            </a:r>
            <a:r>
              <a:rPr lang="en-US" sz="2800" dirty="0" err="1"/>
              <a:t>selama</a:t>
            </a:r>
            <a:r>
              <a:rPr lang="en-US" sz="2800" dirty="0"/>
              <a:t> 15 </a:t>
            </a:r>
            <a:r>
              <a:rPr lang="en-US" sz="2800" dirty="0" err="1"/>
              <a:t>menit</a:t>
            </a:r>
            <a:r>
              <a:rPr lang="en-US" sz="2800" dirty="0"/>
              <a:t>. </a:t>
            </a:r>
            <a:r>
              <a:rPr lang="en-US" sz="2800" dirty="0" smtClean="0"/>
              <a:t>V</a:t>
            </a:r>
          </a:p>
          <a:p>
            <a:pPr fontAlgn="base"/>
            <a:r>
              <a:rPr lang="en-US" sz="2800" dirty="0" err="1" smtClean="0"/>
              <a:t>ortex</a:t>
            </a:r>
            <a:r>
              <a:rPr lang="en-US" sz="2800" dirty="0" smtClean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1 </a:t>
            </a:r>
            <a:r>
              <a:rPr lang="en-US" sz="2800" dirty="0" err="1"/>
              <a:t>menit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panaskan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95C </a:t>
            </a:r>
            <a:r>
              <a:rPr lang="en-US" sz="2800" dirty="0" err="1"/>
              <a:t>selama</a:t>
            </a:r>
            <a:r>
              <a:rPr lang="en-US" sz="2800" dirty="0"/>
              <a:t> 10 </a:t>
            </a:r>
            <a:r>
              <a:rPr lang="en-US" sz="2800" dirty="0" err="1"/>
              <a:t>menit</a:t>
            </a:r>
            <a:r>
              <a:rPr lang="en-US" sz="2800" dirty="0"/>
              <a:t>.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pemusingan</a:t>
            </a:r>
            <a:r>
              <a:rPr lang="en-US" sz="2800" dirty="0"/>
              <a:t> (vortex) selama1 </a:t>
            </a:r>
            <a:r>
              <a:rPr lang="en-US" sz="2800" dirty="0" err="1"/>
              <a:t>menit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disentrifus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12,000g </a:t>
            </a:r>
            <a:r>
              <a:rPr lang="en-US" sz="2800" dirty="0" err="1"/>
              <a:t>selama</a:t>
            </a:r>
            <a:r>
              <a:rPr lang="en-US" sz="2800" dirty="0"/>
              <a:t> 3 </a:t>
            </a:r>
            <a:r>
              <a:rPr lang="en-US" sz="2800" dirty="0" err="1" smtClean="0"/>
              <a:t>menit</a:t>
            </a:r>
            <a:r>
              <a:rPr lang="en-US" sz="2800" dirty="0" smtClean="0"/>
              <a:t>.</a:t>
            </a:r>
          </a:p>
          <a:p>
            <a:pPr fontAlgn="base"/>
            <a:r>
              <a:rPr lang="en-US" sz="2800" dirty="0" err="1" smtClean="0"/>
              <a:t>Supernatan</a:t>
            </a:r>
            <a:r>
              <a:rPr lang="en-US" sz="2800" dirty="0" smtClean="0"/>
              <a:t> </a:t>
            </a:r>
            <a:r>
              <a:rPr lang="en-US" sz="2800" dirty="0" err="1"/>
              <a:t>yangdiperoleh</a:t>
            </a:r>
            <a:r>
              <a:rPr lang="en-US" sz="2800" dirty="0"/>
              <a:t> (sekitar15 µl)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PCR.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12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Forens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07634"/>
            <a:ext cx="7575402" cy="450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47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 </a:t>
            </a:r>
            <a:r>
              <a:rPr lang="en-US" sz="2400" b="1" dirty="0" err="1" smtClean="0"/>
              <a:t>Darah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Bercak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pakaian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karpet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tidur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perban</a:t>
            </a:r>
            <a:r>
              <a:rPr lang="en-US" sz="2400" b="1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dirty="0"/>
              <a:t>    </a:t>
            </a:r>
            <a:br>
              <a:rPr lang="en-US" sz="2400" dirty="0"/>
            </a:br>
            <a:endParaRPr lang="en-US" sz="2400" dirty="0"/>
          </a:p>
          <a:p>
            <a:pPr fontAlgn="base"/>
            <a:r>
              <a:rPr lang="en-US" sz="2400" dirty="0" err="1"/>
              <a:t>Darah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vena.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minimal 2 ml </a:t>
            </a:r>
            <a:r>
              <a:rPr lang="en-US" sz="2400" dirty="0" err="1"/>
              <a:t>denganmenggunakan</a:t>
            </a:r>
            <a:r>
              <a:rPr lang="en-US" sz="2400" dirty="0"/>
              <a:t> </a:t>
            </a:r>
            <a:r>
              <a:rPr lang="en-US" sz="2400" dirty="0" err="1"/>
              <a:t>antikoagulan</a:t>
            </a:r>
            <a:r>
              <a:rPr lang="en-US" sz="2400" dirty="0"/>
              <a:t> EDTA. EDTA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agar DNA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degradasikarena</a:t>
            </a:r>
            <a:r>
              <a:rPr lang="en-US" sz="2400" dirty="0"/>
              <a:t> </a:t>
            </a:r>
            <a:r>
              <a:rPr lang="en-US" sz="2400" dirty="0" err="1"/>
              <a:t>DNAse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dinonaktifkan</a:t>
            </a:r>
            <a:r>
              <a:rPr lang="en-US" sz="2400" dirty="0"/>
              <a:t>. 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/>
              <a:t>isolasi</a:t>
            </a:r>
            <a:r>
              <a:rPr lang="en-US" sz="2400" dirty="0"/>
              <a:t> DNA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pemisahan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darh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komponen-komponen</a:t>
            </a:r>
            <a:r>
              <a:rPr lang="en-US" sz="2400" dirty="0"/>
              <a:t> </a:t>
            </a:r>
            <a:r>
              <a:rPr lang="en-US" sz="2400" dirty="0" err="1"/>
              <a:t>lengkap,tahap</a:t>
            </a:r>
            <a:r>
              <a:rPr lang="en-US" sz="2400" dirty="0"/>
              <a:t> </a:t>
            </a:r>
            <a:r>
              <a:rPr lang="en-US" sz="2400" dirty="0" err="1"/>
              <a:t>purifikasi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membersihkan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zat-zat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dalah</a:t>
            </a:r>
            <a:r>
              <a:rPr lang="en-US" sz="2400" dirty="0"/>
              <a:t> </a:t>
            </a:r>
            <a:r>
              <a:rPr lang="en-US" sz="2400" dirty="0" err="1"/>
              <a:t>presipitasi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meneteskan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presipitasi</a:t>
            </a:r>
            <a:r>
              <a:rPr lang="en-US" sz="2400" dirty="0"/>
              <a:t> protein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divortex</a:t>
            </a:r>
            <a:r>
              <a:rPr lang="en-US" sz="2400" dirty="0"/>
              <a:t> yang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menghomogenkan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. 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tris</a:t>
            </a:r>
            <a:r>
              <a:rPr lang="en-US" sz="2400" dirty="0"/>
              <a:t>-EDTA yang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melarutkan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DNA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dipreservasi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90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Forens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01102"/>
            <a:ext cx="8375301" cy="518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88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452" y="0"/>
            <a:ext cx="9687852" cy="716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 err="1" smtClean="0"/>
              <a:t>Sperma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bercak</a:t>
            </a:r>
            <a:r>
              <a:rPr lang="en-US" b="1" dirty="0" smtClean="0"/>
              <a:t> </a:t>
            </a:r>
            <a:r>
              <a:rPr lang="en-US" b="1" dirty="0" err="1" smtClean="0"/>
              <a:t>sperma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 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epitel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dapatdikumpulkan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magnetik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butiran-butiran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dilapisidengan</a:t>
            </a:r>
            <a:r>
              <a:rPr lang="en-US" dirty="0"/>
              <a:t> </a:t>
            </a:r>
            <a:r>
              <a:rPr lang="en-US" dirty="0" err="1"/>
              <a:t>antibodi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protein </a:t>
            </a:r>
            <a:r>
              <a:rPr lang="en-US" dirty="0" err="1"/>
              <a:t>sperma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err="1" smtClean="0"/>
              <a:t>Butiran-butiran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kemudiandibersihkan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menyingkirkan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epitel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err="1" smtClean="0"/>
              <a:t>Akhirnya</a:t>
            </a:r>
            <a:r>
              <a:rPr lang="en-US" dirty="0"/>
              <a:t>,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telahdimurnikan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PCR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DNA </a:t>
            </a:r>
            <a:r>
              <a:rPr lang="en-US" dirty="0" err="1" smtClean="0"/>
              <a:t>pelaku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,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lama. </a:t>
            </a:r>
          </a:p>
          <a:p>
            <a:pPr marL="0" indent="0" fontAlgn="base">
              <a:buNone/>
            </a:pPr>
            <a:r>
              <a:rPr lang="en-US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66435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Teknik pengambilan sampel dan Handling Laboratorium </vt:lpstr>
      <vt:lpstr>PowerPoint Presentation</vt:lpstr>
      <vt:lpstr> Tulang </vt:lpstr>
      <vt:lpstr>PowerPoint Presentation</vt:lpstr>
      <vt:lpstr>    Jaringan </vt:lpstr>
      <vt:lpstr>PowerPoint Presentation</vt:lpstr>
      <vt:lpstr> Darah dan Bercak darah (pada pakaian, karpet, tempat tidur, dan perban) </vt:lpstr>
      <vt:lpstr>PowerPoint Presentation</vt:lpstr>
      <vt:lpstr>Sperma dan bercak sperma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pengambilan sampel dan Handling Laboratorium</dc:title>
  <dc:creator>Staff</dc:creator>
  <cp:lastModifiedBy>Staff</cp:lastModifiedBy>
  <cp:revision>2</cp:revision>
  <dcterms:created xsi:type="dcterms:W3CDTF">2018-10-25T10:17:12Z</dcterms:created>
  <dcterms:modified xsi:type="dcterms:W3CDTF">2018-10-25T10:28:52Z</dcterms:modified>
</cp:coreProperties>
</file>